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7" r:id="rId2"/>
    <p:sldId id="259" r:id="rId3"/>
    <p:sldId id="281" r:id="rId4"/>
    <p:sldId id="260" r:id="rId5"/>
    <p:sldId id="261" r:id="rId6"/>
    <p:sldId id="262" r:id="rId7"/>
    <p:sldId id="263" r:id="rId8"/>
    <p:sldId id="282" r:id="rId9"/>
    <p:sldId id="264" r:id="rId10"/>
    <p:sldId id="265" r:id="rId11"/>
    <p:sldId id="266" r:id="rId12"/>
    <p:sldId id="256" r:id="rId13"/>
    <p:sldId id="267" r:id="rId14"/>
    <p:sldId id="268" r:id="rId15"/>
    <p:sldId id="269" r:id="rId16"/>
    <p:sldId id="270" r:id="rId17"/>
    <p:sldId id="271" r:id="rId18"/>
    <p:sldId id="272" r:id="rId19"/>
    <p:sldId id="273" r:id="rId20"/>
    <p:sldId id="274" r:id="rId21"/>
    <p:sldId id="275" r:id="rId22"/>
    <p:sldId id="283" r:id="rId23"/>
    <p:sldId id="276" r:id="rId24"/>
    <p:sldId id="277" r:id="rId25"/>
    <p:sldId id="25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65DCFF-8ADA-B849-A403-5F56570920B3}" v="3" dt="2026-06-16T01:27:58.3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01"/>
    <p:restoredTop sz="94647"/>
  </p:normalViewPr>
  <p:slideViewPr>
    <p:cSldViewPr snapToGrid="0" snapToObjects="1">
      <p:cViewPr varScale="1">
        <p:scale>
          <a:sx n="102" d="100"/>
          <a:sy n="102" d="100"/>
        </p:scale>
        <p:origin x="192" y="10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lano, Brianne N. (ARC-SGP)[Bay Area Environmental Research Institute (BAER)]" userId="5f4750ca-f216-43ac-ba2a-b3a278b6723f" providerId="ADAL" clId="{D94DE9B7-F1C2-52DA-A1F0-E8641A974E73}"/>
    <pc:docChg chg="addSld delSld modSld">
      <pc:chgData name="Milano, Brianne N. (ARC-SGP)[Bay Area Environmental Research Institute (BAER)]" userId="5f4750ca-f216-43ac-ba2a-b3a278b6723f" providerId="ADAL" clId="{D94DE9B7-F1C2-52DA-A1F0-E8641A974E73}" dt="2026-06-16T01:28:02.362" v="5" actId="2696"/>
      <pc:docMkLst>
        <pc:docMk/>
      </pc:docMkLst>
      <pc:sldChg chg="del">
        <pc:chgData name="Milano, Brianne N. (ARC-SGP)[Bay Area Environmental Research Institute (BAER)]" userId="5f4750ca-f216-43ac-ba2a-b3a278b6723f" providerId="ADAL" clId="{D94DE9B7-F1C2-52DA-A1F0-E8641A974E73}" dt="2026-06-16T01:25:54.216" v="1" actId="2696"/>
        <pc:sldMkLst>
          <pc:docMk/>
          <pc:sldMk cId="3733747934" sldId="278"/>
        </pc:sldMkLst>
      </pc:sldChg>
      <pc:sldChg chg="del">
        <pc:chgData name="Milano, Brianne N. (ARC-SGP)[Bay Area Environmental Research Institute (BAER)]" userId="5f4750ca-f216-43ac-ba2a-b3a278b6723f" providerId="ADAL" clId="{D94DE9B7-F1C2-52DA-A1F0-E8641A974E73}" dt="2026-06-16T01:27:06.104" v="3" actId="2696"/>
        <pc:sldMkLst>
          <pc:docMk/>
          <pc:sldMk cId="2171611691" sldId="279"/>
        </pc:sldMkLst>
      </pc:sldChg>
      <pc:sldChg chg="del">
        <pc:chgData name="Milano, Brianne N. (ARC-SGP)[Bay Area Environmental Research Institute (BAER)]" userId="5f4750ca-f216-43ac-ba2a-b3a278b6723f" providerId="ADAL" clId="{D94DE9B7-F1C2-52DA-A1F0-E8641A974E73}" dt="2026-06-16T01:28:02.362" v="5" actId="2696"/>
        <pc:sldMkLst>
          <pc:docMk/>
          <pc:sldMk cId="842256344" sldId="280"/>
        </pc:sldMkLst>
      </pc:sldChg>
      <pc:sldChg chg="add">
        <pc:chgData name="Milano, Brianne N. (ARC-SGP)[Bay Area Environmental Research Institute (BAER)]" userId="5f4750ca-f216-43ac-ba2a-b3a278b6723f" providerId="ADAL" clId="{D94DE9B7-F1C2-52DA-A1F0-E8641A974E73}" dt="2026-06-16T01:25:48.100" v="0"/>
        <pc:sldMkLst>
          <pc:docMk/>
          <pc:sldMk cId="2501972451" sldId="281"/>
        </pc:sldMkLst>
      </pc:sldChg>
      <pc:sldChg chg="add">
        <pc:chgData name="Milano, Brianne N. (ARC-SGP)[Bay Area Environmental Research Institute (BAER)]" userId="5f4750ca-f216-43ac-ba2a-b3a278b6723f" providerId="ADAL" clId="{D94DE9B7-F1C2-52DA-A1F0-E8641A974E73}" dt="2026-06-16T01:27:02.278" v="2"/>
        <pc:sldMkLst>
          <pc:docMk/>
          <pc:sldMk cId="1367588076" sldId="282"/>
        </pc:sldMkLst>
      </pc:sldChg>
      <pc:sldChg chg="add">
        <pc:chgData name="Milano, Brianne N. (ARC-SGP)[Bay Area Environmental Research Institute (BAER)]" userId="5f4750ca-f216-43ac-ba2a-b3a278b6723f" providerId="ADAL" clId="{D94DE9B7-F1C2-52DA-A1F0-E8641A974E73}" dt="2026-06-16T01:27:58.360" v="4"/>
        <pc:sldMkLst>
          <pc:docMk/>
          <pc:sldMk cId="1896278081" sldId="28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2FF20D-8E2E-214B-BD74-9C779B437541}" type="datetimeFigureOut">
              <a:rPr lang="en-US" smtClean="0"/>
              <a:t>6/14/26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957346-C6E8-4A4A-8A96-2B011866C38E}" type="slidenum">
              <a:rPr lang="en-US" smtClean="0"/>
              <a:t>‹#›</a:t>
            </a:fld>
            <a:endParaRPr lang="en-US"/>
          </a:p>
        </p:txBody>
      </p:sp>
    </p:spTree>
    <p:extLst>
      <p:ext uri="{BB962C8B-B14F-4D97-AF65-F5344CB8AC3E}">
        <p14:creationId xmlns:p14="http://schemas.microsoft.com/office/powerpoint/2010/main" val="646929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53153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4629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6838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1602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0943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565B26EF-9463-451E-CE09-5E63DF443278}"/>
            </a:ext>
          </a:extLst>
        </p:cNvPr>
        <p:cNvGrpSpPr/>
        <p:nvPr/>
      </p:nvGrpSpPr>
      <p:grpSpPr>
        <a:xfrm>
          <a:off x="0" y="0"/>
          <a:ext cx="0" cy="0"/>
          <a:chOff x="0" y="0"/>
          <a:chExt cx="0" cy="0"/>
        </a:xfrm>
      </p:grpSpPr>
      <p:sp>
        <p:nvSpPr>
          <p:cNvPr id="142" name="Google Shape;142;p1:notes">
            <a:extLst>
              <a:ext uri="{FF2B5EF4-FFF2-40B4-BE49-F238E27FC236}">
                <a16:creationId xmlns:a16="http://schemas.microsoft.com/office/drawing/2014/main" id="{B210CBDC-DB32-FF22-9D36-5BABBEBB03A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1:notes">
            <a:extLst>
              <a:ext uri="{FF2B5EF4-FFF2-40B4-BE49-F238E27FC236}">
                <a16:creationId xmlns:a16="http://schemas.microsoft.com/office/drawing/2014/main" id="{01CDEFDE-91E7-8818-30A7-B4E2F7CB1DC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4897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60176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29436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85489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16708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2669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78966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89769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notes"/>
          <p:cNvSpPr txBox="1">
            <a:spLocks noGrp="1"/>
          </p:cNvSpPr>
          <p:nvPr>
            <p:ph type="body" idx="1"/>
          </p:nvPr>
        </p:nvSpPr>
        <p:spPr>
          <a:xfrm>
            <a:off x="700405" y="4470837"/>
            <a:ext cx="5603240" cy="3657957"/>
          </a:xfrm>
          <a:prstGeom prst="rect">
            <a:avLst/>
          </a:prstGeom>
        </p:spPr>
        <p:txBody>
          <a:bodyPr spcFirstLastPara="1" wrap="square" lIns="93089" tIns="46532" rIns="93089" bIns="46532" anchor="t" anchorCtr="0">
            <a:noAutofit/>
          </a:bodyPr>
          <a:lstStyle/>
          <a:p>
            <a:endParaRPr dirty="0"/>
          </a:p>
        </p:txBody>
      </p:sp>
      <p:sp>
        <p:nvSpPr>
          <p:cNvPr id="143" name="Google Shape;143;p1: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49677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D904C3A3-AD48-13F7-1CF8-AA79543496F5}"/>
            </a:ext>
          </a:extLst>
        </p:cNvPr>
        <p:cNvGrpSpPr/>
        <p:nvPr/>
      </p:nvGrpSpPr>
      <p:grpSpPr>
        <a:xfrm>
          <a:off x="0" y="0"/>
          <a:ext cx="0" cy="0"/>
          <a:chOff x="0" y="0"/>
          <a:chExt cx="0" cy="0"/>
        </a:xfrm>
      </p:grpSpPr>
      <p:sp>
        <p:nvSpPr>
          <p:cNvPr id="142" name="Google Shape;142;p1:notes">
            <a:extLst>
              <a:ext uri="{FF2B5EF4-FFF2-40B4-BE49-F238E27FC236}">
                <a16:creationId xmlns:a16="http://schemas.microsoft.com/office/drawing/2014/main" id="{82E4D061-0501-2DE6-CCAE-0D1EEEEE31F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1:notes">
            <a:extLst>
              <a:ext uri="{FF2B5EF4-FFF2-40B4-BE49-F238E27FC236}">
                <a16:creationId xmlns:a16="http://schemas.microsoft.com/office/drawing/2014/main" id="{8823638B-E06F-FFF6-8956-8185B7EF528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41473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5475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03662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8119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13582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6904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3926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05272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B7007-DBE7-754A-874B-CC81A61762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284258-83CD-D142-AD90-AE6B3A946C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9D3A28-9CF1-ED4A-9565-7BA6231F4A9B}"/>
              </a:ext>
            </a:extLst>
          </p:cNvPr>
          <p:cNvSpPr>
            <a:spLocks noGrp="1"/>
          </p:cNvSpPr>
          <p:nvPr>
            <p:ph type="dt" sz="half" idx="10"/>
          </p:nvPr>
        </p:nvSpPr>
        <p:spPr/>
        <p:txBody>
          <a:bodyPr/>
          <a:lstStyle/>
          <a:p>
            <a:fld id="{9AB54840-1AD5-6D40-B60C-808617A59E21}" type="datetimeFigureOut">
              <a:rPr lang="en-US" smtClean="0"/>
              <a:t>6/14/26</a:t>
            </a:fld>
            <a:endParaRPr lang="en-US"/>
          </a:p>
        </p:txBody>
      </p:sp>
      <p:sp>
        <p:nvSpPr>
          <p:cNvPr id="5" name="Footer Placeholder 4">
            <a:extLst>
              <a:ext uri="{FF2B5EF4-FFF2-40B4-BE49-F238E27FC236}">
                <a16:creationId xmlns:a16="http://schemas.microsoft.com/office/drawing/2014/main" id="{0D97A372-6E6B-5E41-AEFD-E7677D75B7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8055FB-0503-5745-A038-ABA9161FDEBF}"/>
              </a:ext>
            </a:extLst>
          </p:cNvPr>
          <p:cNvSpPr>
            <a:spLocks noGrp="1"/>
          </p:cNvSpPr>
          <p:nvPr>
            <p:ph type="sldNum" sz="quarter" idx="12"/>
          </p:nvPr>
        </p:nvSpPr>
        <p:spPr/>
        <p:txBody>
          <a:bodyPr/>
          <a:lstStyle/>
          <a:p>
            <a:fld id="{33DA0586-8C63-964C-BABD-2976A478E027}" type="slidenum">
              <a:rPr lang="en-US" smtClean="0"/>
              <a:t>‹#›</a:t>
            </a:fld>
            <a:endParaRPr lang="en-US"/>
          </a:p>
        </p:txBody>
      </p:sp>
    </p:spTree>
    <p:extLst>
      <p:ext uri="{BB962C8B-B14F-4D97-AF65-F5344CB8AC3E}">
        <p14:creationId xmlns:p14="http://schemas.microsoft.com/office/powerpoint/2010/main" val="3689263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B3937-CDC7-124C-BE4B-1DAE028189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4BE4E9-5A67-7949-A4DD-489F6F7B46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2B1E4F-743C-0F41-B15B-B683B12D9294}"/>
              </a:ext>
            </a:extLst>
          </p:cNvPr>
          <p:cNvSpPr>
            <a:spLocks noGrp="1"/>
          </p:cNvSpPr>
          <p:nvPr>
            <p:ph type="dt" sz="half" idx="10"/>
          </p:nvPr>
        </p:nvSpPr>
        <p:spPr/>
        <p:txBody>
          <a:bodyPr/>
          <a:lstStyle/>
          <a:p>
            <a:fld id="{9AB54840-1AD5-6D40-B60C-808617A59E21}" type="datetimeFigureOut">
              <a:rPr lang="en-US" smtClean="0"/>
              <a:t>6/14/26</a:t>
            </a:fld>
            <a:endParaRPr lang="en-US"/>
          </a:p>
        </p:txBody>
      </p:sp>
      <p:sp>
        <p:nvSpPr>
          <p:cNvPr id="5" name="Footer Placeholder 4">
            <a:extLst>
              <a:ext uri="{FF2B5EF4-FFF2-40B4-BE49-F238E27FC236}">
                <a16:creationId xmlns:a16="http://schemas.microsoft.com/office/drawing/2014/main" id="{DD48836F-BD3D-D845-B177-0D66BAE496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8998B1-D185-B543-B0A1-E65800883730}"/>
              </a:ext>
            </a:extLst>
          </p:cNvPr>
          <p:cNvSpPr>
            <a:spLocks noGrp="1"/>
          </p:cNvSpPr>
          <p:nvPr>
            <p:ph type="sldNum" sz="quarter" idx="12"/>
          </p:nvPr>
        </p:nvSpPr>
        <p:spPr/>
        <p:txBody>
          <a:bodyPr/>
          <a:lstStyle/>
          <a:p>
            <a:fld id="{33DA0586-8C63-964C-BABD-2976A478E027}" type="slidenum">
              <a:rPr lang="en-US" smtClean="0"/>
              <a:t>‹#›</a:t>
            </a:fld>
            <a:endParaRPr lang="en-US"/>
          </a:p>
        </p:txBody>
      </p:sp>
    </p:spTree>
    <p:extLst>
      <p:ext uri="{BB962C8B-B14F-4D97-AF65-F5344CB8AC3E}">
        <p14:creationId xmlns:p14="http://schemas.microsoft.com/office/powerpoint/2010/main" val="1431858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E5027C-55FB-464E-9107-CF963EA2A73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972EDB-B7A6-5841-A183-32DE4249571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F2C12B-81ED-A842-9AB9-28B0A447C146}"/>
              </a:ext>
            </a:extLst>
          </p:cNvPr>
          <p:cNvSpPr>
            <a:spLocks noGrp="1"/>
          </p:cNvSpPr>
          <p:nvPr>
            <p:ph type="dt" sz="half" idx="10"/>
          </p:nvPr>
        </p:nvSpPr>
        <p:spPr/>
        <p:txBody>
          <a:bodyPr/>
          <a:lstStyle/>
          <a:p>
            <a:fld id="{9AB54840-1AD5-6D40-B60C-808617A59E21}" type="datetimeFigureOut">
              <a:rPr lang="en-US" smtClean="0"/>
              <a:t>6/14/26</a:t>
            </a:fld>
            <a:endParaRPr lang="en-US"/>
          </a:p>
        </p:txBody>
      </p:sp>
      <p:sp>
        <p:nvSpPr>
          <p:cNvPr id="5" name="Footer Placeholder 4">
            <a:extLst>
              <a:ext uri="{FF2B5EF4-FFF2-40B4-BE49-F238E27FC236}">
                <a16:creationId xmlns:a16="http://schemas.microsoft.com/office/drawing/2014/main" id="{64CE7D71-23A8-9C4E-93A0-4FD39E74AD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791B74-84C6-6241-BD0D-FC833C6F1876}"/>
              </a:ext>
            </a:extLst>
          </p:cNvPr>
          <p:cNvSpPr>
            <a:spLocks noGrp="1"/>
          </p:cNvSpPr>
          <p:nvPr>
            <p:ph type="sldNum" sz="quarter" idx="12"/>
          </p:nvPr>
        </p:nvSpPr>
        <p:spPr/>
        <p:txBody>
          <a:bodyPr/>
          <a:lstStyle/>
          <a:p>
            <a:fld id="{33DA0586-8C63-964C-BABD-2976A478E027}" type="slidenum">
              <a:rPr lang="en-US" smtClean="0"/>
              <a:t>‹#›</a:t>
            </a:fld>
            <a:endParaRPr lang="en-US"/>
          </a:p>
        </p:txBody>
      </p:sp>
    </p:spTree>
    <p:extLst>
      <p:ext uri="{BB962C8B-B14F-4D97-AF65-F5344CB8AC3E}">
        <p14:creationId xmlns:p14="http://schemas.microsoft.com/office/powerpoint/2010/main" val="36104069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5_Title and Content">
  <p:cSld name="5_Title and Content">
    <p:spTree>
      <p:nvGrpSpPr>
        <p:cNvPr id="1" name="Shape 14"/>
        <p:cNvGrpSpPr/>
        <p:nvPr/>
      </p:nvGrpSpPr>
      <p:grpSpPr>
        <a:xfrm>
          <a:off x="0" y="0"/>
          <a:ext cx="0" cy="0"/>
          <a:chOff x="0" y="0"/>
          <a:chExt cx="0" cy="0"/>
        </a:xfrm>
      </p:grpSpPr>
      <p:sp>
        <p:nvSpPr>
          <p:cNvPr id="15" name="Google Shape;15;p28"/>
          <p:cNvSpPr/>
          <p:nvPr/>
        </p:nvSpPr>
        <p:spPr>
          <a:xfrm>
            <a:off x="0" y="-19393"/>
            <a:ext cx="12192000" cy="6887665"/>
          </a:xfrm>
          <a:prstGeom prst="rect">
            <a:avLst/>
          </a:prstGeom>
          <a:gradFill>
            <a:gsLst>
              <a:gs pos="0">
                <a:srgbClr val="255B74"/>
              </a:gs>
              <a:gs pos="25000">
                <a:srgbClr val="255B74"/>
              </a:gs>
              <a:gs pos="91000">
                <a:srgbClr val="C3873A"/>
              </a:gs>
              <a:gs pos="100000">
                <a:srgbClr val="C3873A"/>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16" name="Google Shape;16;p28"/>
          <p:cNvGrpSpPr/>
          <p:nvPr/>
        </p:nvGrpSpPr>
        <p:grpSpPr>
          <a:xfrm>
            <a:off x="517664" y="-19393"/>
            <a:ext cx="4628149" cy="6890327"/>
            <a:chOff x="3308351" y="2370138"/>
            <a:chExt cx="2760662" cy="4110037"/>
          </a:xfrm>
        </p:grpSpPr>
        <p:sp>
          <p:nvSpPr>
            <p:cNvPr id="17" name="Google Shape;17;p28"/>
            <p:cNvSpPr/>
            <p:nvPr/>
          </p:nvSpPr>
          <p:spPr>
            <a:xfrm>
              <a:off x="4494213" y="2370138"/>
              <a:ext cx="1574800" cy="3676650"/>
            </a:xfrm>
            <a:custGeom>
              <a:avLst/>
              <a:gdLst/>
              <a:ahLst/>
              <a:cxnLst/>
              <a:rect l="l" t="t" r="r" b="b"/>
              <a:pathLst>
                <a:path w="828" h="1936" extrusionOk="0">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a:gsLst>
                <a:gs pos="0">
                  <a:srgbClr val="8ACCEC"/>
                </a:gs>
                <a:gs pos="100000">
                  <a:srgbClr val="6BB7E0"/>
                </a:gs>
              </a:gsLst>
              <a:lin ang="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 name="Google Shape;18;p28"/>
            <p:cNvSpPr/>
            <p:nvPr/>
          </p:nvSpPr>
          <p:spPr>
            <a:xfrm>
              <a:off x="3343276" y="5254625"/>
              <a:ext cx="542925" cy="1223962"/>
            </a:xfrm>
            <a:custGeom>
              <a:avLst/>
              <a:gdLst/>
              <a:ahLst/>
              <a:cxnLst/>
              <a:rect l="l" t="t" r="r" b="b"/>
              <a:pathLst>
                <a:path w="286" h="645" extrusionOk="0">
                  <a:moveTo>
                    <a:pt x="286" y="645"/>
                  </a:moveTo>
                  <a:cubicBezTo>
                    <a:pt x="167" y="471"/>
                    <a:pt x="62" y="257"/>
                    <a:pt x="0" y="0"/>
                  </a:cubicBezTo>
                  <a:cubicBezTo>
                    <a:pt x="0" y="0"/>
                    <a:pt x="14" y="282"/>
                    <a:pt x="166" y="645"/>
                  </a:cubicBezTo>
                  <a:lnTo>
                    <a:pt x="286" y="645"/>
                  </a:lnTo>
                  <a:close/>
                </a:path>
              </a:pathLst>
            </a:custGeom>
            <a:solidFill>
              <a:srgbClr val="ABD5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 name="Google Shape;19;p28"/>
            <p:cNvSpPr/>
            <p:nvPr/>
          </p:nvSpPr>
          <p:spPr>
            <a:xfrm>
              <a:off x="3308351" y="2376488"/>
              <a:ext cx="2270125" cy="4103687"/>
            </a:xfrm>
            <a:custGeom>
              <a:avLst/>
              <a:gdLst/>
              <a:ahLst/>
              <a:cxnLst/>
              <a:rect l="l" t="t" r="r" b="b"/>
              <a:pathLst>
                <a:path w="1193" h="2162" extrusionOk="0">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a:gsLst>
                <a:gs pos="0">
                  <a:srgbClr val="9FDCF2"/>
                </a:gs>
                <a:gs pos="85000">
                  <a:srgbClr val="52B3D9"/>
                </a:gs>
                <a:gs pos="100000">
                  <a:srgbClr val="52B3D9"/>
                </a:gs>
              </a:gsLst>
              <a:lin ang="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 name="Google Shape;20;p28"/>
          <p:cNvSpPr/>
          <p:nvPr/>
        </p:nvSpPr>
        <p:spPr>
          <a:xfrm>
            <a:off x="0" y="203200"/>
            <a:ext cx="12192000" cy="6184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 name="Google Shape;21;p28"/>
          <p:cNvSpPr txBox="1">
            <a:spLocks noGrp="1"/>
          </p:cNvSpPr>
          <p:nvPr>
            <p:ph type="title"/>
          </p:nvPr>
        </p:nvSpPr>
        <p:spPr>
          <a:xfrm>
            <a:off x="952500" y="1104144"/>
            <a:ext cx="10393680" cy="646331"/>
          </a:xfrm>
          <a:prstGeom prst="rect">
            <a:avLst/>
          </a:prstGeom>
          <a:noFill/>
          <a:ln>
            <a:noFill/>
          </a:ln>
        </p:spPr>
        <p:txBody>
          <a:bodyPr spcFirstLastPara="1" wrap="square" lIns="91425" tIns="45700" rIns="91425" bIns="45700" anchor="ctr" anchorCtr="0">
            <a:spAutoFit/>
          </a:bodyPr>
          <a:lstStyle>
            <a:lvl1pPr lvl="0" algn="l">
              <a:lnSpc>
                <a:spcPct val="90000"/>
              </a:lnSpc>
              <a:spcBef>
                <a:spcPts val="0"/>
              </a:spcBef>
              <a:spcAft>
                <a:spcPts val="0"/>
              </a:spcAft>
              <a:buSzPts val="40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8"/>
          <p:cNvSpPr txBox="1">
            <a:spLocks noGrp="1"/>
          </p:cNvSpPr>
          <p:nvPr>
            <p:ph type="body" idx="1"/>
          </p:nvPr>
        </p:nvSpPr>
        <p:spPr>
          <a:xfrm>
            <a:off x="952500" y="2271860"/>
            <a:ext cx="10619923" cy="1623008"/>
          </a:xfrm>
          <a:prstGeom prst="rect">
            <a:avLst/>
          </a:prstGeom>
          <a:noFill/>
          <a:ln>
            <a:noFill/>
          </a:ln>
        </p:spPr>
        <p:txBody>
          <a:bodyPr spcFirstLastPara="1" wrap="square" lIns="91425" tIns="45700" rIns="91425" bIns="45700" anchor="t" anchorCtr="0">
            <a:sp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3" name="Google Shape;23;p28"/>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4" name="Google Shape;24;p28"/>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5" name="Google Shape;25;p28"/>
          <p:cNvSpPr txBox="1">
            <a:spLocks noGrp="1"/>
          </p:cNvSpPr>
          <p:nvPr>
            <p:ph type="sldNum" idx="12"/>
          </p:nvPr>
        </p:nvSpPr>
        <p:spPr>
          <a:xfrm>
            <a:off x="9067800" y="6356350"/>
            <a:ext cx="2743200" cy="365125"/>
          </a:xfrm>
          <a:prstGeom prst="rect">
            <a:avLst/>
          </a:prstGeom>
          <a:noFill/>
          <a:ln>
            <a:noFill/>
          </a:ln>
        </p:spPr>
        <p:txBody>
          <a:bodyPr spcFirstLastPara="1" wrap="square" lIns="91425" tIns="45700" rIns="91425" bIns="45700" anchor="t" anchorCtr="0">
            <a:noAutofit/>
          </a:bodyPr>
          <a:lstStyle>
            <a:lvl1pPr marL="0" lvl="0" indent="0" algn="r">
              <a:lnSpc>
                <a:spcPct val="100000"/>
              </a:lnSpc>
              <a:spcBef>
                <a:spcPts val="0"/>
              </a:spcBef>
              <a:spcAft>
                <a:spcPts val="0"/>
              </a:spcAft>
              <a:buSzPts val="1200"/>
              <a:buNone/>
              <a:defRPr sz="1200" b="0" i="0" u="none" strike="noStrike" cap="none">
                <a:solidFill>
                  <a:schemeClr val="lt1"/>
                </a:solidFill>
                <a:latin typeface="Calibri"/>
                <a:ea typeface="Calibri"/>
                <a:cs typeface="Calibri"/>
                <a:sym typeface="Calibri"/>
              </a:defRPr>
            </a:lvl1pPr>
            <a:lvl2pPr marL="0" lvl="1" indent="0" algn="r">
              <a:lnSpc>
                <a:spcPct val="100000"/>
              </a:lnSpc>
              <a:spcBef>
                <a:spcPts val="0"/>
              </a:spcBef>
              <a:spcAft>
                <a:spcPts val="0"/>
              </a:spcAft>
              <a:buSzPts val="1200"/>
              <a:buNone/>
              <a:defRPr sz="1200" b="0" i="0" u="none" strike="noStrike" cap="none">
                <a:solidFill>
                  <a:schemeClr val="lt1"/>
                </a:solidFill>
                <a:latin typeface="Calibri"/>
                <a:ea typeface="Calibri"/>
                <a:cs typeface="Calibri"/>
                <a:sym typeface="Calibri"/>
              </a:defRPr>
            </a:lvl2pPr>
            <a:lvl3pPr marL="0" lvl="2" indent="0" algn="r">
              <a:lnSpc>
                <a:spcPct val="100000"/>
              </a:lnSpc>
              <a:spcBef>
                <a:spcPts val="0"/>
              </a:spcBef>
              <a:spcAft>
                <a:spcPts val="0"/>
              </a:spcAft>
              <a:buSzPts val="1200"/>
              <a:buNone/>
              <a:defRPr sz="1200" b="0" i="0" u="none" strike="noStrike" cap="none">
                <a:solidFill>
                  <a:schemeClr val="lt1"/>
                </a:solidFill>
                <a:latin typeface="Calibri"/>
                <a:ea typeface="Calibri"/>
                <a:cs typeface="Calibri"/>
                <a:sym typeface="Calibri"/>
              </a:defRPr>
            </a:lvl3pPr>
            <a:lvl4pPr marL="0" lvl="3" indent="0" algn="r">
              <a:lnSpc>
                <a:spcPct val="100000"/>
              </a:lnSpc>
              <a:spcBef>
                <a:spcPts val="0"/>
              </a:spcBef>
              <a:spcAft>
                <a:spcPts val="0"/>
              </a:spcAft>
              <a:buSzPts val="1200"/>
              <a:buNone/>
              <a:defRPr sz="1200" b="0" i="0" u="none" strike="noStrike" cap="none">
                <a:solidFill>
                  <a:schemeClr val="lt1"/>
                </a:solidFill>
                <a:latin typeface="Calibri"/>
                <a:ea typeface="Calibri"/>
                <a:cs typeface="Calibri"/>
                <a:sym typeface="Calibri"/>
              </a:defRPr>
            </a:lvl4pPr>
            <a:lvl5pPr marL="0" lvl="4" indent="0" algn="r">
              <a:lnSpc>
                <a:spcPct val="100000"/>
              </a:lnSpc>
              <a:spcBef>
                <a:spcPts val="0"/>
              </a:spcBef>
              <a:spcAft>
                <a:spcPts val="0"/>
              </a:spcAft>
              <a:buSzPts val="1200"/>
              <a:buNone/>
              <a:defRPr sz="1200" b="0" i="0" u="none" strike="noStrike" cap="none">
                <a:solidFill>
                  <a:schemeClr val="lt1"/>
                </a:solidFill>
                <a:latin typeface="Calibri"/>
                <a:ea typeface="Calibri"/>
                <a:cs typeface="Calibri"/>
                <a:sym typeface="Calibri"/>
              </a:defRPr>
            </a:lvl5pPr>
            <a:lvl6pPr marL="0" lvl="5" indent="0" algn="r">
              <a:lnSpc>
                <a:spcPct val="100000"/>
              </a:lnSpc>
              <a:spcBef>
                <a:spcPts val="0"/>
              </a:spcBef>
              <a:spcAft>
                <a:spcPts val="0"/>
              </a:spcAft>
              <a:buSzPts val="1200"/>
              <a:buNone/>
              <a:defRPr sz="1200" b="0" i="0" u="none" strike="noStrike" cap="none">
                <a:solidFill>
                  <a:schemeClr val="lt1"/>
                </a:solidFill>
                <a:latin typeface="Calibri"/>
                <a:ea typeface="Calibri"/>
                <a:cs typeface="Calibri"/>
                <a:sym typeface="Calibri"/>
              </a:defRPr>
            </a:lvl6pPr>
            <a:lvl7pPr marL="0" lvl="6" indent="0" algn="r">
              <a:lnSpc>
                <a:spcPct val="100000"/>
              </a:lnSpc>
              <a:spcBef>
                <a:spcPts val="0"/>
              </a:spcBef>
              <a:spcAft>
                <a:spcPts val="0"/>
              </a:spcAft>
              <a:buSzPts val="1200"/>
              <a:buNone/>
              <a:defRPr sz="1200" b="0" i="0" u="none" strike="noStrike" cap="none">
                <a:solidFill>
                  <a:schemeClr val="lt1"/>
                </a:solidFill>
                <a:latin typeface="Calibri"/>
                <a:ea typeface="Calibri"/>
                <a:cs typeface="Calibri"/>
                <a:sym typeface="Calibri"/>
              </a:defRPr>
            </a:lvl7pPr>
            <a:lvl8pPr marL="0" lvl="7" indent="0" algn="r">
              <a:lnSpc>
                <a:spcPct val="100000"/>
              </a:lnSpc>
              <a:spcBef>
                <a:spcPts val="0"/>
              </a:spcBef>
              <a:spcAft>
                <a:spcPts val="0"/>
              </a:spcAft>
              <a:buSzPts val="1200"/>
              <a:buNone/>
              <a:defRPr sz="1200" b="0" i="0" u="none" strike="noStrike" cap="none">
                <a:solidFill>
                  <a:schemeClr val="lt1"/>
                </a:solidFill>
                <a:latin typeface="Calibri"/>
                <a:ea typeface="Calibri"/>
                <a:cs typeface="Calibri"/>
                <a:sym typeface="Calibri"/>
              </a:defRPr>
            </a:lvl8pPr>
            <a:lvl9pPr marL="0" lvl="8" indent="0" algn="r">
              <a:lnSpc>
                <a:spcPct val="100000"/>
              </a:lnSpc>
              <a:spcBef>
                <a:spcPts val="0"/>
              </a:spcBef>
              <a:spcAft>
                <a:spcPts val="0"/>
              </a:spcAft>
              <a:buSzPts val="1200"/>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6251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696">
          <p15:clr>
            <a:srgbClr val="FBAE40"/>
          </p15:clr>
        </p15:guide>
        <p15:guide id="2" pos="60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Blank Slide">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tIns="0" rIns="0" bIns="0" anchor="ctr">
            <a:spAutoFit/>
          </a:bodyPr>
          <a:lstStyle/>
          <a:p>
            <a:pPr indent="0" algn="ctr">
              <a:buNone/>
            </a:pPr>
            <a:endParaRPr lang="en-US" sz="4400" b="0" u="none" strike="noStrike">
              <a:solidFill>
                <a:srgbClr val="000000"/>
              </a:solidFill>
              <a:effectLst/>
              <a:uFillTx/>
              <a:latin typeface="Arial"/>
            </a:endParaRPr>
          </a:p>
        </p:txBody>
      </p:sp>
      <p:sp>
        <p:nvSpPr>
          <p:cNvPr id="14" name="PlaceHolder 2"/>
          <p:cNvSpPr>
            <a:spLocks noGrp="1"/>
          </p:cNvSpPr>
          <p:nvPr>
            <p:ph type="subTitle"/>
          </p:nvPr>
        </p:nvSpPr>
        <p:spPr>
          <a:xfrm>
            <a:off x="609480" y="1604520"/>
            <a:ext cx="10972440" cy="3977280"/>
          </a:xfrm>
          <a:prstGeom prst="rect">
            <a:avLst/>
          </a:prstGeom>
          <a:noFill/>
          <a:ln w="0">
            <a:noFill/>
          </a:ln>
        </p:spPr>
        <p:txBody>
          <a:bodyPr lIns="0" tIns="0" rIns="0" bIns="0" anchor="ctr">
            <a:spAutoFit/>
          </a:bodyPr>
          <a:lstStyle/>
          <a:p>
            <a:pPr indent="0" algn="ctr">
              <a:buNone/>
            </a:pPr>
            <a:endParaRPr lang="en-US" sz="3200" b="0" u="none" strike="noStrike">
              <a:solidFill>
                <a:srgbClr val="000000"/>
              </a:solidFill>
              <a:effectLst/>
              <a:uFillTx/>
              <a:latin typeface="Arial"/>
            </a:endParaRPr>
          </a:p>
        </p:txBody>
      </p:sp>
      <p:sp>
        <p:nvSpPr>
          <p:cNvPr id="4" name="PlaceHolder 3"/>
          <p:cNvSpPr>
            <a:spLocks noGrp="1"/>
          </p:cNvSpPr>
          <p:nvPr>
            <p:ph type="ftr" idx="1"/>
          </p:nvPr>
        </p:nvSpPr>
        <p:spPr/>
        <p:txBody>
          <a:bodyPr/>
          <a:lstStyle/>
          <a:p>
            <a:r>
              <a:t>Footer</a:t>
            </a:r>
          </a:p>
        </p:txBody>
      </p:sp>
      <p:sp>
        <p:nvSpPr>
          <p:cNvPr id="5" name="PlaceHolder 4"/>
          <p:cNvSpPr>
            <a:spLocks noGrp="1"/>
          </p:cNvSpPr>
          <p:nvPr>
            <p:ph type="sldNum" idx="2"/>
          </p:nvPr>
        </p:nvSpPr>
        <p:spPr/>
        <p:txBody>
          <a:bodyPr/>
          <a:lstStyle/>
          <a:p>
            <a:fld id="{00740F58-A7F2-483D-ADC3-E7FAA3D6DDF1}" type="slidenum">
              <a:t>‹#›</a:t>
            </a:fld>
            <a:endParaRPr/>
          </a:p>
        </p:txBody>
      </p:sp>
      <p:sp>
        <p:nvSpPr>
          <p:cNvPr id="6" name="PlaceHolder 5"/>
          <p:cNvSpPr>
            <a:spLocks noGrp="1"/>
          </p:cNvSpPr>
          <p:nvPr>
            <p:ph type="dt" idx="3"/>
          </p:nvPr>
        </p:nvSpPr>
        <p:spPr/>
        <p:txBody>
          <a:bodyPr/>
          <a:lstStyle/>
          <a:p>
            <a:endParaRPr/>
          </a:p>
        </p:txBody>
      </p:sp>
    </p:spTree>
    <p:extLst>
      <p:ext uri="{BB962C8B-B14F-4D97-AF65-F5344CB8AC3E}">
        <p14:creationId xmlns:p14="http://schemas.microsoft.com/office/powerpoint/2010/main" val="2168967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4D7A3-A80C-2E4D-9F2A-C4E9BD629F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0B3A2-5BEF-9B4A-96CA-92980403E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319210-C197-BB46-A866-10D8825CF115}"/>
              </a:ext>
            </a:extLst>
          </p:cNvPr>
          <p:cNvSpPr>
            <a:spLocks noGrp="1"/>
          </p:cNvSpPr>
          <p:nvPr>
            <p:ph type="dt" sz="half" idx="10"/>
          </p:nvPr>
        </p:nvSpPr>
        <p:spPr/>
        <p:txBody>
          <a:bodyPr/>
          <a:lstStyle/>
          <a:p>
            <a:fld id="{9AB54840-1AD5-6D40-B60C-808617A59E21}" type="datetimeFigureOut">
              <a:rPr lang="en-US" smtClean="0"/>
              <a:t>6/14/26</a:t>
            </a:fld>
            <a:endParaRPr lang="en-US"/>
          </a:p>
        </p:txBody>
      </p:sp>
      <p:sp>
        <p:nvSpPr>
          <p:cNvPr id="5" name="Footer Placeholder 4">
            <a:extLst>
              <a:ext uri="{FF2B5EF4-FFF2-40B4-BE49-F238E27FC236}">
                <a16:creationId xmlns:a16="http://schemas.microsoft.com/office/drawing/2014/main" id="{5AF65536-EB00-AD42-86AC-684C38FB3A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3D03BA-BF1A-6C48-8B6C-33FAF11B4606}"/>
              </a:ext>
            </a:extLst>
          </p:cNvPr>
          <p:cNvSpPr>
            <a:spLocks noGrp="1"/>
          </p:cNvSpPr>
          <p:nvPr>
            <p:ph type="sldNum" sz="quarter" idx="12"/>
          </p:nvPr>
        </p:nvSpPr>
        <p:spPr/>
        <p:txBody>
          <a:bodyPr/>
          <a:lstStyle/>
          <a:p>
            <a:fld id="{33DA0586-8C63-964C-BABD-2976A478E027}" type="slidenum">
              <a:rPr lang="en-US" smtClean="0"/>
              <a:t>‹#›</a:t>
            </a:fld>
            <a:endParaRPr lang="en-US"/>
          </a:p>
        </p:txBody>
      </p:sp>
    </p:spTree>
    <p:extLst>
      <p:ext uri="{BB962C8B-B14F-4D97-AF65-F5344CB8AC3E}">
        <p14:creationId xmlns:p14="http://schemas.microsoft.com/office/powerpoint/2010/main" val="3127551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4FCEB-7B16-FB4D-83B0-28C9AFDAAD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CA73C7-4BE9-F246-B6C4-9920F404E1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0DED62-46FE-5B4F-9492-B9E226BECE2F}"/>
              </a:ext>
            </a:extLst>
          </p:cNvPr>
          <p:cNvSpPr>
            <a:spLocks noGrp="1"/>
          </p:cNvSpPr>
          <p:nvPr>
            <p:ph type="dt" sz="half" idx="10"/>
          </p:nvPr>
        </p:nvSpPr>
        <p:spPr/>
        <p:txBody>
          <a:bodyPr/>
          <a:lstStyle/>
          <a:p>
            <a:fld id="{9AB54840-1AD5-6D40-B60C-808617A59E21}" type="datetimeFigureOut">
              <a:rPr lang="en-US" smtClean="0"/>
              <a:t>6/14/26</a:t>
            </a:fld>
            <a:endParaRPr lang="en-US"/>
          </a:p>
        </p:txBody>
      </p:sp>
      <p:sp>
        <p:nvSpPr>
          <p:cNvPr id="5" name="Footer Placeholder 4">
            <a:extLst>
              <a:ext uri="{FF2B5EF4-FFF2-40B4-BE49-F238E27FC236}">
                <a16:creationId xmlns:a16="http://schemas.microsoft.com/office/drawing/2014/main" id="{FAA3C472-CED8-FC42-A883-EFBFDA2111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886A38-A941-5545-AFA8-C71D726904B7}"/>
              </a:ext>
            </a:extLst>
          </p:cNvPr>
          <p:cNvSpPr>
            <a:spLocks noGrp="1"/>
          </p:cNvSpPr>
          <p:nvPr>
            <p:ph type="sldNum" sz="quarter" idx="12"/>
          </p:nvPr>
        </p:nvSpPr>
        <p:spPr/>
        <p:txBody>
          <a:bodyPr/>
          <a:lstStyle/>
          <a:p>
            <a:fld id="{33DA0586-8C63-964C-BABD-2976A478E027}" type="slidenum">
              <a:rPr lang="en-US" smtClean="0"/>
              <a:t>‹#›</a:t>
            </a:fld>
            <a:endParaRPr lang="en-US"/>
          </a:p>
        </p:txBody>
      </p:sp>
    </p:spTree>
    <p:extLst>
      <p:ext uri="{BB962C8B-B14F-4D97-AF65-F5344CB8AC3E}">
        <p14:creationId xmlns:p14="http://schemas.microsoft.com/office/powerpoint/2010/main" val="4111086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D0897-085E-244F-A327-4393289036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F5A310-7111-9D4D-9208-C2117A933C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5346E8-9926-A74B-9BB1-AC26E7334E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1664E7-5009-2A46-B926-75EB79C0C8DA}"/>
              </a:ext>
            </a:extLst>
          </p:cNvPr>
          <p:cNvSpPr>
            <a:spLocks noGrp="1"/>
          </p:cNvSpPr>
          <p:nvPr>
            <p:ph type="dt" sz="half" idx="10"/>
          </p:nvPr>
        </p:nvSpPr>
        <p:spPr/>
        <p:txBody>
          <a:bodyPr/>
          <a:lstStyle/>
          <a:p>
            <a:fld id="{9AB54840-1AD5-6D40-B60C-808617A59E21}" type="datetimeFigureOut">
              <a:rPr lang="en-US" smtClean="0"/>
              <a:t>6/14/26</a:t>
            </a:fld>
            <a:endParaRPr lang="en-US"/>
          </a:p>
        </p:txBody>
      </p:sp>
      <p:sp>
        <p:nvSpPr>
          <p:cNvPr id="6" name="Footer Placeholder 5">
            <a:extLst>
              <a:ext uri="{FF2B5EF4-FFF2-40B4-BE49-F238E27FC236}">
                <a16:creationId xmlns:a16="http://schemas.microsoft.com/office/drawing/2014/main" id="{16606E9B-2235-FC49-84B2-32287DCF00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AABA33-0856-DC4F-BB6D-4B124B24A81E}"/>
              </a:ext>
            </a:extLst>
          </p:cNvPr>
          <p:cNvSpPr>
            <a:spLocks noGrp="1"/>
          </p:cNvSpPr>
          <p:nvPr>
            <p:ph type="sldNum" sz="quarter" idx="12"/>
          </p:nvPr>
        </p:nvSpPr>
        <p:spPr/>
        <p:txBody>
          <a:bodyPr/>
          <a:lstStyle/>
          <a:p>
            <a:fld id="{33DA0586-8C63-964C-BABD-2976A478E027}" type="slidenum">
              <a:rPr lang="en-US" smtClean="0"/>
              <a:t>‹#›</a:t>
            </a:fld>
            <a:endParaRPr lang="en-US"/>
          </a:p>
        </p:txBody>
      </p:sp>
    </p:spTree>
    <p:extLst>
      <p:ext uri="{BB962C8B-B14F-4D97-AF65-F5344CB8AC3E}">
        <p14:creationId xmlns:p14="http://schemas.microsoft.com/office/powerpoint/2010/main" val="3990916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D27FB-CF62-0449-9558-49051EE4A6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36A69D-3A0D-F84C-B71D-AEF1136964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89B6F6-8158-7140-A233-576B6F843AA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57422C-4689-484B-8F6E-0311107F39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2CBADD-12FE-A046-9C9F-57FC789732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63D2D8-DFD0-A64B-BA52-832E049BFC87}"/>
              </a:ext>
            </a:extLst>
          </p:cNvPr>
          <p:cNvSpPr>
            <a:spLocks noGrp="1"/>
          </p:cNvSpPr>
          <p:nvPr>
            <p:ph type="dt" sz="half" idx="10"/>
          </p:nvPr>
        </p:nvSpPr>
        <p:spPr/>
        <p:txBody>
          <a:bodyPr/>
          <a:lstStyle/>
          <a:p>
            <a:fld id="{9AB54840-1AD5-6D40-B60C-808617A59E21}" type="datetimeFigureOut">
              <a:rPr lang="en-US" smtClean="0"/>
              <a:t>6/14/26</a:t>
            </a:fld>
            <a:endParaRPr lang="en-US"/>
          </a:p>
        </p:txBody>
      </p:sp>
      <p:sp>
        <p:nvSpPr>
          <p:cNvPr id="8" name="Footer Placeholder 7">
            <a:extLst>
              <a:ext uri="{FF2B5EF4-FFF2-40B4-BE49-F238E27FC236}">
                <a16:creationId xmlns:a16="http://schemas.microsoft.com/office/drawing/2014/main" id="{FFC36057-0210-3B42-AC12-1CF8F95539F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E87EABC-A7F3-5F43-8B0C-78EC7A42F8BE}"/>
              </a:ext>
            </a:extLst>
          </p:cNvPr>
          <p:cNvSpPr>
            <a:spLocks noGrp="1"/>
          </p:cNvSpPr>
          <p:nvPr>
            <p:ph type="sldNum" sz="quarter" idx="12"/>
          </p:nvPr>
        </p:nvSpPr>
        <p:spPr/>
        <p:txBody>
          <a:bodyPr/>
          <a:lstStyle/>
          <a:p>
            <a:fld id="{33DA0586-8C63-964C-BABD-2976A478E027}" type="slidenum">
              <a:rPr lang="en-US" smtClean="0"/>
              <a:t>‹#›</a:t>
            </a:fld>
            <a:endParaRPr lang="en-US"/>
          </a:p>
        </p:txBody>
      </p:sp>
    </p:spTree>
    <p:extLst>
      <p:ext uri="{BB962C8B-B14F-4D97-AF65-F5344CB8AC3E}">
        <p14:creationId xmlns:p14="http://schemas.microsoft.com/office/powerpoint/2010/main" val="1181764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E0AAA-5614-A443-9562-F3E69C795B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995331-57ED-B448-9B10-1B822E239E82}"/>
              </a:ext>
            </a:extLst>
          </p:cNvPr>
          <p:cNvSpPr>
            <a:spLocks noGrp="1"/>
          </p:cNvSpPr>
          <p:nvPr>
            <p:ph type="dt" sz="half" idx="10"/>
          </p:nvPr>
        </p:nvSpPr>
        <p:spPr/>
        <p:txBody>
          <a:bodyPr/>
          <a:lstStyle/>
          <a:p>
            <a:fld id="{9AB54840-1AD5-6D40-B60C-808617A59E21}" type="datetimeFigureOut">
              <a:rPr lang="en-US" smtClean="0"/>
              <a:t>6/14/26</a:t>
            </a:fld>
            <a:endParaRPr lang="en-US"/>
          </a:p>
        </p:txBody>
      </p:sp>
      <p:sp>
        <p:nvSpPr>
          <p:cNvPr id="4" name="Footer Placeholder 3">
            <a:extLst>
              <a:ext uri="{FF2B5EF4-FFF2-40B4-BE49-F238E27FC236}">
                <a16:creationId xmlns:a16="http://schemas.microsoft.com/office/drawing/2014/main" id="{705281A5-8A20-C543-BF05-9ABF3917D5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7A5859-3121-9E4A-90D8-CA00451DC9B2}"/>
              </a:ext>
            </a:extLst>
          </p:cNvPr>
          <p:cNvSpPr>
            <a:spLocks noGrp="1"/>
          </p:cNvSpPr>
          <p:nvPr>
            <p:ph type="sldNum" sz="quarter" idx="12"/>
          </p:nvPr>
        </p:nvSpPr>
        <p:spPr/>
        <p:txBody>
          <a:bodyPr/>
          <a:lstStyle/>
          <a:p>
            <a:fld id="{33DA0586-8C63-964C-BABD-2976A478E027}" type="slidenum">
              <a:rPr lang="en-US" smtClean="0"/>
              <a:t>‹#›</a:t>
            </a:fld>
            <a:endParaRPr lang="en-US"/>
          </a:p>
        </p:txBody>
      </p:sp>
    </p:spTree>
    <p:extLst>
      <p:ext uri="{BB962C8B-B14F-4D97-AF65-F5344CB8AC3E}">
        <p14:creationId xmlns:p14="http://schemas.microsoft.com/office/powerpoint/2010/main" val="3835806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482D32-7030-6C41-BF06-1DF496D0D06B}"/>
              </a:ext>
            </a:extLst>
          </p:cNvPr>
          <p:cNvSpPr>
            <a:spLocks noGrp="1"/>
          </p:cNvSpPr>
          <p:nvPr>
            <p:ph type="dt" sz="half" idx="10"/>
          </p:nvPr>
        </p:nvSpPr>
        <p:spPr/>
        <p:txBody>
          <a:bodyPr/>
          <a:lstStyle/>
          <a:p>
            <a:fld id="{9AB54840-1AD5-6D40-B60C-808617A59E21}" type="datetimeFigureOut">
              <a:rPr lang="en-US" smtClean="0"/>
              <a:t>6/14/26</a:t>
            </a:fld>
            <a:endParaRPr lang="en-US"/>
          </a:p>
        </p:txBody>
      </p:sp>
      <p:sp>
        <p:nvSpPr>
          <p:cNvPr id="3" name="Footer Placeholder 2">
            <a:extLst>
              <a:ext uri="{FF2B5EF4-FFF2-40B4-BE49-F238E27FC236}">
                <a16:creationId xmlns:a16="http://schemas.microsoft.com/office/drawing/2014/main" id="{5551D0F3-1E97-1C42-9D1B-6B13179D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13C3DA9-BCF0-BA4E-85E5-28823851660E}"/>
              </a:ext>
            </a:extLst>
          </p:cNvPr>
          <p:cNvSpPr>
            <a:spLocks noGrp="1"/>
          </p:cNvSpPr>
          <p:nvPr>
            <p:ph type="sldNum" sz="quarter" idx="12"/>
          </p:nvPr>
        </p:nvSpPr>
        <p:spPr/>
        <p:txBody>
          <a:bodyPr/>
          <a:lstStyle/>
          <a:p>
            <a:fld id="{33DA0586-8C63-964C-BABD-2976A478E027}" type="slidenum">
              <a:rPr lang="en-US" smtClean="0"/>
              <a:t>‹#›</a:t>
            </a:fld>
            <a:endParaRPr lang="en-US"/>
          </a:p>
        </p:txBody>
      </p:sp>
    </p:spTree>
    <p:extLst>
      <p:ext uri="{BB962C8B-B14F-4D97-AF65-F5344CB8AC3E}">
        <p14:creationId xmlns:p14="http://schemas.microsoft.com/office/powerpoint/2010/main" val="4255433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552D9-F87A-9348-B6D3-2A747201A5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2F405C-81EF-5644-A0EE-66488824CF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52CD93-6214-514E-9D7B-56A5713108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FF97B4-7319-E44E-9D54-92BE79460042}"/>
              </a:ext>
            </a:extLst>
          </p:cNvPr>
          <p:cNvSpPr>
            <a:spLocks noGrp="1"/>
          </p:cNvSpPr>
          <p:nvPr>
            <p:ph type="dt" sz="half" idx="10"/>
          </p:nvPr>
        </p:nvSpPr>
        <p:spPr/>
        <p:txBody>
          <a:bodyPr/>
          <a:lstStyle/>
          <a:p>
            <a:fld id="{9AB54840-1AD5-6D40-B60C-808617A59E21}" type="datetimeFigureOut">
              <a:rPr lang="en-US" smtClean="0"/>
              <a:t>6/14/26</a:t>
            </a:fld>
            <a:endParaRPr lang="en-US"/>
          </a:p>
        </p:txBody>
      </p:sp>
      <p:sp>
        <p:nvSpPr>
          <p:cNvPr id="6" name="Footer Placeholder 5">
            <a:extLst>
              <a:ext uri="{FF2B5EF4-FFF2-40B4-BE49-F238E27FC236}">
                <a16:creationId xmlns:a16="http://schemas.microsoft.com/office/drawing/2014/main" id="{04B0A318-9F57-754D-9C72-FEC7C14F97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F5EF16-893A-CB41-9FB1-6F030AFF0B90}"/>
              </a:ext>
            </a:extLst>
          </p:cNvPr>
          <p:cNvSpPr>
            <a:spLocks noGrp="1"/>
          </p:cNvSpPr>
          <p:nvPr>
            <p:ph type="sldNum" sz="quarter" idx="12"/>
          </p:nvPr>
        </p:nvSpPr>
        <p:spPr/>
        <p:txBody>
          <a:bodyPr/>
          <a:lstStyle/>
          <a:p>
            <a:fld id="{33DA0586-8C63-964C-BABD-2976A478E027}" type="slidenum">
              <a:rPr lang="en-US" smtClean="0"/>
              <a:t>‹#›</a:t>
            </a:fld>
            <a:endParaRPr lang="en-US"/>
          </a:p>
        </p:txBody>
      </p:sp>
    </p:spTree>
    <p:extLst>
      <p:ext uri="{BB962C8B-B14F-4D97-AF65-F5344CB8AC3E}">
        <p14:creationId xmlns:p14="http://schemas.microsoft.com/office/powerpoint/2010/main" val="2384977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FCD81-E31F-5C42-B50D-008152B443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66528C-3C45-E648-B05E-C630587B4C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1DE620E-DABB-794B-B3F9-293D65514C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072318-7652-174D-9C83-429A7141A41B}"/>
              </a:ext>
            </a:extLst>
          </p:cNvPr>
          <p:cNvSpPr>
            <a:spLocks noGrp="1"/>
          </p:cNvSpPr>
          <p:nvPr>
            <p:ph type="dt" sz="half" idx="10"/>
          </p:nvPr>
        </p:nvSpPr>
        <p:spPr/>
        <p:txBody>
          <a:bodyPr/>
          <a:lstStyle/>
          <a:p>
            <a:fld id="{9AB54840-1AD5-6D40-B60C-808617A59E21}" type="datetimeFigureOut">
              <a:rPr lang="en-US" smtClean="0"/>
              <a:t>6/14/26</a:t>
            </a:fld>
            <a:endParaRPr lang="en-US"/>
          </a:p>
        </p:txBody>
      </p:sp>
      <p:sp>
        <p:nvSpPr>
          <p:cNvPr id="6" name="Footer Placeholder 5">
            <a:extLst>
              <a:ext uri="{FF2B5EF4-FFF2-40B4-BE49-F238E27FC236}">
                <a16:creationId xmlns:a16="http://schemas.microsoft.com/office/drawing/2014/main" id="{41953C2E-E2BC-B24C-AB8D-BB3AE6A96D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577565-0A8B-BA4C-81B8-F307C835B86D}"/>
              </a:ext>
            </a:extLst>
          </p:cNvPr>
          <p:cNvSpPr>
            <a:spLocks noGrp="1"/>
          </p:cNvSpPr>
          <p:nvPr>
            <p:ph type="sldNum" sz="quarter" idx="12"/>
          </p:nvPr>
        </p:nvSpPr>
        <p:spPr/>
        <p:txBody>
          <a:bodyPr/>
          <a:lstStyle/>
          <a:p>
            <a:fld id="{33DA0586-8C63-964C-BABD-2976A478E027}" type="slidenum">
              <a:rPr lang="en-US" smtClean="0"/>
              <a:t>‹#›</a:t>
            </a:fld>
            <a:endParaRPr lang="en-US"/>
          </a:p>
        </p:txBody>
      </p:sp>
    </p:spTree>
    <p:extLst>
      <p:ext uri="{BB962C8B-B14F-4D97-AF65-F5344CB8AC3E}">
        <p14:creationId xmlns:p14="http://schemas.microsoft.com/office/powerpoint/2010/main" val="1890725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297A48-6477-D54A-AF07-7E021F347D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7208EB-63E3-F746-89C2-C4F3ABEE34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6AF0B4-779D-A441-AE3D-2A65EB84CD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B54840-1AD5-6D40-B60C-808617A59E21}" type="datetimeFigureOut">
              <a:rPr lang="en-US" smtClean="0"/>
              <a:t>6/14/26</a:t>
            </a:fld>
            <a:endParaRPr lang="en-US"/>
          </a:p>
        </p:txBody>
      </p:sp>
      <p:sp>
        <p:nvSpPr>
          <p:cNvPr id="5" name="Footer Placeholder 4">
            <a:extLst>
              <a:ext uri="{FF2B5EF4-FFF2-40B4-BE49-F238E27FC236}">
                <a16:creationId xmlns:a16="http://schemas.microsoft.com/office/drawing/2014/main" id="{0067E53B-E158-4848-86B8-42FC828379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FA0089B-A914-1B4C-93F0-A8DFA5AEA4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DA0586-8C63-964C-BABD-2976A478E027}" type="slidenum">
              <a:rPr lang="en-US" smtClean="0"/>
              <a:t>‹#›</a:t>
            </a:fld>
            <a:endParaRPr lang="en-US"/>
          </a:p>
        </p:txBody>
      </p:sp>
    </p:spTree>
    <p:extLst>
      <p:ext uri="{BB962C8B-B14F-4D97-AF65-F5344CB8AC3E}">
        <p14:creationId xmlns:p14="http://schemas.microsoft.com/office/powerpoint/2010/main" val="17646159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1.jp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0.gif"/><Relationship Id="rId5" Type="http://schemas.openxmlformats.org/officeDocument/2006/relationships/image" Target="../media/image39.gif"/><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50.jpeg"/><Relationship Id="rId3" Type="http://schemas.openxmlformats.org/officeDocument/2006/relationships/image" Target="../media/image42.png"/><Relationship Id="rId7" Type="http://schemas.openxmlformats.org/officeDocument/2006/relationships/image" Target="../media/image44.png"/><Relationship Id="rId12" Type="http://schemas.openxmlformats.org/officeDocument/2006/relationships/image" Target="../media/image49.jp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3.jpeg"/><Relationship Id="rId11" Type="http://schemas.openxmlformats.org/officeDocument/2006/relationships/image" Target="../media/image48.png"/><Relationship Id="rId5" Type="http://schemas.openxmlformats.org/officeDocument/2006/relationships/image" Target="../media/image2.jpg"/><Relationship Id="rId10" Type="http://schemas.openxmlformats.org/officeDocument/2006/relationships/image" Target="../media/image47.png"/><Relationship Id="rId4" Type="http://schemas.openxmlformats.org/officeDocument/2006/relationships/image" Target="../media/image1.png"/><Relationship Id="rId9" Type="http://schemas.openxmlformats.org/officeDocument/2006/relationships/image" Target="../media/image46.jpeg"/><Relationship Id="rId14" Type="http://schemas.openxmlformats.org/officeDocument/2006/relationships/image" Target="../media/image51.jpeg"/></Relationships>
</file>

<file path=ppt/slides/_rels/slide12.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png"/><Relationship Id="rId7" Type="http://schemas.openxmlformats.org/officeDocument/2006/relationships/image" Target="../media/image56.jpeg"/><Relationship Id="rId2" Type="http://schemas.openxmlformats.org/officeDocument/2006/relationships/image" Target="../media/image2.jpg"/><Relationship Id="rId1" Type="http://schemas.openxmlformats.org/officeDocument/2006/relationships/slideLayout" Target="../slideLayouts/slideLayout13.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60.jpg"/><Relationship Id="rId5" Type="http://schemas.openxmlformats.org/officeDocument/2006/relationships/image" Target="../media/image59.png"/><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62.png"/><Relationship Id="rId4" Type="http://schemas.openxmlformats.org/officeDocument/2006/relationships/image" Target="../media/image61.jpg"/></Relationships>
</file>

<file path=ppt/slides/_rels/slide1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image" Target="../media/image2.jpg"/><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74.png"/></Relationships>
</file>

<file path=ppt/slides/_rels/slide17.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8.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2.jp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JP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2.jp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2.jpg"/><Relationship Id="rId7" Type="http://schemas.openxmlformats.org/officeDocument/2006/relationships/image" Target="../media/image85.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image" Target="../media/image87.png"/></Relationships>
</file>

<file path=ppt/slides/_rels/slide21.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png"/><Relationship Id="rId7" Type="http://schemas.openxmlformats.org/officeDocument/2006/relationships/image" Target="../media/image90.png"/><Relationship Id="rId12" Type="http://schemas.openxmlformats.org/officeDocument/2006/relationships/image" Target="../media/image95.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jpg"/><Relationship Id="rId10" Type="http://schemas.openxmlformats.org/officeDocument/2006/relationships/image" Target="../media/image93.png"/><Relationship Id="rId4" Type="http://schemas.openxmlformats.org/officeDocument/2006/relationships/image" Target="../media/image2.jpg"/><Relationship Id="rId9" Type="http://schemas.openxmlformats.org/officeDocument/2006/relationships/image" Target="../media/image92.png"/></Relationships>
</file>

<file path=ppt/slides/_rels/slide22.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3" Type="http://schemas.openxmlformats.org/officeDocument/2006/relationships/image" Target="../media/image1.png"/><Relationship Id="rId7" Type="http://schemas.openxmlformats.org/officeDocument/2006/relationships/image" Target="../media/image98.png"/><Relationship Id="rId12" Type="http://schemas.openxmlformats.org/officeDocument/2006/relationships/image" Target="../media/image103.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JPG"/><Relationship Id="rId10" Type="http://schemas.openxmlformats.org/officeDocument/2006/relationships/image" Target="../media/image101.png"/><Relationship Id="rId4" Type="http://schemas.openxmlformats.org/officeDocument/2006/relationships/image" Target="../media/image2.jpg"/><Relationship Id="rId9" Type="http://schemas.openxmlformats.org/officeDocument/2006/relationships/image" Target="../media/image100.png"/></Relationships>
</file>

<file path=ppt/slides/_rels/slide2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24.xml.rels><?xml version="1.0" encoding="UTF-8" standalone="yes"?>
<Relationships xmlns="http://schemas.openxmlformats.org/package/2006/relationships"><Relationship Id="rId8" Type="http://schemas.openxmlformats.org/officeDocument/2006/relationships/image" Target="../media/image111.jpg"/><Relationship Id="rId3" Type="http://schemas.openxmlformats.org/officeDocument/2006/relationships/image" Target="../media/image1.png"/><Relationship Id="rId7" Type="http://schemas.openxmlformats.org/officeDocument/2006/relationships/image" Target="../media/image110.jp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109.jpg"/><Relationship Id="rId11" Type="http://schemas.openxmlformats.org/officeDocument/2006/relationships/image" Target="../media/image114.jpg"/><Relationship Id="rId5" Type="http://schemas.openxmlformats.org/officeDocument/2006/relationships/image" Target="../media/image108.jpeg"/><Relationship Id="rId10" Type="http://schemas.openxmlformats.org/officeDocument/2006/relationships/image" Target="../media/image113.jpg"/><Relationship Id="rId4" Type="http://schemas.openxmlformats.org/officeDocument/2006/relationships/image" Target="../media/image2.jpg"/><Relationship Id="rId9" Type="http://schemas.openxmlformats.org/officeDocument/2006/relationships/image" Target="../media/image112.jpg"/></Relationships>
</file>

<file path=ppt/slides/_rels/slide25.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5.png"/><Relationship Id="rId7" Type="http://schemas.openxmlformats.org/officeDocument/2006/relationships/image" Target="../media/image118.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117.jpg"/><Relationship Id="rId5" Type="http://schemas.openxmlformats.org/officeDocument/2006/relationships/image" Target="../media/image116.jpg"/><Relationship Id="rId10" Type="http://schemas.openxmlformats.org/officeDocument/2006/relationships/image" Target="../media/image121.png"/><Relationship Id="rId4" Type="http://schemas.openxmlformats.org/officeDocument/2006/relationships/image" Target="../media/image1.png"/><Relationship Id="rId9" Type="http://schemas.openxmlformats.org/officeDocument/2006/relationships/image" Target="../media/image120.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6.jpg"/><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1.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9.xml"/><Relationship Id="rId16" Type="http://schemas.openxmlformats.org/officeDocument/2006/relationships/image" Target="../media/image38.png"/><Relationship Id="rId1" Type="http://schemas.openxmlformats.org/officeDocument/2006/relationships/slideLayout" Target="../slideLayouts/slideLayout1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jpg"/><Relationship Id="rId9" Type="http://schemas.openxmlformats.org/officeDocument/2006/relationships/image" Target="../media/image31.png"/><Relationship Id="rId1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6" name="Google Shape;146;p1"/>
          <p:cNvPicPr preferRelativeResize="0"/>
          <p:nvPr/>
        </p:nvPicPr>
        <p:blipFill rotWithShape="1">
          <a:blip r:embed="rId3">
            <a:alphaModFix amt="35000"/>
          </a:blip>
          <a:srcRect l="24315" t="23771" r="23113" b="36986"/>
          <a:stretch/>
        </p:blipFill>
        <p:spPr>
          <a:xfrm>
            <a:off x="134085" y="336817"/>
            <a:ext cx="1094729" cy="1067278"/>
          </a:xfrm>
          <a:prstGeom prst="rect">
            <a:avLst/>
          </a:prstGeom>
          <a:noFill/>
          <a:ln>
            <a:noFill/>
          </a:ln>
        </p:spPr>
      </p:pic>
      <p:sp>
        <p:nvSpPr>
          <p:cNvPr id="148" name="Google Shape;148;p1"/>
          <p:cNvSpPr txBox="1"/>
          <p:nvPr/>
        </p:nvSpPr>
        <p:spPr>
          <a:xfrm>
            <a:off x="10390683" y="5651368"/>
            <a:ext cx="18466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50" name="Google Shape;150;p1"/>
          <p:cNvSpPr/>
          <p:nvPr/>
        </p:nvSpPr>
        <p:spPr>
          <a:xfrm>
            <a:off x="1193975" y="203200"/>
            <a:ext cx="9844500" cy="18414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44D60"/>
              </a:buClr>
              <a:buSzPts val="3200"/>
              <a:buFont typeface="Arial Narrow"/>
              <a:buNone/>
            </a:pPr>
            <a:r>
              <a:rPr lang="en-US" sz="3200" b="1" dirty="0">
                <a:solidFill>
                  <a:srgbClr val="244D60"/>
                </a:solidFill>
                <a:latin typeface="Arial Narrow"/>
                <a:ea typeface="Arial Narrow"/>
                <a:cs typeface="Arial Narrow"/>
                <a:sym typeface="Arial Narrow"/>
              </a:rPr>
              <a:t>Baidar–</a:t>
            </a:r>
            <a:r>
              <a:rPr lang="en-US" sz="3200" b="1" i="0" u="none" strike="noStrike" cap="none" dirty="0">
                <a:solidFill>
                  <a:srgbClr val="244D60"/>
                </a:solidFill>
                <a:latin typeface="Arial Narrow"/>
                <a:ea typeface="Arial Narrow"/>
                <a:cs typeface="Arial Narrow"/>
                <a:sym typeface="Arial Narrow"/>
              </a:rPr>
              <a:t>Quantification of NO</a:t>
            </a:r>
            <a:r>
              <a:rPr lang="en-US" sz="3200" b="1" i="0" u="none" strike="noStrike" cap="none" baseline="-25000" dirty="0">
                <a:solidFill>
                  <a:srgbClr val="244D60"/>
                </a:solidFill>
                <a:latin typeface="Arial Narrow"/>
                <a:ea typeface="Arial Narrow"/>
                <a:cs typeface="Arial Narrow"/>
                <a:sym typeface="Arial Narrow"/>
              </a:rPr>
              <a:t>x</a:t>
            </a:r>
            <a:r>
              <a:rPr lang="en-US" sz="3200" b="1" i="0" u="none" strike="noStrike" cap="none" dirty="0">
                <a:solidFill>
                  <a:srgbClr val="244D60"/>
                </a:solidFill>
                <a:latin typeface="Arial Narrow"/>
                <a:ea typeface="Arial Narrow"/>
                <a:cs typeface="Arial Narrow"/>
                <a:sym typeface="Arial Narrow"/>
              </a:rPr>
              <a:t> Emissions from New York </a:t>
            </a:r>
          </a:p>
          <a:p>
            <a:pPr marL="0" marR="0" lvl="0" indent="0" algn="ctr" rtl="0">
              <a:lnSpc>
                <a:spcPct val="100000"/>
              </a:lnSpc>
              <a:spcBef>
                <a:spcPts val="0"/>
              </a:spcBef>
              <a:spcAft>
                <a:spcPts val="0"/>
              </a:spcAft>
              <a:buClr>
                <a:srgbClr val="244D60"/>
              </a:buClr>
              <a:buSzPts val="3200"/>
              <a:buFont typeface="Arial Narrow"/>
              <a:buNone/>
            </a:pPr>
            <a:r>
              <a:rPr lang="en-US" sz="1800" b="0" i="0" u="none" strike="noStrike" cap="none" dirty="0">
                <a:solidFill>
                  <a:srgbClr val="000000"/>
                </a:solidFill>
                <a:latin typeface="Arial Narrow"/>
                <a:ea typeface="Arial Narrow"/>
                <a:cs typeface="Arial Narrow"/>
                <a:sym typeface="Arial Narrow"/>
              </a:rPr>
              <a:t>Sunil Baidar</a:t>
            </a:r>
            <a:br>
              <a:rPr lang="en-US" sz="1800" b="0" i="0" u="none" strike="noStrike" cap="none" dirty="0">
                <a:solidFill>
                  <a:srgbClr val="000000"/>
                </a:solidFill>
                <a:latin typeface="Arial Narrow"/>
                <a:ea typeface="Arial Narrow"/>
                <a:cs typeface="Arial Narrow"/>
                <a:sym typeface="Arial Narrow"/>
              </a:rPr>
            </a:br>
            <a:r>
              <a:rPr lang="en-US" sz="1800" b="0" i="0" u="none" strike="noStrike" cap="none" dirty="0">
                <a:solidFill>
                  <a:srgbClr val="000000"/>
                </a:solidFill>
                <a:latin typeface="Arial Narrow"/>
                <a:ea typeface="Arial Narrow"/>
                <a:cs typeface="Arial Narrow"/>
                <a:sym typeface="Arial Narrow"/>
              </a:rPr>
              <a:t>CIRES, University of Colorado Boulder and NOAA Chemical Sciences Laboratory</a:t>
            </a:r>
          </a:p>
          <a:p>
            <a:pPr marL="0" marR="0" lvl="0" indent="0" algn="ctr" rtl="0">
              <a:lnSpc>
                <a:spcPct val="100000"/>
              </a:lnSpc>
              <a:spcBef>
                <a:spcPts val="200"/>
              </a:spcBef>
              <a:spcAft>
                <a:spcPts val="0"/>
              </a:spcAft>
              <a:buClr>
                <a:srgbClr val="000000"/>
              </a:buClr>
              <a:buSzPts val="1800"/>
              <a:buFont typeface="Arial Narrow"/>
              <a:buNone/>
            </a:pPr>
            <a:endParaRPr sz="4400" b="1" i="0" u="none" strike="noStrike" cap="none" dirty="0">
              <a:solidFill>
                <a:srgbClr val="244D60"/>
              </a:solidFill>
              <a:latin typeface="Arial Narrow"/>
              <a:ea typeface="Arial Narrow"/>
              <a:cs typeface="Arial Narrow"/>
              <a:sym typeface="Arial Narrow"/>
            </a:endParaRPr>
          </a:p>
        </p:txBody>
      </p:sp>
      <p:cxnSp>
        <p:nvCxnSpPr>
          <p:cNvPr id="151" name="Google Shape;151;p1"/>
          <p:cNvCxnSpPr/>
          <p:nvPr/>
        </p:nvCxnSpPr>
        <p:spPr>
          <a:xfrm flipH="1">
            <a:off x="403782" y="1464954"/>
            <a:ext cx="11430256" cy="21214"/>
          </a:xfrm>
          <a:prstGeom prst="straightConnector1">
            <a:avLst/>
          </a:prstGeom>
          <a:noFill/>
          <a:ln w="12700" cap="flat" cmpd="sng">
            <a:solidFill>
              <a:srgbClr val="002060"/>
            </a:solidFill>
            <a:prstDash val="solid"/>
            <a:miter lim="800000"/>
            <a:headEnd type="none" w="sm" len="sm"/>
            <a:tailEnd type="none" w="sm" len="sm"/>
          </a:ln>
        </p:spPr>
      </p:cxnSp>
      <p:pic>
        <p:nvPicPr>
          <p:cNvPr id="19" name="Picture 18" descr="A picture containing drawing&#10;&#10;Description automatically generated">
            <a:extLst>
              <a:ext uri="{FF2B5EF4-FFF2-40B4-BE49-F238E27FC236}">
                <a16:creationId xmlns:a16="http://schemas.microsoft.com/office/drawing/2014/main" id="{33229590-6CCA-5E42-83A7-E8168A61AA0D}"/>
              </a:ext>
            </a:extLst>
          </p:cNvPr>
          <p:cNvPicPr>
            <a:picLocks noChangeAspect="1"/>
          </p:cNvPicPr>
          <p:nvPr/>
        </p:nvPicPr>
        <p:blipFill>
          <a:blip r:embed="rId4"/>
          <a:stretch>
            <a:fillRect/>
          </a:stretch>
        </p:blipFill>
        <p:spPr>
          <a:xfrm>
            <a:off x="10985879" y="251912"/>
            <a:ext cx="1169511" cy="1169511"/>
          </a:xfrm>
          <a:prstGeom prst="rect">
            <a:avLst/>
          </a:prstGeom>
        </p:spPr>
      </p:pic>
      <p:sp>
        <p:nvSpPr>
          <p:cNvPr id="15" name="Google Shape;156;p1">
            <a:extLst>
              <a:ext uri="{FF2B5EF4-FFF2-40B4-BE49-F238E27FC236}">
                <a16:creationId xmlns:a16="http://schemas.microsoft.com/office/drawing/2014/main" id="{BB094AD9-AC8D-9B40-8FA3-CC1939FA91B1}"/>
              </a:ext>
            </a:extLst>
          </p:cNvPr>
          <p:cNvSpPr txBox="1"/>
          <p:nvPr/>
        </p:nvSpPr>
        <p:spPr>
          <a:xfrm>
            <a:off x="403782" y="1579920"/>
            <a:ext cx="6855343" cy="1015622"/>
          </a:xfrm>
          <a:prstGeom prst="rect">
            <a:avLst/>
          </a:prstGeom>
          <a:noFill/>
          <a:ln>
            <a:noFill/>
          </a:ln>
        </p:spPr>
        <p:txBody>
          <a:bodyPr spcFirstLastPara="1" wrap="square" lIns="91425" tIns="45700" rIns="91425" bIns="45700" anchor="t" anchorCtr="0">
            <a:spAutoFit/>
          </a:bodyPr>
          <a:lstStyle/>
          <a:p>
            <a:pPr marL="342900" indent="-342900">
              <a:buClr>
                <a:srgbClr val="000000"/>
              </a:buClr>
              <a:buSzPts val="1600"/>
              <a:buFont typeface="Arial" panose="020B0604020202020204" pitchFamily="34" charset="0"/>
              <a:buChar char="•"/>
            </a:pPr>
            <a:r>
              <a:rPr lang="en-US" sz="2000" dirty="0">
                <a:solidFill>
                  <a:schemeClr val="dk1"/>
                </a:solidFill>
                <a:latin typeface="Arial Narrow"/>
                <a:ea typeface="Arial Narrow"/>
                <a:cs typeface="Arial Narrow"/>
                <a:sym typeface="Arial Narrow"/>
              </a:rPr>
              <a:t>Demonstrate potential to derive spatially and temporally resolved NO</a:t>
            </a:r>
            <a:r>
              <a:rPr lang="en-US" sz="2000" baseline="-25000" dirty="0">
                <a:solidFill>
                  <a:schemeClr val="dk1"/>
                </a:solidFill>
                <a:latin typeface="Arial Narrow"/>
                <a:ea typeface="Arial Narrow"/>
                <a:cs typeface="Arial Narrow"/>
                <a:sym typeface="Arial Narrow"/>
              </a:rPr>
              <a:t>x</a:t>
            </a:r>
            <a:r>
              <a:rPr lang="en-US" sz="2000" dirty="0">
                <a:solidFill>
                  <a:schemeClr val="dk1"/>
                </a:solidFill>
                <a:latin typeface="Arial Narrow"/>
                <a:ea typeface="Arial Narrow"/>
                <a:cs typeface="Arial Narrow"/>
                <a:sym typeface="Arial Narrow"/>
              </a:rPr>
              <a:t> emission rates for New York using airborne and TEMPO measurements respectively.</a:t>
            </a:r>
          </a:p>
        </p:txBody>
      </p:sp>
      <p:pic>
        <p:nvPicPr>
          <p:cNvPr id="5" name="Picture 4">
            <a:extLst>
              <a:ext uri="{FF2B5EF4-FFF2-40B4-BE49-F238E27FC236}">
                <a16:creationId xmlns:a16="http://schemas.microsoft.com/office/drawing/2014/main" id="{8ABB92D1-7F4F-E718-BDAF-31D448CD8D6D}"/>
              </a:ext>
            </a:extLst>
          </p:cNvPr>
          <p:cNvPicPr>
            <a:picLocks noChangeAspect="1"/>
          </p:cNvPicPr>
          <p:nvPr/>
        </p:nvPicPr>
        <p:blipFill>
          <a:blip r:embed="rId5"/>
          <a:stretch>
            <a:fillRect/>
          </a:stretch>
        </p:blipFill>
        <p:spPr>
          <a:xfrm>
            <a:off x="8359294" y="4514874"/>
            <a:ext cx="3514649" cy="1828959"/>
          </a:xfrm>
          <a:prstGeom prst="rect">
            <a:avLst/>
          </a:prstGeom>
        </p:spPr>
      </p:pic>
      <p:pic>
        <p:nvPicPr>
          <p:cNvPr id="7" name="Picture 6">
            <a:extLst>
              <a:ext uri="{FF2B5EF4-FFF2-40B4-BE49-F238E27FC236}">
                <a16:creationId xmlns:a16="http://schemas.microsoft.com/office/drawing/2014/main" id="{798BA76E-859B-496B-10CB-34C7EC361A63}"/>
              </a:ext>
            </a:extLst>
          </p:cNvPr>
          <p:cNvPicPr>
            <a:picLocks noChangeAspect="1"/>
          </p:cNvPicPr>
          <p:nvPr/>
        </p:nvPicPr>
        <p:blipFill>
          <a:blip r:embed="rId6"/>
          <a:stretch>
            <a:fillRect/>
          </a:stretch>
        </p:blipFill>
        <p:spPr>
          <a:xfrm>
            <a:off x="8359294" y="2217271"/>
            <a:ext cx="3383280" cy="2257128"/>
          </a:xfrm>
          <a:prstGeom prst="rect">
            <a:avLst/>
          </a:prstGeom>
        </p:spPr>
      </p:pic>
      <p:pic>
        <p:nvPicPr>
          <p:cNvPr id="8" name="Picture 7">
            <a:extLst>
              <a:ext uri="{FF2B5EF4-FFF2-40B4-BE49-F238E27FC236}">
                <a16:creationId xmlns:a16="http://schemas.microsoft.com/office/drawing/2014/main" id="{587F9E33-2BFA-55BA-865F-3371235EFB2A}"/>
              </a:ext>
            </a:extLst>
          </p:cNvPr>
          <p:cNvPicPr>
            <a:picLocks noChangeAspect="1"/>
          </p:cNvPicPr>
          <p:nvPr/>
        </p:nvPicPr>
        <p:blipFill>
          <a:blip r:embed="rId7"/>
          <a:stretch>
            <a:fillRect/>
          </a:stretch>
        </p:blipFill>
        <p:spPr>
          <a:xfrm>
            <a:off x="318057" y="3516955"/>
            <a:ext cx="3657600" cy="2740152"/>
          </a:xfrm>
          <a:prstGeom prst="rect">
            <a:avLst/>
          </a:prstGeom>
        </p:spPr>
      </p:pic>
      <p:pic>
        <p:nvPicPr>
          <p:cNvPr id="11" name="Picture 10">
            <a:extLst>
              <a:ext uri="{FF2B5EF4-FFF2-40B4-BE49-F238E27FC236}">
                <a16:creationId xmlns:a16="http://schemas.microsoft.com/office/drawing/2014/main" id="{F58296C6-165E-19C3-168B-F5361847D18B}"/>
              </a:ext>
            </a:extLst>
          </p:cNvPr>
          <p:cNvPicPr>
            <a:picLocks noChangeAspect="1"/>
          </p:cNvPicPr>
          <p:nvPr/>
        </p:nvPicPr>
        <p:blipFill>
          <a:blip r:embed="rId8"/>
          <a:stretch>
            <a:fillRect/>
          </a:stretch>
        </p:blipFill>
        <p:spPr>
          <a:xfrm>
            <a:off x="4148910" y="3620816"/>
            <a:ext cx="3200678" cy="2398984"/>
          </a:xfrm>
          <a:prstGeom prst="rect">
            <a:avLst/>
          </a:prstGeom>
        </p:spPr>
      </p:pic>
      <p:cxnSp>
        <p:nvCxnSpPr>
          <p:cNvPr id="13" name="Straight Connector 12">
            <a:extLst>
              <a:ext uri="{FF2B5EF4-FFF2-40B4-BE49-F238E27FC236}">
                <a16:creationId xmlns:a16="http://schemas.microsoft.com/office/drawing/2014/main" id="{B3C2E94A-325D-428D-AA5E-FCF9DF1789E0}"/>
              </a:ext>
            </a:extLst>
          </p:cNvPr>
          <p:cNvCxnSpPr/>
          <p:nvPr/>
        </p:nvCxnSpPr>
        <p:spPr>
          <a:xfrm>
            <a:off x="7791450" y="1692922"/>
            <a:ext cx="76200" cy="438402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AC66832-9C46-977D-249A-04E97CF48014}"/>
              </a:ext>
            </a:extLst>
          </p:cNvPr>
          <p:cNvSpPr txBox="1"/>
          <p:nvPr/>
        </p:nvSpPr>
        <p:spPr>
          <a:xfrm>
            <a:off x="185442" y="2713954"/>
            <a:ext cx="5558868" cy="400110"/>
          </a:xfrm>
          <a:prstGeom prst="rect">
            <a:avLst/>
          </a:prstGeom>
          <a:noFill/>
        </p:spPr>
        <p:txBody>
          <a:bodyPr wrap="square" rtlCol="0">
            <a:spAutoFit/>
          </a:bodyPr>
          <a:lstStyle/>
          <a:p>
            <a:r>
              <a:rPr lang="en-US" sz="2000" b="1" i="1" dirty="0"/>
              <a:t>Spatially resolved NO</a:t>
            </a:r>
            <a:r>
              <a:rPr lang="en-US" sz="2000" b="1" i="1" baseline="-25000" dirty="0"/>
              <a:t>x</a:t>
            </a:r>
            <a:r>
              <a:rPr lang="en-US" sz="2000" b="1" i="1" dirty="0"/>
              <a:t> emissions:</a:t>
            </a:r>
          </a:p>
        </p:txBody>
      </p:sp>
      <p:sp>
        <p:nvSpPr>
          <p:cNvPr id="17" name="TextBox 16">
            <a:extLst>
              <a:ext uri="{FF2B5EF4-FFF2-40B4-BE49-F238E27FC236}">
                <a16:creationId xmlns:a16="http://schemas.microsoft.com/office/drawing/2014/main" id="{13829D0D-C2CB-997B-9767-43E8D4F7F11D}"/>
              </a:ext>
            </a:extLst>
          </p:cNvPr>
          <p:cNvSpPr txBox="1"/>
          <p:nvPr/>
        </p:nvSpPr>
        <p:spPr>
          <a:xfrm>
            <a:off x="8049318" y="1507738"/>
            <a:ext cx="3972846" cy="400110"/>
          </a:xfrm>
          <a:prstGeom prst="rect">
            <a:avLst/>
          </a:prstGeom>
          <a:noFill/>
        </p:spPr>
        <p:txBody>
          <a:bodyPr wrap="square" rtlCol="0">
            <a:spAutoFit/>
          </a:bodyPr>
          <a:lstStyle/>
          <a:p>
            <a:r>
              <a:rPr lang="en-US" sz="2000" b="1" i="1" dirty="0"/>
              <a:t>Temporally resolved NO</a:t>
            </a:r>
            <a:r>
              <a:rPr lang="en-US" sz="2000" b="1" i="1" baseline="-25000" dirty="0"/>
              <a:t>x</a:t>
            </a:r>
            <a:r>
              <a:rPr lang="en-US" sz="2000" b="1" i="1" dirty="0"/>
              <a:t> emissions:</a:t>
            </a:r>
          </a:p>
        </p:txBody>
      </p:sp>
      <p:sp>
        <p:nvSpPr>
          <p:cNvPr id="18" name="TextBox 17">
            <a:extLst>
              <a:ext uri="{FF2B5EF4-FFF2-40B4-BE49-F238E27FC236}">
                <a16:creationId xmlns:a16="http://schemas.microsoft.com/office/drawing/2014/main" id="{BA6D74F7-4D37-BC7D-3FA2-236DB16DBFD9}"/>
              </a:ext>
            </a:extLst>
          </p:cNvPr>
          <p:cNvSpPr txBox="1"/>
          <p:nvPr/>
        </p:nvSpPr>
        <p:spPr>
          <a:xfrm>
            <a:off x="1501540" y="3087809"/>
            <a:ext cx="4594460" cy="369332"/>
          </a:xfrm>
          <a:prstGeom prst="rect">
            <a:avLst/>
          </a:prstGeom>
          <a:noFill/>
        </p:spPr>
        <p:txBody>
          <a:bodyPr wrap="square" rtlCol="0">
            <a:spAutoFit/>
          </a:bodyPr>
          <a:lstStyle/>
          <a:p>
            <a:r>
              <a:rPr lang="en-US" b="1" dirty="0"/>
              <a:t>Airborne MAX-DOAS + Scanning Doppler Lidar</a:t>
            </a:r>
          </a:p>
        </p:txBody>
      </p:sp>
      <p:sp>
        <p:nvSpPr>
          <p:cNvPr id="20" name="TextBox 19">
            <a:extLst>
              <a:ext uri="{FF2B5EF4-FFF2-40B4-BE49-F238E27FC236}">
                <a16:creationId xmlns:a16="http://schemas.microsoft.com/office/drawing/2014/main" id="{72722296-7F69-94FE-CD69-5E7E8CFF2815}"/>
              </a:ext>
            </a:extLst>
          </p:cNvPr>
          <p:cNvSpPr txBox="1"/>
          <p:nvPr/>
        </p:nvSpPr>
        <p:spPr>
          <a:xfrm>
            <a:off x="8881115" y="1858597"/>
            <a:ext cx="2390871" cy="369332"/>
          </a:xfrm>
          <a:prstGeom prst="rect">
            <a:avLst/>
          </a:prstGeom>
          <a:noFill/>
        </p:spPr>
        <p:txBody>
          <a:bodyPr wrap="square" rtlCol="0">
            <a:spAutoFit/>
          </a:bodyPr>
          <a:lstStyle/>
          <a:p>
            <a:r>
              <a:rPr lang="en-US" b="1" dirty="0"/>
              <a:t>TEMPO + Doppler Lidar</a:t>
            </a:r>
          </a:p>
        </p:txBody>
      </p:sp>
      <p:pic>
        <p:nvPicPr>
          <p:cNvPr id="21" name="Picture 20">
            <a:extLst>
              <a:ext uri="{FF2B5EF4-FFF2-40B4-BE49-F238E27FC236}">
                <a16:creationId xmlns:a16="http://schemas.microsoft.com/office/drawing/2014/main" id="{49E039B3-0C9F-2C41-5D32-179C41BF1091}"/>
              </a:ext>
            </a:extLst>
          </p:cNvPr>
          <p:cNvPicPr>
            <a:picLocks noChangeAspect="1"/>
          </p:cNvPicPr>
          <p:nvPr/>
        </p:nvPicPr>
        <p:blipFill>
          <a:blip r:embed="rId9"/>
          <a:srcRect l="6356" r="8529" b="17870"/>
          <a:stretch/>
        </p:blipFill>
        <p:spPr>
          <a:xfrm>
            <a:off x="77060" y="244584"/>
            <a:ext cx="1154466" cy="1220370"/>
          </a:xfrm>
          <a:prstGeom prst="rect">
            <a:avLst/>
          </a:prstGeom>
        </p:spPr>
      </p:pic>
    </p:spTree>
    <p:extLst>
      <p:ext uri="{BB962C8B-B14F-4D97-AF65-F5344CB8AC3E}">
        <p14:creationId xmlns:p14="http://schemas.microsoft.com/office/powerpoint/2010/main" val="4286637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6" name="Google Shape;146;p1"/>
          <p:cNvPicPr preferRelativeResize="0"/>
          <p:nvPr/>
        </p:nvPicPr>
        <p:blipFill rotWithShape="1">
          <a:blip r:embed="rId3">
            <a:alphaModFix amt="35000"/>
          </a:blip>
          <a:srcRect l="24315" t="23771" r="23113" b="36986"/>
          <a:stretch/>
        </p:blipFill>
        <p:spPr>
          <a:xfrm>
            <a:off x="134085" y="336817"/>
            <a:ext cx="1094729" cy="1067278"/>
          </a:xfrm>
          <a:prstGeom prst="rect">
            <a:avLst/>
          </a:prstGeom>
          <a:noFill/>
          <a:ln>
            <a:noFill/>
          </a:ln>
        </p:spPr>
      </p:pic>
      <p:sp>
        <p:nvSpPr>
          <p:cNvPr id="148" name="Google Shape;148;p1"/>
          <p:cNvSpPr txBox="1"/>
          <p:nvPr/>
        </p:nvSpPr>
        <p:spPr>
          <a:xfrm>
            <a:off x="10390683" y="5651368"/>
            <a:ext cx="18466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50" name="Google Shape;150;p1"/>
          <p:cNvSpPr/>
          <p:nvPr/>
        </p:nvSpPr>
        <p:spPr>
          <a:xfrm>
            <a:off x="1193975" y="203200"/>
            <a:ext cx="9844500" cy="1867137"/>
          </a:xfrm>
          <a:prstGeom prst="rect">
            <a:avLst/>
          </a:prstGeom>
          <a:noFill/>
          <a:ln>
            <a:noFill/>
          </a:ln>
        </p:spPr>
        <p:txBody>
          <a:bodyPr spcFirstLastPara="1" wrap="square" lIns="91425" tIns="45700" rIns="91425" bIns="45700" anchor="t" anchorCtr="0">
            <a:spAutoFit/>
          </a:bodyPr>
          <a:lstStyle/>
          <a:p>
            <a:pPr lvl="0" algn="ctr">
              <a:buClr>
                <a:srgbClr val="244D60"/>
              </a:buClr>
              <a:buSzPts val="3200"/>
            </a:pPr>
            <a:r>
              <a:rPr lang="en-US" altLang="zh-CN" sz="3200" b="1" dirty="0">
                <a:solidFill>
                  <a:srgbClr val="244D60"/>
                </a:solidFill>
                <a:latin typeface="Arial Narrow"/>
                <a:ea typeface="Arial Narrow"/>
                <a:cs typeface="Arial Narrow"/>
                <a:sym typeface="Arial Narrow"/>
              </a:rPr>
              <a:t>Hou</a:t>
            </a:r>
            <a:r>
              <a:rPr lang="en-US" sz="3200" b="1" dirty="0">
                <a:solidFill>
                  <a:srgbClr val="244D60"/>
                </a:solidFill>
                <a:latin typeface="Arial Narrow"/>
                <a:ea typeface="Arial Narrow"/>
                <a:cs typeface="Arial Narrow"/>
                <a:sym typeface="Arial Narrow"/>
              </a:rPr>
              <a:t>–Simultaneous Retrieval of AOD and GLER from TEMPO</a:t>
            </a:r>
            <a:endParaRPr sz="3200" b="1" i="0" u="none" strike="noStrike" cap="none" dirty="0">
              <a:solidFill>
                <a:srgbClr val="244D60"/>
              </a:solidFill>
              <a:latin typeface="Arial Narrow"/>
              <a:ea typeface="Arial Narrow"/>
              <a:cs typeface="Arial Narrow"/>
              <a:sym typeface="Arial Narrow"/>
            </a:endParaRPr>
          </a:p>
          <a:p>
            <a:pPr lvl="0" algn="ctr">
              <a:spcBef>
                <a:spcPts val="200"/>
              </a:spcBef>
              <a:buClr>
                <a:srgbClr val="000000"/>
              </a:buClr>
              <a:buSzPts val="1800"/>
            </a:pPr>
            <a:r>
              <a:rPr lang="en-US" altLang="zh-CN" sz="1800" b="0" i="0" u="none" strike="noStrike" cap="none" dirty="0">
                <a:solidFill>
                  <a:srgbClr val="000000"/>
                </a:solidFill>
                <a:latin typeface="Arial Narrow"/>
                <a:ea typeface="Arial Narrow"/>
                <a:cs typeface="Arial Narrow"/>
                <a:sym typeface="Arial Narrow"/>
              </a:rPr>
              <a:t>Weizhen</a:t>
            </a:r>
            <a:r>
              <a:rPr lang="zh-CN" altLang="en-US" sz="1800" b="0" i="0" u="none" strike="noStrike" cap="none" dirty="0">
                <a:solidFill>
                  <a:srgbClr val="000000"/>
                </a:solidFill>
                <a:latin typeface="Arial Narrow"/>
                <a:ea typeface="Arial Narrow"/>
                <a:cs typeface="Arial Narrow"/>
                <a:sym typeface="Arial Narrow"/>
              </a:rPr>
              <a:t> </a:t>
            </a:r>
            <a:r>
              <a:rPr lang="en-US" altLang="zh-CN" sz="1800" b="0" i="0" u="none" strike="noStrike" cap="none" dirty="0">
                <a:solidFill>
                  <a:srgbClr val="000000"/>
                </a:solidFill>
                <a:latin typeface="Arial Narrow"/>
                <a:ea typeface="Arial Narrow"/>
                <a:cs typeface="Arial Narrow"/>
                <a:sym typeface="Arial Narrow"/>
              </a:rPr>
              <a:t>Hou</a:t>
            </a:r>
            <a:r>
              <a:rPr lang="en-US" dirty="0">
                <a:solidFill>
                  <a:srgbClr val="000000"/>
                </a:solidFill>
                <a:latin typeface="Arial Narrow"/>
                <a:ea typeface="Arial Narrow"/>
                <a:cs typeface="Arial Narrow"/>
                <a:sym typeface="Arial Narrow"/>
              </a:rPr>
              <a:t>, Center for Astrophysics | Harvard &amp; Smithsonian</a:t>
            </a:r>
            <a:br>
              <a:rPr lang="en-US" sz="1800" b="0" i="0" u="none" strike="noStrike" cap="none" dirty="0">
                <a:solidFill>
                  <a:srgbClr val="000000"/>
                </a:solidFill>
                <a:latin typeface="Arial Narrow"/>
                <a:ea typeface="Arial Narrow"/>
                <a:cs typeface="Arial Narrow"/>
                <a:sym typeface="Arial Narrow"/>
              </a:rPr>
            </a:br>
            <a:r>
              <a:rPr lang="en-US" altLang="zh-CN" sz="1800" b="0" i="0" u="none" strike="noStrike" cap="none" dirty="0">
                <a:solidFill>
                  <a:srgbClr val="000000"/>
                </a:solidFill>
                <a:latin typeface="Arial Narrow"/>
                <a:ea typeface="Arial Narrow"/>
                <a:cs typeface="Arial Narrow"/>
                <a:sym typeface="Arial Narrow"/>
              </a:rPr>
              <a:t>Xiong</a:t>
            </a:r>
            <a:r>
              <a:rPr lang="zh-CN" altLang="en-US" sz="1800" b="0" i="0" u="none" strike="noStrike" cap="none" dirty="0">
                <a:solidFill>
                  <a:srgbClr val="000000"/>
                </a:solidFill>
                <a:latin typeface="Arial Narrow"/>
                <a:ea typeface="Arial Narrow"/>
                <a:cs typeface="Arial Narrow"/>
                <a:sym typeface="Arial Narrow"/>
              </a:rPr>
              <a:t> </a:t>
            </a:r>
            <a:r>
              <a:rPr lang="en-US" altLang="zh-CN" sz="1800" b="0" i="0" u="none" strike="noStrike" cap="none" dirty="0">
                <a:solidFill>
                  <a:srgbClr val="000000"/>
                </a:solidFill>
                <a:latin typeface="Arial Narrow"/>
                <a:ea typeface="Arial Narrow"/>
                <a:cs typeface="Arial Narrow"/>
                <a:sym typeface="Arial Narrow"/>
              </a:rPr>
              <a:t>Liu,</a:t>
            </a:r>
            <a:r>
              <a:rPr lang="zh-CN" altLang="en-US" sz="1800" b="0" i="0" u="none" strike="noStrike" cap="none" dirty="0">
                <a:solidFill>
                  <a:srgbClr val="000000"/>
                </a:solidFill>
                <a:latin typeface="Arial Narrow"/>
                <a:ea typeface="Arial Narrow"/>
                <a:cs typeface="Arial Narrow"/>
                <a:sym typeface="Arial Narrow"/>
              </a:rPr>
              <a:t> </a:t>
            </a:r>
            <a:r>
              <a:rPr lang="en-US" altLang="zh-CN" sz="1800" b="0" i="0" u="none" strike="noStrike" cap="none" dirty="0">
                <a:solidFill>
                  <a:srgbClr val="000000"/>
                </a:solidFill>
                <a:latin typeface="Arial Narrow"/>
                <a:ea typeface="Arial Narrow"/>
                <a:cs typeface="Arial Narrow"/>
                <a:sym typeface="Arial Narrow"/>
              </a:rPr>
              <a:t>Jun</a:t>
            </a:r>
            <a:r>
              <a:rPr lang="zh-CN" altLang="en-US" sz="1800" b="0" i="0" u="none" strike="noStrike" cap="none" dirty="0">
                <a:solidFill>
                  <a:srgbClr val="000000"/>
                </a:solidFill>
                <a:latin typeface="Arial Narrow"/>
                <a:ea typeface="Arial Narrow"/>
                <a:cs typeface="Arial Narrow"/>
                <a:sym typeface="Arial Narrow"/>
              </a:rPr>
              <a:t> </a:t>
            </a:r>
            <a:r>
              <a:rPr lang="en-US" altLang="zh-CN" sz="1800" b="0" i="0" u="none" strike="noStrike" cap="none" dirty="0">
                <a:solidFill>
                  <a:srgbClr val="000000"/>
                </a:solidFill>
                <a:latin typeface="Arial Narrow"/>
                <a:ea typeface="Arial Narrow"/>
                <a:cs typeface="Arial Narrow"/>
                <a:sym typeface="Arial Narrow"/>
              </a:rPr>
              <a:t>Wang</a:t>
            </a:r>
            <a:r>
              <a:rPr lang="en-US" dirty="0">
                <a:solidFill>
                  <a:srgbClr val="000000"/>
                </a:solidFill>
                <a:latin typeface="Arial Narrow"/>
                <a:ea typeface="Arial Narrow"/>
                <a:cs typeface="Arial Narrow"/>
                <a:sym typeface="Arial Narrow"/>
              </a:rPr>
              <a:t>, Kelly Chance</a:t>
            </a:r>
            <a:r>
              <a:rPr lang="en-US" altLang="zh-CN" dirty="0">
                <a:solidFill>
                  <a:srgbClr val="000000"/>
                </a:solidFill>
                <a:latin typeface="Arial Narrow"/>
                <a:ea typeface="Arial Narrow"/>
                <a:cs typeface="Arial Narrow"/>
                <a:sym typeface="Arial Narrow"/>
              </a:rPr>
              <a:t>,</a:t>
            </a:r>
            <a:r>
              <a:rPr lang="zh-CN" altLang="en-US" dirty="0">
                <a:solidFill>
                  <a:srgbClr val="000000"/>
                </a:solidFill>
                <a:latin typeface="Arial Narrow"/>
                <a:ea typeface="Arial Narrow"/>
                <a:cs typeface="Arial Narrow"/>
                <a:sym typeface="Arial Narrow"/>
              </a:rPr>
              <a:t> </a:t>
            </a:r>
            <a:r>
              <a:rPr lang="en-US" altLang="zh-CN" dirty="0">
                <a:solidFill>
                  <a:srgbClr val="000000"/>
                </a:solidFill>
                <a:latin typeface="Arial Narrow"/>
                <a:ea typeface="Arial Narrow"/>
                <a:cs typeface="Arial Narrow"/>
                <a:sym typeface="Arial Narrow"/>
              </a:rPr>
              <a:t>et</a:t>
            </a:r>
            <a:r>
              <a:rPr lang="zh-CN" altLang="en-US" dirty="0">
                <a:solidFill>
                  <a:srgbClr val="000000"/>
                </a:solidFill>
                <a:latin typeface="Arial Narrow"/>
                <a:ea typeface="Arial Narrow"/>
                <a:cs typeface="Arial Narrow"/>
                <a:sym typeface="Arial Narrow"/>
              </a:rPr>
              <a:t> </a:t>
            </a:r>
            <a:r>
              <a:rPr lang="en-US" altLang="zh-CN" dirty="0">
                <a:solidFill>
                  <a:srgbClr val="000000"/>
                </a:solidFill>
                <a:latin typeface="Arial Narrow"/>
                <a:ea typeface="Arial Narrow"/>
                <a:cs typeface="Arial Narrow"/>
                <a:sym typeface="Arial Narrow"/>
              </a:rPr>
              <a:t>al.</a:t>
            </a:r>
            <a:endParaRPr lang="en-US" sz="1800" b="0" i="0" u="none" strike="noStrike" cap="none" dirty="0">
              <a:solidFill>
                <a:srgbClr val="000000"/>
              </a:solidFill>
              <a:latin typeface="Arial Narrow"/>
              <a:ea typeface="Arial Narrow"/>
              <a:cs typeface="Arial Narrow"/>
              <a:sym typeface="Arial Narrow"/>
            </a:endParaRPr>
          </a:p>
          <a:p>
            <a:pPr marL="0" marR="0" lvl="0" indent="0" algn="ctr" rtl="0">
              <a:lnSpc>
                <a:spcPct val="100000"/>
              </a:lnSpc>
              <a:spcBef>
                <a:spcPts val="200"/>
              </a:spcBef>
              <a:spcAft>
                <a:spcPts val="0"/>
              </a:spcAft>
              <a:buClr>
                <a:srgbClr val="000000"/>
              </a:buClr>
              <a:buSzPts val="1800"/>
              <a:buFont typeface="Arial Narrow"/>
              <a:buNone/>
            </a:pPr>
            <a:endParaRPr sz="4400" b="1" i="0" u="none" strike="noStrike" cap="none" dirty="0">
              <a:solidFill>
                <a:srgbClr val="244D60"/>
              </a:solidFill>
              <a:latin typeface="Arial Narrow"/>
              <a:ea typeface="Arial Narrow"/>
              <a:cs typeface="Arial Narrow"/>
              <a:sym typeface="Arial Narrow"/>
            </a:endParaRPr>
          </a:p>
        </p:txBody>
      </p:sp>
      <p:cxnSp>
        <p:nvCxnSpPr>
          <p:cNvPr id="151" name="Google Shape;151;p1"/>
          <p:cNvCxnSpPr/>
          <p:nvPr/>
        </p:nvCxnSpPr>
        <p:spPr>
          <a:xfrm flipH="1">
            <a:off x="403782" y="1464954"/>
            <a:ext cx="11430256" cy="21214"/>
          </a:xfrm>
          <a:prstGeom prst="straightConnector1">
            <a:avLst/>
          </a:prstGeom>
          <a:noFill/>
          <a:ln w="12700" cap="flat" cmpd="sng">
            <a:solidFill>
              <a:srgbClr val="002060"/>
            </a:solidFill>
            <a:prstDash val="solid"/>
            <a:miter lim="800000"/>
            <a:headEnd type="none" w="sm" len="sm"/>
            <a:tailEnd type="none" w="sm" len="sm"/>
          </a:ln>
        </p:spPr>
      </p:cxnSp>
      <p:pic>
        <p:nvPicPr>
          <p:cNvPr id="19" name="Picture 18" descr="A picture containing drawing&#10;&#10;Description automatically generated">
            <a:extLst>
              <a:ext uri="{FF2B5EF4-FFF2-40B4-BE49-F238E27FC236}">
                <a16:creationId xmlns:a16="http://schemas.microsoft.com/office/drawing/2014/main" id="{33229590-6CCA-5E42-83A7-E8168A61AA0D}"/>
              </a:ext>
            </a:extLst>
          </p:cNvPr>
          <p:cNvPicPr>
            <a:picLocks noChangeAspect="1"/>
          </p:cNvPicPr>
          <p:nvPr/>
        </p:nvPicPr>
        <p:blipFill>
          <a:blip r:embed="rId4"/>
          <a:stretch>
            <a:fillRect/>
          </a:stretch>
        </p:blipFill>
        <p:spPr>
          <a:xfrm>
            <a:off x="10985879" y="251912"/>
            <a:ext cx="1169511" cy="1169511"/>
          </a:xfrm>
          <a:prstGeom prst="rect">
            <a:avLst/>
          </a:prstGeom>
        </p:spPr>
      </p:pic>
      <p:sp>
        <p:nvSpPr>
          <p:cNvPr id="10" name="Google Shape;145;p1">
            <a:extLst>
              <a:ext uri="{FF2B5EF4-FFF2-40B4-BE49-F238E27FC236}">
                <a16:creationId xmlns:a16="http://schemas.microsoft.com/office/drawing/2014/main" id="{3431877A-069D-D84A-B140-866096511CEA}"/>
              </a:ext>
            </a:extLst>
          </p:cNvPr>
          <p:cNvSpPr txBox="1"/>
          <p:nvPr/>
        </p:nvSpPr>
        <p:spPr>
          <a:xfrm>
            <a:off x="76210" y="251912"/>
            <a:ext cx="1188720" cy="1200288"/>
          </a:xfrm>
          <a:prstGeom prst="rect">
            <a:avLst/>
          </a:prstGeom>
          <a:noFill/>
          <a:ln w="2857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b="1" dirty="0">
                <a:solidFill>
                  <a:schemeClr val="dk1"/>
                </a:solidFill>
                <a:latin typeface="Arial Narrow"/>
                <a:ea typeface="Arial Narrow"/>
                <a:cs typeface="Arial Narrow"/>
                <a:sym typeface="Arial Narrow"/>
              </a:rPr>
              <a:t>Place a h</a:t>
            </a:r>
            <a:r>
              <a:rPr lang="en-US" b="1" i="0" u="none" strike="noStrike" cap="none" dirty="0">
                <a:solidFill>
                  <a:schemeClr val="dk1"/>
                </a:solidFill>
                <a:latin typeface="Arial Narrow"/>
                <a:ea typeface="Arial Narrow"/>
                <a:cs typeface="Arial Narrow"/>
                <a:sym typeface="Arial Narrow"/>
              </a:rPr>
              <a:t>eadshot of yourself here</a:t>
            </a:r>
          </a:p>
        </p:txBody>
      </p:sp>
      <p:pic>
        <p:nvPicPr>
          <p:cNvPr id="4" name="Picture 3">
            <a:extLst>
              <a:ext uri="{FF2B5EF4-FFF2-40B4-BE49-F238E27FC236}">
                <a16:creationId xmlns:a16="http://schemas.microsoft.com/office/drawing/2014/main" id="{B1F72C7C-F1F9-8683-2F5E-0E84AA5BBC60}"/>
              </a:ext>
            </a:extLst>
          </p:cNvPr>
          <p:cNvPicPr>
            <a:picLocks noChangeAspect="1"/>
          </p:cNvPicPr>
          <p:nvPr/>
        </p:nvPicPr>
        <p:blipFill>
          <a:blip r:embed="rId5"/>
          <a:stretch>
            <a:fillRect/>
          </a:stretch>
        </p:blipFill>
        <p:spPr>
          <a:xfrm>
            <a:off x="166131" y="1797529"/>
            <a:ext cx="6350000" cy="4229100"/>
          </a:xfrm>
          <a:prstGeom prst="rect">
            <a:avLst/>
          </a:prstGeom>
        </p:spPr>
      </p:pic>
      <p:pic>
        <p:nvPicPr>
          <p:cNvPr id="5" name="Picture 4">
            <a:extLst>
              <a:ext uri="{FF2B5EF4-FFF2-40B4-BE49-F238E27FC236}">
                <a16:creationId xmlns:a16="http://schemas.microsoft.com/office/drawing/2014/main" id="{661A39CB-13AC-2326-6672-4519FEBB7908}"/>
              </a:ext>
            </a:extLst>
          </p:cNvPr>
          <p:cNvPicPr>
            <a:picLocks noChangeAspect="1"/>
          </p:cNvPicPr>
          <p:nvPr/>
        </p:nvPicPr>
        <p:blipFill>
          <a:blip r:embed="rId6"/>
          <a:srcRect l="15600" r="16353"/>
          <a:stretch>
            <a:fillRect/>
          </a:stretch>
        </p:blipFill>
        <p:spPr>
          <a:xfrm>
            <a:off x="7021902" y="1604873"/>
            <a:ext cx="4806766" cy="4704547"/>
          </a:xfrm>
          <a:prstGeom prst="rect">
            <a:avLst/>
          </a:prstGeom>
        </p:spPr>
      </p:pic>
      <p:pic>
        <p:nvPicPr>
          <p:cNvPr id="3" name="Picture 2">
            <a:extLst>
              <a:ext uri="{FF2B5EF4-FFF2-40B4-BE49-F238E27FC236}">
                <a16:creationId xmlns:a16="http://schemas.microsoft.com/office/drawing/2014/main" id="{BD33EED0-E7ED-1869-F6E2-0B6177E309EC}"/>
              </a:ext>
            </a:extLst>
          </p:cNvPr>
          <p:cNvPicPr>
            <a:picLocks noChangeAspect="1"/>
          </p:cNvPicPr>
          <p:nvPr/>
        </p:nvPicPr>
        <p:blipFill>
          <a:blip r:embed="rId7"/>
          <a:stretch>
            <a:fillRect/>
          </a:stretch>
        </p:blipFill>
        <p:spPr>
          <a:xfrm>
            <a:off x="117380" y="290917"/>
            <a:ext cx="1128138" cy="1128138"/>
          </a:xfrm>
          <a:prstGeom prst="rect">
            <a:avLst/>
          </a:prstGeom>
        </p:spPr>
      </p:pic>
    </p:spTree>
    <p:extLst>
      <p:ext uri="{BB962C8B-B14F-4D97-AF65-F5344CB8AC3E}">
        <p14:creationId xmlns:p14="http://schemas.microsoft.com/office/powerpoint/2010/main" val="3530542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5" name="Picture 4" descr="A diagram of a graph&#10;&#10;AI-generated content may be incorrect.">
            <a:extLst>
              <a:ext uri="{FF2B5EF4-FFF2-40B4-BE49-F238E27FC236}">
                <a16:creationId xmlns:a16="http://schemas.microsoft.com/office/drawing/2014/main" id="{598AB527-7B14-9DF6-9E47-861BC4991632}"/>
              </a:ext>
            </a:extLst>
          </p:cNvPr>
          <p:cNvPicPr>
            <a:picLocks noChangeAspect="1"/>
          </p:cNvPicPr>
          <p:nvPr/>
        </p:nvPicPr>
        <p:blipFill>
          <a:blip r:embed="rId3"/>
          <a:stretch>
            <a:fillRect/>
          </a:stretch>
        </p:blipFill>
        <p:spPr>
          <a:xfrm>
            <a:off x="3830593" y="3429000"/>
            <a:ext cx="4348803" cy="2715981"/>
          </a:xfrm>
          <a:prstGeom prst="rect">
            <a:avLst/>
          </a:prstGeom>
        </p:spPr>
      </p:pic>
      <p:sp>
        <p:nvSpPr>
          <p:cNvPr id="28" name="Rounded Rectangle 27">
            <a:extLst>
              <a:ext uri="{FF2B5EF4-FFF2-40B4-BE49-F238E27FC236}">
                <a16:creationId xmlns:a16="http://schemas.microsoft.com/office/drawing/2014/main" id="{D18D13B6-7EFF-6CF2-4ABA-A6D9B62AACC1}"/>
              </a:ext>
            </a:extLst>
          </p:cNvPr>
          <p:cNvSpPr/>
          <p:nvPr/>
        </p:nvSpPr>
        <p:spPr>
          <a:xfrm>
            <a:off x="8581292" y="2854297"/>
            <a:ext cx="3316833" cy="3429272"/>
          </a:xfrm>
          <a:prstGeom prst="round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a:extLst>
              <a:ext uri="{FF2B5EF4-FFF2-40B4-BE49-F238E27FC236}">
                <a16:creationId xmlns:a16="http://schemas.microsoft.com/office/drawing/2014/main" id="{FC2856E2-8037-2341-7DDC-8549AD53AA5E}"/>
              </a:ext>
            </a:extLst>
          </p:cNvPr>
          <p:cNvSpPr/>
          <p:nvPr/>
        </p:nvSpPr>
        <p:spPr>
          <a:xfrm>
            <a:off x="3700415" y="2866966"/>
            <a:ext cx="4675770" cy="3416603"/>
          </a:xfrm>
          <a:prstGeom prst="roundRect">
            <a:avLst/>
          </a:prstGeom>
          <a:noFill/>
          <a:ln w="38100">
            <a:solidFill>
              <a:srgbClr val="5FBAD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a:extLst>
              <a:ext uri="{FF2B5EF4-FFF2-40B4-BE49-F238E27FC236}">
                <a16:creationId xmlns:a16="http://schemas.microsoft.com/office/drawing/2014/main" id="{F833BB84-96CC-B13E-6FDF-56F4914803C8}"/>
              </a:ext>
            </a:extLst>
          </p:cNvPr>
          <p:cNvSpPr/>
          <p:nvPr/>
        </p:nvSpPr>
        <p:spPr>
          <a:xfrm>
            <a:off x="293875" y="2866966"/>
            <a:ext cx="3203420" cy="3416603"/>
          </a:xfrm>
          <a:prstGeom prst="roundRect">
            <a:avLst/>
          </a:prstGeom>
          <a:noFill/>
          <a:ln w="38100">
            <a:solidFill>
              <a:srgbClr val="C388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6" name="Google Shape;146;p1"/>
          <p:cNvPicPr preferRelativeResize="0"/>
          <p:nvPr/>
        </p:nvPicPr>
        <p:blipFill rotWithShape="1">
          <a:blip r:embed="rId4">
            <a:alphaModFix amt="35000"/>
          </a:blip>
          <a:srcRect l="24315" t="23771" r="23113" b="36986"/>
          <a:stretch/>
        </p:blipFill>
        <p:spPr>
          <a:xfrm>
            <a:off x="134085" y="336817"/>
            <a:ext cx="1094729" cy="1067278"/>
          </a:xfrm>
          <a:prstGeom prst="rect">
            <a:avLst/>
          </a:prstGeom>
          <a:noFill/>
          <a:ln>
            <a:noFill/>
          </a:ln>
        </p:spPr>
      </p:pic>
      <p:sp>
        <p:nvSpPr>
          <p:cNvPr id="148" name="Google Shape;148;p1"/>
          <p:cNvSpPr txBox="1"/>
          <p:nvPr/>
        </p:nvSpPr>
        <p:spPr>
          <a:xfrm>
            <a:off x="10390683" y="5651368"/>
            <a:ext cx="18466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50" name="Google Shape;150;p1"/>
          <p:cNvSpPr/>
          <p:nvPr/>
        </p:nvSpPr>
        <p:spPr>
          <a:xfrm>
            <a:off x="1193975" y="203200"/>
            <a:ext cx="9844500" cy="1138733"/>
          </a:xfrm>
          <a:prstGeom prst="rect">
            <a:avLst/>
          </a:prstGeom>
          <a:noFill/>
          <a:ln>
            <a:noFill/>
          </a:ln>
        </p:spPr>
        <p:txBody>
          <a:bodyPr spcFirstLastPara="1" wrap="square" lIns="91425" tIns="45700" rIns="91425" bIns="45700" anchor="t" anchorCtr="0">
            <a:spAutoFit/>
          </a:bodyPr>
          <a:lstStyle/>
          <a:p>
            <a:pPr lvl="0" algn="ctr">
              <a:buClr>
                <a:srgbClr val="244D60"/>
              </a:buClr>
              <a:buSzPts val="3200"/>
            </a:pPr>
            <a:r>
              <a:rPr lang="en-US" sz="3200" b="1" dirty="0">
                <a:solidFill>
                  <a:srgbClr val="244D60"/>
                </a:solidFill>
                <a:latin typeface="Arial Narrow"/>
                <a:ea typeface="Arial Narrow"/>
                <a:cs typeface="Arial Narrow"/>
                <a:sym typeface="Arial Narrow"/>
              </a:rPr>
              <a:t>Julstrom–Satellite Detection of K-Lines in Wildfire Spectra</a:t>
            </a:r>
          </a:p>
          <a:p>
            <a:pPr lvl="0" algn="ctr">
              <a:buClr>
                <a:srgbClr val="244D60"/>
              </a:buClr>
              <a:buSzPts val="3200"/>
            </a:pPr>
            <a:r>
              <a:rPr lang="en-US" sz="1800" b="0" i="0" u="none" strike="noStrike" cap="none" dirty="0">
                <a:solidFill>
                  <a:srgbClr val="000000"/>
                </a:solidFill>
                <a:latin typeface="Arial Narrow"/>
                <a:ea typeface="Arial Narrow"/>
                <a:cs typeface="Arial Narrow"/>
                <a:sym typeface="Arial Narrow"/>
              </a:rPr>
              <a:t>William Julstrom</a:t>
            </a:r>
            <a:r>
              <a:rPr lang="en-US" sz="1800" b="0" i="0" u="none" strike="noStrike" cap="none" baseline="30000" dirty="0">
                <a:solidFill>
                  <a:srgbClr val="000000"/>
                </a:solidFill>
                <a:latin typeface="Arial Narrow"/>
                <a:ea typeface="Arial Narrow"/>
                <a:cs typeface="Arial Narrow"/>
                <a:sym typeface="Arial Narrow"/>
              </a:rPr>
              <a:t>1</a:t>
            </a:r>
            <a:r>
              <a:rPr lang="en-US" sz="1800" b="0" i="0" u="none" strike="noStrike" cap="none" dirty="0">
                <a:solidFill>
                  <a:srgbClr val="000000"/>
                </a:solidFill>
                <a:latin typeface="Arial Narrow"/>
                <a:ea typeface="Arial Narrow"/>
                <a:cs typeface="Arial Narrow"/>
                <a:sym typeface="Arial Narrow"/>
              </a:rPr>
              <a:t>, Jun Wang</a:t>
            </a:r>
            <a:r>
              <a:rPr lang="en-US" sz="1800" b="0" i="0" u="none" strike="noStrike" cap="none" baseline="30000" dirty="0">
                <a:solidFill>
                  <a:srgbClr val="000000"/>
                </a:solidFill>
                <a:latin typeface="Arial Narrow"/>
                <a:ea typeface="Arial Narrow"/>
                <a:cs typeface="Arial Narrow"/>
                <a:sym typeface="Arial Narrow"/>
              </a:rPr>
              <a:t>1</a:t>
            </a:r>
            <a:r>
              <a:rPr lang="en-US" sz="1800" b="0" i="0" u="none" strike="noStrike" cap="none" dirty="0">
                <a:solidFill>
                  <a:srgbClr val="000000"/>
                </a:solidFill>
                <a:latin typeface="Arial Narrow"/>
                <a:ea typeface="Arial Narrow"/>
                <a:cs typeface="Arial Narrow"/>
                <a:sym typeface="Arial Narrow"/>
              </a:rPr>
              <a:t>, Meng Zhou</a:t>
            </a:r>
            <a:r>
              <a:rPr lang="en-US" sz="1800" b="0" i="0" u="none" strike="noStrike" cap="none" baseline="30000" dirty="0">
                <a:solidFill>
                  <a:srgbClr val="000000"/>
                </a:solidFill>
                <a:latin typeface="Arial Narrow"/>
                <a:ea typeface="Arial Narrow"/>
                <a:cs typeface="Arial Narrow"/>
                <a:sym typeface="Arial Narrow"/>
              </a:rPr>
              <a:t>1</a:t>
            </a:r>
          </a:p>
          <a:p>
            <a:pPr lvl="0" algn="ctr">
              <a:buClr>
                <a:srgbClr val="244D60"/>
              </a:buClr>
              <a:buSzPts val="3200"/>
            </a:pPr>
            <a:r>
              <a:rPr lang="en-US" i="0" u="none" strike="noStrike" cap="none" dirty="0">
                <a:solidFill>
                  <a:srgbClr val="000000"/>
                </a:solidFill>
                <a:latin typeface="Arial Narrow"/>
                <a:ea typeface="Arial Narrow"/>
                <a:cs typeface="Arial Narrow"/>
                <a:sym typeface="Arial Narrow"/>
              </a:rPr>
              <a:t>1. University of Iowa, Dept. of Chem. And </a:t>
            </a:r>
            <a:r>
              <a:rPr lang="en-US" i="0" u="none" strike="noStrike" cap="none" dirty="0" err="1">
                <a:solidFill>
                  <a:srgbClr val="000000"/>
                </a:solidFill>
                <a:latin typeface="Arial Narrow"/>
                <a:ea typeface="Arial Narrow"/>
                <a:cs typeface="Arial Narrow"/>
                <a:sym typeface="Arial Narrow"/>
              </a:rPr>
              <a:t>Bioche</a:t>
            </a:r>
            <a:r>
              <a:rPr lang="en-US" dirty="0" err="1">
                <a:solidFill>
                  <a:srgbClr val="000000"/>
                </a:solidFill>
                <a:latin typeface="Arial Narrow"/>
                <a:ea typeface="Arial Narrow"/>
                <a:cs typeface="Arial Narrow"/>
                <a:sym typeface="Arial Narrow"/>
              </a:rPr>
              <a:t>m</a:t>
            </a:r>
            <a:r>
              <a:rPr lang="en-US" dirty="0">
                <a:solidFill>
                  <a:srgbClr val="000000"/>
                </a:solidFill>
                <a:latin typeface="Arial Narrow"/>
                <a:ea typeface="Arial Narrow"/>
                <a:cs typeface="Arial Narrow"/>
                <a:sym typeface="Arial Narrow"/>
              </a:rPr>
              <a:t>. Engineering</a:t>
            </a:r>
            <a:endParaRPr i="0" u="none" strike="noStrike" cap="none" dirty="0">
              <a:solidFill>
                <a:srgbClr val="244D60"/>
              </a:solidFill>
              <a:latin typeface="Arial Narrow"/>
              <a:ea typeface="Arial Narrow"/>
              <a:cs typeface="Arial Narrow"/>
              <a:sym typeface="Arial Narrow"/>
            </a:endParaRPr>
          </a:p>
        </p:txBody>
      </p:sp>
      <p:cxnSp>
        <p:nvCxnSpPr>
          <p:cNvPr id="151" name="Google Shape;151;p1"/>
          <p:cNvCxnSpPr/>
          <p:nvPr/>
        </p:nvCxnSpPr>
        <p:spPr>
          <a:xfrm flipH="1">
            <a:off x="401097" y="1380207"/>
            <a:ext cx="11430256" cy="21214"/>
          </a:xfrm>
          <a:prstGeom prst="straightConnector1">
            <a:avLst/>
          </a:prstGeom>
          <a:noFill/>
          <a:ln w="12700" cap="flat" cmpd="sng">
            <a:solidFill>
              <a:srgbClr val="002060"/>
            </a:solidFill>
            <a:prstDash val="solid"/>
            <a:miter lim="800000"/>
            <a:headEnd type="none" w="sm" len="sm"/>
            <a:tailEnd type="none" w="sm" len="sm"/>
          </a:ln>
        </p:spPr>
      </p:cxnSp>
      <p:pic>
        <p:nvPicPr>
          <p:cNvPr id="19" name="Picture 18" descr="A picture containing drawing&#10;&#10;Description automatically generated">
            <a:extLst>
              <a:ext uri="{FF2B5EF4-FFF2-40B4-BE49-F238E27FC236}">
                <a16:creationId xmlns:a16="http://schemas.microsoft.com/office/drawing/2014/main" id="{33229590-6CCA-5E42-83A7-E8168A61AA0D}"/>
              </a:ext>
            </a:extLst>
          </p:cNvPr>
          <p:cNvPicPr>
            <a:picLocks noChangeAspect="1"/>
          </p:cNvPicPr>
          <p:nvPr/>
        </p:nvPicPr>
        <p:blipFill>
          <a:blip r:embed="rId5"/>
          <a:stretch>
            <a:fillRect/>
          </a:stretch>
        </p:blipFill>
        <p:spPr>
          <a:xfrm>
            <a:off x="10985879" y="251912"/>
            <a:ext cx="1169511" cy="1169511"/>
          </a:xfrm>
          <a:prstGeom prst="rect">
            <a:avLst/>
          </a:prstGeom>
        </p:spPr>
      </p:pic>
      <p:sp>
        <p:nvSpPr>
          <p:cNvPr id="10" name="Google Shape;145;p1">
            <a:extLst>
              <a:ext uri="{FF2B5EF4-FFF2-40B4-BE49-F238E27FC236}">
                <a16:creationId xmlns:a16="http://schemas.microsoft.com/office/drawing/2014/main" id="{3431877A-069D-D84A-B140-866096511CEA}"/>
              </a:ext>
            </a:extLst>
          </p:cNvPr>
          <p:cNvSpPr txBox="1"/>
          <p:nvPr/>
        </p:nvSpPr>
        <p:spPr>
          <a:xfrm>
            <a:off x="76210" y="251912"/>
            <a:ext cx="1188720" cy="1200288"/>
          </a:xfrm>
          <a:prstGeom prst="rect">
            <a:avLst/>
          </a:prstGeom>
          <a:noFill/>
          <a:ln w="2857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b="1" dirty="0">
                <a:solidFill>
                  <a:schemeClr val="dk1"/>
                </a:solidFill>
                <a:latin typeface="Arial Narrow"/>
                <a:ea typeface="Arial Narrow"/>
                <a:cs typeface="Arial Narrow"/>
                <a:sym typeface="Arial Narrow"/>
              </a:rPr>
              <a:t>Place a h</a:t>
            </a:r>
            <a:r>
              <a:rPr lang="en-US" b="1" i="0" u="none" strike="noStrike" cap="none" dirty="0">
                <a:solidFill>
                  <a:schemeClr val="dk1"/>
                </a:solidFill>
                <a:latin typeface="Arial Narrow"/>
                <a:ea typeface="Arial Narrow"/>
                <a:cs typeface="Arial Narrow"/>
                <a:sym typeface="Arial Narrow"/>
              </a:rPr>
              <a:t>eadshot of yourself here</a:t>
            </a:r>
          </a:p>
        </p:txBody>
      </p:sp>
      <p:pic>
        <p:nvPicPr>
          <p:cNvPr id="6" name="Picture 5" descr="A fire with trees on the ground&#10;&#10;AI-generated content may be incorrect.">
            <a:extLst>
              <a:ext uri="{FF2B5EF4-FFF2-40B4-BE49-F238E27FC236}">
                <a16:creationId xmlns:a16="http://schemas.microsoft.com/office/drawing/2014/main" id="{BA57E0D6-6AB7-A990-E4FF-06318B6459FB}"/>
              </a:ext>
            </a:extLst>
          </p:cNvPr>
          <p:cNvPicPr>
            <a:picLocks noChangeAspect="1"/>
          </p:cNvPicPr>
          <p:nvPr/>
        </p:nvPicPr>
        <p:blipFill>
          <a:blip r:embed="rId6"/>
          <a:stretch>
            <a:fillRect/>
          </a:stretch>
        </p:blipFill>
        <p:spPr>
          <a:xfrm>
            <a:off x="1822909" y="5031603"/>
            <a:ext cx="1440134" cy="956585"/>
          </a:xfrm>
          <a:prstGeom prst="rect">
            <a:avLst/>
          </a:prstGeom>
        </p:spPr>
      </p:pic>
      <p:pic>
        <p:nvPicPr>
          <p:cNvPr id="7" name="Picture 6">
            <a:extLst>
              <a:ext uri="{FF2B5EF4-FFF2-40B4-BE49-F238E27FC236}">
                <a16:creationId xmlns:a16="http://schemas.microsoft.com/office/drawing/2014/main" id="{814EBB59-54F2-A2F1-C663-5572390810E5}"/>
              </a:ext>
            </a:extLst>
          </p:cNvPr>
          <p:cNvPicPr>
            <a:picLocks noChangeAspect="1"/>
          </p:cNvPicPr>
          <p:nvPr/>
        </p:nvPicPr>
        <p:blipFill>
          <a:blip r:embed="rId7"/>
          <a:stretch>
            <a:fillRect/>
          </a:stretch>
        </p:blipFill>
        <p:spPr>
          <a:xfrm>
            <a:off x="1176983" y="4553310"/>
            <a:ext cx="946431" cy="956586"/>
          </a:xfrm>
          <a:prstGeom prst="rect">
            <a:avLst/>
          </a:prstGeom>
        </p:spPr>
      </p:pic>
      <p:pic>
        <p:nvPicPr>
          <p:cNvPr id="8" name="Picture 7" descr="A solar panel attached to a device&#10;&#10;AI-generated content may be incorrect.">
            <a:extLst>
              <a:ext uri="{FF2B5EF4-FFF2-40B4-BE49-F238E27FC236}">
                <a16:creationId xmlns:a16="http://schemas.microsoft.com/office/drawing/2014/main" id="{62E24DAE-6E13-9027-39BE-37AB5C512502}"/>
              </a:ext>
            </a:extLst>
          </p:cNvPr>
          <p:cNvPicPr>
            <a:picLocks noChangeAspect="1"/>
          </p:cNvPicPr>
          <p:nvPr/>
        </p:nvPicPr>
        <p:blipFill>
          <a:blip r:embed="rId8"/>
          <a:stretch>
            <a:fillRect/>
          </a:stretch>
        </p:blipFill>
        <p:spPr>
          <a:xfrm>
            <a:off x="2071792" y="3700392"/>
            <a:ext cx="1105620" cy="457498"/>
          </a:xfrm>
          <a:prstGeom prst="rect">
            <a:avLst/>
          </a:prstGeom>
        </p:spPr>
      </p:pic>
      <p:pic>
        <p:nvPicPr>
          <p:cNvPr id="9" name="Picture 8" descr="A gold satellite with black panels&#10;&#10;AI-generated content may be incorrect.">
            <a:extLst>
              <a:ext uri="{FF2B5EF4-FFF2-40B4-BE49-F238E27FC236}">
                <a16:creationId xmlns:a16="http://schemas.microsoft.com/office/drawing/2014/main" id="{A4870EE6-FAFD-68CC-9C6B-7AB8A02D2DBA}"/>
              </a:ext>
            </a:extLst>
          </p:cNvPr>
          <p:cNvPicPr>
            <a:picLocks noChangeAspect="1"/>
          </p:cNvPicPr>
          <p:nvPr/>
        </p:nvPicPr>
        <p:blipFill>
          <a:blip r:embed="rId9"/>
          <a:stretch>
            <a:fillRect/>
          </a:stretch>
        </p:blipFill>
        <p:spPr>
          <a:xfrm>
            <a:off x="470067" y="3604326"/>
            <a:ext cx="1074262" cy="852589"/>
          </a:xfrm>
          <a:prstGeom prst="rect">
            <a:avLst/>
          </a:prstGeom>
        </p:spPr>
      </p:pic>
      <p:sp>
        <p:nvSpPr>
          <p:cNvPr id="11" name="Freeform 10">
            <a:extLst>
              <a:ext uri="{FF2B5EF4-FFF2-40B4-BE49-F238E27FC236}">
                <a16:creationId xmlns:a16="http://schemas.microsoft.com/office/drawing/2014/main" id="{84B326BD-CB01-5F33-30DA-C27B29E77191}"/>
              </a:ext>
            </a:extLst>
          </p:cNvPr>
          <p:cNvSpPr/>
          <p:nvPr/>
        </p:nvSpPr>
        <p:spPr>
          <a:xfrm rot="18564027" flipV="1">
            <a:off x="1738313" y="4344944"/>
            <a:ext cx="510868" cy="229573"/>
          </a:xfrm>
          <a:custGeom>
            <a:avLst/>
            <a:gdLst>
              <a:gd name="connsiteX0" fmla="*/ 0 w 2243138"/>
              <a:gd name="connsiteY0" fmla="*/ 331698 h 574592"/>
              <a:gd name="connsiteX1" fmla="*/ 271463 w 2243138"/>
              <a:gd name="connsiteY1" fmla="*/ 345985 h 574592"/>
              <a:gd name="connsiteX2" fmla="*/ 457200 w 2243138"/>
              <a:gd name="connsiteY2" fmla="*/ 3085 h 574592"/>
              <a:gd name="connsiteX3" fmla="*/ 628650 w 2243138"/>
              <a:gd name="connsiteY3" fmla="*/ 574585 h 574592"/>
              <a:gd name="connsiteX4" fmla="*/ 842963 w 2243138"/>
              <a:gd name="connsiteY4" fmla="*/ 17373 h 574592"/>
              <a:gd name="connsiteX5" fmla="*/ 1085850 w 2243138"/>
              <a:gd name="connsiteY5" fmla="*/ 531723 h 574592"/>
              <a:gd name="connsiteX6" fmla="*/ 1314450 w 2243138"/>
              <a:gd name="connsiteY6" fmla="*/ 60235 h 574592"/>
              <a:gd name="connsiteX7" fmla="*/ 1543050 w 2243138"/>
              <a:gd name="connsiteY7" fmla="*/ 546010 h 574592"/>
              <a:gd name="connsiteX8" fmla="*/ 1771650 w 2243138"/>
              <a:gd name="connsiteY8" fmla="*/ 74523 h 574592"/>
              <a:gd name="connsiteX9" fmla="*/ 2000250 w 2243138"/>
              <a:gd name="connsiteY9" fmla="*/ 388848 h 574592"/>
              <a:gd name="connsiteX10" fmla="*/ 2243138 w 2243138"/>
              <a:gd name="connsiteY10" fmla="*/ 345985 h 574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43138" h="574592">
                <a:moveTo>
                  <a:pt x="0" y="331698"/>
                </a:moveTo>
                <a:cubicBezTo>
                  <a:pt x="97631" y="366226"/>
                  <a:pt x="195263" y="400754"/>
                  <a:pt x="271463" y="345985"/>
                </a:cubicBezTo>
                <a:cubicBezTo>
                  <a:pt x="347663" y="291216"/>
                  <a:pt x="397669" y="-35015"/>
                  <a:pt x="457200" y="3085"/>
                </a:cubicBezTo>
                <a:cubicBezTo>
                  <a:pt x="516731" y="41185"/>
                  <a:pt x="564356" y="572204"/>
                  <a:pt x="628650" y="574585"/>
                </a:cubicBezTo>
                <a:cubicBezTo>
                  <a:pt x="692944" y="576966"/>
                  <a:pt x="766763" y="24517"/>
                  <a:pt x="842963" y="17373"/>
                </a:cubicBezTo>
                <a:cubicBezTo>
                  <a:pt x="919163" y="10229"/>
                  <a:pt x="1007269" y="524579"/>
                  <a:pt x="1085850" y="531723"/>
                </a:cubicBezTo>
                <a:cubicBezTo>
                  <a:pt x="1164431" y="538867"/>
                  <a:pt x="1238250" y="57854"/>
                  <a:pt x="1314450" y="60235"/>
                </a:cubicBezTo>
                <a:cubicBezTo>
                  <a:pt x="1390650" y="62616"/>
                  <a:pt x="1466850" y="543629"/>
                  <a:pt x="1543050" y="546010"/>
                </a:cubicBezTo>
                <a:cubicBezTo>
                  <a:pt x="1619250" y="548391"/>
                  <a:pt x="1695450" y="100717"/>
                  <a:pt x="1771650" y="74523"/>
                </a:cubicBezTo>
                <a:cubicBezTo>
                  <a:pt x="1847850" y="48329"/>
                  <a:pt x="1921669" y="343604"/>
                  <a:pt x="2000250" y="388848"/>
                </a:cubicBezTo>
                <a:cubicBezTo>
                  <a:pt x="2078831" y="434092"/>
                  <a:pt x="2160984" y="390038"/>
                  <a:pt x="2243138" y="345985"/>
                </a:cubicBezTo>
              </a:path>
            </a:pathLst>
          </a:custGeom>
          <a:noFill/>
          <a:ln>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78BA53EB-C152-1D6D-621F-0B31144D4D42}"/>
              </a:ext>
            </a:extLst>
          </p:cNvPr>
          <p:cNvSpPr/>
          <p:nvPr/>
        </p:nvSpPr>
        <p:spPr>
          <a:xfrm rot="14758973" flipV="1">
            <a:off x="1069130" y="4391792"/>
            <a:ext cx="430019" cy="259486"/>
          </a:xfrm>
          <a:custGeom>
            <a:avLst/>
            <a:gdLst>
              <a:gd name="connsiteX0" fmla="*/ 0 w 2243138"/>
              <a:gd name="connsiteY0" fmla="*/ 331698 h 574592"/>
              <a:gd name="connsiteX1" fmla="*/ 271463 w 2243138"/>
              <a:gd name="connsiteY1" fmla="*/ 345985 h 574592"/>
              <a:gd name="connsiteX2" fmla="*/ 457200 w 2243138"/>
              <a:gd name="connsiteY2" fmla="*/ 3085 h 574592"/>
              <a:gd name="connsiteX3" fmla="*/ 628650 w 2243138"/>
              <a:gd name="connsiteY3" fmla="*/ 574585 h 574592"/>
              <a:gd name="connsiteX4" fmla="*/ 842963 w 2243138"/>
              <a:gd name="connsiteY4" fmla="*/ 17373 h 574592"/>
              <a:gd name="connsiteX5" fmla="*/ 1085850 w 2243138"/>
              <a:gd name="connsiteY5" fmla="*/ 531723 h 574592"/>
              <a:gd name="connsiteX6" fmla="*/ 1314450 w 2243138"/>
              <a:gd name="connsiteY6" fmla="*/ 60235 h 574592"/>
              <a:gd name="connsiteX7" fmla="*/ 1543050 w 2243138"/>
              <a:gd name="connsiteY7" fmla="*/ 546010 h 574592"/>
              <a:gd name="connsiteX8" fmla="*/ 1771650 w 2243138"/>
              <a:gd name="connsiteY8" fmla="*/ 74523 h 574592"/>
              <a:gd name="connsiteX9" fmla="*/ 2000250 w 2243138"/>
              <a:gd name="connsiteY9" fmla="*/ 388848 h 574592"/>
              <a:gd name="connsiteX10" fmla="*/ 2243138 w 2243138"/>
              <a:gd name="connsiteY10" fmla="*/ 345985 h 574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43138" h="574592">
                <a:moveTo>
                  <a:pt x="0" y="331698"/>
                </a:moveTo>
                <a:cubicBezTo>
                  <a:pt x="97631" y="366226"/>
                  <a:pt x="195263" y="400754"/>
                  <a:pt x="271463" y="345985"/>
                </a:cubicBezTo>
                <a:cubicBezTo>
                  <a:pt x="347663" y="291216"/>
                  <a:pt x="397669" y="-35015"/>
                  <a:pt x="457200" y="3085"/>
                </a:cubicBezTo>
                <a:cubicBezTo>
                  <a:pt x="516731" y="41185"/>
                  <a:pt x="564356" y="572204"/>
                  <a:pt x="628650" y="574585"/>
                </a:cubicBezTo>
                <a:cubicBezTo>
                  <a:pt x="692944" y="576966"/>
                  <a:pt x="766763" y="24517"/>
                  <a:pt x="842963" y="17373"/>
                </a:cubicBezTo>
                <a:cubicBezTo>
                  <a:pt x="919163" y="10229"/>
                  <a:pt x="1007269" y="524579"/>
                  <a:pt x="1085850" y="531723"/>
                </a:cubicBezTo>
                <a:cubicBezTo>
                  <a:pt x="1164431" y="538867"/>
                  <a:pt x="1238250" y="57854"/>
                  <a:pt x="1314450" y="60235"/>
                </a:cubicBezTo>
                <a:cubicBezTo>
                  <a:pt x="1390650" y="62616"/>
                  <a:pt x="1466850" y="543629"/>
                  <a:pt x="1543050" y="546010"/>
                </a:cubicBezTo>
                <a:cubicBezTo>
                  <a:pt x="1619250" y="548391"/>
                  <a:pt x="1695450" y="100717"/>
                  <a:pt x="1771650" y="74523"/>
                </a:cubicBezTo>
                <a:cubicBezTo>
                  <a:pt x="1847850" y="48329"/>
                  <a:pt x="1921669" y="343604"/>
                  <a:pt x="2000250" y="388848"/>
                </a:cubicBezTo>
                <a:cubicBezTo>
                  <a:pt x="2078831" y="434092"/>
                  <a:pt x="2160984" y="390038"/>
                  <a:pt x="2243138" y="345985"/>
                </a:cubicBezTo>
              </a:path>
            </a:pathLst>
          </a:custGeom>
          <a:noFill/>
          <a:ln>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F38A39E-4AB9-B892-3475-BBE30F2D884F}"/>
              </a:ext>
            </a:extLst>
          </p:cNvPr>
          <p:cNvSpPr txBox="1"/>
          <p:nvPr/>
        </p:nvSpPr>
        <p:spPr>
          <a:xfrm>
            <a:off x="2290107" y="3330426"/>
            <a:ext cx="1257847" cy="369332"/>
          </a:xfrm>
          <a:prstGeom prst="rect">
            <a:avLst/>
          </a:prstGeom>
          <a:noFill/>
        </p:spPr>
        <p:txBody>
          <a:bodyPr wrap="square" rtlCol="0">
            <a:spAutoFit/>
          </a:bodyPr>
          <a:lstStyle/>
          <a:p>
            <a:r>
              <a:rPr lang="en-US" dirty="0"/>
              <a:t>OCO-2</a:t>
            </a:r>
          </a:p>
        </p:txBody>
      </p:sp>
      <p:sp>
        <p:nvSpPr>
          <p:cNvPr id="14" name="TextBox 13">
            <a:extLst>
              <a:ext uri="{FF2B5EF4-FFF2-40B4-BE49-F238E27FC236}">
                <a16:creationId xmlns:a16="http://schemas.microsoft.com/office/drawing/2014/main" id="{EF795A93-6D62-98D5-30C5-CA27AC273107}"/>
              </a:ext>
            </a:extLst>
          </p:cNvPr>
          <p:cNvSpPr txBox="1"/>
          <p:nvPr/>
        </p:nvSpPr>
        <p:spPr>
          <a:xfrm>
            <a:off x="449194" y="3323265"/>
            <a:ext cx="1257847" cy="369332"/>
          </a:xfrm>
          <a:prstGeom prst="rect">
            <a:avLst/>
          </a:prstGeom>
          <a:noFill/>
        </p:spPr>
        <p:txBody>
          <a:bodyPr wrap="square" rtlCol="0">
            <a:spAutoFit/>
          </a:bodyPr>
          <a:lstStyle/>
          <a:p>
            <a:r>
              <a:rPr lang="en-US" dirty="0"/>
              <a:t>TROPOMI</a:t>
            </a:r>
          </a:p>
        </p:txBody>
      </p:sp>
      <p:sp>
        <p:nvSpPr>
          <p:cNvPr id="22" name="TextBox 21">
            <a:extLst>
              <a:ext uri="{FF2B5EF4-FFF2-40B4-BE49-F238E27FC236}">
                <a16:creationId xmlns:a16="http://schemas.microsoft.com/office/drawing/2014/main" id="{A14ED0D5-C709-1258-41A3-8F2B977AEABC}"/>
              </a:ext>
            </a:extLst>
          </p:cNvPr>
          <p:cNvSpPr txBox="1"/>
          <p:nvPr/>
        </p:nvSpPr>
        <p:spPr>
          <a:xfrm>
            <a:off x="1650198" y="1779506"/>
            <a:ext cx="4295174" cy="646331"/>
          </a:xfrm>
          <a:prstGeom prst="rect">
            <a:avLst/>
          </a:prstGeom>
          <a:noFill/>
        </p:spPr>
        <p:txBody>
          <a:bodyPr wrap="square" rtlCol="0">
            <a:spAutoFit/>
          </a:bodyPr>
          <a:lstStyle/>
          <a:p>
            <a:pPr marL="285750" indent="-285750">
              <a:buFont typeface="Wingdings" pitchFamily="2" charset="2"/>
              <a:buChar char="Ø"/>
            </a:pPr>
            <a:r>
              <a:rPr lang="en-US" dirty="0"/>
              <a:t>The spectrum of biomass burning contains strong potassium emission lines</a:t>
            </a:r>
          </a:p>
        </p:txBody>
      </p:sp>
      <p:sp>
        <p:nvSpPr>
          <p:cNvPr id="23" name="TextBox 22">
            <a:extLst>
              <a:ext uri="{FF2B5EF4-FFF2-40B4-BE49-F238E27FC236}">
                <a16:creationId xmlns:a16="http://schemas.microsoft.com/office/drawing/2014/main" id="{CF550A03-921C-A6AE-35AB-7B7DF153481A}"/>
              </a:ext>
            </a:extLst>
          </p:cNvPr>
          <p:cNvSpPr txBox="1"/>
          <p:nvPr/>
        </p:nvSpPr>
        <p:spPr>
          <a:xfrm>
            <a:off x="9045374" y="1823893"/>
            <a:ext cx="2906538" cy="646331"/>
          </a:xfrm>
          <a:prstGeom prst="rect">
            <a:avLst/>
          </a:prstGeom>
          <a:noFill/>
        </p:spPr>
        <p:txBody>
          <a:bodyPr wrap="square" rtlCol="0">
            <a:spAutoFit/>
          </a:bodyPr>
          <a:lstStyle/>
          <a:p>
            <a:pPr marL="285750" indent="-285750">
              <a:buFont typeface="Wingdings" pitchFamily="2" charset="2"/>
              <a:buChar char="Ø"/>
            </a:pPr>
            <a:r>
              <a:rPr lang="en-US" dirty="0"/>
              <a:t>These K-lines are specific to flaming combustion</a:t>
            </a:r>
          </a:p>
        </p:txBody>
      </p:sp>
      <p:pic>
        <p:nvPicPr>
          <p:cNvPr id="25" name="Picture 24" descr="A group of graphs and diagrams&#10;&#10;AI-generated content may be incorrect.">
            <a:extLst>
              <a:ext uri="{FF2B5EF4-FFF2-40B4-BE49-F238E27FC236}">
                <a16:creationId xmlns:a16="http://schemas.microsoft.com/office/drawing/2014/main" id="{C3914C7D-0469-2E4C-C3CE-4969C4DAE459}"/>
              </a:ext>
            </a:extLst>
          </p:cNvPr>
          <p:cNvPicPr>
            <a:picLocks noChangeAspect="1"/>
          </p:cNvPicPr>
          <p:nvPr/>
        </p:nvPicPr>
        <p:blipFill>
          <a:blip r:embed="rId10"/>
          <a:stretch>
            <a:fillRect/>
          </a:stretch>
        </p:blipFill>
        <p:spPr>
          <a:xfrm>
            <a:off x="8932436" y="3479718"/>
            <a:ext cx="2614543" cy="2614543"/>
          </a:xfrm>
          <a:prstGeom prst="rect">
            <a:avLst/>
          </a:prstGeom>
        </p:spPr>
      </p:pic>
      <p:sp>
        <p:nvSpPr>
          <p:cNvPr id="29" name="Rounded Rectangle 28">
            <a:extLst>
              <a:ext uri="{FF2B5EF4-FFF2-40B4-BE49-F238E27FC236}">
                <a16:creationId xmlns:a16="http://schemas.microsoft.com/office/drawing/2014/main" id="{445D8D63-6C7B-57ED-1B48-8B997369F54D}"/>
              </a:ext>
            </a:extLst>
          </p:cNvPr>
          <p:cNvSpPr/>
          <p:nvPr/>
        </p:nvSpPr>
        <p:spPr>
          <a:xfrm>
            <a:off x="293875" y="1540564"/>
            <a:ext cx="11593550" cy="1190548"/>
          </a:xfrm>
          <a:prstGeom prst="roundRect">
            <a:avLst/>
          </a:prstGeom>
          <a:noFill/>
          <a:ln w="3810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5F43AD15-1A29-9FF2-7EDF-75AE7701392E}"/>
              </a:ext>
            </a:extLst>
          </p:cNvPr>
          <p:cNvSpPr txBox="1"/>
          <p:nvPr/>
        </p:nvSpPr>
        <p:spPr>
          <a:xfrm>
            <a:off x="8733749" y="2867252"/>
            <a:ext cx="3011915" cy="646331"/>
          </a:xfrm>
          <a:prstGeom prst="rect">
            <a:avLst/>
          </a:prstGeom>
          <a:noFill/>
          <a:ln>
            <a:solidFill>
              <a:srgbClr val="255B74"/>
            </a:solidFill>
          </a:ln>
        </p:spPr>
        <p:txBody>
          <a:bodyPr wrap="square" rtlCol="0">
            <a:spAutoFit/>
          </a:bodyPr>
          <a:lstStyle/>
          <a:p>
            <a:pPr algn="ctr"/>
            <a:r>
              <a:rPr lang="en-US" u="sng" dirty="0"/>
              <a:t>Retrieval and characterization with PCA</a:t>
            </a:r>
          </a:p>
        </p:txBody>
      </p:sp>
      <p:sp>
        <p:nvSpPr>
          <p:cNvPr id="31" name="TextBox 30">
            <a:extLst>
              <a:ext uri="{FF2B5EF4-FFF2-40B4-BE49-F238E27FC236}">
                <a16:creationId xmlns:a16="http://schemas.microsoft.com/office/drawing/2014/main" id="{E5B8F150-A12C-5F34-8D40-819BA0D5281E}"/>
              </a:ext>
            </a:extLst>
          </p:cNvPr>
          <p:cNvSpPr txBox="1"/>
          <p:nvPr/>
        </p:nvSpPr>
        <p:spPr>
          <a:xfrm>
            <a:off x="4403588" y="2934478"/>
            <a:ext cx="3269424" cy="369332"/>
          </a:xfrm>
          <a:prstGeom prst="rect">
            <a:avLst/>
          </a:prstGeom>
          <a:noFill/>
        </p:spPr>
        <p:txBody>
          <a:bodyPr wrap="square" rtlCol="0">
            <a:spAutoFit/>
          </a:bodyPr>
          <a:lstStyle/>
          <a:p>
            <a:pPr algn="ctr"/>
            <a:r>
              <a:rPr lang="en-US" u="sng" dirty="0"/>
              <a:t>Detection of K-lines in Fire Pixels</a:t>
            </a:r>
          </a:p>
        </p:txBody>
      </p:sp>
      <p:sp>
        <p:nvSpPr>
          <p:cNvPr id="33" name="Oval 32">
            <a:extLst>
              <a:ext uri="{FF2B5EF4-FFF2-40B4-BE49-F238E27FC236}">
                <a16:creationId xmlns:a16="http://schemas.microsoft.com/office/drawing/2014/main" id="{55E65FCC-DA81-7F2F-A7C2-9A5EAC070D2E}"/>
              </a:ext>
            </a:extLst>
          </p:cNvPr>
          <p:cNvSpPr/>
          <p:nvPr/>
        </p:nvSpPr>
        <p:spPr>
          <a:xfrm>
            <a:off x="7268308" y="4451083"/>
            <a:ext cx="257907" cy="52069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78A6D6D9-17D5-87DE-B827-986FB79B8D7E}"/>
              </a:ext>
            </a:extLst>
          </p:cNvPr>
          <p:cNvSpPr/>
          <p:nvPr/>
        </p:nvSpPr>
        <p:spPr>
          <a:xfrm>
            <a:off x="7303477" y="5477793"/>
            <a:ext cx="228858" cy="35346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B2E37D3D-5A41-5E88-7213-52E4A538CBF7}"/>
              </a:ext>
            </a:extLst>
          </p:cNvPr>
          <p:cNvSpPr/>
          <p:nvPr/>
        </p:nvSpPr>
        <p:spPr>
          <a:xfrm>
            <a:off x="10575348" y="3492286"/>
            <a:ext cx="983147" cy="113545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A graph with numbers and lines&#10;&#10;AI-generated content may be incorrect.">
            <a:extLst>
              <a:ext uri="{FF2B5EF4-FFF2-40B4-BE49-F238E27FC236}">
                <a16:creationId xmlns:a16="http://schemas.microsoft.com/office/drawing/2014/main" id="{2DF5D773-7D1F-640F-2D37-65693DC0141B}"/>
              </a:ext>
            </a:extLst>
          </p:cNvPr>
          <p:cNvPicPr>
            <a:picLocks noChangeAspect="1"/>
          </p:cNvPicPr>
          <p:nvPr/>
        </p:nvPicPr>
        <p:blipFill>
          <a:blip r:embed="rId11"/>
          <a:stretch>
            <a:fillRect/>
          </a:stretch>
        </p:blipFill>
        <p:spPr>
          <a:xfrm>
            <a:off x="575760" y="1663733"/>
            <a:ext cx="991699" cy="991699"/>
          </a:xfrm>
          <a:prstGeom prst="rect">
            <a:avLst/>
          </a:prstGeom>
        </p:spPr>
      </p:pic>
      <p:sp>
        <p:nvSpPr>
          <p:cNvPr id="38" name="TextBox 37">
            <a:extLst>
              <a:ext uri="{FF2B5EF4-FFF2-40B4-BE49-F238E27FC236}">
                <a16:creationId xmlns:a16="http://schemas.microsoft.com/office/drawing/2014/main" id="{1E014382-5104-87E4-2659-BD8E63FCA104}"/>
              </a:ext>
            </a:extLst>
          </p:cNvPr>
          <p:cNvSpPr txBox="1"/>
          <p:nvPr/>
        </p:nvSpPr>
        <p:spPr>
          <a:xfrm>
            <a:off x="575744" y="2960172"/>
            <a:ext cx="2903246" cy="369332"/>
          </a:xfrm>
          <a:prstGeom prst="rect">
            <a:avLst/>
          </a:prstGeom>
          <a:noFill/>
        </p:spPr>
        <p:txBody>
          <a:bodyPr wrap="square" rtlCol="0">
            <a:spAutoFit/>
          </a:bodyPr>
          <a:lstStyle/>
          <a:p>
            <a:r>
              <a:rPr lang="en-US" u="sng" dirty="0"/>
              <a:t>Hyperspectral Instruments</a:t>
            </a:r>
          </a:p>
        </p:txBody>
      </p:sp>
      <p:sp>
        <p:nvSpPr>
          <p:cNvPr id="39" name="Oval 38">
            <a:extLst>
              <a:ext uri="{FF2B5EF4-FFF2-40B4-BE49-F238E27FC236}">
                <a16:creationId xmlns:a16="http://schemas.microsoft.com/office/drawing/2014/main" id="{3EB14B26-29FD-AFF6-6821-19130550C1AC}"/>
              </a:ext>
            </a:extLst>
          </p:cNvPr>
          <p:cNvSpPr/>
          <p:nvPr/>
        </p:nvSpPr>
        <p:spPr>
          <a:xfrm>
            <a:off x="1078118" y="1685156"/>
            <a:ext cx="328651" cy="76153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descr="A fire in a fireplace&#10;&#10;AI-generated content may be incorrect.">
            <a:extLst>
              <a:ext uri="{FF2B5EF4-FFF2-40B4-BE49-F238E27FC236}">
                <a16:creationId xmlns:a16="http://schemas.microsoft.com/office/drawing/2014/main" id="{FA4F5D43-344C-8AC9-8491-CFDCAEE2E008}"/>
              </a:ext>
            </a:extLst>
          </p:cNvPr>
          <p:cNvPicPr>
            <a:picLocks noChangeAspect="1"/>
          </p:cNvPicPr>
          <p:nvPr/>
        </p:nvPicPr>
        <p:blipFill>
          <a:blip r:embed="rId12"/>
          <a:stretch>
            <a:fillRect/>
          </a:stretch>
        </p:blipFill>
        <p:spPr>
          <a:xfrm>
            <a:off x="6460707" y="1752964"/>
            <a:ext cx="1195602" cy="794577"/>
          </a:xfrm>
          <a:prstGeom prst="rect">
            <a:avLst/>
          </a:prstGeom>
        </p:spPr>
      </p:pic>
      <p:pic>
        <p:nvPicPr>
          <p:cNvPr id="43" name="Picture 42" descr="A close-up of a burning coal&#10;&#10;AI-generated content may be incorrect.">
            <a:extLst>
              <a:ext uri="{FF2B5EF4-FFF2-40B4-BE49-F238E27FC236}">
                <a16:creationId xmlns:a16="http://schemas.microsoft.com/office/drawing/2014/main" id="{A206621F-B2F7-986E-FD7C-C51906CA1C1D}"/>
              </a:ext>
            </a:extLst>
          </p:cNvPr>
          <p:cNvPicPr>
            <a:picLocks noChangeAspect="1"/>
          </p:cNvPicPr>
          <p:nvPr/>
        </p:nvPicPr>
        <p:blipFill>
          <a:blip r:embed="rId13"/>
          <a:stretch>
            <a:fillRect/>
          </a:stretch>
        </p:blipFill>
        <p:spPr>
          <a:xfrm>
            <a:off x="7720796" y="1752965"/>
            <a:ext cx="1195602" cy="798116"/>
          </a:xfrm>
          <a:prstGeom prst="rect">
            <a:avLst/>
          </a:prstGeom>
        </p:spPr>
      </p:pic>
      <p:sp>
        <p:nvSpPr>
          <p:cNvPr id="44" name="TextBox 43">
            <a:extLst>
              <a:ext uri="{FF2B5EF4-FFF2-40B4-BE49-F238E27FC236}">
                <a16:creationId xmlns:a16="http://schemas.microsoft.com/office/drawing/2014/main" id="{512F0457-84AB-463D-02C2-17C5D56D67F1}"/>
              </a:ext>
            </a:extLst>
          </p:cNvPr>
          <p:cNvSpPr txBox="1"/>
          <p:nvPr/>
        </p:nvSpPr>
        <p:spPr>
          <a:xfrm>
            <a:off x="6425008" y="1763288"/>
            <a:ext cx="842363" cy="369332"/>
          </a:xfrm>
          <a:prstGeom prst="rect">
            <a:avLst/>
          </a:prstGeom>
          <a:noFill/>
        </p:spPr>
        <p:txBody>
          <a:bodyPr wrap="square" rtlCol="0">
            <a:spAutoFit/>
          </a:bodyPr>
          <a:lstStyle/>
          <a:p>
            <a:r>
              <a:rPr lang="en-US" dirty="0"/>
              <a:t>✅</a:t>
            </a:r>
          </a:p>
        </p:txBody>
      </p:sp>
      <p:sp>
        <p:nvSpPr>
          <p:cNvPr id="45" name="TextBox 44">
            <a:extLst>
              <a:ext uri="{FF2B5EF4-FFF2-40B4-BE49-F238E27FC236}">
                <a16:creationId xmlns:a16="http://schemas.microsoft.com/office/drawing/2014/main" id="{27477170-E516-707D-6BA1-E84CD34589FA}"/>
              </a:ext>
            </a:extLst>
          </p:cNvPr>
          <p:cNvSpPr txBox="1"/>
          <p:nvPr/>
        </p:nvSpPr>
        <p:spPr>
          <a:xfrm>
            <a:off x="7683454" y="1780920"/>
            <a:ext cx="723776" cy="369332"/>
          </a:xfrm>
          <a:prstGeom prst="rect">
            <a:avLst/>
          </a:prstGeom>
          <a:noFill/>
        </p:spPr>
        <p:txBody>
          <a:bodyPr wrap="square" rtlCol="0">
            <a:spAutoFit/>
          </a:bodyPr>
          <a:lstStyle/>
          <a:p>
            <a:r>
              <a:rPr lang="en-US" dirty="0"/>
              <a:t>❌</a:t>
            </a:r>
          </a:p>
        </p:txBody>
      </p:sp>
      <p:pic>
        <p:nvPicPr>
          <p:cNvPr id="48" name="Picture 47" descr="A person in a blue shirt&#10;&#10;AI-generated content may be incorrect.">
            <a:extLst>
              <a:ext uri="{FF2B5EF4-FFF2-40B4-BE49-F238E27FC236}">
                <a16:creationId xmlns:a16="http://schemas.microsoft.com/office/drawing/2014/main" id="{96651D66-D6E1-F37A-24F0-46DA9C7DA2B5}"/>
              </a:ext>
            </a:extLst>
          </p:cNvPr>
          <p:cNvPicPr>
            <a:picLocks noChangeAspect="1"/>
          </p:cNvPicPr>
          <p:nvPr/>
        </p:nvPicPr>
        <p:blipFill>
          <a:blip r:embed="rId14"/>
          <a:srcRect l="4244" t="14973" r="12590" b="23018"/>
          <a:stretch>
            <a:fillRect/>
          </a:stretch>
        </p:blipFill>
        <p:spPr>
          <a:xfrm>
            <a:off x="90278" y="279018"/>
            <a:ext cx="1152605" cy="1145383"/>
          </a:xfrm>
          <a:prstGeom prst="rect">
            <a:avLst/>
          </a:prstGeom>
        </p:spPr>
      </p:pic>
    </p:spTree>
    <p:extLst>
      <p:ext uri="{BB962C8B-B14F-4D97-AF65-F5344CB8AC3E}">
        <p14:creationId xmlns:p14="http://schemas.microsoft.com/office/powerpoint/2010/main" val="3201352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 descr="A picture containing drawing&#10;&#10;Description automatically generated"/>
          <p:cNvPicPr/>
          <p:nvPr/>
        </p:nvPicPr>
        <p:blipFill>
          <a:blip r:embed="rId2"/>
          <a:stretch/>
        </p:blipFill>
        <p:spPr>
          <a:xfrm>
            <a:off x="10985760" y="252000"/>
            <a:ext cx="1168920" cy="1168920"/>
          </a:xfrm>
          <a:prstGeom prst="rect">
            <a:avLst/>
          </a:prstGeom>
          <a:noFill/>
          <a:ln w="0">
            <a:noFill/>
          </a:ln>
        </p:spPr>
      </p:pic>
      <p:pic>
        <p:nvPicPr>
          <p:cNvPr id="16" name="Picture 15"/>
          <p:cNvPicPr/>
          <p:nvPr/>
        </p:nvPicPr>
        <p:blipFill>
          <a:blip r:embed="rId3"/>
          <a:stretch/>
        </p:blipFill>
        <p:spPr>
          <a:xfrm>
            <a:off x="130320" y="360000"/>
            <a:ext cx="1170000" cy="968760"/>
          </a:xfrm>
          <a:prstGeom prst="rect">
            <a:avLst/>
          </a:prstGeom>
          <a:noFill/>
          <a:ln w="0">
            <a:noFill/>
          </a:ln>
        </p:spPr>
      </p:pic>
      <p:pic>
        <p:nvPicPr>
          <p:cNvPr id="17" name="Picture 16"/>
          <p:cNvPicPr/>
          <p:nvPr/>
        </p:nvPicPr>
        <p:blipFill>
          <a:blip r:embed="rId4"/>
          <a:srcRect r="14418"/>
          <a:stretch/>
        </p:blipFill>
        <p:spPr>
          <a:xfrm>
            <a:off x="266400" y="2239200"/>
            <a:ext cx="4785480" cy="3534840"/>
          </a:xfrm>
          <a:prstGeom prst="rect">
            <a:avLst/>
          </a:prstGeom>
          <a:noFill/>
          <a:ln w="0">
            <a:solidFill>
              <a:srgbClr val="000000"/>
            </a:solidFill>
          </a:ln>
        </p:spPr>
      </p:pic>
      <p:pic>
        <p:nvPicPr>
          <p:cNvPr id="18" name="Picture 17"/>
          <p:cNvPicPr/>
          <p:nvPr/>
        </p:nvPicPr>
        <p:blipFill>
          <a:blip r:embed="rId5"/>
          <a:srcRect l="42765" r="15294"/>
          <a:stretch/>
        </p:blipFill>
        <p:spPr>
          <a:xfrm>
            <a:off x="5295600" y="2239200"/>
            <a:ext cx="2344680" cy="3534840"/>
          </a:xfrm>
          <a:prstGeom prst="rect">
            <a:avLst/>
          </a:prstGeom>
          <a:noFill/>
          <a:ln w="0">
            <a:solidFill>
              <a:srgbClr val="000000"/>
            </a:solidFill>
          </a:ln>
        </p:spPr>
      </p:pic>
      <p:grpSp>
        <p:nvGrpSpPr>
          <p:cNvPr id="19" name="Group 18"/>
          <p:cNvGrpSpPr/>
          <p:nvPr/>
        </p:nvGrpSpPr>
        <p:grpSpPr>
          <a:xfrm>
            <a:off x="22098240" y="6415560"/>
            <a:ext cx="4571280" cy="7741800"/>
            <a:chOff x="22098240" y="6415560"/>
            <a:chExt cx="4571280" cy="7741800"/>
          </a:xfrm>
        </p:grpSpPr>
        <p:pic>
          <p:nvPicPr>
            <p:cNvPr id="20" name="Picture 19"/>
            <p:cNvPicPr/>
            <p:nvPr/>
          </p:nvPicPr>
          <p:blipFill>
            <a:blip r:embed="rId6"/>
            <a:stretch/>
          </p:blipFill>
          <p:spPr>
            <a:xfrm>
              <a:off x="22098240" y="11543040"/>
              <a:ext cx="4571280" cy="2614320"/>
            </a:xfrm>
            <a:prstGeom prst="rect">
              <a:avLst/>
            </a:prstGeom>
            <a:noFill/>
            <a:ln w="0">
              <a:noFill/>
            </a:ln>
          </p:spPr>
        </p:pic>
        <p:pic>
          <p:nvPicPr>
            <p:cNvPr id="21" name="Picture 20"/>
            <p:cNvPicPr/>
            <p:nvPr/>
          </p:nvPicPr>
          <p:blipFill>
            <a:blip r:embed="rId7"/>
            <a:stretch/>
          </p:blipFill>
          <p:spPr>
            <a:xfrm>
              <a:off x="22098240" y="8799840"/>
              <a:ext cx="4571280" cy="2614320"/>
            </a:xfrm>
            <a:prstGeom prst="rect">
              <a:avLst/>
            </a:prstGeom>
            <a:noFill/>
            <a:ln w="0">
              <a:noFill/>
            </a:ln>
          </p:spPr>
        </p:pic>
        <p:pic>
          <p:nvPicPr>
            <p:cNvPr id="22" name="Picture 21"/>
            <p:cNvPicPr/>
            <p:nvPr/>
          </p:nvPicPr>
          <p:blipFill>
            <a:blip r:embed="rId8"/>
            <a:stretch/>
          </p:blipFill>
          <p:spPr>
            <a:xfrm>
              <a:off x="22098240" y="6415560"/>
              <a:ext cx="4571280" cy="2614320"/>
            </a:xfrm>
            <a:prstGeom prst="rect">
              <a:avLst/>
            </a:prstGeom>
            <a:noFill/>
            <a:ln w="0">
              <a:noFill/>
            </a:ln>
          </p:spPr>
        </p:pic>
      </p:grpSp>
      <p:grpSp>
        <p:nvGrpSpPr>
          <p:cNvPr id="23" name="Group 22"/>
          <p:cNvGrpSpPr/>
          <p:nvPr/>
        </p:nvGrpSpPr>
        <p:grpSpPr>
          <a:xfrm>
            <a:off x="22098240" y="6415560"/>
            <a:ext cx="4571280" cy="7741800"/>
            <a:chOff x="22098240" y="6415560"/>
            <a:chExt cx="4571280" cy="7741800"/>
          </a:xfrm>
        </p:grpSpPr>
        <p:pic>
          <p:nvPicPr>
            <p:cNvPr id="24" name="Picture 23"/>
            <p:cNvPicPr/>
            <p:nvPr/>
          </p:nvPicPr>
          <p:blipFill>
            <a:blip r:embed="rId6"/>
            <a:stretch/>
          </p:blipFill>
          <p:spPr>
            <a:xfrm>
              <a:off x="22098240" y="11543040"/>
              <a:ext cx="4571280" cy="2614320"/>
            </a:xfrm>
            <a:prstGeom prst="rect">
              <a:avLst/>
            </a:prstGeom>
            <a:noFill/>
            <a:ln w="0">
              <a:noFill/>
            </a:ln>
          </p:spPr>
        </p:pic>
        <p:pic>
          <p:nvPicPr>
            <p:cNvPr id="25" name="Picture 24"/>
            <p:cNvPicPr/>
            <p:nvPr/>
          </p:nvPicPr>
          <p:blipFill>
            <a:blip r:embed="rId7"/>
            <a:stretch/>
          </p:blipFill>
          <p:spPr>
            <a:xfrm>
              <a:off x="22098240" y="8799840"/>
              <a:ext cx="4571280" cy="2614320"/>
            </a:xfrm>
            <a:prstGeom prst="rect">
              <a:avLst/>
            </a:prstGeom>
            <a:noFill/>
            <a:ln w="0">
              <a:noFill/>
            </a:ln>
          </p:spPr>
        </p:pic>
        <p:pic>
          <p:nvPicPr>
            <p:cNvPr id="26" name="Picture 25"/>
            <p:cNvPicPr/>
            <p:nvPr/>
          </p:nvPicPr>
          <p:blipFill>
            <a:blip r:embed="rId8"/>
            <a:stretch/>
          </p:blipFill>
          <p:spPr>
            <a:xfrm>
              <a:off x="22098240" y="6415560"/>
              <a:ext cx="4571280" cy="2614320"/>
            </a:xfrm>
            <a:prstGeom prst="rect">
              <a:avLst/>
            </a:prstGeom>
            <a:noFill/>
            <a:ln w="0">
              <a:noFill/>
            </a:ln>
          </p:spPr>
        </p:pic>
      </p:grpSp>
      <p:pic>
        <p:nvPicPr>
          <p:cNvPr id="27" name="Picture 26"/>
          <p:cNvPicPr/>
          <p:nvPr/>
        </p:nvPicPr>
        <p:blipFill>
          <a:blip r:embed="rId6"/>
          <a:srcRect t="33687"/>
          <a:stretch/>
        </p:blipFill>
        <p:spPr>
          <a:xfrm>
            <a:off x="8252640" y="4968720"/>
            <a:ext cx="3657240" cy="1387800"/>
          </a:xfrm>
          <a:prstGeom prst="rect">
            <a:avLst/>
          </a:prstGeom>
          <a:noFill/>
          <a:ln w="0">
            <a:noFill/>
          </a:ln>
        </p:spPr>
      </p:pic>
      <p:pic>
        <p:nvPicPr>
          <p:cNvPr id="28" name="Picture 27"/>
          <p:cNvPicPr/>
          <p:nvPr/>
        </p:nvPicPr>
        <p:blipFill>
          <a:blip r:embed="rId7"/>
          <a:srcRect t="20168" b="17649"/>
          <a:stretch/>
        </p:blipFill>
        <p:spPr>
          <a:xfrm>
            <a:off x="8252640" y="3493440"/>
            <a:ext cx="3657240" cy="1301040"/>
          </a:xfrm>
          <a:prstGeom prst="rect">
            <a:avLst/>
          </a:prstGeom>
          <a:noFill/>
          <a:ln w="0">
            <a:noFill/>
          </a:ln>
        </p:spPr>
      </p:pic>
      <p:pic>
        <p:nvPicPr>
          <p:cNvPr id="29" name="Picture 28"/>
          <p:cNvPicPr/>
          <p:nvPr/>
        </p:nvPicPr>
        <p:blipFill>
          <a:blip r:embed="rId8"/>
          <a:srcRect b="19177"/>
          <a:stretch/>
        </p:blipFill>
        <p:spPr>
          <a:xfrm>
            <a:off x="8252640" y="1709640"/>
            <a:ext cx="3657240" cy="1691280"/>
          </a:xfrm>
          <a:prstGeom prst="rect">
            <a:avLst/>
          </a:prstGeom>
          <a:noFill/>
          <a:ln w="0">
            <a:noFill/>
          </a:ln>
        </p:spPr>
      </p:pic>
      <p:sp>
        <p:nvSpPr>
          <p:cNvPr id="30" name="Straight Connector 29"/>
          <p:cNvSpPr/>
          <p:nvPr/>
        </p:nvSpPr>
        <p:spPr>
          <a:xfrm flipV="1">
            <a:off x="6622920" y="3001320"/>
            <a:ext cx="1562040" cy="398160"/>
          </a:xfrm>
          <a:prstGeom prst="line">
            <a:avLst/>
          </a:prstGeom>
          <a:ln w="57240" cap="rnd">
            <a:solidFill>
              <a:srgbClr val="666666"/>
            </a:solidFill>
            <a:round/>
            <a:tailEnd type="triangle" w="med" len="med"/>
          </a:ln>
        </p:spPr>
        <p:style>
          <a:lnRef idx="0">
            <a:scrgbClr r="0" g="0" b="0"/>
          </a:lnRef>
          <a:fillRef idx="0">
            <a:scrgbClr r="0" g="0" b="0"/>
          </a:fillRef>
          <a:effectRef idx="0">
            <a:scrgbClr r="0" g="0" b="0"/>
          </a:effectRef>
          <a:fontRef idx="minor"/>
        </p:style>
        <p:txBody>
          <a:bodyPr lIns="118440" tIns="73440" rIns="118440" bIns="73440" anchor="ctr">
            <a:noAutofit/>
          </a:bodyPr>
          <a:lstStyle/>
          <a:p>
            <a:endParaRPr lang="en-US" sz="1800" b="0" u="none" strike="noStrike">
              <a:solidFill>
                <a:srgbClr val="000000"/>
              </a:solidFill>
              <a:effectLst/>
              <a:uFillTx/>
              <a:latin typeface="Arial"/>
            </a:endParaRPr>
          </a:p>
        </p:txBody>
      </p:sp>
      <p:sp>
        <p:nvSpPr>
          <p:cNvPr id="31" name="Straight Connector 30"/>
          <p:cNvSpPr/>
          <p:nvPr/>
        </p:nvSpPr>
        <p:spPr>
          <a:xfrm>
            <a:off x="6858000" y="3841560"/>
            <a:ext cx="1271520" cy="267480"/>
          </a:xfrm>
          <a:prstGeom prst="line">
            <a:avLst/>
          </a:prstGeom>
          <a:ln w="57240" cap="rnd">
            <a:solidFill>
              <a:srgbClr val="666666"/>
            </a:solidFill>
            <a:round/>
            <a:tailEnd type="triangle" w="med" len="med"/>
          </a:ln>
        </p:spPr>
        <p:style>
          <a:lnRef idx="0">
            <a:scrgbClr r="0" g="0" b="0"/>
          </a:lnRef>
          <a:fillRef idx="0">
            <a:scrgbClr r="0" g="0" b="0"/>
          </a:fillRef>
          <a:effectRef idx="0">
            <a:scrgbClr r="0" g="0" b="0"/>
          </a:effectRef>
          <a:fontRef idx="minor"/>
        </p:style>
        <p:txBody>
          <a:bodyPr lIns="118440" tIns="73440" rIns="118440" bIns="73440" anchor="ctr">
            <a:noAutofit/>
          </a:bodyPr>
          <a:lstStyle/>
          <a:p>
            <a:endParaRPr lang="en-US" sz="1800" b="0" u="none" strike="noStrike">
              <a:solidFill>
                <a:srgbClr val="000000"/>
              </a:solidFill>
              <a:effectLst/>
              <a:uFillTx/>
              <a:latin typeface="Arial"/>
            </a:endParaRPr>
          </a:p>
        </p:txBody>
      </p:sp>
      <p:sp>
        <p:nvSpPr>
          <p:cNvPr id="32" name="Straight Connector 31"/>
          <p:cNvSpPr/>
          <p:nvPr/>
        </p:nvSpPr>
        <p:spPr>
          <a:xfrm>
            <a:off x="7208640" y="4492080"/>
            <a:ext cx="876600" cy="813240"/>
          </a:xfrm>
          <a:prstGeom prst="line">
            <a:avLst/>
          </a:prstGeom>
          <a:ln w="57240" cap="rnd">
            <a:solidFill>
              <a:srgbClr val="666666"/>
            </a:solidFill>
            <a:round/>
            <a:tailEnd type="triangle" w="med" len="med"/>
          </a:ln>
        </p:spPr>
        <p:style>
          <a:lnRef idx="0">
            <a:scrgbClr r="0" g="0" b="0"/>
          </a:lnRef>
          <a:fillRef idx="0">
            <a:scrgbClr r="0" g="0" b="0"/>
          </a:fillRef>
          <a:effectRef idx="0">
            <a:scrgbClr r="0" g="0" b="0"/>
          </a:effectRef>
          <a:fontRef idx="minor"/>
        </p:style>
        <p:txBody>
          <a:bodyPr lIns="118440" tIns="73440" rIns="118440" bIns="73440" anchor="ctr">
            <a:noAutofit/>
          </a:bodyPr>
          <a:lstStyle/>
          <a:p>
            <a:endParaRPr lang="en-US" sz="1800" b="0" u="none" strike="noStrike">
              <a:solidFill>
                <a:srgbClr val="000000"/>
              </a:solidFill>
              <a:effectLst/>
              <a:uFillTx/>
              <a:latin typeface="Arial"/>
            </a:endParaRPr>
          </a:p>
        </p:txBody>
      </p:sp>
      <p:sp>
        <p:nvSpPr>
          <p:cNvPr id="33" name="Straight Connector 32"/>
          <p:cNvSpPr/>
          <p:nvPr/>
        </p:nvSpPr>
        <p:spPr>
          <a:xfrm>
            <a:off x="15255720" y="3492000"/>
            <a:ext cx="539640" cy="36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en-US" sz="1800" b="0" u="none" strike="noStrike">
              <a:solidFill>
                <a:srgbClr val="000000"/>
              </a:solidFill>
              <a:effectLst/>
              <a:uFillTx/>
              <a:latin typeface="Arial"/>
            </a:endParaRPr>
          </a:p>
        </p:txBody>
      </p:sp>
      <p:sp>
        <p:nvSpPr>
          <p:cNvPr id="34" name="TextBox 33"/>
          <p:cNvSpPr txBox="1"/>
          <p:nvPr/>
        </p:nvSpPr>
        <p:spPr>
          <a:xfrm>
            <a:off x="1273680" y="5903280"/>
            <a:ext cx="2414520" cy="346320"/>
          </a:xfrm>
          <a:prstGeom prst="rect">
            <a:avLst/>
          </a:prstGeom>
          <a:noFill/>
          <a:ln w="0">
            <a:noFill/>
          </a:ln>
        </p:spPr>
        <p:txBody>
          <a:bodyPr lIns="90000" tIns="45000" rIns="90000" bIns="45000" anchor="t">
            <a:spAutoFit/>
          </a:bodyPr>
          <a:lstStyle/>
          <a:p>
            <a:r>
              <a:rPr lang="en-US" sz="1800" b="0" u="none" strike="noStrike">
                <a:solidFill>
                  <a:srgbClr val="000000"/>
                </a:solidFill>
                <a:effectLst/>
                <a:uFillTx/>
                <a:latin typeface="Arial"/>
              </a:rPr>
              <a:t>JPSS2 DNB  10:00Z</a:t>
            </a:r>
          </a:p>
        </p:txBody>
      </p:sp>
      <p:sp>
        <p:nvSpPr>
          <p:cNvPr id="35" name="TextBox 34"/>
          <p:cNvSpPr txBox="1"/>
          <p:nvPr/>
        </p:nvSpPr>
        <p:spPr>
          <a:xfrm>
            <a:off x="232560" y="1794240"/>
            <a:ext cx="4773600" cy="346320"/>
          </a:xfrm>
          <a:prstGeom prst="rect">
            <a:avLst/>
          </a:prstGeom>
          <a:noFill/>
          <a:ln w="0">
            <a:noFill/>
          </a:ln>
        </p:spPr>
        <p:txBody>
          <a:bodyPr lIns="90000" tIns="45000" rIns="90000" bIns="45000" anchor="t">
            <a:spAutoFit/>
          </a:bodyPr>
          <a:lstStyle/>
          <a:p>
            <a:r>
              <a:rPr lang="en-US" sz="1800" b="0" u="none" strike="noStrike">
                <a:solidFill>
                  <a:srgbClr val="000000"/>
                </a:solidFill>
                <a:effectLst/>
                <a:uFillTx/>
                <a:latin typeface="Arial"/>
              </a:rPr>
              <a:t>Geomagnetic Storm on October 11, 2024:</a:t>
            </a:r>
          </a:p>
        </p:txBody>
      </p:sp>
      <p:sp>
        <p:nvSpPr>
          <p:cNvPr id="36" name="TextBox 35"/>
          <p:cNvSpPr txBox="1"/>
          <p:nvPr/>
        </p:nvSpPr>
        <p:spPr>
          <a:xfrm>
            <a:off x="5089680" y="5903280"/>
            <a:ext cx="4773600" cy="346320"/>
          </a:xfrm>
          <a:prstGeom prst="rect">
            <a:avLst/>
          </a:prstGeom>
          <a:noFill/>
          <a:ln w="0">
            <a:noFill/>
          </a:ln>
        </p:spPr>
        <p:txBody>
          <a:bodyPr lIns="90000" tIns="45000" rIns="90000" bIns="45000" anchor="t">
            <a:spAutoFit/>
          </a:bodyPr>
          <a:lstStyle/>
          <a:p>
            <a:r>
              <a:rPr lang="en-US" sz="1800" b="0" u="none" strike="noStrike">
                <a:solidFill>
                  <a:srgbClr val="000000"/>
                </a:solidFill>
                <a:effectLst/>
                <a:uFillTx/>
                <a:latin typeface="Arial"/>
              </a:rPr>
              <a:t>TEMPO RADT 09:55:08Z</a:t>
            </a:r>
          </a:p>
        </p:txBody>
      </p:sp>
      <p:sp>
        <p:nvSpPr>
          <p:cNvPr id="37" name="Rectangle 36"/>
          <p:cNvSpPr/>
          <p:nvPr/>
        </p:nvSpPr>
        <p:spPr>
          <a:xfrm>
            <a:off x="0" y="189000"/>
            <a:ext cx="12191760" cy="1504800"/>
          </a:xfrm>
          <a:prstGeom prst="rect">
            <a:avLst/>
          </a:prstGeom>
          <a:noFill/>
          <a:ln w="0">
            <a:solidFill>
              <a:srgbClr val="000000"/>
            </a:solid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br>
              <a:rPr sz="4000"/>
            </a:br>
            <a:br>
              <a:rPr sz="4000"/>
            </a:br>
            <a:r>
              <a:rPr lang="en-US" sz="3200" b="1" u="none" strike="noStrike">
                <a:solidFill>
                  <a:srgbClr val="000000"/>
                </a:solidFill>
                <a:effectLst/>
                <a:uFillTx/>
                <a:latin typeface="Calibri"/>
              </a:rPr>
              <a:t>Kalb -- TEMPO Nighttime Lights Applications</a:t>
            </a:r>
            <a:br>
              <a:rPr sz="4000"/>
            </a:br>
            <a:r>
              <a:rPr lang="en-US" sz="1800" b="0" u="none" strike="noStrike">
                <a:solidFill>
                  <a:srgbClr val="000000"/>
                </a:solidFill>
                <a:effectLst/>
                <a:uFillTx/>
                <a:latin typeface="Calibri"/>
              </a:rPr>
              <a:t>Virginia Kalb</a:t>
            </a:r>
            <a:r>
              <a:rPr lang="en-US" sz="1800" b="0" u="none" strike="noStrike" baseline="33000">
                <a:solidFill>
                  <a:srgbClr val="000000"/>
                </a:solidFill>
                <a:effectLst/>
                <a:uFillTx/>
                <a:latin typeface="Calibri"/>
              </a:rPr>
              <a:t>1,2</a:t>
            </a:r>
            <a:r>
              <a:rPr lang="en-US" sz="1800" b="0" u="none" strike="noStrike">
                <a:solidFill>
                  <a:srgbClr val="000000"/>
                </a:solidFill>
                <a:effectLst/>
                <a:uFillTx/>
                <a:latin typeface="Calibri"/>
              </a:rPr>
              <a:t>, James Carr</a:t>
            </a:r>
            <a:r>
              <a:rPr lang="en-US" sz="1800" b="0" u="none" strike="noStrike" baseline="33000">
                <a:solidFill>
                  <a:srgbClr val="000000"/>
                </a:solidFill>
                <a:effectLst/>
                <a:uFillTx/>
                <a:latin typeface="Calibri"/>
              </a:rPr>
              <a:t>3,</a:t>
            </a:r>
            <a:r>
              <a:rPr lang="en-US" sz="1800" b="0" u="none" strike="noStrike">
                <a:solidFill>
                  <a:srgbClr val="000000"/>
                </a:solidFill>
                <a:effectLst/>
                <a:uFillTx/>
                <a:latin typeface="Calibri"/>
              </a:rPr>
              <a:t>, Houria Madani</a:t>
            </a:r>
            <a:r>
              <a:rPr lang="en-US" sz="1800" b="0" u="none" strike="noStrike" baseline="33000">
                <a:solidFill>
                  <a:srgbClr val="000000"/>
                </a:solidFill>
                <a:effectLst/>
                <a:uFillTx/>
                <a:latin typeface="Calibri"/>
              </a:rPr>
              <a:t>3</a:t>
            </a:r>
            <a:r>
              <a:rPr lang="en-US" sz="1800" b="0" u="none" strike="noStrike">
                <a:solidFill>
                  <a:srgbClr val="000000"/>
                </a:solidFill>
                <a:effectLst/>
                <a:uFillTx/>
                <a:latin typeface="Calibri"/>
              </a:rPr>
              <a:t>, Zhuosen Wang</a:t>
            </a:r>
            <a:r>
              <a:rPr lang="en-US" sz="1800" b="0" u="none" strike="noStrike" baseline="33000">
                <a:solidFill>
                  <a:srgbClr val="000000"/>
                </a:solidFill>
                <a:effectLst/>
                <a:uFillTx/>
                <a:latin typeface="Calibri"/>
              </a:rPr>
              <a:t>1,4</a:t>
            </a:r>
            <a:r>
              <a:rPr lang="en-US" sz="1800" b="0" u="none" strike="noStrike">
                <a:solidFill>
                  <a:srgbClr val="000000"/>
                </a:solidFill>
                <a:effectLst/>
                <a:uFillTx/>
                <a:latin typeface="Calibri"/>
              </a:rPr>
              <a:t>, </a:t>
            </a:r>
            <a:br>
              <a:rPr sz="1800"/>
            </a:br>
            <a:r>
              <a:rPr lang="en-US" sz="1800" b="0" u="none" strike="noStrike">
                <a:solidFill>
                  <a:srgbClr val="000000"/>
                </a:solidFill>
                <a:effectLst/>
                <a:uFillTx/>
                <a:latin typeface="Calibri"/>
              </a:rPr>
              <a:t>Ranjay Shrestha</a:t>
            </a:r>
            <a:r>
              <a:rPr lang="en-US" sz="1800" b="0" u="none" strike="noStrike" baseline="33000">
                <a:solidFill>
                  <a:srgbClr val="000000"/>
                </a:solidFill>
                <a:effectLst/>
                <a:uFillTx/>
                <a:latin typeface="Calibri"/>
              </a:rPr>
              <a:t>1,5</a:t>
            </a:r>
            <a:r>
              <a:rPr lang="en-US" sz="1800" b="0" u="none" strike="noStrike">
                <a:solidFill>
                  <a:srgbClr val="000000"/>
                </a:solidFill>
                <a:effectLst/>
                <a:uFillTx/>
                <a:latin typeface="Calibri"/>
              </a:rPr>
              <a:t>, Srija Chakraborty</a:t>
            </a:r>
            <a:r>
              <a:rPr lang="en-US" sz="1800" b="0" u="none" strike="noStrike" baseline="33000">
                <a:solidFill>
                  <a:srgbClr val="000000"/>
                </a:solidFill>
                <a:effectLst/>
                <a:uFillTx/>
                <a:latin typeface="Calibri"/>
              </a:rPr>
              <a:t>1,6 </a:t>
            </a:r>
            <a:r>
              <a:rPr lang="en-US" sz="1800" b="0" u="none" strike="noStrike">
                <a:solidFill>
                  <a:srgbClr val="000000"/>
                </a:solidFill>
                <a:effectLst/>
                <a:uFillTx/>
                <a:latin typeface="Calibri"/>
              </a:rPr>
              <a:t>, Miguel Román</a:t>
            </a:r>
            <a:r>
              <a:rPr lang="en-US" sz="1800" b="0" u="none" strike="noStrike" baseline="33000">
                <a:solidFill>
                  <a:srgbClr val="000000"/>
                </a:solidFill>
                <a:effectLst/>
                <a:uFillTx/>
                <a:latin typeface="Calibri"/>
              </a:rPr>
              <a:t>1</a:t>
            </a:r>
            <a:br>
              <a:rPr sz="4000"/>
            </a:br>
            <a:r>
              <a:rPr lang="en-US" sz="1600" b="0" u="none" strike="noStrike" baseline="33000">
                <a:solidFill>
                  <a:srgbClr val="000000"/>
                </a:solidFill>
                <a:effectLst/>
                <a:uFillTx/>
                <a:latin typeface="Calibri"/>
              </a:rPr>
              <a:t>1</a:t>
            </a:r>
            <a:r>
              <a:rPr lang="en-US" sz="1600" b="0" u="none" strike="noStrike">
                <a:solidFill>
                  <a:srgbClr val="000000"/>
                </a:solidFill>
                <a:effectLst/>
                <a:uFillTx/>
                <a:latin typeface="Calibri"/>
              </a:rPr>
              <a:t>NASA/Goddard Space Flight Center, </a:t>
            </a:r>
            <a:r>
              <a:rPr lang="en-US" sz="1600" b="0" u="none" strike="noStrike" baseline="33000">
                <a:solidFill>
                  <a:srgbClr val="000000"/>
                </a:solidFill>
                <a:effectLst/>
                <a:uFillTx/>
                <a:latin typeface="Calibri"/>
              </a:rPr>
              <a:t>2</a:t>
            </a:r>
            <a:r>
              <a:rPr lang="en-US" sz="1600" b="0" u="none" strike="noStrike">
                <a:solidFill>
                  <a:srgbClr val="000000"/>
                </a:solidFill>
                <a:effectLst/>
                <a:uFillTx/>
                <a:latin typeface="Calibri"/>
              </a:rPr>
              <a:t>Science &amp; Technology Corp., </a:t>
            </a:r>
            <a:r>
              <a:rPr lang="en-US" sz="1600" b="0" u="none" strike="noStrike" baseline="33000">
                <a:solidFill>
                  <a:srgbClr val="000000"/>
                </a:solidFill>
                <a:effectLst/>
                <a:uFillTx/>
                <a:latin typeface="Calibri"/>
              </a:rPr>
              <a:t>3</a:t>
            </a:r>
            <a:r>
              <a:rPr lang="en-US" sz="1600" b="0" u="none" strike="noStrike">
                <a:solidFill>
                  <a:srgbClr val="000000"/>
                </a:solidFill>
                <a:effectLst/>
                <a:uFillTx/>
                <a:latin typeface="Calibri"/>
              </a:rPr>
              <a:t>Carr Astronautics, Greenbelt,MD</a:t>
            </a:r>
            <a:r>
              <a:rPr lang="en-US" sz="1600" b="0" u="none" strike="noStrike" baseline="33000">
                <a:solidFill>
                  <a:srgbClr val="000000"/>
                </a:solidFill>
                <a:effectLst/>
                <a:uFillTx/>
                <a:latin typeface="Calibri"/>
              </a:rPr>
              <a:t>4</a:t>
            </a:r>
            <a:r>
              <a:rPr lang="en-US" sz="1600" b="0" u="none" strike="noStrike">
                <a:solidFill>
                  <a:srgbClr val="000000"/>
                </a:solidFill>
                <a:effectLst/>
                <a:uFillTx/>
                <a:latin typeface="Calibri"/>
              </a:rPr>
              <a:t>, University of MD, </a:t>
            </a:r>
            <a:r>
              <a:rPr lang="en-US" sz="1600" b="0" u="none" strike="noStrike" baseline="33000">
                <a:solidFill>
                  <a:srgbClr val="000000"/>
                </a:solidFill>
                <a:effectLst/>
                <a:uFillTx/>
                <a:latin typeface="Calibri"/>
              </a:rPr>
              <a:t>5</a:t>
            </a:r>
            <a:r>
              <a:rPr lang="en-US" sz="1600" b="0" u="none" strike="noStrike">
                <a:solidFill>
                  <a:srgbClr val="000000"/>
                </a:solidFill>
                <a:effectLst/>
                <a:uFillTx/>
                <a:latin typeface="Calibri"/>
              </a:rPr>
              <a:t>SSAI, </a:t>
            </a:r>
            <a:r>
              <a:rPr lang="en-US" sz="1600" b="0" u="none" strike="noStrike" baseline="33000">
                <a:solidFill>
                  <a:srgbClr val="000000"/>
                </a:solidFill>
                <a:effectLst/>
                <a:uFillTx/>
                <a:latin typeface="Calibri"/>
              </a:rPr>
              <a:t>6</a:t>
            </a:r>
            <a:r>
              <a:rPr lang="en-US" sz="1600" b="0" u="none" strike="noStrike">
                <a:solidFill>
                  <a:srgbClr val="000000"/>
                </a:solidFill>
                <a:effectLst/>
                <a:uFillTx/>
                <a:latin typeface="Calibri"/>
              </a:rPr>
              <a:t>USRA</a:t>
            </a:r>
            <a:br>
              <a:rPr sz="4000"/>
            </a:br>
            <a:br>
              <a:rPr sz="4000"/>
            </a:br>
            <a:br>
              <a:rPr sz="1600"/>
            </a:br>
            <a:endParaRPr lang="en-US" sz="1600" b="0" u="none" strike="noStrike">
              <a:solidFill>
                <a:srgbClr val="000000"/>
              </a:solidFill>
              <a:effectLst/>
              <a:uFillTx/>
              <a:latin typeface="Arial"/>
            </a:endParaRPr>
          </a:p>
        </p:txBody>
      </p:sp>
    </p:spTree>
    <p:extLst>
      <p:ext uri="{BB962C8B-B14F-4D97-AF65-F5344CB8AC3E}">
        <p14:creationId xmlns:p14="http://schemas.microsoft.com/office/powerpoint/2010/main" val="2468706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8" name="Google Shape;148;p1"/>
          <p:cNvSpPr txBox="1"/>
          <p:nvPr/>
        </p:nvSpPr>
        <p:spPr>
          <a:xfrm>
            <a:off x="10390683" y="5651368"/>
            <a:ext cx="18466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50" name="Google Shape;150;p1"/>
          <p:cNvSpPr/>
          <p:nvPr/>
        </p:nvSpPr>
        <p:spPr>
          <a:xfrm>
            <a:off x="1193975" y="203200"/>
            <a:ext cx="9844500" cy="18414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44D60"/>
              </a:buClr>
              <a:buSzPts val="3200"/>
              <a:buFont typeface="Arial Narrow"/>
              <a:buNone/>
            </a:pPr>
            <a:r>
              <a:rPr lang="en-US" sz="3200" b="1" dirty="0">
                <a:solidFill>
                  <a:srgbClr val="244D60"/>
                </a:solidFill>
                <a:latin typeface="Arial Narrow"/>
                <a:ea typeface="Arial Narrow"/>
                <a:cs typeface="Arial Narrow"/>
                <a:sym typeface="Arial Narrow"/>
              </a:rPr>
              <a:t>Li</a:t>
            </a:r>
            <a:r>
              <a:rPr lang="zh-CN" altLang="en-US" sz="3200" b="1" dirty="0">
                <a:solidFill>
                  <a:srgbClr val="244D60"/>
                </a:solidFill>
                <a:latin typeface="Arial Narrow"/>
                <a:ea typeface="Arial Narrow"/>
                <a:cs typeface="Arial Narrow"/>
                <a:sym typeface="Arial Narrow"/>
              </a:rPr>
              <a:t> </a:t>
            </a:r>
            <a:r>
              <a:rPr lang="en-US" sz="3200" b="1" dirty="0">
                <a:solidFill>
                  <a:srgbClr val="244D60"/>
                </a:solidFill>
                <a:latin typeface="Arial Narrow"/>
                <a:ea typeface="Arial Narrow"/>
                <a:cs typeface="Arial Narrow"/>
                <a:sym typeface="Arial Narrow"/>
              </a:rPr>
              <a:t>–</a:t>
            </a:r>
            <a:r>
              <a:rPr lang="zh-CN" altLang="en-US" sz="3200" b="1" dirty="0">
                <a:solidFill>
                  <a:srgbClr val="244D60"/>
                </a:solidFill>
                <a:latin typeface="Arial Narrow"/>
                <a:ea typeface="Arial Narrow"/>
                <a:cs typeface="Arial Narrow"/>
                <a:sym typeface="Arial Narrow"/>
              </a:rPr>
              <a:t> </a:t>
            </a:r>
            <a:r>
              <a:rPr lang="en-US" sz="3200" b="1" dirty="0">
                <a:solidFill>
                  <a:srgbClr val="244D60"/>
                </a:solidFill>
                <a:latin typeface="Arial Narrow"/>
                <a:ea typeface="Arial Narrow"/>
                <a:cs typeface="Arial Narrow"/>
                <a:sym typeface="Arial Narrow"/>
              </a:rPr>
              <a:t>TEMPO NO₂ DA</a:t>
            </a:r>
            <a:r>
              <a:rPr lang="zh-CN" altLang="en-US" sz="3200" b="1" dirty="0">
                <a:solidFill>
                  <a:srgbClr val="244D60"/>
                </a:solidFill>
                <a:latin typeface="Arial Narrow"/>
                <a:ea typeface="Arial Narrow"/>
                <a:cs typeface="Arial Narrow"/>
                <a:sym typeface="Arial Narrow"/>
              </a:rPr>
              <a:t> </a:t>
            </a:r>
            <a:r>
              <a:rPr lang="en-US" sz="3200" b="1" dirty="0">
                <a:solidFill>
                  <a:srgbClr val="244D60"/>
                </a:solidFill>
                <a:latin typeface="Arial Narrow"/>
                <a:ea typeface="Arial Narrow"/>
                <a:cs typeface="Arial Narrow"/>
                <a:sym typeface="Arial Narrow"/>
              </a:rPr>
              <a:t>for O₃ Forecast in UI-WRF-Chem</a:t>
            </a:r>
          </a:p>
          <a:p>
            <a:pPr algn="ctr"/>
            <a:r>
              <a:rPr lang="en-US" sz="1800" b="0" dirty="0" err="1">
                <a:latin typeface="Aptos"/>
              </a:rPr>
              <a:t>Chengzhe</a:t>
            </a:r>
            <a:r>
              <a:rPr lang="en-US" sz="1800" b="0" dirty="0">
                <a:latin typeface="Aptos"/>
              </a:rPr>
              <a:t> Li, Jun Wang, </a:t>
            </a:r>
            <a:r>
              <a:rPr lang="en-US" sz="1800" b="0" dirty="0" err="1">
                <a:latin typeface="Aptos"/>
              </a:rPr>
              <a:t>Huanxin</a:t>
            </a:r>
            <a:r>
              <a:rPr lang="en-US" sz="1800" b="0" dirty="0">
                <a:latin typeface="Aptos"/>
              </a:rPr>
              <a:t> (Jessie) Zhang </a:t>
            </a:r>
          </a:p>
          <a:p>
            <a:pPr algn="ctr"/>
            <a:r>
              <a:rPr lang="en-US" sz="1800" b="0" dirty="0">
                <a:latin typeface="Aptos"/>
              </a:rPr>
              <a:t>Department of Chemical and Biochemical Engineering, The University of Iowa</a:t>
            </a:r>
          </a:p>
          <a:p>
            <a:pPr marL="0" marR="0" lvl="0" indent="0" algn="ctr" rtl="0">
              <a:lnSpc>
                <a:spcPct val="100000"/>
              </a:lnSpc>
              <a:spcBef>
                <a:spcPts val="200"/>
              </a:spcBef>
              <a:spcAft>
                <a:spcPts val="0"/>
              </a:spcAft>
              <a:buClr>
                <a:srgbClr val="000000"/>
              </a:buClr>
              <a:buSzPts val="1800"/>
              <a:buFont typeface="Arial Narrow"/>
              <a:buNone/>
            </a:pPr>
            <a:endParaRPr sz="4400" b="1" i="0" u="none" strike="noStrike" cap="none" dirty="0">
              <a:solidFill>
                <a:srgbClr val="244D60"/>
              </a:solidFill>
              <a:latin typeface="Arial Narrow"/>
              <a:ea typeface="Arial Narrow"/>
              <a:cs typeface="Arial Narrow"/>
              <a:sym typeface="Arial Narrow"/>
            </a:endParaRPr>
          </a:p>
        </p:txBody>
      </p:sp>
      <p:cxnSp>
        <p:nvCxnSpPr>
          <p:cNvPr id="151" name="Google Shape;151;p1"/>
          <p:cNvCxnSpPr/>
          <p:nvPr/>
        </p:nvCxnSpPr>
        <p:spPr>
          <a:xfrm flipH="1">
            <a:off x="403782" y="1464954"/>
            <a:ext cx="11430256" cy="21214"/>
          </a:xfrm>
          <a:prstGeom prst="straightConnector1">
            <a:avLst/>
          </a:prstGeom>
          <a:noFill/>
          <a:ln w="12700" cap="flat" cmpd="sng">
            <a:solidFill>
              <a:srgbClr val="002060"/>
            </a:solidFill>
            <a:prstDash val="solid"/>
            <a:miter lim="800000"/>
            <a:headEnd type="none" w="sm" len="sm"/>
            <a:tailEnd type="none" w="sm" len="sm"/>
          </a:ln>
        </p:spPr>
      </p:cxnSp>
      <p:pic>
        <p:nvPicPr>
          <p:cNvPr id="19" name="Picture 18" descr="A picture containing drawing&#10;&#10;Description automatically generated">
            <a:extLst>
              <a:ext uri="{FF2B5EF4-FFF2-40B4-BE49-F238E27FC236}">
                <a16:creationId xmlns:a16="http://schemas.microsoft.com/office/drawing/2014/main" id="{33229590-6CCA-5E42-83A7-E8168A61AA0D}"/>
              </a:ext>
            </a:extLst>
          </p:cNvPr>
          <p:cNvPicPr>
            <a:picLocks noChangeAspect="1"/>
          </p:cNvPicPr>
          <p:nvPr/>
        </p:nvPicPr>
        <p:blipFill>
          <a:blip r:embed="rId3"/>
          <a:stretch>
            <a:fillRect/>
          </a:stretch>
        </p:blipFill>
        <p:spPr>
          <a:xfrm>
            <a:off x="10985879" y="251912"/>
            <a:ext cx="1169511" cy="1169511"/>
          </a:xfrm>
          <a:prstGeom prst="rect">
            <a:avLst/>
          </a:prstGeom>
        </p:spPr>
      </p:pic>
      <p:sp>
        <p:nvSpPr>
          <p:cNvPr id="3" name="Rounded Rectangle 2">
            <a:extLst>
              <a:ext uri="{FF2B5EF4-FFF2-40B4-BE49-F238E27FC236}">
                <a16:creationId xmlns:a16="http://schemas.microsoft.com/office/drawing/2014/main" id="{B614CAE4-70BB-3CDD-D301-057167EAD1DA}"/>
              </a:ext>
            </a:extLst>
          </p:cNvPr>
          <p:cNvSpPr/>
          <p:nvPr/>
        </p:nvSpPr>
        <p:spPr>
          <a:xfrm>
            <a:off x="496088" y="1529699"/>
            <a:ext cx="7607808" cy="384048"/>
          </a:xfrm>
          <a:prstGeom prst="roundRect">
            <a:avLst/>
          </a:prstGeom>
          <a:solidFill>
            <a:srgbClr val="DDEDF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TextBox 3">
            <a:extLst>
              <a:ext uri="{FF2B5EF4-FFF2-40B4-BE49-F238E27FC236}">
                <a16:creationId xmlns:a16="http://schemas.microsoft.com/office/drawing/2014/main" id="{8EF1817B-12B4-E055-2DBA-872FEB138FFC}"/>
              </a:ext>
            </a:extLst>
          </p:cNvPr>
          <p:cNvSpPr txBox="1"/>
          <p:nvPr/>
        </p:nvSpPr>
        <p:spPr>
          <a:xfrm>
            <a:off x="617604" y="1578144"/>
            <a:ext cx="7269480" cy="249299"/>
          </a:xfrm>
          <a:prstGeom prst="rect">
            <a:avLst/>
          </a:prstGeom>
          <a:noFill/>
        </p:spPr>
        <p:txBody>
          <a:bodyPr wrap="square" lIns="36576" tIns="9144" rIns="36576" bIns="9144" anchor="t">
            <a:spAutoFit/>
          </a:bodyPr>
          <a:lstStyle/>
          <a:p>
            <a:pPr algn="l"/>
            <a:r>
              <a:rPr sz="1500" b="1" dirty="0">
                <a:solidFill>
                  <a:srgbClr val="0B3760"/>
                </a:solidFill>
                <a:latin typeface="Aptos"/>
              </a:rPr>
              <a:t>Key result: combined DA-informed emission update improves </a:t>
            </a:r>
            <a:r>
              <a:rPr lang="en-US" altLang="zh-CN" sz="1500" b="1" dirty="0">
                <a:solidFill>
                  <a:srgbClr val="0B3760"/>
                </a:solidFill>
                <a:latin typeface="Aptos"/>
              </a:rPr>
              <a:t>O</a:t>
            </a:r>
            <a:r>
              <a:rPr lang="en-US" altLang="zh-CN" sz="1500" b="1" baseline="-25000" dirty="0">
                <a:solidFill>
                  <a:srgbClr val="0B3760"/>
                </a:solidFill>
                <a:latin typeface="Aptos"/>
              </a:rPr>
              <a:t>3</a:t>
            </a:r>
            <a:r>
              <a:rPr lang="zh-CN" altLang="en-US" sz="1500" b="1" dirty="0">
                <a:solidFill>
                  <a:srgbClr val="0B3760"/>
                </a:solidFill>
                <a:latin typeface="Aptos"/>
              </a:rPr>
              <a:t> </a:t>
            </a:r>
            <a:r>
              <a:rPr sz="1500" b="1" dirty="0">
                <a:solidFill>
                  <a:srgbClr val="0B3760"/>
                </a:solidFill>
                <a:latin typeface="Aptos"/>
              </a:rPr>
              <a:t>72-h forecast skill</a:t>
            </a:r>
          </a:p>
        </p:txBody>
      </p:sp>
      <p:pic>
        <p:nvPicPr>
          <p:cNvPr id="5" name="Picture 4" descr="forecast_dv_taylor.png">
            <a:extLst>
              <a:ext uri="{FF2B5EF4-FFF2-40B4-BE49-F238E27FC236}">
                <a16:creationId xmlns:a16="http://schemas.microsoft.com/office/drawing/2014/main" id="{513A51B4-3B30-C975-6845-0D6FDD8D0881}"/>
              </a:ext>
            </a:extLst>
          </p:cNvPr>
          <p:cNvPicPr>
            <a:picLocks noChangeAspect="1"/>
          </p:cNvPicPr>
          <p:nvPr/>
        </p:nvPicPr>
        <p:blipFill>
          <a:blip r:embed="rId4"/>
          <a:srcRect t="6212" r="50284"/>
          <a:stretch/>
        </p:blipFill>
        <p:spPr>
          <a:xfrm>
            <a:off x="77060" y="1934815"/>
            <a:ext cx="4257426" cy="3993552"/>
          </a:xfrm>
          <a:prstGeom prst="rect">
            <a:avLst/>
          </a:prstGeom>
        </p:spPr>
      </p:pic>
      <p:sp>
        <p:nvSpPr>
          <p:cNvPr id="6" name="TextBox 5">
            <a:extLst>
              <a:ext uri="{FF2B5EF4-FFF2-40B4-BE49-F238E27FC236}">
                <a16:creationId xmlns:a16="http://schemas.microsoft.com/office/drawing/2014/main" id="{05F36657-6DD8-083F-A203-4240DCC5F691}"/>
              </a:ext>
            </a:extLst>
          </p:cNvPr>
          <p:cNvSpPr txBox="1"/>
          <p:nvPr/>
        </p:nvSpPr>
        <p:spPr>
          <a:xfrm>
            <a:off x="210207" y="5989320"/>
            <a:ext cx="7703924" cy="198516"/>
          </a:xfrm>
          <a:prstGeom prst="rect">
            <a:avLst/>
          </a:prstGeom>
          <a:noFill/>
        </p:spPr>
        <p:txBody>
          <a:bodyPr wrap="square" lIns="36576" tIns="9144" rIns="36576" bIns="9144" anchor="t">
            <a:spAutoFit/>
          </a:bodyPr>
          <a:lstStyle/>
          <a:p>
            <a:pPr algn="ctr"/>
            <a:r>
              <a:rPr sz="1170" b="1" dirty="0">
                <a:solidFill>
                  <a:srgbClr val="FF0000"/>
                </a:solidFill>
                <a:latin typeface="Aptos"/>
              </a:rPr>
              <a:t>The full </a:t>
            </a:r>
            <a:r>
              <a:rPr lang="en-US" sz="1170" b="1" dirty="0">
                <a:solidFill>
                  <a:srgbClr val="FF0000"/>
                </a:solidFill>
                <a:latin typeface="Aptos"/>
              </a:rPr>
              <a:t>DA</a:t>
            </a:r>
            <a:r>
              <a:rPr lang="en-US" altLang="zh-CN" sz="1170" b="1" dirty="0">
                <a:solidFill>
                  <a:srgbClr val="FF0000"/>
                </a:solidFill>
                <a:latin typeface="Aptos"/>
              </a:rPr>
              <a:t>-MBM</a:t>
            </a:r>
            <a:r>
              <a:rPr lang="zh-CN" altLang="en-US" sz="1170" b="1" dirty="0">
                <a:solidFill>
                  <a:srgbClr val="FF0000"/>
                </a:solidFill>
                <a:latin typeface="Aptos"/>
              </a:rPr>
              <a:t> </a:t>
            </a:r>
            <a:r>
              <a:rPr sz="1170" b="1" dirty="0">
                <a:solidFill>
                  <a:srgbClr val="FF0000"/>
                </a:solidFill>
                <a:latin typeface="Aptos"/>
              </a:rPr>
              <a:t>framework gives the lowest O₃/NO₂ mean bias and improved statistics across 72-h forecasts.</a:t>
            </a:r>
          </a:p>
        </p:txBody>
      </p:sp>
      <p:sp>
        <p:nvSpPr>
          <p:cNvPr id="8" name="Rounded Rectangle 7">
            <a:extLst>
              <a:ext uri="{FF2B5EF4-FFF2-40B4-BE49-F238E27FC236}">
                <a16:creationId xmlns:a16="http://schemas.microsoft.com/office/drawing/2014/main" id="{098BC7F7-C041-5C1A-3B94-978EA2C3ED5D}"/>
              </a:ext>
            </a:extLst>
          </p:cNvPr>
          <p:cNvSpPr/>
          <p:nvPr/>
        </p:nvSpPr>
        <p:spPr>
          <a:xfrm>
            <a:off x="8560271" y="1529699"/>
            <a:ext cx="3163824" cy="384048"/>
          </a:xfrm>
          <a:prstGeom prst="roundRect">
            <a:avLst/>
          </a:prstGeom>
          <a:solidFill>
            <a:srgbClr val="DDEDF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TextBox 8">
            <a:extLst>
              <a:ext uri="{FF2B5EF4-FFF2-40B4-BE49-F238E27FC236}">
                <a16:creationId xmlns:a16="http://schemas.microsoft.com/office/drawing/2014/main" id="{90D6BE0C-69AD-2CB1-5482-0FA34F399A32}"/>
              </a:ext>
            </a:extLst>
          </p:cNvPr>
          <p:cNvSpPr txBox="1"/>
          <p:nvPr/>
        </p:nvSpPr>
        <p:spPr>
          <a:xfrm>
            <a:off x="8682647" y="1598843"/>
            <a:ext cx="2880360" cy="228600"/>
          </a:xfrm>
          <a:prstGeom prst="rect">
            <a:avLst/>
          </a:prstGeom>
          <a:noFill/>
        </p:spPr>
        <p:txBody>
          <a:bodyPr wrap="square" lIns="36576" tIns="9144" rIns="36576" bIns="9144" anchor="t">
            <a:spAutoFit/>
          </a:bodyPr>
          <a:lstStyle/>
          <a:p>
            <a:pPr algn="ctr"/>
            <a:r>
              <a:rPr sz="1500" b="1">
                <a:solidFill>
                  <a:srgbClr val="0B3760"/>
                </a:solidFill>
                <a:latin typeface="Aptos"/>
              </a:rPr>
              <a:t>What I will share</a:t>
            </a:r>
          </a:p>
        </p:txBody>
      </p:sp>
      <p:sp>
        <p:nvSpPr>
          <p:cNvPr id="11" name="TextBox 10">
            <a:extLst>
              <a:ext uri="{FF2B5EF4-FFF2-40B4-BE49-F238E27FC236}">
                <a16:creationId xmlns:a16="http://schemas.microsoft.com/office/drawing/2014/main" id="{97B2793C-CF81-F45F-8CFA-624479459CDC}"/>
              </a:ext>
            </a:extLst>
          </p:cNvPr>
          <p:cNvSpPr txBox="1"/>
          <p:nvPr/>
        </p:nvSpPr>
        <p:spPr>
          <a:xfrm>
            <a:off x="8187130" y="1943930"/>
            <a:ext cx="3882317" cy="1423980"/>
          </a:xfrm>
          <a:prstGeom prst="rect">
            <a:avLst/>
          </a:prstGeom>
          <a:noFill/>
        </p:spPr>
        <p:txBody>
          <a:bodyPr wrap="square" lIns="36576" tIns="18288" rIns="36576" bIns="18288">
            <a:spAutoFit/>
          </a:bodyPr>
          <a:lstStyle/>
          <a:p>
            <a:pPr>
              <a:spcAft>
                <a:spcPts val="800"/>
              </a:spcAft>
              <a:defRPr sz="1280">
                <a:solidFill>
                  <a:srgbClr val="1E1E1E"/>
                </a:solidFill>
                <a:latin typeface="Aptos"/>
              </a:defRPr>
            </a:pPr>
            <a:r>
              <a:rPr b="1" dirty="0"/>
              <a:t>How hourly TEMPO-like NO₂ VCDs are assimilated with ETKF.</a:t>
            </a:r>
          </a:p>
          <a:p>
            <a:pPr>
              <a:spcAft>
                <a:spcPts val="800"/>
              </a:spcAft>
              <a:defRPr sz="1280">
                <a:solidFill>
                  <a:srgbClr val="1E1E1E"/>
                </a:solidFill>
                <a:latin typeface="Aptos"/>
              </a:defRPr>
            </a:pPr>
            <a:r>
              <a:rPr b="1" dirty="0"/>
              <a:t>How short-lived NO₂ information is converted into emission updates.</a:t>
            </a:r>
          </a:p>
          <a:p>
            <a:pPr>
              <a:spcAft>
                <a:spcPts val="800"/>
              </a:spcAft>
              <a:defRPr sz="1280">
                <a:solidFill>
                  <a:srgbClr val="1E1E1E"/>
                </a:solidFill>
                <a:latin typeface="Aptos"/>
              </a:defRPr>
            </a:pPr>
            <a:r>
              <a:rPr b="1" dirty="0"/>
              <a:t>How the pseudo-TEMPO framework transitions to real TEMPO NRT DA.</a:t>
            </a:r>
          </a:p>
        </p:txBody>
      </p:sp>
      <p:sp>
        <p:nvSpPr>
          <p:cNvPr id="12" name="TextBox 11">
            <a:extLst>
              <a:ext uri="{FF2B5EF4-FFF2-40B4-BE49-F238E27FC236}">
                <a16:creationId xmlns:a16="http://schemas.microsoft.com/office/drawing/2014/main" id="{5EF42D94-7ED0-7514-E189-584E36B9E02F}"/>
              </a:ext>
            </a:extLst>
          </p:cNvPr>
          <p:cNvSpPr txBox="1"/>
          <p:nvPr/>
        </p:nvSpPr>
        <p:spPr>
          <a:xfrm>
            <a:off x="8645282" y="3331159"/>
            <a:ext cx="2907792" cy="201168"/>
          </a:xfrm>
          <a:prstGeom prst="rect">
            <a:avLst/>
          </a:prstGeom>
          <a:noFill/>
        </p:spPr>
        <p:txBody>
          <a:bodyPr wrap="square" lIns="36576" tIns="9144" rIns="36576" bIns="9144" anchor="t">
            <a:spAutoFit/>
          </a:bodyPr>
          <a:lstStyle/>
          <a:p>
            <a:pPr algn="ctr"/>
            <a:r>
              <a:rPr sz="1280" b="1">
                <a:solidFill>
                  <a:srgbClr val="0B3760"/>
                </a:solidFill>
                <a:latin typeface="Aptos"/>
              </a:rPr>
              <a:t>Real TEMPO application underway</a:t>
            </a:r>
          </a:p>
        </p:txBody>
      </p:sp>
      <p:sp>
        <p:nvSpPr>
          <p:cNvPr id="13" name="Rounded Rectangle 12">
            <a:extLst>
              <a:ext uri="{FF2B5EF4-FFF2-40B4-BE49-F238E27FC236}">
                <a16:creationId xmlns:a16="http://schemas.microsoft.com/office/drawing/2014/main" id="{1FADA270-5D8B-B4B5-07FE-AFC5DDFEE59B}"/>
              </a:ext>
            </a:extLst>
          </p:cNvPr>
          <p:cNvSpPr/>
          <p:nvPr/>
        </p:nvSpPr>
        <p:spPr>
          <a:xfrm>
            <a:off x="8630149" y="3811945"/>
            <a:ext cx="3008376" cy="1700784"/>
          </a:xfrm>
          <a:prstGeom prst="roundRect">
            <a:avLst/>
          </a:prstGeom>
          <a:solidFill>
            <a:srgbClr val="FFFFFF"/>
          </a:solidFill>
          <a:ln w="12700">
            <a:solidFill>
              <a:srgbClr val="D7DCE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14" name="Picture 13" descr="real_tempo_case_demo.png">
            <a:extLst>
              <a:ext uri="{FF2B5EF4-FFF2-40B4-BE49-F238E27FC236}">
                <a16:creationId xmlns:a16="http://schemas.microsoft.com/office/drawing/2014/main" id="{A558256A-A3F7-F3C7-F7F9-CB9490F3FF35}"/>
              </a:ext>
            </a:extLst>
          </p:cNvPr>
          <p:cNvPicPr>
            <a:picLocks noChangeAspect="1"/>
          </p:cNvPicPr>
          <p:nvPr/>
        </p:nvPicPr>
        <p:blipFill>
          <a:blip r:embed="rId5"/>
          <a:srcRect l="15580" t="15650" r="13447" b="4029"/>
          <a:stretch/>
        </p:blipFill>
        <p:spPr>
          <a:xfrm>
            <a:off x="8641080" y="3566159"/>
            <a:ext cx="3090672" cy="1969881"/>
          </a:xfrm>
          <a:prstGeom prst="rect">
            <a:avLst/>
          </a:prstGeom>
        </p:spPr>
      </p:pic>
      <p:sp>
        <p:nvSpPr>
          <p:cNvPr id="16" name="TextBox 15">
            <a:extLst>
              <a:ext uri="{FF2B5EF4-FFF2-40B4-BE49-F238E27FC236}">
                <a16:creationId xmlns:a16="http://schemas.microsoft.com/office/drawing/2014/main" id="{72AA884B-15B1-2692-8756-86AD5E9D2639}"/>
              </a:ext>
            </a:extLst>
          </p:cNvPr>
          <p:cNvSpPr txBox="1"/>
          <p:nvPr/>
        </p:nvSpPr>
        <p:spPr>
          <a:xfrm>
            <a:off x="8641080" y="5662853"/>
            <a:ext cx="2971800" cy="484632"/>
          </a:xfrm>
          <a:prstGeom prst="rect">
            <a:avLst/>
          </a:prstGeom>
          <a:noFill/>
        </p:spPr>
        <p:txBody>
          <a:bodyPr wrap="square" lIns="36576" tIns="9144" rIns="36576" bIns="9144" anchor="t">
            <a:spAutoFit/>
          </a:bodyPr>
          <a:lstStyle/>
          <a:p>
            <a:pPr algn="ctr"/>
            <a:r>
              <a:rPr sz="1250" b="1">
                <a:solidFill>
                  <a:srgbClr val="0066A5"/>
                </a:solidFill>
                <a:latin typeface="Aptos"/>
              </a:rPr>
              <a:t>Visit the poster for the full ETKF–MBM workflow, experiment matrix, and real-case demo.</a:t>
            </a:r>
          </a:p>
        </p:txBody>
      </p:sp>
      <p:sp>
        <p:nvSpPr>
          <p:cNvPr id="17" name="Rounded Rectangle 16">
            <a:extLst>
              <a:ext uri="{FF2B5EF4-FFF2-40B4-BE49-F238E27FC236}">
                <a16:creationId xmlns:a16="http://schemas.microsoft.com/office/drawing/2014/main" id="{41E22B1C-7290-613D-B483-E9E325719A1A}"/>
              </a:ext>
            </a:extLst>
          </p:cNvPr>
          <p:cNvSpPr/>
          <p:nvPr/>
        </p:nvSpPr>
        <p:spPr>
          <a:xfrm>
            <a:off x="310896" y="6400800"/>
            <a:ext cx="11576304" cy="256032"/>
          </a:xfrm>
          <a:prstGeom prst="roundRect">
            <a:avLst/>
          </a:prstGeom>
          <a:solidFill>
            <a:srgbClr val="F6F8F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8" name="TextBox 17">
            <a:extLst>
              <a:ext uri="{FF2B5EF4-FFF2-40B4-BE49-F238E27FC236}">
                <a16:creationId xmlns:a16="http://schemas.microsoft.com/office/drawing/2014/main" id="{15427092-0239-DDF9-8607-99EA8535D7E4}"/>
              </a:ext>
            </a:extLst>
          </p:cNvPr>
          <p:cNvSpPr txBox="1"/>
          <p:nvPr/>
        </p:nvSpPr>
        <p:spPr>
          <a:xfrm>
            <a:off x="438912" y="6455664"/>
            <a:ext cx="4572000" cy="146304"/>
          </a:xfrm>
          <a:prstGeom prst="rect">
            <a:avLst/>
          </a:prstGeom>
          <a:noFill/>
        </p:spPr>
        <p:txBody>
          <a:bodyPr wrap="square" lIns="36576" tIns="9144" rIns="36576" bIns="9144" anchor="t">
            <a:spAutoFit/>
          </a:bodyPr>
          <a:lstStyle/>
          <a:p>
            <a:pPr algn="l"/>
            <a:r>
              <a:rPr sz="880" b="0">
                <a:solidFill>
                  <a:srgbClr val="5A5A5A"/>
                </a:solidFill>
                <a:latin typeface="Aptos"/>
              </a:rPr>
              <a:t>Contact: Chengzhe Li · chengzli@uiowa.edu</a:t>
            </a:r>
          </a:p>
        </p:txBody>
      </p:sp>
      <p:sp>
        <p:nvSpPr>
          <p:cNvPr id="20" name="TextBox 19">
            <a:extLst>
              <a:ext uri="{FF2B5EF4-FFF2-40B4-BE49-F238E27FC236}">
                <a16:creationId xmlns:a16="http://schemas.microsoft.com/office/drawing/2014/main" id="{27F3780F-03F7-391C-863D-0E76F33817E4}"/>
              </a:ext>
            </a:extLst>
          </p:cNvPr>
          <p:cNvSpPr txBox="1"/>
          <p:nvPr/>
        </p:nvSpPr>
        <p:spPr>
          <a:xfrm>
            <a:off x="7452360" y="6455664"/>
            <a:ext cx="4206240" cy="146304"/>
          </a:xfrm>
          <a:prstGeom prst="rect">
            <a:avLst/>
          </a:prstGeom>
          <a:noFill/>
        </p:spPr>
        <p:txBody>
          <a:bodyPr wrap="square" lIns="36576" tIns="9144" rIns="36576" bIns="9144" anchor="t">
            <a:spAutoFit/>
          </a:bodyPr>
          <a:lstStyle/>
          <a:p>
            <a:pPr algn="r"/>
            <a:r>
              <a:rPr sz="880" b="0">
                <a:solidFill>
                  <a:srgbClr val="5A5A5A"/>
                </a:solidFill>
                <a:latin typeface="Aptos"/>
              </a:rPr>
              <a:t>WRF-Chem · ETKF · TEMPO NO₂ · O₃ forecasting</a:t>
            </a:r>
          </a:p>
        </p:txBody>
      </p:sp>
      <p:pic>
        <p:nvPicPr>
          <p:cNvPr id="22" name="Picture 21" descr="A person wearing glasses and a black shirt&#10;&#10;Description automatically generated">
            <a:extLst>
              <a:ext uri="{FF2B5EF4-FFF2-40B4-BE49-F238E27FC236}">
                <a16:creationId xmlns:a16="http://schemas.microsoft.com/office/drawing/2014/main" id="{399CEE2E-7C4F-B3A7-54D6-8BF795AB0FD9}"/>
              </a:ext>
            </a:extLst>
          </p:cNvPr>
          <p:cNvPicPr>
            <a:picLocks noChangeAspect="1"/>
          </p:cNvPicPr>
          <p:nvPr/>
        </p:nvPicPr>
        <p:blipFill>
          <a:blip r:embed="rId6"/>
          <a:srcRect b="29964"/>
          <a:stretch/>
        </p:blipFill>
        <p:spPr>
          <a:xfrm>
            <a:off x="357962" y="251913"/>
            <a:ext cx="1094382" cy="1113240"/>
          </a:xfrm>
          <a:prstGeom prst="rect">
            <a:avLst/>
          </a:prstGeom>
        </p:spPr>
      </p:pic>
      <p:pic>
        <p:nvPicPr>
          <p:cNvPr id="23" name="Picture 22" descr="forecast_dv_taylor.png">
            <a:extLst>
              <a:ext uri="{FF2B5EF4-FFF2-40B4-BE49-F238E27FC236}">
                <a16:creationId xmlns:a16="http://schemas.microsoft.com/office/drawing/2014/main" id="{E572AB93-34A4-530B-F689-577F52E52BF4}"/>
              </a:ext>
            </a:extLst>
          </p:cNvPr>
          <p:cNvPicPr>
            <a:picLocks noChangeAspect="1"/>
          </p:cNvPicPr>
          <p:nvPr/>
        </p:nvPicPr>
        <p:blipFill>
          <a:blip r:embed="rId4"/>
          <a:srcRect l="56852" t="6212" b="12420"/>
          <a:stretch/>
        </p:blipFill>
        <p:spPr>
          <a:xfrm>
            <a:off x="4252344" y="1957278"/>
            <a:ext cx="3882317" cy="3640331"/>
          </a:xfrm>
          <a:prstGeom prst="rect">
            <a:avLst/>
          </a:prstGeom>
        </p:spPr>
      </p:pic>
      <p:pic>
        <p:nvPicPr>
          <p:cNvPr id="24" name="Picture 23" descr="forecast_dv_taylor.png">
            <a:extLst>
              <a:ext uri="{FF2B5EF4-FFF2-40B4-BE49-F238E27FC236}">
                <a16:creationId xmlns:a16="http://schemas.microsoft.com/office/drawing/2014/main" id="{6BD2E54D-4E3F-C6EF-FACC-4ED523B82012}"/>
              </a:ext>
            </a:extLst>
          </p:cNvPr>
          <p:cNvPicPr>
            <a:picLocks noChangeAspect="1"/>
          </p:cNvPicPr>
          <p:nvPr/>
        </p:nvPicPr>
        <p:blipFill>
          <a:blip r:embed="rId4"/>
          <a:srcRect l="73382" t="88795" r="3419" b="-1215"/>
          <a:stretch/>
        </p:blipFill>
        <p:spPr>
          <a:xfrm>
            <a:off x="5694816" y="5620072"/>
            <a:ext cx="1585934" cy="422204"/>
          </a:xfrm>
          <a:prstGeom prst="rect">
            <a:avLst/>
          </a:prstGeom>
        </p:spPr>
      </p:pic>
    </p:spTree>
    <p:extLst>
      <p:ext uri="{BB962C8B-B14F-4D97-AF65-F5344CB8AC3E}">
        <p14:creationId xmlns:p14="http://schemas.microsoft.com/office/powerpoint/2010/main" val="1167341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8" name="Google Shape;148;p1"/>
          <p:cNvSpPr txBox="1"/>
          <p:nvPr/>
        </p:nvSpPr>
        <p:spPr>
          <a:xfrm>
            <a:off x="10390683" y="5997055"/>
            <a:ext cx="18466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50" name="Google Shape;150;p1"/>
          <p:cNvSpPr/>
          <p:nvPr/>
        </p:nvSpPr>
        <p:spPr>
          <a:xfrm>
            <a:off x="1193975" y="203200"/>
            <a:ext cx="9844500" cy="1841489"/>
          </a:xfrm>
          <a:prstGeom prst="rect">
            <a:avLst/>
          </a:prstGeom>
          <a:noFill/>
          <a:ln>
            <a:noFill/>
          </a:ln>
        </p:spPr>
        <p:txBody>
          <a:bodyPr spcFirstLastPara="1" wrap="square" lIns="91425" tIns="45700" rIns="91425" bIns="45700" anchor="t" anchorCtr="0">
            <a:spAutoFit/>
          </a:bodyPr>
          <a:lstStyle/>
          <a:p>
            <a:pPr lvl="0" algn="ctr">
              <a:buClr>
                <a:srgbClr val="244D60"/>
              </a:buClr>
              <a:buSzPts val="3200"/>
            </a:pPr>
            <a:r>
              <a:rPr lang="en-US" sz="3200" b="1" dirty="0">
                <a:solidFill>
                  <a:srgbClr val="244D60"/>
                </a:solidFill>
                <a:latin typeface="Arial Narrow"/>
                <a:ea typeface="Arial Narrow"/>
                <a:cs typeface="Arial Narrow"/>
                <a:sym typeface="Arial Narrow"/>
              </a:rPr>
              <a:t>Mei - Constraining boundary layer height with NO</a:t>
            </a:r>
            <a:r>
              <a:rPr lang="en-US" sz="3200" b="1" baseline="-25000" dirty="0">
                <a:solidFill>
                  <a:srgbClr val="244D60"/>
                </a:solidFill>
                <a:latin typeface="Arial Narrow"/>
                <a:ea typeface="Arial Narrow"/>
                <a:cs typeface="Arial Narrow"/>
                <a:sym typeface="Arial Narrow"/>
              </a:rPr>
              <a:t>2</a:t>
            </a:r>
            <a:r>
              <a:rPr lang="en-US" sz="3200" b="1" dirty="0">
                <a:solidFill>
                  <a:srgbClr val="244D60"/>
                </a:solidFill>
                <a:latin typeface="Arial Narrow"/>
                <a:ea typeface="Arial Narrow"/>
                <a:cs typeface="Arial Narrow"/>
                <a:sym typeface="Arial Narrow"/>
              </a:rPr>
              <a:t> columns </a:t>
            </a:r>
            <a:r>
              <a:rPr lang="en-US" sz="1800" b="0" i="0" u="none" strike="noStrike" cap="none" dirty="0">
                <a:solidFill>
                  <a:srgbClr val="000000"/>
                </a:solidFill>
                <a:latin typeface="Arial Narrow"/>
                <a:ea typeface="Arial Narrow"/>
                <a:cs typeface="Arial Narrow"/>
                <a:sym typeface="Arial Narrow"/>
              </a:rPr>
              <a:t>Eric J. Mei, U. of Washington</a:t>
            </a:r>
            <a:r>
              <a:rPr lang="en-US" dirty="0">
                <a:solidFill>
                  <a:srgbClr val="000000"/>
                </a:solidFill>
                <a:latin typeface="Arial Narrow"/>
                <a:ea typeface="Arial Narrow"/>
                <a:cs typeface="Arial Narrow"/>
                <a:sym typeface="Arial Narrow"/>
              </a:rPr>
              <a:t>; Center for Astrophysics, Harvard &amp; Smithsonian</a:t>
            </a:r>
            <a:br>
              <a:rPr lang="en-US" sz="1800" b="0" i="0" u="none" strike="noStrike" cap="none" dirty="0">
                <a:solidFill>
                  <a:srgbClr val="000000"/>
                </a:solidFill>
                <a:latin typeface="Arial Narrow"/>
                <a:ea typeface="Arial Narrow"/>
                <a:cs typeface="Arial Narrow"/>
                <a:sym typeface="Arial Narrow"/>
              </a:rPr>
            </a:br>
            <a:r>
              <a:rPr lang="en-US" sz="1800" b="0" i="0" u="none" strike="noStrike" cap="none" dirty="0">
                <a:solidFill>
                  <a:srgbClr val="000000"/>
                </a:solidFill>
                <a:latin typeface="Arial Narrow"/>
                <a:ea typeface="Arial Narrow"/>
                <a:cs typeface="Arial Narrow"/>
                <a:sym typeface="Arial Narrow"/>
              </a:rPr>
              <a:t>Alexander J. Turner, Gregory J. Hakim, and </a:t>
            </a:r>
            <a:r>
              <a:rPr lang="en-US" sz="1800" b="0" i="0" u="none" strike="noStrike" cap="none" dirty="0" err="1">
                <a:solidFill>
                  <a:srgbClr val="000000"/>
                </a:solidFill>
                <a:latin typeface="Arial Narrow"/>
                <a:ea typeface="Arial Narrow"/>
                <a:cs typeface="Arial Narrow"/>
                <a:sym typeface="Arial Narrow"/>
              </a:rPr>
              <a:t>Qindan</a:t>
            </a:r>
            <a:r>
              <a:rPr lang="en-US" sz="1800" b="0" i="0" u="none" strike="noStrike" cap="none" dirty="0">
                <a:solidFill>
                  <a:srgbClr val="000000"/>
                </a:solidFill>
                <a:latin typeface="Arial Narrow"/>
                <a:ea typeface="Arial Narrow"/>
                <a:cs typeface="Arial Narrow"/>
                <a:sym typeface="Arial Narrow"/>
              </a:rPr>
              <a:t> Zhu</a:t>
            </a:r>
          </a:p>
          <a:p>
            <a:pPr marL="0" marR="0" lvl="0" indent="0" algn="ctr" rtl="0">
              <a:lnSpc>
                <a:spcPct val="100000"/>
              </a:lnSpc>
              <a:spcBef>
                <a:spcPts val="200"/>
              </a:spcBef>
              <a:spcAft>
                <a:spcPts val="0"/>
              </a:spcAft>
              <a:buClr>
                <a:srgbClr val="000000"/>
              </a:buClr>
              <a:buSzPts val="1800"/>
              <a:buFont typeface="Arial Narrow"/>
              <a:buNone/>
            </a:pPr>
            <a:endParaRPr sz="4400" b="1" i="0" u="none" strike="noStrike" cap="none" dirty="0">
              <a:solidFill>
                <a:srgbClr val="244D60"/>
              </a:solidFill>
              <a:latin typeface="Arial Narrow"/>
              <a:ea typeface="Arial Narrow"/>
              <a:cs typeface="Arial Narrow"/>
              <a:sym typeface="Arial Narrow"/>
            </a:endParaRPr>
          </a:p>
        </p:txBody>
      </p:sp>
      <p:cxnSp>
        <p:nvCxnSpPr>
          <p:cNvPr id="151" name="Google Shape;151;p1"/>
          <p:cNvCxnSpPr/>
          <p:nvPr/>
        </p:nvCxnSpPr>
        <p:spPr>
          <a:xfrm flipH="1">
            <a:off x="403782" y="1464954"/>
            <a:ext cx="11430256" cy="21214"/>
          </a:xfrm>
          <a:prstGeom prst="straightConnector1">
            <a:avLst/>
          </a:prstGeom>
          <a:noFill/>
          <a:ln w="12700" cap="flat" cmpd="sng">
            <a:solidFill>
              <a:srgbClr val="002060"/>
            </a:solidFill>
            <a:prstDash val="solid"/>
            <a:miter lim="800000"/>
            <a:headEnd type="none" w="sm" len="sm"/>
            <a:tailEnd type="none" w="sm" len="sm"/>
          </a:ln>
        </p:spPr>
      </p:cxnSp>
      <p:pic>
        <p:nvPicPr>
          <p:cNvPr id="19" name="Picture 18" descr="A picture containing drawing&#10;&#10;Description automatically generated">
            <a:extLst>
              <a:ext uri="{FF2B5EF4-FFF2-40B4-BE49-F238E27FC236}">
                <a16:creationId xmlns:a16="http://schemas.microsoft.com/office/drawing/2014/main" id="{33229590-6CCA-5E42-83A7-E8168A61AA0D}"/>
              </a:ext>
            </a:extLst>
          </p:cNvPr>
          <p:cNvPicPr>
            <a:picLocks noChangeAspect="1"/>
          </p:cNvPicPr>
          <p:nvPr/>
        </p:nvPicPr>
        <p:blipFill>
          <a:blip r:embed="rId3"/>
          <a:stretch>
            <a:fillRect/>
          </a:stretch>
        </p:blipFill>
        <p:spPr>
          <a:xfrm>
            <a:off x="10985879" y="251912"/>
            <a:ext cx="1169511" cy="1169511"/>
          </a:xfrm>
          <a:prstGeom prst="rect">
            <a:avLst/>
          </a:prstGeom>
        </p:spPr>
      </p:pic>
      <p:pic>
        <p:nvPicPr>
          <p:cNvPr id="5" name="Picture 4">
            <a:extLst>
              <a:ext uri="{FF2B5EF4-FFF2-40B4-BE49-F238E27FC236}">
                <a16:creationId xmlns:a16="http://schemas.microsoft.com/office/drawing/2014/main" id="{8DD6120C-120D-B5F9-1442-DD124DD86E0C}"/>
              </a:ext>
            </a:extLst>
          </p:cNvPr>
          <p:cNvPicPr>
            <a:picLocks noChangeAspect="1"/>
          </p:cNvPicPr>
          <p:nvPr/>
        </p:nvPicPr>
        <p:blipFill>
          <a:blip r:embed="rId4"/>
          <a:stretch>
            <a:fillRect/>
          </a:stretch>
        </p:blipFill>
        <p:spPr>
          <a:xfrm>
            <a:off x="86732" y="240991"/>
            <a:ext cx="1219820" cy="1219820"/>
          </a:xfrm>
          <a:prstGeom prst="rect">
            <a:avLst/>
          </a:prstGeom>
        </p:spPr>
      </p:pic>
      <p:grpSp>
        <p:nvGrpSpPr>
          <p:cNvPr id="9" name="Group 8">
            <a:extLst>
              <a:ext uri="{FF2B5EF4-FFF2-40B4-BE49-F238E27FC236}">
                <a16:creationId xmlns:a16="http://schemas.microsoft.com/office/drawing/2014/main" id="{443748CF-25BA-857B-EB79-DE9B7BC93ED5}"/>
              </a:ext>
            </a:extLst>
          </p:cNvPr>
          <p:cNvGrpSpPr/>
          <p:nvPr/>
        </p:nvGrpSpPr>
        <p:grpSpPr>
          <a:xfrm>
            <a:off x="1621506" y="2897124"/>
            <a:ext cx="8665029" cy="3170080"/>
            <a:chOff x="1683657" y="1857828"/>
            <a:chExt cx="7934606" cy="2902857"/>
          </a:xfrm>
        </p:grpSpPr>
        <p:pic>
          <p:nvPicPr>
            <p:cNvPr id="6" name="Picture 5">
              <a:extLst>
                <a:ext uri="{FF2B5EF4-FFF2-40B4-BE49-F238E27FC236}">
                  <a16:creationId xmlns:a16="http://schemas.microsoft.com/office/drawing/2014/main" id="{A7861093-0321-1E04-0CAB-F3256A3366EE}"/>
                </a:ext>
              </a:extLst>
            </p:cNvPr>
            <p:cNvPicPr>
              <a:picLocks noChangeAspect="1"/>
            </p:cNvPicPr>
            <p:nvPr/>
          </p:nvPicPr>
          <p:blipFill>
            <a:blip r:embed="rId5"/>
            <a:srcRect l="54520" t="33549" b="33646"/>
            <a:stretch>
              <a:fillRect/>
            </a:stretch>
          </p:blipFill>
          <p:spPr>
            <a:xfrm>
              <a:off x="2235201" y="1857828"/>
              <a:ext cx="3681920" cy="2830286"/>
            </a:xfrm>
            <a:prstGeom prst="rect">
              <a:avLst/>
            </a:prstGeom>
          </p:spPr>
        </p:pic>
        <p:pic>
          <p:nvPicPr>
            <p:cNvPr id="7" name="Picture 6">
              <a:extLst>
                <a:ext uri="{FF2B5EF4-FFF2-40B4-BE49-F238E27FC236}">
                  <a16:creationId xmlns:a16="http://schemas.microsoft.com/office/drawing/2014/main" id="{DE90A044-49F6-182A-1388-10E62CD53F0A}"/>
                </a:ext>
              </a:extLst>
            </p:cNvPr>
            <p:cNvPicPr>
              <a:picLocks noChangeAspect="1"/>
            </p:cNvPicPr>
            <p:nvPr/>
          </p:nvPicPr>
          <p:blipFill>
            <a:blip r:embed="rId5"/>
            <a:srcRect l="54520" t="66690"/>
            <a:stretch>
              <a:fillRect/>
            </a:stretch>
          </p:blipFill>
          <p:spPr>
            <a:xfrm>
              <a:off x="5936343" y="1886856"/>
              <a:ext cx="3681920" cy="2873829"/>
            </a:xfrm>
            <a:prstGeom prst="rect">
              <a:avLst/>
            </a:prstGeom>
          </p:spPr>
        </p:pic>
        <p:pic>
          <p:nvPicPr>
            <p:cNvPr id="8" name="Picture 7">
              <a:extLst>
                <a:ext uri="{FF2B5EF4-FFF2-40B4-BE49-F238E27FC236}">
                  <a16:creationId xmlns:a16="http://schemas.microsoft.com/office/drawing/2014/main" id="{35B3DB89-D8DA-F833-45FA-ACFBF0567EA3}"/>
                </a:ext>
              </a:extLst>
            </p:cNvPr>
            <p:cNvPicPr>
              <a:picLocks noChangeAspect="1"/>
            </p:cNvPicPr>
            <p:nvPr/>
          </p:nvPicPr>
          <p:blipFill>
            <a:blip r:embed="rId5"/>
            <a:srcRect l="-162" t="33549" r="91736" b="34824"/>
            <a:stretch>
              <a:fillRect/>
            </a:stretch>
          </p:blipFill>
          <p:spPr>
            <a:xfrm>
              <a:off x="1683657" y="1886857"/>
              <a:ext cx="682171" cy="2728686"/>
            </a:xfrm>
            <a:prstGeom prst="rect">
              <a:avLst/>
            </a:prstGeom>
          </p:spPr>
        </p:pic>
      </p:grpSp>
      <p:sp>
        <p:nvSpPr>
          <p:cNvPr id="11" name="Text Box 162">
            <a:extLst>
              <a:ext uri="{FF2B5EF4-FFF2-40B4-BE49-F238E27FC236}">
                <a16:creationId xmlns:a16="http://schemas.microsoft.com/office/drawing/2014/main" id="{8676B975-3601-53DC-BB44-18A485423FE0}"/>
              </a:ext>
            </a:extLst>
          </p:cNvPr>
          <p:cNvSpPr txBox="1">
            <a:spLocks noChangeArrowheads="1"/>
          </p:cNvSpPr>
          <p:nvPr/>
        </p:nvSpPr>
        <p:spPr bwMode="auto">
          <a:xfrm>
            <a:off x="1824245" y="3025512"/>
            <a:ext cx="2195191" cy="531789"/>
          </a:xfrm>
          <a:prstGeom prst="rect">
            <a:avLst/>
          </a:prstGeom>
          <a:noFill/>
          <a:ln w="19050">
            <a:noFill/>
            <a:miter lim="800000"/>
            <a:headEnd/>
            <a:tailEnd/>
          </a:ln>
        </p:spPr>
        <p:txBody>
          <a:bodyPr/>
          <a:lstStyle>
            <a:lvl1pPr>
              <a:defRPr sz="2000">
                <a:solidFill>
                  <a:schemeClr val="tx1"/>
                </a:solidFill>
                <a:latin typeface="Times New Roman" panose="02020603050405020304" pitchFamily="18" charset="0"/>
                <a:ea typeface="ＭＳ Ｐゴシック" panose="020B0600070205080204" pitchFamily="34" charset="-128"/>
              </a:defRPr>
            </a:lvl1pPr>
            <a:lvl2pPr marL="742950" indent="-285750">
              <a:defRPr sz="2000">
                <a:solidFill>
                  <a:schemeClr val="tx1"/>
                </a:solidFill>
                <a:latin typeface="Times New Roman" panose="02020603050405020304" pitchFamily="18" charset="0"/>
                <a:ea typeface="ＭＳ Ｐゴシック" panose="020B0600070205080204" pitchFamily="34" charset="-128"/>
              </a:defRPr>
            </a:lvl2pPr>
            <a:lvl3pPr marL="1143000" indent="-228600">
              <a:defRPr sz="2000">
                <a:solidFill>
                  <a:schemeClr val="tx1"/>
                </a:solidFill>
                <a:latin typeface="Times New Roman" panose="02020603050405020304" pitchFamily="18" charset="0"/>
                <a:ea typeface="ＭＳ Ｐゴシック" panose="020B0600070205080204" pitchFamily="34" charset="-128"/>
              </a:defRPr>
            </a:lvl3pPr>
            <a:lvl4pPr marL="1600200" indent="-228600">
              <a:defRPr sz="2000">
                <a:solidFill>
                  <a:schemeClr val="tx1"/>
                </a:solidFill>
                <a:latin typeface="Times New Roman" panose="02020603050405020304" pitchFamily="18" charset="0"/>
                <a:ea typeface="ＭＳ Ｐゴシック" panose="020B0600070205080204" pitchFamily="34" charset="-128"/>
              </a:defRPr>
            </a:lvl4pPr>
            <a:lvl5pPr marL="2057400" indent="-228600">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9pPr>
          </a:lstStyle>
          <a:p>
            <a:pPr algn="ctr"/>
            <a:r>
              <a:rPr lang="el-GR" altLang="zh-CN" sz="2400" b="1" dirty="0">
                <a:solidFill>
                  <a:sysClr val="windowText" lastClr="000000"/>
                </a:solidFill>
                <a:latin typeface="Helvetica" pitchFamily="2" charset="0"/>
              </a:rPr>
              <a:t>Δ</a:t>
            </a:r>
            <a:r>
              <a:rPr lang="en-US" altLang="zh-CN" sz="2400" b="1" dirty="0">
                <a:solidFill>
                  <a:sysClr val="windowText" lastClr="000000"/>
                </a:solidFill>
                <a:latin typeface="Helvetica" pitchFamily="2" charset="0"/>
              </a:rPr>
              <a:t>MSE</a:t>
            </a:r>
          </a:p>
        </p:txBody>
      </p:sp>
      <p:sp>
        <p:nvSpPr>
          <p:cNvPr id="13" name="Text Box 162">
            <a:extLst>
              <a:ext uri="{FF2B5EF4-FFF2-40B4-BE49-F238E27FC236}">
                <a16:creationId xmlns:a16="http://schemas.microsoft.com/office/drawing/2014/main" id="{02FBE0C6-8A88-6565-0C60-B2BDBE723E8F}"/>
              </a:ext>
            </a:extLst>
          </p:cNvPr>
          <p:cNvSpPr txBox="1">
            <a:spLocks noChangeArrowheads="1"/>
          </p:cNvSpPr>
          <p:nvPr/>
        </p:nvSpPr>
        <p:spPr bwMode="auto">
          <a:xfrm>
            <a:off x="6264433" y="3036663"/>
            <a:ext cx="2356338" cy="531789"/>
          </a:xfrm>
          <a:prstGeom prst="rect">
            <a:avLst/>
          </a:prstGeom>
          <a:noFill/>
          <a:ln w="19050">
            <a:noFill/>
            <a:miter lim="800000"/>
            <a:headEnd/>
            <a:tailEnd/>
          </a:ln>
        </p:spPr>
        <p:txBody>
          <a:bodyPr/>
          <a:lstStyle>
            <a:lvl1pPr>
              <a:defRPr sz="2000">
                <a:solidFill>
                  <a:schemeClr val="tx1"/>
                </a:solidFill>
                <a:latin typeface="Times New Roman" panose="02020603050405020304" pitchFamily="18" charset="0"/>
                <a:ea typeface="ＭＳ Ｐゴシック" panose="020B0600070205080204" pitchFamily="34" charset="-128"/>
              </a:defRPr>
            </a:lvl1pPr>
            <a:lvl2pPr marL="742950" indent="-285750">
              <a:defRPr sz="2000">
                <a:solidFill>
                  <a:schemeClr val="tx1"/>
                </a:solidFill>
                <a:latin typeface="Times New Roman" panose="02020603050405020304" pitchFamily="18" charset="0"/>
                <a:ea typeface="ＭＳ Ｐゴシック" panose="020B0600070205080204" pitchFamily="34" charset="-128"/>
              </a:defRPr>
            </a:lvl2pPr>
            <a:lvl3pPr marL="1143000" indent="-228600">
              <a:defRPr sz="2000">
                <a:solidFill>
                  <a:schemeClr val="tx1"/>
                </a:solidFill>
                <a:latin typeface="Times New Roman" panose="02020603050405020304" pitchFamily="18" charset="0"/>
                <a:ea typeface="ＭＳ Ｐゴシック" panose="020B0600070205080204" pitchFamily="34" charset="-128"/>
              </a:defRPr>
            </a:lvl3pPr>
            <a:lvl4pPr marL="1600200" indent="-228600">
              <a:defRPr sz="2000">
                <a:solidFill>
                  <a:schemeClr val="tx1"/>
                </a:solidFill>
                <a:latin typeface="Times New Roman" panose="02020603050405020304" pitchFamily="18" charset="0"/>
                <a:ea typeface="ＭＳ Ｐゴシック" panose="020B0600070205080204" pitchFamily="34" charset="-128"/>
              </a:defRPr>
            </a:lvl4pPr>
            <a:lvl5pPr marL="2057400" indent="-228600">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9pPr>
          </a:lstStyle>
          <a:p>
            <a:pPr algn="ctr"/>
            <a:r>
              <a:rPr lang="el-GR" altLang="zh-CN" sz="2400" b="1" dirty="0">
                <a:solidFill>
                  <a:sysClr val="windowText" lastClr="000000"/>
                </a:solidFill>
                <a:latin typeface="Helvetica" pitchFamily="2" charset="0"/>
              </a:rPr>
              <a:t>Δ</a:t>
            </a:r>
            <a:r>
              <a:rPr lang="en-US" altLang="zh-CN" sz="2400" b="1" dirty="0">
                <a:solidFill>
                  <a:sysClr val="windowText" lastClr="000000"/>
                </a:solidFill>
                <a:latin typeface="Helvetica" pitchFamily="2" charset="0"/>
              </a:rPr>
              <a:t>Correlation</a:t>
            </a:r>
          </a:p>
        </p:txBody>
      </p:sp>
      <p:sp>
        <p:nvSpPr>
          <p:cNvPr id="14" name="TextBox 13">
            <a:extLst>
              <a:ext uri="{FF2B5EF4-FFF2-40B4-BE49-F238E27FC236}">
                <a16:creationId xmlns:a16="http://schemas.microsoft.com/office/drawing/2014/main" id="{0A7A1C94-6653-5590-6535-3018874A8C60}"/>
              </a:ext>
            </a:extLst>
          </p:cNvPr>
          <p:cNvSpPr txBox="1"/>
          <p:nvPr/>
        </p:nvSpPr>
        <p:spPr>
          <a:xfrm>
            <a:off x="0" y="1828163"/>
            <a:ext cx="12212308" cy="523220"/>
          </a:xfrm>
          <a:prstGeom prst="rect">
            <a:avLst/>
          </a:prstGeom>
          <a:noFill/>
          <a:ln w="19050">
            <a:noFill/>
          </a:ln>
        </p:spPr>
        <p:txBody>
          <a:bodyPr wrap="square" rtlCol="0">
            <a:spAutoFit/>
          </a:bodyPr>
          <a:lstStyle/>
          <a:p>
            <a:pPr algn="ctr"/>
            <a:r>
              <a:rPr lang="en-US" sz="2800" b="1" dirty="0">
                <a:latin typeface="Helvetica" pitchFamily="2" charset="0"/>
              </a:rPr>
              <a:t>Data assimilation of NO</a:t>
            </a:r>
            <a:r>
              <a:rPr lang="en-US" sz="2800" b="1" baseline="-25000" dirty="0">
                <a:latin typeface="Helvetica" pitchFamily="2" charset="0"/>
              </a:rPr>
              <a:t>2</a:t>
            </a:r>
            <a:r>
              <a:rPr lang="en-US" sz="2800" b="1" dirty="0">
                <a:latin typeface="Helvetica" pitchFamily="2" charset="0"/>
              </a:rPr>
              <a:t> column density improves estimates of PBLH.</a:t>
            </a:r>
          </a:p>
        </p:txBody>
      </p:sp>
      <p:sp>
        <p:nvSpPr>
          <p:cNvPr id="18" name="Text Box 162">
            <a:extLst>
              <a:ext uri="{FF2B5EF4-FFF2-40B4-BE49-F238E27FC236}">
                <a16:creationId xmlns:a16="http://schemas.microsoft.com/office/drawing/2014/main" id="{958524A9-DA59-087F-B370-2F757FDF885D}"/>
              </a:ext>
            </a:extLst>
          </p:cNvPr>
          <p:cNvSpPr txBox="1">
            <a:spLocks noChangeArrowheads="1"/>
          </p:cNvSpPr>
          <p:nvPr/>
        </p:nvSpPr>
        <p:spPr bwMode="auto">
          <a:xfrm>
            <a:off x="1782338" y="2540619"/>
            <a:ext cx="3971693" cy="531789"/>
          </a:xfrm>
          <a:prstGeom prst="rect">
            <a:avLst/>
          </a:prstGeom>
          <a:noFill/>
          <a:ln w="19050">
            <a:noFill/>
            <a:miter lim="800000"/>
            <a:headEnd/>
            <a:tailEnd/>
          </a:ln>
        </p:spPr>
        <p:txBody>
          <a:bodyPr/>
          <a:lstStyle>
            <a:lvl1pPr>
              <a:defRPr sz="2000">
                <a:solidFill>
                  <a:schemeClr val="tx1"/>
                </a:solidFill>
                <a:latin typeface="Times New Roman" panose="02020603050405020304" pitchFamily="18" charset="0"/>
                <a:ea typeface="ＭＳ Ｐゴシック" panose="020B0600070205080204" pitchFamily="34" charset="-128"/>
              </a:defRPr>
            </a:lvl1pPr>
            <a:lvl2pPr marL="742950" indent="-285750">
              <a:defRPr sz="2000">
                <a:solidFill>
                  <a:schemeClr val="tx1"/>
                </a:solidFill>
                <a:latin typeface="Times New Roman" panose="02020603050405020304" pitchFamily="18" charset="0"/>
                <a:ea typeface="ＭＳ Ｐゴシック" panose="020B0600070205080204" pitchFamily="34" charset="-128"/>
              </a:defRPr>
            </a:lvl2pPr>
            <a:lvl3pPr marL="1143000" indent="-228600">
              <a:defRPr sz="2000">
                <a:solidFill>
                  <a:schemeClr val="tx1"/>
                </a:solidFill>
                <a:latin typeface="Times New Roman" panose="02020603050405020304" pitchFamily="18" charset="0"/>
                <a:ea typeface="ＭＳ Ｐゴシック" panose="020B0600070205080204" pitchFamily="34" charset="-128"/>
              </a:defRPr>
            </a:lvl3pPr>
            <a:lvl4pPr marL="1600200" indent="-228600">
              <a:defRPr sz="2000">
                <a:solidFill>
                  <a:schemeClr val="tx1"/>
                </a:solidFill>
                <a:latin typeface="Times New Roman" panose="02020603050405020304" pitchFamily="18" charset="0"/>
                <a:ea typeface="ＭＳ Ｐゴシック" panose="020B0600070205080204" pitchFamily="34" charset="-128"/>
              </a:defRPr>
            </a:lvl4pPr>
            <a:lvl5pPr marL="2057400" indent="-228600">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9pPr>
          </a:lstStyle>
          <a:p>
            <a:pPr algn="ctr"/>
            <a:r>
              <a:rPr lang="en-US" altLang="zh-CN" sz="2600" b="1" dirty="0">
                <a:solidFill>
                  <a:sysClr val="windowText" lastClr="000000"/>
                </a:solidFill>
                <a:latin typeface="Helvetica" pitchFamily="2" charset="0"/>
              </a:rPr>
              <a:t>PBLH MSE </a:t>
            </a:r>
            <a:r>
              <a:rPr lang="en-US" altLang="zh-CN" sz="2600" b="1" dirty="0">
                <a:solidFill>
                  <a:srgbClr val="4695C5"/>
                </a:solidFill>
                <a:latin typeface="Helvetica" pitchFamily="2" charset="0"/>
              </a:rPr>
              <a:t>decreases</a:t>
            </a:r>
          </a:p>
        </p:txBody>
      </p:sp>
      <p:sp>
        <p:nvSpPr>
          <p:cNvPr id="20" name="Text Box 162">
            <a:extLst>
              <a:ext uri="{FF2B5EF4-FFF2-40B4-BE49-F238E27FC236}">
                <a16:creationId xmlns:a16="http://schemas.microsoft.com/office/drawing/2014/main" id="{F4310E8B-7D44-69D3-D070-00CA4EDE1D86}"/>
              </a:ext>
            </a:extLst>
          </p:cNvPr>
          <p:cNvSpPr txBox="1">
            <a:spLocks noChangeArrowheads="1"/>
          </p:cNvSpPr>
          <p:nvPr/>
        </p:nvSpPr>
        <p:spPr bwMode="auto">
          <a:xfrm>
            <a:off x="5867400" y="2540619"/>
            <a:ext cx="3971693" cy="531789"/>
          </a:xfrm>
          <a:prstGeom prst="rect">
            <a:avLst/>
          </a:prstGeom>
          <a:noFill/>
          <a:ln w="19050">
            <a:noFill/>
            <a:miter lim="800000"/>
            <a:headEnd/>
            <a:tailEnd/>
          </a:ln>
        </p:spPr>
        <p:txBody>
          <a:bodyPr/>
          <a:lstStyle>
            <a:lvl1pPr>
              <a:defRPr sz="2000">
                <a:solidFill>
                  <a:schemeClr val="tx1"/>
                </a:solidFill>
                <a:latin typeface="Times New Roman" panose="02020603050405020304" pitchFamily="18" charset="0"/>
                <a:ea typeface="ＭＳ Ｐゴシック" panose="020B0600070205080204" pitchFamily="34" charset="-128"/>
              </a:defRPr>
            </a:lvl1pPr>
            <a:lvl2pPr marL="742950" indent="-285750">
              <a:defRPr sz="2000">
                <a:solidFill>
                  <a:schemeClr val="tx1"/>
                </a:solidFill>
                <a:latin typeface="Times New Roman" panose="02020603050405020304" pitchFamily="18" charset="0"/>
                <a:ea typeface="ＭＳ Ｐゴシック" panose="020B0600070205080204" pitchFamily="34" charset="-128"/>
              </a:defRPr>
            </a:lvl2pPr>
            <a:lvl3pPr marL="1143000" indent="-228600">
              <a:defRPr sz="2000">
                <a:solidFill>
                  <a:schemeClr val="tx1"/>
                </a:solidFill>
                <a:latin typeface="Times New Roman" panose="02020603050405020304" pitchFamily="18" charset="0"/>
                <a:ea typeface="ＭＳ Ｐゴシック" panose="020B0600070205080204" pitchFamily="34" charset="-128"/>
              </a:defRPr>
            </a:lvl3pPr>
            <a:lvl4pPr marL="1600200" indent="-228600">
              <a:defRPr sz="2000">
                <a:solidFill>
                  <a:schemeClr val="tx1"/>
                </a:solidFill>
                <a:latin typeface="Times New Roman" panose="02020603050405020304" pitchFamily="18" charset="0"/>
                <a:ea typeface="ＭＳ Ｐゴシック" panose="020B0600070205080204" pitchFamily="34" charset="-128"/>
              </a:defRPr>
            </a:lvl4pPr>
            <a:lvl5pPr marL="2057400" indent="-228600">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9pPr>
          </a:lstStyle>
          <a:p>
            <a:pPr algn="ctr"/>
            <a:r>
              <a:rPr lang="en-US" altLang="zh-CN" sz="2600" b="1" dirty="0">
                <a:solidFill>
                  <a:sysClr val="windowText" lastClr="000000"/>
                </a:solidFill>
                <a:latin typeface="Helvetica" pitchFamily="2" charset="0"/>
              </a:rPr>
              <a:t>PBLH corr. </a:t>
            </a:r>
            <a:r>
              <a:rPr lang="en-US" altLang="zh-CN" sz="2600" b="1" dirty="0">
                <a:solidFill>
                  <a:srgbClr val="E37E64"/>
                </a:solidFill>
                <a:latin typeface="Helvetica" pitchFamily="2" charset="0"/>
              </a:rPr>
              <a:t>increases</a:t>
            </a:r>
          </a:p>
        </p:txBody>
      </p:sp>
      <p:sp>
        <p:nvSpPr>
          <p:cNvPr id="21" name="Text Box 162">
            <a:extLst>
              <a:ext uri="{FF2B5EF4-FFF2-40B4-BE49-F238E27FC236}">
                <a16:creationId xmlns:a16="http://schemas.microsoft.com/office/drawing/2014/main" id="{20AAEFBE-E7A5-9B66-798B-39038EBE8AB2}"/>
              </a:ext>
            </a:extLst>
          </p:cNvPr>
          <p:cNvSpPr txBox="1">
            <a:spLocks noChangeArrowheads="1"/>
          </p:cNvSpPr>
          <p:nvPr/>
        </p:nvSpPr>
        <p:spPr bwMode="auto">
          <a:xfrm>
            <a:off x="8480502" y="5884128"/>
            <a:ext cx="2793381" cy="531789"/>
          </a:xfrm>
          <a:prstGeom prst="rect">
            <a:avLst/>
          </a:prstGeom>
          <a:noFill/>
          <a:ln w="19050">
            <a:noFill/>
            <a:miter lim="800000"/>
            <a:headEnd/>
            <a:tailEnd/>
          </a:ln>
        </p:spPr>
        <p:txBody>
          <a:bodyPr/>
          <a:lstStyle>
            <a:lvl1pPr>
              <a:defRPr sz="2000">
                <a:solidFill>
                  <a:schemeClr val="tx1"/>
                </a:solidFill>
                <a:latin typeface="Times New Roman" panose="02020603050405020304" pitchFamily="18" charset="0"/>
                <a:ea typeface="ＭＳ Ｐゴシック" panose="020B0600070205080204" pitchFamily="34" charset="-128"/>
              </a:defRPr>
            </a:lvl1pPr>
            <a:lvl2pPr marL="742950" indent="-285750">
              <a:defRPr sz="2000">
                <a:solidFill>
                  <a:schemeClr val="tx1"/>
                </a:solidFill>
                <a:latin typeface="Times New Roman" panose="02020603050405020304" pitchFamily="18" charset="0"/>
                <a:ea typeface="ＭＳ Ｐゴシック" panose="020B0600070205080204" pitchFamily="34" charset="-128"/>
              </a:defRPr>
            </a:lvl2pPr>
            <a:lvl3pPr marL="1143000" indent="-228600">
              <a:defRPr sz="2000">
                <a:solidFill>
                  <a:schemeClr val="tx1"/>
                </a:solidFill>
                <a:latin typeface="Times New Roman" panose="02020603050405020304" pitchFamily="18" charset="0"/>
                <a:ea typeface="ＭＳ Ｐゴシック" panose="020B0600070205080204" pitchFamily="34" charset="-128"/>
              </a:defRPr>
            </a:lvl3pPr>
            <a:lvl4pPr marL="1600200" indent="-228600">
              <a:defRPr sz="2000">
                <a:solidFill>
                  <a:schemeClr val="tx1"/>
                </a:solidFill>
                <a:latin typeface="Times New Roman" panose="02020603050405020304" pitchFamily="18" charset="0"/>
                <a:ea typeface="ＭＳ Ｐゴシック" panose="020B0600070205080204" pitchFamily="34" charset="-128"/>
              </a:defRPr>
            </a:lvl4pPr>
            <a:lvl5pPr marL="2057400" indent="-228600">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9pPr>
          </a:lstStyle>
          <a:p>
            <a:pPr algn="ctr"/>
            <a:r>
              <a:rPr lang="en-US" altLang="zh-CN" i="1" dirty="0">
                <a:solidFill>
                  <a:sysClr val="windowText" lastClr="000000"/>
                </a:solidFill>
                <a:latin typeface="Helvetica" pitchFamily="2" charset="0"/>
              </a:rPr>
              <a:t>Los Angeles, CA</a:t>
            </a:r>
          </a:p>
        </p:txBody>
      </p:sp>
    </p:spTree>
    <p:extLst>
      <p:ext uri="{BB962C8B-B14F-4D97-AF65-F5344CB8AC3E}">
        <p14:creationId xmlns:p14="http://schemas.microsoft.com/office/powerpoint/2010/main" val="54371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148C17-BCCB-6721-9B1D-7A9E296BB3DF}"/>
              </a:ext>
            </a:extLst>
          </p:cNvPr>
          <p:cNvPicPr>
            <a:picLocks noChangeAspect="1"/>
          </p:cNvPicPr>
          <p:nvPr/>
        </p:nvPicPr>
        <p:blipFill>
          <a:blip r:embed="rId2"/>
          <a:stretch>
            <a:fillRect/>
          </a:stretch>
        </p:blipFill>
        <p:spPr>
          <a:xfrm>
            <a:off x="297712" y="-255181"/>
            <a:ext cx="11249246" cy="7118764"/>
          </a:xfrm>
          <a:prstGeom prst="rect">
            <a:avLst/>
          </a:prstGeom>
        </p:spPr>
      </p:pic>
    </p:spTree>
    <p:extLst>
      <p:ext uri="{BB962C8B-B14F-4D97-AF65-F5344CB8AC3E}">
        <p14:creationId xmlns:p14="http://schemas.microsoft.com/office/powerpoint/2010/main" val="1495365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4">
          <a:extLst>
            <a:ext uri="{FF2B5EF4-FFF2-40B4-BE49-F238E27FC236}">
              <a16:creationId xmlns:a16="http://schemas.microsoft.com/office/drawing/2014/main" id="{4A576F34-7F26-AFEC-011B-5562436399A3}"/>
            </a:ext>
          </a:extLst>
        </p:cNvPr>
        <p:cNvGrpSpPr/>
        <p:nvPr/>
      </p:nvGrpSpPr>
      <p:grpSpPr>
        <a:xfrm>
          <a:off x="0" y="0"/>
          <a:ext cx="0" cy="0"/>
          <a:chOff x="0" y="0"/>
          <a:chExt cx="0" cy="0"/>
        </a:xfrm>
      </p:grpSpPr>
      <p:sp>
        <p:nvSpPr>
          <p:cNvPr id="148" name="Google Shape;148;p1">
            <a:extLst>
              <a:ext uri="{FF2B5EF4-FFF2-40B4-BE49-F238E27FC236}">
                <a16:creationId xmlns:a16="http://schemas.microsoft.com/office/drawing/2014/main" id="{16522509-E31F-FC25-34E8-8C5EFB2A9D9B}"/>
              </a:ext>
            </a:extLst>
          </p:cNvPr>
          <p:cNvSpPr txBox="1"/>
          <p:nvPr/>
        </p:nvSpPr>
        <p:spPr>
          <a:xfrm>
            <a:off x="10390683" y="5651368"/>
            <a:ext cx="18466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50" name="Google Shape;150;p1">
            <a:extLst>
              <a:ext uri="{FF2B5EF4-FFF2-40B4-BE49-F238E27FC236}">
                <a16:creationId xmlns:a16="http://schemas.microsoft.com/office/drawing/2014/main" id="{545D4BC4-1FEC-4C4D-CD87-83E9581CC832}"/>
              </a:ext>
            </a:extLst>
          </p:cNvPr>
          <p:cNvSpPr/>
          <p:nvPr/>
        </p:nvSpPr>
        <p:spPr>
          <a:xfrm>
            <a:off x="1131352" y="214482"/>
            <a:ext cx="9929296" cy="17491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44D60"/>
              </a:buClr>
              <a:buSzPts val="3200"/>
              <a:buFont typeface="Arial Narrow"/>
              <a:buNone/>
            </a:pPr>
            <a:r>
              <a:rPr lang="en-US" sz="2800" b="1" dirty="0">
                <a:solidFill>
                  <a:srgbClr val="244D60"/>
                </a:solidFill>
                <a:latin typeface="Arial Narrow"/>
                <a:ea typeface="Arial Narrow"/>
                <a:cs typeface="Arial Narrow"/>
                <a:sym typeface="Arial Narrow"/>
              </a:rPr>
              <a:t>Phoenix–</a:t>
            </a:r>
            <a:r>
              <a:rPr lang="en-US" sz="2800" b="1" i="0" u="none" strike="noStrike" cap="none" dirty="0">
                <a:solidFill>
                  <a:srgbClr val="244D60"/>
                </a:solidFill>
                <a:latin typeface="Arial Narrow"/>
                <a:ea typeface="Arial Narrow"/>
                <a:cs typeface="Arial Narrow"/>
                <a:sym typeface="Arial Narrow"/>
              </a:rPr>
              <a:t>GEOS-CF Forecast Evaluation using </a:t>
            </a:r>
            <a:r>
              <a:rPr lang="en-US" sz="2800" b="1" i="0" u="none" strike="noStrike" cap="none" dirty="0" err="1">
                <a:solidFill>
                  <a:srgbClr val="244D60"/>
                </a:solidFill>
                <a:latin typeface="Arial Narrow"/>
                <a:ea typeface="Arial Narrow"/>
                <a:cs typeface="Arial Narrow"/>
                <a:sym typeface="Arial Narrow"/>
              </a:rPr>
              <a:t>TOLNet</a:t>
            </a:r>
            <a:r>
              <a:rPr lang="en-US" sz="2800" b="1" i="0" u="none" strike="noStrike" cap="none" dirty="0">
                <a:solidFill>
                  <a:srgbClr val="244D60"/>
                </a:solidFill>
                <a:latin typeface="Arial Narrow"/>
                <a:ea typeface="Arial Narrow"/>
                <a:cs typeface="Arial Narrow"/>
                <a:sym typeface="Arial Narrow"/>
              </a:rPr>
              <a:t> Ozone Profiles</a:t>
            </a:r>
            <a:endParaRPr sz="2800" b="1" i="0" u="none" strike="noStrike" cap="none" dirty="0">
              <a:solidFill>
                <a:srgbClr val="244D60"/>
              </a:solidFill>
              <a:latin typeface="Arial Narrow"/>
              <a:ea typeface="Arial Narrow"/>
              <a:cs typeface="Arial Narrow"/>
              <a:sym typeface="Arial Narrow"/>
            </a:endParaRPr>
          </a:p>
          <a:p>
            <a:pPr algn="ctr"/>
            <a:r>
              <a:rPr lang="en-US" sz="1400" dirty="0">
                <a:latin typeface="Arial" panose="020B0604020202020204" pitchFamily="34" charset="0"/>
                <a:ea typeface="Calibri" panose="020F0502020204030204" pitchFamily="34" charset="0"/>
                <a:cs typeface="Arial" panose="020B0604020202020204" pitchFamily="34" charset="0"/>
              </a:rPr>
              <a:t>Daniel B. Phoenix</a:t>
            </a:r>
            <a:r>
              <a:rPr lang="en-US" sz="1400" baseline="30000" dirty="0">
                <a:latin typeface="Arial" panose="020B0604020202020204" pitchFamily="34" charset="0"/>
                <a:ea typeface="Calibri" panose="020F0502020204030204" pitchFamily="34" charset="0"/>
                <a:cs typeface="Arial" panose="020B0604020202020204" pitchFamily="34" charset="0"/>
              </a:rPr>
              <a:t>1,2</a:t>
            </a:r>
            <a:r>
              <a:rPr lang="en-US" sz="1400" dirty="0">
                <a:latin typeface="Arial" panose="020B0604020202020204" pitchFamily="34" charset="0"/>
                <a:ea typeface="Calibri" panose="020F0502020204030204" pitchFamily="34" charset="0"/>
                <a:cs typeface="Arial" panose="020B0604020202020204" pitchFamily="34" charset="0"/>
              </a:rPr>
              <a:t>, Guillaume P. Gronoff</a:t>
            </a:r>
            <a:r>
              <a:rPr lang="en-US" sz="1400" baseline="30000" dirty="0">
                <a:latin typeface="Arial" panose="020B0604020202020204" pitchFamily="34" charset="0"/>
                <a:ea typeface="Calibri" panose="020F0502020204030204" pitchFamily="34" charset="0"/>
                <a:cs typeface="Arial" panose="020B0604020202020204" pitchFamily="34" charset="0"/>
              </a:rPr>
              <a:t>2</a:t>
            </a:r>
            <a:r>
              <a:rPr lang="en-US" sz="1400" dirty="0">
                <a:latin typeface="Arial" panose="020B0604020202020204" pitchFamily="34" charset="0"/>
                <a:ea typeface="Calibri" panose="020F0502020204030204" pitchFamily="34" charset="0"/>
                <a:cs typeface="Arial" panose="020B0604020202020204" pitchFamily="34" charset="0"/>
              </a:rPr>
              <a:t>, K. Emma Knowland</a:t>
            </a:r>
            <a:r>
              <a:rPr lang="en-US" sz="1400" baseline="30000" dirty="0">
                <a:latin typeface="Arial" panose="020B0604020202020204" pitchFamily="34" charset="0"/>
                <a:ea typeface="Calibri" panose="020F0502020204030204" pitchFamily="34" charset="0"/>
                <a:cs typeface="Arial" panose="020B0604020202020204" pitchFamily="34" charset="0"/>
              </a:rPr>
              <a:t>3</a:t>
            </a:r>
            <a:r>
              <a:rPr lang="en-US" sz="1400" dirty="0">
                <a:latin typeface="Arial" panose="020B0604020202020204" pitchFamily="34" charset="0"/>
                <a:ea typeface="Calibri" panose="020F0502020204030204" pitchFamily="34" charset="0"/>
                <a:cs typeface="Arial" panose="020B0604020202020204" pitchFamily="34" charset="0"/>
              </a:rPr>
              <a:t>, Matthew Johnson</a:t>
            </a:r>
            <a:r>
              <a:rPr lang="en-US" sz="1400" baseline="30000" dirty="0">
                <a:latin typeface="Arial" panose="020B0604020202020204" pitchFamily="34" charset="0"/>
                <a:ea typeface="Calibri" panose="020F0502020204030204" pitchFamily="34" charset="0"/>
                <a:cs typeface="Arial" panose="020B0604020202020204" pitchFamily="34" charset="0"/>
              </a:rPr>
              <a:t>4</a:t>
            </a:r>
            <a:r>
              <a:rPr lang="en-US" sz="1400" dirty="0">
                <a:latin typeface="Arial" panose="020B0604020202020204" pitchFamily="34" charset="0"/>
                <a:ea typeface="Calibri" panose="020F0502020204030204" pitchFamily="34" charset="0"/>
                <a:cs typeface="Arial" panose="020B0604020202020204" pitchFamily="34" charset="0"/>
              </a:rPr>
              <a:t>, Claudia Bernier</a:t>
            </a:r>
            <a:r>
              <a:rPr lang="en-US" sz="1400" baseline="30000" dirty="0">
                <a:latin typeface="Arial" panose="020B0604020202020204" pitchFamily="34" charset="0"/>
                <a:ea typeface="Calibri" panose="020F0502020204030204" pitchFamily="34" charset="0"/>
                <a:cs typeface="Arial" panose="020B0604020202020204" pitchFamily="34" charset="0"/>
              </a:rPr>
              <a:t>4</a:t>
            </a:r>
            <a:r>
              <a:rPr lang="en-US" sz="1400" dirty="0">
                <a:latin typeface="Arial" panose="020B0604020202020204" pitchFamily="34" charset="0"/>
                <a:ea typeface="Calibri" panose="020F0502020204030204" pitchFamily="34" charset="0"/>
                <a:cs typeface="Arial" panose="020B0604020202020204" pitchFamily="34" charset="0"/>
              </a:rPr>
              <a:t>, and Maurice Roots</a:t>
            </a:r>
            <a:r>
              <a:rPr lang="en-US" sz="1400" baseline="30000" dirty="0">
                <a:latin typeface="Arial" panose="020B0604020202020204" pitchFamily="34" charset="0"/>
                <a:ea typeface="Calibri" panose="020F0502020204030204" pitchFamily="34" charset="0"/>
                <a:cs typeface="Arial" panose="020B0604020202020204" pitchFamily="34" charset="0"/>
              </a:rPr>
              <a:t>5</a:t>
            </a:r>
            <a:br>
              <a:rPr lang="en-US" sz="1100" dirty="0">
                <a:latin typeface="Arial" panose="020B0604020202020204" pitchFamily="34" charset="0"/>
                <a:cs typeface="Arial" panose="020B0604020202020204" pitchFamily="34" charset="0"/>
              </a:rPr>
            </a:br>
            <a:r>
              <a:rPr lang="en-US" sz="1000" baseline="30000" dirty="0">
                <a:latin typeface="Arial" panose="020B0604020202020204" pitchFamily="34" charset="0"/>
                <a:cs typeface="Arial" panose="020B0604020202020204" pitchFamily="34" charset="0"/>
              </a:rPr>
              <a:t>1</a:t>
            </a:r>
            <a:r>
              <a:rPr lang="en-US" sz="1000" dirty="0">
                <a:latin typeface="Arial" panose="020B0604020202020204" pitchFamily="34" charset="0"/>
                <a:cs typeface="Arial" panose="020B0604020202020204" pitchFamily="34" charset="0"/>
              </a:rPr>
              <a:t>Analytical Mechanics Associates,</a:t>
            </a:r>
            <a:r>
              <a:rPr lang="en-US" sz="1000" baseline="30000" dirty="0">
                <a:latin typeface="Arial" panose="020B0604020202020204" pitchFamily="34" charset="0"/>
                <a:cs typeface="Arial" panose="020B0604020202020204" pitchFamily="34" charset="0"/>
              </a:rPr>
              <a:t> </a:t>
            </a:r>
            <a:r>
              <a:rPr lang="en-US" sz="1000" dirty="0">
                <a:latin typeface="Arial" panose="020B0604020202020204" pitchFamily="34" charset="0"/>
                <a:cs typeface="Arial" panose="020B0604020202020204" pitchFamily="34" charset="0"/>
              </a:rPr>
              <a:t>Hampton, VA, USA, </a:t>
            </a:r>
            <a:r>
              <a:rPr lang="en-US" sz="1000" baseline="30000" dirty="0">
                <a:latin typeface="Arial" panose="020B0604020202020204" pitchFamily="34" charset="0"/>
                <a:cs typeface="Arial" panose="020B0604020202020204" pitchFamily="34" charset="0"/>
              </a:rPr>
              <a:t>2</a:t>
            </a:r>
            <a:r>
              <a:rPr lang="en-US" sz="1000" dirty="0">
                <a:latin typeface="Arial" panose="020B0604020202020204" pitchFamily="34" charset="0"/>
                <a:cs typeface="Arial" panose="020B0604020202020204" pitchFamily="34" charset="0"/>
              </a:rPr>
              <a:t>NASA Langley Research Center, Hampton, VA, USA, </a:t>
            </a:r>
            <a:r>
              <a:rPr lang="en-US" sz="1000" baseline="30000" dirty="0">
                <a:latin typeface="Arial" panose="020B0604020202020204" pitchFamily="34" charset="0"/>
                <a:cs typeface="Arial" panose="020B0604020202020204" pitchFamily="34" charset="0"/>
              </a:rPr>
              <a:t>3</a:t>
            </a:r>
            <a:r>
              <a:rPr lang="en-US" sz="1000" dirty="0">
                <a:latin typeface="Arial" panose="020B0604020202020204" pitchFamily="34" charset="0"/>
                <a:cs typeface="Arial" panose="020B0604020202020204" pitchFamily="34" charset="0"/>
              </a:rPr>
              <a:t>NASA Headquarters, Washington, D.C., USA, </a:t>
            </a:r>
          </a:p>
          <a:p>
            <a:pPr algn="ctr"/>
            <a:r>
              <a:rPr lang="en-US" sz="1000" baseline="30000" dirty="0">
                <a:latin typeface="Arial" panose="020B0604020202020204" pitchFamily="34" charset="0"/>
                <a:cs typeface="Arial" panose="020B0604020202020204" pitchFamily="34" charset="0"/>
              </a:rPr>
              <a:t>4</a:t>
            </a:r>
            <a:r>
              <a:rPr lang="en-US" sz="1000" dirty="0">
                <a:latin typeface="Arial" panose="020B0604020202020204" pitchFamily="34" charset="0"/>
                <a:cs typeface="Arial" panose="020B0604020202020204" pitchFamily="34" charset="0"/>
              </a:rPr>
              <a:t>NASA Ames Research Center, Moffett Field, CA, USA, </a:t>
            </a:r>
            <a:r>
              <a:rPr lang="en-US" sz="1000" baseline="30000" dirty="0">
                <a:latin typeface="Arial" panose="020B0604020202020204" pitchFamily="34" charset="0"/>
                <a:cs typeface="Arial" panose="020B0604020202020204" pitchFamily="34" charset="0"/>
              </a:rPr>
              <a:t>5</a:t>
            </a:r>
            <a:r>
              <a:rPr lang="en-US" sz="1000" dirty="0">
                <a:latin typeface="Arial" panose="020B0604020202020204" pitchFamily="34" charset="0"/>
                <a:cs typeface="Arial" panose="020B0604020202020204" pitchFamily="34" charset="0"/>
              </a:rPr>
              <a:t>NASA Goddard Space Flight Center, Greenbelt, MD, USA</a:t>
            </a:r>
            <a:endParaRPr lang="en-US" sz="1000" baseline="30000" dirty="0">
              <a:latin typeface="Arial" panose="020B0604020202020204" pitchFamily="34" charset="0"/>
              <a:cs typeface="Arial" panose="020B0604020202020204" pitchFamily="34" charset="0"/>
            </a:endParaRPr>
          </a:p>
          <a:p>
            <a:pPr marL="0" marR="0" lvl="0" indent="0" algn="ctr" rtl="0">
              <a:lnSpc>
                <a:spcPct val="100000"/>
              </a:lnSpc>
              <a:spcBef>
                <a:spcPts val="200"/>
              </a:spcBef>
              <a:spcAft>
                <a:spcPts val="0"/>
              </a:spcAft>
              <a:buClr>
                <a:srgbClr val="000000"/>
              </a:buClr>
              <a:buSzPts val="1800"/>
              <a:buFont typeface="Arial Narrow"/>
              <a:buNone/>
            </a:pPr>
            <a:endParaRPr sz="4400" b="1" i="0" u="none" strike="noStrike" cap="none" dirty="0">
              <a:solidFill>
                <a:srgbClr val="244D60"/>
              </a:solidFill>
              <a:latin typeface="Arial Narrow"/>
              <a:ea typeface="Arial Narrow"/>
              <a:cs typeface="Arial Narrow"/>
              <a:sym typeface="Arial Narrow"/>
            </a:endParaRPr>
          </a:p>
        </p:txBody>
      </p:sp>
      <p:cxnSp>
        <p:nvCxnSpPr>
          <p:cNvPr id="151" name="Google Shape;151;p1">
            <a:extLst>
              <a:ext uri="{FF2B5EF4-FFF2-40B4-BE49-F238E27FC236}">
                <a16:creationId xmlns:a16="http://schemas.microsoft.com/office/drawing/2014/main" id="{335C10EC-00B7-2261-1620-3E6B5430C1F4}"/>
              </a:ext>
            </a:extLst>
          </p:cNvPr>
          <p:cNvCxnSpPr>
            <a:cxnSpLocks/>
          </p:cNvCxnSpPr>
          <p:nvPr/>
        </p:nvCxnSpPr>
        <p:spPr>
          <a:xfrm flipH="1">
            <a:off x="313764" y="1487305"/>
            <a:ext cx="11488399" cy="0"/>
          </a:xfrm>
          <a:prstGeom prst="straightConnector1">
            <a:avLst/>
          </a:prstGeom>
          <a:noFill/>
          <a:ln w="19050" cap="flat" cmpd="sng">
            <a:solidFill>
              <a:schemeClr val="tx1"/>
            </a:solidFill>
            <a:prstDash val="solid"/>
            <a:miter lim="800000"/>
            <a:headEnd type="none" w="sm" len="sm"/>
            <a:tailEnd type="none" w="sm" len="sm"/>
          </a:ln>
        </p:spPr>
      </p:cxnSp>
      <p:pic>
        <p:nvPicPr>
          <p:cNvPr id="19" name="Picture 18" descr="A picture containing drawing&#10;&#10;Description automatically generated">
            <a:extLst>
              <a:ext uri="{FF2B5EF4-FFF2-40B4-BE49-F238E27FC236}">
                <a16:creationId xmlns:a16="http://schemas.microsoft.com/office/drawing/2014/main" id="{98E8011B-BE8F-9087-210A-9B41242DB823}"/>
              </a:ext>
            </a:extLst>
          </p:cNvPr>
          <p:cNvPicPr>
            <a:picLocks noChangeAspect="1"/>
          </p:cNvPicPr>
          <p:nvPr/>
        </p:nvPicPr>
        <p:blipFill>
          <a:blip r:embed="rId3"/>
          <a:stretch>
            <a:fillRect/>
          </a:stretch>
        </p:blipFill>
        <p:spPr>
          <a:xfrm>
            <a:off x="10985879" y="251912"/>
            <a:ext cx="1169511" cy="1169511"/>
          </a:xfrm>
          <a:prstGeom prst="rect">
            <a:avLst/>
          </a:prstGeom>
        </p:spPr>
      </p:pic>
      <p:sp>
        <p:nvSpPr>
          <p:cNvPr id="10" name="Google Shape;145;p1">
            <a:extLst>
              <a:ext uri="{FF2B5EF4-FFF2-40B4-BE49-F238E27FC236}">
                <a16:creationId xmlns:a16="http://schemas.microsoft.com/office/drawing/2014/main" id="{4F03BAD0-02C9-E3D3-9F9A-FA2E595B2086}"/>
              </a:ext>
            </a:extLst>
          </p:cNvPr>
          <p:cNvSpPr txBox="1"/>
          <p:nvPr/>
        </p:nvSpPr>
        <p:spPr>
          <a:xfrm>
            <a:off x="16941" y="203769"/>
            <a:ext cx="1188720" cy="1200288"/>
          </a:xfrm>
          <a:prstGeom prst="rect">
            <a:avLst/>
          </a:prstGeom>
          <a:noFill/>
          <a:ln w="2857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b="1" dirty="0">
                <a:solidFill>
                  <a:schemeClr val="bg1"/>
                </a:solidFill>
                <a:latin typeface="Arial Narrow"/>
                <a:ea typeface="Arial Narrow"/>
                <a:cs typeface="Arial Narrow"/>
                <a:sym typeface="Arial Narrow"/>
              </a:rPr>
              <a:t>Place a h</a:t>
            </a:r>
            <a:r>
              <a:rPr lang="en-US" b="1" i="0" u="none" strike="noStrike" cap="none" dirty="0">
                <a:solidFill>
                  <a:schemeClr val="bg1"/>
                </a:solidFill>
                <a:latin typeface="Arial Narrow"/>
                <a:ea typeface="Arial Narrow"/>
                <a:cs typeface="Arial Narrow"/>
                <a:sym typeface="Arial Narrow"/>
              </a:rPr>
              <a:t>eadshot of yourself here</a:t>
            </a:r>
          </a:p>
        </p:txBody>
      </p:sp>
      <p:grpSp>
        <p:nvGrpSpPr>
          <p:cNvPr id="2" name="Group 1">
            <a:extLst>
              <a:ext uri="{FF2B5EF4-FFF2-40B4-BE49-F238E27FC236}">
                <a16:creationId xmlns:a16="http://schemas.microsoft.com/office/drawing/2014/main" id="{2E84EFCF-696A-CAA6-EA34-1D2E0870C8F9}"/>
              </a:ext>
            </a:extLst>
          </p:cNvPr>
          <p:cNvGrpSpPr/>
          <p:nvPr/>
        </p:nvGrpSpPr>
        <p:grpSpPr>
          <a:xfrm>
            <a:off x="810469" y="2294809"/>
            <a:ext cx="3105125" cy="1795841"/>
            <a:chOff x="749768" y="11533795"/>
            <a:chExt cx="9641139" cy="5146564"/>
          </a:xfrm>
        </p:grpSpPr>
        <p:pic>
          <p:nvPicPr>
            <p:cNvPr id="3" name="Picture 2" descr="Map&#10;&#10;AI-generated content may be incorrect.">
              <a:extLst>
                <a:ext uri="{FF2B5EF4-FFF2-40B4-BE49-F238E27FC236}">
                  <a16:creationId xmlns:a16="http://schemas.microsoft.com/office/drawing/2014/main" id="{38DF1228-997B-B5EA-2D27-184E2C1D5271}"/>
                </a:ext>
              </a:extLst>
            </p:cNvPr>
            <p:cNvPicPr>
              <a:picLocks noChangeAspect="1"/>
            </p:cNvPicPr>
            <p:nvPr/>
          </p:nvPicPr>
          <p:blipFill>
            <a:blip r:embed="rId4"/>
            <a:stretch>
              <a:fillRect/>
            </a:stretch>
          </p:blipFill>
          <p:spPr>
            <a:xfrm>
              <a:off x="749768" y="11533795"/>
              <a:ext cx="9641139" cy="5146564"/>
            </a:xfrm>
            <a:prstGeom prst="rect">
              <a:avLst/>
            </a:prstGeom>
          </p:spPr>
        </p:pic>
        <p:sp>
          <p:nvSpPr>
            <p:cNvPr id="4" name="5-Point Star 3">
              <a:extLst>
                <a:ext uri="{FF2B5EF4-FFF2-40B4-BE49-F238E27FC236}">
                  <a16:creationId xmlns:a16="http://schemas.microsoft.com/office/drawing/2014/main" id="{5957A916-50C1-3DDD-A5DF-46D01CF4D851}"/>
                </a:ext>
              </a:extLst>
            </p:cNvPr>
            <p:cNvSpPr/>
            <p:nvPr/>
          </p:nvSpPr>
          <p:spPr>
            <a:xfrm>
              <a:off x="8996219" y="13457381"/>
              <a:ext cx="304800" cy="277090"/>
            </a:xfrm>
            <a:prstGeom prst="star5">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5-Point Star 4">
              <a:extLst>
                <a:ext uri="{FF2B5EF4-FFF2-40B4-BE49-F238E27FC236}">
                  <a16:creationId xmlns:a16="http://schemas.microsoft.com/office/drawing/2014/main" id="{C7690791-867A-B2E8-32F2-FA638D7A2FD5}"/>
                </a:ext>
              </a:extLst>
            </p:cNvPr>
            <p:cNvSpPr/>
            <p:nvPr/>
          </p:nvSpPr>
          <p:spPr>
            <a:xfrm>
              <a:off x="8474368" y="13868397"/>
              <a:ext cx="304800" cy="277090"/>
            </a:xfrm>
            <a:prstGeom prst="star5">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5-Point Star 5">
              <a:extLst>
                <a:ext uri="{FF2B5EF4-FFF2-40B4-BE49-F238E27FC236}">
                  <a16:creationId xmlns:a16="http://schemas.microsoft.com/office/drawing/2014/main" id="{5CC32F71-F06C-49F2-B39C-AB146A9B0EBC}"/>
                </a:ext>
              </a:extLst>
            </p:cNvPr>
            <p:cNvSpPr/>
            <p:nvPr/>
          </p:nvSpPr>
          <p:spPr>
            <a:xfrm>
              <a:off x="8622150" y="14191668"/>
              <a:ext cx="304800" cy="277090"/>
            </a:xfrm>
            <a:prstGeom prst="star5">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5-Point Star 6">
              <a:extLst>
                <a:ext uri="{FF2B5EF4-FFF2-40B4-BE49-F238E27FC236}">
                  <a16:creationId xmlns:a16="http://schemas.microsoft.com/office/drawing/2014/main" id="{C6BD2283-994C-3705-C129-414563F5C183}"/>
                </a:ext>
              </a:extLst>
            </p:cNvPr>
            <p:cNvSpPr/>
            <p:nvPr/>
          </p:nvSpPr>
          <p:spPr>
            <a:xfrm>
              <a:off x="6959603" y="14727379"/>
              <a:ext cx="304800" cy="277090"/>
            </a:xfrm>
            <a:prstGeom prst="star5">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a:extLst>
                <a:ext uri="{FF2B5EF4-FFF2-40B4-BE49-F238E27FC236}">
                  <a16:creationId xmlns:a16="http://schemas.microsoft.com/office/drawing/2014/main" id="{0FD2B20A-621F-14C5-252C-F866F4D81E44}"/>
                </a:ext>
              </a:extLst>
            </p:cNvPr>
            <p:cNvSpPr/>
            <p:nvPr/>
          </p:nvSpPr>
          <p:spPr>
            <a:xfrm>
              <a:off x="4027055" y="13540510"/>
              <a:ext cx="304800" cy="277090"/>
            </a:xfrm>
            <a:prstGeom prst="star5">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a:extLst>
                <a:ext uri="{FF2B5EF4-FFF2-40B4-BE49-F238E27FC236}">
                  <a16:creationId xmlns:a16="http://schemas.microsoft.com/office/drawing/2014/main" id="{AFE336DD-90B2-2CD7-DE49-ADD84CFD4032}"/>
                </a:ext>
              </a:extLst>
            </p:cNvPr>
            <p:cNvSpPr/>
            <p:nvPr/>
          </p:nvSpPr>
          <p:spPr>
            <a:xfrm>
              <a:off x="2087410" y="14602689"/>
              <a:ext cx="304800" cy="277090"/>
            </a:xfrm>
            <a:prstGeom prst="star5">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5-Point Star 10">
              <a:extLst>
                <a:ext uri="{FF2B5EF4-FFF2-40B4-BE49-F238E27FC236}">
                  <a16:creationId xmlns:a16="http://schemas.microsoft.com/office/drawing/2014/main" id="{3683D51A-D63E-446C-B1C9-84E9B9C34D83}"/>
                </a:ext>
              </a:extLst>
            </p:cNvPr>
            <p:cNvSpPr/>
            <p:nvPr/>
          </p:nvSpPr>
          <p:spPr>
            <a:xfrm>
              <a:off x="2923298" y="14893632"/>
              <a:ext cx="304800" cy="277090"/>
            </a:xfrm>
            <a:prstGeom prst="star5">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5-Point Star 11">
              <a:extLst>
                <a:ext uri="{FF2B5EF4-FFF2-40B4-BE49-F238E27FC236}">
                  <a16:creationId xmlns:a16="http://schemas.microsoft.com/office/drawing/2014/main" id="{6C9E658D-92D1-9479-24BE-6C12C3B13F9D}"/>
                </a:ext>
              </a:extLst>
            </p:cNvPr>
            <p:cNvSpPr/>
            <p:nvPr/>
          </p:nvSpPr>
          <p:spPr>
            <a:xfrm>
              <a:off x="2119739" y="14736617"/>
              <a:ext cx="304800" cy="277090"/>
            </a:xfrm>
            <a:prstGeom prst="star5">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E764BF2-C7B8-B0C3-ADAA-FA8FD6627760}"/>
                </a:ext>
              </a:extLst>
            </p:cNvPr>
            <p:cNvSpPr txBox="1"/>
            <p:nvPr/>
          </p:nvSpPr>
          <p:spPr>
            <a:xfrm>
              <a:off x="2874537" y="14547060"/>
              <a:ext cx="1354791" cy="485118"/>
            </a:xfrm>
            <a:prstGeom prst="rect">
              <a:avLst/>
            </a:prstGeom>
            <a:noFill/>
          </p:spPr>
          <p:txBody>
            <a:bodyPr wrap="none" rtlCol="0">
              <a:spAutoFit/>
            </a:bodyPr>
            <a:lstStyle/>
            <a:p>
              <a:r>
                <a:rPr lang="en-US" sz="500" dirty="0"/>
                <a:t>SMOL-4,5</a:t>
              </a:r>
            </a:p>
          </p:txBody>
        </p:sp>
        <p:sp>
          <p:nvSpPr>
            <p:cNvPr id="14" name="TextBox 13">
              <a:extLst>
                <a:ext uri="{FF2B5EF4-FFF2-40B4-BE49-F238E27FC236}">
                  <a16:creationId xmlns:a16="http://schemas.microsoft.com/office/drawing/2014/main" id="{7F8FD440-2B57-F152-4164-47CBA4077CC6}"/>
                </a:ext>
              </a:extLst>
            </p:cNvPr>
            <p:cNvSpPr txBox="1"/>
            <p:nvPr/>
          </p:nvSpPr>
          <p:spPr>
            <a:xfrm>
              <a:off x="1319333" y="14968614"/>
              <a:ext cx="1205476" cy="485118"/>
            </a:xfrm>
            <a:prstGeom prst="rect">
              <a:avLst/>
            </a:prstGeom>
            <a:noFill/>
          </p:spPr>
          <p:txBody>
            <a:bodyPr wrap="none" rtlCol="0">
              <a:spAutoFit/>
            </a:bodyPr>
            <a:lstStyle/>
            <a:p>
              <a:r>
                <a:rPr lang="en-US" sz="500" dirty="0"/>
                <a:t>SMOL-3</a:t>
              </a:r>
            </a:p>
          </p:txBody>
        </p:sp>
        <p:sp>
          <p:nvSpPr>
            <p:cNvPr id="16" name="TextBox 15">
              <a:extLst>
                <a:ext uri="{FF2B5EF4-FFF2-40B4-BE49-F238E27FC236}">
                  <a16:creationId xmlns:a16="http://schemas.microsoft.com/office/drawing/2014/main" id="{2528ADB1-FAC9-51CC-F43F-BEA818A8C1A1}"/>
                </a:ext>
              </a:extLst>
            </p:cNvPr>
            <p:cNvSpPr txBox="1"/>
            <p:nvPr/>
          </p:nvSpPr>
          <p:spPr>
            <a:xfrm>
              <a:off x="1708863" y="14212303"/>
              <a:ext cx="1145750" cy="485118"/>
            </a:xfrm>
            <a:prstGeom prst="rect">
              <a:avLst/>
            </a:prstGeom>
            <a:noFill/>
          </p:spPr>
          <p:txBody>
            <a:bodyPr wrap="none" rtlCol="0">
              <a:spAutoFit/>
            </a:bodyPr>
            <a:lstStyle/>
            <a:p>
              <a:r>
                <a:rPr lang="en-US" sz="500" dirty="0"/>
                <a:t>TMTOL</a:t>
              </a:r>
              <a:endParaRPr lang="en-US" dirty="0"/>
            </a:p>
          </p:txBody>
        </p:sp>
        <p:sp>
          <p:nvSpPr>
            <p:cNvPr id="17" name="TextBox 16">
              <a:extLst>
                <a:ext uri="{FF2B5EF4-FFF2-40B4-BE49-F238E27FC236}">
                  <a16:creationId xmlns:a16="http://schemas.microsoft.com/office/drawing/2014/main" id="{CB804513-9740-9A78-25BB-3D1863731954}"/>
                </a:ext>
              </a:extLst>
            </p:cNvPr>
            <p:cNvSpPr txBox="1"/>
            <p:nvPr/>
          </p:nvSpPr>
          <p:spPr>
            <a:xfrm>
              <a:off x="3745998" y="13745667"/>
              <a:ext cx="1110906" cy="485118"/>
            </a:xfrm>
            <a:prstGeom prst="rect">
              <a:avLst/>
            </a:prstGeom>
            <a:noFill/>
          </p:spPr>
          <p:txBody>
            <a:bodyPr wrap="none" rtlCol="0">
              <a:spAutoFit/>
            </a:bodyPr>
            <a:lstStyle/>
            <a:p>
              <a:r>
                <a:rPr lang="en-US" sz="500" dirty="0"/>
                <a:t>TOPAZ</a:t>
              </a:r>
            </a:p>
          </p:txBody>
        </p:sp>
        <p:sp>
          <p:nvSpPr>
            <p:cNvPr id="18" name="TextBox 17">
              <a:extLst>
                <a:ext uri="{FF2B5EF4-FFF2-40B4-BE49-F238E27FC236}">
                  <a16:creationId xmlns:a16="http://schemas.microsoft.com/office/drawing/2014/main" id="{C8051B0C-0637-F646-11F5-24515C85F8B0}"/>
                </a:ext>
              </a:extLst>
            </p:cNvPr>
            <p:cNvSpPr txBox="1"/>
            <p:nvPr/>
          </p:nvSpPr>
          <p:spPr>
            <a:xfrm>
              <a:off x="6793562" y="14912392"/>
              <a:ext cx="941682" cy="485118"/>
            </a:xfrm>
            <a:prstGeom prst="rect">
              <a:avLst/>
            </a:prstGeom>
            <a:noFill/>
          </p:spPr>
          <p:txBody>
            <a:bodyPr wrap="none" rtlCol="0">
              <a:spAutoFit/>
            </a:bodyPr>
            <a:lstStyle/>
            <a:p>
              <a:r>
                <a:rPr lang="en-US" sz="500" dirty="0"/>
                <a:t>UAH</a:t>
              </a:r>
            </a:p>
          </p:txBody>
        </p:sp>
        <p:sp>
          <p:nvSpPr>
            <p:cNvPr id="20" name="TextBox 19">
              <a:extLst>
                <a:ext uri="{FF2B5EF4-FFF2-40B4-BE49-F238E27FC236}">
                  <a16:creationId xmlns:a16="http://schemas.microsoft.com/office/drawing/2014/main" id="{4062B651-F857-D9F6-29EC-F5FFC8628091}"/>
                </a:ext>
              </a:extLst>
            </p:cNvPr>
            <p:cNvSpPr txBox="1"/>
            <p:nvPr/>
          </p:nvSpPr>
          <p:spPr>
            <a:xfrm>
              <a:off x="8674006" y="14238540"/>
              <a:ext cx="1041226" cy="485118"/>
            </a:xfrm>
            <a:prstGeom prst="rect">
              <a:avLst/>
            </a:prstGeom>
            <a:noFill/>
          </p:spPr>
          <p:txBody>
            <a:bodyPr wrap="none" rtlCol="0">
              <a:spAutoFit/>
            </a:bodyPr>
            <a:lstStyle/>
            <a:p>
              <a:r>
                <a:rPr lang="en-US" sz="500" dirty="0"/>
                <a:t>LMOL</a:t>
              </a:r>
            </a:p>
          </p:txBody>
        </p:sp>
        <p:sp>
          <p:nvSpPr>
            <p:cNvPr id="21" name="TextBox 20">
              <a:extLst>
                <a:ext uri="{FF2B5EF4-FFF2-40B4-BE49-F238E27FC236}">
                  <a16:creationId xmlns:a16="http://schemas.microsoft.com/office/drawing/2014/main" id="{90EE55D3-038D-9D72-8770-DE153F292362}"/>
                </a:ext>
              </a:extLst>
            </p:cNvPr>
            <p:cNvSpPr txBox="1"/>
            <p:nvPr/>
          </p:nvSpPr>
          <p:spPr>
            <a:xfrm>
              <a:off x="7572020" y="13589751"/>
              <a:ext cx="1235339" cy="485118"/>
            </a:xfrm>
            <a:prstGeom prst="rect">
              <a:avLst/>
            </a:prstGeom>
            <a:noFill/>
          </p:spPr>
          <p:txBody>
            <a:bodyPr wrap="none" rtlCol="0">
              <a:spAutoFit/>
            </a:bodyPr>
            <a:lstStyle/>
            <a:p>
              <a:r>
                <a:rPr lang="en-US" sz="500" dirty="0"/>
                <a:t>TROPOZ</a:t>
              </a:r>
            </a:p>
          </p:txBody>
        </p:sp>
        <p:sp>
          <p:nvSpPr>
            <p:cNvPr id="22" name="TextBox 21">
              <a:extLst>
                <a:ext uri="{FF2B5EF4-FFF2-40B4-BE49-F238E27FC236}">
                  <a16:creationId xmlns:a16="http://schemas.microsoft.com/office/drawing/2014/main" id="{96C51D1E-0F67-B53F-2ED6-DC943047687C}"/>
                </a:ext>
              </a:extLst>
            </p:cNvPr>
            <p:cNvSpPr txBox="1"/>
            <p:nvPr/>
          </p:nvSpPr>
          <p:spPr>
            <a:xfrm>
              <a:off x="8917151" y="13149429"/>
              <a:ext cx="1006389" cy="485118"/>
            </a:xfrm>
            <a:prstGeom prst="rect">
              <a:avLst/>
            </a:prstGeom>
            <a:noFill/>
          </p:spPr>
          <p:txBody>
            <a:bodyPr wrap="none" rtlCol="0">
              <a:spAutoFit/>
            </a:bodyPr>
            <a:lstStyle/>
            <a:p>
              <a:r>
                <a:rPr lang="en-US" sz="500" dirty="0"/>
                <a:t>CCNY</a:t>
              </a:r>
            </a:p>
          </p:txBody>
        </p:sp>
      </p:grpSp>
      <p:sp>
        <p:nvSpPr>
          <p:cNvPr id="23" name="TextBox 22">
            <a:extLst>
              <a:ext uri="{FF2B5EF4-FFF2-40B4-BE49-F238E27FC236}">
                <a16:creationId xmlns:a16="http://schemas.microsoft.com/office/drawing/2014/main" id="{D00341D2-27E9-03DA-9D9E-72036C631DB6}"/>
              </a:ext>
            </a:extLst>
          </p:cNvPr>
          <p:cNvSpPr txBox="1"/>
          <p:nvPr/>
        </p:nvSpPr>
        <p:spPr>
          <a:xfrm>
            <a:off x="97398" y="1602681"/>
            <a:ext cx="4626744" cy="584775"/>
          </a:xfrm>
          <a:prstGeom prst="rect">
            <a:avLst/>
          </a:prstGeom>
          <a:noFill/>
        </p:spPr>
        <p:txBody>
          <a:bodyPr wrap="square" rtlCol="0">
            <a:spAutoFit/>
          </a:bodyPr>
          <a:lstStyle/>
          <a:p>
            <a:pPr algn="ctr"/>
            <a:r>
              <a:rPr lang="en-US" sz="1600" b="1" dirty="0" err="1">
                <a:latin typeface="Arial" panose="020B0604020202020204" pitchFamily="34" charset="0"/>
                <a:cs typeface="Arial" panose="020B0604020202020204" pitchFamily="34" charset="0"/>
              </a:rPr>
              <a:t>TOLNet</a:t>
            </a:r>
            <a:r>
              <a:rPr lang="en-US" sz="1600" b="1" dirty="0">
                <a:latin typeface="Arial" panose="020B0604020202020204" pitchFamily="34" charset="0"/>
                <a:cs typeface="Arial" panose="020B0604020202020204" pitchFamily="34" charset="0"/>
              </a:rPr>
              <a:t> ozone profiles from 2020-2025 are used to evaluate the GEOS-CF ozone forecast</a:t>
            </a:r>
          </a:p>
        </p:txBody>
      </p:sp>
      <p:sp>
        <p:nvSpPr>
          <p:cNvPr id="24" name="TextBox 23">
            <a:extLst>
              <a:ext uri="{FF2B5EF4-FFF2-40B4-BE49-F238E27FC236}">
                <a16:creationId xmlns:a16="http://schemas.microsoft.com/office/drawing/2014/main" id="{8BB5C63F-DA1C-D2DA-8AC6-7362AC86FC96}"/>
              </a:ext>
            </a:extLst>
          </p:cNvPr>
          <p:cNvSpPr txBox="1"/>
          <p:nvPr/>
        </p:nvSpPr>
        <p:spPr>
          <a:xfrm>
            <a:off x="195121" y="5774313"/>
            <a:ext cx="6902729"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1. The forecasts are evaluated for </a:t>
            </a:r>
            <a:r>
              <a:rPr lang="en-US" sz="1600" b="1" dirty="0">
                <a:latin typeface="Arial" panose="020B0604020202020204" pitchFamily="34" charset="0"/>
                <a:cs typeface="Arial" panose="020B0604020202020204" pitchFamily="34" charset="0"/>
              </a:rPr>
              <a:t>diurnal</a:t>
            </a:r>
            <a:r>
              <a:rPr lang="en-US" sz="1600" dirty="0">
                <a:latin typeface="Arial" panose="020B0604020202020204" pitchFamily="34" charset="0"/>
                <a:cs typeface="Arial" panose="020B0604020202020204" pitchFamily="34" charset="0"/>
              </a:rPr>
              <a:t> and </a:t>
            </a:r>
            <a:r>
              <a:rPr lang="en-US" sz="1600" b="1" dirty="0">
                <a:latin typeface="Arial" panose="020B0604020202020204" pitchFamily="34" charset="0"/>
                <a:cs typeface="Arial" panose="020B0604020202020204" pitchFamily="34" charset="0"/>
              </a:rPr>
              <a:t>seasonal</a:t>
            </a:r>
            <a:r>
              <a:rPr lang="en-US" sz="1600" dirty="0">
                <a:latin typeface="Arial" panose="020B0604020202020204" pitchFamily="34" charset="0"/>
                <a:cs typeface="Arial" panose="020B0604020202020204" pitchFamily="34" charset="0"/>
              </a:rPr>
              <a:t> variations, as well as </a:t>
            </a:r>
            <a:r>
              <a:rPr lang="en-US" sz="1600" b="1" dirty="0">
                <a:latin typeface="Arial" panose="020B0604020202020204" pitchFamily="34" charset="0"/>
                <a:cs typeface="Arial" panose="020B0604020202020204" pitchFamily="34" charset="0"/>
              </a:rPr>
              <a:t>forecast lead time</a:t>
            </a:r>
            <a:r>
              <a:rPr lang="en-US" sz="1600" dirty="0">
                <a:latin typeface="Arial" panose="020B0604020202020204" pitchFamily="34" charset="0"/>
                <a:cs typeface="Arial" panose="020B0604020202020204" pitchFamily="34" charset="0"/>
              </a:rPr>
              <a:t>.</a:t>
            </a:r>
          </a:p>
        </p:txBody>
      </p:sp>
      <p:grpSp>
        <p:nvGrpSpPr>
          <p:cNvPr id="25" name="Group 24">
            <a:extLst>
              <a:ext uri="{FF2B5EF4-FFF2-40B4-BE49-F238E27FC236}">
                <a16:creationId xmlns:a16="http://schemas.microsoft.com/office/drawing/2014/main" id="{8617D8A3-FEC7-CCA0-D8C6-DB9E7F297C2E}"/>
              </a:ext>
            </a:extLst>
          </p:cNvPr>
          <p:cNvGrpSpPr/>
          <p:nvPr/>
        </p:nvGrpSpPr>
        <p:grpSpPr>
          <a:xfrm>
            <a:off x="195121" y="4366735"/>
            <a:ext cx="4356962" cy="1405779"/>
            <a:chOff x="719245" y="34407246"/>
            <a:chExt cx="11083702" cy="3335131"/>
          </a:xfrm>
        </p:grpSpPr>
        <p:pic>
          <p:nvPicPr>
            <p:cNvPr id="26" name="Picture 25" descr="Chart, diagram&#10;&#10;AI-generated content may be incorrect.">
              <a:extLst>
                <a:ext uri="{FF2B5EF4-FFF2-40B4-BE49-F238E27FC236}">
                  <a16:creationId xmlns:a16="http://schemas.microsoft.com/office/drawing/2014/main" id="{0C32A3FA-9204-BF7E-3E5D-687EC9F5713A}"/>
                </a:ext>
              </a:extLst>
            </p:cNvPr>
            <p:cNvPicPr>
              <a:picLocks noChangeAspect="1"/>
            </p:cNvPicPr>
            <p:nvPr/>
          </p:nvPicPr>
          <p:blipFill>
            <a:blip r:embed="rId5"/>
            <a:srcRect t="80312"/>
            <a:stretch>
              <a:fillRect/>
            </a:stretch>
          </p:blipFill>
          <p:spPr>
            <a:xfrm>
              <a:off x="719245" y="37087958"/>
              <a:ext cx="11029925" cy="654419"/>
            </a:xfrm>
            <a:prstGeom prst="rect">
              <a:avLst/>
            </a:prstGeom>
          </p:spPr>
        </p:pic>
        <p:pic>
          <p:nvPicPr>
            <p:cNvPr id="27" name="Picture 26" descr="Chart, surface chart&#10;&#10;AI-generated content may be incorrect.">
              <a:extLst>
                <a:ext uri="{FF2B5EF4-FFF2-40B4-BE49-F238E27FC236}">
                  <a16:creationId xmlns:a16="http://schemas.microsoft.com/office/drawing/2014/main" id="{507D96B8-F826-2E40-4F18-85313D8D5088}"/>
                </a:ext>
              </a:extLst>
            </p:cNvPr>
            <p:cNvPicPr>
              <a:picLocks noChangeAspect="1"/>
            </p:cNvPicPr>
            <p:nvPr/>
          </p:nvPicPr>
          <p:blipFill>
            <a:blip r:embed="rId6"/>
            <a:stretch>
              <a:fillRect/>
            </a:stretch>
          </p:blipFill>
          <p:spPr>
            <a:xfrm>
              <a:off x="805343" y="34407246"/>
              <a:ext cx="10997604" cy="2680712"/>
            </a:xfrm>
            <a:prstGeom prst="rect">
              <a:avLst/>
            </a:prstGeom>
          </p:spPr>
        </p:pic>
      </p:grpSp>
      <p:pic>
        <p:nvPicPr>
          <p:cNvPr id="28" name="Picture 27" descr="A picture containing table&#10;&#10;AI-generated content may be incorrect.">
            <a:extLst>
              <a:ext uri="{FF2B5EF4-FFF2-40B4-BE49-F238E27FC236}">
                <a16:creationId xmlns:a16="http://schemas.microsoft.com/office/drawing/2014/main" id="{4792ED50-2F2E-BA30-9670-DE28A2F9F9E9}"/>
              </a:ext>
            </a:extLst>
          </p:cNvPr>
          <p:cNvPicPr>
            <a:picLocks noChangeAspect="1"/>
          </p:cNvPicPr>
          <p:nvPr/>
        </p:nvPicPr>
        <p:blipFill>
          <a:blip r:embed="rId7"/>
          <a:srcRect l="5284" t="6315" r="6651" b="2284"/>
          <a:stretch>
            <a:fillRect/>
          </a:stretch>
        </p:blipFill>
        <p:spPr>
          <a:xfrm>
            <a:off x="5076054" y="4225351"/>
            <a:ext cx="1972992" cy="1535793"/>
          </a:xfrm>
          <a:prstGeom prst="rect">
            <a:avLst/>
          </a:prstGeom>
        </p:spPr>
      </p:pic>
      <p:cxnSp>
        <p:nvCxnSpPr>
          <p:cNvPr id="30" name="Straight Arrow Connector 29">
            <a:extLst>
              <a:ext uri="{FF2B5EF4-FFF2-40B4-BE49-F238E27FC236}">
                <a16:creationId xmlns:a16="http://schemas.microsoft.com/office/drawing/2014/main" id="{EF36BACC-C950-B98B-9D21-A4D659C242C5}"/>
              </a:ext>
            </a:extLst>
          </p:cNvPr>
          <p:cNvCxnSpPr>
            <a:stCxn id="27" idx="3"/>
          </p:cNvCxnSpPr>
          <p:nvPr/>
        </p:nvCxnSpPr>
        <p:spPr>
          <a:xfrm flipV="1">
            <a:off x="4552083" y="4931703"/>
            <a:ext cx="397422" cy="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00808B72-13FD-B91D-D3CC-4BF422F75D5E}"/>
              </a:ext>
            </a:extLst>
          </p:cNvPr>
          <p:cNvSpPr txBox="1"/>
          <p:nvPr/>
        </p:nvSpPr>
        <p:spPr>
          <a:xfrm>
            <a:off x="4767982" y="1602681"/>
            <a:ext cx="7237394"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2. A subset of lidar acquisitions were categorized by the </a:t>
            </a:r>
            <a:r>
              <a:rPr lang="en-US" sz="1600" b="1" dirty="0">
                <a:latin typeface="Arial" panose="020B0604020202020204" pitchFamily="34" charset="0"/>
                <a:cs typeface="Arial" panose="020B0604020202020204" pitchFamily="34" charset="0"/>
              </a:rPr>
              <a:t>atmospheric condition</a:t>
            </a:r>
            <a:r>
              <a:rPr lang="en-US" sz="1600" dirty="0">
                <a:latin typeface="Arial" panose="020B0604020202020204" pitchFamily="34" charset="0"/>
                <a:cs typeface="Arial" panose="020B0604020202020204" pitchFamily="34" charset="0"/>
              </a:rPr>
              <a:t>: calm days, stratospheric intrusion, smoke plume, frontal passages.</a:t>
            </a:r>
          </a:p>
        </p:txBody>
      </p:sp>
      <p:pic>
        <p:nvPicPr>
          <p:cNvPr id="32" name="Picture 31" descr="A picture containing chart&#10;&#10;AI-generated content may be incorrect.">
            <a:extLst>
              <a:ext uri="{FF2B5EF4-FFF2-40B4-BE49-F238E27FC236}">
                <a16:creationId xmlns:a16="http://schemas.microsoft.com/office/drawing/2014/main" id="{9CCF1E1A-0EB8-7316-A7AB-9C2CD11D7085}"/>
              </a:ext>
            </a:extLst>
          </p:cNvPr>
          <p:cNvPicPr>
            <a:picLocks noChangeAspect="1"/>
          </p:cNvPicPr>
          <p:nvPr/>
        </p:nvPicPr>
        <p:blipFill>
          <a:blip r:embed="rId8"/>
          <a:srcRect l="7134" t="30220" r="8136" b="9404"/>
          <a:stretch>
            <a:fillRect/>
          </a:stretch>
        </p:blipFill>
        <p:spPr>
          <a:xfrm>
            <a:off x="4809673" y="2294975"/>
            <a:ext cx="4943561" cy="1467735"/>
          </a:xfrm>
          <a:prstGeom prst="rect">
            <a:avLst/>
          </a:prstGeom>
        </p:spPr>
      </p:pic>
      <p:grpSp>
        <p:nvGrpSpPr>
          <p:cNvPr id="33" name="Group 32">
            <a:extLst>
              <a:ext uri="{FF2B5EF4-FFF2-40B4-BE49-F238E27FC236}">
                <a16:creationId xmlns:a16="http://schemas.microsoft.com/office/drawing/2014/main" id="{FAF3007B-86AD-8C5F-8C30-40D3CF6CD127}"/>
              </a:ext>
            </a:extLst>
          </p:cNvPr>
          <p:cNvGrpSpPr/>
          <p:nvPr/>
        </p:nvGrpSpPr>
        <p:grpSpPr>
          <a:xfrm>
            <a:off x="9975627" y="2207399"/>
            <a:ext cx="2225707" cy="1529890"/>
            <a:chOff x="14119589" y="40261973"/>
            <a:chExt cx="4077570" cy="2716063"/>
          </a:xfrm>
        </p:grpSpPr>
        <p:pic>
          <p:nvPicPr>
            <p:cNvPr id="34" name="Picture 33">
              <a:extLst>
                <a:ext uri="{FF2B5EF4-FFF2-40B4-BE49-F238E27FC236}">
                  <a16:creationId xmlns:a16="http://schemas.microsoft.com/office/drawing/2014/main" id="{0565D79F-03E9-AA29-6F60-27F1EF465671}"/>
                </a:ext>
              </a:extLst>
            </p:cNvPr>
            <p:cNvPicPr>
              <a:picLocks noChangeAspect="1"/>
            </p:cNvPicPr>
            <p:nvPr/>
          </p:nvPicPr>
          <p:blipFill>
            <a:blip r:embed="rId9"/>
            <a:srcRect t="4459" r="3905" b="47893"/>
            <a:stretch>
              <a:fillRect/>
            </a:stretch>
          </p:blipFill>
          <p:spPr>
            <a:xfrm>
              <a:off x="14261282" y="40261973"/>
              <a:ext cx="3918773" cy="2590801"/>
            </a:xfrm>
            <a:prstGeom prst="rect">
              <a:avLst/>
            </a:prstGeom>
          </p:spPr>
        </p:pic>
        <p:pic>
          <p:nvPicPr>
            <p:cNvPr id="35" name="Picture 34" descr="A picture containing diagram&#10;&#10;AI-generated content may be incorrect.">
              <a:extLst>
                <a:ext uri="{FF2B5EF4-FFF2-40B4-BE49-F238E27FC236}">
                  <a16:creationId xmlns:a16="http://schemas.microsoft.com/office/drawing/2014/main" id="{8A9A71EB-9861-46B1-4F61-9FDAFF0A5559}"/>
                </a:ext>
              </a:extLst>
            </p:cNvPr>
            <p:cNvPicPr>
              <a:picLocks noChangeAspect="1"/>
            </p:cNvPicPr>
            <p:nvPr/>
          </p:nvPicPr>
          <p:blipFill>
            <a:blip r:embed="rId10"/>
            <a:srcRect t="92978"/>
            <a:stretch>
              <a:fillRect/>
            </a:stretch>
          </p:blipFill>
          <p:spPr>
            <a:xfrm>
              <a:off x="14119589" y="42755387"/>
              <a:ext cx="4077570" cy="222649"/>
            </a:xfrm>
            <a:prstGeom prst="rect">
              <a:avLst/>
            </a:prstGeom>
          </p:spPr>
        </p:pic>
      </p:grpSp>
      <p:cxnSp>
        <p:nvCxnSpPr>
          <p:cNvPr id="39" name="Straight Arrow Connector 38">
            <a:extLst>
              <a:ext uri="{FF2B5EF4-FFF2-40B4-BE49-F238E27FC236}">
                <a16:creationId xmlns:a16="http://schemas.microsoft.com/office/drawing/2014/main" id="{B2DD5EB4-7079-6F60-D6E7-33D549B4644C}"/>
              </a:ext>
            </a:extLst>
          </p:cNvPr>
          <p:cNvCxnSpPr/>
          <p:nvPr/>
        </p:nvCxnSpPr>
        <p:spPr>
          <a:xfrm flipV="1">
            <a:off x="9678066" y="2914492"/>
            <a:ext cx="397422" cy="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6940AF15-3E3B-73C1-265A-C46B5C8AEBB7}"/>
              </a:ext>
            </a:extLst>
          </p:cNvPr>
          <p:cNvSpPr txBox="1"/>
          <p:nvPr/>
        </p:nvSpPr>
        <p:spPr>
          <a:xfrm>
            <a:off x="7323037" y="3825049"/>
            <a:ext cx="4821934"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3. Lastly, </a:t>
            </a:r>
            <a:r>
              <a:rPr lang="en-US" sz="1600" b="1" dirty="0">
                <a:latin typeface="Arial" panose="020B0604020202020204" pitchFamily="34" charset="0"/>
                <a:cs typeface="Arial" panose="020B0604020202020204" pitchFamily="34" charset="0"/>
              </a:rPr>
              <a:t>versions 1 &amp; 2 of the GEOS-CF analysis </a:t>
            </a:r>
            <a:r>
              <a:rPr lang="en-US" sz="1600" dirty="0">
                <a:latin typeface="Arial" panose="020B0604020202020204" pitchFamily="34" charset="0"/>
                <a:cs typeface="Arial" panose="020B0604020202020204" pitchFamily="34" charset="0"/>
              </a:rPr>
              <a:t>are evaluated and compared</a:t>
            </a:r>
          </a:p>
        </p:txBody>
      </p:sp>
      <p:grpSp>
        <p:nvGrpSpPr>
          <p:cNvPr id="41" name="Group 40">
            <a:extLst>
              <a:ext uri="{FF2B5EF4-FFF2-40B4-BE49-F238E27FC236}">
                <a16:creationId xmlns:a16="http://schemas.microsoft.com/office/drawing/2014/main" id="{E41CF0F9-E0BE-7378-D58C-F346DD66759A}"/>
              </a:ext>
            </a:extLst>
          </p:cNvPr>
          <p:cNvGrpSpPr/>
          <p:nvPr/>
        </p:nvGrpSpPr>
        <p:grpSpPr>
          <a:xfrm>
            <a:off x="7780467" y="4447739"/>
            <a:ext cx="2116871" cy="1686539"/>
            <a:chOff x="29578769" y="36528955"/>
            <a:chExt cx="6267574" cy="4704627"/>
          </a:xfrm>
        </p:grpSpPr>
        <p:pic>
          <p:nvPicPr>
            <p:cNvPr id="42" name="Picture 41" descr="Chart&#10;&#10;AI-generated content may be incorrect.">
              <a:extLst>
                <a:ext uri="{FF2B5EF4-FFF2-40B4-BE49-F238E27FC236}">
                  <a16:creationId xmlns:a16="http://schemas.microsoft.com/office/drawing/2014/main" id="{DFDEBB35-E14C-E7AF-412E-C22D54065C19}"/>
                </a:ext>
              </a:extLst>
            </p:cNvPr>
            <p:cNvPicPr>
              <a:picLocks noChangeAspect="1"/>
            </p:cNvPicPr>
            <p:nvPr/>
          </p:nvPicPr>
          <p:blipFill>
            <a:blip r:embed="rId11"/>
            <a:stretch>
              <a:fillRect/>
            </a:stretch>
          </p:blipFill>
          <p:spPr>
            <a:xfrm>
              <a:off x="29578769" y="36528955"/>
              <a:ext cx="6267574" cy="4704627"/>
            </a:xfrm>
            <a:prstGeom prst="rect">
              <a:avLst/>
            </a:prstGeom>
          </p:spPr>
        </p:pic>
        <p:pic>
          <p:nvPicPr>
            <p:cNvPr id="43" name="Picture 42" descr="Diagram&#10;&#10;AI-generated content may be incorrect.">
              <a:extLst>
                <a:ext uri="{FF2B5EF4-FFF2-40B4-BE49-F238E27FC236}">
                  <a16:creationId xmlns:a16="http://schemas.microsoft.com/office/drawing/2014/main" id="{E5508994-65E0-EC97-951E-A54D9D0EBA8E}"/>
                </a:ext>
              </a:extLst>
            </p:cNvPr>
            <p:cNvPicPr>
              <a:picLocks noChangeAspect="1"/>
            </p:cNvPicPr>
            <p:nvPr/>
          </p:nvPicPr>
          <p:blipFill>
            <a:blip r:embed="rId12"/>
            <a:srcRect t="4061" r="94515" b="47586"/>
            <a:stretch>
              <a:fillRect/>
            </a:stretch>
          </p:blipFill>
          <p:spPr>
            <a:xfrm>
              <a:off x="29690535" y="37141268"/>
              <a:ext cx="276799" cy="3253427"/>
            </a:xfrm>
            <a:prstGeom prst="rect">
              <a:avLst/>
            </a:prstGeom>
          </p:spPr>
        </p:pic>
      </p:grpSp>
      <p:grpSp>
        <p:nvGrpSpPr>
          <p:cNvPr id="44" name="Group 43">
            <a:extLst>
              <a:ext uri="{FF2B5EF4-FFF2-40B4-BE49-F238E27FC236}">
                <a16:creationId xmlns:a16="http://schemas.microsoft.com/office/drawing/2014/main" id="{59F04AB4-A8B6-FA6F-04C0-33ABC695659B}"/>
              </a:ext>
            </a:extLst>
          </p:cNvPr>
          <p:cNvGrpSpPr/>
          <p:nvPr/>
        </p:nvGrpSpPr>
        <p:grpSpPr>
          <a:xfrm>
            <a:off x="9880008" y="4499646"/>
            <a:ext cx="2116871" cy="1641988"/>
            <a:chOff x="29587914" y="32129518"/>
            <a:chExt cx="6267574" cy="4573014"/>
          </a:xfrm>
        </p:grpSpPr>
        <p:pic>
          <p:nvPicPr>
            <p:cNvPr id="45" name="Picture 44" descr="Chart, scatter chart&#10;&#10;AI-generated content may be incorrect.">
              <a:extLst>
                <a:ext uri="{FF2B5EF4-FFF2-40B4-BE49-F238E27FC236}">
                  <a16:creationId xmlns:a16="http://schemas.microsoft.com/office/drawing/2014/main" id="{E3752D0E-6CF4-88EC-85A5-B372D343218E}"/>
                </a:ext>
              </a:extLst>
            </p:cNvPr>
            <p:cNvPicPr>
              <a:picLocks noChangeAspect="1"/>
            </p:cNvPicPr>
            <p:nvPr/>
          </p:nvPicPr>
          <p:blipFill>
            <a:blip r:embed="rId13"/>
            <a:srcRect t="3230"/>
            <a:stretch>
              <a:fillRect/>
            </a:stretch>
          </p:blipFill>
          <p:spPr>
            <a:xfrm>
              <a:off x="29587914" y="32129518"/>
              <a:ext cx="6267574" cy="4573014"/>
            </a:xfrm>
            <a:prstGeom prst="rect">
              <a:avLst/>
            </a:prstGeom>
          </p:spPr>
        </p:pic>
        <p:pic>
          <p:nvPicPr>
            <p:cNvPr id="46" name="Picture 45" descr="Diagram&#10;&#10;AI-generated content may be incorrect.">
              <a:extLst>
                <a:ext uri="{FF2B5EF4-FFF2-40B4-BE49-F238E27FC236}">
                  <a16:creationId xmlns:a16="http://schemas.microsoft.com/office/drawing/2014/main" id="{93BD8356-174A-39B4-8C03-7A1C37076A50}"/>
                </a:ext>
              </a:extLst>
            </p:cNvPr>
            <p:cNvPicPr>
              <a:picLocks noChangeAspect="1"/>
            </p:cNvPicPr>
            <p:nvPr/>
          </p:nvPicPr>
          <p:blipFill>
            <a:blip r:embed="rId12"/>
            <a:srcRect t="4061" r="94515" b="47586"/>
            <a:stretch>
              <a:fillRect/>
            </a:stretch>
          </p:blipFill>
          <p:spPr>
            <a:xfrm>
              <a:off x="29690535" y="32627707"/>
              <a:ext cx="276799" cy="3253427"/>
            </a:xfrm>
            <a:prstGeom prst="rect">
              <a:avLst/>
            </a:prstGeom>
          </p:spPr>
        </p:pic>
      </p:grpSp>
      <p:cxnSp>
        <p:nvCxnSpPr>
          <p:cNvPr id="48" name="Straight Connector 47">
            <a:extLst>
              <a:ext uri="{FF2B5EF4-FFF2-40B4-BE49-F238E27FC236}">
                <a16:creationId xmlns:a16="http://schemas.microsoft.com/office/drawing/2014/main" id="{79FB8963-ACFC-0FCA-F5BD-9029F7FF22F3}"/>
              </a:ext>
            </a:extLst>
          </p:cNvPr>
          <p:cNvCxnSpPr>
            <a:cxnSpLocks/>
          </p:cNvCxnSpPr>
          <p:nvPr/>
        </p:nvCxnSpPr>
        <p:spPr>
          <a:xfrm flipV="1">
            <a:off x="8587409" y="4642658"/>
            <a:ext cx="0" cy="1311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C60F49C-F9F4-2CB9-FBF7-8DA81D16378D}"/>
              </a:ext>
            </a:extLst>
          </p:cNvPr>
          <p:cNvCxnSpPr>
            <a:cxnSpLocks/>
          </p:cNvCxnSpPr>
          <p:nvPr/>
        </p:nvCxnSpPr>
        <p:spPr>
          <a:xfrm flipV="1">
            <a:off x="10686084" y="4645019"/>
            <a:ext cx="0" cy="1311275"/>
          </a:xfrm>
          <a:prstGeom prst="line">
            <a:avLst/>
          </a:prstGeom>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CF763D7E-432A-E8DF-CC9D-AF30E2B9F403}"/>
              </a:ext>
            </a:extLst>
          </p:cNvPr>
          <p:cNvSpPr txBox="1"/>
          <p:nvPr/>
        </p:nvSpPr>
        <p:spPr>
          <a:xfrm>
            <a:off x="8615065" y="6066700"/>
            <a:ext cx="2721123"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V2 Ozone is ~10% higher</a:t>
            </a:r>
          </a:p>
        </p:txBody>
      </p:sp>
      <p:cxnSp>
        <p:nvCxnSpPr>
          <p:cNvPr id="57" name="Straight Connector 56">
            <a:extLst>
              <a:ext uri="{FF2B5EF4-FFF2-40B4-BE49-F238E27FC236}">
                <a16:creationId xmlns:a16="http://schemas.microsoft.com/office/drawing/2014/main" id="{35E2BE79-F640-35AD-124F-4FACBA89FC79}"/>
              </a:ext>
            </a:extLst>
          </p:cNvPr>
          <p:cNvCxnSpPr>
            <a:cxnSpLocks/>
          </p:cNvCxnSpPr>
          <p:nvPr/>
        </p:nvCxnSpPr>
        <p:spPr>
          <a:xfrm>
            <a:off x="4741829" y="1527330"/>
            <a:ext cx="0" cy="22971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80535C35-3030-E848-68DB-13133CD44276}"/>
              </a:ext>
            </a:extLst>
          </p:cNvPr>
          <p:cNvCxnSpPr>
            <a:cxnSpLocks/>
          </p:cNvCxnSpPr>
          <p:nvPr/>
        </p:nvCxnSpPr>
        <p:spPr>
          <a:xfrm flipH="1" flipV="1">
            <a:off x="4724142" y="3824506"/>
            <a:ext cx="7280357" cy="118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B6122E7-63E5-6128-D83F-B403F5057B4D}"/>
              </a:ext>
            </a:extLst>
          </p:cNvPr>
          <p:cNvCxnSpPr/>
          <p:nvPr/>
        </p:nvCxnSpPr>
        <p:spPr>
          <a:xfrm>
            <a:off x="7301897" y="3962376"/>
            <a:ext cx="0" cy="230672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63" name="Picture 62">
            <a:extLst>
              <a:ext uri="{FF2B5EF4-FFF2-40B4-BE49-F238E27FC236}">
                <a16:creationId xmlns:a16="http://schemas.microsoft.com/office/drawing/2014/main" id="{F792BC9F-FD7B-ACA6-B062-AD1B33EA204D}"/>
              </a:ext>
            </a:extLst>
          </p:cNvPr>
          <p:cNvPicPr>
            <a:picLocks noChangeAspect="1"/>
          </p:cNvPicPr>
          <p:nvPr/>
        </p:nvPicPr>
        <p:blipFill>
          <a:blip r:embed="rId14"/>
          <a:srcRect l="7116" t="21258" r="67893" b="46998"/>
          <a:stretch>
            <a:fillRect/>
          </a:stretch>
        </p:blipFill>
        <p:spPr>
          <a:xfrm>
            <a:off x="74096" y="282478"/>
            <a:ext cx="1094729" cy="1042869"/>
          </a:xfrm>
          <a:prstGeom prst="rect">
            <a:avLst/>
          </a:prstGeom>
        </p:spPr>
      </p:pic>
      <p:cxnSp>
        <p:nvCxnSpPr>
          <p:cNvPr id="129" name="Straight Arrow Connector 128">
            <a:extLst>
              <a:ext uri="{FF2B5EF4-FFF2-40B4-BE49-F238E27FC236}">
                <a16:creationId xmlns:a16="http://schemas.microsoft.com/office/drawing/2014/main" id="{49816595-0BB5-2629-F637-B01D86B65EDC}"/>
              </a:ext>
            </a:extLst>
          </p:cNvPr>
          <p:cNvCxnSpPr>
            <a:cxnSpLocks/>
          </p:cNvCxnSpPr>
          <p:nvPr/>
        </p:nvCxnSpPr>
        <p:spPr>
          <a:xfrm flipH="1" flipV="1">
            <a:off x="8717280" y="5411362"/>
            <a:ext cx="1258347" cy="69119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BC72EC05-78AC-5275-F960-BA7C59B12AD9}"/>
              </a:ext>
            </a:extLst>
          </p:cNvPr>
          <p:cNvCxnSpPr>
            <a:cxnSpLocks/>
          </p:cNvCxnSpPr>
          <p:nvPr/>
        </p:nvCxnSpPr>
        <p:spPr>
          <a:xfrm flipV="1">
            <a:off x="9975627" y="5411362"/>
            <a:ext cx="756309" cy="69119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4" name="TextBox 133">
            <a:extLst>
              <a:ext uri="{FF2B5EF4-FFF2-40B4-BE49-F238E27FC236}">
                <a16:creationId xmlns:a16="http://schemas.microsoft.com/office/drawing/2014/main" id="{6A56EC31-23F4-2E89-C4D6-8F5D2D3879C3}"/>
              </a:ext>
            </a:extLst>
          </p:cNvPr>
          <p:cNvSpPr txBox="1"/>
          <p:nvPr/>
        </p:nvSpPr>
        <p:spPr>
          <a:xfrm>
            <a:off x="10291711" y="4335201"/>
            <a:ext cx="1330557"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Version 2 Bias</a:t>
            </a:r>
          </a:p>
        </p:txBody>
      </p:sp>
      <p:sp>
        <p:nvSpPr>
          <p:cNvPr id="135" name="TextBox 134">
            <a:extLst>
              <a:ext uri="{FF2B5EF4-FFF2-40B4-BE49-F238E27FC236}">
                <a16:creationId xmlns:a16="http://schemas.microsoft.com/office/drawing/2014/main" id="{2401E1DB-D56D-EE7D-0B98-B86989018F4D}"/>
              </a:ext>
            </a:extLst>
          </p:cNvPr>
          <p:cNvSpPr txBox="1"/>
          <p:nvPr/>
        </p:nvSpPr>
        <p:spPr>
          <a:xfrm>
            <a:off x="8155078" y="4334881"/>
            <a:ext cx="1330557"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Version 1 Bias</a:t>
            </a:r>
          </a:p>
        </p:txBody>
      </p:sp>
      <p:sp>
        <p:nvSpPr>
          <p:cNvPr id="141" name="TextBox 140">
            <a:extLst>
              <a:ext uri="{FF2B5EF4-FFF2-40B4-BE49-F238E27FC236}">
                <a16:creationId xmlns:a16="http://schemas.microsoft.com/office/drawing/2014/main" id="{9183CADF-30CE-0DCA-184C-D5FC266D3C4A}"/>
              </a:ext>
            </a:extLst>
          </p:cNvPr>
          <p:cNvSpPr txBox="1"/>
          <p:nvPr/>
        </p:nvSpPr>
        <p:spPr>
          <a:xfrm>
            <a:off x="5404311" y="3870229"/>
            <a:ext cx="1365182" cy="461665"/>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Model Bias: </a:t>
            </a:r>
          </a:p>
          <a:p>
            <a:pPr algn="ctr"/>
            <a:r>
              <a:rPr lang="en-US" sz="1200" dirty="0">
                <a:latin typeface="Arial" panose="020B0604020202020204" pitchFamily="34" charset="0"/>
                <a:cs typeface="Arial" panose="020B0604020202020204" pitchFamily="34" charset="0"/>
              </a:rPr>
              <a:t>All LMOL Profiles</a:t>
            </a:r>
          </a:p>
        </p:txBody>
      </p:sp>
    </p:spTree>
    <p:extLst>
      <p:ext uri="{BB962C8B-B14F-4D97-AF65-F5344CB8AC3E}">
        <p14:creationId xmlns:p14="http://schemas.microsoft.com/office/powerpoint/2010/main" val="400496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1001" y="1604942"/>
            <a:ext cx="3753786" cy="2608720"/>
          </a:xfrm>
          <a:prstGeom prst="rect">
            <a:avLst/>
          </a:prstGeom>
        </p:spPr>
      </p:pic>
      <p:sp>
        <p:nvSpPr>
          <p:cNvPr id="148" name="Google Shape;148;p1"/>
          <p:cNvSpPr txBox="1"/>
          <p:nvPr/>
        </p:nvSpPr>
        <p:spPr>
          <a:xfrm>
            <a:off x="6517021" y="3729709"/>
            <a:ext cx="18466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50" name="Google Shape;150;p1"/>
          <p:cNvSpPr/>
          <p:nvPr/>
        </p:nvSpPr>
        <p:spPr>
          <a:xfrm>
            <a:off x="1402079" y="203200"/>
            <a:ext cx="9250315" cy="13182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44D60"/>
              </a:buClr>
              <a:buSzPts val="3200"/>
              <a:buFont typeface="Arial Narrow"/>
              <a:buNone/>
            </a:pPr>
            <a:r>
              <a:rPr lang="en-US" sz="3200" b="1" dirty="0">
                <a:solidFill>
                  <a:srgbClr val="244D60"/>
                </a:solidFill>
                <a:latin typeface="Arial Narrow"/>
                <a:ea typeface="Arial Narrow"/>
                <a:cs typeface="Arial Narrow"/>
                <a:sym typeface="Arial Narrow"/>
              </a:rPr>
              <a:t>Place – </a:t>
            </a:r>
            <a:r>
              <a:rPr lang="en-US" sz="3200" b="1" i="0" u="none" strike="noStrike" cap="none" dirty="0">
                <a:solidFill>
                  <a:srgbClr val="244D60"/>
                </a:solidFill>
                <a:latin typeface="Arial Narrow"/>
                <a:ea typeface="Arial Narrow"/>
                <a:cs typeface="Arial Narrow"/>
                <a:sym typeface="Arial Narrow"/>
              </a:rPr>
              <a:t>Evaluation of Pandora surface NO</a:t>
            </a:r>
            <a:r>
              <a:rPr lang="en-US" sz="3200" b="1" i="0" u="none" strike="noStrike" cap="none" baseline="-25000" dirty="0">
                <a:solidFill>
                  <a:srgbClr val="244D60"/>
                </a:solidFill>
                <a:latin typeface="Arial Narrow"/>
                <a:ea typeface="Arial Narrow"/>
                <a:cs typeface="Arial Narrow"/>
                <a:sym typeface="Arial Narrow"/>
              </a:rPr>
              <a:t>2</a:t>
            </a:r>
            <a:r>
              <a:rPr lang="en-US" sz="3200" b="1" i="0" u="none" strike="noStrike" cap="none" dirty="0">
                <a:solidFill>
                  <a:srgbClr val="244D60"/>
                </a:solidFill>
                <a:latin typeface="Arial Narrow"/>
                <a:ea typeface="Arial Narrow"/>
                <a:cs typeface="Arial Narrow"/>
                <a:sym typeface="Arial Narrow"/>
              </a:rPr>
              <a:t> and HCHO</a:t>
            </a:r>
            <a:endParaRPr sz="3200" b="1" i="0" u="none" strike="noStrike" cap="none" dirty="0">
              <a:solidFill>
                <a:srgbClr val="244D60"/>
              </a:solidFill>
              <a:latin typeface="Arial Narrow"/>
              <a:ea typeface="Arial Narrow"/>
              <a:cs typeface="Arial Narrow"/>
              <a:sym typeface="Arial Narrow"/>
            </a:endParaRPr>
          </a:p>
          <a:p>
            <a:pPr marL="0" marR="0" lvl="0" indent="0" algn="ctr" rtl="0">
              <a:lnSpc>
                <a:spcPct val="100000"/>
              </a:lnSpc>
              <a:spcBef>
                <a:spcPts val="200"/>
              </a:spcBef>
              <a:spcAft>
                <a:spcPts val="0"/>
              </a:spcAft>
              <a:buClr>
                <a:srgbClr val="000000"/>
              </a:buClr>
              <a:buSzPts val="1800"/>
              <a:buFont typeface="Arial Narrow"/>
              <a:buNone/>
            </a:pPr>
            <a:r>
              <a:rPr lang="en-US" sz="1800" b="0" i="0" u="none" strike="noStrike" cap="none" dirty="0">
                <a:solidFill>
                  <a:srgbClr val="000000"/>
                </a:solidFill>
                <a:latin typeface="Arial Narrow"/>
                <a:ea typeface="Arial Narrow"/>
                <a:cs typeface="Arial Narrow"/>
                <a:sym typeface="Arial Narrow"/>
              </a:rPr>
              <a:t>Bryan Place, </a:t>
            </a:r>
            <a:r>
              <a:rPr lang="en-US" sz="1800" b="0" i="0" u="none" strike="noStrike" cap="none" dirty="0" err="1">
                <a:solidFill>
                  <a:srgbClr val="000000"/>
                </a:solidFill>
                <a:latin typeface="Arial Narrow"/>
                <a:ea typeface="Arial Narrow"/>
                <a:cs typeface="Arial Narrow"/>
                <a:sym typeface="Arial Narrow"/>
              </a:rPr>
              <a:t>Sciglob</a:t>
            </a:r>
            <a:r>
              <a:rPr lang="en-US" sz="1800" b="0" i="0" u="none" strike="noStrike" cap="none" dirty="0">
                <a:solidFill>
                  <a:srgbClr val="000000"/>
                </a:solidFill>
                <a:latin typeface="Arial Narrow"/>
                <a:ea typeface="Arial Narrow"/>
                <a:cs typeface="Arial Narrow"/>
                <a:sym typeface="Arial Narrow"/>
              </a:rPr>
              <a:t> LLC/NASA Goddard</a:t>
            </a:r>
            <a:br>
              <a:rPr lang="en-US" sz="1800" b="0" i="0" u="none" strike="noStrike" cap="none" dirty="0">
                <a:solidFill>
                  <a:srgbClr val="000000"/>
                </a:solidFill>
                <a:latin typeface="Arial Narrow"/>
                <a:ea typeface="Arial Narrow"/>
                <a:cs typeface="Arial Narrow"/>
                <a:sym typeface="Arial Narrow"/>
              </a:rPr>
            </a:br>
            <a:r>
              <a:rPr lang="en-US" sz="1400" b="0" i="0" u="none" strike="noStrike" cap="none" dirty="0" err="1">
                <a:solidFill>
                  <a:srgbClr val="000000"/>
                </a:solidFill>
                <a:latin typeface="Arial Narrow"/>
                <a:ea typeface="Arial Narrow"/>
                <a:cs typeface="Arial Narrow"/>
                <a:sym typeface="Arial Narrow"/>
              </a:rPr>
              <a:t>Apoorva</a:t>
            </a:r>
            <a:r>
              <a:rPr lang="en-US" sz="1400" b="0" i="0" u="none" strike="noStrike" cap="none" dirty="0">
                <a:solidFill>
                  <a:srgbClr val="000000"/>
                </a:solidFill>
                <a:latin typeface="Arial Narrow"/>
                <a:ea typeface="Arial Narrow"/>
                <a:cs typeface="Arial Narrow"/>
                <a:sym typeface="Arial Narrow"/>
              </a:rPr>
              <a:t> Pandey, </a:t>
            </a:r>
            <a:r>
              <a:rPr lang="en-US" sz="1400" b="0" i="0" u="none" strike="noStrike" cap="none" dirty="0" err="1">
                <a:solidFill>
                  <a:srgbClr val="000000"/>
                </a:solidFill>
                <a:latin typeface="Arial Narrow"/>
                <a:ea typeface="Arial Narrow"/>
                <a:cs typeface="Arial Narrow"/>
                <a:sym typeface="Arial Narrow"/>
              </a:rPr>
              <a:t>Jonguk</a:t>
            </a:r>
            <a:r>
              <a:rPr lang="en-US" sz="1400" b="0" i="0" u="none" strike="noStrike" cap="none" dirty="0">
                <a:solidFill>
                  <a:srgbClr val="000000"/>
                </a:solidFill>
                <a:latin typeface="Arial Narrow"/>
                <a:ea typeface="Arial Narrow"/>
                <a:cs typeface="Arial Narrow"/>
                <a:sym typeface="Arial Narrow"/>
              </a:rPr>
              <a:t> Park, Lukas </a:t>
            </a:r>
            <a:r>
              <a:rPr lang="en-US" sz="1400" b="0" i="0" u="none" strike="noStrike" cap="none" dirty="0" err="1">
                <a:solidFill>
                  <a:srgbClr val="000000"/>
                </a:solidFill>
                <a:latin typeface="Arial Narrow"/>
                <a:ea typeface="Arial Narrow"/>
                <a:cs typeface="Arial Narrow"/>
                <a:sym typeface="Arial Narrow"/>
              </a:rPr>
              <a:t>Valin</a:t>
            </a:r>
            <a:r>
              <a:rPr lang="en-US" sz="1400" b="0" i="0" u="none" strike="noStrike" cap="none" dirty="0">
                <a:solidFill>
                  <a:srgbClr val="000000"/>
                </a:solidFill>
                <a:latin typeface="Arial Narrow"/>
                <a:ea typeface="Arial Narrow"/>
                <a:cs typeface="Arial Narrow"/>
                <a:sym typeface="Arial Narrow"/>
              </a:rPr>
              <a:t>, Eric Baumann, Dirk Felton, Amanda </a:t>
            </a:r>
            <a:r>
              <a:rPr lang="en-US" sz="1400" b="0" i="0" u="none" strike="noStrike" cap="none" dirty="0" err="1">
                <a:solidFill>
                  <a:srgbClr val="000000"/>
                </a:solidFill>
                <a:latin typeface="Arial Narrow"/>
                <a:ea typeface="Arial Narrow"/>
                <a:cs typeface="Arial Narrow"/>
                <a:sym typeface="Arial Narrow"/>
              </a:rPr>
              <a:t>Teora</a:t>
            </a:r>
            <a:r>
              <a:rPr lang="en-US" sz="1400" b="0" i="0" u="none" strike="noStrike" cap="none" dirty="0">
                <a:solidFill>
                  <a:srgbClr val="000000"/>
                </a:solidFill>
                <a:latin typeface="Arial Narrow"/>
                <a:ea typeface="Arial Narrow"/>
                <a:cs typeface="Arial Narrow"/>
                <a:sym typeface="Arial Narrow"/>
              </a:rPr>
              <a:t>, Mitchell Rodgers, Drew </a:t>
            </a:r>
            <a:r>
              <a:rPr lang="en-US" sz="1400" b="0" i="0" u="none" strike="noStrike" cap="none" dirty="0" err="1">
                <a:solidFill>
                  <a:srgbClr val="000000"/>
                </a:solidFill>
                <a:latin typeface="Arial Narrow"/>
                <a:ea typeface="Arial Narrow"/>
                <a:cs typeface="Arial Narrow"/>
                <a:sym typeface="Arial Narrow"/>
              </a:rPr>
              <a:t>Gentner</a:t>
            </a:r>
            <a:r>
              <a:rPr lang="en-US" sz="1400" b="0" i="0" u="none" strike="noStrike" cap="none" dirty="0">
                <a:solidFill>
                  <a:srgbClr val="000000"/>
                </a:solidFill>
                <a:latin typeface="Arial Narrow"/>
                <a:ea typeface="Arial Narrow"/>
                <a:cs typeface="Arial Narrow"/>
                <a:sym typeface="Arial Narrow"/>
              </a:rPr>
              <a:t>, Andrew </a:t>
            </a:r>
            <a:r>
              <a:rPr lang="en-US" sz="1400" b="0" i="0" u="none" strike="noStrike" cap="none" dirty="0" err="1">
                <a:solidFill>
                  <a:srgbClr val="000000"/>
                </a:solidFill>
                <a:latin typeface="Arial Narrow"/>
                <a:ea typeface="Arial Narrow"/>
                <a:cs typeface="Arial Narrow"/>
                <a:sym typeface="Arial Narrow"/>
              </a:rPr>
              <a:t>Whitehill</a:t>
            </a:r>
            <a:r>
              <a:rPr lang="en-US" sz="1400" b="0" i="0" u="none" strike="noStrike" cap="none" dirty="0">
                <a:solidFill>
                  <a:srgbClr val="000000"/>
                </a:solidFill>
                <a:latin typeface="Arial Narrow"/>
                <a:ea typeface="Arial Narrow"/>
                <a:cs typeface="Arial Narrow"/>
                <a:sym typeface="Arial Narrow"/>
              </a:rPr>
              <a:t>, Thomas </a:t>
            </a:r>
            <a:r>
              <a:rPr lang="en-US" sz="1400" b="0" i="0" u="none" strike="noStrike" cap="none" dirty="0" err="1">
                <a:solidFill>
                  <a:srgbClr val="000000"/>
                </a:solidFill>
                <a:latin typeface="Arial Narrow"/>
                <a:ea typeface="Arial Narrow"/>
                <a:cs typeface="Arial Narrow"/>
                <a:sym typeface="Arial Narrow"/>
              </a:rPr>
              <a:t>Hanisco</a:t>
            </a:r>
            <a:r>
              <a:rPr lang="en-US" sz="1400" b="0" i="0" u="none" strike="noStrike" cap="none" dirty="0">
                <a:solidFill>
                  <a:srgbClr val="000000"/>
                </a:solidFill>
                <a:latin typeface="Arial Narrow"/>
                <a:ea typeface="Arial Narrow"/>
                <a:cs typeface="Arial Narrow"/>
                <a:sym typeface="Arial Narrow"/>
              </a:rPr>
              <a:t>, Nader </a:t>
            </a:r>
            <a:r>
              <a:rPr lang="en-US" sz="1400" b="0" i="0" u="none" strike="noStrike" cap="none" dirty="0" err="1">
                <a:solidFill>
                  <a:srgbClr val="000000"/>
                </a:solidFill>
                <a:latin typeface="Arial Narrow"/>
                <a:ea typeface="Arial Narrow"/>
                <a:cs typeface="Arial Narrow"/>
                <a:sym typeface="Arial Narrow"/>
              </a:rPr>
              <a:t>Abuhassan</a:t>
            </a:r>
            <a:r>
              <a:rPr lang="en-US" sz="1400" b="0" i="0" u="none" strike="noStrike" cap="none" dirty="0">
                <a:solidFill>
                  <a:srgbClr val="000000"/>
                </a:solidFill>
                <a:latin typeface="Arial Narrow"/>
                <a:ea typeface="Arial Narrow"/>
                <a:cs typeface="Arial Narrow"/>
                <a:sym typeface="Arial Narrow"/>
              </a:rPr>
              <a:t>, Alexander Cede</a:t>
            </a:r>
            <a:r>
              <a:rPr lang="en-US" sz="1400" dirty="0">
                <a:solidFill>
                  <a:srgbClr val="000000"/>
                </a:solidFill>
                <a:latin typeface="Arial Narrow"/>
                <a:ea typeface="Arial Narrow"/>
                <a:cs typeface="Arial Narrow"/>
                <a:sym typeface="Arial Narrow"/>
              </a:rPr>
              <a:t> and Elena Lind</a:t>
            </a:r>
            <a:r>
              <a:rPr lang="en-US" sz="1400" b="0" i="0" u="none" strike="noStrike" cap="none" dirty="0">
                <a:solidFill>
                  <a:srgbClr val="000000"/>
                </a:solidFill>
                <a:latin typeface="Arial Narrow"/>
                <a:ea typeface="Arial Narrow"/>
                <a:cs typeface="Arial Narrow"/>
                <a:sym typeface="Arial Narrow"/>
              </a:rPr>
              <a:t> </a:t>
            </a:r>
          </a:p>
        </p:txBody>
      </p:sp>
      <p:cxnSp>
        <p:nvCxnSpPr>
          <p:cNvPr id="151" name="Google Shape;151;p1"/>
          <p:cNvCxnSpPr/>
          <p:nvPr/>
        </p:nvCxnSpPr>
        <p:spPr>
          <a:xfrm flipH="1">
            <a:off x="403782" y="1464954"/>
            <a:ext cx="11430256" cy="21214"/>
          </a:xfrm>
          <a:prstGeom prst="straightConnector1">
            <a:avLst/>
          </a:prstGeom>
          <a:noFill/>
          <a:ln w="12700" cap="flat" cmpd="sng">
            <a:solidFill>
              <a:srgbClr val="002060"/>
            </a:solidFill>
            <a:prstDash val="solid"/>
            <a:miter lim="800000"/>
            <a:headEnd type="none" w="sm" len="sm"/>
            <a:tailEnd type="none" w="sm" len="sm"/>
          </a:ln>
        </p:spPr>
      </p:cxnSp>
      <p:pic>
        <p:nvPicPr>
          <p:cNvPr id="19" name="Picture 18" descr="A picture containing drawing&#10;&#10;Description automatically generated">
            <a:extLst>
              <a:ext uri="{FF2B5EF4-FFF2-40B4-BE49-F238E27FC236}">
                <a16:creationId xmlns:a16="http://schemas.microsoft.com/office/drawing/2014/main" id="{33229590-6CCA-5E42-83A7-E8168A61AA0D}"/>
              </a:ext>
            </a:extLst>
          </p:cNvPr>
          <p:cNvPicPr>
            <a:picLocks noChangeAspect="1"/>
          </p:cNvPicPr>
          <p:nvPr/>
        </p:nvPicPr>
        <p:blipFill>
          <a:blip r:embed="rId4"/>
          <a:stretch>
            <a:fillRect/>
          </a:stretch>
        </p:blipFill>
        <p:spPr>
          <a:xfrm>
            <a:off x="10985879" y="251912"/>
            <a:ext cx="1169511" cy="1169511"/>
          </a:xfrm>
          <a:prstGeom prst="rect">
            <a:avLst/>
          </a:prstGeom>
        </p:spPr>
      </p:pic>
      <p:sp>
        <p:nvSpPr>
          <p:cNvPr id="15" name="Google Shape;156;p1">
            <a:extLst>
              <a:ext uri="{FF2B5EF4-FFF2-40B4-BE49-F238E27FC236}">
                <a16:creationId xmlns:a16="http://schemas.microsoft.com/office/drawing/2014/main" id="{BB094AD9-AC8D-9B40-8FA3-CC1939FA91B1}"/>
              </a:ext>
            </a:extLst>
          </p:cNvPr>
          <p:cNvSpPr txBox="1"/>
          <p:nvPr/>
        </p:nvSpPr>
        <p:spPr>
          <a:xfrm>
            <a:off x="2178548" y="4611271"/>
            <a:ext cx="8573677" cy="2246729"/>
          </a:xfrm>
          <a:prstGeom prst="rect">
            <a:avLst/>
          </a:prstGeom>
          <a:noFill/>
          <a:ln>
            <a:noFill/>
          </a:ln>
        </p:spPr>
        <p:txBody>
          <a:bodyPr spcFirstLastPara="1" wrap="square" lIns="91425" tIns="45700" rIns="91425" bIns="45700" anchor="t" anchorCtr="0">
            <a:spAutoFit/>
          </a:bodyPr>
          <a:lstStyle/>
          <a:p>
            <a:pPr>
              <a:buClr>
                <a:srgbClr val="000000"/>
              </a:buClr>
              <a:buSzPts val="1600"/>
            </a:pPr>
            <a:r>
              <a:rPr lang="en-US" sz="2000" b="0" i="0" strike="noStrike" cap="none" dirty="0" err="1">
                <a:latin typeface="Comic Sans MS" panose="030F0702030302020204" pitchFamily="66" charset="0"/>
                <a:ea typeface="Arial Narrow"/>
                <a:cs typeface="Arial Narrow"/>
                <a:sym typeface="Arial Narrow"/>
              </a:rPr>
              <a:t>Pandoras</a:t>
            </a:r>
            <a:r>
              <a:rPr lang="en-US" sz="2000" b="0" i="0" strike="noStrike" cap="none" dirty="0">
                <a:latin typeface="Comic Sans MS" panose="030F0702030302020204" pitchFamily="66" charset="0"/>
                <a:ea typeface="Arial Narrow"/>
                <a:cs typeface="Arial Narrow"/>
                <a:sym typeface="Arial Narrow"/>
              </a:rPr>
              <a:t> and surface monitors were co-located on the east coast,</a:t>
            </a:r>
          </a:p>
          <a:p>
            <a:pPr>
              <a:buClr>
                <a:srgbClr val="000000"/>
              </a:buClr>
              <a:buSzPts val="1600"/>
            </a:pPr>
            <a:r>
              <a:rPr lang="en-US" sz="2000" dirty="0">
                <a:latin typeface="Comic Sans MS" panose="030F0702030302020204" pitchFamily="66" charset="0"/>
                <a:ea typeface="Arial Narrow"/>
                <a:cs typeface="Arial Narrow"/>
                <a:sym typeface="Arial Narrow"/>
              </a:rPr>
              <a:t>Strong comparison correlations meant the </a:t>
            </a:r>
            <a:r>
              <a:rPr lang="en-US" sz="2000" dirty="0" err="1">
                <a:latin typeface="Comic Sans MS" panose="030F0702030302020204" pitchFamily="66" charset="0"/>
                <a:ea typeface="Arial Narrow"/>
                <a:cs typeface="Arial Narrow"/>
                <a:sym typeface="Arial Narrow"/>
              </a:rPr>
              <a:t>Pandoras</a:t>
            </a:r>
            <a:r>
              <a:rPr lang="en-US" sz="2000" dirty="0">
                <a:latin typeface="Comic Sans MS" panose="030F0702030302020204" pitchFamily="66" charset="0"/>
                <a:ea typeface="Arial Narrow"/>
                <a:cs typeface="Arial Narrow"/>
                <a:sym typeface="Arial Narrow"/>
              </a:rPr>
              <a:t> could boast,</a:t>
            </a:r>
          </a:p>
          <a:p>
            <a:pPr>
              <a:buClr>
                <a:srgbClr val="000000"/>
              </a:buClr>
              <a:buSzPts val="1600"/>
            </a:pPr>
            <a:r>
              <a:rPr lang="en-US" sz="2000" dirty="0">
                <a:latin typeface="Comic Sans MS" panose="030F0702030302020204" pitchFamily="66" charset="0"/>
                <a:ea typeface="Arial Narrow"/>
                <a:cs typeface="Arial Narrow"/>
                <a:sym typeface="Arial Narrow"/>
              </a:rPr>
              <a:t>Overall HCHO was biased high,</a:t>
            </a:r>
          </a:p>
          <a:p>
            <a:pPr>
              <a:buClr>
                <a:srgbClr val="000000"/>
              </a:buClr>
              <a:buSzPts val="1600"/>
            </a:pPr>
            <a:r>
              <a:rPr lang="en-US" sz="2000" b="0" i="0" strike="noStrike" cap="none" dirty="0">
                <a:latin typeface="Comic Sans MS" panose="030F0702030302020204" pitchFamily="66" charset="0"/>
                <a:ea typeface="Arial Narrow"/>
                <a:cs typeface="Arial Narrow"/>
                <a:sym typeface="Arial Narrow"/>
              </a:rPr>
              <a:t>While NO</a:t>
            </a:r>
            <a:r>
              <a:rPr lang="en-US" sz="2000" b="0" i="0" strike="noStrike" cap="none" baseline="-25000" dirty="0">
                <a:latin typeface="Comic Sans MS" panose="030F0702030302020204" pitchFamily="66" charset="0"/>
                <a:ea typeface="Arial Narrow"/>
                <a:cs typeface="Arial Narrow"/>
                <a:sym typeface="Arial Narrow"/>
              </a:rPr>
              <a:t>2</a:t>
            </a:r>
            <a:r>
              <a:rPr lang="en-US" sz="2000" b="0" i="0" strike="noStrike" cap="none" dirty="0">
                <a:latin typeface="Comic Sans MS" panose="030F0702030302020204" pitchFamily="66" charset="0"/>
                <a:ea typeface="Arial Narrow"/>
                <a:cs typeface="Arial Narrow"/>
                <a:sym typeface="Arial Narrow"/>
              </a:rPr>
              <a:t> concentrations fell a bit shy,</a:t>
            </a:r>
          </a:p>
          <a:p>
            <a:pPr>
              <a:buClr>
                <a:srgbClr val="000000"/>
              </a:buClr>
              <a:buSzPts val="1600"/>
            </a:pPr>
            <a:r>
              <a:rPr lang="en-US" sz="2000" dirty="0">
                <a:latin typeface="Comic Sans MS" panose="030F0702030302020204" pitchFamily="66" charset="0"/>
                <a:ea typeface="Arial Narrow"/>
                <a:cs typeface="Arial Narrow"/>
                <a:sym typeface="Arial Narrow"/>
              </a:rPr>
              <a:t>Drop by to learn about what impacted the agreement the most</a:t>
            </a:r>
            <a:endParaRPr lang="en-US" sz="2000" b="0" i="0" strike="noStrike" cap="none" dirty="0">
              <a:latin typeface="Comic Sans MS" panose="030F0702030302020204" pitchFamily="66" charset="0"/>
              <a:ea typeface="Arial Narrow"/>
              <a:cs typeface="Arial Narrow"/>
              <a:sym typeface="Arial Narrow"/>
            </a:endParaRPr>
          </a:p>
          <a:p>
            <a:pPr>
              <a:buClr>
                <a:srgbClr val="000000"/>
              </a:buClr>
              <a:buSzPts val="1600"/>
            </a:pPr>
            <a:r>
              <a:rPr lang="en-US" sz="2000" b="0" i="0" strike="noStrike" cap="none" dirty="0">
                <a:latin typeface="Comic Sans MS" panose="030F0702030302020204" pitchFamily="66" charset="0"/>
                <a:ea typeface="Arial Narrow"/>
                <a:cs typeface="Arial Narrow"/>
                <a:sym typeface="Arial Narrow"/>
              </a:rPr>
              <a:t> </a:t>
            </a:r>
          </a:p>
          <a:p>
            <a:pPr lvl="1">
              <a:buClr>
                <a:srgbClr val="000000"/>
              </a:buClr>
              <a:buSzPts val="1600"/>
            </a:pPr>
            <a:endParaRPr lang="en-US" sz="2000" dirty="0">
              <a:solidFill>
                <a:schemeClr val="dk1"/>
              </a:solidFill>
              <a:latin typeface="Comic Sans MS" panose="030F0702030302020204" pitchFamily="66" charset="0"/>
              <a:ea typeface="Arial Narrow"/>
              <a:cs typeface="Arial Narrow"/>
              <a:sym typeface="Arial Narrow"/>
            </a:endParaRPr>
          </a:p>
        </p:txBody>
      </p:sp>
      <p:sp>
        <p:nvSpPr>
          <p:cNvPr id="4" name="TextBox 3"/>
          <p:cNvSpPr txBox="1"/>
          <p:nvPr/>
        </p:nvSpPr>
        <p:spPr>
          <a:xfrm>
            <a:off x="9029197" y="1574680"/>
            <a:ext cx="1512530" cy="369332"/>
          </a:xfrm>
          <a:prstGeom prst="rect">
            <a:avLst/>
          </a:prstGeom>
          <a:noFill/>
        </p:spPr>
        <p:txBody>
          <a:bodyPr wrap="none" rtlCol="0">
            <a:spAutoFit/>
          </a:bodyPr>
          <a:lstStyle/>
          <a:p>
            <a:r>
              <a:rPr lang="en-US" dirty="0"/>
              <a:t>Bronx NY NO</a:t>
            </a:r>
            <a:r>
              <a:rPr lang="en-US" baseline="-25000" dirty="0"/>
              <a:t>2</a:t>
            </a:r>
          </a:p>
        </p:txBody>
      </p:sp>
      <p:sp>
        <p:nvSpPr>
          <p:cNvPr id="14" name="TextBox 13"/>
          <p:cNvSpPr txBox="1"/>
          <p:nvPr/>
        </p:nvSpPr>
        <p:spPr>
          <a:xfrm>
            <a:off x="10071887" y="3360379"/>
            <a:ext cx="939681" cy="369332"/>
          </a:xfrm>
          <a:prstGeom prst="rect">
            <a:avLst/>
          </a:prstGeom>
          <a:noFill/>
        </p:spPr>
        <p:txBody>
          <a:bodyPr wrap="none" rtlCol="0">
            <a:spAutoFit/>
          </a:bodyPr>
          <a:lstStyle/>
          <a:p>
            <a:r>
              <a:rPr lang="en-US" dirty="0"/>
              <a:t>R = 0.73</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0497" y="1604942"/>
            <a:ext cx="3490942" cy="2618207"/>
          </a:xfrm>
          <a:prstGeom prst="rect">
            <a:avLst/>
          </a:prstGeom>
        </p:spPr>
      </p:pic>
      <p:sp>
        <p:nvSpPr>
          <p:cNvPr id="18" name="TextBox 17"/>
          <p:cNvSpPr txBox="1"/>
          <p:nvPr/>
        </p:nvSpPr>
        <p:spPr>
          <a:xfrm>
            <a:off x="5191156" y="1594737"/>
            <a:ext cx="1891865" cy="369332"/>
          </a:xfrm>
          <a:prstGeom prst="rect">
            <a:avLst/>
          </a:prstGeom>
          <a:noFill/>
        </p:spPr>
        <p:txBody>
          <a:bodyPr wrap="none" rtlCol="0">
            <a:spAutoFit/>
          </a:bodyPr>
          <a:lstStyle/>
          <a:p>
            <a:r>
              <a:rPr lang="en-US" dirty="0" err="1"/>
              <a:t>OldField</a:t>
            </a:r>
            <a:r>
              <a:rPr lang="en-US" dirty="0"/>
              <a:t> NY HCHO</a:t>
            </a:r>
            <a:endParaRPr lang="en-US" baseline="-25000" dirty="0"/>
          </a:p>
        </p:txBody>
      </p:sp>
      <p:sp>
        <p:nvSpPr>
          <p:cNvPr id="20" name="TextBox 19"/>
          <p:cNvSpPr txBox="1"/>
          <p:nvPr/>
        </p:nvSpPr>
        <p:spPr>
          <a:xfrm>
            <a:off x="4806911" y="2179219"/>
            <a:ext cx="939681" cy="369332"/>
          </a:xfrm>
          <a:prstGeom prst="rect">
            <a:avLst/>
          </a:prstGeom>
          <a:noFill/>
        </p:spPr>
        <p:txBody>
          <a:bodyPr wrap="none" rtlCol="0">
            <a:spAutoFit/>
          </a:bodyPr>
          <a:lstStyle/>
          <a:p>
            <a:r>
              <a:rPr lang="en-US" dirty="0"/>
              <a:t>R = 0.81</a:t>
            </a:r>
          </a:p>
        </p:txBody>
      </p:sp>
      <p:sp>
        <p:nvSpPr>
          <p:cNvPr id="9" name="TextBox 8"/>
          <p:cNvSpPr txBox="1"/>
          <p:nvPr/>
        </p:nvSpPr>
        <p:spPr>
          <a:xfrm>
            <a:off x="9147666" y="4085121"/>
            <a:ext cx="960456" cy="369332"/>
          </a:xfrm>
          <a:prstGeom prst="rect">
            <a:avLst/>
          </a:prstGeom>
          <a:solidFill>
            <a:schemeClr val="bg1"/>
          </a:solidFill>
        </p:spPr>
        <p:txBody>
          <a:bodyPr wrap="none" rtlCol="0">
            <a:spAutoFit/>
          </a:bodyPr>
          <a:lstStyle/>
          <a:p>
            <a:r>
              <a:rPr lang="en-US" dirty="0"/>
              <a:t>Pandora</a:t>
            </a:r>
          </a:p>
        </p:txBody>
      </p:sp>
      <p:sp>
        <p:nvSpPr>
          <p:cNvPr id="22" name="TextBox 21"/>
          <p:cNvSpPr txBox="1"/>
          <p:nvPr/>
        </p:nvSpPr>
        <p:spPr>
          <a:xfrm>
            <a:off x="5672159" y="4093870"/>
            <a:ext cx="960456" cy="369332"/>
          </a:xfrm>
          <a:prstGeom prst="rect">
            <a:avLst/>
          </a:prstGeom>
          <a:solidFill>
            <a:schemeClr val="bg1"/>
          </a:solidFill>
        </p:spPr>
        <p:txBody>
          <a:bodyPr wrap="none" rtlCol="0">
            <a:spAutoFit/>
          </a:bodyPr>
          <a:lstStyle/>
          <a:p>
            <a:r>
              <a:rPr lang="en-US" dirty="0"/>
              <a:t>Pandora</a:t>
            </a:r>
          </a:p>
        </p:txBody>
      </p:sp>
      <p:sp>
        <p:nvSpPr>
          <p:cNvPr id="23" name="TextBox 22"/>
          <p:cNvSpPr txBox="1"/>
          <p:nvPr/>
        </p:nvSpPr>
        <p:spPr>
          <a:xfrm rot="16200000">
            <a:off x="7398255" y="2651138"/>
            <a:ext cx="970137" cy="369332"/>
          </a:xfrm>
          <a:prstGeom prst="rect">
            <a:avLst/>
          </a:prstGeom>
          <a:solidFill>
            <a:schemeClr val="bg1"/>
          </a:solidFill>
        </p:spPr>
        <p:txBody>
          <a:bodyPr wrap="none" rtlCol="0">
            <a:spAutoFit/>
          </a:bodyPr>
          <a:lstStyle/>
          <a:p>
            <a:r>
              <a:rPr lang="en-US" dirty="0"/>
              <a:t>In situ    </a:t>
            </a:r>
          </a:p>
        </p:txBody>
      </p:sp>
      <p:sp>
        <p:nvSpPr>
          <p:cNvPr id="24" name="TextBox 23"/>
          <p:cNvSpPr txBox="1"/>
          <p:nvPr/>
        </p:nvSpPr>
        <p:spPr>
          <a:xfrm rot="16200000">
            <a:off x="3931150" y="2690644"/>
            <a:ext cx="970137" cy="369332"/>
          </a:xfrm>
          <a:prstGeom prst="rect">
            <a:avLst/>
          </a:prstGeom>
          <a:solidFill>
            <a:schemeClr val="bg1"/>
          </a:solidFill>
        </p:spPr>
        <p:txBody>
          <a:bodyPr wrap="none" rtlCol="0">
            <a:spAutoFit/>
          </a:bodyPr>
          <a:lstStyle/>
          <a:p>
            <a:r>
              <a:rPr lang="en-US" dirty="0"/>
              <a:t>In situ    </a:t>
            </a:r>
          </a:p>
        </p:txBody>
      </p:sp>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470" y="1961923"/>
            <a:ext cx="3295612" cy="1894757"/>
          </a:xfrm>
          <a:prstGeom prst="rect">
            <a:avLst/>
          </a:prstGeom>
        </p:spPr>
      </p:pic>
      <p:pic>
        <p:nvPicPr>
          <p:cNvPr id="17" name="Picture 16"/>
          <p:cNvPicPr>
            <a:picLocks noChangeAspect="1"/>
          </p:cNvPicPr>
          <p:nvPr/>
        </p:nvPicPr>
        <p:blipFill rotWithShape="1">
          <a:blip r:embed="rId7">
            <a:extLst>
              <a:ext uri="{28A0092B-C50C-407E-A947-70E740481C1C}">
                <a14:useLocalDpi xmlns:a14="http://schemas.microsoft.com/office/drawing/2010/main" val="0"/>
              </a:ext>
            </a:extLst>
          </a:blip>
          <a:srcRect l="25216" t="29710" r="60186" b="54586"/>
          <a:stretch/>
        </p:blipFill>
        <p:spPr>
          <a:xfrm rot="5400000">
            <a:off x="-125272" y="323050"/>
            <a:ext cx="1297021" cy="1046481"/>
          </a:xfrm>
          <a:prstGeom prst="rect">
            <a:avLst/>
          </a:prstGeom>
        </p:spPr>
      </p:pic>
    </p:spTree>
    <p:extLst>
      <p:ext uri="{BB962C8B-B14F-4D97-AF65-F5344CB8AC3E}">
        <p14:creationId xmlns:p14="http://schemas.microsoft.com/office/powerpoint/2010/main" val="1335727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6" name="Google Shape;146;p1"/>
          <p:cNvPicPr preferRelativeResize="0"/>
          <p:nvPr/>
        </p:nvPicPr>
        <p:blipFill rotWithShape="1">
          <a:blip r:embed="rId3">
            <a:alphaModFix amt="35000"/>
          </a:blip>
          <a:srcRect l="24315" t="23771" r="23113" b="36986"/>
          <a:stretch/>
        </p:blipFill>
        <p:spPr>
          <a:xfrm>
            <a:off x="134085" y="336817"/>
            <a:ext cx="1094729" cy="1067278"/>
          </a:xfrm>
          <a:prstGeom prst="rect">
            <a:avLst/>
          </a:prstGeom>
          <a:noFill/>
          <a:ln>
            <a:noFill/>
          </a:ln>
        </p:spPr>
      </p:pic>
      <p:sp>
        <p:nvSpPr>
          <p:cNvPr id="148" name="Google Shape;148;p1"/>
          <p:cNvSpPr txBox="1"/>
          <p:nvPr/>
        </p:nvSpPr>
        <p:spPr>
          <a:xfrm>
            <a:off x="10390683" y="5651368"/>
            <a:ext cx="18466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50" name="Google Shape;150;p1"/>
          <p:cNvSpPr/>
          <p:nvPr/>
        </p:nvSpPr>
        <p:spPr>
          <a:xfrm>
            <a:off x="1193975" y="203200"/>
            <a:ext cx="9844500" cy="21031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44D60"/>
              </a:buClr>
              <a:buSzPts val="3200"/>
              <a:buFont typeface="Arial Narrow"/>
              <a:buNone/>
            </a:pPr>
            <a:r>
              <a:rPr lang="en-US" sz="3200" b="1" dirty="0">
                <a:solidFill>
                  <a:srgbClr val="244D60"/>
                </a:solidFill>
                <a:latin typeface="Arial Narrow"/>
                <a:ea typeface="Arial Narrow"/>
                <a:cs typeface="Arial Narrow"/>
                <a:sym typeface="Arial Narrow"/>
              </a:rPr>
              <a:t>Radkevich – </a:t>
            </a:r>
            <a:r>
              <a:rPr lang="en-US" sz="3200" b="1" i="0" u="none" strike="noStrike" cap="none" dirty="0">
                <a:solidFill>
                  <a:srgbClr val="244D60"/>
                </a:solidFill>
                <a:latin typeface="Arial Narrow"/>
                <a:ea typeface="Arial Narrow"/>
                <a:cs typeface="Arial Narrow"/>
                <a:sym typeface="Arial Narrow"/>
              </a:rPr>
              <a:t>Python Notebooks for Comparison of … TEMPO V04 and Pandora</a:t>
            </a:r>
            <a:endParaRPr sz="3200" b="1" i="0" u="none" strike="noStrike" cap="none" dirty="0">
              <a:solidFill>
                <a:srgbClr val="244D60"/>
              </a:solidFill>
              <a:latin typeface="Arial Narrow"/>
              <a:ea typeface="Arial Narrow"/>
              <a:cs typeface="Arial Narrow"/>
              <a:sym typeface="Arial Narrow"/>
            </a:endParaRPr>
          </a:p>
          <a:p>
            <a:pPr lvl="0" algn="ctr">
              <a:spcBef>
                <a:spcPts val="2400"/>
              </a:spcBef>
              <a:buClr>
                <a:srgbClr val="000000"/>
              </a:buClr>
              <a:buSzPts val="1800"/>
            </a:pPr>
            <a:r>
              <a:rPr lang="en-US" sz="1800" b="0" i="0" u="none" strike="noStrike" cap="none" dirty="0">
                <a:solidFill>
                  <a:srgbClr val="000000"/>
                </a:solidFill>
                <a:latin typeface="Arial Narrow"/>
                <a:ea typeface="Arial Narrow"/>
                <a:cs typeface="Arial Narrow"/>
                <a:sym typeface="Arial Narrow"/>
              </a:rPr>
              <a:t>Alexander Radkevich, ASDC, NASA </a:t>
            </a:r>
            <a:r>
              <a:rPr lang="en-US" sz="1800" b="0" i="0" u="none" strike="noStrike" cap="none" dirty="0" err="1">
                <a:solidFill>
                  <a:srgbClr val="000000"/>
                </a:solidFill>
                <a:latin typeface="Arial Narrow"/>
                <a:ea typeface="Arial Narrow"/>
                <a:cs typeface="Arial Narrow"/>
                <a:sym typeface="Arial Narrow"/>
              </a:rPr>
              <a:t>LaRC</a:t>
            </a:r>
            <a:r>
              <a:rPr lang="en-US" sz="1800" b="0" i="0" u="none" strike="noStrike" cap="none" dirty="0">
                <a:solidFill>
                  <a:srgbClr val="000000"/>
                </a:solidFill>
                <a:latin typeface="Arial Narrow"/>
                <a:ea typeface="Arial Narrow"/>
                <a:cs typeface="Arial Narrow"/>
                <a:sym typeface="Arial Narrow"/>
              </a:rPr>
              <a:t>; ADNET Systems, Inc.</a:t>
            </a:r>
            <a:br>
              <a:rPr lang="en-US" sz="1800" b="0" i="0" u="none" strike="noStrike" cap="none" dirty="0">
                <a:solidFill>
                  <a:srgbClr val="000000"/>
                </a:solidFill>
                <a:latin typeface="Arial Narrow"/>
                <a:ea typeface="Arial Narrow"/>
                <a:cs typeface="Arial Narrow"/>
                <a:sym typeface="Arial Narrow"/>
              </a:rPr>
            </a:br>
            <a:r>
              <a:rPr lang="en-US" sz="1800" b="0" i="0" u="none" strike="noStrike" cap="none" dirty="0">
                <a:solidFill>
                  <a:srgbClr val="000000"/>
                </a:solidFill>
                <a:latin typeface="Arial Narrow"/>
                <a:ea typeface="Arial Narrow"/>
                <a:cs typeface="Arial Narrow"/>
                <a:sym typeface="Arial Narrow"/>
              </a:rPr>
              <a:t>Daniel Kaufman, </a:t>
            </a:r>
            <a:r>
              <a:rPr lang="en-US" dirty="0">
                <a:solidFill>
                  <a:srgbClr val="000000"/>
                </a:solidFill>
                <a:latin typeface="Arial Narrow"/>
                <a:ea typeface="Arial Narrow"/>
                <a:cs typeface="Arial Narrow"/>
                <a:sym typeface="Arial Narrow"/>
              </a:rPr>
              <a:t>ASDC, NASA </a:t>
            </a:r>
            <a:r>
              <a:rPr lang="en-US" dirty="0" err="1">
                <a:solidFill>
                  <a:srgbClr val="000000"/>
                </a:solidFill>
                <a:latin typeface="Arial Narrow"/>
                <a:ea typeface="Arial Narrow"/>
                <a:cs typeface="Arial Narrow"/>
                <a:sym typeface="Arial Narrow"/>
              </a:rPr>
              <a:t>LaRC</a:t>
            </a:r>
            <a:r>
              <a:rPr lang="en-US" dirty="0">
                <a:solidFill>
                  <a:srgbClr val="000000"/>
                </a:solidFill>
                <a:latin typeface="Arial Narrow"/>
                <a:ea typeface="Arial Narrow"/>
                <a:cs typeface="Arial Narrow"/>
                <a:sym typeface="Arial Narrow"/>
              </a:rPr>
              <a:t>; Booz-Allen and Hamilton, Inc.</a:t>
            </a:r>
            <a:endParaRPr lang="en-US" sz="1800" b="0" i="0" u="none" strike="noStrike" cap="none" dirty="0">
              <a:solidFill>
                <a:srgbClr val="000000"/>
              </a:solidFill>
              <a:latin typeface="Arial Narrow"/>
              <a:ea typeface="Arial Narrow"/>
              <a:cs typeface="Arial Narrow"/>
              <a:sym typeface="Arial Narrow"/>
            </a:endParaRPr>
          </a:p>
          <a:p>
            <a:pPr marL="0" marR="0" lvl="0" indent="0" algn="ctr" rtl="0">
              <a:lnSpc>
                <a:spcPct val="100000"/>
              </a:lnSpc>
              <a:spcBef>
                <a:spcPts val="200"/>
              </a:spcBef>
              <a:spcAft>
                <a:spcPts val="0"/>
              </a:spcAft>
              <a:buClr>
                <a:srgbClr val="000000"/>
              </a:buClr>
              <a:buSzPts val="1800"/>
              <a:buFont typeface="Arial Narrow"/>
              <a:buNone/>
            </a:pPr>
            <a:endParaRPr sz="4400" b="1" i="0" u="none" strike="noStrike" cap="none" dirty="0">
              <a:solidFill>
                <a:srgbClr val="244D60"/>
              </a:solidFill>
              <a:latin typeface="Arial Narrow"/>
              <a:ea typeface="Arial Narrow"/>
              <a:cs typeface="Arial Narrow"/>
              <a:sym typeface="Arial Narrow"/>
            </a:endParaRPr>
          </a:p>
        </p:txBody>
      </p:sp>
      <p:cxnSp>
        <p:nvCxnSpPr>
          <p:cNvPr id="151" name="Google Shape;151;p1"/>
          <p:cNvCxnSpPr/>
          <p:nvPr/>
        </p:nvCxnSpPr>
        <p:spPr>
          <a:xfrm flipH="1">
            <a:off x="403782" y="1464954"/>
            <a:ext cx="11430256" cy="21214"/>
          </a:xfrm>
          <a:prstGeom prst="straightConnector1">
            <a:avLst/>
          </a:prstGeom>
          <a:noFill/>
          <a:ln w="12700" cap="flat" cmpd="sng">
            <a:solidFill>
              <a:srgbClr val="002060"/>
            </a:solidFill>
            <a:prstDash val="solid"/>
            <a:miter lim="800000"/>
            <a:headEnd type="none" w="sm" len="sm"/>
            <a:tailEnd type="none" w="sm" len="sm"/>
          </a:ln>
        </p:spPr>
      </p:cxnSp>
      <p:pic>
        <p:nvPicPr>
          <p:cNvPr id="19" name="Picture 18" descr="A picture containing drawing&#10;&#10;Description automatically generated">
            <a:extLst>
              <a:ext uri="{FF2B5EF4-FFF2-40B4-BE49-F238E27FC236}">
                <a16:creationId xmlns:a16="http://schemas.microsoft.com/office/drawing/2014/main" id="{33229590-6CCA-5E42-83A7-E8168A61AA0D}"/>
              </a:ext>
            </a:extLst>
          </p:cNvPr>
          <p:cNvPicPr>
            <a:picLocks noChangeAspect="1"/>
          </p:cNvPicPr>
          <p:nvPr/>
        </p:nvPicPr>
        <p:blipFill>
          <a:blip r:embed="rId4"/>
          <a:stretch>
            <a:fillRect/>
          </a:stretch>
        </p:blipFill>
        <p:spPr>
          <a:xfrm>
            <a:off x="10985879" y="251912"/>
            <a:ext cx="1169511" cy="1169511"/>
          </a:xfrm>
          <a:prstGeom prst="rect">
            <a:avLst/>
          </a:prstGeom>
        </p:spPr>
      </p:pic>
      <p:sp>
        <p:nvSpPr>
          <p:cNvPr id="15" name="Google Shape;156;p1">
            <a:extLst>
              <a:ext uri="{FF2B5EF4-FFF2-40B4-BE49-F238E27FC236}">
                <a16:creationId xmlns:a16="http://schemas.microsoft.com/office/drawing/2014/main" id="{BB094AD9-AC8D-9B40-8FA3-CC1939FA91B1}"/>
              </a:ext>
            </a:extLst>
          </p:cNvPr>
          <p:cNvSpPr txBox="1"/>
          <p:nvPr/>
        </p:nvSpPr>
        <p:spPr>
          <a:xfrm>
            <a:off x="988827" y="2560320"/>
            <a:ext cx="10770782" cy="3477835"/>
          </a:xfrm>
          <a:prstGeom prst="rect">
            <a:avLst/>
          </a:prstGeom>
          <a:noFill/>
          <a:ln>
            <a:noFill/>
          </a:ln>
        </p:spPr>
        <p:txBody>
          <a:bodyPr spcFirstLastPara="1" wrap="square" lIns="91425" tIns="45700" rIns="91425" bIns="45700" anchor="t" anchorCtr="0">
            <a:spAutoFit/>
          </a:bodyPr>
          <a:lstStyle/>
          <a:p>
            <a:pPr marL="342900" indent="-342900">
              <a:buClr>
                <a:srgbClr val="000000"/>
              </a:buClr>
              <a:buSzPts val="1600"/>
              <a:buFont typeface="+mj-lt"/>
              <a:buAutoNum type="arabicPeriod"/>
            </a:pPr>
            <a:r>
              <a:rPr lang="en-US" sz="2000" dirty="0">
                <a:solidFill>
                  <a:schemeClr val="dk1"/>
                </a:solidFill>
                <a:latin typeface="Arial Narrow"/>
                <a:ea typeface="Arial Narrow"/>
                <a:cs typeface="Arial Narrow"/>
                <a:sym typeface="Arial Narrow"/>
              </a:rPr>
              <a:t>Present update of existing notebooks comparing NO</a:t>
            </a:r>
            <a:r>
              <a:rPr lang="en-US" sz="2000" baseline="-25000" dirty="0">
                <a:solidFill>
                  <a:schemeClr val="dk1"/>
                </a:solidFill>
                <a:latin typeface="Arial Narrow"/>
                <a:ea typeface="Arial Narrow"/>
                <a:cs typeface="Arial Narrow"/>
                <a:sym typeface="Arial Narrow"/>
              </a:rPr>
              <a:t>2</a:t>
            </a:r>
            <a:r>
              <a:rPr lang="en-US" sz="2000" dirty="0">
                <a:solidFill>
                  <a:schemeClr val="dk1"/>
                </a:solidFill>
                <a:latin typeface="Arial Narrow"/>
                <a:ea typeface="Arial Narrow"/>
                <a:cs typeface="Arial Narrow"/>
                <a:sym typeface="Arial Narrow"/>
              </a:rPr>
              <a:t> tropospheric, HCHO total, and O</a:t>
            </a:r>
            <a:r>
              <a:rPr lang="en-US" sz="2000" baseline="-25000" dirty="0">
                <a:solidFill>
                  <a:schemeClr val="dk1"/>
                </a:solidFill>
                <a:latin typeface="Arial Narrow"/>
                <a:ea typeface="Arial Narrow"/>
                <a:cs typeface="Arial Narrow"/>
                <a:sym typeface="Arial Narrow"/>
              </a:rPr>
              <a:t>3</a:t>
            </a:r>
            <a:r>
              <a:rPr lang="en-US" sz="2000" dirty="0">
                <a:solidFill>
                  <a:schemeClr val="dk1"/>
                </a:solidFill>
                <a:latin typeface="Arial Narrow"/>
                <a:ea typeface="Arial Narrow"/>
                <a:cs typeface="Arial Narrow"/>
                <a:sym typeface="Arial Narrow"/>
              </a:rPr>
              <a:t> total columns;</a:t>
            </a:r>
          </a:p>
          <a:p>
            <a:pPr marL="342900" indent="-342900">
              <a:buClr>
                <a:srgbClr val="000000"/>
              </a:buClr>
              <a:buSzPts val="1600"/>
              <a:buFont typeface="+mj-lt"/>
              <a:buAutoNum type="arabicPeriod"/>
            </a:pPr>
            <a:endParaRPr lang="en-US" sz="2000" dirty="0">
              <a:solidFill>
                <a:schemeClr val="dk1"/>
              </a:solidFill>
              <a:latin typeface="Arial Narrow"/>
              <a:ea typeface="Arial Narrow"/>
              <a:cs typeface="Arial Narrow"/>
              <a:sym typeface="Arial Narrow"/>
            </a:endParaRPr>
          </a:p>
          <a:p>
            <a:pPr marL="342900" indent="-342900">
              <a:buClr>
                <a:srgbClr val="000000"/>
              </a:buClr>
              <a:buSzPts val="1600"/>
              <a:buFont typeface="+mj-lt"/>
              <a:buAutoNum type="arabicPeriod"/>
            </a:pPr>
            <a:r>
              <a:rPr lang="en-US" sz="2000" dirty="0">
                <a:solidFill>
                  <a:schemeClr val="dk1"/>
                </a:solidFill>
                <a:latin typeface="Arial Narrow"/>
                <a:ea typeface="Arial Narrow"/>
                <a:cs typeface="Arial Narrow"/>
                <a:sym typeface="Arial Narrow"/>
              </a:rPr>
              <a:t>Details on accounting temporal features of Pandora retrieval for co-locating in time;</a:t>
            </a:r>
          </a:p>
          <a:p>
            <a:pPr marL="342900" indent="-342900">
              <a:buClr>
                <a:srgbClr val="000000"/>
              </a:buClr>
              <a:buSzPts val="1600"/>
              <a:buFont typeface="+mj-lt"/>
              <a:buAutoNum type="arabicPeriod"/>
            </a:pPr>
            <a:endParaRPr lang="en-US" sz="2000" dirty="0">
              <a:solidFill>
                <a:schemeClr val="dk1"/>
              </a:solidFill>
              <a:latin typeface="Arial Narrow"/>
              <a:ea typeface="Arial Narrow"/>
              <a:cs typeface="Arial Narrow"/>
              <a:sym typeface="Arial Narrow"/>
            </a:endParaRPr>
          </a:p>
          <a:p>
            <a:pPr marL="342900" marR="0" lvl="0" indent="-342900" rtl="0">
              <a:lnSpc>
                <a:spcPct val="100000"/>
              </a:lnSpc>
              <a:spcBef>
                <a:spcPts val="0"/>
              </a:spcBef>
              <a:spcAft>
                <a:spcPts val="0"/>
              </a:spcAft>
              <a:buClr>
                <a:srgbClr val="000000"/>
              </a:buClr>
              <a:buSzPts val="1600"/>
              <a:buFont typeface="+mj-lt"/>
              <a:buAutoNum type="arabicPeriod"/>
            </a:pPr>
            <a:r>
              <a:rPr lang="en-US" sz="2000" dirty="0">
                <a:latin typeface="Arial Narrow"/>
                <a:ea typeface="Arial Narrow"/>
                <a:cs typeface="Arial Narrow"/>
                <a:sym typeface="Arial Narrow"/>
              </a:rPr>
              <a:t>Details on co-locating in space;</a:t>
            </a:r>
          </a:p>
          <a:p>
            <a:pPr marL="342900" marR="0" lvl="0" indent="-342900" rtl="0">
              <a:lnSpc>
                <a:spcPct val="100000"/>
              </a:lnSpc>
              <a:spcBef>
                <a:spcPts val="0"/>
              </a:spcBef>
              <a:spcAft>
                <a:spcPts val="0"/>
              </a:spcAft>
              <a:buClr>
                <a:srgbClr val="000000"/>
              </a:buClr>
              <a:buSzPts val="1600"/>
              <a:buFont typeface="+mj-lt"/>
              <a:buAutoNum type="arabicPeriod"/>
            </a:pPr>
            <a:endParaRPr lang="en-US" sz="2000" dirty="0">
              <a:latin typeface="Arial Narrow"/>
              <a:ea typeface="Arial Narrow"/>
              <a:cs typeface="Arial Narrow"/>
              <a:sym typeface="Arial Narrow"/>
            </a:endParaRPr>
          </a:p>
          <a:p>
            <a:pPr marL="342900" marR="0" lvl="0" indent="-342900" rtl="0">
              <a:lnSpc>
                <a:spcPct val="100000"/>
              </a:lnSpc>
              <a:spcBef>
                <a:spcPts val="0"/>
              </a:spcBef>
              <a:spcAft>
                <a:spcPts val="0"/>
              </a:spcAft>
              <a:buClr>
                <a:srgbClr val="000000"/>
              </a:buClr>
              <a:buSzPts val="1600"/>
              <a:buFont typeface="+mj-lt"/>
              <a:buAutoNum type="arabicPeriod"/>
            </a:pPr>
            <a:r>
              <a:rPr lang="en-US" sz="2000" dirty="0">
                <a:latin typeface="Arial Narrow"/>
                <a:ea typeface="Arial Narrow"/>
                <a:cs typeface="Arial Narrow"/>
                <a:sym typeface="Arial Narrow"/>
              </a:rPr>
              <a:t>Once Pandora location and timeframe of interest are selected, further processing is fully automated;</a:t>
            </a:r>
          </a:p>
          <a:p>
            <a:pPr marL="342900" marR="0" lvl="0" indent="-342900" rtl="0">
              <a:lnSpc>
                <a:spcPct val="100000"/>
              </a:lnSpc>
              <a:spcBef>
                <a:spcPts val="0"/>
              </a:spcBef>
              <a:spcAft>
                <a:spcPts val="0"/>
              </a:spcAft>
              <a:buClr>
                <a:srgbClr val="000000"/>
              </a:buClr>
              <a:buSzPts val="1600"/>
              <a:buFont typeface="+mj-lt"/>
              <a:buAutoNum type="arabicPeriod"/>
            </a:pPr>
            <a:endParaRPr lang="en-US" sz="2000" dirty="0">
              <a:latin typeface="Arial Narrow"/>
              <a:ea typeface="Arial Narrow"/>
              <a:cs typeface="Arial Narrow"/>
              <a:sym typeface="Arial Narrow"/>
            </a:endParaRPr>
          </a:p>
          <a:p>
            <a:pPr marL="342900" marR="0" lvl="0" indent="-342900" rtl="0">
              <a:lnSpc>
                <a:spcPct val="100000"/>
              </a:lnSpc>
              <a:spcBef>
                <a:spcPts val="0"/>
              </a:spcBef>
              <a:spcAft>
                <a:spcPts val="0"/>
              </a:spcAft>
              <a:buClr>
                <a:srgbClr val="000000"/>
              </a:buClr>
              <a:buSzPts val="1600"/>
              <a:buFont typeface="+mj-lt"/>
              <a:buAutoNum type="arabicPeriod"/>
            </a:pPr>
            <a:r>
              <a:rPr lang="en-US" sz="2000" dirty="0">
                <a:latin typeface="Arial Narrow"/>
                <a:ea typeface="Arial Narrow"/>
                <a:cs typeface="Arial Narrow"/>
                <a:sym typeface="Arial Narrow"/>
              </a:rPr>
              <a:t>Key new feature – the use of L2 </a:t>
            </a:r>
            <a:r>
              <a:rPr lang="en-US" sz="2000" dirty="0" err="1">
                <a:latin typeface="Arial Narrow"/>
                <a:ea typeface="Arial Narrow"/>
                <a:cs typeface="Arial Narrow"/>
                <a:sym typeface="Arial Narrow"/>
              </a:rPr>
              <a:t>subsetter</a:t>
            </a:r>
            <a:r>
              <a:rPr lang="en-US" sz="2000" dirty="0">
                <a:latin typeface="Arial Narrow"/>
                <a:ea typeface="Arial Narrow"/>
                <a:cs typeface="Arial Narrow"/>
                <a:sym typeface="Arial Narrow"/>
              </a:rPr>
              <a:t>, reducing size of downloaded files by  a factor of ~1800;</a:t>
            </a:r>
          </a:p>
          <a:p>
            <a:pPr marL="342900" marR="0" lvl="0" indent="-342900" rtl="0">
              <a:lnSpc>
                <a:spcPct val="100000"/>
              </a:lnSpc>
              <a:spcBef>
                <a:spcPts val="0"/>
              </a:spcBef>
              <a:spcAft>
                <a:spcPts val="0"/>
              </a:spcAft>
              <a:buClr>
                <a:srgbClr val="000000"/>
              </a:buClr>
              <a:buSzPts val="1600"/>
              <a:buFont typeface="+mj-lt"/>
              <a:buAutoNum type="arabicPeriod"/>
            </a:pPr>
            <a:endParaRPr lang="en-US" sz="2000" dirty="0">
              <a:latin typeface="Arial Narrow"/>
              <a:ea typeface="Arial Narrow"/>
              <a:cs typeface="Arial Narrow"/>
              <a:sym typeface="Arial Narrow"/>
            </a:endParaRPr>
          </a:p>
          <a:p>
            <a:pPr marL="342900" indent="-342900">
              <a:buClr>
                <a:srgbClr val="000000"/>
              </a:buClr>
              <a:buSzPts val="1600"/>
              <a:buFont typeface="+mj-lt"/>
              <a:buAutoNum type="arabicPeriod"/>
            </a:pPr>
            <a:r>
              <a:rPr lang="en-US" sz="2000" dirty="0">
                <a:latin typeface="Arial Narrow"/>
                <a:ea typeface="Arial Narrow"/>
                <a:cs typeface="Arial Narrow"/>
                <a:sym typeface="Arial Narrow"/>
              </a:rPr>
              <a:t>Selected results will also be presented.</a:t>
            </a:r>
            <a:endParaRPr lang="en-US" sz="2000" dirty="0">
              <a:solidFill>
                <a:schemeClr val="dk1"/>
              </a:solidFill>
              <a:latin typeface="Arial Narrow"/>
              <a:ea typeface="Arial Narrow"/>
              <a:cs typeface="Arial Narrow"/>
              <a:sym typeface="Arial Narrow"/>
            </a:endParaRPr>
          </a:p>
        </p:txBody>
      </p:sp>
      <p:sp>
        <p:nvSpPr>
          <p:cNvPr id="10" name="Google Shape;145;p1">
            <a:extLst>
              <a:ext uri="{FF2B5EF4-FFF2-40B4-BE49-F238E27FC236}">
                <a16:creationId xmlns:a16="http://schemas.microsoft.com/office/drawing/2014/main" id="{3431877A-069D-D84A-B140-866096511CEA}"/>
              </a:ext>
            </a:extLst>
          </p:cNvPr>
          <p:cNvSpPr txBox="1"/>
          <p:nvPr/>
        </p:nvSpPr>
        <p:spPr>
          <a:xfrm>
            <a:off x="76210" y="251912"/>
            <a:ext cx="1188720" cy="1200288"/>
          </a:xfrm>
          <a:prstGeom prst="rect">
            <a:avLst/>
          </a:prstGeom>
          <a:noFill/>
          <a:ln w="2857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b="1" dirty="0">
                <a:solidFill>
                  <a:schemeClr val="dk1"/>
                </a:solidFill>
                <a:latin typeface="Arial Narrow"/>
                <a:ea typeface="Arial Narrow"/>
                <a:cs typeface="Arial Narrow"/>
                <a:sym typeface="Arial Narrow"/>
              </a:rPr>
              <a:t>Place a h</a:t>
            </a:r>
            <a:r>
              <a:rPr lang="en-US" b="1" i="0" u="none" strike="noStrike" cap="none" dirty="0">
                <a:solidFill>
                  <a:schemeClr val="dk1"/>
                </a:solidFill>
                <a:latin typeface="Arial Narrow"/>
                <a:ea typeface="Arial Narrow"/>
                <a:cs typeface="Arial Narrow"/>
                <a:sym typeface="Arial Narrow"/>
              </a:rPr>
              <a:t>eadshot of yourself here</a:t>
            </a:r>
          </a:p>
        </p:txBody>
      </p:sp>
    </p:spTree>
    <p:extLst>
      <p:ext uri="{BB962C8B-B14F-4D97-AF65-F5344CB8AC3E}">
        <p14:creationId xmlns:p14="http://schemas.microsoft.com/office/powerpoint/2010/main" val="1479102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8" name="Google Shape;148;p1"/>
          <p:cNvSpPr txBox="1"/>
          <p:nvPr/>
        </p:nvSpPr>
        <p:spPr>
          <a:xfrm>
            <a:off x="10390683" y="5651368"/>
            <a:ext cx="18466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50" name="Google Shape;150;p1"/>
          <p:cNvSpPr/>
          <p:nvPr/>
        </p:nvSpPr>
        <p:spPr>
          <a:xfrm>
            <a:off x="1366505" y="203200"/>
            <a:ext cx="9844500" cy="294948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44D60"/>
              </a:buClr>
              <a:buSzPts val="3200"/>
              <a:buFont typeface="Arial Narrow"/>
              <a:buNone/>
            </a:pPr>
            <a:r>
              <a:rPr lang="en-US" sz="2800" b="1" dirty="0">
                <a:solidFill>
                  <a:srgbClr val="244D60"/>
                </a:solidFill>
                <a:latin typeface="Arial Narrow"/>
                <a:ea typeface="Arial Narrow"/>
                <a:cs typeface="Arial Narrow"/>
                <a:sym typeface="Arial Narrow"/>
              </a:rPr>
              <a:t>Rangel de la Tejera – </a:t>
            </a:r>
            <a:r>
              <a:rPr lang="en-US" sz="2800" b="1" i="0" u="none" strike="noStrike" cap="none" dirty="0">
                <a:solidFill>
                  <a:srgbClr val="244D60"/>
                </a:solidFill>
                <a:latin typeface="Arial Narrow"/>
                <a:ea typeface="Arial Narrow"/>
                <a:cs typeface="Arial Narrow"/>
                <a:sym typeface="Arial Narrow"/>
              </a:rPr>
              <a:t>I-Canopy: A Scalable IoT Sensor Platform for High-Resolution Microclimate Monitoring</a:t>
            </a:r>
          </a:p>
          <a:p>
            <a:r>
              <a:rPr lang="en-US" sz="1800" b="0" dirty="0">
                <a:solidFill>
                  <a:schemeClr val="tx1"/>
                </a:solidFill>
                <a:latin typeface="Antonio" panose="02000503000000000000" pitchFamily="2" charset="77"/>
              </a:rPr>
              <a:t> Rafael Rangel de la Tejera</a:t>
            </a:r>
            <a:r>
              <a:rPr lang="en-US" sz="1800" b="0" baseline="30000" dirty="0">
                <a:solidFill>
                  <a:schemeClr val="tx1"/>
                </a:solidFill>
                <a:latin typeface="Antonio" panose="02000503000000000000" pitchFamily="2" charset="77"/>
              </a:rPr>
              <a:t>1</a:t>
            </a:r>
            <a:r>
              <a:rPr lang="en-US" b="0" dirty="0">
                <a:solidFill>
                  <a:schemeClr val="tx1"/>
                </a:solidFill>
                <a:latin typeface="Antonio" panose="02000503000000000000" pitchFamily="2" charset="77"/>
              </a:rPr>
              <a:t>, Jun Wang</a:t>
            </a:r>
            <a:r>
              <a:rPr lang="en-US" b="0" baseline="30000" dirty="0">
                <a:solidFill>
                  <a:schemeClr val="tx1"/>
                </a:solidFill>
                <a:latin typeface="Antonio" panose="02000503000000000000" pitchFamily="2" charset="77"/>
              </a:rPr>
              <a:t>1</a:t>
            </a:r>
            <a:r>
              <a:rPr lang="en-US" b="0" dirty="0">
                <a:solidFill>
                  <a:schemeClr val="tx1"/>
                </a:solidFill>
                <a:latin typeface="Antonio" panose="02000503000000000000" pitchFamily="2" charset="77"/>
              </a:rPr>
              <a:t>, </a:t>
            </a:r>
            <a:r>
              <a:rPr lang="en-US" sz="1800" b="0" dirty="0">
                <a:solidFill>
                  <a:schemeClr val="tx1"/>
                </a:solidFill>
                <a:latin typeface="Antonio" panose="02000503000000000000" pitchFamily="2" charset="77"/>
              </a:rPr>
              <a:t>Lorena Castro García</a:t>
            </a:r>
            <a:r>
              <a:rPr lang="en-US" sz="1800" b="0" baseline="30000" dirty="0">
                <a:solidFill>
                  <a:schemeClr val="tx1"/>
                </a:solidFill>
                <a:latin typeface="Antonio" panose="02000503000000000000" pitchFamily="2" charset="77"/>
              </a:rPr>
              <a:t>1</a:t>
            </a:r>
            <a:r>
              <a:rPr lang="en-US" sz="1800" b="0" dirty="0">
                <a:solidFill>
                  <a:schemeClr val="tx1"/>
                </a:solidFill>
                <a:latin typeface="Antonio" panose="02000503000000000000" pitchFamily="2" charset="77"/>
              </a:rPr>
              <a:t>, Meng Zhou</a:t>
            </a:r>
            <a:r>
              <a:rPr lang="en-US" sz="1800" b="0" baseline="30000" dirty="0">
                <a:solidFill>
                  <a:schemeClr val="tx1"/>
                </a:solidFill>
                <a:latin typeface="Antonio" panose="02000503000000000000" pitchFamily="2" charset="77"/>
              </a:rPr>
              <a:t>1</a:t>
            </a:r>
            <a:r>
              <a:rPr lang="en-US" sz="1800" b="0" dirty="0">
                <a:solidFill>
                  <a:schemeClr val="tx1"/>
                </a:solidFill>
                <a:latin typeface="Antonio" panose="02000503000000000000" pitchFamily="2" charset="77"/>
              </a:rPr>
              <a:t> and Spencer Kuhl</a:t>
            </a:r>
            <a:r>
              <a:rPr lang="en-US" sz="1800" b="0" baseline="30000" dirty="0">
                <a:solidFill>
                  <a:schemeClr val="tx1"/>
                </a:solidFill>
                <a:latin typeface="Antonio" panose="02000503000000000000" pitchFamily="2" charset="77"/>
              </a:rPr>
              <a:t>2</a:t>
            </a:r>
          </a:p>
          <a:p>
            <a:endParaRPr lang="en-US" sz="1800" b="0" baseline="30000" dirty="0">
              <a:solidFill>
                <a:schemeClr val="tx1"/>
              </a:solidFill>
              <a:latin typeface="Antonio" panose="02000503000000000000" pitchFamily="2" charset="77"/>
            </a:endParaRPr>
          </a:p>
          <a:p>
            <a:pPr algn="l"/>
            <a:r>
              <a:rPr lang="en-US" sz="1600" baseline="30000" dirty="0">
                <a:solidFill>
                  <a:schemeClr val="tx1"/>
                </a:solidFill>
              </a:rPr>
              <a:t>1</a:t>
            </a:r>
            <a:r>
              <a:rPr lang="en-US" sz="1600" b="0" dirty="0">
                <a:solidFill>
                  <a:schemeClr val="tx1"/>
                </a:solidFill>
              </a:rPr>
              <a:t>Department of Chemical and Biochemical Engineering, University of Iowa, Iowa City, IA, USA</a:t>
            </a:r>
          </a:p>
          <a:p>
            <a:pPr algn="l"/>
            <a:r>
              <a:rPr lang="en-US" sz="1600" b="0" baseline="30000" dirty="0">
                <a:solidFill>
                  <a:schemeClr val="tx1"/>
                </a:solidFill>
              </a:rPr>
              <a:t>2</a:t>
            </a:r>
            <a:r>
              <a:rPr lang="en-US" sz="1600" b="0" dirty="0">
                <a:solidFill>
                  <a:schemeClr val="tx1"/>
                </a:solidFill>
              </a:rPr>
              <a:t>Iowa Prototype and Research LLC, Iowa City, IA, USA</a:t>
            </a:r>
            <a:endParaRPr lang="en-US" sz="1600" baseline="30000" dirty="0">
              <a:solidFill>
                <a:schemeClr val="tx1"/>
              </a:solidFill>
            </a:endParaRPr>
          </a:p>
          <a:p>
            <a:endParaRPr lang="en-US" sz="1800" b="0" dirty="0">
              <a:solidFill>
                <a:schemeClr val="tx1"/>
              </a:solidFill>
              <a:latin typeface="Antonio" panose="02000503000000000000" pitchFamily="2" charset="77"/>
            </a:endParaRPr>
          </a:p>
          <a:p>
            <a:pPr marL="0" marR="0" lvl="0" indent="0" algn="ctr" rtl="0">
              <a:lnSpc>
                <a:spcPct val="100000"/>
              </a:lnSpc>
              <a:spcBef>
                <a:spcPts val="200"/>
              </a:spcBef>
              <a:spcAft>
                <a:spcPts val="0"/>
              </a:spcAft>
              <a:buClr>
                <a:srgbClr val="000000"/>
              </a:buClr>
              <a:buSzPts val="1800"/>
              <a:buFont typeface="Arial Narrow"/>
              <a:buNone/>
            </a:pPr>
            <a:endParaRPr sz="4400" b="1" i="0" u="none" strike="noStrike" cap="none" dirty="0">
              <a:solidFill>
                <a:srgbClr val="244D60"/>
              </a:solidFill>
              <a:latin typeface="Arial Narrow"/>
              <a:ea typeface="Arial Narrow"/>
              <a:cs typeface="Arial Narrow"/>
              <a:sym typeface="Arial Narrow"/>
            </a:endParaRPr>
          </a:p>
        </p:txBody>
      </p:sp>
      <p:cxnSp>
        <p:nvCxnSpPr>
          <p:cNvPr id="151" name="Google Shape;151;p1"/>
          <p:cNvCxnSpPr/>
          <p:nvPr/>
        </p:nvCxnSpPr>
        <p:spPr>
          <a:xfrm flipH="1">
            <a:off x="380872" y="2125852"/>
            <a:ext cx="11430256" cy="21214"/>
          </a:xfrm>
          <a:prstGeom prst="straightConnector1">
            <a:avLst/>
          </a:prstGeom>
          <a:noFill/>
          <a:ln w="12700" cap="flat" cmpd="sng">
            <a:solidFill>
              <a:srgbClr val="002060"/>
            </a:solidFill>
            <a:prstDash val="solid"/>
            <a:miter lim="800000"/>
            <a:headEnd type="none" w="sm" len="sm"/>
            <a:tailEnd type="none" w="sm" len="sm"/>
          </a:ln>
        </p:spPr>
      </p:cxnSp>
      <p:pic>
        <p:nvPicPr>
          <p:cNvPr id="19" name="Picture 18" descr="A picture containing drawing&#10;&#10;Description automatically generated">
            <a:extLst>
              <a:ext uri="{FF2B5EF4-FFF2-40B4-BE49-F238E27FC236}">
                <a16:creationId xmlns:a16="http://schemas.microsoft.com/office/drawing/2014/main" id="{33229590-6CCA-5E42-83A7-E8168A61AA0D}"/>
              </a:ext>
            </a:extLst>
          </p:cNvPr>
          <p:cNvPicPr>
            <a:picLocks noChangeAspect="1"/>
          </p:cNvPicPr>
          <p:nvPr/>
        </p:nvPicPr>
        <p:blipFill>
          <a:blip r:embed="rId3"/>
          <a:stretch>
            <a:fillRect/>
          </a:stretch>
        </p:blipFill>
        <p:spPr>
          <a:xfrm>
            <a:off x="10985879" y="251912"/>
            <a:ext cx="1169511" cy="1169511"/>
          </a:xfrm>
          <a:prstGeom prst="rect">
            <a:avLst/>
          </a:prstGeom>
        </p:spPr>
      </p:pic>
      <p:sp>
        <p:nvSpPr>
          <p:cNvPr id="15" name="Google Shape;156;p1">
            <a:extLst>
              <a:ext uri="{FF2B5EF4-FFF2-40B4-BE49-F238E27FC236}">
                <a16:creationId xmlns:a16="http://schemas.microsoft.com/office/drawing/2014/main" id="{BB094AD9-AC8D-9B40-8FA3-CC1939FA91B1}"/>
              </a:ext>
            </a:extLst>
          </p:cNvPr>
          <p:cNvSpPr txBox="1"/>
          <p:nvPr/>
        </p:nvSpPr>
        <p:spPr>
          <a:xfrm>
            <a:off x="140377" y="2227647"/>
            <a:ext cx="11815833" cy="2554505"/>
          </a:xfrm>
          <a:prstGeom prst="rect">
            <a:avLst/>
          </a:prstGeom>
          <a:noFill/>
          <a:ln>
            <a:noFill/>
          </a:ln>
        </p:spPr>
        <p:txBody>
          <a:bodyPr spcFirstLastPara="1" wrap="square" lIns="91425" tIns="45700" rIns="91425" bIns="45700" anchor="t" anchorCtr="0">
            <a:spAutoFit/>
          </a:bodyPr>
          <a:lstStyle/>
          <a:p>
            <a:pPr marL="342900" indent="-342900">
              <a:buClr>
                <a:srgbClr val="000000"/>
              </a:buClr>
              <a:buSzPts val="1600"/>
              <a:buFont typeface="Arial" panose="020B0604020202020204" pitchFamily="34" charset="0"/>
              <a:buChar char="•"/>
            </a:pPr>
            <a:r>
              <a:rPr lang="en-US" sz="2000" b="0" i="0" strike="noStrike" cap="none" dirty="0">
                <a:latin typeface="Arial Narrow"/>
                <a:ea typeface="Arial Narrow"/>
                <a:cs typeface="Arial Narrow"/>
                <a:sym typeface="Arial Narrow"/>
              </a:rPr>
              <a:t>This poster presents the development and validation of </a:t>
            </a:r>
            <a:r>
              <a:rPr lang="en-US" sz="2000" b="1" i="0" strike="noStrike" cap="none" dirty="0">
                <a:latin typeface="Arial Narrow"/>
                <a:ea typeface="Arial Narrow"/>
                <a:cs typeface="Arial Narrow"/>
                <a:sym typeface="Arial Narrow"/>
              </a:rPr>
              <a:t>I-Canopy</a:t>
            </a:r>
            <a:r>
              <a:rPr lang="en-US" sz="2000" b="0" i="0" strike="noStrike" cap="none" dirty="0">
                <a:latin typeface="Arial Narrow"/>
                <a:ea typeface="Arial Narrow"/>
                <a:cs typeface="Arial Narrow"/>
                <a:sym typeface="Arial Narrow"/>
              </a:rPr>
              <a:t>, a low-cost IoT sensor platform designed for high-resolution microclimate monitoring in agricultural environments. </a:t>
            </a:r>
          </a:p>
          <a:p>
            <a:pPr marL="342900" indent="-342900">
              <a:buClr>
                <a:srgbClr val="000000"/>
              </a:buClr>
              <a:buSzPts val="1600"/>
              <a:buFont typeface="Arial" panose="020B0604020202020204" pitchFamily="34" charset="0"/>
              <a:buChar char="•"/>
            </a:pPr>
            <a:r>
              <a:rPr lang="en-US" sz="2000" b="0" i="0" strike="noStrike" cap="none" dirty="0">
                <a:latin typeface="Arial Narrow"/>
                <a:ea typeface="Arial Narrow"/>
                <a:cs typeface="Arial Narrow"/>
                <a:sym typeface="Arial Narrow"/>
              </a:rPr>
              <a:t>The system consists of self-sustained atmospheric and soil sensing units that </a:t>
            </a:r>
            <a:r>
              <a:rPr lang="en-US" sz="2000" dirty="0">
                <a:latin typeface="Arial Narrow"/>
                <a:ea typeface="Arial Narrow"/>
                <a:cs typeface="Arial Narrow"/>
                <a:sym typeface="Arial Narrow"/>
              </a:rPr>
              <a:t>measure air temperature, relative humidity, pressure, soil moisture and soil temperature. </a:t>
            </a:r>
          </a:p>
          <a:p>
            <a:pPr marL="342900" indent="-342900">
              <a:buClr>
                <a:srgbClr val="000000"/>
              </a:buClr>
              <a:buSzPts val="1600"/>
              <a:buFont typeface="Arial" panose="020B0604020202020204" pitchFamily="34" charset="0"/>
              <a:buChar char="•"/>
            </a:pPr>
            <a:r>
              <a:rPr lang="en-US" sz="2000" dirty="0">
                <a:latin typeface="Arial Narrow"/>
                <a:ea typeface="Arial Narrow"/>
                <a:cs typeface="Arial Narrow"/>
                <a:sym typeface="Arial Narrow"/>
              </a:rPr>
              <a:t>The poster highlights the sensor design, deployment, data transmission workflow and validation of I-Canopy measurements against NOAA weather station observations. </a:t>
            </a:r>
          </a:p>
          <a:p>
            <a:pPr marL="342900" indent="-342900">
              <a:buClr>
                <a:srgbClr val="000000"/>
              </a:buClr>
              <a:buSzPts val="1600"/>
              <a:buFont typeface="Arial" panose="020B0604020202020204" pitchFamily="34" charset="0"/>
              <a:buChar char="•"/>
            </a:pPr>
            <a:endParaRPr lang="en-US" sz="2000" b="0" i="0" strike="noStrike" cap="none" dirty="0">
              <a:latin typeface="Arial Narrow"/>
              <a:ea typeface="Arial Narrow"/>
              <a:cs typeface="Arial Narrow"/>
              <a:sym typeface="Arial Narrow"/>
            </a:endParaRPr>
          </a:p>
          <a:p>
            <a:pPr lvl="1">
              <a:buClr>
                <a:srgbClr val="000000"/>
              </a:buClr>
              <a:buSzPts val="1600"/>
            </a:pPr>
            <a:endParaRPr lang="en-US" sz="2000" dirty="0">
              <a:solidFill>
                <a:schemeClr val="dk1"/>
              </a:solidFill>
              <a:latin typeface="Arial Narrow"/>
              <a:ea typeface="Arial Narrow"/>
              <a:cs typeface="Arial Narrow"/>
              <a:sym typeface="Arial Narrow"/>
            </a:endParaRPr>
          </a:p>
        </p:txBody>
      </p:sp>
      <p:pic>
        <p:nvPicPr>
          <p:cNvPr id="3" name="Picture 2" descr="A person in a suit and tie&#10;&#10;AI-generated content may be incorrect.">
            <a:extLst>
              <a:ext uri="{FF2B5EF4-FFF2-40B4-BE49-F238E27FC236}">
                <a16:creationId xmlns:a16="http://schemas.microsoft.com/office/drawing/2014/main" id="{68C132C5-0C65-C229-1669-043A47CABC28}"/>
              </a:ext>
            </a:extLst>
          </p:cNvPr>
          <p:cNvPicPr>
            <a:picLocks noChangeAspect="1"/>
          </p:cNvPicPr>
          <p:nvPr/>
        </p:nvPicPr>
        <p:blipFill>
          <a:blip r:embed="rId4"/>
          <a:stretch>
            <a:fillRect/>
          </a:stretch>
        </p:blipFill>
        <p:spPr>
          <a:xfrm>
            <a:off x="77060" y="354502"/>
            <a:ext cx="1247066" cy="1169043"/>
          </a:xfrm>
          <a:prstGeom prst="rect">
            <a:avLst/>
          </a:prstGeom>
        </p:spPr>
      </p:pic>
      <p:pic>
        <p:nvPicPr>
          <p:cNvPr id="4" name="Picture 3" descr="A person holding a pole in a field&#10;&#10;AI-generated content may be incorrect.">
            <a:extLst>
              <a:ext uri="{FF2B5EF4-FFF2-40B4-BE49-F238E27FC236}">
                <a16:creationId xmlns:a16="http://schemas.microsoft.com/office/drawing/2014/main" id="{D4BE44AD-7578-D713-13E2-46AA2A1265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4321" y="4164140"/>
            <a:ext cx="2806986" cy="2105240"/>
          </a:xfrm>
          <a:prstGeom prst="rect">
            <a:avLst/>
          </a:prstGeom>
        </p:spPr>
      </p:pic>
      <p:pic>
        <p:nvPicPr>
          <p:cNvPr id="5" name="Picture 4" descr="A white object in a field&#10;&#10;AI-generated content may be incorrect.">
            <a:extLst>
              <a:ext uri="{FF2B5EF4-FFF2-40B4-BE49-F238E27FC236}">
                <a16:creationId xmlns:a16="http://schemas.microsoft.com/office/drawing/2014/main" id="{5EAF503C-6426-5413-095C-21810561D9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flipV="1">
            <a:off x="6163622" y="4427295"/>
            <a:ext cx="2105240" cy="1578930"/>
          </a:xfrm>
          <a:prstGeom prst="rect">
            <a:avLst/>
          </a:prstGeom>
        </p:spPr>
      </p:pic>
    </p:spTree>
    <p:extLst>
      <p:ext uri="{BB962C8B-B14F-4D97-AF65-F5344CB8AC3E}">
        <p14:creationId xmlns:p14="http://schemas.microsoft.com/office/powerpoint/2010/main" val="3131928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3" name="Picture 2">
            <a:extLst>
              <a:ext uri="{FF2B5EF4-FFF2-40B4-BE49-F238E27FC236}">
                <a16:creationId xmlns:a16="http://schemas.microsoft.com/office/drawing/2014/main" id="{E1B819CF-9BEB-43BA-7BC8-CD964FE9F263}"/>
              </a:ext>
            </a:extLst>
          </p:cNvPr>
          <p:cNvPicPr>
            <a:picLocks noChangeAspect="1"/>
          </p:cNvPicPr>
          <p:nvPr/>
        </p:nvPicPr>
        <p:blipFill>
          <a:blip r:embed="rId3"/>
          <a:stretch>
            <a:fillRect/>
          </a:stretch>
        </p:blipFill>
        <p:spPr>
          <a:xfrm>
            <a:off x="86891" y="280241"/>
            <a:ext cx="1077832" cy="1347619"/>
          </a:xfrm>
          <a:prstGeom prst="rect">
            <a:avLst/>
          </a:prstGeom>
        </p:spPr>
      </p:pic>
      <p:pic>
        <p:nvPicPr>
          <p:cNvPr id="19" name="Picture 18" descr="A picture containing drawing&#10;&#10;Description automatically generated">
            <a:extLst>
              <a:ext uri="{FF2B5EF4-FFF2-40B4-BE49-F238E27FC236}">
                <a16:creationId xmlns:a16="http://schemas.microsoft.com/office/drawing/2014/main" id="{33229590-6CCA-5E42-83A7-E8168A61AA0D}"/>
              </a:ext>
            </a:extLst>
          </p:cNvPr>
          <p:cNvPicPr>
            <a:picLocks noChangeAspect="1"/>
          </p:cNvPicPr>
          <p:nvPr/>
        </p:nvPicPr>
        <p:blipFill>
          <a:blip r:embed="rId4"/>
          <a:stretch>
            <a:fillRect/>
          </a:stretch>
        </p:blipFill>
        <p:spPr>
          <a:xfrm>
            <a:off x="10985879" y="251912"/>
            <a:ext cx="1169511" cy="1169511"/>
          </a:xfrm>
          <a:prstGeom prst="rect">
            <a:avLst/>
          </a:prstGeom>
        </p:spPr>
      </p:pic>
      <p:sp>
        <p:nvSpPr>
          <p:cNvPr id="150" name="Google Shape;150;p1"/>
          <p:cNvSpPr/>
          <p:nvPr/>
        </p:nvSpPr>
        <p:spPr>
          <a:xfrm>
            <a:off x="1285906" y="95994"/>
            <a:ext cx="9620187" cy="1631175"/>
          </a:xfrm>
          <a:prstGeom prst="rect">
            <a:avLst/>
          </a:prstGeom>
          <a:noFill/>
          <a:ln>
            <a:noFill/>
          </a:ln>
        </p:spPr>
        <p:txBody>
          <a:bodyPr spcFirstLastPara="1" wrap="square" lIns="91425" tIns="45700" rIns="91425" bIns="45700" anchor="t" anchorCtr="0">
            <a:spAutoFit/>
          </a:bodyPr>
          <a:lstStyle/>
          <a:p>
            <a:pPr algn="ctr">
              <a:buClr>
                <a:srgbClr val="244D60"/>
              </a:buClr>
              <a:buSzPts val="3200"/>
            </a:pPr>
            <a:r>
              <a:rPr lang="en-US" sz="3200" dirty="0">
                <a:solidFill>
                  <a:srgbClr val="244D60"/>
                </a:solidFill>
                <a:latin typeface="Arial Narrow" panose="020B0604020202020204" pitchFamily="34" charset="0"/>
                <a:ea typeface="Arial Narrow"/>
                <a:cs typeface="Arial Narrow" panose="020B0604020202020204" pitchFamily="34" charset="0"/>
                <a:sym typeface="Arial Narrow"/>
              </a:rPr>
              <a:t>Bernier-Assessing TEMPO O</a:t>
            </a:r>
            <a:r>
              <a:rPr lang="en-US" sz="3200" baseline="-25000" dirty="0">
                <a:solidFill>
                  <a:srgbClr val="244D60"/>
                </a:solidFill>
                <a:latin typeface="Arial Narrow" panose="020B0604020202020204" pitchFamily="34" charset="0"/>
                <a:ea typeface="Arial Narrow"/>
                <a:cs typeface="Arial Narrow" panose="020B0604020202020204" pitchFamily="34" charset="0"/>
                <a:sym typeface="Arial Narrow"/>
              </a:rPr>
              <a:t>3</a:t>
            </a:r>
            <a:r>
              <a:rPr lang="en-US" sz="3200" dirty="0">
                <a:solidFill>
                  <a:srgbClr val="244D60"/>
                </a:solidFill>
                <a:latin typeface="Arial Narrow" panose="020B0604020202020204" pitchFamily="34" charset="0"/>
                <a:ea typeface="Arial Narrow"/>
                <a:cs typeface="Arial Narrow" panose="020B0604020202020204" pitchFamily="34" charset="0"/>
                <a:sym typeface="Arial Narrow"/>
              </a:rPr>
              <a:t> profile products for informing surface AQ</a:t>
            </a:r>
          </a:p>
          <a:p>
            <a:pPr algn="ctr"/>
            <a:r>
              <a:rPr lang="en-US" kern="100" dirty="0">
                <a:latin typeface="Arial Narrow" panose="020B0604020202020204" pitchFamily="34" charset="0"/>
                <a:ea typeface="Aptos" panose="020B0004020202020204" pitchFamily="34" charset="0"/>
                <a:cs typeface="Arial Narrow" panose="020B0604020202020204" pitchFamily="34" charset="0"/>
              </a:rPr>
              <a:t>Mary Angelique G. Demetillo</a:t>
            </a:r>
            <a:r>
              <a:rPr lang="en-US" kern="100" baseline="30000" dirty="0">
                <a:latin typeface="Arial Narrow" panose="020B0604020202020204" pitchFamily="34" charset="0"/>
                <a:ea typeface="Aptos" panose="020B0004020202020204" pitchFamily="34" charset="0"/>
                <a:cs typeface="Arial Narrow" panose="020B0604020202020204" pitchFamily="34" charset="0"/>
              </a:rPr>
              <a:t>1</a:t>
            </a:r>
            <a:r>
              <a:rPr lang="en-US" kern="100" dirty="0">
                <a:latin typeface="Arial Narrow" panose="020B0604020202020204" pitchFamily="34" charset="0"/>
                <a:ea typeface="Aptos" panose="020B0004020202020204" pitchFamily="34" charset="0"/>
                <a:cs typeface="Arial Narrow" panose="020B0604020202020204" pitchFamily="34" charset="0"/>
              </a:rPr>
              <a:t>, Claudia M. Bernier</a:t>
            </a:r>
            <a:r>
              <a:rPr lang="en-US" kern="100" baseline="30000" dirty="0">
                <a:latin typeface="Arial Narrow" panose="020B0604020202020204" pitchFamily="34" charset="0"/>
                <a:ea typeface="Aptos" panose="020B0004020202020204" pitchFamily="34" charset="0"/>
                <a:cs typeface="Arial Narrow" panose="020B0604020202020204" pitchFamily="34" charset="0"/>
              </a:rPr>
              <a:t>2</a:t>
            </a:r>
            <a:r>
              <a:rPr lang="en-US" kern="100" dirty="0">
                <a:latin typeface="Arial Narrow" panose="020B0604020202020204" pitchFamily="34" charset="0"/>
                <a:ea typeface="Aptos" panose="020B0004020202020204" pitchFamily="34" charset="0"/>
                <a:cs typeface="Arial Narrow" panose="020B0604020202020204" pitchFamily="34" charset="0"/>
              </a:rPr>
              <a:t> (claudia.m.bernier@nasa.gov), </a:t>
            </a:r>
            <a:r>
              <a:rPr lang="en-US" kern="100" baseline="30000" dirty="0">
                <a:latin typeface="Arial Narrow" panose="020B0604020202020204" pitchFamily="34" charset="0"/>
                <a:ea typeface="Aptos" panose="020B0004020202020204" pitchFamily="34" charset="0"/>
                <a:cs typeface="Arial Narrow" panose="020B0604020202020204" pitchFamily="34" charset="0"/>
              </a:rPr>
              <a:t> </a:t>
            </a:r>
            <a:r>
              <a:rPr lang="en-US" kern="100" dirty="0">
                <a:latin typeface="Arial Narrow" panose="020B0604020202020204" pitchFamily="34" charset="0"/>
                <a:ea typeface="Aptos" panose="020B0004020202020204" pitchFamily="34" charset="0"/>
                <a:cs typeface="Arial Narrow" panose="020B0604020202020204" pitchFamily="34" charset="0"/>
              </a:rPr>
              <a:t>Laura M. Judd</a:t>
            </a:r>
            <a:r>
              <a:rPr lang="en-US" kern="100" baseline="30000" dirty="0">
                <a:latin typeface="Arial Narrow" panose="020B0604020202020204" pitchFamily="34" charset="0"/>
                <a:ea typeface="Aptos" panose="020B0004020202020204" pitchFamily="34" charset="0"/>
                <a:cs typeface="Arial Narrow" panose="020B0604020202020204" pitchFamily="34" charset="0"/>
              </a:rPr>
              <a:t>1</a:t>
            </a:r>
            <a:r>
              <a:rPr lang="en-US" kern="100" dirty="0">
                <a:latin typeface="Arial Narrow" panose="020B0604020202020204" pitchFamily="34" charset="0"/>
                <a:ea typeface="Aptos" panose="020B0004020202020204" pitchFamily="34" charset="0"/>
                <a:cs typeface="Arial Narrow" panose="020B0604020202020204" pitchFamily="34" charset="0"/>
              </a:rPr>
              <a:t>, Matthew Johnson</a:t>
            </a:r>
            <a:r>
              <a:rPr lang="en-US" kern="100" baseline="30000" dirty="0">
                <a:latin typeface="Arial Narrow" panose="020B0604020202020204" pitchFamily="34" charset="0"/>
                <a:ea typeface="Aptos" panose="020B0004020202020204" pitchFamily="34" charset="0"/>
                <a:cs typeface="Arial Narrow" panose="020B0604020202020204" pitchFamily="34" charset="0"/>
              </a:rPr>
              <a:t>2</a:t>
            </a:r>
            <a:r>
              <a:rPr lang="en-US" kern="100" dirty="0">
                <a:latin typeface="Arial Narrow" panose="020B0604020202020204" pitchFamily="34" charset="0"/>
                <a:ea typeface="Aptos" panose="020B0004020202020204" pitchFamily="34" charset="0"/>
                <a:cs typeface="Arial Narrow" panose="020B0604020202020204" pitchFamily="34" charset="0"/>
              </a:rPr>
              <a:t>;</a:t>
            </a:r>
            <a:r>
              <a:rPr lang="en-US" kern="100" baseline="30000" dirty="0">
                <a:latin typeface="Arial Narrow" panose="020B0604020202020204" pitchFamily="34" charset="0"/>
                <a:ea typeface="Aptos" panose="020B0004020202020204" pitchFamily="34" charset="0"/>
                <a:cs typeface="Arial Narrow" panose="020B0604020202020204" pitchFamily="34" charset="0"/>
              </a:rPr>
              <a:t> 1</a:t>
            </a:r>
            <a:r>
              <a:rPr lang="en-US" kern="100" dirty="0">
                <a:latin typeface="Arial Narrow" panose="020B0604020202020204" pitchFamily="34" charset="0"/>
                <a:ea typeface="Aptos" panose="020B0004020202020204" pitchFamily="34" charset="0"/>
                <a:cs typeface="Arial Narrow" panose="020B0604020202020204" pitchFamily="34" charset="0"/>
              </a:rPr>
              <a:t>NASA Langley, Hampton, VA, </a:t>
            </a:r>
            <a:r>
              <a:rPr lang="en-US" baseline="30000" dirty="0">
                <a:latin typeface="Arial Narrow" panose="020B0604020202020204" pitchFamily="34" charset="0"/>
                <a:cs typeface="Arial Narrow" panose="020B0604020202020204" pitchFamily="34" charset="0"/>
              </a:rPr>
              <a:t>2</a:t>
            </a:r>
            <a:r>
              <a:rPr lang="en-US" dirty="0">
                <a:latin typeface="Arial Narrow" panose="020B0604020202020204" pitchFamily="34" charset="0"/>
                <a:cs typeface="Arial Narrow" panose="020B0604020202020204" pitchFamily="34" charset="0"/>
              </a:rPr>
              <a:t>NASA Ames Research Center, Moffett Field, CA</a:t>
            </a:r>
            <a:endParaRPr lang="en-US" kern="100" dirty="0">
              <a:latin typeface="Arial Narrow" panose="020B0604020202020204" pitchFamily="34" charset="0"/>
              <a:ea typeface="Aptos" panose="020B0004020202020204" pitchFamily="34" charset="0"/>
              <a:cs typeface="Arial Narrow" panose="020B0604020202020204" pitchFamily="34" charset="0"/>
            </a:endParaRPr>
          </a:p>
        </p:txBody>
      </p:sp>
      <p:cxnSp>
        <p:nvCxnSpPr>
          <p:cNvPr id="151" name="Google Shape;151;p1"/>
          <p:cNvCxnSpPr/>
          <p:nvPr/>
        </p:nvCxnSpPr>
        <p:spPr>
          <a:xfrm flipH="1">
            <a:off x="380872" y="1656749"/>
            <a:ext cx="11430256" cy="21214"/>
          </a:xfrm>
          <a:prstGeom prst="straightConnector1">
            <a:avLst/>
          </a:prstGeom>
          <a:noFill/>
          <a:ln w="12700" cap="flat" cmpd="sng">
            <a:solidFill>
              <a:srgbClr val="002060"/>
            </a:solidFill>
            <a:prstDash val="solid"/>
            <a:miter lim="800000"/>
            <a:headEnd type="none" w="sm" len="sm"/>
            <a:tailEnd type="none" w="sm" len="sm"/>
          </a:ln>
        </p:spPr>
      </p:cxnSp>
      <p:pic>
        <p:nvPicPr>
          <p:cNvPr id="4" name="Picture 3" descr="Chart, scatter chart&#10;&#10;AI-generated content may be incorrect.">
            <a:extLst>
              <a:ext uri="{FF2B5EF4-FFF2-40B4-BE49-F238E27FC236}">
                <a16:creationId xmlns:a16="http://schemas.microsoft.com/office/drawing/2014/main" id="{351D5032-FFD6-94AA-DC95-446D87D0949D}"/>
              </a:ext>
            </a:extLst>
          </p:cNvPr>
          <p:cNvPicPr>
            <a:picLocks noChangeAspect="1"/>
          </p:cNvPicPr>
          <p:nvPr/>
        </p:nvPicPr>
        <p:blipFill>
          <a:blip r:embed="rId5"/>
          <a:stretch>
            <a:fillRect/>
          </a:stretch>
        </p:blipFill>
        <p:spPr>
          <a:xfrm>
            <a:off x="1301528" y="1797287"/>
            <a:ext cx="2097756" cy="1509176"/>
          </a:xfrm>
          <a:prstGeom prst="rect">
            <a:avLst/>
          </a:prstGeom>
        </p:spPr>
      </p:pic>
      <p:sp>
        <p:nvSpPr>
          <p:cNvPr id="5" name="TextBox 4">
            <a:extLst>
              <a:ext uri="{FF2B5EF4-FFF2-40B4-BE49-F238E27FC236}">
                <a16:creationId xmlns:a16="http://schemas.microsoft.com/office/drawing/2014/main" id="{2C79D611-A88A-FBB9-7D84-124CA7BA0BA1}"/>
              </a:ext>
            </a:extLst>
          </p:cNvPr>
          <p:cNvSpPr txBox="1"/>
          <p:nvPr/>
        </p:nvSpPr>
        <p:spPr>
          <a:xfrm>
            <a:off x="151278" y="1854967"/>
            <a:ext cx="1113085" cy="1323439"/>
          </a:xfrm>
          <a:prstGeom prst="rect">
            <a:avLst/>
          </a:prstGeom>
          <a:noFill/>
        </p:spPr>
        <p:txBody>
          <a:bodyPr wrap="square" anchor="ctr">
            <a:spAutoFit/>
          </a:bodyPr>
          <a:lstStyle/>
          <a:p>
            <a:pPr algn="r"/>
            <a:r>
              <a:rPr lang="en-US" sz="800" dirty="0">
                <a:latin typeface="Arial" panose="020B0604020202020204" pitchFamily="34" charset="0"/>
                <a:cs typeface="Arial" panose="020B0604020202020204" pitchFamily="34" charset="0"/>
              </a:rPr>
              <a:t>Ground &amp; aircraft-based lidars capture similar 0–2 km O</a:t>
            </a:r>
            <a:r>
              <a:rPr lang="en-US" sz="800" baseline="-25000" dirty="0">
                <a:latin typeface="Arial" panose="020B0604020202020204" pitchFamily="34" charset="0"/>
                <a:cs typeface="Arial" panose="020B0604020202020204" pitchFamily="34" charset="0"/>
              </a:rPr>
              <a:t>3 </a:t>
            </a:r>
            <a:r>
              <a:rPr lang="en-US" sz="800" dirty="0">
                <a:latin typeface="Arial" panose="020B0604020202020204" pitchFamily="34" charset="0"/>
                <a:cs typeface="Arial" panose="020B0604020202020204" pitchFamily="34" charset="0"/>
              </a:rPr>
              <a:t>during STAQS lending confidence to their use as independent validation references for TEMPO.</a:t>
            </a:r>
            <a:endParaRPr lang="en-US" sz="800" baseline="-250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C6995CFF-A1FE-BE87-719D-0454E47BA0A9}"/>
              </a:ext>
            </a:extLst>
          </p:cNvPr>
          <p:cNvPicPr>
            <a:picLocks noChangeAspect="1"/>
          </p:cNvPicPr>
          <p:nvPr/>
        </p:nvPicPr>
        <p:blipFill>
          <a:blip r:embed="rId6"/>
          <a:stretch>
            <a:fillRect/>
          </a:stretch>
        </p:blipFill>
        <p:spPr>
          <a:xfrm>
            <a:off x="3651779" y="1713454"/>
            <a:ext cx="3875826" cy="4661125"/>
          </a:xfrm>
          <a:prstGeom prst="rect">
            <a:avLst/>
          </a:prstGeom>
        </p:spPr>
      </p:pic>
      <p:sp>
        <p:nvSpPr>
          <p:cNvPr id="7" name="TextBox 6">
            <a:extLst>
              <a:ext uri="{FF2B5EF4-FFF2-40B4-BE49-F238E27FC236}">
                <a16:creationId xmlns:a16="http://schemas.microsoft.com/office/drawing/2014/main" id="{8E20523E-D6AA-ED5F-D0E2-5FDA37E1CF8C}"/>
              </a:ext>
            </a:extLst>
          </p:cNvPr>
          <p:cNvSpPr txBox="1"/>
          <p:nvPr/>
        </p:nvSpPr>
        <p:spPr>
          <a:xfrm>
            <a:off x="175948" y="3405707"/>
            <a:ext cx="3333606" cy="1200329"/>
          </a:xfrm>
          <a:prstGeom prst="rect">
            <a:avLst/>
          </a:prstGeom>
          <a:noFill/>
          <a:ln w="25400">
            <a:solidFill>
              <a:srgbClr val="C00000"/>
            </a:solidFill>
          </a:ln>
        </p:spPr>
        <p:txBody>
          <a:bodyPr wrap="square" anchor="ctr">
            <a:spAutoFit/>
          </a:bodyPr>
          <a:lstStyle/>
          <a:p>
            <a:pPr algn="ctr"/>
            <a:r>
              <a:rPr lang="en-US" b="1" dirty="0">
                <a:latin typeface="Arial" panose="020B0604020202020204" pitchFamily="34" charset="0"/>
                <a:cs typeface="Arial" panose="020B0604020202020204" pitchFamily="34" charset="0"/>
              </a:rPr>
              <a:t>How well does the TEMPO 0–2 km subcolumn O</a:t>
            </a:r>
            <a:r>
              <a:rPr lang="en-US" b="1" baseline="-25000" dirty="0">
                <a:latin typeface="Arial" panose="020B0604020202020204" pitchFamily="34" charset="0"/>
                <a:cs typeface="Arial" panose="020B0604020202020204" pitchFamily="34" charset="0"/>
              </a:rPr>
              <a:t>3 </a:t>
            </a:r>
            <a:r>
              <a:rPr lang="en-US" b="1" dirty="0">
                <a:latin typeface="Arial" panose="020B0604020202020204" pitchFamily="34" charset="0"/>
                <a:cs typeface="Arial" panose="020B0604020202020204" pitchFamily="34" charset="0"/>
              </a:rPr>
              <a:t>capture surface O</a:t>
            </a:r>
            <a:r>
              <a:rPr lang="en-US" b="1" baseline="-25000" dirty="0">
                <a:latin typeface="Arial" panose="020B0604020202020204" pitchFamily="34" charset="0"/>
                <a:cs typeface="Arial" panose="020B0604020202020204" pitchFamily="34" charset="0"/>
              </a:rPr>
              <a:t>3 </a:t>
            </a:r>
            <a:r>
              <a:rPr lang="en-US" b="1" dirty="0">
                <a:latin typeface="Arial" panose="020B0604020202020204" pitchFamily="34" charset="0"/>
                <a:cs typeface="Arial" panose="020B0604020202020204" pitchFamily="34" charset="0"/>
              </a:rPr>
              <a:t>variability during STAQS?</a:t>
            </a:r>
            <a:endParaRPr lang="en-US" b="1" baseline="-250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C2C1F297-CDF1-380B-69F4-FD469BE52BEB}"/>
              </a:ext>
            </a:extLst>
          </p:cNvPr>
          <p:cNvPicPr>
            <a:picLocks noChangeAspect="1"/>
          </p:cNvPicPr>
          <p:nvPr/>
        </p:nvPicPr>
        <p:blipFill>
          <a:blip r:embed="rId7"/>
          <a:stretch>
            <a:fillRect/>
          </a:stretch>
        </p:blipFill>
        <p:spPr>
          <a:xfrm>
            <a:off x="7701895" y="1750136"/>
            <a:ext cx="4213696" cy="1542838"/>
          </a:xfrm>
          <a:prstGeom prst="rect">
            <a:avLst/>
          </a:prstGeom>
        </p:spPr>
      </p:pic>
      <p:sp>
        <p:nvSpPr>
          <p:cNvPr id="21" name="TextBox 20">
            <a:extLst>
              <a:ext uri="{FF2B5EF4-FFF2-40B4-BE49-F238E27FC236}">
                <a16:creationId xmlns:a16="http://schemas.microsoft.com/office/drawing/2014/main" id="{F26F7206-048D-7E46-B5A8-40629F63BF06}"/>
              </a:ext>
            </a:extLst>
          </p:cNvPr>
          <p:cNvSpPr txBox="1"/>
          <p:nvPr/>
        </p:nvSpPr>
        <p:spPr>
          <a:xfrm>
            <a:off x="7780100" y="3331694"/>
            <a:ext cx="3968870" cy="523220"/>
          </a:xfrm>
          <a:prstGeom prst="rect">
            <a:avLst/>
          </a:prstGeom>
          <a:noFill/>
        </p:spPr>
        <p:txBody>
          <a:bodyPr wrap="square" anchor="ctr">
            <a:spAutoFit/>
          </a:bodyPr>
          <a:lstStyle/>
          <a:p>
            <a:r>
              <a:rPr lang="en-US" sz="1400" b="1" dirty="0">
                <a:latin typeface="Arial" panose="020B0604020202020204" pitchFamily="34" charset="0"/>
                <a:cs typeface="Arial" panose="020B0604020202020204" pitchFamily="34" charset="0"/>
              </a:rPr>
              <a:t>On days with poor comparisons, what does the </a:t>
            </a:r>
            <a:r>
              <a:rPr lang="en-US" sz="1400" b="1" dirty="0">
                <a:solidFill>
                  <a:schemeClr val="accent6">
                    <a:lumMod val="75000"/>
                  </a:schemeClr>
                </a:solidFill>
                <a:latin typeface="Arial" panose="020B0604020202020204" pitchFamily="34" charset="0"/>
                <a:cs typeface="Arial" panose="020B0604020202020204" pitchFamily="34" charset="0"/>
              </a:rPr>
              <a:t>ground based O</a:t>
            </a:r>
            <a:r>
              <a:rPr lang="en-US" sz="1400" b="1" baseline="-25000" dirty="0">
                <a:solidFill>
                  <a:schemeClr val="accent6">
                    <a:lumMod val="75000"/>
                  </a:schemeClr>
                </a:solidFill>
                <a:latin typeface="Arial" panose="020B0604020202020204" pitchFamily="34" charset="0"/>
                <a:cs typeface="Arial" panose="020B0604020202020204" pitchFamily="34" charset="0"/>
              </a:rPr>
              <a:t>3</a:t>
            </a:r>
            <a:r>
              <a:rPr lang="en-US" sz="1400" b="1" dirty="0">
                <a:solidFill>
                  <a:schemeClr val="accent6">
                    <a:lumMod val="75000"/>
                  </a:schemeClr>
                </a:solidFill>
                <a:latin typeface="Arial" panose="020B0604020202020204" pitchFamily="34" charset="0"/>
                <a:cs typeface="Arial" panose="020B0604020202020204" pitchFamily="34" charset="0"/>
              </a:rPr>
              <a:t> lidar reveal?</a:t>
            </a:r>
            <a:endParaRPr lang="en-US" sz="1400" b="1" baseline="-25000" dirty="0">
              <a:solidFill>
                <a:schemeClr val="accent6">
                  <a:lumMod val="75000"/>
                </a:schemeClr>
              </a:solidFill>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0B3E22F4-0775-508C-D656-DBB66C77E84A}"/>
              </a:ext>
            </a:extLst>
          </p:cNvPr>
          <p:cNvGrpSpPr/>
          <p:nvPr/>
        </p:nvGrpSpPr>
        <p:grpSpPr>
          <a:xfrm>
            <a:off x="337527" y="4687867"/>
            <a:ext cx="2922671" cy="1656893"/>
            <a:chOff x="12142934" y="19046505"/>
            <a:chExt cx="11499429" cy="6580551"/>
          </a:xfrm>
        </p:grpSpPr>
        <p:grpSp>
          <p:nvGrpSpPr>
            <p:cNvPr id="25" name="Group 24">
              <a:extLst>
                <a:ext uri="{FF2B5EF4-FFF2-40B4-BE49-F238E27FC236}">
                  <a16:creationId xmlns:a16="http://schemas.microsoft.com/office/drawing/2014/main" id="{F41A73DA-AAEF-544D-60E5-601D3D56A0BA}"/>
                </a:ext>
              </a:extLst>
            </p:cNvPr>
            <p:cNvGrpSpPr/>
            <p:nvPr/>
          </p:nvGrpSpPr>
          <p:grpSpPr>
            <a:xfrm>
              <a:off x="12142934" y="19046505"/>
              <a:ext cx="11499429" cy="6580551"/>
              <a:chOff x="12663335" y="19305526"/>
              <a:chExt cx="11788551" cy="6862123"/>
            </a:xfrm>
          </p:grpSpPr>
          <p:pic>
            <p:nvPicPr>
              <p:cNvPr id="29" name="Picture 28">
                <a:extLst>
                  <a:ext uri="{FF2B5EF4-FFF2-40B4-BE49-F238E27FC236}">
                    <a16:creationId xmlns:a16="http://schemas.microsoft.com/office/drawing/2014/main" id="{A377B170-5EB1-4F3B-EF16-B95019586E06}"/>
                  </a:ext>
                </a:extLst>
              </p:cNvPr>
              <p:cNvPicPr>
                <a:picLocks noChangeAspect="1"/>
              </p:cNvPicPr>
              <p:nvPr/>
            </p:nvPicPr>
            <p:blipFill>
              <a:blip r:embed="rId8"/>
              <a:srcRect l="249"/>
              <a:stretch>
                <a:fillRect/>
              </a:stretch>
            </p:blipFill>
            <p:spPr>
              <a:xfrm>
                <a:off x="12773913" y="19672500"/>
                <a:ext cx="11677973" cy="6068662"/>
              </a:xfrm>
              <a:prstGeom prst="rect">
                <a:avLst/>
              </a:prstGeom>
            </p:spPr>
          </p:pic>
          <p:grpSp>
            <p:nvGrpSpPr>
              <p:cNvPr id="30" name="Group 29">
                <a:extLst>
                  <a:ext uri="{FF2B5EF4-FFF2-40B4-BE49-F238E27FC236}">
                    <a16:creationId xmlns:a16="http://schemas.microsoft.com/office/drawing/2014/main" id="{8AD57693-830B-7589-023B-452B056521AB}"/>
                  </a:ext>
                </a:extLst>
              </p:cNvPr>
              <p:cNvGrpSpPr/>
              <p:nvPr/>
            </p:nvGrpSpPr>
            <p:grpSpPr>
              <a:xfrm>
                <a:off x="12663335" y="19305526"/>
                <a:ext cx="11714440" cy="6862123"/>
                <a:chOff x="12785717" y="23237344"/>
                <a:chExt cx="11714440" cy="6862123"/>
              </a:xfrm>
            </p:grpSpPr>
            <p:sp>
              <p:nvSpPr>
                <p:cNvPr id="32" name="Rectangle 31">
                  <a:extLst>
                    <a:ext uri="{FF2B5EF4-FFF2-40B4-BE49-F238E27FC236}">
                      <a16:creationId xmlns:a16="http://schemas.microsoft.com/office/drawing/2014/main" id="{1E550AF5-4DC5-D005-A0E6-67CE828C7F62}"/>
                    </a:ext>
                  </a:extLst>
                </p:cNvPr>
                <p:cNvSpPr/>
                <p:nvPr/>
              </p:nvSpPr>
              <p:spPr>
                <a:xfrm>
                  <a:off x="13726394" y="23708089"/>
                  <a:ext cx="2501158" cy="4648249"/>
                </a:xfrm>
                <a:prstGeom prst="rect">
                  <a:avLst/>
                </a:prstGeom>
                <a:solidFill>
                  <a:srgbClr val="BFBFBF">
                    <a:alpha val="1921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bg2"/>
                    </a:solidFill>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8B4EFF07-CDEE-7435-28F9-C630294C3249}"/>
                    </a:ext>
                  </a:extLst>
                </p:cNvPr>
                <p:cNvSpPr/>
                <p:nvPr/>
              </p:nvSpPr>
              <p:spPr>
                <a:xfrm>
                  <a:off x="17777031" y="23715564"/>
                  <a:ext cx="2812172" cy="4640773"/>
                </a:xfrm>
                <a:prstGeom prst="rect">
                  <a:avLst/>
                </a:prstGeom>
                <a:solidFill>
                  <a:srgbClr val="BFBFBF">
                    <a:alpha val="1921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a:solidFill>
                      <a:schemeClr val="bg2"/>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632B5EA5-D4DD-2F00-1A05-EAF4781E3111}"/>
                    </a:ext>
                  </a:extLst>
                </p:cNvPr>
                <p:cNvSpPr/>
                <p:nvPr/>
              </p:nvSpPr>
              <p:spPr>
                <a:xfrm>
                  <a:off x="22939670" y="23723719"/>
                  <a:ext cx="1560487" cy="4631265"/>
                </a:xfrm>
                <a:prstGeom prst="rect">
                  <a:avLst/>
                </a:prstGeom>
                <a:solidFill>
                  <a:srgbClr val="BFBFBF">
                    <a:alpha val="1921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a:solidFill>
                      <a:schemeClr val="bg2"/>
                    </a:solidFill>
                    <a:latin typeface="Arial" panose="020B0604020202020204" pitchFamily="34" charset="0"/>
                    <a:cs typeface="Arial" panose="020B0604020202020204" pitchFamily="34" charset="0"/>
                  </a:endParaRPr>
                </a:p>
              </p:txBody>
            </p:sp>
            <p:sp>
              <p:nvSpPr>
                <p:cNvPr id="35" name="Content Placeholder 2">
                  <a:extLst>
                    <a:ext uri="{FF2B5EF4-FFF2-40B4-BE49-F238E27FC236}">
                      <a16:creationId xmlns:a16="http://schemas.microsoft.com/office/drawing/2014/main" id="{1E266F14-52E6-A6E9-D123-F6AA06195ADF}"/>
                    </a:ext>
                  </a:extLst>
                </p:cNvPr>
                <p:cNvSpPr txBox="1">
                  <a:spLocks noChangeAspect="1"/>
                </p:cNvSpPr>
                <p:nvPr/>
              </p:nvSpPr>
              <p:spPr>
                <a:xfrm>
                  <a:off x="13826359" y="27769379"/>
                  <a:ext cx="1575791" cy="416782"/>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700" dirty="0">
                      <a:solidFill>
                        <a:schemeClr val="bg1">
                          <a:lumMod val="50000"/>
                        </a:schemeClr>
                      </a:solidFill>
                      <a:latin typeface="Arial" panose="020B0604020202020204" pitchFamily="34" charset="0"/>
                      <a:cs typeface="Arial" panose="020B0604020202020204" pitchFamily="34" charset="0"/>
                    </a:rPr>
                    <a:t>NYC</a:t>
                  </a:r>
                  <a:endParaRPr lang="en-US" sz="900" dirty="0">
                    <a:solidFill>
                      <a:schemeClr val="bg1">
                        <a:lumMod val="50000"/>
                      </a:schemeClr>
                    </a:solidFill>
                    <a:latin typeface="Arial" panose="020B0604020202020204" pitchFamily="34" charset="0"/>
                    <a:cs typeface="Arial" panose="020B0604020202020204" pitchFamily="34" charset="0"/>
                  </a:endParaRPr>
                </a:p>
              </p:txBody>
            </p:sp>
            <p:sp>
              <p:nvSpPr>
                <p:cNvPr id="36" name="Content Placeholder 2">
                  <a:extLst>
                    <a:ext uri="{FF2B5EF4-FFF2-40B4-BE49-F238E27FC236}">
                      <a16:creationId xmlns:a16="http://schemas.microsoft.com/office/drawing/2014/main" id="{66680E98-386A-0D57-39FE-E267E299BF15}"/>
                    </a:ext>
                  </a:extLst>
                </p:cNvPr>
                <p:cNvSpPr txBox="1">
                  <a:spLocks noChangeAspect="1"/>
                </p:cNvSpPr>
                <p:nvPr/>
              </p:nvSpPr>
              <p:spPr>
                <a:xfrm>
                  <a:off x="17724903" y="27758873"/>
                  <a:ext cx="1575791" cy="416782"/>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700" dirty="0">
                      <a:solidFill>
                        <a:schemeClr val="bg1">
                          <a:lumMod val="50000"/>
                        </a:schemeClr>
                      </a:solidFill>
                      <a:latin typeface="Arial" panose="020B0604020202020204" pitchFamily="34" charset="0"/>
                      <a:cs typeface="Arial" panose="020B0604020202020204" pitchFamily="34" charset="0"/>
                    </a:rPr>
                    <a:t>NYC</a:t>
                  </a:r>
                </a:p>
              </p:txBody>
            </p:sp>
            <p:sp>
              <p:nvSpPr>
                <p:cNvPr id="37" name="Content Placeholder 2">
                  <a:extLst>
                    <a:ext uri="{FF2B5EF4-FFF2-40B4-BE49-F238E27FC236}">
                      <a16:creationId xmlns:a16="http://schemas.microsoft.com/office/drawing/2014/main" id="{CDD68643-2B75-B1BD-BD0A-DA1288D28AE0}"/>
                    </a:ext>
                  </a:extLst>
                </p:cNvPr>
                <p:cNvSpPr txBox="1">
                  <a:spLocks noChangeAspect="1"/>
                </p:cNvSpPr>
                <p:nvPr/>
              </p:nvSpPr>
              <p:spPr>
                <a:xfrm>
                  <a:off x="16235032" y="27650473"/>
                  <a:ext cx="1449907" cy="594893"/>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700" dirty="0">
                      <a:solidFill>
                        <a:schemeClr val="bg1">
                          <a:lumMod val="50000"/>
                        </a:schemeClr>
                      </a:solidFill>
                      <a:latin typeface="Arial" panose="020B0604020202020204" pitchFamily="34" charset="0"/>
                      <a:cs typeface="Arial" panose="020B0604020202020204" pitchFamily="34" charset="0"/>
                    </a:rPr>
                    <a:t>CHI</a:t>
                  </a:r>
                </a:p>
              </p:txBody>
            </p:sp>
            <p:sp>
              <p:nvSpPr>
                <p:cNvPr id="38" name="Content Placeholder 2">
                  <a:extLst>
                    <a:ext uri="{FF2B5EF4-FFF2-40B4-BE49-F238E27FC236}">
                      <a16:creationId xmlns:a16="http://schemas.microsoft.com/office/drawing/2014/main" id="{B2B14B29-FFB5-D7C4-0B00-0BB884230DD6}"/>
                    </a:ext>
                  </a:extLst>
                </p:cNvPr>
                <p:cNvSpPr txBox="1">
                  <a:spLocks noChangeAspect="1"/>
                </p:cNvSpPr>
                <p:nvPr/>
              </p:nvSpPr>
              <p:spPr>
                <a:xfrm>
                  <a:off x="20672021" y="27856997"/>
                  <a:ext cx="1282117" cy="526051"/>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700" dirty="0">
                      <a:solidFill>
                        <a:schemeClr val="bg1">
                          <a:lumMod val="50000"/>
                        </a:schemeClr>
                      </a:solidFill>
                      <a:latin typeface="Arial" panose="020B0604020202020204" pitchFamily="34" charset="0"/>
                      <a:cs typeface="Arial" panose="020B0604020202020204" pitchFamily="34" charset="0"/>
                    </a:rPr>
                    <a:t>CHI</a:t>
                  </a:r>
                </a:p>
              </p:txBody>
            </p:sp>
            <p:sp>
              <p:nvSpPr>
                <p:cNvPr id="39" name="Content Placeholder 2">
                  <a:extLst>
                    <a:ext uri="{FF2B5EF4-FFF2-40B4-BE49-F238E27FC236}">
                      <a16:creationId xmlns:a16="http://schemas.microsoft.com/office/drawing/2014/main" id="{03E8F9D0-04B7-EB3A-88C9-943507D2AC69}"/>
                    </a:ext>
                  </a:extLst>
                </p:cNvPr>
                <p:cNvSpPr txBox="1">
                  <a:spLocks noChangeAspect="1"/>
                </p:cNvSpPr>
                <p:nvPr/>
              </p:nvSpPr>
              <p:spPr>
                <a:xfrm>
                  <a:off x="23014873" y="27758874"/>
                  <a:ext cx="1289734" cy="529174"/>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700" dirty="0">
                      <a:solidFill>
                        <a:schemeClr val="bg1">
                          <a:lumMod val="50000"/>
                        </a:schemeClr>
                      </a:solidFill>
                      <a:latin typeface="Arial" panose="020B0604020202020204" pitchFamily="34" charset="0"/>
                      <a:cs typeface="Arial" panose="020B0604020202020204" pitchFamily="34" charset="0"/>
                    </a:rPr>
                    <a:t>CHI</a:t>
                  </a:r>
                  <a:endParaRPr lang="en-US" sz="900" dirty="0">
                    <a:solidFill>
                      <a:schemeClr val="bg1">
                        <a:lumMod val="50000"/>
                      </a:schemeClr>
                    </a:solidFill>
                    <a:latin typeface="Arial" panose="020B0604020202020204" pitchFamily="34" charset="0"/>
                    <a:cs typeface="Arial" panose="020B0604020202020204" pitchFamily="34" charset="0"/>
                  </a:endParaRPr>
                </a:p>
              </p:txBody>
            </p:sp>
            <p:sp>
              <p:nvSpPr>
                <p:cNvPr id="40" name="Content Placeholder 2">
                  <a:extLst>
                    <a:ext uri="{FF2B5EF4-FFF2-40B4-BE49-F238E27FC236}">
                      <a16:creationId xmlns:a16="http://schemas.microsoft.com/office/drawing/2014/main" id="{500E7F22-8335-9A52-2218-A34B06689237}"/>
                    </a:ext>
                  </a:extLst>
                </p:cNvPr>
                <p:cNvSpPr txBox="1">
                  <a:spLocks noChangeAspect="1"/>
                </p:cNvSpPr>
                <p:nvPr/>
              </p:nvSpPr>
              <p:spPr>
                <a:xfrm rot="16200000">
                  <a:off x="9905311" y="26117750"/>
                  <a:ext cx="6112306" cy="351494"/>
                </a:xfrm>
                <a:prstGeom prst="rect">
                  <a:avLst/>
                </a:prstGeom>
                <a:solidFill>
                  <a:schemeClr val="bg1"/>
                </a:solid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700" dirty="0">
                      <a:latin typeface="Arial" panose="020B0604020202020204" pitchFamily="34" charset="0"/>
                      <a:cs typeface="Arial" panose="020B0604020202020204" pitchFamily="34" charset="0"/>
                    </a:rPr>
                    <a:t>Mean O3 in TEMPO scan (ppbv)</a:t>
                  </a:r>
                </a:p>
              </p:txBody>
            </p:sp>
            <p:sp>
              <p:nvSpPr>
                <p:cNvPr id="41" name="Content Placeholder 2">
                  <a:extLst>
                    <a:ext uri="{FF2B5EF4-FFF2-40B4-BE49-F238E27FC236}">
                      <a16:creationId xmlns:a16="http://schemas.microsoft.com/office/drawing/2014/main" id="{E51067FD-CE5B-E0B7-3CBE-0328E15BE08E}"/>
                    </a:ext>
                  </a:extLst>
                </p:cNvPr>
                <p:cNvSpPr txBox="1">
                  <a:spLocks noChangeAspect="1"/>
                </p:cNvSpPr>
                <p:nvPr/>
              </p:nvSpPr>
              <p:spPr>
                <a:xfrm>
                  <a:off x="15402148" y="29691488"/>
                  <a:ext cx="5962134" cy="407979"/>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 dirty="0">
                      <a:latin typeface="Arial" panose="020B0604020202020204" pitchFamily="34" charset="0"/>
                      <a:cs typeface="Arial" panose="020B0604020202020204" pitchFamily="34" charset="0"/>
                    </a:rPr>
                    <a:t>TEMPO scan hour (UTC)</a:t>
                  </a:r>
                </a:p>
              </p:txBody>
            </p:sp>
            <p:sp>
              <p:nvSpPr>
                <p:cNvPr id="42" name="Content Placeholder 2">
                  <a:extLst>
                    <a:ext uri="{FF2B5EF4-FFF2-40B4-BE49-F238E27FC236}">
                      <a16:creationId xmlns:a16="http://schemas.microsoft.com/office/drawing/2014/main" id="{5F6F5F36-B156-F85F-0C03-14EA6A205E58}"/>
                    </a:ext>
                  </a:extLst>
                </p:cNvPr>
                <p:cNvSpPr txBox="1">
                  <a:spLocks noChangeAspect="1"/>
                </p:cNvSpPr>
                <p:nvPr/>
              </p:nvSpPr>
              <p:spPr>
                <a:xfrm>
                  <a:off x="13518352" y="23839836"/>
                  <a:ext cx="6621216" cy="929819"/>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dirty="0">
                      <a:latin typeface="Arial" panose="020B0604020202020204" pitchFamily="34" charset="0"/>
                      <a:cs typeface="Arial" panose="020B0604020202020204" pitchFamily="34" charset="0"/>
                    </a:rPr>
                    <a:t>HSRL-2 </a:t>
                  </a:r>
                  <a:r>
                    <a:rPr lang="en-US" sz="800" u="sng" dirty="0">
                      <a:latin typeface="Arial" panose="020B0604020202020204" pitchFamily="34" charset="0"/>
                      <a:cs typeface="Arial" panose="020B0604020202020204" pitchFamily="34" charset="0"/>
                    </a:rPr>
                    <a:t>does not </a:t>
                  </a:r>
                  <a:r>
                    <a:rPr lang="en-US" sz="800" dirty="0">
                      <a:latin typeface="Arial" panose="020B0604020202020204" pitchFamily="34" charset="0"/>
                      <a:cs typeface="Arial" panose="020B0604020202020204" pitchFamily="34" charset="0"/>
                    </a:rPr>
                    <a:t>sample larger gradient viewed by TEMPO. </a:t>
                  </a:r>
                </a:p>
              </p:txBody>
            </p:sp>
            <p:cxnSp>
              <p:nvCxnSpPr>
                <p:cNvPr id="43" name="Straight Arrow Connector 42">
                  <a:extLst>
                    <a:ext uri="{FF2B5EF4-FFF2-40B4-BE49-F238E27FC236}">
                      <a16:creationId xmlns:a16="http://schemas.microsoft.com/office/drawing/2014/main" id="{0C824A87-AC4A-7839-FDFF-A12D7F9180C0}"/>
                    </a:ext>
                  </a:extLst>
                </p:cNvPr>
                <p:cNvCxnSpPr>
                  <a:cxnSpLocks/>
                </p:cNvCxnSpPr>
                <p:nvPr/>
              </p:nvCxnSpPr>
              <p:spPr>
                <a:xfrm>
                  <a:off x="15709097" y="25117914"/>
                  <a:ext cx="484256" cy="139072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4" name="Straight Arrow Connector 43">
                  <a:extLst>
                    <a:ext uri="{FF2B5EF4-FFF2-40B4-BE49-F238E27FC236}">
                      <a16:creationId xmlns:a16="http://schemas.microsoft.com/office/drawing/2014/main" id="{A6CFF816-AA3B-20CD-3F99-C9367470422B}"/>
                    </a:ext>
                  </a:extLst>
                </p:cNvPr>
                <p:cNvCxnSpPr>
                  <a:cxnSpLocks/>
                </p:cNvCxnSpPr>
                <p:nvPr/>
              </p:nvCxnSpPr>
              <p:spPr>
                <a:xfrm>
                  <a:off x="15701619" y="25117245"/>
                  <a:ext cx="490142" cy="45001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31" name="Picture 30">
                <a:extLst>
                  <a:ext uri="{FF2B5EF4-FFF2-40B4-BE49-F238E27FC236}">
                    <a16:creationId xmlns:a16="http://schemas.microsoft.com/office/drawing/2014/main" id="{4ABDB412-6793-9179-3639-2A5E471A1F14}"/>
                  </a:ext>
                </a:extLst>
              </p:cNvPr>
              <p:cNvPicPr>
                <a:picLocks noChangeAspect="1"/>
              </p:cNvPicPr>
              <p:nvPr/>
            </p:nvPicPr>
            <p:blipFill>
              <a:blip r:embed="rId8"/>
              <a:srcRect l="59399" t="4386" r="1959" b="77795"/>
              <a:stretch>
                <a:fillRect/>
              </a:stretch>
            </p:blipFill>
            <p:spPr>
              <a:xfrm>
                <a:off x="19779549" y="19919925"/>
                <a:ext cx="4461910" cy="1157613"/>
              </a:xfrm>
              <a:prstGeom prst="rect">
                <a:avLst/>
              </a:prstGeom>
              <a:ln>
                <a:solidFill>
                  <a:srgbClr val="BFBFBF"/>
                </a:solidFill>
              </a:ln>
            </p:spPr>
          </p:pic>
        </p:grpSp>
        <p:cxnSp>
          <p:nvCxnSpPr>
            <p:cNvPr id="26" name="Straight Arrow Connector 25">
              <a:extLst>
                <a:ext uri="{FF2B5EF4-FFF2-40B4-BE49-F238E27FC236}">
                  <a16:creationId xmlns:a16="http://schemas.microsoft.com/office/drawing/2014/main" id="{DB31B811-5D86-9DB0-E9FF-4B431BAF5C6E}"/>
                </a:ext>
              </a:extLst>
            </p:cNvPr>
            <p:cNvCxnSpPr>
              <a:cxnSpLocks/>
            </p:cNvCxnSpPr>
            <p:nvPr/>
          </p:nvCxnSpPr>
          <p:spPr>
            <a:xfrm flipH="1" flipV="1">
              <a:off x="15851931" y="22272044"/>
              <a:ext cx="394067" cy="61643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7" name="Straight Arrow Connector 26">
              <a:extLst>
                <a:ext uri="{FF2B5EF4-FFF2-40B4-BE49-F238E27FC236}">
                  <a16:creationId xmlns:a16="http://schemas.microsoft.com/office/drawing/2014/main" id="{770A3E74-E6A4-5EC4-E228-61BF4358352A}"/>
                </a:ext>
              </a:extLst>
            </p:cNvPr>
            <p:cNvCxnSpPr>
              <a:cxnSpLocks/>
            </p:cNvCxnSpPr>
            <p:nvPr/>
          </p:nvCxnSpPr>
          <p:spPr>
            <a:xfrm flipH="1" flipV="1">
              <a:off x="15908115" y="21767345"/>
              <a:ext cx="357796" cy="11211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8" name="Content Placeholder 2">
              <a:extLst>
                <a:ext uri="{FF2B5EF4-FFF2-40B4-BE49-F238E27FC236}">
                  <a16:creationId xmlns:a16="http://schemas.microsoft.com/office/drawing/2014/main" id="{6AFA53A9-F8A2-C247-CFEA-15ABFB231DE8}"/>
                </a:ext>
              </a:extLst>
            </p:cNvPr>
            <p:cNvSpPr txBox="1">
              <a:spLocks noChangeAspect="1"/>
            </p:cNvSpPr>
            <p:nvPr/>
          </p:nvSpPr>
          <p:spPr>
            <a:xfrm>
              <a:off x="16371749" y="20640517"/>
              <a:ext cx="5237660" cy="1333247"/>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dirty="0">
                  <a:latin typeface="Arial" panose="020B0604020202020204" pitchFamily="34" charset="0"/>
                  <a:cs typeface="Arial" panose="020B0604020202020204" pitchFamily="34" charset="0"/>
                </a:rPr>
                <a:t>Potentially impacts of a shallow marine layer?</a:t>
              </a:r>
            </a:p>
          </p:txBody>
        </p:sp>
      </p:grpSp>
      <p:grpSp>
        <p:nvGrpSpPr>
          <p:cNvPr id="55" name="Group 54">
            <a:extLst>
              <a:ext uri="{FF2B5EF4-FFF2-40B4-BE49-F238E27FC236}">
                <a16:creationId xmlns:a16="http://schemas.microsoft.com/office/drawing/2014/main" id="{1D3822A4-51F7-9EE7-58DF-C39246C4747B}"/>
              </a:ext>
            </a:extLst>
          </p:cNvPr>
          <p:cNvGrpSpPr/>
          <p:nvPr/>
        </p:nvGrpSpPr>
        <p:grpSpPr>
          <a:xfrm>
            <a:off x="7733082" y="3854915"/>
            <a:ext cx="4094849" cy="2489840"/>
            <a:chOff x="7733082" y="3802661"/>
            <a:chExt cx="4094849" cy="2489840"/>
          </a:xfrm>
        </p:grpSpPr>
        <p:grpSp>
          <p:nvGrpSpPr>
            <p:cNvPr id="22" name="Group 21">
              <a:extLst>
                <a:ext uri="{FF2B5EF4-FFF2-40B4-BE49-F238E27FC236}">
                  <a16:creationId xmlns:a16="http://schemas.microsoft.com/office/drawing/2014/main" id="{401CCE2E-0DA9-ADE1-4DAE-520D489E40A4}"/>
                </a:ext>
              </a:extLst>
            </p:cNvPr>
            <p:cNvGrpSpPr/>
            <p:nvPr/>
          </p:nvGrpSpPr>
          <p:grpSpPr>
            <a:xfrm>
              <a:off x="7733082" y="3802661"/>
              <a:ext cx="4094849" cy="2489840"/>
              <a:chOff x="8165698" y="3878749"/>
              <a:chExt cx="3749892" cy="2306714"/>
            </a:xfrm>
          </p:grpSpPr>
          <p:pic>
            <p:nvPicPr>
              <p:cNvPr id="12" name="Picture 11">
                <a:extLst>
                  <a:ext uri="{FF2B5EF4-FFF2-40B4-BE49-F238E27FC236}">
                    <a16:creationId xmlns:a16="http://schemas.microsoft.com/office/drawing/2014/main" id="{8AD12350-EAE7-FBE6-5786-F3F682B5AA84}"/>
                  </a:ext>
                </a:extLst>
              </p:cNvPr>
              <p:cNvPicPr>
                <a:picLocks noChangeAspect="1"/>
              </p:cNvPicPr>
              <p:nvPr/>
            </p:nvPicPr>
            <p:blipFill>
              <a:blip r:embed="rId9"/>
              <a:srcRect r="15179"/>
              <a:stretch>
                <a:fillRect/>
              </a:stretch>
            </p:blipFill>
            <p:spPr>
              <a:xfrm>
                <a:off x="8165698" y="3878749"/>
                <a:ext cx="1804355" cy="1153357"/>
              </a:xfrm>
              <a:prstGeom prst="rect">
                <a:avLst/>
              </a:prstGeom>
            </p:spPr>
          </p:pic>
          <p:pic>
            <p:nvPicPr>
              <p:cNvPr id="14" name="Picture 13">
                <a:extLst>
                  <a:ext uri="{FF2B5EF4-FFF2-40B4-BE49-F238E27FC236}">
                    <a16:creationId xmlns:a16="http://schemas.microsoft.com/office/drawing/2014/main" id="{3F572BD8-761E-1DEF-12BB-08F8D96E17FE}"/>
                  </a:ext>
                </a:extLst>
              </p:cNvPr>
              <p:cNvPicPr>
                <a:picLocks noChangeAspect="1"/>
              </p:cNvPicPr>
              <p:nvPr/>
            </p:nvPicPr>
            <p:blipFill>
              <a:blip r:embed="rId10"/>
              <a:srcRect l="12590"/>
              <a:stretch>
                <a:fillRect/>
              </a:stretch>
            </p:blipFill>
            <p:spPr>
              <a:xfrm>
                <a:off x="10056167" y="3878749"/>
                <a:ext cx="1859423" cy="1153357"/>
              </a:xfrm>
              <a:prstGeom prst="rect">
                <a:avLst/>
              </a:prstGeom>
            </p:spPr>
          </p:pic>
          <p:pic>
            <p:nvPicPr>
              <p:cNvPr id="17" name="Picture 16">
                <a:extLst>
                  <a:ext uri="{FF2B5EF4-FFF2-40B4-BE49-F238E27FC236}">
                    <a16:creationId xmlns:a16="http://schemas.microsoft.com/office/drawing/2014/main" id="{1D6B8514-7BDE-75B0-EB75-30617CE2FE4A}"/>
                  </a:ext>
                </a:extLst>
              </p:cNvPr>
              <p:cNvPicPr>
                <a:picLocks noChangeAspect="1"/>
              </p:cNvPicPr>
              <p:nvPr/>
            </p:nvPicPr>
            <p:blipFill>
              <a:blip r:embed="rId11"/>
              <a:srcRect r="15179"/>
              <a:stretch>
                <a:fillRect/>
              </a:stretch>
            </p:blipFill>
            <p:spPr>
              <a:xfrm>
                <a:off x="8208755" y="5032106"/>
                <a:ext cx="1804355" cy="1153357"/>
              </a:xfrm>
              <a:prstGeom prst="rect">
                <a:avLst/>
              </a:prstGeom>
            </p:spPr>
          </p:pic>
          <p:pic>
            <p:nvPicPr>
              <p:cNvPr id="20" name="Picture 19">
                <a:extLst>
                  <a:ext uri="{FF2B5EF4-FFF2-40B4-BE49-F238E27FC236}">
                    <a16:creationId xmlns:a16="http://schemas.microsoft.com/office/drawing/2014/main" id="{84A5A4FD-66D6-00E0-8798-7DB3746E9852}"/>
                  </a:ext>
                </a:extLst>
              </p:cNvPr>
              <p:cNvPicPr>
                <a:picLocks noChangeAspect="1"/>
              </p:cNvPicPr>
              <p:nvPr/>
            </p:nvPicPr>
            <p:blipFill>
              <a:blip r:embed="rId12"/>
              <a:srcRect l="12517"/>
              <a:stretch>
                <a:fillRect/>
              </a:stretch>
            </p:blipFill>
            <p:spPr>
              <a:xfrm>
                <a:off x="10054624" y="5032105"/>
                <a:ext cx="1860966" cy="1153357"/>
              </a:xfrm>
              <a:prstGeom prst="rect">
                <a:avLst/>
              </a:prstGeom>
            </p:spPr>
          </p:pic>
        </p:grpSp>
        <p:sp>
          <p:nvSpPr>
            <p:cNvPr id="51" name="TextBox 50">
              <a:extLst>
                <a:ext uri="{FF2B5EF4-FFF2-40B4-BE49-F238E27FC236}">
                  <a16:creationId xmlns:a16="http://schemas.microsoft.com/office/drawing/2014/main" id="{3115BD23-4640-A32C-BBDD-FC6756162ABD}"/>
                </a:ext>
              </a:extLst>
            </p:cNvPr>
            <p:cNvSpPr txBox="1"/>
            <p:nvPr/>
          </p:nvSpPr>
          <p:spPr>
            <a:xfrm>
              <a:off x="7994757" y="3944344"/>
              <a:ext cx="511679" cy="230832"/>
            </a:xfrm>
            <a:prstGeom prst="rect">
              <a:avLst/>
            </a:prstGeom>
            <a:noFill/>
          </p:spPr>
          <p:txBody>
            <a:bodyPr wrap="none" rtlCol="0">
              <a:spAutoFit/>
            </a:bodyPr>
            <a:lstStyle/>
            <a:p>
              <a:r>
                <a:rPr lang="en-US" sz="900" b="1" dirty="0">
                  <a:latin typeface="Arial" panose="020B0604020202020204" pitchFamily="34" charset="0"/>
                  <a:cs typeface="Arial" panose="020B0604020202020204" pitchFamily="34" charset="0"/>
                </a:rPr>
                <a:t>CCNY</a:t>
              </a:r>
            </a:p>
          </p:txBody>
        </p:sp>
        <p:sp>
          <p:nvSpPr>
            <p:cNvPr id="52" name="TextBox 51">
              <a:extLst>
                <a:ext uri="{FF2B5EF4-FFF2-40B4-BE49-F238E27FC236}">
                  <a16:creationId xmlns:a16="http://schemas.microsoft.com/office/drawing/2014/main" id="{5868E798-D933-12F5-BDA3-07C1979B4542}"/>
                </a:ext>
              </a:extLst>
            </p:cNvPr>
            <p:cNvSpPr txBox="1"/>
            <p:nvPr/>
          </p:nvSpPr>
          <p:spPr>
            <a:xfrm>
              <a:off x="9748006" y="3959733"/>
              <a:ext cx="505267" cy="230832"/>
            </a:xfrm>
            <a:prstGeom prst="rect">
              <a:avLst/>
            </a:prstGeom>
            <a:noFill/>
          </p:spPr>
          <p:txBody>
            <a:bodyPr wrap="none" rtlCol="0">
              <a:spAutoFit/>
            </a:bodyPr>
            <a:lstStyle/>
            <a:p>
              <a:r>
                <a:rPr lang="en-US" sz="900" b="1" dirty="0">
                  <a:latin typeface="Arial" panose="020B0604020202020204" pitchFamily="34" charset="0"/>
                  <a:cs typeface="Arial" panose="020B0604020202020204" pitchFamily="34" charset="0"/>
                </a:rPr>
                <a:t>GSFC</a:t>
              </a:r>
            </a:p>
          </p:txBody>
        </p:sp>
        <p:sp>
          <p:nvSpPr>
            <p:cNvPr id="53" name="TextBox 52">
              <a:extLst>
                <a:ext uri="{FF2B5EF4-FFF2-40B4-BE49-F238E27FC236}">
                  <a16:creationId xmlns:a16="http://schemas.microsoft.com/office/drawing/2014/main" id="{D850069C-BB29-ED0B-4060-779FDFDBD390}"/>
                </a:ext>
              </a:extLst>
            </p:cNvPr>
            <p:cNvSpPr txBox="1"/>
            <p:nvPr/>
          </p:nvSpPr>
          <p:spPr>
            <a:xfrm>
              <a:off x="8036645" y="5203152"/>
              <a:ext cx="511679" cy="230832"/>
            </a:xfrm>
            <a:prstGeom prst="rect">
              <a:avLst/>
            </a:prstGeom>
            <a:noFill/>
          </p:spPr>
          <p:txBody>
            <a:bodyPr wrap="none" rtlCol="0">
              <a:spAutoFit/>
            </a:bodyPr>
            <a:lstStyle/>
            <a:p>
              <a:r>
                <a:rPr lang="en-US" sz="900" b="1" dirty="0">
                  <a:latin typeface="Arial" panose="020B0604020202020204" pitchFamily="34" charset="0"/>
                  <a:cs typeface="Arial" panose="020B0604020202020204" pitchFamily="34" charset="0"/>
                </a:rPr>
                <a:t>LMOL</a:t>
              </a:r>
            </a:p>
          </p:txBody>
        </p:sp>
        <p:sp>
          <p:nvSpPr>
            <p:cNvPr id="54" name="TextBox 53">
              <a:extLst>
                <a:ext uri="{FF2B5EF4-FFF2-40B4-BE49-F238E27FC236}">
                  <a16:creationId xmlns:a16="http://schemas.microsoft.com/office/drawing/2014/main" id="{4150083E-7480-D849-FB58-E79D1FDD5D88}"/>
                </a:ext>
              </a:extLst>
            </p:cNvPr>
            <p:cNvSpPr txBox="1"/>
            <p:nvPr/>
          </p:nvSpPr>
          <p:spPr>
            <a:xfrm>
              <a:off x="9795773" y="5203152"/>
              <a:ext cx="524503" cy="230832"/>
            </a:xfrm>
            <a:prstGeom prst="rect">
              <a:avLst/>
            </a:prstGeom>
            <a:noFill/>
          </p:spPr>
          <p:txBody>
            <a:bodyPr wrap="none" rtlCol="0">
              <a:spAutoFit/>
            </a:bodyPr>
            <a:lstStyle/>
            <a:p>
              <a:r>
                <a:rPr lang="en-US" sz="900" b="1" dirty="0">
                  <a:latin typeface="Arial" panose="020B0604020202020204" pitchFamily="34" charset="0"/>
                  <a:cs typeface="Arial" panose="020B0604020202020204" pitchFamily="34" charset="0"/>
                </a:rPr>
                <a:t>NOAA</a:t>
              </a:r>
            </a:p>
          </p:txBody>
        </p:sp>
      </p:grpSp>
    </p:spTree>
    <p:extLst>
      <p:ext uri="{BB962C8B-B14F-4D97-AF65-F5344CB8AC3E}">
        <p14:creationId xmlns:p14="http://schemas.microsoft.com/office/powerpoint/2010/main" val="194547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8" name="Google Shape;148;p1"/>
          <p:cNvSpPr txBox="1"/>
          <p:nvPr/>
        </p:nvSpPr>
        <p:spPr>
          <a:xfrm>
            <a:off x="10390683" y="5651368"/>
            <a:ext cx="18466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50" name="Google Shape;150;p1"/>
          <p:cNvSpPr/>
          <p:nvPr/>
        </p:nvSpPr>
        <p:spPr>
          <a:xfrm>
            <a:off x="2009553" y="203200"/>
            <a:ext cx="9028922" cy="1349047"/>
          </a:xfrm>
          <a:prstGeom prst="rect">
            <a:avLst/>
          </a:prstGeom>
          <a:noFill/>
          <a:ln>
            <a:noFill/>
          </a:ln>
        </p:spPr>
        <p:txBody>
          <a:bodyPr spcFirstLastPara="1" wrap="square" lIns="91425" tIns="45700" rIns="91425" bIns="45700" anchor="t" anchorCtr="0">
            <a:spAutoFit/>
          </a:bodyPr>
          <a:lstStyle/>
          <a:p>
            <a:pPr algn="ctr"/>
            <a:r>
              <a:rPr lang="en-US" b="1" dirty="0"/>
              <a:t>Characterizing the Role of Planetary Boundary Layer Dynamics in Linking TEMPO HCHO Columns to Surface Air Quality</a:t>
            </a:r>
            <a:endParaRPr lang="en-US" dirty="0"/>
          </a:p>
          <a:p>
            <a:pPr marL="0" marR="0" lvl="0" indent="0" algn="ctr" rtl="0">
              <a:lnSpc>
                <a:spcPct val="100000"/>
              </a:lnSpc>
              <a:spcBef>
                <a:spcPts val="200"/>
              </a:spcBef>
              <a:spcAft>
                <a:spcPts val="0"/>
              </a:spcAft>
              <a:buClr>
                <a:srgbClr val="000000"/>
              </a:buClr>
              <a:buSzPts val="1800"/>
              <a:buFont typeface="Arial Narrow"/>
              <a:buNone/>
            </a:pPr>
            <a:endParaRPr sz="4400" b="1" i="0" u="none" strike="noStrike" cap="none" dirty="0">
              <a:solidFill>
                <a:srgbClr val="244D60"/>
              </a:solidFill>
              <a:latin typeface="Arial Narrow"/>
              <a:ea typeface="Arial Narrow"/>
              <a:cs typeface="Arial Narrow"/>
              <a:sym typeface="Arial Narrow"/>
            </a:endParaRPr>
          </a:p>
        </p:txBody>
      </p:sp>
      <p:cxnSp>
        <p:nvCxnSpPr>
          <p:cNvPr id="151" name="Google Shape;151;p1"/>
          <p:cNvCxnSpPr/>
          <p:nvPr/>
        </p:nvCxnSpPr>
        <p:spPr>
          <a:xfrm flipH="1">
            <a:off x="403782" y="1603179"/>
            <a:ext cx="11430256" cy="21214"/>
          </a:xfrm>
          <a:prstGeom prst="straightConnector1">
            <a:avLst/>
          </a:prstGeom>
          <a:noFill/>
          <a:ln w="12700" cap="flat" cmpd="sng">
            <a:solidFill>
              <a:srgbClr val="002060"/>
            </a:solidFill>
            <a:prstDash val="solid"/>
            <a:miter lim="800000"/>
            <a:headEnd type="none" w="sm" len="sm"/>
            <a:tailEnd type="none" w="sm" len="sm"/>
          </a:ln>
        </p:spPr>
      </p:cxnSp>
      <p:pic>
        <p:nvPicPr>
          <p:cNvPr id="19" name="Picture 18" descr="A picture containing drawing&#10;&#10;Description automatically generated">
            <a:extLst>
              <a:ext uri="{FF2B5EF4-FFF2-40B4-BE49-F238E27FC236}">
                <a16:creationId xmlns:a16="http://schemas.microsoft.com/office/drawing/2014/main" id="{33229590-6CCA-5E42-83A7-E8168A61AA0D}"/>
              </a:ext>
            </a:extLst>
          </p:cNvPr>
          <p:cNvPicPr>
            <a:picLocks noChangeAspect="1"/>
          </p:cNvPicPr>
          <p:nvPr/>
        </p:nvPicPr>
        <p:blipFill>
          <a:blip r:embed="rId3"/>
          <a:stretch>
            <a:fillRect/>
          </a:stretch>
        </p:blipFill>
        <p:spPr>
          <a:xfrm>
            <a:off x="10985879" y="251912"/>
            <a:ext cx="1169511" cy="1169511"/>
          </a:xfrm>
          <a:prstGeom prst="rect">
            <a:avLst/>
          </a:prstGeom>
        </p:spPr>
      </p:pic>
      <p:pic>
        <p:nvPicPr>
          <p:cNvPr id="5" name="Picture 4">
            <a:extLst>
              <a:ext uri="{FF2B5EF4-FFF2-40B4-BE49-F238E27FC236}">
                <a16:creationId xmlns:a16="http://schemas.microsoft.com/office/drawing/2014/main" id="{F869745B-6274-E29A-6572-1E4FF6DFF2AA}"/>
              </a:ext>
            </a:extLst>
          </p:cNvPr>
          <p:cNvPicPr>
            <a:picLocks noChangeAspect="1"/>
          </p:cNvPicPr>
          <p:nvPr/>
        </p:nvPicPr>
        <p:blipFill>
          <a:blip r:embed="rId4"/>
          <a:srcRect l="9502" r="11101"/>
          <a:stretch>
            <a:fillRect/>
          </a:stretch>
        </p:blipFill>
        <p:spPr>
          <a:xfrm>
            <a:off x="6753" y="292909"/>
            <a:ext cx="1584252" cy="1036061"/>
          </a:xfrm>
          <a:prstGeom prst="rect">
            <a:avLst/>
          </a:prstGeom>
        </p:spPr>
      </p:pic>
      <p:sp>
        <p:nvSpPr>
          <p:cNvPr id="8" name="TextBox 7">
            <a:extLst>
              <a:ext uri="{FF2B5EF4-FFF2-40B4-BE49-F238E27FC236}">
                <a16:creationId xmlns:a16="http://schemas.microsoft.com/office/drawing/2014/main" id="{5252B66C-E929-BF68-7F15-A1860F2424D9}"/>
              </a:ext>
            </a:extLst>
          </p:cNvPr>
          <p:cNvSpPr txBox="1"/>
          <p:nvPr/>
        </p:nvSpPr>
        <p:spPr>
          <a:xfrm>
            <a:off x="3497052" y="782965"/>
            <a:ext cx="5604417" cy="1007968"/>
          </a:xfrm>
          <a:prstGeom prst="rect">
            <a:avLst/>
          </a:prstGeom>
          <a:noFill/>
        </p:spPr>
        <p:txBody>
          <a:bodyPr wrap="square" rtlCol="0">
            <a:spAutoFit/>
          </a:bodyPr>
          <a:lstStyle/>
          <a:p>
            <a:pPr algn="ctr"/>
            <a:r>
              <a:rPr lang="en-US" sz="1050" b="1" dirty="0">
                <a:latin typeface="Calibri" panose="020F0502020204030204" pitchFamily="34" charset="0"/>
                <a:ea typeface="Times New Roman" panose="02020603050405020304" pitchFamily="18" charset="0"/>
                <a:cs typeface="Calibri" panose="020F0502020204030204" pitchFamily="34" charset="0"/>
              </a:rPr>
              <a:t>Prajjwal Rawat</a:t>
            </a:r>
            <a:r>
              <a:rPr lang="en-US" sz="1050" baseline="30000" dirty="0">
                <a:latin typeface="Calibri" panose="020F0502020204030204" pitchFamily="34" charset="0"/>
                <a:ea typeface="Times New Roman" panose="02020603050405020304" pitchFamily="18" charset="0"/>
                <a:cs typeface="Calibri" panose="020F0502020204030204" pitchFamily="34" charset="0"/>
              </a:rPr>
              <a:t>1,2</a:t>
            </a:r>
            <a:r>
              <a:rPr lang="en-US" sz="1050" dirty="0">
                <a:latin typeface="Calibri" panose="020F0502020204030204" pitchFamily="34" charset="0"/>
                <a:ea typeface="Times New Roman" panose="02020603050405020304" pitchFamily="18" charset="0"/>
                <a:cs typeface="Calibri" panose="020F0502020204030204" pitchFamily="34" charset="0"/>
              </a:rPr>
              <a:t>, James H. Crawford</a:t>
            </a:r>
            <a:r>
              <a:rPr lang="en-US" sz="1050" baseline="30000" dirty="0">
                <a:latin typeface="Calibri" panose="020F0502020204030204" pitchFamily="34" charset="0"/>
                <a:ea typeface="Times New Roman" panose="02020603050405020304" pitchFamily="18" charset="0"/>
                <a:cs typeface="Calibri" panose="020F0502020204030204" pitchFamily="34" charset="0"/>
              </a:rPr>
              <a:t>2</a:t>
            </a:r>
            <a:r>
              <a:rPr lang="en-US" sz="1050" dirty="0">
                <a:latin typeface="Calibri" panose="020F0502020204030204" pitchFamily="34" charset="0"/>
                <a:ea typeface="Times New Roman" panose="02020603050405020304" pitchFamily="18" charset="0"/>
                <a:cs typeface="Calibri" panose="020F0502020204030204" pitchFamily="34" charset="0"/>
              </a:rPr>
              <a:t>, Katherine R. Travis</a:t>
            </a:r>
            <a:r>
              <a:rPr lang="en-US" sz="1050" baseline="30000" dirty="0">
                <a:latin typeface="Calibri" panose="020F0502020204030204" pitchFamily="34" charset="0"/>
                <a:ea typeface="Times New Roman" panose="02020603050405020304" pitchFamily="18" charset="0"/>
                <a:cs typeface="Calibri" panose="020F0502020204030204" pitchFamily="34" charset="0"/>
              </a:rPr>
              <a:t>2</a:t>
            </a:r>
            <a:r>
              <a:rPr lang="en-US" sz="1050" dirty="0">
                <a:latin typeface="Calibri" panose="020F0502020204030204" pitchFamily="34" charset="0"/>
                <a:ea typeface="Times New Roman" panose="02020603050405020304" pitchFamily="18" charset="0"/>
                <a:cs typeface="Calibri" panose="020F0502020204030204" pitchFamily="34" charset="0"/>
              </a:rPr>
              <a:t>, Laura M. Judd</a:t>
            </a:r>
            <a:r>
              <a:rPr lang="en-US" sz="1050" baseline="30000" dirty="0">
                <a:latin typeface="Calibri" panose="020F0502020204030204" pitchFamily="34" charset="0"/>
                <a:ea typeface="Times New Roman" panose="02020603050405020304" pitchFamily="18" charset="0"/>
                <a:cs typeface="Calibri" panose="020F0502020204030204" pitchFamily="34" charset="0"/>
              </a:rPr>
              <a:t>2</a:t>
            </a:r>
            <a:r>
              <a:rPr lang="en-US" sz="1050" dirty="0">
                <a:latin typeface="Calibri" panose="020F0502020204030204" pitchFamily="34" charset="0"/>
                <a:ea typeface="Times New Roman" panose="02020603050405020304" pitchFamily="18" charset="0"/>
                <a:cs typeface="Calibri" panose="020F0502020204030204" pitchFamily="34" charset="0"/>
              </a:rPr>
              <a:t>, James J. Szykman</a:t>
            </a:r>
            <a:r>
              <a:rPr lang="en-US" sz="1050" baseline="30000" dirty="0">
                <a:latin typeface="Calibri" panose="020F0502020204030204" pitchFamily="34" charset="0"/>
                <a:ea typeface="Times New Roman" panose="02020603050405020304" pitchFamily="18" charset="0"/>
                <a:cs typeface="Calibri" panose="020F0502020204030204" pitchFamily="34" charset="0"/>
              </a:rPr>
              <a:t>3</a:t>
            </a:r>
            <a:r>
              <a:rPr lang="en-US" sz="1050" dirty="0">
                <a:latin typeface="Calibri" panose="020F0502020204030204" pitchFamily="34" charset="0"/>
                <a:ea typeface="Times New Roman" panose="02020603050405020304" pitchFamily="18" charset="0"/>
                <a:cs typeface="Calibri" panose="020F0502020204030204" pitchFamily="34" charset="0"/>
              </a:rPr>
              <a:t>, Ruben Delgado</a:t>
            </a:r>
            <a:r>
              <a:rPr lang="en-US" sz="1050" baseline="30000" dirty="0">
                <a:latin typeface="Calibri" panose="020F0502020204030204" pitchFamily="34" charset="0"/>
                <a:ea typeface="Times New Roman" panose="02020603050405020304" pitchFamily="18" charset="0"/>
                <a:cs typeface="Calibri" panose="020F0502020204030204" pitchFamily="34" charset="0"/>
              </a:rPr>
              <a:t>1</a:t>
            </a:r>
            <a:r>
              <a:rPr lang="en-US" sz="1050" dirty="0">
                <a:latin typeface="Calibri" panose="020F0502020204030204" pitchFamily="34" charset="0"/>
                <a:ea typeface="Times New Roman" panose="02020603050405020304" pitchFamily="18" charset="0"/>
                <a:cs typeface="Calibri" panose="020F0502020204030204" pitchFamily="34" charset="0"/>
              </a:rPr>
              <a:t>, Lukas C. Valin</a:t>
            </a:r>
            <a:r>
              <a:rPr lang="en-US" sz="1050" baseline="30000" dirty="0">
                <a:latin typeface="Calibri" panose="020F0502020204030204" pitchFamily="34" charset="0"/>
                <a:ea typeface="Times New Roman" panose="02020603050405020304" pitchFamily="18" charset="0"/>
                <a:cs typeface="Calibri" panose="020F0502020204030204" pitchFamily="34" charset="0"/>
              </a:rPr>
              <a:t>3</a:t>
            </a:r>
            <a:r>
              <a:rPr lang="en-US" sz="1050" dirty="0">
                <a:latin typeface="Calibri" panose="020F0502020204030204" pitchFamily="34" charset="0"/>
                <a:ea typeface="Times New Roman" panose="02020603050405020304" pitchFamily="18" charset="0"/>
                <a:cs typeface="Calibri" panose="020F0502020204030204" pitchFamily="34" charset="0"/>
              </a:rPr>
              <a:t>, Barron Henderson</a:t>
            </a:r>
            <a:r>
              <a:rPr lang="en-US" sz="1050" baseline="30000" dirty="0">
                <a:latin typeface="Calibri" panose="020F0502020204030204" pitchFamily="34" charset="0"/>
                <a:ea typeface="Times New Roman" panose="02020603050405020304" pitchFamily="18" charset="0"/>
                <a:cs typeface="Calibri" panose="020F0502020204030204" pitchFamily="34" charset="0"/>
              </a:rPr>
              <a:t>3</a:t>
            </a:r>
            <a:r>
              <a:rPr lang="en-US" sz="1050" dirty="0">
                <a:latin typeface="Calibri" panose="020F0502020204030204" pitchFamily="34" charset="0"/>
                <a:ea typeface="Times New Roman" panose="02020603050405020304" pitchFamily="18" charset="0"/>
                <a:cs typeface="Calibri" panose="020F0502020204030204" pitchFamily="34" charset="0"/>
              </a:rPr>
              <a:t>, </a:t>
            </a:r>
          </a:p>
          <a:p>
            <a:pPr algn="ctr"/>
            <a:r>
              <a:rPr lang="en-US" sz="1050" dirty="0">
                <a:latin typeface="Calibri" panose="020F0502020204030204" pitchFamily="34" charset="0"/>
                <a:cs typeface="Calibri" panose="020F0502020204030204" pitchFamily="34" charset="0"/>
              </a:rPr>
              <a:t>Thomas F. Hanisco</a:t>
            </a:r>
            <a:r>
              <a:rPr lang="en-US" sz="1050" baseline="30000" dirty="0">
                <a:latin typeface="Calibri" panose="020F0502020204030204" pitchFamily="34" charset="0"/>
                <a:cs typeface="Calibri" panose="020F0502020204030204" pitchFamily="34" charset="0"/>
              </a:rPr>
              <a:t>4</a:t>
            </a:r>
            <a:r>
              <a:rPr lang="en-US" sz="1050" dirty="0">
                <a:latin typeface="Calibri" panose="020F0502020204030204" pitchFamily="34" charset="0"/>
                <a:cs typeface="Calibri" panose="020F0502020204030204" pitchFamily="34" charset="0"/>
              </a:rPr>
              <a:t>, Gonzalo Gonzalez Abad</a:t>
            </a:r>
            <a:r>
              <a:rPr lang="en-US" sz="1050" baseline="30000" dirty="0">
                <a:latin typeface="Calibri" panose="020F0502020204030204" pitchFamily="34" charset="0"/>
                <a:cs typeface="Calibri" panose="020F0502020204030204" pitchFamily="34" charset="0"/>
              </a:rPr>
              <a:t>5</a:t>
            </a:r>
          </a:p>
          <a:p>
            <a:pPr algn="ctr"/>
            <a:endParaRPr lang="en-US" altLang="en-US" sz="700" dirty="0">
              <a:latin typeface="Calibri" panose="020F0502020204030204" pitchFamily="34" charset="0"/>
              <a:cs typeface="Calibri" panose="020F0502020204030204" pitchFamily="34" charset="0"/>
            </a:endParaRPr>
          </a:p>
          <a:p>
            <a:pPr algn="ctr"/>
            <a:r>
              <a:rPr lang="en-US" sz="1050" baseline="30000" dirty="0">
                <a:latin typeface="Calibri" panose="020F0502020204030204" pitchFamily="34" charset="0"/>
                <a:cs typeface="Calibri" panose="020F0502020204030204" pitchFamily="34" charset="0"/>
              </a:rPr>
              <a:t>1</a:t>
            </a:r>
            <a:r>
              <a:rPr lang="en-US" sz="1050" dirty="0">
                <a:latin typeface="Calibri" panose="020F0502020204030204" pitchFamily="34" charset="0"/>
                <a:cs typeface="Calibri" panose="020F0502020204030204" pitchFamily="34" charset="0"/>
              </a:rPr>
              <a:t>Hampton University, VA,  </a:t>
            </a:r>
            <a:r>
              <a:rPr lang="en-US" sz="1050" baseline="30000" dirty="0">
                <a:latin typeface="Calibri" panose="020F0502020204030204" pitchFamily="34" charset="0"/>
                <a:cs typeface="Calibri" panose="020F0502020204030204" pitchFamily="34" charset="0"/>
              </a:rPr>
              <a:t>2</a:t>
            </a:r>
            <a:r>
              <a:rPr lang="en-US" sz="1050" dirty="0">
                <a:latin typeface="Calibri" panose="020F0502020204030204" pitchFamily="34" charset="0"/>
                <a:cs typeface="Calibri" panose="020F0502020204030204" pitchFamily="34" charset="0"/>
              </a:rPr>
              <a:t>NASA </a:t>
            </a:r>
            <a:r>
              <a:rPr lang="en-US" sz="1050" dirty="0" err="1">
                <a:latin typeface="Calibri" panose="020F0502020204030204" pitchFamily="34" charset="0"/>
                <a:cs typeface="Calibri" panose="020F0502020204030204" pitchFamily="34" charset="0"/>
              </a:rPr>
              <a:t>LaRC</a:t>
            </a:r>
            <a:r>
              <a:rPr lang="en-US" sz="1050" dirty="0">
                <a:latin typeface="Calibri" panose="020F0502020204030204" pitchFamily="34" charset="0"/>
                <a:cs typeface="Calibri" panose="020F0502020204030204" pitchFamily="34" charset="0"/>
              </a:rPr>
              <a:t>, VA, </a:t>
            </a:r>
            <a:r>
              <a:rPr lang="en-US" sz="1050" baseline="30000" dirty="0">
                <a:latin typeface="Calibri" panose="020F0502020204030204" pitchFamily="34" charset="0"/>
                <a:cs typeface="Calibri" panose="020F0502020204030204" pitchFamily="34" charset="0"/>
              </a:rPr>
              <a:t>3</a:t>
            </a:r>
            <a:r>
              <a:rPr lang="en-US" sz="1050" dirty="0">
                <a:latin typeface="Calibri" panose="020F0502020204030204" pitchFamily="34" charset="0"/>
                <a:cs typeface="Calibri" panose="020F0502020204030204" pitchFamily="34" charset="0"/>
              </a:rPr>
              <a:t>EPA, NC, </a:t>
            </a:r>
            <a:r>
              <a:rPr lang="en-US" sz="1050" baseline="30000" dirty="0">
                <a:latin typeface="Calibri" panose="020F0502020204030204" pitchFamily="34" charset="0"/>
                <a:cs typeface="Calibri" panose="020F0502020204030204" pitchFamily="34" charset="0"/>
              </a:rPr>
              <a:t>4</a:t>
            </a:r>
            <a:r>
              <a:rPr lang="en-US" sz="1050" dirty="0">
                <a:latin typeface="Calibri" panose="020F0502020204030204" pitchFamily="34" charset="0"/>
                <a:cs typeface="Calibri" panose="020F0502020204030204" pitchFamily="34" charset="0"/>
              </a:rPr>
              <a:t>NASA GSFC, MD, </a:t>
            </a:r>
            <a:r>
              <a:rPr lang="en-US" sz="1050" baseline="30000" dirty="0">
                <a:latin typeface="Calibri" panose="020F0502020204030204" pitchFamily="34" charset="0"/>
                <a:cs typeface="Calibri" panose="020F0502020204030204" pitchFamily="34" charset="0"/>
              </a:rPr>
              <a:t>5</a:t>
            </a:r>
            <a:r>
              <a:rPr lang="en-US" sz="1050" dirty="0">
                <a:latin typeface="Calibri" panose="020F0502020204030204" pitchFamily="34" charset="0"/>
                <a:cs typeface="Calibri" panose="020F0502020204030204" pitchFamily="34" charset="0"/>
              </a:rPr>
              <a:t>SAO, Cambridge, USA</a:t>
            </a:r>
          </a:p>
          <a:p>
            <a:endParaRPr lang="en-US" sz="1050" dirty="0"/>
          </a:p>
        </p:txBody>
      </p:sp>
      <p:sp>
        <p:nvSpPr>
          <p:cNvPr id="13" name="TextBox 12">
            <a:extLst>
              <a:ext uri="{FF2B5EF4-FFF2-40B4-BE49-F238E27FC236}">
                <a16:creationId xmlns:a16="http://schemas.microsoft.com/office/drawing/2014/main" id="{40DD3A4A-D3A3-07CE-7B3F-7ACE5A9AF29A}"/>
              </a:ext>
            </a:extLst>
          </p:cNvPr>
          <p:cNvSpPr txBox="1"/>
          <p:nvPr/>
        </p:nvSpPr>
        <p:spPr>
          <a:xfrm>
            <a:off x="66048" y="1749378"/>
            <a:ext cx="3768739" cy="1200329"/>
          </a:xfrm>
          <a:prstGeom prst="rect">
            <a:avLst/>
          </a:prstGeom>
          <a:noFill/>
        </p:spPr>
        <p:txBody>
          <a:bodyPr wrap="square">
            <a:spAutoFit/>
          </a:bodyPr>
          <a:lstStyle/>
          <a:p>
            <a:pPr algn="ctr"/>
            <a:r>
              <a:rPr lang="en-US" b="1" dirty="0">
                <a:latin typeface="Calibri" panose="020F0502020204030204" pitchFamily="34" charset="0"/>
                <a:cs typeface="Calibri" panose="020F0502020204030204" pitchFamily="34" charset="0"/>
              </a:rPr>
              <a:t>Validated TEMPO HCHO columns serve as a highly responsive proxy for effectively tracking surface O</a:t>
            </a:r>
            <a:r>
              <a:rPr lang="en-US" b="1" baseline="-25000" dirty="0">
                <a:latin typeface="Calibri" panose="020F0502020204030204" pitchFamily="34" charset="0"/>
                <a:cs typeface="Calibri" panose="020F0502020204030204" pitchFamily="34" charset="0"/>
              </a:rPr>
              <a:t>3</a:t>
            </a:r>
            <a:r>
              <a:rPr lang="en-US" b="1" dirty="0">
                <a:latin typeface="Calibri" panose="020F0502020204030204" pitchFamily="34" charset="0"/>
                <a:cs typeface="Calibri" panose="020F0502020204030204" pitchFamily="34" charset="0"/>
              </a:rPr>
              <a:t>​ and PM​</a:t>
            </a:r>
            <a:r>
              <a:rPr lang="en-US" b="1" baseline="-25000" dirty="0">
                <a:latin typeface="Calibri" panose="020F0502020204030204" pitchFamily="34" charset="0"/>
                <a:cs typeface="Calibri" panose="020F0502020204030204" pitchFamily="34" charset="0"/>
              </a:rPr>
              <a:t>2.5 </a:t>
            </a:r>
            <a:r>
              <a:rPr lang="en-US" b="1" dirty="0">
                <a:latin typeface="Calibri" panose="020F0502020204030204" pitchFamily="34" charset="0"/>
                <a:cs typeface="Calibri" panose="020F0502020204030204" pitchFamily="34" charset="0"/>
              </a:rPr>
              <a:t>variability</a:t>
            </a:r>
            <a:endParaRPr lang="en-US" sz="800" b="1" i="0" u="none" strike="noStrike" dirty="0">
              <a:solidFill>
                <a:srgbClr val="000000"/>
              </a:solidFill>
              <a:effectLst/>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447E44D1-5FA8-154D-085C-76BD7FC1B1E3}"/>
              </a:ext>
            </a:extLst>
          </p:cNvPr>
          <p:cNvSpPr txBox="1"/>
          <p:nvPr/>
        </p:nvSpPr>
        <p:spPr>
          <a:xfrm>
            <a:off x="4123948" y="1822459"/>
            <a:ext cx="4128090" cy="646331"/>
          </a:xfrm>
          <a:prstGeom prst="rect">
            <a:avLst/>
          </a:prstGeom>
          <a:noFill/>
        </p:spPr>
        <p:txBody>
          <a:bodyPr wrap="square">
            <a:spAutoFit/>
          </a:bodyPr>
          <a:lstStyle/>
          <a:p>
            <a:pPr algn="ctr" rtl="0"/>
            <a:r>
              <a:rPr lang="en-US" sz="1800" b="1" i="0" u="none" strike="noStrike" dirty="0">
                <a:solidFill>
                  <a:srgbClr val="000000"/>
                </a:solidFill>
                <a:effectLst/>
                <a:latin typeface="Calibri" panose="020F0502020204030204" pitchFamily="34" charset="0"/>
                <a:cs typeface="Calibri" panose="020F0502020204030204" pitchFamily="34" charset="0"/>
              </a:rPr>
              <a:t>PBL Dynamics as a Physical Regulator</a:t>
            </a:r>
            <a:r>
              <a:rPr lang="en-US" sz="1800" b="1" dirty="0">
                <a:solidFill>
                  <a:srgbClr val="000000"/>
                </a:solidFill>
                <a:latin typeface="Calibri" panose="020F0502020204030204" pitchFamily="34" charset="0"/>
                <a:cs typeface="Calibri" panose="020F0502020204030204" pitchFamily="34" charset="0"/>
              </a:rPr>
              <a:t> and </a:t>
            </a:r>
            <a:r>
              <a:rPr lang="en-US" sz="1800" b="1" i="0" u="none" strike="noStrike" dirty="0">
                <a:solidFill>
                  <a:srgbClr val="000000"/>
                </a:solidFill>
                <a:effectLst/>
                <a:latin typeface="Calibri" panose="020F0502020204030204" pitchFamily="34" charset="0"/>
                <a:cs typeface="Calibri" panose="020F0502020204030204" pitchFamily="34" charset="0"/>
              </a:rPr>
              <a:t>Isolating Vertical Mixing Drivers:</a:t>
            </a:r>
            <a:r>
              <a:rPr lang="en-US" sz="1800" b="0" i="0" u="none" strike="noStrike" dirty="0">
                <a:solidFill>
                  <a:srgbClr val="000000"/>
                </a:solidFill>
                <a:effectLst/>
                <a:latin typeface="Calibri" panose="020F0502020204030204" pitchFamily="34" charset="0"/>
                <a:cs typeface="Calibri" panose="020F0502020204030204" pitchFamily="34" charset="0"/>
              </a:rPr>
              <a:t> </a:t>
            </a:r>
          </a:p>
        </p:txBody>
      </p:sp>
      <p:pic>
        <p:nvPicPr>
          <p:cNvPr id="23" name="Picture 22" descr="A picture containing graphical user interface&#10;&#10;AI-generated content may be incorrect.">
            <a:extLst>
              <a:ext uri="{FF2B5EF4-FFF2-40B4-BE49-F238E27FC236}">
                <a16:creationId xmlns:a16="http://schemas.microsoft.com/office/drawing/2014/main" id="{970E81DB-B2B4-9EA6-9248-EBBEDAE12B4D}"/>
              </a:ext>
            </a:extLst>
          </p:cNvPr>
          <p:cNvPicPr>
            <a:picLocks noChangeAspect="1"/>
          </p:cNvPicPr>
          <p:nvPr/>
        </p:nvPicPr>
        <p:blipFill rotWithShape="1">
          <a:blip r:embed="rId5">
            <a:extLst>
              <a:ext uri="{28A0092B-C50C-407E-A947-70E740481C1C}">
                <a14:useLocalDpi xmlns:a14="http://schemas.microsoft.com/office/drawing/2010/main" val="0"/>
              </a:ext>
            </a:extLst>
          </a:blip>
          <a:srcRect l="25288" t="7373" r="33893" b="17977"/>
          <a:stretch>
            <a:fillRect/>
          </a:stretch>
        </p:blipFill>
        <p:spPr bwMode="auto">
          <a:xfrm>
            <a:off x="215504" y="2967436"/>
            <a:ext cx="3281548" cy="3375407"/>
          </a:xfrm>
          <a:prstGeom prst="rect">
            <a:avLst/>
          </a:prstGeom>
          <a:ln>
            <a:noFill/>
          </a:ln>
          <a:extLst>
            <a:ext uri="{53640926-AAD7-44D8-BBD7-CCE9431645EC}">
              <a14:shadowObscured xmlns:a14="http://schemas.microsoft.com/office/drawing/2010/main"/>
            </a:ext>
          </a:extLst>
        </p:spPr>
      </p:pic>
      <p:pic>
        <p:nvPicPr>
          <p:cNvPr id="24" name="Picture 23">
            <a:extLst>
              <a:ext uri="{FF2B5EF4-FFF2-40B4-BE49-F238E27FC236}">
                <a16:creationId xmlns:a16="http://schemas.microsoft.com/office/drawing/2014/main" id="{79E165D0-39B9-535A-FA46-3AE3E8ECA32A}"/>
              </a:ext>
            </a:extLst>
          </p:cNvPr>
          <p:cNvPicPr>
            <a:picLocks noChangeAspect="1"/>
          </p:cNvPicPr>
          <p:nvPr/>
        </p:nvPicPr>
        <p:blipFill>
          <a:blip r:embed="rId6"/>
          <a:stretch>
            <a:fillRect/>
          </a:stretch>
        </p:blipFill>
        <p:spPr>
          <a:xfrm>
            <a:off x="4006058" y="2542057"/>
            <a:ext cx="4363870" cy="1928592"/>
          </a:xfrm>
          <a:prstGeom prst="rect">
            <a:avLst/>
          </a:prstGeom>
          <a:effectLst>
            <a:softEdge rad="25400"/>
          </a:effectLst>
        </p:spPr>
      </p:pic>
      <p:pic>
        <p:nvPicPr>
          <p:cNvPr id="25" name="Picture 24">
            <a:extLst>
              <a:ext uri="{FF2B5EF4-FFF2-40B4-BE49-F238E27FC236}">
                <a16:creationId xmlns:a16="http://schemas.microsoft.com/office/drawing/2014/main" id="{54E3283A-BE68-2703-DA36-8B0DF4E3DB11}"/>
              </a:ext>
            </a:extLst>
          </p:cNvPr>
          <p:cNvPicPr>
            <a:picLocks noChangeAspect="1"/>
          </p:cNvPicPr>
          <p:nvPr/>
        </p:nvPicPr>
        <p:blipFill>
          <a:blip r:embed="rId7"/>
          <a:stretch>
            <a:fillRect/>
          </a:stretch>
        </p:blipFill>
        <p:spPr>
          <a:xfrm>
            <a:off x="3971579" y="4543916"/>
            <a:ext cx="4550357" cy="1733612"/>
          </a:xfrm>
          <a:prstGeom prst="rect">
            <a:avLst/>
          </a:prstGeom>
        </p:spPr>
      </p:pic>
      <p:pic>
        <p:nvPicPr>
          <p:cNvPr id="26" name="Picture 25">
            <a:extLst>
              <a:ext uri="{FF2B5EF4-FFF2-40B4-BE49-F238E27FC236}">
                <a16:creationId xmlns:a16="http://schemas.microsoft.com/office/drawing/2014/main" id="{4317C0BE-A87B-B5A7-5076-21FDC1C5853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0977" t="28224" r="40300" b="38194"/>
          <a:stretch>
            <a:fillRect/>
          </a:stretch>
        </p:blipFill>
        <p:spPr bwMode="auto">
          <a:xfrm>
            <a:off x="8587252" y="2692787"/>
            <a:ext cx="1835694" cy="1864151"/>
          </a:xfrm>
          <a:prstGeom prst="rect">
            <a:avLst/>
          </a:prstGeom>
          <a:ln>
            <a:noFill/>
          </a:ln>
          <a:effectLst>
            <a:softEdge rad="19641"/>
          </a:effectLst>
          <a:extLst>
            <a:ext uri="{53640926-AAD7-44D8-BBD7-CCE9431645EC}">
              <a14:shadowObscured xmlns:a14="http://schemas.microsoft.com/office/drawing/2010/main"/>
            </a:ext>
          </a:extLst>
        </p:spPr>
      </p:pic>
      <p:pic>
        <p:nvPicPr>
          <p:cNvPr id="27" name="Picture 26">
            <a:extLst>
              <a:ext uri="{FF2B5EF4-FFF2-40B4-BE49-F238E27FC236}">
                <a16:creationId xmlns:a16="http://schemas.microsoft.com/office/drawing/2014/main" id="{C02AF036-5DB9-BFDF-4A8E-7D8FC8A8804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7836" t="28224" r="4383" b="38194"/>
          <a:stretch>
            <a:fillRect/>
          </a:stretch>
        </p:blipFill>
        <p:spPr bwMode="auto">
          <a:xfrm>
            <a:off x="10422946" y="2692787"/>
            <a:ext cx="1755411" cy="1864151"/>
          </a:xfrm>
          <a:prstGeom prst="rect">
            <a:avLst/>
          </a:prstGeom>
          <a:ln>
            <a:noFill/>
          </a:ln>
          <a:effectLst>
            <a:softEdge rad="19641"/>
          </a:effectLst>
          <a:extLst>
            <a:ext uri="{53640926-AAD7-44D8-BBD7-CCE9431645EC}">
              <a14:shadowObscured xmlns:a14="http://schemas.microsoft.com/office/drawing/2010/main"/>
            </a:ext>
          </a:extLst>
        </p:spPr>
      </p:pic>
      <p:pic>
        <p:nvPicPr>
          <p:cNvPr id="28" name="Picture 27">
            <a:extLst>
              <a:ext uri="{FF2B5EF4-FFF2-40B4-BE49-F238E27FC236}">
                <a16:creationId xmlns:a16="http://schemas.microsoft.com/office/drawing/2014/main" id="{E54327D2-C0C9-43B5-4DF8-E4416D1D400C}"/>
              </a:ext>
            </a:extLst>
          </p:cNvPr>
          <p:cNvPicPr>
            <a:picLocks noChangeAspect="1"/>
          </p:cNvPicPr>
          <p:nvPr/>
        </p:nvPicPr>
        <p:blipFill>
          <a:blip r:embed="rId9"/>
          <a:stretch>
            <a:fillRect/>
          </a:stretch>
        </p:blipFill>
        <p:spPr>
          <a:xfrm>
            <a:off x="8690982" y="4719413"/>
            <a:ext cx="3451206" cy="1399233"/>
          </a:xfrm>
          <a:prstGeom prst="rect">
            <a:avLst/>
          </a:prstGeom>
        </p:spPr>
      </p:pic>
      <p:sp>
        <p:nvSpPr>
          <p:cNvPr id="30" name="TextBox 29">
            <a:extLst>
              <a:ext uri="{FF2B5EF4-FFF2-40B4-BE49-F238E27FC236}">
                <a16:creationId xmlns:a16="http://schemas.microsoft.com/office/drawing/2014/main" id="{97509B5F-0484-6AEE-F927-55AEF209FA85}"/>
              </a:ext>
            </a:extLst>
          </p:cNvPr>
          <p:cNvSpPr txBox="1"/>
          <p:nvPr/>
        </p:nvSpPr>
        <p:spPr>
          <a:xfrm>
            <a:off x="8437099" y="1729593"/>
            <a:ext cx="3530880" cy="923330"/>
          </a:xfrm>
          <a:prstGeom prst="rect">
            <a:avLst/>
          </a:prstGeom>
          <a:noFill/>
        </p:spPr>
        <p:txBody>
          <a:bodyPr wrap="square">
            <a:spAutoFit/>
          </a:bodyPr>
          <a:lstStyle/>
          <a:p>
            <a:pPr algn="ctr"/>
            <a:r>
              <a:rPr lang="en-US" b="1" dirty="0"/>
              <a:t>Water Vapor Modulation of O</a:t>
            </a:r>
            <a:r>
              <a:rPr lang="en-US" b="1" baseline="-25000" dirty="0"/>
              <a:t>3</a:t>
            </a:r>
            <a:r>
              <a:rPr lang="en-US" b="1" dirty="0"/>
              <a:t>​–HCHO &amp; HCHO can Enhance Traditional AOD PM</a:t>
            </a:r>
            <a:r>
              <a:rPr lang="en-US" b="1" baseline="-25000" dirty="0"/>
              <a:t>2.5</a:t>
            </a:r>
            <a:r>
              <a:rPr lang="en-US" b="1" dirty="0"/>
              <a:t>​ Tracking</a:t>
            </a:r>
          </a:p>
        </p:txBody>
      </p:sp>
      <p:sp>
        <p:nvSpPr>
          <p:cNvPr id="31" name="TextBox 30">
            <a:extLst>
              <a:ext uri="{FF2B5EF4-FFF2-40B4-BE49-F238E27FC236}">
                <a16:creationId xmlns:a16="http://schemas.microsoft.com/office/drawing/2014/main" id="{39BC95E7-21F2-BD39-28D2-97DB44C4CB8A}"/>
              </a:ext>
            </a:extLst>
          </p:cNvPr>
          <p:cNvSpPr txBox="1"/>
          <p:nvPr/>
        </p:nvSpPr>
        <p:spPr>
          <a:xfrm>
            <a:off x="8992976" y="6043889"/>
            <a:ext cx="1256810" cy="307777"/>
          </a:xfrm>
          <a:prstGeom prst="rect">
            <a:avLst/>
          </a:prstGeom>
          <a:solidFill>
            <a:schemeClr val="bg1"/>
          </a:solidFill>
        </p:spPr>
        <p:txBody>
          <a:bodyPr wrap="square" rtlCol="0">
            <a:spAutoFit/>
          </a:bodyPr>
          <a:lstStyle/>
          <a:p>
            <a:r>
              <a:rPr lang="en-US" sz="1400" dirty="0" err="1">
                <a:latin typeface="Calibri" panose="020F0502020204030204" pitchFamily="34" charset="0"/>
                <a:cs typeface="Calibri" panose="020F0502020204030204" pitchFamily="34" charset="0"/>
              </a:rPr>
              <a:t>Aeronet</a:t>
            </a:r>
            <a:r>
              <a:rPr lang="en-US" sz="1400" dirty="0">
                <a:latin typeface="Calibri" panose="020F0502020204030204" pitchFamily="34" charset="0"/>
                <a:cs typeface="Calibri" panose="020F0502020204030204" pitchFamily="34" charset="0"/>
              </a:rPr>
              <a:t> AOD</a:t>
            </a:r>
          </a:p>
        </p:txBody>
      </p:sp>
      <p:sp>
        <p:nvSpPr>
          <p:cNvPr id="32" name="TextBox 31">
            <a:extLst>
              <a:ext uri="{FF2B5EF4-FFF2-40B4-BE49-F238E27FC236}">
                <a16:creationId xmlns:a16="http://schemas.microsoft.com/office/drawing/2014/main" id="{EB8C975B-4DD0-9644-2BF6-2A61D1F00F05}"/>
              </a:ext>
            </a:extLst>
          </p:cNvPr>
          <p:cNvSpPr txBox="1"/>
          <p:nvPr/>
        </p:nvSpPr>
        <p:spPr>
          <a:xfrm>
            <a:off x="10548535" y="6034391"/>
            <a:ext cx="1629822" cy="307777"/>
          </a:xfrm>
          <a:prstGeom prst="rect">
            <a:avLst/>
          </a:prstGeom>
          <a:solidFill>
            <a:schemeClr val="bg1"/>
          </a:solidFill>
        </p:spPr>
        <p:txBody>
          <a:bodyPr wrap="square" rtlCol="0">
            <a:spAutoFit/>
          </a:bodyPr>
          <a:lstStyle/>
          <a:p>
            <a:r>
              <a:rPr lang="en-US" sz="1400" dirty="0">
                <a:latin typeface="Calibri" panose="020F0502020204030204" pitchFamily="34" charset="0"/>
                <a:cs typeface="Calibri" panose="020F0502020204030204" pitchFamily="34" charset="0"/>
              </a:rPr>
              <a:t>Pandora HCHO (DU)</a:t>
            </a:r>
          </a:p>
        </p:txBody>
      </p:sp>
      <p:sp>
        <p:nvSpPr>
          <p:cNvPr id="35" name="TextBox 34">
            <a:extLst>
              <a:ext uri="{FF2B5EF4-FFF2-40B4-BE49-F238E27FC236}">
                <a16:creationId xmlns:a16="http://schemas.microsoft.com/office/drawing/2014/main" id="{67661BDE-C6A4-0FEF-49AC-A3AD8F5D1EDA}"/>
              </a:ext>
            </a:extLst>
          </p:cNvPr>
          <p:cNvSpPr txBox="1"/>
          <p:nvPr/>
        </p:nvSpPr>
        <p:spPr>
          <a:xfrm rot="16200000">
            <a:off x="8290834" y="5297722"/>
            <a:ext cx="696685" cy="261610"/>
          </a:xfrm>
          <a:prstGeom prst="rect">
            <a:avLst/>
          </a:prstGeom>
          <a:solidFill>
            <a:schemeClr val="bg1"/>
          </a:solidFill>
        </p:spPr>
        <p:txBody>
          <a:bodyPr wrap="square" rtlCol="0">
            <a:spAutoFit/>
          </a:bodyPr>
          <a:lstStyle/>
          <a:p>
            <a:r>
              <a:rPr lang="en-US" sz="1100" dirty="0">
                <a:latin typeface="Calibri" panose="020F0502020204030204" pitchFamily="34" charset="0"/>
                <a:cs typeface="Calibri" panose="020F0502020204030204" pitchFamily="34" charset="0"/>
              </a:rPr>
              <a:t>PM</a:t>
            </a:r>
            <a:r>
              <a:rPr lang="en-US" sz="1100" baseline="-25000" dirty="0">
                <a:latin typeface="Calibri" panose="020F0502020204030204" pitchFamily="34" charset="0"/>
                <a:cs typeface="Calibri" panose="020F0502020204030204" pitchFamily="34" charset="0"/>
              </a:rPr>
              <a:t>2.5</a:t>
            </a:r>
          </a:p>
        </p:txBody>
      </p:sp>
    </p:spTree>
    <p:extLst>
      <p:ext uri="{BB962C8B-B14F-4D97-AF65-F5344CB8AC3E}">
        <p14:creationId xmlns:p14="http://schemas.microsoft.com/office/powerpoint/2010/main" val="15757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6" name="Google Shape;146;p1"/>
          <p:cNvPicPr preferRelativeResize="0"/>
          <p:nvPr/>
        </p:nvPicPr>
        <p:blipFill rotWithShape="1">
          <a:blip r:embed="rId3">
            <a:alphaModFix amt="35000"/>
          </a:blip>
          <a:srcRect l="24315" t="23771" r="23113" b="36986"/>
          <a:stretch/>
        </p:blipFill>
        <p:spPr>
          <a:xfrm>
            <a:off x="134085" y="336817"/>
            <a:ext cx="1094729" cy="1067278"/>
          </a:xfrm>
          <a:prstGeom prst="rect">
            <a:avLst/>
          </a:prstGeom>
          <a:noFill/>
          <a:ln>
            <a:noFill/>
          </a:ln>
        </p:spPr>
      </p:pic>
      <p:sp>
        <p:nvSpPr>
          <p:cNvPr id="148" name="Google Shape;148;p1"/>
          <p:cNvSpPr txBox="1"/>
          <p:nvPr/>
        </p:nvSpPr>
        <p:spPr>
          <a:xfrm>
            <a:off x="10390683" y="5651368"/>
            <a:ext cx="18466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50" name="Google Shape;150;p1"/>
          <p:cNvSpPr/>
          <p:nvPr/>
        </p:nvSpPr>
        <p:spPr>
          <a:xfrm>
            <a:off x="1211459" y="203200"/>
            <a:ext cx="9844500"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44D60"/>
              </a:buClr>
              <a:buSzPts val="3200"/>
              <a:buFont typeface="Arial Narrow"/>
              <a:buNone/>
            </a:pPr>
            <a:r>
              <a:rPr lang="en-US" sz="3200" b="1" dirty="0">
                <a:solidFill>
                  <a:srgbClr val="244D60"/>
                </a:solidFill>
                <a:latin typeface="Arial Narrow"/>
                <a:ea typeface="Arial Narrow"/>
                <a:cs typeface="Arial Narrow"/>
                <a:sym typeface="Arial Narrow"/>
              </a:rPr>
              <a:t>Rinaman–HCHO &amp; NO</a:t>
            </a:r>
            <a:r>
              <a:rPr lang="en-US" sz="3200" b="1" baseline="-25000" dirty="0">
                <a:solidFill>
                  <a:srgbClr val="244D60"/>
                </a:solidFill>
                <a:latin typeface="Arial Narrow"/>
                <a:ea typeface="Arial Narrow"/>
                <a:cs typeface="Arial Narrow"/>
                <a:sym typeface="Arial Narrow"/>
              </a:rPr>
              <a:t>2</a:t>
            </a:r>
            <a:r>
              <a:rPr lang="en-US" sz="3200" b="1" dirty="0">
                <a:solidFill>
                  <a:srgbClr val="244D60"/>
                </a:solidFill>
                <a:latin typeface="Arial Narrow"/>
                <a:ea typeface="Arial Narrow"/>
                <a:cs typeface="Arial Narrow"/>
                <a:sym typeface="Arial Narrow"/>
              </a:rPr>
              <a:t> in situ observations over Baltimore</a:t>
            </a:r>
            <a:endParaRPr sz="3200" b="1" i="0" u="none" strike="noStrike" cap="none" dirty="0">
              <a:solidFill>
                <a:srgbClr val="244D60"/>
              </a:solidFill>
              <a:latin typeface="Arial Narrow"/>
              <a:ea typeface="Arial Narrow"/>
              <a:cs typeface="Arial Narrow"/>
              <a:sym typeface="Arial Narrow"/>
            </a:endParaRPr>
          </a:p>
        </p:txBody>
      </p:sp>
      <p:cxnSp>
        <p:nvCxnSpPr>
          <p:cNvPr id="151" name="Google Shape;151;p1"/>
          <p:cNvCxnSpPr/>
          <p:nvPr/>
        </p:nvCxnSpPr>
        <p:spPr>
          <a:xfrm flipH="1">
            <a:off x="403782" y="1464954"/>
            <a:ext cx="11430256" cy="21214"/>
          </a:xfrm>
          <a:prstGeom prst="straightConnector1">
            <a:avLst/>
          </a:prstGeom>
          <a:noFill/>
          <a:ln w="12700" cap="flat" cmpd="sng">
            <a:solidFill>
              <a:srgbClr val="002060"/>
            </a:solidFill>
            <a:prstDash val="solid"/>
            <a:miter lim="800000"/>
            <a:headEnd type="none" w="sm" len="sm"/>
            <a:tailEnd type="none" w="sm" len="sm"/>
          </a:ln>
        </p:spPr>
      </p:cxnSp>
      <p:pic>
        <p:nvPicPr>
          <p:cNvPr id="19" name="Picture 18" descr="A picture containing drawing&#10;&#10;Description automatically generated">
            <a:extLst>
              <a:ext uri="{FF2B5EF4-FFF2-40B4-BE49-F238E27FC236}">
                <a16:creationId xmlns:a16="http://schemas.microsoft.com/office/drawing/2014/main" id="{33229590-6CCA-5E42-83A7-E8168A61AA0D}"/>
              </a:ext>
            </a:extLst>
          </p:cNvPr>
          <p:cNvPicPr>
            <a:picLocks noChangeAspect="1"/>
          </p:cNvPicPr>
          <p:nvPr/>
        </p:nvPicPr>
        <p:blipFill>
          <a:blip r:embed="rId4"/>
          <a:stretch>
            <a:fillRect/>
          </a:stretch>
        </p:blipFill>
        <p:spPr>
          <a:xfrm>
            <a:off x="10985879" y="251912"/>
            <a:ext cx="1169511" cy="1169511"/>
          </a:xfrm>
          <a:prstGeom prst="rect">
            <a:avLst/>
          </a:prstGeom>
        </p:spPr>
      </p:pic>
      <p:sp>
        <p:nvSpPr>
          <p:cNvPr id="10" name="Google Shape;145;p1">
            <a:extLst>
              <a:ext uri="{FF2B5EF4-FFF2-40B4-BE49-F238E27FC236}">
                <a16:creationId xmlns:a16="http://schemas.microsoft.com/office/drawing/2014/main" id="{3431877A-069D-D84A-B140-866096511CEA}"/>
              </a:ext>
            </a:extLst>
          </p:cNvPr>
          <p:cNvSpPr txBox="1"/>
          <p:nvPr/>
        </p:nvSpPr>
        <p:spPr>
          <a:xfrm>
            <a:off x="76210" y="251912"/>
            <a:ext cx="1188720" cy="1200288"/>
          </a:xfrm>
          <a:prstGeom prst="rect">
            <a:avLst/>
          </a:prstGeom>
          <a:noFill/>
          <a:ln w="2857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b="1" dirty="0">
                <a:solidFill>
                  <a:schemeClr val="dk1"/>
                </a:solidFill>
                <a:latin typeface="Arial Narrow"/>
                <a:ea typeface="Arial Narrow"/>
                <a:cs typeface="Arial Narrow"/>
                <a:sym typeface="Arial Narrow"/>
              </a:rPr>
              <a:t>Place a h</a:t>
            </a:r>
            <a:r>
              <a:rPr lang="en-US" b="1" i="0" u="none" strike="noStrike" cap="none" dirty="0">
                <a:solidFill>
                  <a:schemeClr val="dk1"/>
                </a:solidFill>
                <a:latin typeface="Arial Narrow"/>
                <a:ea typeface="Arial Narrow"/>
                <a:cs typeface="Arial Narrow"/>
                <a:sym typeface="Arial Narrow"/>
              </a:rPr>
              <a:t>eadshot of yourself here</a:t>
            </a:r>
          </a:p>
        </p:txBody>
      </p:sp>
      <p:pic>
        <p:nvPicPr>
          <p:cNvPr id="3" name="Picture 2">
            <a:extLst>
              <a:ext uri="{FF2B5EF4-FFF2-40B4-BE49-F238E27FC236}">
                <a16:creationId xmlns:a16="http://schemas.microsoft.com/office/drawing/2014/main" id="{C4126BE6-9565-AD4A-CD7E-5157B99421B0}"/>
              </a:ext>
            </a:extLst>
          </p:cNvPr>
          <p:cNvPicPr preferRelativeResize="0">
            <a:picLocks noChangeAspect="1"/>
          </p:cNvPicPr>
          <p:nvPr/>
        </p:nvPicPr>
        <p:blipFill>
          <a:blip r:embed="rId5">
            <a:extLst>
              <a:ext uri="{28A0092B-C50C-407E-A947-70E740481C1C}">
                <a14:useLocalDpi xmlns:a14="http://schemas.microsoft.com/office/drawing/2010/main" val="0"/>
              </a:ext>
            </a:extLst>
          </a:blip>
          <a:srcRect/>
          <a:stretch/>
        </p:blipFill>
        <p:spPr>
          <a:xfrm>
            <a:off x="88884" y="261437"/>
            <a:ext cx="1166521" cy="1182913"/>
          </a:xfrm>
          <a:prstGeom prst="rect">
            <a:avLst/>
          </a:prstGeom>
          <a:ln w="38100" cap="sq">
            <a:noFill/>
            <a:prstDash val="solid"/>
            <a:miter lim="800000"/>
          </a:ln>
          <a:effectLst/>
        </p:spPr>
      </p:pic>
      <p:sp>
        <p:nvSpPr>
          <p:cNvPr id="5" name="TextBox 4">
            <a:extLst>
              <a:ext uri="{FF2B5EF4-FFF2-40B4-BE49-F238E27FC236}">
                <a16:creationId xmlns:a16="http://schemas.microsoft.com/office/drawing/2014/main" id="{30949F03-6D20-2DF0-9545-425BEB1ECC96}"/>
              </a:ext>
            </a:extLst>
          </p:cNvPr>
          <p:cNvSpPr txBox="1"/>
          <p:nvPr/>
        </p:nvSpPr>
        <p:spPr>
          <a:xfrm>
            <a:off x="505054" y="1964578"/>
            <a:ext cx="4652529" cy="1419106"/>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000" dirty="0">
                <a:latin typeface="Arial Narrow" panose="020B0606020202030204" pitchFamily="34" charset="0"/>
                <a:ea typeface="Cambria" panose="02040503050406030204" pitchFamily="18" charset="0"/>
              </a:rPr>
              <a:t>TEMPO HCHO and NO</a:t>
            </a:r>
            <a:r>
              <a:rPr lang="en-US" sz="2000" baseline="-25000" dirty="0">
                <a:latin typeface="Arial Narrow" panose="020B0606020202030204" pitchFamily="34" charset="0"/>
                <a:ea typeface="Cambria" panose="02040503050406030204" pitchFamily="18" charset="0"/>
              </a:rPr>
              <a:t>2</a:t>
            </a:r>
            <a:r>
              <a:rPr lang="en-US" sz="2000" dirty="0">
                <a:latin typeface="Arial Narrow" panose="020B0606020202030204" pitchFamily="34" charset="0"/>
                <a:ea typeface="Cambria" panose="02040503050406030204" pitchFamily="18" charset="0"/>
              </a:rPr>
              <a:t> column validation</a:t>
            </a:r>
          </a:p>
          <a:p>
            <a:pPr marL="342900" indent="-342900">
              <a:lnSpc>
                <a:spcPct val="150000"/>
              </a:lnSpc>
              <a:buFont typeface="Arial" panose="020B0604020202020204" pitchFamily="34" charset="0"/>
              <a:buChar char="•"/>
            </a:pPr>
            <a:r>
              <a:rPr lang="en-US" sz="2000" dirty="0">
                <a:latin typeface="Arial Narrow" panose="020B0606020202030204" pitchFamily="34" charset="0"/>
                <a:ea typeface="Cambria" panose="02040503050406030204" pitchFamily="18" charset="0"/>
              </a:rPr>
              <a:t>Investigating TEMPO spatial, diurnal, and day-to-day variability</a:t>
            </a:r>
          </a:p>
        </p:txBody>
      </p:sp>
      <p:grpSp>
        <p:nvGrpSpPr>
          <p:cNvPr id="56" name="Group 55">
            <a:extLst>
              <a:ext uri="{FF2B5EF4-FFF2-40B4-BE49-F238E27FC236}">
                <a16:creationId xmlns:a16="http://schemas.microsoft.com/office/drawing/2014/main" id="{5E4DAF99-6C2B-81C5-7E8A-685FA44FB2AB}"/>
              </a:ext>
            </a:extLst>
          </p:cNvPr>
          <p:cNvGrpSpPr/>
          <p:nvPr/>
        </p:nvGrpSpPr>
        <p:grpSpPr>
          <a:xfrm>
            <a:off x="5512189" y="1535774"/>
            <a:ext cx="3411918" cy="4699467"/>
            <a:chOff x="5245489" y="1535774"/>
            <a:chExt cx="3411918" cy="4699467"/>
          </a:xfrm>
        </p:grpSpPr>
        <p:grpSp>
          <p:nvGrpSpPr>
            <p:cNvPr id="51" name="Group 50">
              <a:extLst>
                <a:ext uri="{FF2B5EF4-FFF2-40B4-BE49-F238E27FC236}">
                  <a16:creationId xmlns:a16="http://schemas.microsoft.com/office/drawing/2014/main" id="{2A4582CF-EBE3-2706-7821-56131E6C6381}"/>
                </a:ext>
              </a:extLst>
            </p:cNvPr>
            <p:cNvGrpSpPr/>
            <p:nvPr/>
          </p:nvGrpSpPr>
          <p:grpSpPr>
            <a:xfrm>
              <a:off x="5701703" y="1535774"/>
              <a:ext cx="2955704" cy="4699467"/>
              <a:chOff x="8625878" y="1535774"/>
              <a:chExt cx="2955704" cy="4699467"/>
            </a:xfrm>
          </p:grpSpPr>
          <p:grpSp>
            <p:nvGrpSpPr>
              <p:cNvPr id="45" name="Group 44">
                <a:extLst>
                  <a:ext uri="{FF2B5EF4-FFF2-40B4-BE49-F238E27FC236}">
                    <a16:creationId xmlns:a16="http://schemas.microsoft.com/office/drawing/2014/main" id="{8A73385C-BB5E-3B86-D432-1785963230D8}"/>
                  </a:ext>
                </a:extLst>
              </p:cNvPr>
              <p:cNvGrpSpPr>
                <a:grpSpLocks noChangeAspect="1"/>
              </p:cNvGrpSpPr>
              <p:nvPr/>
            </p:nvGrpSpPr>
            <p:grpSpPr>
              <a:xfrm>
                <a:off x="8625878" y="1882697"/>
                <a:ext cx="2955704" cy="4352544"/>
                <a:chOff x="10985879" y="4378223"/>
                <a:chExt cx="4003647" cy="5895735"/>
              </a:xfrm>
            </p:grpSpPr>
            <p:pic>
              <p:nvPicPr>
                <p:cNvPr id="35" name="Picture 34">
                  <a:extLst>
                    <a:ext uri="{FF2B5EF4-FFF2-40B4-BE49-F238E27FC236}">
                      <a16:creationId xmlns:a16="http://schemas.microsoft.com/office/drawing/2014/main" id="{BF7D851B-38E3-A6E3-47FC-356A8E8ED129}"/>
                    </a:ext>
                  </a:extLst>
                </p:cNvPr>
                <p:cNvPicPr>
                  <a:picLocks noChangeAspect="1"/>
                </p:cNvPicPr>
                <p:nvPr/>
              </p:nvPicPr>
              <p:blipFill>
                <a:blip r:embed="rId6">
                  <a:extLst>
                    <a:ext uri="{28A0092B-C50C-407E-A947-70E740481C1C}">
                      <a14:useLocalDpi xmlns:a14="http://schemas.microsoft.com/office/drawing/2010/main" val="0"/>
                    </a:ext>
                  </a:extLst>
                </a:blip>
                <a:srcRect l="371" r="371"/>
                <a:stretch/>
              </p:blipFill>
              <p:spPr>
                <a:xfrm>
                  <a:off x="10985879" y="4378223"/>
                  <a:ext cx="3873500" cy="2734180"/>
                </a:xfrm>
                <a:prstGeom prst="rect">
                  <a:avLst/>
                </a:prstGeom>
              </p:spPr>
            </p:pic>
            <p:pic>
              <p:nvPicPr>
                <p:cNvPr id="37" name="Picture 36">
                  <a:extLst>
                    <a:ext uri="{FF2B5EF4-FFF2-40B4-BE49-F238E27FC236}">
                      <a16:creationId xmlns:a16="http://schemas.microsoft.com/office/drawing/2014/main" id="{F149FF71-A592-7DD4-9AB6-2C9612DB8574}"/>
                    </a:ext>
                  </a:extLst>
                </p:cNvPr>
                <p:cNvPicPr>
                  <a:picLocks noChangeAspect="1"/>
                </p:cNvPicPr>
                <p:nvPr/>
              </p:nvPicPr>
              <p:blipFill>
                <a:blip r:embed="rId7">
                  <a:extLst>
                    <a:ext uri="{28A0092B-C50C-407E-A947-70E740481C1C}">
                      <a14:useLocalDpi xmlns:a14="http://schemas.microsoft.com/office/drawing/2010/main" val="0"/>
                    </a:ext>
                  </a:extLst>
                </a:blip>
                <a:srcRect l="2" r="2"/>
                <a:stretch/>
              </p:blipFill>
              <p:spPr>
                <a:xfrm>
                  <a:off x="10985879" y="7287870"/>
                  <a:ext cx="4003647" cy="2986088"/>
                </a:xfrm>
                <a:prstGeom prst="rect">
                  <a:avLst/>
                </a:prstGeom>
              </p:spPr>
            </p:pic>
            <p:sp>
              <p:nvSpPr>
                <p:cNvPr id="39" name="TextBox 38">
                  <a:extLst>
                    <a:ext uri="{FF2B5EF4-FFF2-40B4-BE49-F238E27FC236}">
                      <a16:creationId xmlns:a16="http://schemas.microsoft.com/office/drawing/2014/main" id="{84B39763-29E0-81A1-501B-AD361765991A}"/>
                    </a:ext>
                  </a:extLst>
                </p:cNvPr>
                <p:cNvSpPr txBox="1"/>
                <p:nvPr/>
              </p:nvSpPr>
              <p:spPr>
                <a:xfrm>
                  <a:off x="11710998" y="9231975"/>
                  <a:ext cx="1019735" cy="500278"/>
                </a:xfrm>
                <a:prstGeom prst="rect">
                  <a:avLst/>
                </a:prstGeom>
                <a:solidFill>
                  <a:schemeClr val="bg1"/>
                </a:solidFill>
                <a:ln>
                  <a:solidFill>
                    <a:schemeClr val="tx1"/>
                  </a:solidFill>
                </a:ln>
              </p:spPr>
              <p:txBody>
                <a:bodyPr wrap="square" rtlCol="0">
                  <a:spAutoFit/>
                </a:bodyPr>
                <a:lstStyle/>
                <a:p>
                  <a:r>
                    <a:rPr lang="en-US" dirty="0">
                      <a:latin typeface="Arial Narrow" panose="020B0606020202030204" pitchFamily="34" charset="0"/>
                      <a:ea typeface="Cambria" panose="02040503050406030204" pitchFamily="18" charset="0"/>
                    </a:rPr>
                    <a:t>5.8 kts</a:t>
                  </a:r>
                </a:p>
              </p:txBody>
            </p:sp>
            <p:sp>
              <p:nvSpPr>
                <p:cNvPr id="41" name="Up Arrow 8">
                  <a:extLst>
                    <a:ext uri="{FF2B5EF4-FFF2-40B4-BE49-F238E27FC236}">
                      <a16:creationId xmlns:a16="http://schemas.microsoft.com/office/drawing/2014/main" id="{102BBD63-0C3C-8E73-4C79-EA34B749A7A2}"/>
                    </a:ext>
                  </a:extLst>
                </p:cNvPr>
                <p:cNvSpPr/>
                <p:nvPr/>
              </p:nvSpPr>
              <p:spPr>
                <a:xfrm rot="972330">
                  <a:off x="12638997" y="9054925"/>
                  <a:ext cx="227934" cy="58086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43" name="TextBox 42">
                <a:extLst>
                  <a:ext uri="{FF2B5EF4-FFF2-40B4-BE49-F238E27FC236}">
                    <a16:creationId xmlns:a16="http://schemas.microsoft.com/office/drawing/2014/main" id="{1B012E24-8F77-4717-92BE-7EBB25A0B2E8}"/>
                  </a:ext>
                </a:extLst>
              </p:cNvPr>
              <p:cNvSpPr txBox="1"/>
              <p:nvPr/>
            </p:nvSpPr>
            <p:spPr>
              <a:xfrm>
                <a:off x="9092534" y="1535774"/>
                <a:ext cx="837899" cy="496931"/>
              </a:xfrm>
              <a:prstGeom prst="rect">
                <a:avLst/>
              </a:prstGeom>
              <a:noFill/>
            </p:spPr>
            <p:txBody>
              <a:bodyPr wrap="square" rtlCol="0">
                <a:spAutoFit/>
              </a:bodyPr>
              <a:lstStyle/>
              <a:p>
                <a:pPr>
                  <a:lnSpc>
                    <a:spcPct val="150000"/>
                  </a:lnSpc>
                </a:pPr>
                <a:r>
                  <a:rPr lang="en-US" sz="2000" dirty="0">
                    <a:latin typeface="Arial Narrow" panose="020B0606020202030204" pitchFamily="34" charset="0"/>
                    <a:ea typeface="Cambria" panose="02040503050406030204" pitchFamily="18" charset="0"/>
                  </a:rPr>
                  <a:t>HCHO</a:t>
                </a:r>
              </a:p>
            </p:txBody>
          </p:sp>
        </p:grpSp>
        <p:sp>
          <p:nvSpPr>
            <p:cNvPr id="21" name="TextBox 20">
              <a:extLst>
                <a:ext uri="{FF2B5EF4-FFF2-40B4-BE49-F238E27FC236}">
                  <a16:creationId xmlns:a16="http://schemas.microsoft.com/office/drawing/2014/main" id="{FC26C43B-FC2E-4ABF-A71B-BABBB95743F5}"/>
                </a:ext>
              </a:extLst>
            </p:cNvPr>
            <p:cNvSpPr txBox="1"/>
            <p:nvPr/>
          </p:nvSpPr>
          <p:spPr>
            <a:xfrm rot="16200000">
              <a:off x="4374261" y="4620030"/>
              <a:ext cx="2142565" cy="400110"/>
            </a:xfrm>
            <a:prstGeom prst="rect">
              <a:avLst/>
            </a:prstGeom>
            <a:noFill/>
          </p:spPr>
          <p:txBody>
            <a:bodyPr wrap="square" rtlCol="0">
              <a:spAutoFit/>
            </a:bodyPr>
            <a:lstStyle/>
            <a:p>
              <a:r>
                <a:rPr lang="en-US" sz="2000" dirty="0">
                  <a:latin typeface="Arial Narrow" panose="020B0606020202030204" pitchFamily="34" charset="0"/>
                  <a:ea typeface="Cambria" panose="02040503050406030204" pitchFamily="18" charset="0"/>
                </a:rPr>
                <a:t>In situ mixing ratio</a:t>
              </a:r>
            </a:p>
          </p:txBody>
        </p:sp>
        <p:sp>
          <p:nvSpPr>
            <p:cNvPr id="23" name="TextBox 22">
              <a:extLst>
                <a:ext uri="{FF2B5EF4-FFF2-40B4-BE49-F238E27FC236}">
                  <a16:creationId xmlns:a16="http://schemas.microsoft.com/office/drawing/2014/main" id="{63AEA8F4-FE76-A217-0ACA-3E1605B0323D}"/>
                </a:ext>
              </a:extLst>
            </p:cNvPr>
            <p:cNvSpPr txBox="1"/>
            <p:nvPr/>
          </p:nvSpPr>
          <p:spPr>
            <a:xfrm rot="16200000">
              <a:off x="4374261" y="2758172"/>
              <a:ext cx="2142565" cy="400110"/>
            </a:xfrm>
            <a:prstGeom prst="rect">
              <a:avLst/>
            </a:prstGeom>
            <a:noFill/>
          </p:spPr>
          <p:txBody>
            <a:bodyPr wrap="square" rtlCol="0">
              <a:spAutoFit/>
            </a:bodyPr>
            <a:lstStyle/>
            <a:p>
              <a:pPr algn="ctr"/>
              <a:r>
                <a:rPr lang="en-US" sz="2000" dirty="0">
                  <a:latin typeface="Arial Narrow" panose="020B0606020202030204" pitchFamily="34" charset="0"/>
                  <a:ea typeface="Cambria" panose="02040503050406030204" pitchFamily="18" charset="0"/>
                </a:rPr>
                <a:t>TEMPO column</a:t>
              </a:r>
            </a:p>
          </p:txBody>
        </p:sp>
      </p:grpSp>
      <p:grpSp>
        <p:nvGrpSpPr>
          <p:cNvPr id="55" name="Group 54">
            <a:extLst>
              <a:ext uri="{FF2B5EF4-FFF2-40B4-BE49-F238E27FC236}">
                <a16:creationId xmlns:a16="http://schemas.microsoft.com/office/drawing/2014/main" id="{D21AC402-0976-49C5-7B19-C826B2D98B3B}"/>
              </a:ext>
            </a:extLst>
          </p:cNvPr>
          <p:cNvGrpSpPr/>
          <p:nvPr/>
        </p:nvGrpSpPr>
        <p:grpSpPr>
          <a:xfrm>
            <a:off x="9055396" y="1529699"/>
            <a:ext cx="2955704" cy="4705542"/>
            <a:chOff x="5693071" y="1529699"/>
            <a:chExt cx="2955704" cy="4705542"/>
          </a:xfrm>
        </p:grpSpPr>
        <p:grpSp>
          <p:nvGrpSpPr>
            <p:cNvPr id="44" name="Group 43">
              <a:extLst>
                <a:ext uri="{FF2B5EF4-FFF2-40B4-BE49-F238E27FC236}">
                  <a16:creationId xmlns:a16="http://schemas.microsoft.com/office/drawing/2014/main" id="{329B47A9-1497-4C2B-983D-BBC9A9AEA389}"/>
                </a:ext>
              </a:extLst>
            </p:cNvPr>
            <p:cNvGrpSpPr>
              <a:grpSpLocks noChangeAspect="1"/>
            </p:cNvGrpSpPr>
            <p:nvPr/>
          </p:nvGrpSpPr>
          <p:grpSpPr>
            <a:xfrm>
              <a:off x="5693071" y="1882697"/>
              <a:ext cx="2955704" cy="4352544"/>
              <a:chOff x="4579437" y="898605"/>
              <a:chExt cx="4003647" cy="5895735"/>
            </a:xfrm>
          </p:grpSpPr>
          <p:pic>
            <p:nvPicPr>
              <p:cNvPr id="25" name="Picture 24">
                <a:extLst>
                  <a:ext uri="{FF2B5EF4-FFF2-40B4-BE49-F238E27FC236}">
                    <a16:creationId xmlns:a16="http://schemas.microsoft.com/office/drawing/2014/main" id="{8B20E197-7BD5-E9A5-C3BA-EAEFB2AF9436}"/>
                  </a:ext>
                </a:extLst>
              </p:cNvPr>
              <p:cNvPicPr>
                <a:picLocks noChangeAspect="1"/>
              </p:cNvPicPr>
              <p:nvPr/>
            </p:nvPicPr>
            <p:blipFill>
              <a:blip r:embed="rId8"/>
              <a:srcRect r="18299" b="13447"/>
              <a:stretch>
                <a:fillRect/>
              </a:stretch>
            </p:blipFill>
            <p:spPr>
              <a:xfrm>
                <a:off x="4579437" y="898605"/>
                <a:ext cx="3873500" cy="2734180"/>
              </a:xfrm>
              <a:prstGeom prst="rect">
                <a:avLst/>
              </a:prstGeom>
            </p:spPr>
          </p:pic>
          <p:pic>
            <p:nvPicPr>
              <p:cNvPr id="27" name="Picture 26">
                <a:extLst>
                  <a:ext uri="{FF2B5EF4-FFF2-40B4-BE49-F238E27FC236}">
                    <a16:creationId xmlns:a16="http://schemas.microsoft.com/office/drawing/2014/main" id="{018E3871-097B-BD77-E271-84A631ACABEE}"/>
                  </a:ext>
                </a:extLst>
              </p:cNvPr>
              <p:cNvPicPr>
                <a:picLocks noChangeAspect="1"/>
              </p:cNvPicPr>
              <p:nvPr/>
            </p:nvPicPr>
            <p:blipFill>
              <a:blip r:embed="rId9"/>
              <a:srcRect r="17469"/>
              <a:stretch>
                <a:fillRect/>
              </a:stretch>
            </p:blipFill>
            <p:spPr>
              <a:xfrm>
                <a:off x="4579437" y="3808252"/>
                <a:ext cx="4003647" cy="2986088"/>
              </a:xfrm>
              <a:prstGeom prst="rect">
                <a:avLst/>
              </a:prstGeom>
            </p:spPr>
          </p:pic>
          <p:sp>
            <p:nvSpPr>
              <p:cNvPr id="29" name="TextBox 28">
                <a:extLst>
                  <a:ext uri="{FF2B5EF4-FFF2-40B4-BE49-F238E27FC236}">
                    <a16:creationId xmlns:a16="http://schemas.microsoft.com/office/drawing/2014/main" id="{97824698-33EE-FEA2-3B1B-FEBBC875B7C2}"/>
                  </a:ext>
                </a:extLst>
              </p:cNvPr>
              <p:cNvSpPr txBox="1"/>
              <p:nvPr/>
            </p:nvSpPr>
            <p:spPr>
              <a:xfrm>
                <a:off x="5286043" y="5753793"/>
                <a:ext cx="1049074" cy="500278"/>
              </a:xfrm>
              <a:prstGeom prst="rect">
                <a:avLst/>
              </a:prstGeom>
              <a:solidFill>
                <a:schemeClr val="bg1"/>
              </a:solidFill>
              <a:ln>
                <a:solidFill>
                  <a:schemeClr val="tx1"/>
                </a:solidFill>
              </a:ln>
            </p:spPr>
            <p:txBody>
              <a:bodyPr wrap="square" rtlCol="0">
                <a:spAutoFit/>
              </a:bodyPr>
              <a:lstStyle/>
              <a:p>
                <a:r>
                  <a:rPr lang="en-US" dirty="0">
                    <a:latin typeface="Arial Narrow" panose="020B0606020202030204" pitchFamily="34" charset="0"/>
                    <a:ea typeface="Cambria" panose="02040503050406030204" pitchFamily="18" charset="0"/>
                  </a:rPr>
                  <a:t>5.8 kts</a:t>
                </a:r>
              </a:p>
            </p:txBody>
          </p:sp>
          <p:sp>
            <p:nvSpPr>
              <p:cNvPr id="31" name="Up Arrow 8">
                <a:extLst>
                  <a:ext uri="{FF2B5EF4-FFF2-40B4-BE49-F238E27FC236}">
                    <a16:creationId xmlns:a16="http://schemas.microsoft.com/office/drawing/2014/main" id="{044E7EB6-6B75-528A-3BB3-CE57D26CB750}"/>
                  </a:ext>
                </a:extLst>
              </p:cNvPr>
              <p:cNvSpPr/>
              <p:nvPr/>
            </p:nvSpPr>
            <p:spPr>
              <a:xfrm rot="972330">
                <a:off x="6221151" y="5587691"/>
                <a:ext cx="227934" cy="58086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33" name="TextBox 32">
              <a:extLst>
                <a:ext uri="{FF2B5EF4-FFF2-40B4-BE49-F238E27FC236}">
                  <a16:creationId xmlns:a16="http://schemas.microsoft.com/office/drawing/2014/main" id="{83C6676B-4A55-0137-F04F-FF54F81DA8BC}"/>
                </a:ext>
              </a:extLst>
            </p:cNvPr>
            <p:cNvSpPr txBox="1"/>
            <p:nvPr/>
          </p:nvSpPr>
          <p:spPr>
            <a:xfrm>
              <a:off x="6339626" y="1529699"/>
              <a:ext cx="695050" cy="496931"/>
            </a:xfrm>
            <a:prstGeom prst="rect">
              <a:avLst/>
            </a:prstGeom>
            <a:noFill/>
          </p:spPr>
          <p:txBody>
            <a:bodyPr wrap="square" rtlCol="0">
              <a:spAutoFit/>
            </a:bodyPr>
            <a:lstStyle/>
            <a:p>
              <a:pPr>
                <a:lnSpc>
                  <a:spcPct val="150000"/>
                </a:lnSpc>
              </a:pPr>
              <a:r>
                <a:rPr lang="en-US" sz="2000" dirty="0">
                  <a:latin typeface="Arial Narrow" panose="020B0606020202030204" pitchFamily="34" charset="0"/>
                  <a:ea typeface="Cambria" panose="02040503050406030204" pitchFamily="18" charset="0"/>
                </a:rPr>
                <a:t>NO</a:t>
              </a:r>
              <a:r>
                <a:rPr lang="en-US" sz="2000" baseline="-25000" dirty="0">
                  <a:latin typeface="Arial Narrow" panose="020B0606020202030204" pitchFamily="34" charset="0"/>
                  <a:ea typeface="Cambria" panose="02040503050406030204" pitchFamily="18" charset="0"/>
                </a:rPr>
                <a:t>2</a:t>
              </a:r>
            </a:p>
          </p:txBody>
        </p:sp>
      </p:grpSp>
      <p:grpSp>
        <p:nvGrpSpPr>
          <p:cNvPr id="46" name="Group 45">
            <a:extLst>
              <a:ext uri="{FF2B5EF4-FFF2-40B4-BE49-F238E27FC236}">
                <a16:creationId xmlns:a16="http://schemas.microsoft.com/office/drawing/2014/main" id="{287452D0-4973-0DA0-A308-AB1B5BA8FB75}"/>
              </a:ext>
            </a:extLst>
          </p:cNvPr>
          <p:cNvGrpSpPr>
            <a:grpSpLocks noChangeAspect="1"/>
          </p:cNvGrpSpPr>
          <p:nvPr/>
        </p:nvGrpSpPr>
        <p:grpSpPr>
          <a:xfrm>
            <a:off x="3327352" y="3620061"/>
            <a:ext cx="2126113" cy="2127331"/>
            <a:chOff x="10272195" y="25037546"/>
            <a:chExt cx="2871216" cy="2872860"/>
          </a:xfrm>
        </p:grpSpPr>
        <p:pic>
          <p:nvPicPr>
            <p:cNvPr id="47" name="Picture 2">
              <a:extLst>
                <a:ext uri="{FF2B5EF4-FFF2-40B4-BE49-F238E27FC236}">
                  <a16:creationId xmlns:a16="http://schemas.microsoft.com/office/drawing/2014/main" id="{346F3B66-A853-0A22-5D0C-521F563527E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10819950" y="25548954"/>
              <a:ext cx="1828768" cy="1828768"/>
            </a:xfrm>
            <a:prstGeom prst="rect">
              <a:avLst/>
            </a:prstGeom>
            <a:noFill/>
            <a:extLst>
              <a:ext uri="{909E8E84-426E-40DD-AFC4-6F175D3DCCD1}">
                <a14:hiddenFill xmlns:a14="http://schemas.microsoft.com/office/drawing/2010/main">
                  <a:solidFill>
                    <a:srgbClr val="FFFFFF"/>
                  </a:solidFill>
                </a14:hiddenFill>
              </a:ext>
            </a:extLst>
          </p:spPr>
        </p:pic>
        <p:sp>
          <p:nvSpPr>
            <p:cNvPr id="48" name="Freeform: Shape 47">
              <a:extLst>
                <a:ext uri="{FF2B5EF4-FFF2-40B4-BE49-F238E27FC236}">
                  <a16:creationId xmlns:a16="http://schemas.microsoft.com/office/drawing/2014/main" id="{A265E8F3-F7E2-7433-893D-9198B63D5CD3}"/>
                </a:ext>
              </a:extLst>
            </p:cNvPr>
            <p:cNvSpPr/>
            <p:nvPr/>
          </p:nvSpPr>
          <p:spPr>
            <a:xfrm>
              <a:off x="10272195" y="25037546"/>
              <a:ext cx="2871216" cy="2872860"/>
            </a:xfrm>
            <a:custGeom>
              <a:avLst/>
              <a:gdLst>
                <a:gd name="csX0" fmla="*/ 1462672 w 2871216"/>
                <a:gd name="csY0" fmla="*/ 515596 h 2872860"/>
                <a:gd name="csX1" fmla="*/ 556914 w 2871216"/>
                <a:gd name="csY1" fmla="*/ 1422320 h 2872860"/>
                <a:gd name="csX2" fmla="*/ 1462672 w 2871216"/>
                <a:gd name="csY2" fmla="*/ 2329040 h 2872860"/>
                <a:gd name="csX3" fmla="*/ 2368430 w 2871216"/>
                <a:gd name="csY3" fmla="*/ 1422320 h 2872860"/>
                <a:gd name="csX4" fmla="*/ 1462672 w 2871216"/>
                <a:gd name="csY4" fmla="*/ 515596 h 2872860"/>
                <a:gd name="csX5" fmla="*/ 1435608 w 2871216"/>
                <a:gd name="csY5" fmla="*/ 0 h 2872860"/>
                <a:gd name="csX6" fmla="*/ 2871216 w 2871216"/>
                <a:gd name="csY6" fmla="*/ 1436430 h 2872860"/>
                <a:gd name="csX7" fmla="*/ 1435608 w 2871216"/>
                <a:gd name="csY7" fmla="*/ 2872860 h 2872860"/>
                <a:gd name="csX8" fmla="*/ 0 w 2871216"/>
                <a:gd name="csY8" fmla="*/ 1436430 h 2872860"/>
                <a:gd name="csX9" fmla="*/ 1435608 w 2871216"/>
                <a:gd name="csY9" fmla="*/ 0 h 287286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2871216" h="2872860">
                  <a:moveTo>
                    <a:pt x="1462672" y="515596"/>
                  </a:moveTo>
                  <a:cubicBezTo>
                    <a:pt x="962436" y="515596"/>
                    <a:pt x="556914" y="921550"/>
                    <a:pt x="556914" y="1422320"/>
                  </a:cubicBezTo>
                  <a:cubicBezTo>
                    <a:pt x="556914" y="1923088"/>
                    <a:pt x="962436" y="2329040"/>
                    <a:pt x="1462672" y="2329040"/>
                  </a:cubicBezTo>
                  <a:cubicBezTo>
                    <a:pt x="1962908" y="2329040"/>
                    <a:pt x="2368430" y="1923088"/>
                    <a:pt x="2368430" y="1422320"/>
                  </a:cubicBezTo>
                  <a:cubicBezTo>
                    <a:pt x="2368430" y="921550"/>
                    <a:pt x="1962908" y="515596"/>
                    <a:pt x="1462672" y="515596"/>
                  </a:cubicBezTo>
                  <a:close/>
                  <a:moveTo>
                    <a:pt x="1435608" y="0"/>
                  </a:moveTo>
                  <a:cubicBezTo>
                    <a:pt x="2228472" y="0"/>
                    <a:pt x="2871216" y="643112"/>
                    <a:pt x="2871216" y="1436430"/>
                  </a:cubicBezTo>
                  <a:cubicBezTo>
                    <a:pt x="2871216" y="2229748"/>
                    <a:pt x="2228472" y="2872860"/>
                    <a:pt x="1435608" y="2872860"/>
                  </a:cubicBezTo>
                  <a:cubicBezTo>
                    <a:pt x="642744" y="2872860"/>
                    <a:pt x="0" y="2229748"/>
                    <a:pt x="0" y="1436430"/>
                  </a:cubicBezTo>
                  <a:cubicBezTo>
                    <a:pt x="0" y="643112"/>
                    <a:pt x="642744" y="0"/>
                    <a:pt x="1435608" y="0"/>
                  </a:cubicBez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49" name="Picture 2" descr="MAGEQ logo">
            <a:extLst>
              <a:ext uri="{FF2B5EF4-FFF2-40B4-BE49-F238E27FC236}">
                <a16:creationId xmlns:a16="http://schemas.microsoft.com/office/drawing/2014/main" id="{F2FEA9AA-37A2-3F58-D91A-F3C9509BB0EB}"/>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951402" y="3911693"/>
            <a:ext cx="1544067" cy="154406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a:extLst>
              <a:ext uri="{FF2B5EF4-FFF2-40B4-BE49-F238E27FC236}">
                <a16:creationId xmlns:a16="http://schemas.microsoft.com/office/drawing/2014/main" id="{D981FF70-0078-D236-64C2-E6162F2B22E0}"/>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305157" y="4006318"/>
            <a:ext cx="1354817" cy="1354817"/>
          </a:xfrm>
          <a:prstGeom prst="rect">
            <a:avLst/>
          </a:prstGeom>
          <a:noFill/>
          <a:extLst>
            <a:ext uri="{909E8E84-426E-40DD-AFC4-6F175D3DCCD1}">
              <a14:hiddenFill xmlns:a14="http://schemas.microsoft.com/office/drawing/2010/main">
                <a:solidFill>
                  <a:srgbClr val="FFFFFF"/>
                </a:solidFill>
              </a14:hiddenFill>
            </a:ext>
          </a:extLst>
        </p:spPr>
      </p:pic>
      <p:sp>
        <p:nvSpPr>
          <p:cNvPr id="54" name="Google Shape;150;p1">
            <a:extLst>
              <a:ext uri="{FF2B5EF4-FFF2-40B4-BE49-F238E27FC236}">
                <a16:creationId xmlns:a16="http://schemas.microsoft.com/office/drawing/2014/main" id="{2A432A48-D82C-BA9F-B9DA-52671EB52758}"/>
              </a:ext>
            </a:extLst>
          </p:cNvPr>
          <p:cNvSpPr/>
          <p:nvPr/>
        </p:nvSpPr>
        <p:spPr>
          <a:xfrm>
            <a:off x="2016959" y="640198"/>
            <a:ext cx="8233500" cy="88738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200"/>
              </a:spcBef>
              <a:spcAft>
                <a:spcPts val="0"/>
              </a:spcAft>
              <a:buClr>
                <a:srgbClr val="000000"/>
              </a:buClr>
              <a:buSzPts val="1800"/>
              <a:buFont typeface="Arial Narrow"/>
              <a:buNone/>
            </a:pPr>
            <a:r>
              <a:rPr lang="en-US" dirty="0">
                <a:solidFill>
                  <a:srgbClr val="000000"/>
                </a:solidFill>
                <a:latin typeface="Arial Narrow"/>
                <a:ea typeface="Arial Narrow"/>
                <a:cs typeface="Arial Narrow"/>
                <a:sym typeface="Arial Narrow"/>
              </a:rPr>
              <a:t>Johanna Rinaman Canet</a:t>
            </a:r>
            <a:r>
              <a:rPr lang="en-US" sz="1800" b="0" i="0" u="none" strike="noStrike" cap="none" dirty="0">
                <a:solidFill>
                  <a:srgbClr val="000000"/>
                </a:solidFill>
                <a:latin typeface="Arial Narrow"/>
                <a:ea typeface="Arial Narrow"/>
                <a:cs typeface="Arial Narrow"/>
                <a:sym typeface="Arial Narrow"/>
              </a:rPr>
              <a:t>, University of Maryland Baltimore County &amp; NASA GSFC</a:t>
            </a:r>
            <a:br>
              <a:rPr lang="en-US" sz="1800" b="0" i="0" u="none" strike="noStrike" cap="none" dirty="0">
                <a:solidFill>
                  <a:srgbClr val="000000"/>
                </a:solidFill>
                <a:latin typeface="Arial Narrow"/>
                <a:ea typeface="Arial Narrow"/>
                <a:cs typeface="Arial Narrow"/>
                <a:sym typeface="Arial Narrow"/>
              </a:rPr>
            </a:br>
            <a:r>
              <a:rPr lang="en-US" sz="1600" dirty="0">
                <a:latin typeface="Arial Narrow" panose="020B0606020202030204" pitchFamily="34" charset="0"/>
                <a:ea typeface="Cambria" panose="02040503050406030204" pitchFamily="18" charset="0"/>
                <a:cs typeface="Arial" panose="020B0604020202020204" pitchFamily="34" charset="0"/>
              </a:rPr>
              <a:t>Erin Delaria, Jason St. Clair, Tom Hanisco, Lee Thornhill, Reem </a:t>
            </a:r>
            <a:r>
              <a:rPr lang="en-US" sz="1600" dirty="0" err="1">
                <a:latin typeface="Arial Narrow" panose="020B0606020202030204" pitchFamily="34" charset="0"/>
                <a:ea typeface="Cambria" panose="02040503050406030204" pitchFamily="18" charset="0"/>
                <a:cs typeface="Arial" panose="020B0604020202020204" pitchFamily="34" charset="0"/>
              </a:rPr>
              <a:t>Hannun</a:t>
            </a:r>
            <a:r>
              <a:rPr lang="en-US" sz="1600" dirty="0">
                <a:latin typeface="Arial Narrow" panose="020B0606020202030204" pitchFamily="34" charset="0"/>
                <a:ea typeface="Cambria" panose="02040503050406030204" pitchFamily="18" charset="0"/>
                <a:cs typeface="Arial" panose="020B0604020202020204" pitchFamily="34" charset="0"/>
              </a:rPr>
              <a:t>, Apoorva Pandey, Bryan Place, Andrew Swanson, Jay Tomlin, Jin Liao, Steven </a:t>
            </a:r>
            <a:r>
              <a:rPr lang="en-US" sz="1600" dirty="0" err="1">
                <a:latin typeface="Arial Narrow" panose="020B0606020202030204" pitchFamily="34" charset="0"/>
                <a:ea typeface="Cambria" panose="02040503050406030204" pitchFamily="18" charset="0"/>
                <a:cs typeface="Arial" panose="020B0604020202020204" pitchFamily="34" charset="0"/>
              </a:rPr>
              <a:t>Rosesmith</a:t>
            </a:r>
            <a:r>
              <a:rPr lang="en-US" sz="1600" dirty="0">
                <a:latin typeface="Arial Narrow" panose="020B0606020202030204" pitchFamily="34" charset="0"/>
                <a:ea typeface="Cambria" panose="02040503050406030204" pitchFamily="18" charset="0"/>
                <a:cs typeface="Arial" panose="020B0604020202020204" pitchFamily="34" charset="0"/>
              </a:rPr>
              <a:t>, </a:t>
            </a:r>
            <a:r>
              <a:rPr lang="en-US" sz="1600" dirty="0" err="1">
                <a:latin typeface="Arial Narrow" panose="020B0606020202030204" pitchFamily="34" charset="0"/>
                <a:ea typeface="Cambria" panose="02040503050406030204" pitchFamily="18" charset="0"/>
                <a:cs typeface="Arial" panose="020B0604020202020204" pitchFamily="34" charset="0"/>
              </a:rPr>
              <a:t>Jonguk</a:t>
            </a:r>
            <a:r>
              <a:rPr lang="en-US" sz="1600" dirty="0">
                <a:latin typeface="Arial Narrow" panose="020B0606020202030204" pitchFamily="34" charset="0"/>
                <a:ea typeface="Cambria" panose="02040503050406030204" pitchFamily="18" charset="0"/>
                <a:cs typeface="Arial" panose="020B0604020202020204" pitchFamily="34" charset="0"/>
              </a:rPr>
              <a:t> Park, Addison Colwell, Glenn M. Wolfe</a:t>
            </a:r>
            <a:endParaRPr lang="en-US" sz="1600" b="0" i="0" u="none" strike="noStrike" cap="none" dirty="0">
              <a:solidFill>
                <a:srgbClr val="000000"/>
              </a:solidFill>
              <a:latin typeface="Arial Narrow" panose="020B0606020202030204" pitchFamily="34" charset="0"/>
              <a:ea typeface="Arial Narrow"/>
              <a:cs typeface="Arial Narrow"/>
              <a:sym typeface="Arial Narrow"/>
            </a:endParaRPr>
          </a:p>
        </p:txBody>
      </p:sp>
    </p:spTree>
    <p:extLst>
      <p:ext uri="{BB962C8B-B14F-4D97-AF65-F5344CB8AC3E}">
        <p14:creationId xmlns:p14="http://schemas.microsoft.com/office/powerpoint/2010/main" val="2279157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6" name="Google Shape;146;p1"/>
          <p:cNvPicPr preferRelativeResize="0"/>
          <p:nvPr/>
        </p:nvPicPr>
        <p:blipFill rotWithShape="1">
          <a:blip r:embed="rId3">
            <a:alphaModFix amt="35000"/>
          </a:blip>
          <a:srcRect l="24315" t="23771" r="23113" b="36986"/>
          <a:stretch/>
        </p:blipFill>
        <p:spPr>
          <a:xfrm>
            <a:off x="134085" y="336817"/>
            <a:ext cx="1094729" cy="1067278"/>
          </a:xfrm>
          <a:prstGeom prst="rect">
            <a:avLst/>
          </a:prstGeom>
          <a:noFill/>
          <a:ln>
            <a:noFill/>
          </a:ln>
        </p:spPr>
      </p:pic>
      <p:sp>
        <p:nvSpPr>
          <p:cNvPr id="148" name="Google Shape;148;p1"/>
          <p:cNvSpPr txBox="1"/>
          <p:nvPr/>
        </p:nvSpPr>
        <p:spPr>
          <a:xfrm>
            <a:off x="10390683" y="5651368"/>
            <a:ext cx="18466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50" name="Google Shape;150;p1"/>
          <p:cNvSpPr/>
          <p:nvPr/>
        </p:nvSpPr>
        <p:spPr>
          <a:xfrm>
            <a:off x="1193975" y="203200"/>
            <a:ext cx="9844500" cy="13182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44D60"/>
              </a:buClr>
              <a:buSzPts val="3200"/>
              <a:buFont typeface="Arial Narrow"/>
              <a:buNone/>
            </a:pPr>
            <a:r>
              <a:rPr lang="en-US" sz="3000" b="1" dirty="0">
                <a:solidFill>
                  <a:srgbClr val="244D60"/>
                </a:solidFill>
                <a:latin typeface="Arial Narrow"/>
                <a:ea typeface="Arial Narrow"/>
                <a:cs typeface="Arial Narrow"/>
                <a:sym typeface="Arial Narrow"/>
              </a:rPr>
              <a:t>Roots – Multi-Source Observations for Understanding </a:t>
            </a:r>
          </a:p>
          <a:p>
            <a:pPr marL="0" marR="0" lvl="0" indent="0" algn="ctr" rtl="0">
              <a:lnSpc>
                <a:spcPct val="100000"/>
              </a:lnSpc>
              <a:spcBef>
                <a:spcPts val="0"/>
              </a:spcBef>
              <a:spcAft>
                <a:spcPts val="0"/>
              </a:spcAft>
              <a:buClr>
                <a:srgbClr val="244D60"/>
              </a:buClr>
              <a:buSzPts val="3200"/>
              <a:buFont typeface="Arial Narrow"/>
              <a:buNone/>
            </a:pPr>
            <a:r>
              <a:rPr lang="en-US" sz="3000" b="1" dirty="0">
                <a:solidFill>
                  <a:srgbClr val="244D60"/>
                </a:solidFill>
                <a:latin typeface="Arial Narrow"/>
                <a:ea typeface="Arial Narrow"/>
                <a:cs typeface="Arial Narrow"/>
                <a:sym typeface="Arial Narrow"/>
              </a:rPr>
              <a:t>Pollution Distribution</a:t>
            </a:r>
            <a:endParaRPr sz="3000" b="1" i="0" u="none" strike="noStrike" cap="none" dirty="0">
              <a:solidFill>
                <a:srgbClr val="244D60"/>
              </a:solidFill>
              <a:latin typeface="Arial Narrow"/>
              <a:ea typeface="Arial Narrow"/>
              <a:cs typeface="Arial Narrow"/>
              <a:sym typeface="Arial Narrow"/>
            </a:endParaRPr>
          </a:p>
          <a:p>
            <a:pPr marL="0" marR="0" lvl="0" indent="0" algn="ctr" rtl="0">
              <a:lnSpc>
                <a:spcPct val="100000"/>
              </a:lnSpc>
              <a:spcBef>
                <a:spcPts val="200"/>
              </a:spcBef>
              <a:spcAft>
                <a:spcPts val="0"/>
              </a:spcAft>
              <a:buClr>
                <a:srgbClr val="000000"/>
              </a:buClr>
              <a:buSzPts val="1800"/>
              <a:buFont typeface="Arial Narrow"/>
              <a:buNone/>
            </a:pPr>
            <a:r>
              <a:rPr lang="en-US" dirty="0">
                <a:solidFill>
                  <a:srgbClr val="000000"/>
                </a:solidFill>
                <a:latin typeface="Arial Narrow"/>
                <a:ea typeface="Arial Narrow"/>
                <a:cs typeface="Arial Narrow"/>
                <a:sym typeface="Arial Narrow"/>
              </a:rPr>
              <a:t>Maurice Roots</a:t>
            </a:r>
            <a:r>
              <a:rPr lang="en-US" sz="1800" b="0" i="0" u="none" strike="noStrike" cap="none" dirty="0">
                <a:solidFill>
                  <a:srgbClr val="000000"/>
                </a:solidFill>
                <a:latin typeface="Arial Narrow"/>
                <a:ea typeface="Arial Narrow"/>
                <a:cs typeface="Arial Narrow"/>
                <a:sym typeface="Arial Narrow"/>
              </a:rPr>
              <a:t>, NASA GSFC – NPP</a:t>
            </a:r>
            <a:endParaRPr sz="4400" b="1" i="0" u="none" strike="noStrike" cap="none" dirty="0">
              <a:solidFill>
                <a:srgbClr val="244D60"/>
              </a:solidFill>
              <a:latin typeface="Arial Narrow"/>
              <a:ea typeface="Arial Narrow"/>
              <a:cs typeface="Arial Narrow"/>
              <a:sym typeface="Arial Narrow"/>
            </a:endParaRPr>
          </a:p>
        </p:txBody>
      </p:sp>
      <p:cxnSp>
        <p:nvCxnSpPr>
          <p:cNvPr id="151" name="Google Shape;151;p1"/>
          <p:cNvCxnSpPr/>
          <p:nvPr/>
        </p:nvCxnSpPr>
        <p:spPr>
          <a:xfrm flipH="1">
            <a:off x="403782" y="1464954"/>
            <a:ext cx="11430256" cy="21214"/>
          </a:xfrm>
          <a:prstGeom prst="straightConnector1">
            <a:avLst/>
          </a:prstGeom>
          <a:noFill/>
          <a:ln w="12700" cap="flat" cmpd="sng">
            <a:solidFill>
              <a:srgbClr val="002060"/>
            </a:solidFill>
            <a:prstDash val="solid"/>
            <a:miter lim="800000"/>
            <a:headEnd type="none" w="sm" len="sm"/>
            <a:tailEnd type="none" w="sm" len="sm"/>
          </a:ln>
        </p:spPr>
      </p:cxnSp>
      <p:pic>
        <p:nvPicPr>
          <p:cNvPr id="19" name="Picture 18" descr="A picture containing drawing&#10;&#10;Description automatically generated">
            <a:extLst>
              <a:ext uri="{FF2B5EF4-FFF2-40B4-BE49-F238E27FC236}">
                <a16:creationId xmlns:a16="http://schemas.microsoft.com/office/drawing/2014/main" id="{33229590-6CCA-5E42-83A7-E8168A61AA0D}"/>
              </a:ext>
            </a:extLst>
          </p:cNvPr>
          <p:cNvPicPr>
            <a:picLocks noChangeAspect="1"/>
          </p:cNvPicPr>
          <p:nvPr/>
        </p:nvPicPr>
        <p:blipFill>
          <a:blip r:embed="rId4"/>
          <a:stretch>
            <a:fillRect/>
          </a:stretch>
        </p:blipFill>
        <p:spPr>
          <a:xfrm>
            <a:off x="10985879" y="251912"/>
            <a:ext cx="1169511" cy="1169511"/>
          </a:xfrm>
          <a:prstGeom prst="rect">
            <a:avLst/>
          </a:prstGeom>
        </p:spPr>
      </p:pic>
      <p:sp>
        <p:nvSpPr>
          <p:cNvPr id="10" name="Google Shape;145;p1">
            <a:extLst>
              <a:ext uri="{FF2B5EF4-FFF2-40B4-BE49-F238E27FC236}">
                <a16:creationId xmlns:a16="http://schemas.microsoft.com/office/drawing/2014/main" id="{3431877A-069D-D84A-B140-866096511CEA}"/>
              </a:ext>
            </a:extLst>
          </p:cNvPr>
          <p:cNvSpPr txBox="1"/>
          <p:nvPr/>
        </p:nvSpPr>
        <p:spPr>
          <a:xfrm>
            <a:off x="76210" y="251912"/>
            <a:ext cx="1188720" cy="1200288"/>
          </a:xfrm>
          <a:prstGeom prst="rect">
            <a:avLst/>
          </a:prstGeom>
          <a:noFill/>
          <a:ln w="2857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b="1" dirty="0">
                <a:solidFill>
                  <a:schemeClr val="dk1"/>
                </a:solidFill>
                <a:latin typeface="Arial Narrow"/>
                <a:ea typeface="Arial Narrow"/>
                <a:cs typeface="Arial Narrow"/>
                <a:sym typeface="Arial Narrow"/>
              </a:rPr>
              <a:t>Place a h</a:t>
            </a:r>
            <a:r>
              <a:rPr lang="en-US" b="1" i="0" u="none" strike="noStrike" cap="none" dirty="0">
                <a:solidFill>
                  <a:schemeClr val="dk1"/>
                </a:solidFill>
                <a:latin typeface="Arial Narrow"/>
                <a:ea typeface="Arial Narrow"/>
                <a:cs typeface="Arial Narrow"/>
                <a:sym typeface="Arial Narrow"/>
              </a:rPr>
              <a:t>eadshot of yourself here</a:t>
            </a:r>
          </a:p>
        </p:txBody>
      </p:sp>
      <p:pic>
        <p:nvPicPr>
          <p:cNvPr id="2" name="Picture 1" descr="A person in a white coat&#10;&#10;AI-generated content may be incorrect.">
            <a:extLst>
              <a:ext uri="{FF2B5EF4-FFF2-40B4-BE49-F238E27FC236}">
                <a16:creationId xmlns:a16="http://schemas.microsoft.com/office/drawing/2014/main" id="{712CC879-EB6F-80B5-12C2-B9B35D88CEEF}"/>
              </a:ext>
            </a:extLst>
          </p:cNvPr>
          <p:cNvPicPr>
            <a:picLocks noChangeAspect="1"/>
          </p:cNvPicPr>
          <p:nvPr/>
        </p:nvPicPr>
        <p:blipFill>
          <a:blip r:embed="rId5">
            <a:extLst>
              <a:ext uri="{28A0092B-C50C-407E-A947-70E740481C1C}">
                <a14:useLocalDpi xmlns:a14="http://schemas.microsoft.com/office/drawing/2010/main" val="0"/>
              </a:ext>
            </a:extLst>
          </a:blip>
          <a:srcRect l="30730" t="15279" r="5458" b="44472"/>
          <a:stretch>
            <a:fillRect/>
          </a:stretch>
        </p:blipFill>
        <p:spPr>
          <a:xfrm>
            <a:off x="31484" y="235199"/>
            <a:ext cx="1310300" cy="1239693"/>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1CC7005D-DCD2-EFC8-12BA-A98C99D0B003}"/>
              </a:ext>
            </a:extLst>
          </p:cNvPr>
          <p:cNvPicPr>
            <a:picLocks noChangeAspect="1"/>
          </p:cNvPicPr>
          <p:nvPr/>
        </p:nvPicPr>
        <p:blipFill>
          <a:blip r:embed="rId6"/>
          <a:stretch>
            <a:fillRect/>
          </a:stretch>
        </p:blipFill>
        <p:spPr>
          <a:xfrm>
            <a:off x="8173161" y="1592176"/>
            <a:ext cx="3758959" cy="1572869"/>
          </a:xfrm>
          <a:prstGeom prst="rect">
            <a:avLst/>
          </a:prstGeom>
        </p:spPr>
      </p:pic>
      <p:grpSp>
        <p:nvGrpSpPr>
          <p:cNvPr id="31" name="Group 30">
            <a:extLst>
              <a:ext uri="{FF2B5EF4-FFF2-40B4-BE49-F238E27FC236}">
                <a16:creationId xmlns:a16="http://schemas.microsoft.com/office/drawing/2014/main" id="{EC2689AD-535C-3019-10E7-C2B6A3D865A8}"/>
              </a:ext>
            </a:extLst>
          </p:cNvPr>
          <p:cNvGrpSpPr/>
          <p:nvPr/>
        </p:nvGrpSpPr>
        <p:grpSpPr>
          <a:xfrm>
            <a:off x="258928" y="1606374"/>
            <a:ext cx="7720854" cy="4604173"/>
            <a:chOff x="397968" y="938361"/>
            <a:chExt cx="11440709" cy="5311060"/>
          </a:xfrm>
        </p:grpSpPr>
        <p:pic>
          <p:nvPicPr>
            <p:cNvPr id="9" name="Picture 8" descr="A graph of different types of air quality&#10;&#10;AI-generated content may be incorrect.">
              <a:extLst>
                <a:ext uri="{FF2B5EF4-FFF2-40B4-BE49-F238E27FC236}">
                  <a16:creationId xmlns:a16="http://schemas.microsoft.com/office/drawing/2014/main" id="{BAD926FC-AD81-C74C-353D-1551D7811A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21945" y="3392015"/>
              <a:ext cx="2381172" cy="2857406"/>
            </a:xfrm>
            <a:prstGeom prst="rect">
              <a:avLst/>
            </a:prstGeom>
          </p:spPr>
        </p:pic>
        <p:sp>
          <p:nvSpPr>
            <p:cNvPr id="11" name="Arrow: Chevron 10">
              <a:extLst>
                <a:ext uri="{FF2B5EF4-FFF2-40B4-BE49-F238E27FC236}">
                  <a16:creationId xmlns:a16="http://schemas.microsoft.com/office/drawing/2014/main" id="{4B21B71F-B884-218C-498A-687EAC076E65}"/>
                </a:ext>
              </a:extLst>
            </p:cNvPr>
            <p:cNvSpPr/>
            <p:nvPr/>
          </p:nvSpPr>
          <p:spPr>
            <a:xfrm>
              <a:off x="3703320" y="2909316"/>
              <a:ext cx="665480" cy="1039368"/>
            </a:xfrm>
            <a:prstGeom prst="chevron">
              <a:avLst/>
            </a:prstGeom>
            <a:noFill/>
            <a:ln w="57150">
              <a:solidFill>
                <a:srgbClr val="0B3D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Arrow: Chevron 11">
              <a:extLst>
                <a:ext uri="{FF2B5EF4-FFF2-40B4-BE49-F238E27FC236}">
                  <a16:creationId xmlns:a16="http://schemas.microsoft.com/office/drawing/2014/main" id="{7B25C04F-0499-7F02-B0AA-D2C9D206D0FF}"/>
                </a:ext>
              </a:extLst>
            </p:cNvPr>
            <p:cNvSpPr/>
            <p:nvPr/>
          </p:nvSpPr>
          <p:spPr>
            <a:xfrm>
              <a:off x="8502335" y="2909316"/>
              <a:ext cx="665480" cy="1039368"/>
            </a:xfrm>
            <a:prstGeom prst="chevron">
              <a:avLst/>
            </a:prstGeom>
            <a:noFill/>
            <a:ln w="57150">
              <a:solidFill>
                <a:srgbClr val="0B3D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4" name="Picture 13" descr="A screenshot of a graph&#10;&#10;Description automatically generated">
              <a:extLst>
                <a:ext uri="{FF2B5EF4-FFF2-40B4-BE49-F238E27FC236}">
                  <a16:creationId xmlns:a16="http://schemas.microsoft.com/office/drawing/2014/main" id="{05807DFD-5EA3-12CD-132B-6DE2F184C3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55696" y="1304222"/>
              <a:ext cx="3584625" cy="4689305"/>
            </a:xfrm>
            <a:prstGeom prst="rect">
              <a:avLst/>
            </a:prstGeom>
          </p:spPr>
        </p:pic>
        <p:pic>
          <p:nvPicPr>
            <p:cNvPr id="18" name="Picture 17" descr="A screenshot of a screen&#10;&#10;AI-generated content may be incorrect.">
              <a:extLst>
                <a:ext uri="{FF2B5EF4-FFF2-40B4-BE49-F238E27FC236}">
                  <a16:creationId xmlns:a16="http://schemas.microsoft.com/office/drawing/2014/main" id="{E742B4B0-D565-3749-BEA4-1B41C246ED07}"/>
                </a:ext>
              </a:extLst>
            </p:cNvPr>
            <p:cNvPicPr>
              <a:picLocks noChangeAspect="1"/>
            </p:cNvPicPr>
            <p:nvPr/>
          </p:nvPicPr>
          <p:blipFill>
            <a:blip r:embed="rId9">
              <a:extLst>
                <a:ext uri="{28A0092B-C50C-407E-A947-70E740481C1C}">
                  <a14:useLocalDpi xmlns:a14="http://schemas.microsoft.com/office/drawing/2010/main" val="0"/>
                </a:ext>
              </a:extLst>
            </a:blip>
            <a:srcRect b="37704"/>
            <a:stretch>
              <a:fillRect/>
            </a:stretch>
          </p:blipFill>
          <p:spPr>
            <a:xfrm>
              <a:off x="9466910" y="1471510"/>
              <a:ext cx="2371767" cy="1912237"/>
            </a:xfrm>
            <a:prstGeom prst="rect">
              <a:avLst/>
            </a:prstGeom>
          </p:spPr>
        </p:pic>
        <p:grpSp>
          <p:nvGrpSpPr>
            <p:cNvPr id="22" name="Group 21">
              <a:extLst>
                <a:ext uri="{FF2B5EF4-FFF2-40B4-BE49-F238E27FC236}">
                  <a16:creationId xmlns:a16="http://schemas.microsoft.com/office/drawing/2014/main" id="{2B5BA292-071D-9B2A-9C1F-FA50C7C979F7}"/>
                </a:ext>
              </a:extLst>
            </p:cNvPr>
            <p:cNvGrpSpPr>
              <a:grpSpLocks noChangeAspect="1"/>
            </p:cNvGrpSpPr>
            <p:nvPr/>
          </p:nvGrpSpPr>
          <p:grpSpPr>
            <a:xfrm>
              <a:off x="397968" y="1273370"/>
              <a:ext cx="3018454" cy="4692374"/>
              <a:chOff x="3270635" y="235027"/>
              <a:chExt cx="4044565" cy="6526018"/>
            </a:xfrm>
          </p:grpSpPr>
          <p:pic>
            <p:nvPicPr>
              <p:cNvPr id="24" name="Picture 23" descr="A graph with orange and blue lines&#10;&#10;AI-generated content may be incorrect.">
                <a:extLst>
                  <a:ext uri="{FF2B5EF4-FFF2-40B4-BE49-F238E27FC236}">
                    <a16:creationId xmlns:a16="http://schemas.microsoft.com/office/drawing/2014/main" id="{DFC64C87-1A9B-66D3-10C6-8CA6D6D4399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70635" y="5143219"/>
                <a:ext cx="4044565" cy="1617826"/>
              </a:xfrm>
              <a:prstGeom prst="rect">
                <a:avLst/>
              </a:prstGeom>
            </p:spPr>
          </p:pic>
          <p:pic>
            <p:nvPicPr>
              <p:cNvPr id="25" name="Picture 24" descr="A screenshot of a graph&#10;&#10;AI-generated content may be incorrect.">
                <a:extLst>
                  <a:ext uri="{FF2B5EF4-FFF2-40B4-BE49-F238E27FC236}">
                    <a16:creationId xmlns:a16="http://schemas.microsoft.com/office/drawing/2014/main" id="{39FA4082-C292-C68F-2CB9-6BA31A37D17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70635" y="3507155"/>
                <a:ext cx="4044565" cy="1617826"/>
              </a:xfrm>
              <a:prstGeom prst="rect">
                <a:avLst/>
              </a:prstGeom>
            </p:spPr>
          </p:pic>
          <p:pic>
            <p:nvPicPr>
              <p:cNvPr id="26" name="Picture 25" descr="A graph with orange and blue lines&#10;&#10;AI-generated content may be incorrect.">
                <a:extLst>
                  <a:ext uri="{FF2B5EF4-FFF2-40B4-BE49-F238E27FC236}">
                    <a16:creationId xmlns:a16="http://schemas.microsoft.com/office/drawing/2014/main" id="{53387314-E31A-A458-F1E0-6261EAE398B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70635" y="1871091"/>
                <a:ext cx="4044565" cy="1617826"/>
              </a:xfrm>
              <a:prstGeom prst="rect">
                <a:avLst/>
              </a:prstGeom>
            </p:spPr>
          </p:pic>
          <p:pic>
            <p:nvPicPr>
              <p:cNvPr id="27" name="Picture 26" descr="A graph of a graph&#10;&#10;AI-generated content may be incorrect.">
                <a:extLst>
                  <a:ext uri="{FF2B5EF4-FFF2-40B4-BE49-F238E27FC236}">
                    <a16:creationId xmlns:a16="http://schemas.microsoft.com/office/drawing/2014/main" id="{88DCA307-A0CA-2FFC-9D92-F5F8F8C55F9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70635" y="235027"/>
                <a:ext cx="4044565" cy="1617826"/>
              </a:xfrm>
              <a:prstGeom prst="rect">
                <a:avLst/>
              </a:prstGeom>
            </p:spPr>
          </p:pic>
        </p:grpSp>
        <p:sp>
          <p:nvSpPr>
            <p:cNvPr id="28" name="TextBox 27">
              <a:extLst>
                <a:ext uri="{FF2B5EF4-FFF2-40B4-BE49-F238E27FC236}">
                  <a16:creationId xmlns:a16="http://schemas.microsoft.com/office/drawing/2014/main" id="{01410423-83B1-B241-885F-B929A95F622C}"/>
                </a:ext>
              </a:extLst>
            </p:cNvPr>
            <p:cNvSpPr txBox="1">
              <a:spLocks/>
            </p:cNvSpPr>
            <p:nvPr/>
          </p:nvSpPr>
          <p:spPr>
            <a:xfrm>
              <a:off x="397968" y="944289"/>
              <a:ext cx="3018455" cy="369332"/>
            </a:xfrm>
            <a:prstGeom prst="rect">
              <a:avLst/>
            </a:prstGeom>
            <a:noFill/>
          </p:spPr>
          <p:txBody>
            <a:bodyPr wrap="square" rtlCol="0">
              <a:spAutoFit/>
            </a:bodyPr>
            <a:lstStyle/>
            <a:p>
              <a:pPr algn="ctr"/>
              <a:r>
                <a:rPr lang="en-US" b="1" dirty="0">
                  <a:solidFill>
                    <a:srgbClr val="0B3D91"/>
                  </a:solidFill>
                </a:rPr>
                <a:t>Catalog</a:t>
              </a:r>
            </a:p>
          </p:txBody>
        </p:sp>
        <p:sp>
          <p:nvSpPr>
            <p:cNvPr id="29" name="TextBox 28">
              <a:extLst>
                <a:ext uri="{FF2B5EF4-FFF2-40B4-BE49-F238E27FC236}">
                  <a16:creationId xmlns:a16="http://schemas.microsoft.com/office/drawing/2014/main" id="{D75DEE4C-A7C8-14D7-E49F-D6B2DCA8915C}"/>
                </a:ext>
              </a:extLst>
            </p:cNvPr>
            <p:cNvSpPr txBox="1">
              <a:spLocks/>
            </p:cNvSpPr>
            <p:nvPr/>
          </p:nvSpPr>
          <p:spPr>
            <a:xfrm>
              <a:off x="4655697" y="938361"/>
              <a:ext cx="3584625" cy="369332"/>
            </a:xfrm>
            <a:prstGeom prst="rect">
              <a:avLst/>
            </a:prstGeom>
            <a:noFill/>
          </p:spPr>
          <p:txBody>
            <a:bodyPr wrap="square" rtlCol="0">
              <a:spAutoFit/>
            </a:bodyPr>
            <a:lstStyle/>
            <a:p>
              <a:pPr algn="ctr"/>
              <a:r>
                <a:rPr lang="en-US" b="1" dirty="0">
                  <a:solidFill>
                    <a:srgbClr val="0B3D91"/>
                  </a:solidFill>
                </a:rPr>
                <a:t>Characterize</a:t>
              </a:r>
            </a:p>
          </p:txBody>
        </p:sp>
        <p:sp>
          <p:nvSpPr>
            <p:cNvPr id="30" name="TextBox 29">
              <a:extLst>
                <a:ext uri="{FF2B5EF4-FFF2-40B4-BE49-F238E27FC236}">
                  <a16:creationId xmlns:a16="http://schemas.microsoft.com/office/drawing/2014/main" id="{79AEFC47-F479-72BB-2A33-078BFCE71E21}"/>
                </a:ext>
              </a:extLst>
            </p:cNvPr>
            <p:cNvSpPr txBox="1">
              <a:spLocks/>
            </p:cNvSpPr>
            <p:nvPr/>
          </p:nvSpPr>
          <p:spPr>
            <a:xfrm>
              <a:off x="9474792" y="950030"/>
              <a:ext cx="2336207" cy="369332"/>
            </a:xfrm>
            <a:prstGeom prst="rect">
              <a:avLst/>
            </a:prstGeom>
            <a:noFill/>
          </p:spPr>
          <p:txBody>
            <a:bodyPr wrap="square" rtlCol="0">
              <a:spAutoFit/>
            </a:bodyPr>
            <a:lstStyle/>
            <a:p>
              <a:pPr algn="ctr"/>
              <a:r>
                <a:rPr lang="en-US" b="1" dirty="0">
                  <a:solidFill>
                    <a:srgbClr val="0B3D91"/>
                  </a:solidFill>
                </a:rPr>
                <a:t>Generalize</a:t>
              </a:r>
            </a:p>
          </p:txBody>
        </p:sp>
      </p:grpSp>
      <p:cxnSp>
        <p:nvCxnSpPr>
          <p:cNvPr id="32" name="Google Shape;151;p1">
            <a:extLst>
              <a:ext uri="{FF2B5EF4-FFF2-40B4-BE49-F238E27FC236}">
                <a16:creationId xmlns:a16="http://schemas.microsoft.com/office/drawing/2014/main" id="{CA2FD305-8405-0EF0-00F5-C3625E7320F9}"/>
              </a:ext>
            </a:extLst>
          </p:cNvPr>
          <p:cNvCxnSpPr>
            <a:cxnSpLocks/>
          </p:cNvCxnSpPr>
          <p:nvPr/>
        </p:nvCxnSpPr>
        <p:spPr>
          <a:xfrm flipH="1">
            <a:off x="8045264" y="1671764"/>
            <a:ext cx="0" cy="4389120"/>
          </a:xfrm>
          <a:prstGeom prst="straightConnector1">
            <a:avLst/>
          </a:prstGeom>
          <a:noFill/>
          <a:ln w="12700" cap="flat" cmpd="sng">
            <a:solidFill>
              <a:srgbClr val="002060"/>
            </a:solidFill>
            <a:prstDash val="solid"/>
            <a:miter lim="800000"/>
            <a:headEnd type="none" w="sm" len="sm"/>
            <a:tailEnd type="none" w="sm" len="sm"/>
          </a:ln>
        </p:spPr>
      </p:cxnSp>
      <p:sp>
        <p:nvSpPr>
          <p:cNvPr id="35" name="TextBox 34">
            <a:extLst>
              <a:ext uri="{FF2B5EF4-FFF2-40B4-BE49-F238E27FC236}">
                <a16:creationId xmlns:a16="http://schemas.microsoft.com/office/drawing/2014/main" id="{F096CD4E-B8F8-723B-7A42-3C20B81F35B3}"/>
              </a:ext>
            </a:extLst>
          </p:cNvPr>
          <p:cNvSpPr txBox="1"/>
          <p:nvPr/>
        </p:nvSpPr>
        <p:spPr>
          <a:xfrm>
            <a:off x="8127284" y="3179509"/>
            <a:ext cx="3813301" cy="3170099"/>
          </a:xfrm>
          <a:prstGeom prst="rect">
            <a:avLst/>
          </a:prstGeom>
          <a:noFill/>
        </p:spPr>
        <p:txBody>
          <a:bodyPr wrap="square">
            <a:spAutoFit/>
          </a:bodyPr>
          <a:lstStyle/>
          <a:p>
            <a:pPr algn="just">
              <a:lnSpc>
                <a:spcPts val="2000"/>
              </a:lnSpc>
            </a:pPr>
            <a:r>
              <a:rPr lang="en-US" sz="1800" b="1" dirty="0">
                <a:solidFill>
                  <a:srgbClr val="0B3D91"/>
                </a:solidFill>
              </a:rPr>
              <a:t>I study nocturnal wind patterns </a:t>
            </a:r>
            <a:r>
              <a:rPr lang="en-US" sz="1800" dirty="0"/>
              <a:t>that form a few hundred meters above the ground. These winds are </a:t>
            </a:r>
            <a:r>
              <a:rPr lang="en-US" sz="1800" b="1" dirty="0">
                <a:solidFill>
                  <a:srgbClr val="0B3D91"/>
                </a:solidFill>
              </a:rPr>
              <a:t>strong enough to move air hundreds of miles</a:t>
            </a:r>
            <a:r>
              <a:rPr lang="en-US" sz="1800" dirty="0"/>
              <a:t>, carrying with it water vapor, aerosols, and trace gases. My current work focuses on how these winds – known as low-level jets— are </a:t>
            </a:r>
            <a:r>
              <a:rPr lang="en-US" sz="1800" b="1" dirty="0">
                <a:solidFill>
                  <a:srgbClr val="0B3D91"/>
                </a:solidFill>
              </a:rPr>
              <a:t>affecting atmospheric composition</a:t>
            </a:r>
            <a:r>
              <a:rPr lang="en-US" sz="1800" dirty="0"/>
              <a:t> and, in turn, the people, environment, and economy </a:t>
            </a:r>
            <a:r>
              <a:rPr lang="en-US" sz="1800" b="1" dirty="0">
                <a:solidFill>
                  <a:srgbClr val="0B3D91"/>
                </a:solidFill>
              </a:rPr>
              <a:t>of the I-95 corridor</a:t>
            </a:r>
            <a:r>
              <a:rPr lang="en-US" sz="1800" dirty="0"/>
              <a:t> between Washington, DC and New York City. </a:t>
            </a:r>
          </a:p>
        </p:txBody>
      </p:sp>
    </p:spTree>
    <p:extLst>
      <p:ext uri="{BB962C8B-B14F-4D97-AF65-F5344CB8AC3E}">
        <p14:creationId xmlns:p14="http://schemas.microsoft.com/office/powerpoint/2010/main" val="1896278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66467-FE90-4083-B73E-EAB15D2DBAF7}"/>
              </a:ext>
            </a:extLst>
          </p:cNvPr>
          <p:cNvSpPr>
            <a:spLocks noGrp="1"/>
          </p:cNvSpPr>
          <p:nvPr>
            <p:ph type="title"/>
          </p:nvPr>
        </p:nvSpPr>
        <p:spPr>
          <a:xfrm>
            <a:off x="838200" y="48328"/>
            <a:ext cx="10515600" cy="1325563"/>
          </a:xfrm>
        </p:spPr>
        <p:txBody>
          <a:bodyPr>
            <a:normAutofit/>
          </a:bodyPr>
          <a:lstStyle/>
          <a:p>
            <a:pPr algn="ctr">
              <a:spcBef>
                <a:spcPts val="600"/>
              </a:spcBef>
              <a:defRPr/>
            </a:pPr>
            <a:r>
              <a:rPr lang="en-US" sz="2200" b="1" dirty="0">
                <a:solidFill>
                  <a:schemeClr val="accent6">
                    <a:lumMod val="75000"/>
                  </a:schemeClr>
                </a:solidFill>
              </a:rPr>
              <a:t>Retrieval of Aerosol Optical Centroid Height (AOCH) using TEMPO </a:t>
            </a:r>
            <a:br>
              <a:rPr lang="en-US" sz="2200" b="1" dirty="0">
                <a:solidFill>
                  <a:schemeClr val="accent6">
                    <a:lumMod val="75000"/>
                  </a:schemeClr>
                </a:solidFill>
              </a:rPr>
            </a:br>
            <a:r>
              <a:rPr lang="en-US" sz="2200" b="1" dirty="0">
                <a:solidFill>
                  <a:schemeClr val="accent6">
                    <a:lumMod val="75000"/>
                  </a:schemeClr>
                </a:solidFill>
              </a:rPr>
              <a:t>Oxygen B band: Algorithm development and preliminary results</a:t>
            </a:r>
            <a:br>
              <a:rPr lang="en-US" altLang="en-US" sz="9600" b="1" dirty="0">
                <a:cs typeface="Arial" panose="020B0604020202020204" pitchFamily="34" charset="0"/>
              </a:rPr>
            </a:br>
            <a:r>
              <a:rPr lang="en-CA" altLang="en-US" sz="1600" b="1" dirty="0">
                <a:cs typeface="Arial" panose="020B0604020202020204" pitchFamily="34" charset="0"/>
              </a:rPr>
              <a:t>Inderjeet Singh*, Xi Chen*, Zhendong Lu, Jun Wang*</a:t>
            </a:r>
            <a:br>
              <a:rPr lang="en-CA" altLang="en-US" sz="1600" b="1" dirty="0">
                <a:cs typeface="Arial" panose="020B0604020202020204" pitchFamily="34" charset="0"/>
              </a:rPr>
            </a:br>
            <a:r>
              <a:rPr lang="en-CA" altLang="ja-JP" sz="1600" b="1" dirty="0">
                <a:cs typeface="Arial" panose="020B0604020202020204" pitchFamily="34" charset="0"/>
              </a:rPr>
              <a:t>Iowa Technology Institute, University of Iowa</a:t>
            </a:r>
            <a:endParaRPr lang="en-US" dirty="0"/>
          </a:p>
        </p:txBody>
      </p:sp>
      <p:pic>
        <p:nvPicPr>
          <p:cNvPr id="4" name="Content Placeholder 3">
            <a:extLst>
              <a:ext uri="{FF2B5EF4-FFF2-40B4-BE49-F238E27FC236}">
                <a16:creationId xmlns:a16="http://schemas.microsoft.com/office/drawing/2014/main" id="{19C974C2-F0BE-02DB-ED43-AEFBB7CA19C4}"/>
              </a:ext>
            </a:extLst>
          </p:cNvPr>
          <p:cNvPicPr>
            <a:picLocks noGrp="1" noChangeAspect="1"/>
          </p:cNvPicPr>
          <p:nvPr>
            <p:ph idx="1"/>
          </p:nvPr>
        </p:nvPicPr>
        <p:blipFill>
          <a:blip r:embed="rId2"/>
          <a:stretch>
            <a:fillRect/>
          </a:stretch>
        </p:blipFill>
        <p:spPr>
          <a:xfrm>
            <a:off x="-75675" y="-74601"/>
            <a:ext cx="1959184" cy="979592"/>
          </a:xfrm>
          <a:prstGeom prst="rect">
            <a:avLst/>
          </a:prstGeom>
        </p:spPr>
      </p:pic>
      <p:pic>
        <p:nvPicPr>
          <p:cNvPr id="5" name="Picture 4" descr="tempo logo">
            <a:extLst>
              <a:ext uri="{FF2B5EF4-FFF2-40B4-BE49-F238E27FC236}">
                <a16:creationId xmlns:a16="http://schemas.microsoft.com/office/drawing/2014/main" id="{56A9C6D5-F765-2F62-74A0-CC9653056F47}"/>
              </a:ext>
            </a:extLst>
          </p:cNvPr>
          <p:cNvPicPr>
            <a:picLocks noChangeAspect="1"/>
          </p:cNvPicPr>
          <p:nvPr/>
        </p:nvPicPr>
        <p:blipFill>
          <a:blip r:embed="rId3"/>
          <a:stretch>
            <a:fillRect/>
          </a:stretch>
        </p:blipFill>
        <p:spPr>
          <a:xfrm>
            <a:off x="10753769" y="0"/>
            <a:ext cx="1017182" cy="970235"/>
          </a:xfrm>
          <a:prstGeom prst="rect">
            <a:avLst/>
          </a:prstGeom>
        </p:spPr>
      </p:pic>
      <p:sp>
        <p:nvSpPr>
          <p:cNvPr id="6" name="TextBox 5">
            <a:extLst>
              <a:ext uri="{FF2B5EF4-FFF2-40B4-BE49-F238E27FC236}">
                <a16:creationId xmlns:a16="http://schemas.microsoft.com/office/drawing/2014/main" id="{DE82B86C-8DFC-748B-B89B-452CA9094B2E}"/>
              </a:ext>
            </a:extLst>
          </p:cNvPr>
          <p:cNvSpPr txBox="1"/>
          <p:nvPr/>
        </p:nvSpPr>
        <p:spPr>
          <a:xfrm>
            <a:off x="336751" y="2118612"/>
            <a:ext cx="6918945" cy="3539430"/>
          </a:xfrm>
          <a:prstGeom prst="rect">
            <a:avLst/>
          </a:prstGeom>
          <a:noFill/>
        </p:spPr>
        <p:txBody>
          <a:bodyPr wrap="none" rtlCol="0">
            <a:spAutoFit/>
          </a:bodyPr>
          <a:lstStyle/>
          <a:p>
            <a:pPr marL="285750" indent="-285750">
              <a:buFont typeface="Arial" panose="020B0604020202020204" pitchFamily="34" charset="0"/>
              <a:buChar char="•"/>
            </a:pPr>
            <a:r>
              <a:rPr lang="en-US" sz="1400" dirty="0"/>
              <a:t>We present an algorithm to retrieve Aerosol Optical Centroid Height </a:t>
            </a:r>
          </a:p>
          <a:p>
            <a:r>
              <a:rPr lang="en-US" sz="1400" dirty="0"/>
              <a:t>        (AOCH) along with AOD at high spatiotemporal resolution for the TEMPO instrument.</a:t>
            </a:r>
          </a:p>
          <a:p>
            <a:endParaRPr lang="en-US" sz="1400" dirty="0"/>
          </a:p>
          <a:p>
            <a:pPr marL="285750" indent="-285750">
              <a:buFont typeface="Arial" panose="020B0604020202020204" pitchFamily="34" charset="0"/>
              <a:buChar char="•"/>
            </a:pPr>
            <a:r>
              <a:rPr lang="en-US" sz="1400" dirty="0"/>
              <a:t>Research is still ongoing, but some preliminary results are presented. </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The following are few details about algorithmic implementation </a:t>
            </a:r>
          </a:p>
          <a:p>
            <a:pPr marL="285750" indent="-285750">
              <a:buFont typeface="Arial" panose="020B0604020202020204" pitchFamily="34" charset="0"/>
              <a:buChar char="•"/>
            </a:pPr>
            <a:endParaRPr lang="en-US" sz="1400" dirty="0"/>
          </a:p>
          <a:p>
            <a:pPr marL="742950" lvl="1" indent="-285750">
              <a:buFont typeface="Wingdings" pitchFamily="2" charset="2"/>
              <a:buChar char="Ø"/>
            </a:pPr>
            <a:r>
              <a:rPr lang="en-US" sz="1400" b="1" dirty="0">
                <a:solidFill>
                  <a:schemeClr val="accent6">
                    <a:lumMod val="75000"/>
                  </a:schemeClr>
                </a:solidFill>
              </a:rPr>
              <a:t>Programming Language: </a:t>
            </a:r>
            <a:r>
              <a:rPr lang="en-US" sz="1400" dirty="0"/>
              <a:t>python</a:t>
            </a:r>
          </a:p>
          <a:p>
            <a:pPr marL="742950" lvl="1" indent="-285750">
              <a:buFont typeface="Wingdings" pitchFamily="2" charset="2"/>
              <a:buChar char="Ø"/>
            </a:pPr>
            <a:endParaRPr lang="en-US" sz="1400" dirty="0"/>
          </a:p>
          <a:p>
            <a:pPr marL="742950" lvl="1" indent="-285750">
              <a:buFont typeface="Wingdings" pitchFamily="2" charset="2"/>
              <a:buChar char="Ø"/>
              <a:defRPr/>
            </a:pPr>
            <a:r>
              <a:rPr lang="en-US" sz="1400" b="1" dirty="0">
                <a:solidFill>
                  <a:schemeClr val="accent6">
                    <a:lumMod val="75000"/>
                  </a:schemeClr>
                </a:solidFill>
              </a:rPr>
              <a:t>Products: </a:t>
            </a:r>
            <a:r>
              <a:rPr lang="en-US" sz="1400" dirty="0">
                <a:solidFill>
                  <a:srgbClr val="000000"/>
                </a:solidFill>
              </a:rPr>
              <a:t>AOD at 443 nm, 550 nm, 680 nm; 354-388 nm UVAI; AOCH (km);</a:t>
            </a:r>
          </a:p>
          <a:p>
            <a:pPr lvl="1">
              <a:defRPr/>
            </a:pPr>
            <a:r>
              <a:rPr lang="en-US" sz="1400" dirty="0">
                <a:solidFill>
                  <a:srgbClr val="000000"/>
                </a:solidFill>
              </a:rPr>
              <a:t>        Surface reflectance at 443 nm and 680 nm; Cloud flag; Quality flags</a:t>
            </a:r>
          </a:p>
          <a:p>
            <a:pPr lvl="1">
              <a:defRPr/>
            </a:pPr>
            <a:endParaRPr lang="en-US" sz="1400" dirty="0">
              <a:solidFill>
                <a:srgbClr val="000000"/>
              </a:solidFill>
            </a:endParaRPr>
          </a:p>
          <a:p>
            <a:pPr marL="742950" lvl="1" indent="-285750">
              <a:buFont typeface="Wingdings" pitchFamily="2" charset="2"/>
              <a:buChar char="Ø"/>
              <a:defRPr/>
            </a:pPr>
            <a:r>
              <a:rPr lang="en-US" sz="1400" b="1" dirty="0">
                <a:solidFill>
                  <a:schemeClr val="accent6">
                    <a:lumMod val="75000"/>
                  </a:schemeClr>
                </a:solidFill>
              </a:rPr>
              <a:t>Output Format: </a:t>
            </a:r>
            <a:r>
              <a:rPr lang="en-US" sz="1400" dirty="0" err="1">
                <a:solidFill>
                  <a:srgbClr val="000000"/>
                </a:solidFill>
              </a:rPr>
              <a:t>netCDF</a:t>
            </a:r>
            <a:endParaRPr lang="en-US" sz="1400" dirty="0">
              <a:solidFill>
                <a:srgbClr val="000000"/>
              </a:solidFill>
            </a:endParaRPr>
          </a:p>
          <a:p>
            <a:pPr>
              <a:defRPr/>
            </a:pPr>
            <a:endParaRPr lang="en-US" sz="1400" dirty="0">
              <a:solidFill>
                <a:srgbClr val="000000"/>
              </a:solidFill>
            </a:endParaRPr>
          </a:p>
          <a:p>
            <a:pPr>
              <a:defRPr/>
            </a:pPr>
            <a:endParaRPr lang="en-US" sz="1400" dirty="0">
              <a:solidFill>
                <a:srgbClr val="000000"/>
              </a:solidFill>
            </a:endParaRPr>
          </a:p>
          <a:p>
            <a:pPr marL="285750" indent="-285750">
              <a:buFont typeface="Arial" panose="020B0604020202020204" pitchFamily="34" charset="0"/>
              <a:buChar char="•"/>
            </a:pPr>
            <a:endParaRPr lang="en-US" sz="1400" dirty="0"/>
          </a:p>
        </p:txBody>
      </p:sp>
      <p:pic>
        <p:nvPicPr>
          <p:cNvPr id="7" name="Picture 6" descr="Diagram&#10;&#10;Description automatically generated">
            <a:extLst>
              <a:ext uri="{FF2B5EF4-FFF2-40B4-BE49-F238E27FC236}">
                <a16:creationId xmlns:a16="http://schemas.microsoft.com/office/drawing/2014/main" id="{8AF74B61-2886-D419-97F3-EB993B20322F}"/>
              </a:ext>
            </a:extLst>
          </p:cNvPr>
          <p:cNvPicPr>
            <a:picLocks noChangeAspect="1"/>
          </p:cNvPicPr>
          <p:nvPr/>
        </p:nvPicPr>
        <p:blipFill>
          <a:blip r:embed="rId4"/>
          <a:stretch>
            <a:fillRect/>
          </a:stretch>
        </p:blipFill>
        <p:spPr>
          <a:xfrm>
            <a:off x="7327287" y="2206542"/>
            <a:ext cx="4801786" cy="2933017"/>
          </a:xfrm>
          <a:prstGeom prst="rect">
            <a:avLst/>
          </a:prstGeom>
        </p:spPr>
      </p:pic>
    </p:spTree>
    <p:extLst>
      <p:ext uri="{BB962C8B-B14F-4D97-AF65-F5344CB8AC3E}">
        <p14:creationId xmlns:p14="http://schemas.microsoft.com/office/powerpoint/2010/main" val="11286308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6" name="Google Shape;146;p1"/>
          <p:cNvPicPr preferRelativeResize="0"/>
          <p:nvPr/>
        </p:nvPicPr>
        <p:blipFill rotWithShape="1">
          <a:blip r:embed="rId3">
            <a:alphaModFix amt="35000"/>
          </a:blip>
          <a:srcRect l="24315" t="23771" r="23113" b="36986"/>
          <a:stretch/>
        </p:blipFill>
        <p:spPr>
          <a:xfrm>
            <a:off x="134085" y="336817"/>
            <a:ext cx="1094729" cy="1067278"/>
          </a:xfrm>
          <a:prstGeom prst="rect">
            <a:avLst/>
          </a:prstGeom>
          <a:noFill/>
          <a:ln>
            <a:noFill/>
          </a:ln>
        </p:spPr>
      </p:pic>
      <p:sp>
        <p:nvSpPr>
          <p:cNvPr id="148" name="Google Shape;148;p1"/>
          <p:cNvSpPr txBox="1"/>
          <p:nvPr/>
        </p:nvSpPr>
        <p:spPr>
          <a:xfrm>
            <a:off x="10390683" y="5651368"/>
            <a:ext cx="18466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rgbClr val="000000"/>
              </a:solidFill>
              <a:latin typeface="Calibri"/>
              <a:ea typeface="Calibri"/>
              <a:cs typeface="Calibri"/>
              <a:sym typeface="Calibri"/>
            </a:endParaRPr>
          </a:p>
        </p:txBody>
      </p:sp>
      <p:sp>
        <p:nvSpPr>
          <p:cNvPr id="150" name="Google Shape;150;p1"/>
          <p:cNvSpPr/>
          <p:nvPr/>
        </p:nvSpPr>
        <p:spPr>
          <a:xfrm>
            <a:off x="1264930" y="219731"/>
            <a:ext cx="9844500" cy="1313140"/>
          </a:xfrm>
          <a:prstGeom prst="rect">
            <a:avLst/>
          </a:prstGeom>
          <a:noFill/>
          <a:ln>
            <a:noFill/>
          </a:ln>
        </p:spPr>
        <p:txBody>
          <a:bodyPr spcFirstLastPara="1" wrap="square" lIns="91425" tIns="45700" rIns="91425" bIns="45700" anchor="t" anchorCtr="0">
            <a:spAutoFit/>
          </a:bodyPr>
          <a:lstStyle/>
          <a:p>
            <a:pPr algn="ctr"/>
            <a:r>
              <a:rPr lang="en-US" sz="2000" b="1" dirty="0">
                <a:solidFill>
                  <a:srgbClr val="244D60"/>
                </a:solidFill>
                <a:latin typeface="Times New Roman" panose="02020603050405020304" pitchFamily="18" charset="0"/>
                <a:ea typeface="Arial Narrow"/>
                <a:cs typeface="Times New Roman" panose="02020603050405020304" pitchFamily="18" charset="0"/>
                <a:sym typeface="Arial Narrow"/>
              </a:rPr>
              <a:t>Wu – </a:t>
            </a:r>
            <a:r>
              <a:rPr lang="en-US" sz="2000" b="1" dirty="0">
                <a:latin typeface="Times New Roman" panose="02020603050405020304" pitchFamily="18" charset="0"/>
                <a:cs typeface="Times New Roman" panose="02020603050405020304" pitchFamily="18" charset="0"/>
              </a:rPr>
              <a:t>Comparisons of the TEMPO Ozone Profile Product with Ground-Based Ozone Lidar and Applications to Air Quality Studies over New York City</a:t>
            </a:r>
          </a:p>
          <a:p>
            <a:pPr marL="0" marR="0" lvl="0" indent="0" algn="ctr" rtl="0">
              <a:lnSpc>
                <a:spcPct val="100000"/>
              </a:lnSpc>
              <a:spcBef>
                <a:spcPts val="200"/>
              </a:spcBef>
              <a:spcAft>
                <a:spcPts val="0"/>
              </a:spcAft>
              <a:buClr>
                <a:srgbClr val="000000"/>
              </a:buClr>
              <a:buSzPts val="1800"/>
              <a:buFont typeface="Arial Narrow"/>
              <a:buNone/>
            </a:pPr>
            <a:r>
              <a:rPr lang="en-US" i="0" u="none" strike="noStrike" cap="none" dirty="0">
                <a:solidFill>
                  <a:srgbClr val="000000"/>
                </a:solidFill>
                <a:latin typeface="Times New Roman" panose="02020603050405020304" pitchFamily="18" charset="0"/>
                <a:ea typeface="Arial Narrow"/>
                <a:cs typeface="Times New Roman" panose="02020603050405020304" pitchFamily="18" charset="0"/>
                <a:sym typeface="Arial Narrow"/>
              </a:rPr>
              <a:t>Yonghua Wu, Thomas Ely, Fred Moshary </a:t>
            </a:r>
          </a:p>
          <a:p>
            <a:pPr marL="0" marR="0" lvl="0" indent="0" algn="ctr" rtl="0">
              <a:lnSpc>
                <a:spcPct val="100000"/>
              </a:lnSpc>
              <a:spcBef>
                <a:spcPts val="200"/>
              </a:spcBef>
              <a:spcAft>
                <a:spcPts val="0"/>
              </a:spcAft>
              <a:buClr>
                <a:srgbClr val="000000"/>
              </a:buClr>
              <a:buSzPts val="1800"/>
              <a:buFont typeface="Arial Narrow"/>
              <a:buNone/>
            </a:pPr>
            <a:r>
              <a:rPr lang="en-US" b="0" i="0" u="none" strike="noStrike" cap="none" dirty="0">
                <a:solidFill>
                  <a:srgbClr val="000000"/>
                </a:solidFill>
                <a:latin typeface="Times New Roman" panose="02020603050405020304" pitchFamily="18" charset="0"/>
                <a:ea typeface="Arial Narrow"/>
                <a:cs typeface="Times New Roman" panose="02020603050405020304" pitchFamily="18" charset="0"/>
                <a:sym typeface="Arial Narrow"/>
              </a:rPr>
              <a:t>the City College of New York</a:t>
            </a:r>
            <a:endParaRPr b="1" i="0" u="none" strike="noStrike" cap="none" dirty="0">
              <a:solidFill>
                <a:srgbClr val="244D60"/>
              </a:solidFill>
              <a:latin typeface="Times New Roman" panose="02020603050405020304" pitchFamily="18" charset="0"/>
              <a:ea typeface="Arial Narrow"/>
              <a:cs typeface="Times New Roman" panose="02020603050405020304" pitchFamily="18" charset="0"/>
              <a:sym typeface="Arial Narrow"/>
            </a:endParaRPr>
          </a:p>
        </p:txBody>
      </p:sp>
      <p:cxnSp>
        <p:nvCxnSpPr>
          <p:cNvPr id="151" name="Google Shape;151;p1"/>
          <p:cNvCxnSpPr/>
          <p:nvPr/>
        </p:nvCxnSpPr>
        <p:spPr>
          <a:xfrm flipH="1">
            <a:off x="472052" y="1424127"/>
            <a:ext cx="11430256" cy="21214"/>
          </a:xfrm>
          <a:prstGeom prst="straightConnector1">
            <a:avLst/>
          </a:prstGeom>
          <a:noFill/>
          <a:ln w="12700" cap="flat" cmpd="sng">
            <a:solidFill>
              <a:srgbClr val="002060"/>
            </a:solidFill>
            <a:prstDash val="solid"/>
            <a:miter lim="800000"/>
            <a:headEnd type="none" w="sm" len="sm"/>
            <a:tailEnd type="none" w="sm" len="sm"/>
          </a:ln>
        </p:spPr>
      </p:cxnSp>
      <p:pic>
        <p:nvPicPr>
          <p:cNvPr id="19" name="Picture 18" descr="A picture containing drawing&#10;&#10;Description automatically generated">
            <a:extLst>
              <a:ext uri="{FF2B5EF4-FFF2-40B4-BE49-F238E27FC236}">
                <a16:creationId xmlns:a16="http://schemas.microsoft.com/office/drawing/2014/main" id="{33229590-6CCA-5E42-83A7-E8168A61AA0D}"/>
              </a:ext>
            </a:extLst>
          </p:cNvPr>
          <p:cNvPicPr>
            <a:picLocks noChangeAspect="1"/>
          </p:cNvPicPr>
          <p:nvPr/>
        </p:nvPicPr>
        <p:blipFill>
          <a:blip r:embed="rId4"/>
          <a:stretch>
            <a:fillRect/>
          </a:stretch>
        </p:blipFill>
        <p:spPr>
          <a:xfrm>
            <a:off x="10985879" y="251912"/>
            <a:ext cx="1169511" cy="1169511"/>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10933" b="9952"/>
          <a:stretch/>
        </p:blipFill>
        <p:spPr>
          <a:xfrm>
            <a:off x="7503929" y="1469700"/>
            <a:ext cx="2500578" cy="2240291"/>
          </a:xfrm>
          <a:prstGeom prst="rect">
            <a:avLst/>
          </a:prstGeom>
        </p:spPr>
      </p:pic>
      <p:grpSp>
        <p:nvGrpSpPr>
          <p:cNvPr id="14" name="Group 13"/>
          <p:cNvGrpSpPr/>
          <p:nvPr/>
        </p:nvGrpSpPr>
        <p:grpSpPr>
          <a:xfrm>
            <a:off x="4664734" y="3933825"/>
            <a:ext cx="7399919" cy="2412370"/>
            <a:chOff x="4979512" y="3578073"/>
            <a:chExt cx="7399919" cy="2412370"/>
          </a:xfrm>
        </p:grpSpPr>
        <p:grpSp>
          <p:nvGrpSpPr>
            <p:cNvPr id="16" name="Group 15"/>
            <p:cNvGrpSpPr/>
            <p:nvPr/>
          </p:nvGrpSpPr>
          <p:grpSpPr>
            <a:xfrm>
              <a:off x="4979512" y="3835191"/>
              <a:ext cx="7399919" cy="2155252"/>
              <a:chOff x="4979512" y="3835191"/>
              <a:chExt cx="7399919" cy="2155252"/>
            </a:xfrm>
          </p:grpSpPr>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43064" y="3840911"/>
                <a:ext cx="2236367" cy="2018587"/>
              </a:xfrm>
              <a:prstGeom prst="rect">
                <a:avLst/>
              </a:prstGeom>
            </p:spPr>
          </p:pic>
          <p:pic>
            <p:nvPicPr>
              <p:cNvPr id="21" name="Picture 20"/>
              <p:cNvPicPr>
                <a:picLocks noChangeAspect="1"/>
              </p:cNvPicPr>
              <p:nvPr/>
            </p:nvPicPr>
            <p:blipFill rotWithShape="1">
              <a:blip r:embed="rId7">
                <a:extLst>
                  <a:ext uri="{28A0092B-C50C-407E-A947-70E740481C1C}">
                    <a14:useLocalDpi xmlns:a14="http://schemas.microsoft.com/office/drawing/2010/main" val="0"/>
                  </a:ext>
                </a:extLst>
              </a:blip>
              <a:srcRect l="2381" t="3799" r="6638"/>
              <a:stretch/>
            </p:blipFill>
            <p:spPr>
              <a:xfrm>
                <a:off x="4979512" y="3835191"/>
                <a:ext cx="2500390" cy="2155252"/>
              </a:xfrm>
              <a:prstGeom prst="rect">
                <a:avLst/>
              </a:prstGeom>
            </p:spPr>
          </p:pic>
        </p:grpSp>
        <p:sp>
          <p:nvSpPr>
            <p:cNvPr id="17" name="TextBox 16"/>
            <p:cNvSpPr txBox="1"/>
            <p:nvPr/>
          </p:nvSpPr>
          <p:spPr>
            <a:xfrm>
              <a:off x="10146610" y="3578073"/>
              <a:ext cx="2195587" cy="292388"/>
            </a:xfrm>
            <a:prstGeom prst="rect">
              <a:avLst/>
            </a:prstGeom>
            <a:noFill/>
          </p:spPr>
          <p:txBody>
            <a:bodyPr wrap="square" rtlCol="0">
              <a:spAutoFit/>
            </a:bodyPr>
            <a:lstStyle/>
            <a:p>
              <a:r>
                <a:rPr lang="en-US" sz="1300" dirty="0">
                  <a:solidFill>
                    <a:srgbClr val="0000FF"/>
                  </a:solidFill>
                </a:rPr>
                <a:t>NOAA-EPA NAQFC forecast O</a:t>
              </a:r>
              <a:r>
                <a:rPr lang="en-US" sz="1300" baseline="-25000" dirty="0">
                  <a:solidFill>
                    <a:srgbClr val="0000FF"/>
                  </a:solidFill>
                </a:rPr>
                <a:t>3</a:t>
              </a:r>
            </a:p>
          </p:txBody>
        </p:sp>
        <p:sp>
          <p:nvSpPr>
            <p:cNvPr id="18" name="TextBox 17"/>
            <p:cNvSpPr txBox="1"/>
            <p:nvPr/>
          </p:nvSpPr>
          <p:spPr>
            <a:xfrm>
              <a:off x="5186889" y="3598773"/>
              <a:ext cx="2696994" cy="292388"/>
            </a:xfrm>
            <a:prstGeom prst="rect">
              <a:avLst/>
            </a:prstGeom>
            <a:noFill/>
          </p:spPr>
          <p:txBody>
            <a:bodyPr wrap="square" rtlCol="0">
              <a:spAutoFit/>
            </a:bodyPr>
            <a:lstStyle/>
            <a:p>
              <a:r>
                <a:rPr lang="en-US" sz="1300" dirty="0">
                  <a:solidFill>
                    <a:srgbClr val="0000FF"/>
                  </a:solidFill>
                </a:rPr>
                <a:t>Temporal comparison of 0-2km O</a:t>
              </a:r>
              <a:r>
                <a:rPr lang="en-US" sz="1300" baseline="-25000" dirty="0">
                  <a:solidFill>
                    <a:srgbClr val="0000FF"/>
                  </a:solidFill>
                </a:rPr>
                <a:t>3</a:t>
              </a:r>
            </a:p>
          </p:txBody>
        </p:sp>
      </p:grpSp>
      <p:sp>
        <p:nvSpPr>
          <p:cNvPr id="23" name="TextBox 22"/>
          <p:cNvSpPr txBox="1"/>
          <p:nvPr/>
        </p:nvSpPr>
        <p:spPr>
          <a:xfrm>
            <a:off x="10004733" y="1460337"/>
            <a:ext cx="2140579" cy="292388"/>
          </a:xfrm>
          <a:prstGeom prst="rect">
            <a:avLst/>
          </a:prstGeom>
          <a:noFill/>
        </p:spPr>
        <p:txBody>
          <a:bodyPr wrap="square" rtlCol="0">
            <a:spAutoFit/>
          </a:bodyPr>
          <a:lstStyle/>
          <a:p>
            <a:r>
              <a:rPr lang="en-US" sz="1300" dirty="0">
                <a:solidFill>
                  <a:srgbClr val="0000FF"/>
                </a:solidFill>
              </a:rPr>
              <a:t>20260518 21:00UTC O</a:t>
            </a:r>
            <a:r>
              <a:rPr lang="en-US" sz="1300" baseline="-25000" dirty="0">
                <a:solidFill>
                  <a:srgbClr val="0000FF"/>
                </a:solidFill>
              </a:rPr>
              <a:t>3</a:t>
            </a:r>
            <a:r>
              <a:rPr lang="en-US" sz="1300" dirty="0">
                <a:solidFill>
                  <a:srgbClr val="0000FF"/>
                </a:solidFill>
              </a:rPr>
              <a:t>-AQI</a:t>
            </a:r>
          </a:p>
        </p:txBody>
      </p:sp>
      <p:sp>
        <p:nvSpPr>
          <p:cNvPr id="24" name="TextBox 23">
            <a:extLst>
              <a:ext uri="{FF2B5EF4-FFF2-40B4-BE49-F238E27FC236}">
                <a16:creationId xmlns:a16="http://schemas.microsoft.com/office/drawing/2014/main" id="{0320E62A-6A2E-B8AB-527B-BEF5F5CD3E31}"/>
              </a:ext>
            </a:extLst>
          </p:cNvPr>
          <p:cNvSpPr txBox="1"/>
          <p:nvPr/>
        </p:nvSpPr>
        <p:spPr>
          <a:xfrm>
            <a:off x="-61915" y="1606531"/>
            <a:ext cx="4639425" cy="4455579"/>
          </a:xfrm>
          <a:prstGeom prst="rect">
            <a:avLst/>
          </a:prstGeom>
          <a:noFill/>
        </p:spPr>
        <p:txBody>
          <a:bodyPr wrap="square" rtlCol="0">
            <a:spAutoFit/>
          </a:bodyPr>
          <a:lstStyle/>
          <a:p>
            <a:pPr marL="182880" indent="-182880">
              <a:lnSpc>
                <a:spcPct val="108000"/>
              </a:lnSpc>
              <a:spcBef>
                <a:spcPts val="600"/>
              </a:spcBef>
              <a:spcAft>
                <a:spcPts val="600"/>
              </a:spcAft>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Initial comparisons of O</a:t>
            </a:r>
            <a:r>
              <a:rPr lang="en-US" baseline="-25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 profile between TEMPO and CCNY O</a:t>
            </a:r>
            <a:r>
              <a:rPr lang="en-US" baseline="-25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-lidar product  indicate good consistency below 10-km AGL, statistical average of their relative difference is generally ≤ 20% except the 0-2km product.</a:t>
            </a:r>
          </a:p>
          <a:p>
            <a:pPr marL="182880" indent="-182880">
              <a:lnSpc>
                <a:spcPct val="108000"/>
              </a:lnSpc>
              <a:spcBef>
                <a:spcPts val="600"/>
              </a:spcBef>
              <a:spcAft>
                <a:spcPts val="600"/>
              </a:spcAft>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For the 0–2 km O</a:t>
            </a:r>
            <a:r>
              <a:rPr lang="en-US" baseline="-25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 the TEMPO product overestimates O</a:t>
            </a:r>
            <a:r>
              <a:rPr lang="en-US" baseline="-25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 values relative to the lidar retrievals in 2025, better agreement in 2026.</a:t>
            </a:r>
          </a:p>
          <a:p>
            <a:pPr marL="182880" indent="-182880">
              <a:spcBef>
                <a:spcPts val="600"/>
              </a:spcBef>
              <a:spcAft>
                <a:spcPts val="600"/>
              </a:spcAft>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Spatial distributions of TEMPO 0-2 km O</a:t>
            </a:r>
            <a:r>
              <a:rPr lang="en-US" baseline="-25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 product generally show consistent O</a:t>
            </a:r>
            <a:r>
              <a:rPr lang="en-US" baseline="-25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 hot-spot with ground-level O</a:t>
            </a:r>
            <a:r>
              <a:rPr lang="en-US" baseline="-25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 monitoring in the NJ-NY-CT tri-state area, indicating the downwind transport and regional impact of urban plumes.</a:t>
            </a:r>
          </a:p>
        </p:txBody>
      </p:sp>
      <p:pic>
        <p:nvPicPr>
          <p:cNvPr id="25" name="Picture 24"/>
          <p:cNvPicPr>
            <a:picLocks noChangeAspect="1"/>
          </p:cNvPicPr>
          <p:nvPr/>
        </p:nvPicPr>
        <p:blipFill rotWithShape="1">
          <a:blip r:embed="rId8">
            <a:extLst>
              <a:ext uri="{28A0092B-C50C-407E-A947-70E740481C1C}">
                <a14:useLocalDpi xmlns:a14="http://schemas.microsoft.com/office/drawing/2010/main" val="0"/>
              </a:ext>
            </a:extLst>
          </a:blip>
          <a:srcRect l="3414" t="4825" r="8016"/>
          <a:stretch/>
        </p:blipFill>
        <p:spPr>
          <a:xfrm>
            <a:off x="7225106" y="4150426"/>
            <a:ext cx="2408999" cy="2163387"/>
          </a:xfrm>
          <a:prstGeom prst="rect">
            <a:avLst/>
          </a:prstGeom>
        </p:spPr>
      </p:pic>
      <p:sp>
        <p:nvSpPr>
          <p:cNvPr id="26" name="TextBox 25"/>
          <p:cNvSpPr txBox="1"/>
          <p:nvPr/>
        </p:nvSpPr>
        <p:spPr>
          <a:xfrm>
            <a:off x="7646110" y="3944382"/>
            <a:ext cx="2125740" cy="292388"/>
          </a:xfrm>
          <a:prstGeom prst="rect">
            <a:avLst/>
          </a:prstGeom>
          <a:noFill/>
        </p:spPr>
        <p:txBody>
          <a:bodyPr wrap="square" rtlCol="0">
            <a:spAutoFit/>
          </a:bodyPr>
          <a:lstStyle/>
          <a:p>
            <a:r>
              <a:rPr lang="en-US" sz="1300" dirty="0">
                <a:solidFill>
                  <a:srgbClr val="0000FF"/>
                </a:solidFill>
              </a:rPr>
              <a:t>TEMPO vs. lidar O</a:t>
            </a:r>
            <a:r>
              <a:rPr lang="en-US" sz="1300" baseline="-25000" dirty="0">
                <a:solidFill>
                  <a:srgbClr val="0000FF"/>
                </a:solidFill>
              </a:rPr>
              <a:t>3</a:t>
            </a:r>
            <a:r>
              <a:rPr lang="en-US" sz="1300" dirty="0">
                <a:solidFill>
                  <a:srgbClr val="0000FF"/>
                </a:solidFill>
              </a:rPr>
              <a:t> profile</a:t>
            </a:r>
          </a:p>
        </p:txBody>
      </p:sp>
      <p:pic>
        <p:nvPicPr>
          <p:cNvPr id="27" name="Picture 26"/>
          <p:cNvPicPr>
            <a:picLocks noChangeAspect="1"/>
          </p:cNvPicPr>
          <p:nvPr/>
        </p:nvPicPr>
        <p:blipFill rotWithShape="1">
          <a:blip r:embed="rId9">
            <a:extLst>
              <a:ext uri="{28A0092B-C50C-407E-A947-70E740481C1C}">
                <a14:useLocalDpi xmlns:a14="http://schemas.microsoft.com/office/drawing/2010/main" val="0"/>
              </a:ext>
            </a:extLst>
          </a:blip>
          <a:srcRect l="22690" t="9786" r="1833" b="16981"/>
          <a:stretch/>
        </p:blipFill>
        <p:spPr>
          <a:xfrm>
            <a:off x="10004507" y="1688091"/>
            <a:ext cx="2103570" cy="2049609"/>
          </a:xfrm>
          <a:prstGeom prst="rect">
            <a:avLst/>
          </a:prstGeom>
        </p:spPr>
      </p:pic>
      <p:sp>
        <p:nvSpPr>
          <p:cNvPr id="28" name="Rectangle 27"/>
          <p:cNvSpPr/>
          <p:nvPr/>
        </p:nvSpPr>
        <p:spPr>
          <a:xfrm>
            <a:off x="11035525" y="3435629"/>
            <a:ext cx="1040285" cy="323165"/>
          </a:xfrm>
          <a:prstGeom prst="rect">
            <a:avLst/>
          </a:prstGeom>
        </p:spPr>
        <p:txBody>
          <a:bodyPr wrap="none">
            <a:spAutoFit/>
          </a:bodyPr>
          <a:lstStyle/>
          <a:p>
            <a:r>
              <a:rPr lang="en-US" sz="1500" dirty="0"/>
              <a:t>airnow.gov</a:t>
            </a:r>
          </a:p>
        </p:txBody>
      </p:sp>
      <p:sp>
        <p:nvSpPr>
          <p:cNvPr id="3" name="TextBox 2"/>
          <p:cNvSpPr txBox="1"/>
          <p:nvPr/>
        </p:nvSpPr>
        <p:spPr>
          <a:xfrm>
            <a:off x="8339098" y="2654628"/>
            <a:ext cx="526473" cy="338554"/>
          </a:xfrm>
          <a:prstGeom prst="rect">
            <a:avLst/>
          </a:prstGeom>
          <a:noFill/>
        </p:spPr>
        <p:txBody>
          <a:bodyPr wrap="square" rtlCol="0">
            <a:spAutoFit/>
          </a:bodyPr>
          <a:lstStyle/>
          <a:p>
            <a:r>
              <a:rPr lang="en-US" sz="1600" dirty="0"/>
              <a:t>NY</a:t>
            </a:r>
          </a:p>
        </p:txBody>
      </p:sp>
      <p:sp>
        <p:nvSpPr>
          <p:cNvPr id="29" name="TextBox 28"/>
          <p:cNvSpPr txBox="1"/>
          <p:nvPr/>
        </p:nvSpPr>
        <p:spPr>
          <a:xfrm>
            <a:off x="10772288" y="4900588"/>
            <a:ext cx="526473" cy="338554"/>
          </a:xfrm>
          <a:prstGeom prst="rect">
            <a:avLst/>
          </a:prstGeom>
          <a:noFill/>
        </p:spPr>
        <p:txBody>
          <a:bodyPr wrap="square" rtlCol="0">
            <a:spAutoFit/>
          </a:bodyPr>
          <a:lstStyle/>
          <a:p>
            <a:r>
              <a:rPr lang="en-US" sz="1600" dirty="0"/>
              <a:t>CT</a:t>
            </a:r>
          </a:p>
        </p:txBody>
      </p:sp>
      <p:sp>
        <p:nvSpPr>
          <p:cNvPr id="30" name="TextBox 29"/>
          <p:cNvSpPr txBox="1"/>
          <p:nvPr/>
        </p:nvSpPr>
        <p:spPr>
          <a:xfrm>
            <a:off x="7972593" y="2700615"/>
            <a:ext cx="526473" cy="338554"/>
          </a:xfrm>
          <a:prstGeom prst="rect">
            <a:avLst/>
          </a:prstGeom>
          <a:noFill/>
        </p:spPr>
        <p:txBody>
          <a:bodyPr wrap="square" rtlCol="0">
            <a:spAutoFit/>
          </a:bodyPr>
          <a:lstStyle/>
          <a:p>
            <a:r>
              <a:rPr lang="en-US" sz="1600" dirty="0"/>
              <a:t>NJ</a:t>
            </a:r>
          </a:p>
        </p:txBody>
      </p:sp>
      <p:sp>
        <p:nvSpPr>
          <p:cNvPr id="31" name="TextBox 30"/>
          <p:cNvSpPr txBox="1"/>
          <p:nvPr/>
        </p:nvSpPr>
        <p:spPr>
          <a:xfrm>
            <a:off x="8532637" y="2348303"/>
            <a:ext cx="526473" cy="338554"/>
          </a:xfrm>
          <a:prstGeom prst="rect">
            <a:avLst/>
          </a:prstGeom>
          <a:noFill/>
        </p:spPr>
        <p:txBody>
          <a:bodyPr wrap="square" rtlCol="0">
            <a:spAutoFit/>
          </a:bodyPr>
          <a:lstStyle/>
          <a:p>
            <a:r>
              <a:rPr lang="en-US" sz="1600" dirty="0"/>
              <a:t>CT</a:t>
            </a:r>
          </a:p>
        </p:txBody>
      </p:sp>
      <p:sp>
        <p:nvSpPr>
          <p:cNvPr id="32" name="TextBox 31"/>
          <p:cNvSpPr txBox="1"/>
          <p:nvPr/>
        </p:nvSpPr>
        <p:spPr>
          <a:xfrm>
            <a:off x="10250146" y="5480024"/>
            <a:ext cx="526473" cy="338554"/>
          </a:xfrm>
          <a:prstGeom prst="rect">
            <a:avLst/>
          </a:prstGeom>
          <a:noFill/>
        </p:spPr>
        <p:txBody>
          <a:bodyPr wrap="square" rtlCol="0">
            <a:spAutoFit/>
          </a:bodyPr>
          <a:lstStyle/>
          <a:p>
            <a:r>
              <a:rPr lang="en-US" sz="1600" dirty="0"/>
              <a:t>NJ</a:t>
            </a:r>
          </a:p>
        </p:txBody>
      </p:sp>
      <p:sp>
        <p:nvSpPr>
          <p:cNvPr id="33" name="TextBox 32"/>
          <p:cNvSpPr txBox="1"/>
          <p:nvPr/>
        </p:nvSpPr>
        <p:spPr>
          <a:xfrm>
            <a:off x="10493129" y="5288231"/>
            <a:ext cx="526473" cy="338554"/>
          </a:xfrm>
          <a:prstGeom prst="rect">
            <a:avLst/>
          </a:prstGeom>
          <a:noFill/>
        </p:spPr>
        <p:txBody>
          <a:bodyPr wrap="square" rtlCol="0">
            <a:spAutoFit/>
          </a:bodyPr>
          <a:lstStyle/>
          <a:p>
            <a:r>
              <a:rPr lang="en-US" sz="1600" dirty="0"/>
              <a:t>NY</a:t>
            </a:r>
          </a:p>
        </p:txBody>
      </p:sp>
      <p:pic>
        <p:nvPicPr>
          <p:cNvPr id="4" name="Picture 3"/>
          <p:cNvPicPr>
            <a:picLocks noChangeAspect="1"/>
          </p:cNvPicPr>
          <p:nvPr/>
        </p:nvPicPr>
        <p:blipFill rotWithShape="1">
          <a:blip r:embed="rId10">
            <a:extLst>
              <a:ext uri="{28A0092B-C50C-407E-A947-70E740481C1C}">
                <a14:useLocalDpi xmlns:a14="http://schemas.microsoft.com/office/drawing/2010/main" val="0"/>
              </a:ext>
            </a:extLst>
          </a:blip>
          <a:srcRect l="5188" t="1328" r="11066" b="-1328"/>
          <a:stretch/>
        </p:blipFill>
        <p:spPr>
          <a:xfrm>
            <a:off x="4626359" y="1557253"/>
            <a:ext cx="2845303" cy="2481261"/>
          </a:xfrm>
          <a:prstGeom prst="rect">
            <a:avLst/>
          </a:prstGeom>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9576" y="336817"/>
            <a:ext cx="1016035" cy="1039151"/>
          </a:xfrm>
          <a:prstGeom prst="rect">
            <a:avLst/>
          </a:prstGeom>
        </p:spPr>
      </p:pic>
    </p:spTree>
    <p:extLst>
      <p:ext uri="{BB962C8B-B14F-4D97-AF65-F5344CB8AC3E}">
        <p14:creationId xmlns:p14="http://schemas.microsoft.com/office/powerpoint/2010/main" val="351533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4">
          <a:extLst>
            <a:ext uri="{FF2B5EF4-FFF2-40B4-BE49-F238E27FC236}">
              <a16:creationId xmlns:a16="http://schemas.microsoft.com/office/drawing/2014/main" id="{04C0DC51-6E85-5C55-1034-2DD16F2BB052}"/>
            </a:ext>
          </a:extLst>
        </p:cNvPr>
        <p:cNvGrpSpPr/>
        <p:nvPr/>
      </p:nvGrpSpPr>
      <p:grpSpPr>
        <a:xfrm>
          <a:off x="0" y="0"/>
          <a:ext cx="0" cy="0"/>
          <a:chOff x="0" y="0"/>
          <a:chExt cx="0" cy="0"/>
        </a:xfrm>
      </p:grpSpPr>
      <p:pic>
        <p:nvPicPr>
          <p:cNvPr id="10" name="Picture 9" descr="A map of the united states&#10;&#10;Description automatically generated">
            <a:extLst>
              <a:ext uri="{FF2B5EF4-FFF2-40B4-BE49-F238E27FC236}">
                <a16:creationId xmlns:a16="http://schemas.microsoft.com/office/drawing/2014/main" id="{B7131A0C-76A1-B702-FB7A-9654B893D890}"/>
              </a:ext>
            </a:extLst>
          </p:cNvPr>
          <p:cNvPicPr>
            <a:picLocks noChangeAspect="1"/>
          </p:cNvPicPr>
          <p:nvPr/>
        </p:nvPicPr>
        <p:blipFill rotWithShape="1">
          <a:blip r:embed="rId3"/>
          <a:srcRect b="2119"/>
          <a:stretch/>
        </p:blipFill>
        <p:spPr>
          <a:xfrm>
            <a:off x="36610" y="2389981"/>
            <a:ext cx="5828760" cy="3117109"/>
          </a:xfrm>
          <a:prstGeom prst="rect">
            <a:avLst/>
          </a:prstGeom>
        </p:spPr>
      </p:pic>
      <p:pic>
        <p:nvPicPr>
          <p:cNvPr id="146" name="Google Shape;146;p1">
            <a:extLst>
              <a:ext uri="{FF2B5EF4-FFF2-40B4-BE49-F238E27FC236}">
                <a16:creationId xmlns:a16="http://schemas.microsoft.com/office/drawing/2014/main" id="{D08BFF7B-0808-8A1D-1670-B35313A41F1A}"/>
              </a:ext>
            </a:extLst>
          </p:cNvPr>
          <p:cNvPicPr preferRelativeResize="0"/>
          <p:nvPr/>
        </p:nvPicPr>
        <p:blipFill rotWithShape="1">
          <a:blip r:embed="rId4">
            <a:alphaModFix amt="35000"/>
          </a:blip>
          <a:srcRect l="24315" t="23771" r="23113" b="36986"/>
          <a:stretch/>
        </p:blipFill>
        <p:spPr>
          <a:xfrm>
            <a:off x="134085" y="336817"/>
            <a:ext cx="1094729" cy="1067278"/>
          </a:xfrm>
          <a:prstGeom prst="rect">
            <a:avLst/>
          </a:prstGeom>
          <a:noFill/>
          <a:ln>
            <a:noFill/>
          </a:ln>
        </p:spPr>
      </p:pic>
      <p:sp>
        <p:nvSpPr>
          <p:cNvPr id="148" name="Google Shape;148;p1">
            <a:extLst>
              <a:ext uri="{FF2B5EF4-FFF2-40B4-BE49-F238E27FC236}">
                <a16:creationId xmlns:a16="http://schemas.microsoft.com/office/drawing/2014/main" id="{857D587B-ED0F-3E50-499D-6CE83B0A54A3}"/>
              </a:ext>
            </a:extLst>
          </p:cNvPr>
          <p:cNvSpPr txBox="1"/>
          <p:nvPr/>
        </p:nvSpPr>
        <p:spPr>
          <a:xfrm>
            <a:off x="10390683" y="5651368"/>
            <a:ext cx="18466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rgbClr val="000000"/>
              </a:solidFill>
              <a:latin typeface="Calibri"/>
              <a:ea typeface="Calibri"/>
              <a:cs typeface="Calibri"/>
              <a:sym typeface="Calibri"/>
            </a:endParaRPr>
          </a:p>
        </p:txBody>
      </p:sp>
      <p:sp>
        <p:nvSpPr>
          <p:cNvPr id="150" name="Google Shape;150;p1">
            <a:extLst>
              <a:ext uri="{FF2B5EF4-FFF2-40B4-BE49-F238E27FC236}">
                <a16:creationId xmlns:a16="http://schemas.microsoft.com/office/drawing/2014/main" id="{26C40E2F-BD50-1060-C5A7-52340AD4A7E7}"/>
              </a:ext>
            </a:extLst>
          </p:cNvPr>
          <p:cNvSpPr/>
          <p:nvPr/>
        </p:nvSpPr>
        <p:spPr>
          <a:xfrm>
            <a:off x="276838" y="158384"/>
            <a:ext cx="11915162" cy="113873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44D60"/>
              </a:buClr>
              <a:buSzPts val="3200"/>
              <a:buFont typeface="Arial Narrow"/>
              <a:buNone/>
            </a:pPr>
            <a:r>
              <a:rPr lang="en-US" sz="3200" b="1" dirty="0">
                <a:solidFill>
                  <a:srgbClr val="244D60"/>
                </a:solidFill>
                <a:latin typeface="Arial Narrow"/>
                <a:ea typeface="Arial Narrow"/>
                <a:cs typeface="Arial Narrow"/>
                <a:sym typeface="Arial Narrow"/>
              </a:rPr>
              <a:t>Using TEMPO to identify agricultural NO</a:t>
            </a:r>
            <a:r>
              <a:rPr lang="en-US" sz="3200" b="1" baseline="-25000" dirty="0">
                <a:solidFill>
                  <a:srgbClr val="244D60"/>
                </a:solidFill>
                <a:latin typeface="Arial Narrow"/>
                <a:ea typeface="Arial Narrow"/>
                <a:cs typeface="Arial Narrow"/>
                <a:sym typeface="Arial Narrow"/>
              </a:rPr>
              <a:t>2</a:t>
            </a:r>
            <a:r>
              <a:rPr lang="en-US" sz="3200" b="1" dirty="0">
                <a:solidFill>
                  <a:srgbClr val="244D60"/>
                </a:solidFill>
                <a:latin typeface="Arial Narrow"/>
                <a:ea typeface="Arial Narrow"/>
                <a:cs typeface="Arial Narrow"/>
                <a:sym typeface="Arial Narrow"/>
              </a:rPr>
              <a:t> hotspots for </a:t>
            </a:r>
            <a:r>
              <a:rPr lang="en-US" sz="3200" b="1" dirty="0" err="1">
                <a:solidFill>
                  <a:srgbClr val="244D60"/>
                </a:solidFill>
                <a:latin typeface="Arial Narrow"/>
                <a:ea typeface="Arial Narrow"/>
                <a:cs typeface="Arial Narrow"/>
                <a:sym typeface="Arial Narrow"/>
              </a:rPr>
              <a:t>FarmFlux</a:t>
            </a:r>
            <a:endParaRPr lang="en-US" sz="3200" b="1" i="0" u="none" strike="noStrike" cap="none" dirty="0">
              <a:solidFill>
                <a:srgbClr val="244D60"/>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244D60"/>
              </a:buClr>
              <a:buSzPts val="3200"/>
              <a:buFont typeface="Arial Narrow"/>
              <a:buNone/>
            </a:pPr>
            <a:r>
              <a:rPr lang="en-US" sz="1800" b="0" i="0" u="none" strike="noStrike" cap="none" dirty="0">
                <a:solidFill>
                  <a:srgbClr val="000000"/>
                </a:solidFill>
                <a:latin typeface="Arial Narrow"/>
                <a:ea typeface="Arial Narrow"/>
                <a:cs typeface="Arial Narrow"/>
                <a:sym typeface="Arial Narrow"/>
              </a:rPr>
              <a:t>Jessie Zhang, Jun Wang, </a:t>
            </a:r>
            <a:r>
              <a:rPr lang="en-US" sz="1800" b="0" i="0" u="none" strike="noStrike" cap="none" dirty="0" err="1">
                <a:solidFill>
                  <a:srgbClr val="000000"/>
                </a:solidFill>
                <a:latin typeface="Arial Narrow"/>
                <a:ea typeface="Arial Narrow"/>
                <a:cs typeface="Arial Narrow"/>
                <a:sym typeface="Arial Narrow"/>
              </a:rPr>
              <a:t>Lakhima</a:t>
            </a:r>
            <a:r>
              <a:rPr lang="en-US" dirty="0">
                <a:solidFill>
                  <a:srgbClr val="000000"/>
                </a:solidFill>
                <a:latin typeface="Arial Narrow"/>
                <a:ea typeface="Arial Narrow"/>
                <a:cs typeface="Arial Narrow"/>
                <a:sym typeface="Arial Narrow"/>
              </a:rPr>
              <a:t> Chutia, Lorena Castro, Meng Zhou (U of Iowa)</a:t>
            </a:r>
            <a:br>
              <a:rPr lang="en-US" sz="1800" b="0" i="0" u="none" strike="noStrike" cap="none" dirty="0">
                <a:solidFill>
                  <a:srgbClr val="000000"/>
                </a:solidFill>
                <a:latin typeface="Arial Narrow"/>
                <a:ea typeface="Arial Narrow"/>
                <a:cs typeface="Arial Narrow"/>
                <a:sym typeface="Arial Narrow"/>
              </a:rPr>
            </a:br>
            <a:r>
              <a:rPr lang="en-US" sz="1800" b="0" i="0" u="none" strike="noStrike" cap="none" dirty="0">
                <a:solidFill>
                  <a:srgbClr val="000000"/>
                </a:solidFill>
                <a:latin typeface="Arial Narrow"/>
                <a:ea typeface="Arial Narrow"/>
                <a:cs typeface="Arial Narrow"/>
                <a:sym typeface="Arial Narrow"/>
              </a:rPr>
              <a:t>Emily Fischer (CSU), Jeffrey Geddes (BU), Glenn Wolfe ( NASA GSFC) </a:t>
            </a:r>
          </a:p>
        </p:txBody>
      </p:sp>
      <p:pic>
        <p:nvPicPr>
          <p:cNvPr id="3" name="Picture 2" descr="A close-up of a young person&#10;&#10;Description automatically generated">
            <a:extLst>
              <a:ext uri="{FF2B5EF4-FFF2-40B4-BE49-F238E27FC236}">
                <a16:creationId xmlns:a16="http://schemas.microsoft.com/office/drawing/2014/main" id="{39D7CDE1-184C-BA17-ECAD-0EAD731C7DFE}"/>
              </a:ext>
            </a:extLst>
          </p:cNvPr>
          <p:cNvPicPr>
            <a:picLocks noChangeAspect="1"/>
          </p:cNvPicPr>
          <p:nvPr/>
        </p:nvPicPr>
        <p:blipFill>
          <a:blip r:embed="rId5"/>
          <a:stretch>
            <a:fillRect/>
          </a:stretch>
        </p:blipFill>
        <p:spPr>
          <a:xfrm>
            <a:off x="198905" y="230461"/>
            <a:ext cx="954139" cy="1374608"/>
          </a:xfrm>
          <a:prstGeom prst="rect">
            <a:avLst/>
          </a:prstGeom>
        </p:spPr>
      </p:pic>
      <p:pic>
        <p:nvPicPr>
          <p:cNvPr id="19" name="Picture 18" descr="A picture containing drawing&#10;&#10;Description automatically generated">
            <a:extLst>
              <a:ext uri="{FF2B5EF4-FFF2-40B4-BE49-F238E27FC236}">
                <a16:creationId xmlns:a16="http://schemas.microsoft.com/office/drawing/2014/main" id="{6C8ADE86-0F07-6121-EB94-046E90A7346B}"/>
              </a:ext>
            </a:extLst>
          </p:cNvPr>
          <p:cNvPicPr>
            <a:picLocks noChangeAspect="1"/>
          </p:cNvPicPr>
          <p:nvPr/>
        </p:nvPicPr>
        <p:blipFill>
          <a:blip r:embed="rId6"/>
          <a:stretch>
            <a:fillRect/>
          </a:stretch>
        </p:blipFill>
        <p:spPr>
          <a:xfrm>
            <a:off x="11040006" y="636839"/>
            <a:ext cx="1169511" cy="1169511"/>
          </a:xfrm>
          <a:prstGeom prst="rect">
            <a:avLst/>
          </a:prstGeom>
        </p:spPr>
      </p:pic>
      <p:grpSp>
        <p:nvGrpSpPr>
          <p:cNvPr id="39" name="Group 38">
            <a:extLst>
              <a:ext uri="{FF2B5EF4-FFF2-40B4-BE49-F238E27FC236}">
                <a16:creationId xmlns:a16="http://schemas.microsoft.com/office/drawing/2014/main" id="{8A8CC823-D9DE-A2DD-E145-77E0276C8853}"/>
              </a:ext>
            </a:extLst>
          </p:cNvPr>
          <p:cNvGrpSpPr/>
          <p:nvPr/>
        </p:nvGrpSpPr>
        <p:grpSpPr>
          <a:xfrm>
            <a:off x="198905" y="1678087"/>
            <a:ext cx="5538016" cy="646331"/>
            <a:chOff x="198905" y="1704239"/>
            <a:chExt cx="5538016" cy="646331"/>
          </a:xfrm>
        </p:grpSpPr>
        <p:sp>
          <p:nvSpPr>
            <p:cNvPr id="33" name="Rectangle 32">
              <a:extLst>
                <a:ext uri="{FF2B5EF4-FFF2-40B4-BE49-F238E27FC236}">
                  <a16:creationId xmlns:a16="http://schemas.microsoft.com/office/drawing/2014/main" id="{90333993-087D-C8D9-A8E7-FAF2BA411C3F}"/>
                </a:ext>
              </a:extLst>
            </p:cNvPr>
            <p:cNvSpPr/>
            <p:nvPr/>
          </p:nvSpPr>
          <p:spPr>
            <a:xfrm>
              <a:off x="1848777" y="2040149"/>
              <a:ext cx="2684477" cy="285629"/>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3663F94-D5E6-7059-EA13-1248BE934967}"/>
                </a:ext>
              </a:extLst>
            </p:cNvPr>
            <p:cNvSpPr txBox="1"/>
            <p:nvPr/>
          </p:nvSpPr>
          <p:spPr>
            <a:xfrm>
              <a:off x="198905" y="1704239"/>
              <a:ext cx="5538016"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TEMPO NO</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(March-June, 2024-2025) </a:t>
              </a:r>
            </a:p>
            <a:p>
              <a:pPr algn="ctr"/>
              <a:r>
                <a:rPr lang="en-US" dirty="0">
                  <a:latin typeface="Arial" panose="020B0604020202020204" pitchFamily="34" charset="0"/>
                  <a:cs typeface="Arial" panose="020B0604020202020204" pitchFamily="34" charset="0"/>
                </a:rPr>
                <a:t>with </a:t>
              </a:r>
              <a:r>
                <a:rPr lang="en-US" b="1" dirty="0" err="1">
                  <a:latin typeface="Arial" panose="020B0604020202020204" pitchFamily="34" charset="0"/>
                  <a:cs typeface="Arial" panose="020B0604020202020204" pitchFamily="34" charset="0"/>
                </a:rPr>
                <a:t>FarmFlux</a:t>
              </a:r>
              <a:r>
                <a:rPr lang="en-US" b="1" dirty="0">
                  <a:latin typeface="Arial" panose="020B0604020202020204" pitchFamily="34" charset="0"/>
                  <a:cs typeface="Arial" panose="020B0604020202020204" pitchFamily="34" charset="0"/>
                </a:rPr>
                <a:t> target regions</a:t>
              </a:r>
            </a:p>
          </p:txBody>
        </p:sp>
      </p:grpSp>
      <p:pic>
        <p:nvPicPr>
          <p:cNvPr id="7" name="Google Shape;102;p25" title="farmflux - white border.png">
            <a:extLst>
              <a:ext uri="{FF2B5EF4-FFF2-40B4-BE49-F238E27FC236}">
                <a16:creationId xmlns:a16="http://schemas.microsoft.com/office/drawing/2014/main" id="{8A8A26D5-F3AD-592E-E1DC-0A0A9260CBFC}"/>
              </a:ext>
            </a:extLst>
          </p:cNvPr>
          <p:cNvPicPr preferRelativeResize="0"/>
          <p:nvPr/>
        </p:nvPicPr>
        <p:blipFill>
          <a:blip r:embed="rId7">
            <a:alphaModFix/>
          </a:blip>
          <a:stretch>
            <a:fillRect/>
          </a:stretch>
        </p:blipFill>
        <p:spPr>
          <a:xfrm>
            <a:off x="10039420" y="681488"/>
            <a:ext cx="1094728" cy="1094727"/>
          </a:xfrm>
          <a:prstGeom prst="rect">
            <a:avLst/>
          </a:prstGeom>
          <a:noFill/>
          <a:ln>
            <a:noFill/>
          </a:ln>
        </p:spPr>
      </p:pic>
      <p:pic>
        <p:nvPicPr>
          <p:cNvPr id="8" name="Picture 7" descr="A black background with a black square&#10;&#10;AI-generated content may be incorrect.">
            <a:extLst>
              <a:ext uri="{FF2B5EF4-FFF2-40B4-BE49-F238E27FC236}">
                <a16:creationId xmlns:a16="http://schemas.microsoft.com/office/drawing/2014/main" id="{E5B81F23-AA4B-E03E-0EF5-2620D532B63A}"/>
              </a:ext>
            </a:extLst>
          </p:cNvPr>
          <p:cNvPicPr>
            <a:picLocks noChangeAspect="1"/>
          </p:cNvPicPr>
          <p:nvPr/>
        </p:nvPicPr>
        <p:blipFill>
          <a:blip r:embed="rId8"/>
          <a:stretch>
            <a:fillRect/>
          </a:stretch>
        </p:blipFill>
        <p:spPr>
          <a:xfrm>
            <a:off x="1084619" y="1166354"/>
            <a:ext cx="1204843" cy="602422"/>
          </a:xfrm>
          <a:prstGeom prst="rect">
            <a:avLst/>
          </a:prstGeom>
        </p:spPr>
      </p:pic>
      <p:sp>
        <p:nvSpPr>
          <p:cNvPr id="16" name="TextBox 15">
            <a:extLst>
              <a:ext uri="{FF2B5EF4-FFF2-40B4-BE49-F238E27FC236}">
                <a16:creationId xmlns:a16="http://schemas.microsoft.com/office/drawing/2014/main" id="{A96C7FD3-BAFB-6551-B6EF-8F0443CB74E5}"/>
              </a:ext>
            </a:extLst>
          </p:cNvPr>
          <p:cNvSpPr txBox="1"/>
          <p:nvPr/>
        </p:nvSpPr>
        <p:spPr>
          <a:xfrm>
            <a:off x="5885517" y="1566129"/>
            <a:ext cx="6107578" cy="707886"/>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TEMPO data helps guide </a:t>
            </a:r>
            <a:r>
              <a:rPr lang="en-US" sz="2000" b="1" dirty="0" err="1">
                <a:latin typeface="Arial" panose="020B0604020202020204" pitchFamily="34" charset="0"/>
                <a:cs typeface="Arial" panose="020B0604020202020204" pitchFamily="34" charset="0"/>
              </a:rPr>
              <a:t>FarmFlux</a:t>
            </a:r>
            <a:r>
              <a:rPr lang="en-US" sz="2000" b="1" dirty="0">
                <a:latin typeface="Arial" panose="020B0604020202020204" pitchFamily="34" charset="0"/>
                <a:cs typeface="Arial" panose="020B0604020202020204" pitchFamily="34" charset="0"/>
              </a:rPr>
              <a:t> sampling:</a:t>
            </a:r>
          </a:p>
          <a:p>
            <a:pPr algn="ctr"/>
            <a:r>
              <a:rPr lang="en-US" sz="2000" dirty="0">
                <a:latin typeface="Arial" panose="020B0604020202020204" pitchFamily="34" charset="0"/>
                <a:cs typeface="Arial" panose="020B0604020202020204" pitchFamily="34" charset="0"/>
              </a:rPr>
              <a:t>NE Corn/Soy region example</a:t>
            </a:r>
          </a:p>
        </p:txBody>
      </p:sp>
      <p:grpSp>
        <p:nvGrpSpPr>
          <p:cNvPr id="31" name="Group 30">
            <a:extLst>
              <a:ext uri="{FF2B5EF4-FFF2-40B4-BE49-F238E27FC236}">
                <a16:creationId xmlns:a16="http://schemas.microsoft.com/office/drawing/2014/main" id="{C3487916-D440-97A2-182B-13FBE8D9DF7B}"/>
              </a:ext>
            </a:extLst>
          </p:cNvPr>
          <p:cNvGrpSpPr/>
          <p:nvPr/>
        </p:nvGrpSpPr>
        <p:grpSpPr>
          <a:xfrm>
            <a:off x="5922225" y="2503460"/>
            <a:ext cx="6233165" cy="1747536"/>
            <a:chOff x="5922225" y="2585581"/>
            <a:chExt cx="6233165" cy="1747536"/>
          </a:xfrm>
        </p:grpSpPr>
        <p:pic>
          <p:nvPicPr>
            <p:cNvPr id="15" name="Picture 14">
              <a:extLst>
                <a:ext uri="{FF2B5EF4-FFF2-40B4-BE49-F238E27FC236}">
                  <a16:creationId xmlns:a16="http://schemas.microsoft.com/office/drawing/2014/main" id="{C69C5466-CEEF-2ED8-6353-D39783FB1725}"/>
                </a:ext>
              </a:extLst>
            </p:cNvPr>
            <p:cNvPicPr>
              <a:picLocks noChangeAspect="1"/>
            </p:cNvPicPr>
            <p:nvPr/>
          </p:nvPicPr>
          <p:blipFill>
            <a:blip r:embed="rId9"/>
            <a:srcRect t="10185" b="5742"/>
            <a:stretch>
              <a:fillRect/>
            </a:stretch>
          </p:blipFill>
          <p:spPr>
            <a:xfrm>
              <a:off x="6447500" y="2869621"/>
              <a:ext cx="5707890" cy="1463496"/>
            </a:xfrm>
            <a:prstGeom prst="rect">
              <a:avLst/>
            </a:prstGeom>
          </p:spPr>
        </p:pic>
        <p:grpSp>
          <p:nvGrpSpPr>
            <p:cNvPr id="2" name="Group 1">
              <a:extLst>
                <a:ext uri="{FF2B5EF4-FFF2-40B4-BE49-F238E27FC236}">
                  <a16:creationId xmlns:a16="http://schemas.microsoft.com/office/drawing/2014/main" id="{5D1AB7BE-B565-69F4-448A-B7D3BF8BEB0A}"/>
                </a:ext>
              </a:extLst>
            </p:cNvPr>
            <p:cNvGrpSpPr/>
            <p:nvPr/>
          </p:nvGrpSpPr>
          <p:grpSpPr>
            <a:xfrm>
              <a:off x="6677996" y="2585581"/>
              <a:ext cx="5058941" cy="325534"/>
              <a:chOff x="6546767" y="2398684"/>
              <a:chExt cx="5058941" cy="325534"/>
            </a:xfrm>
          </p:grpSpPr>
          <p:sp>
            <p:nvSpPr>
              <p:cNvPr id="17" name="TextBox 16">
                <a:extLst>
                  <a:ext uri="{FF2B5EF4-FFF2-40B4-BE49-F238E27FC236}">
                    <a16:creationId xmlns:a16="http://schemas.microsoft.com/office/drawing/2014/main" id="{F290D635-9D89-27A6-7A21-E65044EB353C}"/>
                  </a:ext>
                </a:extLst>
              </p:cNvPr>
              <p:cNvSpPr txBox="1"/>
              <p:nvPr/>
            </p:nvSpPr>
            <p:spPr>
              <a:xfrm>
                <a:off x="6546767" y="2416441"/>
                <a:ext cx="1215025"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March</a:t>
                </a:r>
              </a:p>
            </p:txBody>
          </p:sp>
          <p:sp>
            <p:nvSpPr>
              <p:cNvPr id="22" name="TextBox 21">
                <a:extLst>
                  <a:ext uri="{FF2B5EF4-FFF2-40B4-BE49-F238E27FC236}">
                    <a16:creationId xmlns:a16="http://schemas.microsoft.com/office/drawing/2014/main" id="{5E1841B5-9763-02B1-626F-653EA6B4CCF8}"/>
                  </a:ext>
                </a:extLst>
              </p:cNvPr>
              <p:cNvSpPr txBox="1"/>
              <p:nvPr/>
            </p:nvSpPr>
            <p:spPr>
              <a:xfrm>
                <a:off x="7853631" y="2404719"/>
                <a:ext cx="1215026" cy="307777"/>
              </a:xfrm>
              <a:prstGeom prst="rect">
                <a:avLst/>
              </a:prstGeom>
              <a:noFill/>
            </p:spPr>
            <p:txBody>
              <a:bodyPr wrap="square">
                <a:spAutoFit/>
              </a:bodyPr>
              <a:lstStyle/>
              <a:p>
                <a:pPr algn="ctr"/>
                <a:r>
                  <a:rPr lang="en-US" sz="1400" dirty="0">
                    <a:latin typeface="Arial" panose="020B0604020202020204" pitchFamily="34" charset="0"/>
                    <a:cs typeface="Arial" panose="020B0604020202020204" pitchFamily="34" charset="0"/>
                  </a:rPr>
                  <a:t>April</a:t>
                </a:r>
              </a:p>
            </p:txBody>
          </p:sp>
          <p:sp>
            <p:nvSpPr>
              <p:cNvPr id="24" name="TextBox 23">
                <a:extLst>
                  <a:ext uri="{FF2B5EF4-FFF2-40B4-BE49-F238E27FC236}">
                    <a16:creationId xmlns:a16="http://schemas.microsoft.com/office/drawing/2014/main" id="{446101A5-89C3-33E4-706C-9ADAD14C4CC3}"/>
                  </a:ext>
                </a:extLst>
              </p:cNvPr>
              <p:cNvSpPr txBox="1"/>
              <p:nvPr/>
            </p:nvSpPr>
            <p:spPr>
              <a:xfrm>
                <a:off x="9083817" y="2398684"/>
                <a:ext cx="1215026" cy="307777"/>
              </a:xfrm>
              <a:prstGeom prst="rect">
                <a:avLst/>
              </a:prstGeom>
              <a:noFill/>
            </p:spPr>
            <p:txBody>
              <a:bodyPr wrap="square">
                <a:spAutoFit/>
              </a:bodyPr>
              <a:lstStyle/>
              <a:p>
                <a:pPr algn="ctr"/>
                <a:r>
                  <a:rPr lang="en-US" sz="1400" dirty="0">
                    <a:latin typeface="Arial" panose="020B0604020202020204" pitchFamily="34" charset="0"/>
                    <a:cs typeface="Arial" panose="020B0604020202020204" pitchFamily="34" charset="0"/>
                  </a:rPr>
                  <a:t>May</a:t>
                </a:r>
              </a:p>
            </p:txBody>
          </p:sp>
          <p:sp>
            <p:nvSpPr>
              <p:cNvPr id="26" name="TextBox 25">
                <a:extLst>
                  <a:ext uri="{FF2B5EF4-FFF2-40B4-BE49-F238E27FC236}">
                    <a16:creationId xmlns:a16="http://schemas.microsoft.com/office/drawing/2014/main" id="{F113BE06-F1B0-D77E-D5E3-BF6166A3D943}"/>
                  </a:ext>
                </a:extLst>
              </p:cNvPr>
              <p:cNvSpPr txBox="1"/>
              <p:nvPr/>
            </p:nvSpPr>
            <p:spPr>
              <a:xfrm>
                <a:off x="10390682" y="2411007"/>
                <a:ext cx="1215026" cy="307777"/>
              </a:xfrm>
              <a:prstGeom prst="rect">
                <a:avLst/>
              </a:prstGeom>
              <a:noFill/>
            </p:spPr>
            <p:txBody>
              <a:bodyPr wrap="square">
                <a:spAutoFit/>
              </a:bodyPr>
              <a:lstStyle/>
              <a:p>
                <a:pPr algn="ctr"/>
                <a:r>
                  <a:rPr lang="en-US" sz="1400" dirty="0">
                    <a:latin typeface="Arial" panose="020B0604020202020204" pitchFamily="34" charset="0"/>
                    <a:cs typeface="Arial" panose="020B0604020202020204" pitchFamily="34" charset="0"/>
                  </a:rPr>
                  <a:t>June</a:t>
                </a:r>
              </a:p>
            </p:txBody>
          </p:sp>
        </p:grpSp>
        <p:sp>
          <p:nvSpPr>
            <p:cNvPr id="28" name="TextBox 27">
              <a:extLst>
                <a:ext uri="{FF2B5EF4-FFF2-40B4-BE49-F238E27FC236}">
                  <a16:creationId xmlns:a16="http://schemas.microsoft.com/office/drawing/2014/main" id="{9A429479-C488-2D6D-9972-824CC1BB1E4A}"/>
                </a:ext>
              </a:extLst>
            </p:cNvPr>
            <p:cNvSpPr txBox="1"/>
            <p:nvPr/>
          </p:nvSpPr>
          <p:spPr>
            <a:xfrm>
              <a:off x="5922225" y="3008676"/>
              <a:ext cx="718007" cy="1169551"/>
            </a:xfrm>
            <a:prstGeom prst="rect">
              <a:avLst/>
            </a:prstGeom>
            <a:noFill/>
          </p:spPr>
          <p:txBody>
            <a:bodyPr wrap="square">
              <a:spAutoFit/>
            </a:bodyPr>
            <a:lstStyle/>
            <a:p>
              <a:pPr algn="ctr"/>
              <a:r>
                <a:rPr lang="en-US" sz="1400" dirty="0">
                  <a:latin typeface="Arial" panose="020B0604020202020204" pitchFamily="34" charset="0"/>
                  <a:cs typeface="Arial" panose="020B0604020202020204" pitchFamily="34" charset="0"/>
                </a:rPr>
                <a:t>2024</a:t>
              </a:r>
            </a:p>
            <a:p>
              <a:pPr algn="ctr"/>
              <a:endParaRPr lang="en-US" sz="1400" dirty="0">
                <a:latin typeface="Arial" panose="020B0604020202020204" pitchFamily="34" charset="0"/>
                <a:cs typeface="Arial" panose="020B0604020202020204" pitchFamily="34" charset="0"/>
              </a:endParaRPr>
            </a:p>
            <a:p>
              <a:pPr algn="ctr"/>
              <a:r>
                <a:rPr lang="en-US" sz="1400" dirty="0">
                  <a:latin typeface="Arial" panose="020B0604020202020204" pitchFamily="34" charset="0"/>
                  <a:cs typeface="Arial" panose="020B0604020202020204" pitchFamily="34" charset="0"/>
                </a:rPr>
                <a:t>2025</a:t>
              </a:r>
            </a:p>
            <a:p>
              <a:pPr algn="ctr"/>
              <a:endParaRPr lang="en-US" sz="1400" dirty="0">
                <a:latin typeface="Arial" panose="020B0604020202020204" pitchFamily="34" charset="0"/>
                <a:cs typeface="Arial" panose="020B0604020202020204" pitchFamily="34" charset="0"/>
              </a:endParaRPr>
            </a:p>
            <a:p>
              <a:pPr algn="ctr"/>
              <a:r>
                <a:rPr lang="en-US" sz="1400" dirty="0">
                  <a:latin typeface="Arial" panose="020B0604020202020204" pitchFamily="34" charset="0"/>
                  <a:cs typeface="Arial" panose="020B0604020202020204" pitchFamily="34" charset="0"/>
                </a:rPr>
                <a:t>2026</a:t>
              </a:r>
            </a:p>
          </p:txBody>
        </p:sp>
      </p:grpSp>
      <p:grpSp>
        <p:nvGrpSpPr>
          <p:cNvPr id="36" name="Group 35">
            <a:extLst>
              <a:ext uri="{FF2B5EF4-FFF2-40B4-BE49-F238E27FC236}">
                <a16:creationId xmlns:a16="http://schemas.microsoft.com/office/drawing/2014/main" id="{FB2D6D4C-3D9E-F040-4DE9-728144C10428}"/>
              </a:ext>
            </a:extLst>
          </p:cNvPr>
          <p:cNvGrpSpPr/>
          <p:nvPr/>
        </p:nvGrpSpPr>
        <p:grpSpPr>
          <a:xfrm>
            <a:off x="5686357" y="2187320"/>
            <a:ext cx="6648047" cy="369332"/>
            <a:chOff x="5632593" y="2203801"/>
            <a:chExt cx="6018791" cy="369332"/>
          </a:xfrm>
        </p:grpSpPr>
        <p:sp>
          <p:nvSpPr>
            <p:cNvPr id="34" name="Rectangle 33">
              <a:extLst>
                <a:ext uri="{FF2B5EF4-FFF2-40B4-BE49-F238E27FC236}">
                  <a16:creationId xmlns:a16="http://schemas.microsoft.com/office/drawing/2014/main" id="{C616E28F-3259-622E-4CA2-EF68610D7952}"/>
                </a:ext>
              </a:extLst>
            </p:cNvPr>
            <p:cNvSpPr/>
            <p:nvPr/>
          </p:nvSpPr>
          <p:spPr>
            <a:xfrm>
              <a:off x="5736921" y="2248181"/>
              <a:ext cx="5778856" cy="285629"/>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055E899-3B1A-4DC1-356B-08B4857C847F}"/>
                </a:ext>
              </a:extLst>
            </p:cNvPr>
            <p:cNvSpPr txBox="1"/>
            <p:nvPr/>
          </p:nvSpPr>
          <p:spPr>
            <a:xfrm>
              <a:off x="5632593" y="2203801"/>
              <a:ext cx="6018791" cy="369332"/>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W</a:t>
              </a:r>
              <a:r>
                <a:rPr lang="en-US" b="1" dirty="0">
                  <a:latin typeface="Arial" panose="020B0604020202020204" pitchFamily="34" charset="0"/>
                  <a:cs typeface="Arial" panose="020B0604020202020204" pitchFamily="34" charset="0"/>
                </a:rPr>
                <a:t>hat month/ week of the month should </a:t>
              </a:r>
              <a:r>
                <a:rPr lang="en-US" b="1" dirty="0" err="1">
                  <a:latin typeface="Arial" panose="020B0604020202020204" pitchFamily="34" charset="0"/>
                  <a:cs typeface="Arial" panose="020B0604020202020204" pitchFamily="34" charset="0"/>
                </a:rPr>
                <a:t>FarmFlux</a:t>
              </a:r>
              <a:r>
                <a:rPr lang="en-US" b="1" dirty="0">
                  <a:latin typeface="Arial" panose="020B0604020202020204" pitchFamily="34" charset="0"/>
                  <a:cs typeface="Arial" panose="020B0604020202020204" pitchFamily="34" charset="0"/>
                </a:rPr>
                <a:t> sample?</a:t>
              </a:r>
              <a:endParaRPr lang="en-US" b="1" baseline="-25000" dirty="0">
                <a:latin typeface="Arial" panose="020B0604020202020204" pitchFamily="34" charset="0"/>
                <a:cs typeface="Arial" panose="020B0604020202020204" pitchFamily="34" charset="0"/>
              </a:endParaRPr>
            </a:p>
          </p:txBody>
        </p:sp>
      </p:grpSp>
      <p:grpSp>
        <p:nvGrpSpPr>
          <p:cNvPr id="37" name="Group 36">
            <a:extLst>
              <a:ext uri="{FF2B5EF4-FFF2-40B4-BE49-F238E27FC236}">
                <a16:creationId xmlns:a16="http://schemas.microsoft.com/office/drawing/2014/main" id="{2B39BCE3-0656-38E8-3FE8-2F98B9FD590A}"/>
              </a:ext>
            </a:extLst>
          </p:cNvPr>
          <p:cNvGrpSpPr/>
          <p:nvPr/>
        </p:nvGrpSpPr>
        <p:grpSpPr>
          <a:xfrm>
            <a:off x="6281228" y="4374679"/>
            <a:ext cx="5403540" cy="646331"/>
            <a:chOff x="6265546" y="4389207"/>
            <a:chExt cx="5069729" cy="646331"/>
          </a:xfrm>
        </p:grpSpPr>
        <p:sp>
          <p:nvSpPr>
            <p:cNvPr id="35" name="Rectangle 34">
              <a:extLst>
                <a:ext uri="{FF2B5EF4-FFF2-40B4-BE49-F238E27FC236}">
                  <a16:creationId xmlns:a16="http://schemas.microsoft.com/office/drawing/2014/main" id="{24B2B866-131F-6FBC-5EAB-03A12E1C8862}"/>
                </a:ext>
              </a:extLst>
            </p:cNvPr>
            <p:cNvSpPr/>
            <p:nvPr/>
          </p:nvSpPr>
          <p:spPr>
            <a:xfrm>
              <a:off x="6265546" y="4450505"/>
              <a:ext cx="4942146" cy="285629"/>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67C5C39-6B8F-91D3-3748-5B07ADAF26DB}"/>
                </a:ext>
              </a:extLst>
            </p:cNvPr>
            <p:cNvSpPr txBox="1"/>
            <p:nvPr/>
          </p:nvSpPr>
          <p:spPr>
            <a:xfrm>
              <a:off x="6276096" y="4389207"/>
              <a:ext cx="5059179" cy="646331"/>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What time of the day should </a:t>
              </a:r>
              <a:r>
                <a:rPr lang="en-US" b="1" dirty="0" err="1">
                  <a:latin typeface="Arial" panose="020B0604020202020204" pitchFamily="34" charset="0"/>
                  <a:cs typeface="Arial" panose="020B0604020202020204" pitchFamily="34" charset="0"/>
                </a:rPr>
                <a:t>FarmFlux</a:t>
              </a:r>
              <a:r>
                <a:rPr lang="en-US" b="1" dirty="0">
                  <a:latin typeface="Arial" panose="020B0604020202020204" pitchFamily="34" charset="0"/>
                  <a:cs typeface="Arial" panose="020B0604020202020204" pitchFamily="34" charset="0"/>
                </a:rPr>
                <a:t> sample?</a:t>
              </a:r>
            </a:p>
          </p:txBody>
        </p:sp>
      </p:grpSp>
      <p:grpSp>
        <p:nvGrpSpPr>
          <p:cNvPr id="32" name="Group 31">
            <a:extLst>
              <a:ext uri="{FF2B5EF4-FFF2-40B4-BE49-F238E27FC236}">
                <a16:creationId xmlns:a16="http://schemas.microsoft.com/office/drawing/2014/main" id="{46A69ED9-7A1C-8BCA-50FE-EAF9B291927A}"/>
              </a:ext>
            </a:extLst>
          </p:cNvPr>
          <p:cNvGrpSpPr/>
          <p:nvPr/>
        </p:nvGrpSpPr>
        <p:grpSpPr>
          <a:xfrm>
            <a:off x="5032890" y="4750847"/>
            <a:ext cx="7122500" cy="1553688"/>
            <a:chOff x="5069500" y="4832752"/>
            <a:chExt cx="7122500" cy="1553688"/>
          </a:xfrm>
        </p:grpSpPr>
        <p:pic>
          <p:nvPicPr>
            <p:cNvPr id="18" name="Picture 17" descr="A group of blue and orange images&#10;&#10;AI-generated content may be incorrect.">
              <a:extLst>
                <a:ext uri="{FF2B5EF4-FFF2-40B4-BE49-F238E27FC236}">
                  <a16:creationId xmlns:a16="http://schemas.microsoft.com/office/drawing/2014/main" id="{3CA6968A-0F22-89A8-6215-FFFF061FDBC9}"/>
                </a:ext>
              </a:extLst>
            </p:cNvPr>
            <p:cNvPicPr>
              <a:picLocks noChangeAspect="1"/>
            </p:cNvPicPr>
            <p:nvPr/>
          </p:nvPicPr>
          <p:blipFill>
            <a:blip r:embed="rId10"/>
            <a:srcRect t="12406"/>
            <a:stretch>
              <a:fillRect/>
            </a:stretch>
          </p:blipFill>
          <p:spPr>
            <a:xfrm>
              <a:off x="5658742" y="5119158"/>
              <a:ext cx="6533258" cy="1267282"/>
            </a:xfrm>
            <a:prstGeom prst="rect">
              <a:avLst/>
            </a:prstGeom>
          </p:spPr>
        </p:pic>
        <p:sp>
          <p:nvSpPr>
            <p:cNvPr id="20" name="TextBox 19">
              <a:extLst>
                <a:ext uri="{FF2B5EF4-FFF2-40B4-BE49-F238E27FC236}">
                  <a16:creationId xmlns:a16="http://schemas.microsoft.com/office/drawing/2014/main" id="{ED5017B6-708D-4448-8867-193229360A1B}"/>
                </a:ext>
              </a:extLst>
            </p:cNvPr>
            <p:cNvSpPr txBox="1"/>
            <p:nvPr/>
          </p:nvSpPr>
          <p:spPr>
            <a:xfrm>
              <a:off x="5069500" y="5190852"/>
              <a:ext cx="718007" cy="1169551"/>
            </a:xfrm>
            <a:prstGeom prst="rect">
              <a:avLst/>
            </a:prstGeom>
            <a:noFill/>
          </p:spPr>
          <p:txBody>
            <a:bodyPr wrap="square">
              <a:spAutoFit/>
            </a:bodyPr>
            <a:lstStyle/>
            <a:p>
              <a:pPr algn="ctr"/>
              <a:r>
                <a:rPr lang="en-US" sz="1400" dirty="0">
                  <a:latin typeface="Arial" panose="020B0604020202020204" pitchFamily="34" charset="0"/>
                  <a:cs typeface="Arial" panose="020B0604020202020204" pitchFamily="34" charset="0"/>
                </a:rPr>
                <a:t>March</a:t>
              </a:r>
            </a:p>
            <a:p>
              <a:pPr algn="ctr"/>
              <a:endParaRPr lang="en-US" sz="1400" dirty="0">
                <a:latin typeface="Arial" panose="020B0604020202020204" pitchFamily="34" charset="0"/>
                <a:cs typeface="Arial" panose="020B0604020202020204" pitchFamily="34" charset="0"/>
              </a:endParaRPr>
            </a:p>
            <a:p>
              <a:pPr algn="ctr"/>
              <a:r>
                <a:rPr lang="en-US" sz="1400" dirty="0">
                  <a:latin typeface="Arial" panose="020B0604020202020204" pitchFamily="34" charset="0"/>
                  <a:cs typeface="Arial" panose="020B0604020202020204" pitchFamily="34" charset="0"/>
                </a:rPr>
                <a:t>May</a:t>
              </a:r>
            </a:p>
            <a:p>
              <a:pPr algn="ctr"/>
              <a:endParaRPr lang="en-US" sz="1400" dirty="0">
                <a:latin typeface="Arial" panose="020B0604020202020204" pitchFamily="34" charset="0"/>
                <a:cs typeface="Arial" panose="020B0604020202020204" pitchFamily="34" charset="0"/>
              </a:endParaRPr>
            </a:p>
            <a:p>
              <a:pPr algn="ctr"/>
              <a:r>
                <a:rPr lang="en-US" sz="1400" dirty="0">
                  <a:latin typeface="Arial" panose="020B0604020202020204" pitchFamily="34" charset="0"/>
                  <a:cs typeface="Arial" panose="020B0604020202020204" pitchFamily="34" charset="0"/>
                </a:rPr>
                <a:t>June</a:t>
              </a:r>
            </a:p>
          </p:txBody>
        </p:sp>
        <p:grpSp>
          <p:nvGrpSpPr>
            <p:cNvPr id="30" name="Group 29">
              <a:extLst>
                <a:ext uri="{FF2B5EF4-FFF2-40B4-BE49-F238E27FC236}">
                  <a16:creationId xmlns:a16="http://schemas.microsoft.com/office/drawing/2014/main" id="{51B848D4-8708-8F24-3D9F-91859B364109}"/>
                </a:ext>
              </a:extLst>
            </p:cNvPr>
            <p:cNvGrpSpPr/>
            <p:nvPr/>
          </p:nvGrpSpPr>
          <p:grpSpPr>
            <a:xfrm>
              <a:off x="6302156" y="4832752"/>
              <a:ext cx="5518783" cy="322305"/>
              <a:chOff x="6302156" y="4832752"/>
              <a:chExt cx="5518783" cy="322305"/>
            </a:xfrm>
          </p:grpSpPr>
          <p:sp>
            <p:nvSpPr>
              <p:cNvPr id="21" name="TextBox 20">
                <a:extLst>
                  <a:ext uri="{FF2B5EF4-FFF2-40B4-BE49-F238E27FC236}">
                    <a16:creationId xmlns:a16="http://schemas.microsoft.com/office/drawing/2014/main" id="{B2A65625-1A6D-3033-4C50-599806ACD829}"/>
                  </a:ext>
                </a:extLst>
              </p:cNvPr>
              <p:cNvSpPr txBox="1"/>
              <p:nvPr/>
            </p:nvSpPr>
            <p:spPr>
              <a:xfrm>
                <a:off x="6302156" y="4847280"/>
                <a:ext cx="1215025"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Morning</a:t>
                </a:r>
              </a:p>
            </p:txBody>
          </p:sp>
          <p:sp>
            <p:nvSpPr>
              <p:cNvPr id="25" name="TextBox 24">
                <a:extLst>
                  <a:ext uri="{FF2B5EF4-FFF2-40B4-BE49-F238E27FC236}">
                    <a16:creationId xmlns:a16="http://schemas.microsoft.com/office/drawing/2014/main" id="{A5D172C6-E2C3-7661-D0A7-1AB1FFA77DA6}"/>
                  </a:ext>
                </a:extLst>
              </p:cNvPr>
              <p:cNvSpPr txBox="1"/>
              <p:nvPr/>
            </p:nvSpPr>
            <p:spPr>
              <a:xfrm>
                <a:off x="7852070" y="4832752"/>
                <a:ext cx="1000382" cy="307777"/>
              </a:xfrm>
              <a:prstGeom prst="rect">
                <a:avLst/>
              </a:prstGeom>
              <a:noFill/>
            </p:spPr>
            <p:txBody>
              <a:bodyPr wrap="square">
                <a:spAutoFit/>
              </a:bodyPr>
              <a:lstStyle/>
              <a:p>
                <a:pPr algn="ctr"/>
                <a:r>
                  <a:rPr lang="en-US" sz="1400" dirty="0">
                    <a:latin typeface="Arial" panose="020B0604020202020204" pitchFamily="34" charset="0"/>
                    <a:cs typeface="Arial" panose="020B0604020202020204" pitchFamily="34" charset="0"/>
                  </a:rPr>
                  <a:t>Noon</a:t>
                </a:r>
              </a:p>
            </p:txBody>
          </p:sp>
          <p:sp>
            <p:nvSpPr>
              <p:cNvPr id="29" name="TextBox 28">
                <a:extLst>
                  <a:ext uri="{FF2B5EF4-FFF2-40B4-BE49-F238E27FC236}">
                    <a16:creationId xmlns:a16="http://schemas.microsoft.com/office/drawing/2014/main" id="{D2FA8BAA-6F25-E8F2-BA86-CEEF0AFBB49F}"/>
                  </a:ext>
                </a:extLst>
              </p:cNvPr>
              <p:cNvSpPr txBox="1"/>
              <p:nvPr/>
            </p:nvSpPr>
            <p:spPr>
              <a:xfrm>
                <a:off x="8852452" y="4832752"/>
                <a:ext cx="2968487" cy="307777"/>
              </a:xfrm>
              <a:prstGeom prst="rect">
                <a:avLst/>
              </a:prstGeom>
              <a:noFill/>
            </p:spPr>
            <p:txBody>
              <a:bodyPr wrap="square">
                <a:spAutoFit/>
              </a:bodyPr>
              <a:lstStyle/>
              <a:p>
                <a:pPr algn="ctr"/>
                <a:r>
                  <a:rPr lang="en-US" sz="1400" dirty="0">
                    <a:latin typeface="Arial" panose="020B0604020202020204" pitchFamily="34" charset="0"/>
                    <a:cs typeface="Arial" panose="020B0604020202020204" pitchFamily="34" charset="0"/>
                  </a:rPr>
                  <a:t>Afternoon-Evening</a:t>
                </a:r>
              </a:p>
            </p:txBody>
          </p:sp>
        </p:grpSp>
      </p:grpSp>
      <p:sp>
        <p:nvSpPr>
          <p:cNvPr id="38" name="TextBox 37">
            <a:extLst>
              <a:ext uri="{FF2B5EF4-FFF2-40B4-BE49-F238E27FC236}">
                <a16:creationId xmlns:a16="http://schemas.microsoft.com/office/drawing/2014/main" id="{5D8B2BFD-5659-5A69-49F2-93B4DFC67878}"/>
              </a:ext>
            </a:extLst>
          </p:cNvPr>
          <p:cNvSpPr txBox="1"/>
          <p:nvPr/>
        </p:nvSpPr>
        <p:spPr>
          <a:xfrm>
            <a:off x="0" y="5451313"/>
            <a:ext cx="5385732" cy="954107"/>
          </a:xfrm>
          <a:prstGeom prst="rect">
            <a:avLst/>
          </a:prstGeom>
          <a:noFill/>
        </p:spPr>
        <p:txBody>
          <a:bodyPr wrap="square" rtlCol="0">
            <a:spAutoFit/>
          </a:bodyPr>
          <a:lstStyle/>
          <a:p>
            <a:pPr marL="285750" indent="-285750">
              <a:buFont typeface="Wingdings" pitchFamily="2" charset="2"/>
              <a:buChar char="§"/>
            </a:pPr>
            <a:r>
              <a:rPr lang="en-US" sz="1400" dirty="0">
                <a:latin typeface="Arial" panose="020B0604020202020204" pitchFamily="34" charset="0"/>
                <a:cs typeface="Arial" panose="020B0604020202020204" pitchFamily="34" charset="0"/>
              </a:rPr>
              <a:t>TEMPO NO</a:t>
            </a:r>
            <a:r>
              <a:rPr lang="en-US" sz="1400" baseline="-25000" dirty="0">
                <a:latin typeface="Arial" panose="020B0604020202020204" pitchFamily="34" charset="0"/>
                <a:cs typeface="Arial" panose="020B0604020202020204" pitchFamily="34" charset="0"/>
              </a:rPr>
              <a:t>2</a:t>
            </a:r>
            <a:r>
              <a:rPr lang="en-US" sz="1400" dirty="0">
                <a:latin typeface="Arial" panose="020B0604020202020204" pitchFamily="34" charset="0"/>
                <a:cs typeface="Arial" panose="020B0604020202020204" pitchFamily="34" charset="0"/>
              </a:rPr>
              <a:t> shows persistent enhancements from March- June, with broader hotspots in May.</a:t>
            </a:r>
          </a:p>
          <a:p>
            <a:pPr marL="285750" indent="-285750">
              <a:buFont typeface="Wingdings" pitchFamily="2" charset="2"/>
              <a:buChar char="§"/>
            </a:pPr>
            <a:r>
              <a:rPr lang="en-US" sz="1400" dirty="0">
                <a:latin typeface="Arial" panose="020B0604020202020204" pitchFamily="34" charset="0"/>
                <a:cs typeface="Arial" panose="020B0604020202020204" pitchFamily="34" charset="0"/>
              </a:rPr>
              <a:t>TEMPO hourly NO</a:t>
            </a:r>
            <a:r>
              <a:rPr lang="en-US" sz="1400" baseline="-25000" dirty="0">
                <a:latin typeface="Arial" panose="020B0604020202020204" pitchFamily="34" charset="0"/>
                <a:cs typeface="Arial" panose="020B0604020202020204" pitchFamily="34" charset="0"/>
              </a:rPr>
              <a:t>2</a:t>
            </a:r>
            <a:r>
              <a:rPr lang="en-US" sz="1400" dirty="0">
                <a:latin typeface="Arial" panose="020B0604020202020204" pitchFamily="34" charset="0"/>
                <a:cs typeface="Arial" panose="020B0604020202020204" pitchFamily="34" charset="0"/>
              </a:rPr>
              <a:t> shows sustained daytime enhancements during May-June.</a:t>
            </a:r>
          </a:p>
        </p:txBody>
      </p:sp>
    </p:spTree>
    <p:extLst>
      <p:ext uri="{BB962C8B-B14F-4D97-AF65-F5344CB8AC3E}">
        <p14:creationId xmlns:p14="http://schemas.microsoft.com/office/powerpoint/2010/main" val="4217265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8" name="Google Shape;148;p1"/>
          <p:cNvSpPr txBox="1"/>
          <p:nvPr/>
        </p:nvSpPr>
        <p:spPr>
          <a:xfrm>
            <a:off x="10390683" y="5651368"/>
            <a:ext cx="18466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50" name="Google Shape;150;p1"/>
          <p:cNvSpPr/>
          <p:nvPr/>
        </p:nvSpPr>
        <p:spPr>
          <a:xfrm>
            <a:off x="1193975" y="203200"/>
            <a:ext cx="9844500" cy="12874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44D60"/>
              </a:buClr>
              <a:buSzPts val="3200"/>
              <a:buFont typeface="Arial Narrow"/>
              <a:buNone/>
            </a:pPr>
            <a:r>
              <a:rPr lang="en-US" sz="3200" b="1" dirty="0">
                <a:solidFill>
                  <a:srgbClr val="244D60"/>
                </a:solidFill>
                <a:latin typeface="Arial Narrow"/>
                <a:ea typeface="Arial Narrow"/>
                <a:cs typeface="Arial Narrow"/>
                <a:sym typeface="Arial Narrow"/>
              </a:rPr>
              <a:t>Carr–</a:t>
            </a:r>
            <a:r>
              <a:rPr lang="en-US" sz="3200" b="1" i="0" u="none" strike="noStrike" cap="none" dirty="0">
                <a:solidFill>
                  <a:srgbClr val="244D60"/>
                </a:solidFill>
                <a:latin typeface="Arial Narrow"/>
                <a:ea typeface="Arial Narrow"/>
                <a:cs typeface="Arial Narrow"/>
                <a:sym typeface="Arial Narrow"/>
              </a:rPr>
              <a:t>Enabling TEMPO-ABI Synergies</a:t>
            </a:r>
            <a:endParaRPr sz="3200" b="1" i="0" u="none" strike="noStrike" cap="none" dirty="0">
              <a:solidFill>
                <a:srgbClr val="244D60"/>
              </a:solidFill>
              <a:latin typeface="Arial Narrow"/>
              <a:ea typeface="Arial Narrow"/>
              <a:cs typeface="Arial Narrow"/>
              <a:sym typeface="Arial Narrow"/>
            </a:endParaRPr>
          </a:p>
          <a:p>
            <a:pPr marL="0" marR="0" lvl="0" indent="0" algn="ctr" rtl="0">
              <a:lnSpc>
                <a:spcPct val="100000"/>
              </a:lnSpc>
              <a:spcBef>
                <a:spcPts val="200"/>
              </a:spcBef>
              <a:spcAft>
                <a:spcPts val="0"/>
              </a:spcAft>
              <a:buClr>
                <a:srgbClr val="000000"/>
              </a:buClr>
              <a:buSzPts val="1800"/>
              <a:buFont typeface="Arial Narrow"/>
              <a:buNone/>
            </a:pPr>
            <a:endParaRPr sz="4400" b="1" i="0" u="none" strike="noStrike" cap="none" dirty="0">
              <a:solidFill>
                <a:srgbClr val="244D60"/>
              </a:solidFill>
              <a:latin typeface="Arial Narrow"/>
              <a:ea typeface="Arial Narrow"/>
              <a:cs typeface="Arial Narrow"/>
              <a:sym typeface="Arial Narrow"/>
            </a:endParaRPr>
          </a:p>
        </p:txBody>
      </p:sp>
      <p:cxnSp>
        <p:nvCxnSpPr>
          <p:cNvPr id="151" name="Google Shape;151;p1"/>
          <p:cNvCxnSpPr/>
          <p:nvPr/>
        </p:nvCxnSpPr>
        <p:spPr>
          <a:xfrm flipH="1">
            <a:off x="403782" y="1464954"/>
            <a:ext cx="11430256" cy="21214"/>
          </a:xfrm>
          <a:prstGeom prst="straightConnector1">
            <a:avLst/>
          </a:prstGeom>
          <a:noFill/>
          <a:ln w="12700" cap="flat" cmpd="sng">
            <a:solidFill>
              <a:srgbClr val="002060"/>
            </a:solidFill>
            <a:prstDash val="solid"/>
            <a:miter lim="800000"/>
            <a:headEnd type="none" w="sm" len="sm"/>
            <a:tailEnd type="none" w="sm" len="sm"/>
          </a:ln>
        </p:spPr>
      </p:cxnSp>
      <p:pic>
        <p:nvPicPr>
          <p:cNvPr id="19" name="Picture 18" descr="A picture containing drawing&#10;&#10;Description automatically generated">
            <a:extLst>
              <a:ext uri="{FF2B5EF4-FFF2-40B4-BE49-F238E27FC236}">
                <a16:creationId xmlns:a16="http://schemas.microsoft.com/office/drawing/2014/main" id="{33229590-6CCA-5E42-83A7-E8168A61AA0D}"/>
              </a:ext>
            </a:extLst>
          </p:cNvPr>
          <p:cNvPicPr>
            <a:picLocks noChangeAspect="1"/>
          </p:cNvPicPr>
          <p:nvPr/>
        </p:nvPicPr>
        <p:blipFill>
          <a:blip r:embed="rId3"/>
          <a:stretch>
            <a:fillRect/>
          </a:stretch>
        </p:blipFill>
        <p:spPr>
          <a:xfrm>
            <a:off x="10985879" y="251912"/>
            <a:ext cx="1169511" cy="1169511"/>
          </a:xfrm>
          <a:prstGeom prst="rect">
            <a:avLst/>
          </a:prstGeom>
        </p:spPr>
      </p:pic>
      <p:sp>
        <p:nvSpPr>
          <p:cNvPr id="3" name="TextBox 2">
            <a:extLst>
              <a:ext uri="{FF2B5EF4-FFF2-40B4-BE49-F238E27FC236}">
                <a16:creationId xmlns:a16="http://schemas.microsoft.com/office/drawing/2014/main" id="{33ED48EE-ECE9-16BC-AE10-A3C9A306E142}"/>
              </a:ext>
            </a:extLst>
          </p:cNvPr>
          <p:cNvSpPr txBox="1"/>
          <p:nvPr/>
        </p:nvSpPr>
        <p:spPr>
          <a:xfrm>
            <a:off x="3692614" y="677155"/>
            <a:ext cx="4806772" cy="861774"/>
          </a:xfrm>
          <a:prstGeom prst="rect">
            <a:avLst/>
          </a:prstGeom>
          <a:noFill/>
        </p:spPr>
        <p:txBody>
          <a:bodyPr wrap="square" rtlCol="0">
            <a:spAutoFit/>
          </a:bodyPr>
          <a:lstStyle/>
          <a:p>
            <a:pPr algn="ctr"/>
            <a:r>
              <a:rPr lang="en-US" sz="1000" b="1" dirty="0"/>
              <a:t>James L. Carr | jcarr@carrastro.com | Carr Astronautics</a:t>
            </a:r>
          </a:p>
          <a:p>
            <a:pPr algn="ctr"/>
            <a:r>
              <a:rPr lang="en-US" sz="1000" b="1" dirty="0"/>
              <a:t>Oaklin Keefe | oaklin.keefe@carrastro.com | Carr Astronautics</a:t>
            </a:r>
          </a:p>
          <a:p>
            <a:pPr algn="ctr"/>
            <a:r>
              <a:rPr lang="en-US" sz="1000" b="1" dirty="0"/>
              <a:t>Xi Chen | xi-chen-4@uiowa.edu | University of Iowa</a:t>
            </a:r>
          </a:p>
          <a:p>
            <a:pPr algn="ctr"/>
            <a:r>
              <a:rPr lang="en-US" sz="1000" b="1" dirty="0"/>
              <a:t>Jun Wang | jun-wang-1@uiowa.edu | University of Iowa</a:t>
            </a:r>
          </a:p>
          <a:p>
            <a:pPr algn="ctr"/>
            <a:r>
              <a:rPr lang="en-US" sz="1000" b="1" dirty="0"/>
              <a:t>Lorena Castro García | lcastrogarcia@uiowa.edu | University of Iowa</a:t>
            </a:r>
          </a:p>
        </p:txBody>
      </p:sp>
      <p:pic>
        <p:nvPicPr>
          <p:cNvPr id="5" name="Picture 4">
            <a:extLst>
              <a:ext uri="{FF2B5EF4-FFF2-40B4-BE49-F238E27FC236}">
                <a16:creationId xmlns:a16="http://schemas.microsoft.com/office/drawing/2014/main" id="{C598D6EA-3E7E-95DD-E135-924A22F15FA3}"/>
              </a:ext>
            </a:extLst>
          </p:cNvPr>
          <p:cNvPicPr>
            <a:picLocks noChangeAspect="1"/>
          </p:cNvPicPr>
          <p:nvPr/>
        </p:nvPicPr>
        <p:blipFill>
          <a:blip r:embed="rId4"/>
          <a:stretch>
            <a:fillRect/>
          </a:stretch>
        </p:blipFill>
        <p:spPr>
          <a:xfrm>
            <a:off x="0" y="1878050"/>
            <a:ext cx="9144000" cy="4166939"/>
          </a:xfrm>
          <a:prstGeom prst="rect">
            <a:avLst/>
          </a:prstGeom>
        </p:spPr>
      </p:pic>
      <p:sp>
        <p:nvSpPr>
          <p:cNvPr id="11" name="TextBox 10">
            <a:extLst>
              <a:ext uri="{FF2B5EF4-FFF2-40B4-BE49-F238E27FC236}">
                <a16:creationId xmlns:a16="http://schemas.microsoft.com/office/drawing/2014/main" id="{4A2FA862-4060-E585-FDD2-3D0A6D088785}"/>
              </a:ext>
            </a:extLst>
          </p:cNvPr>
          <p:cNvSpPr txBox="1"/>
          <p:nvPr/>
        </p:nvSpPr>
        <p:spPr>
          <a:xfrm>
            <a:off x="76210" y="5996488"/>
            <a:ext cx="6169318" cy="646331"/>
          </a:xfrm>
          <a:prstGeom prst="rect">
            <a:avLst/>
          </a:prstGeom>
          <a:noFill/>
        </p:spPr>
        <p:txBody>
          <a:bodyPr wrap="none" rtlCol="0">
            <a:spAutoFit/>
          </a:bodyPr>
          <a:lstStyle/>
          <a:p>
            <a:r>
              <a:rPr lang="en-US" dirty="0"/>
              <a:t>Funded under </a:t>
            </a:r>
            <a:r>
              <a:rPr lang="en-US" b="1" dirty="0"/>
              <a:t>NASA ROSES 80NSSC25K0221</a:t>
            </a:r>
            <a:r>
              <a:rPr lang="en-US" dirty="0"/>
              <a:t>, University of Iowa</a:t>
            </a:r>
          </a:p>
          <a:p>
            <a:endParaRPr lang="en-US" dirty="0"/>
          </a:p>
        </p:txBody>
      </p:sp>
      <p:sp>
        <p:nvSpPr>
          <p:cNvPr id="12" name="TextBox 11">
            <a:extLst>
              <a:ext uri="{FF2B5EF4-FFF2-40B4-BE49-F238E27FC236}">
                <a16:creationId xmlns:a16="http://schemas.microsoft.com/office/drawing/2014/main" id="{E7AEDE1C-58C5-7369-55F3-FE9658D28FA3}"/>
              </a:ext>
            </a:extLst>
          </p:cNvPr>
          <p:cNvSpPr txBox="1"/>
          <p:nvPr/>
        </p:nvSpPr>
        <p:spPr>
          <a:xfrm>
            <a:off x="937846" y="1544336"/>
            <a:ext cx="7801175" cy="461665"/>
          </a:xfrm>
          <a:prstGeom prst="rect">
            <a:avLst/>
          </a:prstGeom>
          <a:noFill/>
        </p:spPr>
        <p:txBody>
          <a:bodyPr wrap="none" rtlCol="0">
            <a:spAutoFit/>
          </a:bodyPr>
          <a:lstStyle/>
          <a:p>
            <a:r>
              <a:rPr lang="en-US" sz="2400" b="1" dirty="0">
                <a:solidFill>
                  <a:srgbClr val="0070C0"/>
                </a:solidFill>
              </a:rPr>
              <a:t>Collocate over 30 ABI L1 and L2 Products with TEMPO Pixels</a:t>
            </a:r>
          </a:p>
        </p:txBody>
      </p:sp>
      <p:sp>
        <p:nvSpPr>
          <p:cNvPr id="13" name="Text Placeholder 2">
            <a:extLst>
              <a:ext uri="{FF2B5EF4-FFF2-40B4-BE49-F238E27FC236}">
                <a16:creationId xmlns:a16="http://schemas.microsoft.com/office/drawing/2014/main" id="{D6FD9FD7-225D-3B3C-AC6F-8BED14886E7E}"/>
              </a:ext>
            </a:extLst>
          </p:cNvPr>
          <p:cNvSpPr>
            <a:spLocks noGrp="1"/>
          </p:cNvSpPr>
          <p:nvPr>
            <p:ph type="body" idx="1"/>
          </p:nvPr>
        </p:nvSpPr>
        <p:spPr>
          <a:xfrm>
            <a:off x="9074472" y="1760242"/>
            <a:ext cx="3041318" cy="4185721"/>
          </a:xfrm>
        </p:spPr>
        <p:txBody>
          <a:bodyPr/>
          <a:lstStyle/>
          <a:p>
            <a:r>
              <a:rPr lang="en-US" sz="2000" dirty="0"/>
              <a:t>Easy to Use Python w/ HTML UI on GitHub</a:t>
            </a:r>
          </a:p>
          <a:p>
            <a:r>
              <a:rPr lang="en-US" sz="2000" dirty="0"/>
              <a:t>All TEMPO L1 and L2 Granules</a:t>
            </a:r>
          </a:p>
          <a:p>
            <a:r>
              <a:rPr lang="en-US" sz="2000" dirty="0"/>
              <a:t>NetCDF Output</a:t>
            </a:r>
          </a:p>
          <a:p>
            <a:r>
              <a:rPr lang="en-US" sz="2000" dirty="0"/>
              <a:t>Seamless Access to NOAA Datasets on AWS</a:t>
            </a:r>
          </a:p>
          <a:p>
            <a:r>
              <a:rPr lang="en-US" sz="2000" dirty="0"/>
              <a:t>Finds most Simultaneous ABI</a:t>
            </a:r>
          </a:p>
          <a:p>
            <a:r>
              <a:rPr lang="en-US" sz="2000" dirty="0"/>
              <a:t>Preserves Native ABI Resolution</a:t>
            </a:r>
          </a:p>
        </p:txBody>
      </p:sp>
      <p:sp>
        <p:nvSpPr>
          <p:cNvPr id="16" name="TextBox 15">
            <a:extLst>
              <a:ext uri="{FF2B5EF4-FFF2-40B4-BE49-F238E27FC236}">
                <a16:creationId xmlns:a16="http://schemas.microsoft.com/office/drawing/2014/main" id="{27AFFF50-FAAC-5234-020A-CD2336C09C35}"/>
              </a:ext>
            </a:extLst>
          </p:cNvPr>
          <p:cNvSpPr txBox="1"/>
          <p:nvPr/>
        </p:nvSpPr>
        <p:spPr>
          <a:xfrm>
            <a:off x="9133681" y="5857988"/>
            <a:ext cx="2396297" cy="461665"/>
          </a:xfrm>
          <a:prstGeom prst="rect">
            <a:avLst/>
          </a:prstGeom>
          <a:noFill/>
        </p:spPr>
        <p:txBody>
          <a:bodyPr wrap="none" rtlCol="0">
            <a:spAutoFit/>
          </a:bodyPr>
          <a:lstStyle/>
          <a:p>
            <a:r>
              <a:rPr lang="en-US" sz="2400" b="1" dirty="0">
                <a:solidFill>
                  <a:srgbClr val="0070C0"/>
                </a:solidFill>
              </a:rPr>
              <a:t>Now Beta Testing</a:t>
            </a:r>
          </a:p>
        </p:txBody>
      </p:sp>
      <p:pic>
        <p:nvPicPr>
          <p:cNvPr id="18" name="Picture 17">
            <a:extLst>
              <a:ext uri="{FF2B5EF4-FFF2-40B4-BE49-F238E27FC236}">
                <a16:creationId xmlns:a16="http://schemas.microsoft.com/office/drawing/2014/main" id="{12038A5B-C333-B24B-A5DD-59281241E10D}"/>
              </a:ext>
            </a:extLst>
          </p:cNvPr>
          <p:cNvPicPr>
            <a:picLocks noChangeAspect="1"/>
          </p:cNvPicPr>
          <p:nvPr/>
        </p:nvPicPr>
        <p:blipFill>
          <a:blip r:embed="rId5"/>
          <a:stretch>
            <a:fillRect/>
          </a:stretch>
        </p:blipFill>
        <p:spPr>
          <a:xfrm>
            <a:off x="195993" y="241010"/>
            <a:ext cx="1010128" cy="1144001"/>
          </a:xfrm>
          <a:prstGeom prst="rect">
            <a:avLst/>
          </a:prstGeom>
        </p:spPr>
      </p:pic>
    </p:spTree>
    <p:extLst>
      <p:ext uri="{BB962C8B-B14F-4D97-AF65-F5344CB8AC3E}">
        <p14:creationId xmlns:p14="http://schemas.microsoft.com/office/powerpoint/2010/main" val="2501972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6" name="Google Shape;146;p1"/>
          <p:cNvPicPr preferRelativeResize="0"/>
          <p:nvPr/>
        </p:nvPicPr>
        <p:blipFill rotWithShape="1">
          <a:blip r:embed="rId3">
            <a:alphaModFix amt="35000"/>
          </a:blip>
          <a:srcRect l="24315" t="23771" r="23113" b="36986"/>
          <a:stretch/>
        </p:blipFill>
        <p:spPr>
          <a:xfrm>
            <a:off x="134085" y="336817"/>
            <a:ext cx="1094729" cy="1067278"/>
          </a:xfrm>
          <a:prstGeom prst="rect">
            <a:avLst/>
          </a:prstGeom>
          <a:noFill/>
          <a:ln>
            <a:noFill/>
          </a:ln>
        </p:spPr>
      </p:pic>
      <p:sp>
        <p:nvSpPr>
          <p:cNvPr id="148" name="Google Shape;148;p1"/>
          <p:cNvSpPr txBox="1"/>
          <p:nvPr/>
        </p:nvSpPr>
        <p:spPr>
          <a:xfrm>
            <a:off x="10390683" y="5651368"/>
            <a:ext cx="18466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50" name="Google Shape;150;p1"/>
          <p:cNvSpPr/>
          <p:nvPr/>
        </p:nvSpPr>
        <p:spPr>
          <a:xfrm>
            <a:off x="1193975" y="149860"/>
            <a:ext cx="9844500" cy="135417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44D60"/>
              </a:buClr>
              <a:buSzPts val="3200"/>
              <a:buFont typeface="Arial Narrow"/>
              <a:buNone/>
            </a:pPr>
            <a:r>
              <a:rPr lang="en-US" sz="2800" b="1" dirty="0">
                <a:solidFill>
                  <a:srgbClr val="244D60"/>
                </a:solidFill>
                <a:latin typeface="Arial Narrow"/>
                <a:ea typeface="Arial Narrow"/>
                <a:cs typeface="Arial Narrow"/>
                <a:sym typeface="Arial Narrow"/>
              </a:rPr>
              <a:t>Cha–GEMS HONO Retrieval and Application to Asian Fire Plumes</a:t>
            </a:r>
            <a:endParaRPr sz="2800" b="1" i="0" u="none" strike="noStrike" cap="none" dirty="0">
              <a:solidFill>
                <a:srgbClr val="244D60"/>
              </a:solidFill>
              <a:latin typeface="Arial Narrow"/>
              <a:ea typeface="Arial Narrow"/>
              <a:cs typeface="Arial Narrow"/>
              <a:sym typeface="Arial Narrow"/>
            </a:endParaRPr>
          </a:p>
          <a:p>
            <a:pPr algn="ctr">
              <a:lnSpc>
                <a:spcPct val="150000"/>
              </a:lnSpc>
            </a:pPr>
            <a:r>
              <a:rPr lang="en-US" altLang="ko-KR" sz="1400" b="1" dirty="0">
                <a:latin typeface="Arial Narrow" panose="020B0606020202030204" pitchFamily="34" charset="0"/>
              </a:rPr>
              <a:t>Hyeji Cha</a:t>
            </a:r>
            <a:r>
              <a:rPr lang="en-US" altLang="ko-KR" sz="1400" b="1" baseline="30000" dirty="0">
                <a:latin typeface="Arial Narrow" panose="020B0606020202030204" pitchFamily="34" charset="0"/>
              </a:rPr>
              <a:t>1</a:t>
            </a:r>
            <a:r>
              <a:rPr lang="en-US" altLang="ko-KR" sz="1400" b="1" dirty="0">
                <a:latin typeface="Arial Narrow" panose="020B0606020202030204" pitchFamily="34" charset="0"/>
              </a:rPr>
              <a:t>, </a:t>
            </a:r>
            <a:r>
              <a:rPr lang="en-US" altLang="ko-KR" sz="1400" b="1" dirty="0" err="1">
                <a:latin typeface="Arial Narrow" panose="020B0606020202030204" pitchFamily="34" charset="0"/>
              </a:rPr>
              <a:t>Jhoon</a:t>
            </a:r>
            <a:r>
              <a:rPr lang="en-US" altLang="ko-KR" sz="1400" b="1" dirty="0">
                <a:latin typeface="Arial Narrow" panose="020B0606020202030204" pitchFamily="34" charset="0"/>
              </a:rPr>
              <a:t> Kim</a:t>
            </a:r>
            <a:r>
              <a:rPr lang="en-US" altLang="ko-KR" sz="1400" b="1" baseline="30000" dirty="0">
                <a:latin typeface="Arial Narrow" panose="020B0606020202030204" pitchFamily="34" charset="0"/>
              </a:rPr>
              <a:t>1</a:t>
            </a:r>
            <a:r>
              <a:rPr lang="en-US" altLang="ko-KR" sz="1400" b="1" dirty="0">
                <a:latin typeface="Arial Narrow" panose="020B0606020202030204" pitchFamily="34" charset="0"/>
              </a:rPr>
              <a:t>, Nicolas Theys</a:t>
            </a:r>
            <a:r>
              <a:rPr lang="en-US" altLang="ko-KR" sz="1400" b="1" baseline="30000" dirty="0">
                <a:latin typeface="Arial Narrow" panose="020B0606020202030204" pitchFamily="34" charset="0"/>
              </a:rPr>
              <a:t>2</a:t>
            </a:r>
            <a:r>
              <a:rPr lang="en-US" altLang="ko-KR" sz="1400" b="1" dirty="0">
                <a:latin typeface="Arial Narrow" panose="020B0606020202030204" pitchFamily="34" charset="0"/>
              </a:rPr>
              <a:t>, </a:t>
            </a:r>
            <a:r>
              <a:rPr lang="en-US" altLang="ko-KR" sz="1400" b="1" dirty="0" err="1">
                <a:latin typeface="Arial Narrow" panose="020B0606020202030204" pitchFamily="34" charset="0"/>
              </a:rPr>
              <a:t>Heesung</a:t>
            </a:r>
            <a:r>
              <a:rPr lang="en-US" altLang="ko-KR" sz="1400" b="1" dirty="0">
                <a:latin typeface="Arial Narrow" panose="020B0606020202030204" pitchFamily="34" charset="0"/>
              </a:rPr>
              <a:t> Chong</a:t>
            </a:r>
            <a:r>
              <a:rPr lang="en-US" altLang="ko-KR" sz="1400" b="1" baseline="30000" dirty="0">
                <a:latin typeface="Arial Narrow" panose="020B0606020202030204" pitchFamily="34" charset="0"/>
              </a:rPr>
              <a:t>3</a:t>
            </a:r>
            <a:r>
              <a:rPr lang="en-US" altLang="ko-KR" sz="1400" b="1" dirty="0">
                <a:latin typeface="Arial Narrow" panose="020B0606020202030204" pitchFamily="34" charset="0"/>
              </a:rPr>
              <a:t>, </a:t>
            </a:r>
            <a:r>
              <a:rPr lang="en-US" altLang="ko-KR" sz="1400" b="1" dirty="0" err="1">
                <a:latin typeface="Arial Narrow" panose="020B0606020202030204" pitchFamily="34" charset="0"/>
              </a:rPr>
              <a:t>DhaHyun</a:t>
            </a:r>
            <a:r>
              <a:rPr lang="en-US" altLang="ko-KR" sz="1400" b="1" dirty="0">
                <a:latin typeface="Arial Narrow" panose="020B0606020202030204" pitchFamily="34" charset="0"/>
              </a:rPr>
              <a:t> Ahn</a:t>
            </a:r>
            <a:r>
              <a:rPr lang="en-US" altLang="ko-KR" sz="1400" b="1" baseline="30000" dirty="0">
                <a:latin typeface="Arial Narrow" panose="020B0606020202030204" pitchFamily="34" charset="0"/>
              </a:rPr>
              <a:t>1</a:t>
            </a:r>
            <a:r>
              <a:rPr lang="en-US" altLang="ko-KR" sz="1400" b="1" dirty="0">
                <a:latin typeface="Arial Narrow" panose="020B0606020202030204" pitchFamily="34" charset="0"/>
              </a:rPr>
              <a:t>, Sang Seo Park</a:t>
            </a:r>
            <a:r>
              <a:rPr lang="en-US" altLang="ko-KR" sz="1400" b="1" baseline="30000" dirty="0">
                <a:latin typeface="Arial Narrow" panose="020B0606020202030204" pitchFamily="34" charset="0"/>
              </a:rPr>
              <a:t>4</a:t>
            </a:r>
            <a:r>
              <a:rPr lang="en-US" altLang="ko-KR" sz="1400" b="1" dirty="0">
                <a:latin typeface="Arial Narrow" panose="020B0606020202030204" pitchFamily="34" charset="0"/>
              </a:rPr>
              <a:t>,  Won-Jin Lee</a:t>
            </a:r>
            <a:r>
              <a:rPr lang="en-US" altLang="ko-KR" sz="1400" b="1" baseline="30000" dirty="0">
                <a:latin typeface="Arial Narrow" panose="020B0606020202030204" pitchFamily="34" charset="0"/>
              </a:rPr>
              <a:t>5</a:t>
            </a:r>
            <a:r>
              <a:rPr lang="en-US" altLang="ko-KR" sz="1400" b="1" dirty="0">
                <a:latin typeface="Arial Narrow" panose="020B0606020202030204" pitchFamily="34" charset="0"/>
              </a:rPr>
              <a:t>, Suna Shin</a:t>
            </a:r>
            <a:r>
              <a:rPr lang="en-US" altLang="ko-KR" sz="1400" b="1" baseline="30000" dirty="0">
                <a:latin typeface="Arial Narrow" panose="020B0606020202030204" pitchFamily="34" charset="0"/>
              </a:rPr>
              <a:t>5</a:t>
            </a:r>
            <a:r>
              <a:rPr lang="en-US" altLang="ko-KR" sz="1400" b="1" dirty="0">
                <a:latin typeface="Arial Narrow" panose="020B0606020202030204" pitchFamily="34" charset="0"/>
              </a:rPr>
              <a:t>, </a:t>
            </a:r>
            <a:r>
              <a:rPr lang="en-US" altLang="ko-KR" sz="1400" b="1" dirty="0" err="1">
                <a:latin typeface="Arial Narrow" panose="020B0606020202030204" pitchFamily="34" charset="0"/>
              </a:rPr>
              <a:t>Hyejoung</a:t>
            </a:r>
            <a:r>
              <a:rPr lang="en-US" altLang="ko-KR" sz="1400" b="1" dirty="0">
                <a:latin typeface="Arial Narrow" panose="020B0606020202030204" pitchFamily="34" charset="0"/>
              </a:rPr>
              <a:t> Shin</a:t>
            </a:r>
            <a:r>
              <a:rPr lang="en-US" altLang="ko-KR" sz="1400" b="1" baseline="30000" dirty="0">
                <a:latin typeface="Arial Narrow" panose="020B0606020202030204" pitchFamily="34" charset="0"/>
              </a:rPr>
              <a:t>5</a:t>
            </a:r>
          </a:p>
          <a:p>
            <a:pPr algn="just"/>
            <a:r>
              <a:rPr lang="en-US" altLang="ko-KR" sz="1100" baseline="30000" dirty="0">
                <a:latin typeface="Arial Narrow" panose="020B0606020202030204" pitchFamily="34" charset="0"/>
                <a:cs typeface="Microsoft GothicNeo Light" panose="020B0300000101010101" pitchFamily="50" charset="-127"/>
              </a:rPr>
              <a:t>1</a:t>
            </a:r>
            <a:r>
              <a:rPr lang="en-US" altLang="ko-KR" sz="1100" dirty="0">
                <a:latin typeface="Arial Narrow" panose="020B0606020202030204" pitchFamily="34" charset="0"/>
                <a:cs typeface="Microsoft GothicNeo Light" panose="020B0300000101010101" pitchFamily="50" charset="-127"/>
              </a:rPr>
              <a:t>Department of Atmospheric Sciences, </a:t>
            </a:r>
            <a:r>
              <a:rPr lang="en-US" altLang="ko-KR" sz="1100" b="1" dirty="0">
                <a:latin typeface="Arial Narrow" panose="020B0606020202030204" pitchFamily="34" charset="0"/>
                <a:cs typeface="Microsoft GothicNeo Light" panose="020B0300000101010101" pitchFamily="50" charset="-127"/>
              </a:rPr>
              <a:t>Yonsei University</a:t>
            </a:r>
            <a:r>
              <a:rPr lang="en-US" altLang="ko-KR" sz="1100" dirty="0">
                <a:latin typeface="Arial Narrow" panose="020B0606020202030204" pitchFamily="34" charset="0"/>
                <a:cs typeface="Microsoft GothicNeo Light" panose="020B0300000101010101" pitchFamily="50" charset="-127"/>
              </a:rPr>
              <a:t>, Seoul, Republic of Korea; </a:t>
            </a:r>
            <a:r>
              <a:rPr lang="en-US" altLang="ko-KR" sz="1100" baseline="30000" dirty="0">
                <a:latin typeface="Arial Narrow" panose="020B0606020202030204" pitchFamily="34" charset="0"/>
                <a:cs typeface="Microsoft GothicNeo Light" panose="020B0300000101010101" pitchFamily="50" charset="-127"/>
              </a:rPr>
              <a:t>2</a:t>
            </a:r>
            <a:r>
              <a:rPr lang="en-US" altLang="ko-KR" sz="1100" dirty="0">
                <a:latin typeface="Arial Narrow" panose="020B0606020202030204" pitchFamily="34" charset="0"/>
                <a:cs typeface="Microsoft GothicNeo Light" panose="020B0300000101010101" pitchFamily="50" charset="-127"/>
              </a:rPr>
              <a:t>Royal Belgian Institute for Space Aeronomy (BIRA-IASB), Brussels, Belgium, </a:t>
            </a:r>
            <a:r>
              <a:rPr lang="en-US" altLang="ko-KR" sz="1100" baseline="30000" dirty="0">
                <a:latin typeface="Arial Narrow" panose="020B0606020202030204" pitchFamily="34" charset="0"/>
                <a:cs typeface="Microsoft GothicNeo Light" panose="020B0300000101010101" pitchFamily="50" charset="-127"/>
              </a:rPr>
              <a:t>3</a:t>
            </a:r>
            <a:r>
              <a:rPr lang="en-US" altLang="ko-KR" sz="1100" dirty="0">
                <a:latin typeface="Arial Narrow" panose="020B0606020202030204" pitchFamily="34" charset="0"/>
                <a:cs typeface="Microsoft GothicNeo Light" panose="020B0300000101010101" pitchFamily="50" charset="-127"/>
              </a:rPr>
              <a:t>Atomic and Molecular Physics Division, Center for Astrophysics, Harvard &amp; Smithsonian, Cambridge, MA, USA; </a:t>
            </a:r>
            <a:r>
              <a:rPr lang="en-US" altLang="ko-KR" sz="1100" baseline="30000" dirty="0">
                <a:latin typeface="Arial Narrow" panose="020B0606020202030204" pitchFamily="34" charset="0"/>
                <a:cs typeface="Microsoft GothicNeo Light" panose="020B0300000101010101" pitchFamily="50" charset="-127"/>
              </a:rPr>
              <a:t>4</a:t>
            </a:r>
            <a:r>
              <a:rPr lang="en-US" altLang="ko-KR" sz="1100" dirty="0">
                <a:latin typeface="Arial Narrow" panose="020B0606020202030204" pitchFamily="34" charset="0"/>
                <a:cs typeface="Microsoft GothicNeo Light" panose="020B0300000101010101" pitchFamily="50" charset="-127"/>
              </a:rPr>
              <a:t>Department of Civil, Urban, Earth, and Environmental Engineering, Ulsan National Institute of Science and Technology, Ulsan, Republic of Korea; </a:t>
            </a:r>
            <a:r>
              <a:rPr lang="en-US" altLang="ko-KR" sz="1100" baseline="30000" dirty="0">
                <a:latin typeface="Arial Narrow" panose="020B0606020202030204" pitchFamily="34" charset="0"/>
                <a:cs typeface="Microsoft GothicNeo Light" panose="020B0300000101010101" pitchFamily="50" charset="-127"/>
              </a:rPr>
              <a:t>5</a:t>
            </a:r>
            <a:r>
              <a:rPr lang="en-US" altLang="ko-KR" sz="1100" dirty="0">
                <a:latin typeface="Arial Narrow" panose="020B0606020202030204" pitchFamily="34" charset="0"/>
                <a:cs typeface="Microsoft GothicNeo Light" panose="020B0300000101010101" pitchFamily="50" charset="-127"/>
              </a:rPr>
              <a:t>Environment Satellite Center, National Institute of Environmental Research, Incheon, Republic of Korea</a:t>
            </a:r>
            <a:endParaRPr lang="ko-KR" altLang="ko-KR" sz="1100" dirty="0">
              <a:latin typeface="Arial Narrow" panose="020B0606020202030204" pitchFamily="34" charset="0"/>
              <a:cs typeface="Microsoft GothicNeo Light" panose="020B0300000101010101" pitchFamily="50" charset="-127"/>
            </a:endParaRPr>
          </a:p>
        </p:txBody>
      </p:sp>
      <p:cxnSp>
        <p:nvCxnSpPr>
          <p:cNvPr id="151" name="Google Shape;151;p1"/>
          <p:cNvCxnSpPr/>
          <p:nvPr/>
        </p:nvCxnSpPr>
        <p:spPr>
          <a:xfrm flipH="1">
            <a:off x="380872" y="1464954"/>
            <a:ext cx="11430256" cy="21214"/>
          </a:xfrm>
          <a:prstGeom prst="straightConnector1">
            <a:avLst/>
          </a:prstGeom>
          <a:noFill/>
          <a:ln w="12700" cap="flat" cmpd="sng">
            <a:solidFill>
              <a:srgbClr val="002060"/>
            </a:solidFill>
            <a:prstDash val="solid"/>
            <a:miter lim="800000"/>
            <a:headEnd type="none" w="sm" len="sm"/>
            <a:tailEnd type="none" w="sm" len="sm"/>
          </a:ln>
        </p:spPr>
      </p:cxnSp>
      <p:pic>
        <p:nvPicPr>
          <p:cNvPr id="19" name="Picture 18" descr="A picture containing drawing&#10;&#10;Description automatically generated">
            <a:extLst>
              <a:ext uri="{FF2B5EF4-FFF2-40B4-BE49-F238E27FC236}">
                <a16:creationId xmlns:a16="http://schemas.microsoft.com/office/drawing/2014/main" id="{33229590-6CCA-5E42-83A7-E8168A61AA0D}"/>
              </a:ext>
            </a:extLst>
          </p:cNvPr>
          <p:cNvPicPr>
            <a:picLocks noChangeAspect="1"/>
          </p:cNvPicPr>
          <p:nvPr/>
        </p:nvPicPr>
        <p:blipFill>
          <a:blip r:embed="rId4"/>
          <a:stretch>
            <a:fillRect/>
          </a:stretch>
        </p:blipFill>
        <p:spPr>
          <a:xfrm>
            <a:off x="10985879" y="251912"/>
            <a:ext cx="1169511" cy="1169511"/>
          </a:xfrm>
          <a:prstGeom prst="rect">
            <a:avLst/>
          </a:prstGeom>
        </p:spPr>
      </p:pic>
      <p:pic>
        <p:nvPicPr>
          <p:cNvPr id="3" name="그림 2">
            <a:extLst>
              <a:ext uri="{FF2B5EF4-FFF2-40B4-BE49-F238E27FC236}">
                <a16:creationId xmlns:a16="http://schemas.microsoft.com/office/drawing/2014/main" id="{A9D1E44F-508E-3DB2-8B95-4E6D46CF5999}"/>
              </a:ext>
            </a:extLst>
          </p:cNvPr>
          <p:cNvPicPr>
            <a:picLocks noChangeAspect="1"/>
          </p:cNvPicPr>
          <p:nvPr/>
        </p:nvPicPr>
        <p:blipFill>
          <a:blip r:embed="rId5"/>
          <a:srcRect t="5545"/>
          <a:stretch>
            <a:fillRect/>
          </a:stretch>
        </p:blipFill>
        <p:spPr>
          <a:xfrm>
            <a:off x="168929" y="174357"/>
            <a:ext cx="1025045" cy="1290950"/>
          </a:xfrm>
          <a:prstGeom prst="rect">
            <a:avLst/>
          </a:prstGeom>
        </p:spPr>
      </p:pic>
      <p:sp>
        <p:nvSpPr>
          <p:cNvPr id="4" name="TextBox 3">
            <a:extLst>
              <a:ext uri="{FF2B5EF4-FFF2-40B4-BE49-F238E27FC236}">
                <a16:creationId xmlns:a16="http://schemas.microsoft.com/office/drawing/2014/main" id="{FA4F67CB-1CB8-8407-997E-BE1D61894037}"/>
              </a:ext>
            </a:extLst>
          </p:cNvPr>
          <p:cNvSpPr txBox="1"/>
          <p:nvPr/>
        </p:nvSpPr>
        <p:spPr>
          <a:xfrm>
            <a:off x="134085" y="1755308"/>
            <a:ext cx="8202195" cy="4524315"/>
          </a:xfrm>
          <a:prstGeom prst="rect">
            <a:avLst/>
          </a:prstGeom>
          <a:noFill/>
        </p:spPr>
        <p:txBody>
          <a:bodyPr wrap="square" rtlCol="0">
            <a:spAutoFit/>
          </a:bodyPr>
          <a:lstStyle/>
          <a:p>
            <a:r>
              <a:rPr lang="en-US" altLang="ko-KR" b="1" dirty="0">
                <a:latin typeface="Arial Narrow" panose="020B0606020202030204" pitchFamily="34" charset="0"/>
              </a:rPr>
              <a:t>Topic</a:t>
            </a:r>
            <a:r>
              <a:rPr lang="en-US" altLang="ko-KR" dirty="0">
                <a:latin typeface="Arial Narrow" panose="020B0606020202030204" pitchFamily="34" charset="0"/>
              </a:rPr>
              <a:t>: HONO Retrieval Algorithm using GEMS UV Spectra</a:t>
            </a:r>
          </a:p>
          <a:p>
            <a:endParaRPr lang="en-US" altLang="ko-KR" dirty="0">
              <a:latin typeface="Arial Narrow" panose="020B0606020202030204" pitchFamily="34" charset="0"/>
            </a:endParaRPr>
          </a:p>
          <a:p>
            <a:r>
              <a:rPr lang="en-US" altLang="ko-KR" b="1" dirty="0">
                <a:latin typeface="Arial Narrow" panose="020B0606020202030204" pitchFamily="34" charset="0"/>
              </a:rPr>
              <a:t>Target species</a:t>
            </a:r>
            <a:r>
              <a:rPr lang="en-US" altLang="ko-KR" dirty="0">
                <a:latin typeface="Arial Narrow" panose="020B0606020202030204" pitchFamily="34" charset="0"/>
              </a:rPr>
              <a:t>: Nitrous Acid (HONO)</a:t>
            </a:r>
          </a:p>
          <a:p>
            <a:pPr marL="285750" indent="-285750">
              <a:buFont typeface="Arial" panose="020B0604020202020204" pitchFamily="34" charset="0"/>
              <a:buChar char="•"/>
            </a:pPr>
            <a:r>
              <a:rPr lang="en-US" altLang="ko-KR" dirty="0">
                <a:latin typeface="Arial Narrow" panose="020B0606020202030204" pitchFamily="34" charset="0"/>
              </a:rPr>
              <a:t>Major source of hydroxyl radicals (OH) in the troposphere </a:t>
            </a:r>
            <a:r>
              <a:rPr lang="en-US" altLang="ko-KR" dirty="0">
                <a:latin typeface="Arial Narrow" panose="020B0606020202030204" pitchFamily="34" charset="0"/>
                <a:sym typeface="Wingdings" panose="05000000000000000000" pitchFamily="2" charset="2"/>
              </a:rPr>
              <a:t> influences atmospheric oxidation capacity, pollutants, and greenhouse gases.</a:t>
            </a:r>
          </a:p>
          <a:p>
            <a:pPr marL="285750" indent="-285750">
              <a:buFont typeface="Arial" panose="020B0604020202020204" pitchFamily="34" charset="0"/>
              <a:buChar char="•"/>
            </a:pPr>
            <a:r>
              <a:rPr lang="en-US" altLang="ko-KR" dirty="0">
                <a:latin typeface="Arial Narrow" panose="020B0606020202030204" pitchFamily="34" charset="0"/>
                <a:sym typeface="Wingdings" panose="05000000000000000000" pitchFamily="2" charset="2"/>
              </a:rPr>
              <a:t>Weak absorber—Satellite observations of HONO remain limited (e.g., TROPOMI, IASI, and GEMS)</a:t>
            </a:r>
          </a:p>
          <a:p>
            <a:endParaRPr lang="en-US" altLang="ko-KR" dirty="0">
              <a:latin typeface="Arial Narrow" panose="020B0606020202030204" pitchFamily="34" charset="0"/>
              <a:sym typeface="Wingdings" panose="05000000000000000000" pitchFamily="2" charset="2"/>
            </a:endParaRPr>
          </a:p>
          <a:p>
            <a:r>
              <a:rPr lang="en-US" altLang="ko-KR" b="1" dirty="0">
                <a:latin typeface="Arial Narrow" panose="020B0606020202030204" pitchFamily="34" charset="0"/>
                <a:sym typeface="Wingdings" panose="05000000000000000000" pitchFamily="2" charset="2"/>
              </a:rPr>
              <a:t>Highlights</a:t>
            </a:r>
          </a:p>
          <a:p>
            <a:pPr marL="285750" indent="-285750">
              <a:buFont typeface="Arial" panose="020B0604020202020204" pitchFamily="34" charset="0"/>
              <a:buChar char="•"/>
            </a:pPr>
            <a:r>
              <a:rPr lang="en-US" altLang="ko-KR" dirty="0">
                <a:latin typeface="Arial Narrow" panose="020B0606020202030204" pitchFamily="34" charset="0"/>
              </a:rPr>
              <a:t>Development of </a:t>
            </a:r>
            <a:r>
              <a:rPr lang="en-US" altLang="ko-KR" dirty="0">
                <a:solidFill>
                  <a:srgbClr val="FF0000"/>
                </a:solidFill>
                <a:latin typeface="Arial Narrow" panose="020B0606020202030204" pitchFamily="34" charset="0"/>
              </a:rPr>
              <a:t>GEMS HONO slant column retrievals </a:t>
            </a:r>
            <a:r>
              <a:rPr lang="en-US" altLang="ko-KR" dirty="0">
                <a:latin typeface="Arial Narrow" panose="020B0606020202030204" pitchFamily="34" charset="0"/>
              </a:rPr>
              <a:t>based on </a:t>
            </a:r>
            <a:r>
              <a:rPr lang="en-US" altLang="ko-KR" dirty="0">
                <a:solidFill>
                  <a:srgbClr val="FF0000"/>
                </a:solidFill>
                <a:latin typeface="Arial Narrow" panose="020B0606020202030204" pitchFamily="34" charset="0"/>
              </a:rPr>
              <a:t>COBRA</a:t>
            </a:r>
            <a:r>
              <a:rPr lang="en-US" altLang="ko-KR" dirty="0">
                <a:latin typeface="Arial Narrow" panose="020B0606020202030204" pitchFamily="34" charset="0"/>
              </a:rPr>
              <a:t> (Theys et al., 2021; 2025): “</a:t>
            </a:r>
            <a:r>
              <a:rPr lang="en-US" altLang="ko-KR" b="1" dirty="0">
                <a:latin typeface="Arial Narrow" panose="020B0606020202030204" pitchFamily="34" charset="0"/>
              </a:rPr>
              <a:t>COBRA Yonsei Implementation”</a:t>
            </a:r>
          </a:p>
          <a:p>
            <a:pPr lvl="1"/>
            <a:r>
              <a:rPr lang="en-US" altLang="ko-KR" dirty="0">
                <a:latin typeface="Arial Narrow" panose="020B0606020202030204" pitchFamily="34" charset="0"/>
                <a:sym typeface="Wingdings" panose="05000000000000000000" pitchFamily="2" charset="2"/>
              </a:rPr>
              <a:t> Potential implementation as a GEMS Level 2 research product</a:t>
            </a:r>
            <a:endParaRPr lang="en-US" altLang="ko-KR" dirty="0">
              <a:latin typeface="Arial Narrow" panose="020B0606020202030204" pitchFamily="34" charset="0"/>
            </a:endParaRPr>
          </a:p>
          <a:p>
            <a:pPr marL="285750" indent="-285750">
              <a:buFont typeface="Arial" panose="020B0604020202020204" pitchFamily="34" charset="0"/>
              <a:buChar char="•"/>
            </a:pPr>
            <a:r>
              <a:rPr lang="en-US" altLang="ko-KR" dirty="0">
                <a:latin typeface="Arial Narrow" panose="020B0606020202030204" pitchFamily="34" charset="0"/>
              </a:rPr>
              <a:t>Applications to recent </a:t>
            </a:r>
            <a:r>
              <a:rPr lang="en-US" altLang="ko-KR" dirty="0">
                <a:solidFill>
                  <a:srgbClr val="FF0000"/>
                </a:solidFill>
                <a:latin typeface="Arial Narrow" panose="020B0606020202030204" pitchFamily="34" charset="0"/>
              </a:rPr>
              <a:t>wildfire events in South Korea and Southeast Asia</a:t>
            </a:r>
          </a:p>
          <a:p>
            <a:pPr marL="742950" lvl="1" indent="-285750">
              <a:buFont typeface="Arial" panose="020B0604020202020204" pitchFamily="34" charset="0"/>
              <a:buChar char="•"/>
            </a:pPr>
            <a:r>
              <a:rPr lang="en-US" altLang="ko-KR" dirty="0">
                <a:latin typeface="Arial Narrow" panose="020B0606020202030204" pitchFamily="34" charset="0"/>
              </a:rPr>
              <a:t>Time-series analysis with co-emitted trace gases and aerosols using GEMS Level 2 products </a:t>
            </a:r>
          </a:p>
          <a:p>
            <a:pPr marL="742950" lvl="1" indent="-285750">
              <a:buFont typeface="Arial" panose="020B0604020202020204" pitchFamily="34" charset="0"/>
              <a:buChar char="•"/>
            </a:pPr>
            <a:r>
              <a:rPr lang="en-US" altLang="ko-KR" dirty="0">
                <a:latin typeface="Arial Narrow" panose="020B0606020202030204" pitchFamily="34" charset="0"/>
              </a:rPr>
              <a:t>Comparison with TROPOMI observations</a:t>
            </a:r>
          </a:p>
        </p:txBody>
      </p:sp>
      <p:pic>
        <p:nvPicPr>
          <p:cNvPr id="5" name="그림 4">
            <a:extLst>
              <a:ext uri="{FF2B5EF4-FFF2-40B4-BE49-F238E27FC236}">
                <a16:creationId xmlns:a16="http://schemas.microsoft.com/office/drawing/2014/main" id="{2832FB9A-77EE-7DED-87A0-B6111E491D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40000" y="4211937"/>
            <a:ext cx="3238645" cy="2520000"/>
          </a:xfrm>
          <a:prstGeom prst="rect">
            <a:avLst/>
          </a:prstGeom>
        </p:spPr>
      </p:pic>
      <p:pic>
        <p:nvPicPr>
          <p:cNvPr id="6" name="그림 5">
            <a:extLst>
              <a:ext uri="{FF2B5EF4-FFF2-40B4-BE49-F238E27FC236}">
                <a16:creationId xmlns:a16="http://schemas.microsoft.com/office/drawing/2014/main" id="{F8A30E85-37D4-3A98-EF16-A8AD71F074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40000" y="1815269"/>
            <a:ext cx="3247197" cy="2520000"/>
          </a:xfrm>
          <a:prstGeom prst="rect">
            <a:avLst/>
          </a:prstGeom>
        </p:spPr>
      </p:pic>
      <p:sp>
        <p:nvSpPr>
          <p:cNvPr id="7" name="TextBox 6">
            <a:extLst>
              <a:ext uri="{FF2B5EF4-FFF2-40B4-BE49-F238E27FC236}">
                <a16:creationId xmlns:a16="http://schemas.microsoft.com/office/drawing/2014/main" id="{7783BCA6-2FBC-5EF5-8D61-74A0968DE723}"/>
              </a:ext>
            </a:extLst>
          </p:cNvPr>
          <p:cNvSpPr txBox="1"/>
          <p:nvPr/>
        </p:nvSpPr>
        <p:spPr>
          <a:xfrm>
            <a:off x="8246829" y="1479190"/>
            <a:ext cx="4072546" cy="338554"/>
          </a:xfrm>
          <a:prstGeom prst="rect">
            <a:avLst/>
          </a:prstGeom>
          <a:noFill/>
        </p:spPr>
        <p:txBody>
          <a:bodyPr wrap="square" rtlCol="0">
            <a:spAutoFit/>
          </a:bodyPr>
          <a:lstStyle/>
          <a:p>
            <a:r>
              <a:rPr lang="en-US" altLang="ko-KR" sz="1600" b="1" dirty="0">
                <a:solidFill>
                  <a:srgbClr val="0000FF"/>
                </a:solidFill>
                <a:latin typeface="Arial Narrow" panose="020B0606020202030204" pitchFamily="34" charset="0"/>
              </a:rPr>
              <a:t>HONO Enhancements in Fire Plumes (Mar 2025)</a:t>
            </a:r>
            <a:endParaRPr lang="ko-KR" altLang="en-US" sz="1600" b="1" dirty="0">
              <a:solidFill>
                <a:srgbClr val="0000FF"/>
              </a:solidFill>
              <a:latin typeface="Arial Narrow" panose="020B0606020202030204" pitchFamily="34" charset="0"/>
            </a:endParaRPr>
          </a:p>
        </p:txBody>
      </p:sp>
      <p:sp>
        <p:nvSpPr>
          <p:cNvPr id="8" name="타원 7">
            <a:extLst>
              <a:ext uri="{FF2B5EF4-FFF2-40B4-BE49-F238E27FC236}">
                <a16:creationId xmlns:a16="http://schemas.microsoft.com/office/drawing/2014/main" id="{2A28B3BF-7920-7604-0295-32294D29F42B}"/>
              </a:ext>
            </a:extLst>
          </p:cNvPr>
          <p:cNvSpPr/>
          <p:nvPr/>
        </p:nvSpPr>
        <p:spPr>
          <a:xfrm>
            <a:off x="10836998" y="2184601"/>
            <a:ext cx="434566" cy="41374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타원 8">
            <a:extLst>
              <a:ext uri="{FF2B5EF4-FFF2-40B4-BE49-F238E27FC236}">
                <a16:creationId xmlns:a16="http://schemas.microsoft.com/office/drawing/2014/main" id="{32BB5214-DA56-1348-6F03-338824E6B82A}"/>
              </a:ext>
            </a:extLst>
          </p:cNvPr>
          <p:cNvSpPr/>
          <p:nvPr/>
        </p:nvSpPr>
        <p:spPr>
          <a:xfrm>
            <a:off x="10836998" y="4583131"/>
            <a:ext cx="434566" cy="41374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타원 10">
            <a:extLst>
              <a:ext uri="{FF2B5EF4-FFF2-40B4-BE49-F238E27FC236}">
                <a16:creationId xmlns:a16="http://schemas.microsoft.com/office/drawing/2014/main" id="{E173260E-38E4-8129-4AA0-94DF1C047855}"/>
              </a:ext>
            </a:extLst>
          </p:cNvPr>
          <p:cNvSpPr/>
          <p:nvPr/>
        </p:nvSpPr>
        <p:spPr>
          <a:xfrm>
            <a:off x="9650994" y="2582692"/>
            <a:ext cx="924355" cy="82567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타원 11">
            <a:extLst>
              <a:ext uri="{FF2B5EF4-FFF2-40B4-BE49-F238E27FC236}">
                <a16:creationId xmlns:a16="http://schemas.microsoft.com/office/drawing/2014/main" id="{BD1ACBCA-CC65-C72D-EC91-CD5830F56515}"/>
              </a:ext>
            </a:extLst>
          </p:cNvPr>
          <p:cNvSpPr/>
          <p:nvPr/>
        </p:nvSpPr>
        <p:spPr>
          <a:xfrm>
            <a:off x="9650994" y="4981222"/>
            <a:ext cx="924355" cy="82567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TextBox 12">
            <a:extLst>
              <a:ext uri="{FF2B5EF4-FFF2-40B4-BE49-F238E27FC236}">
                <a16:creationId xmlns:a16="http://schemas.microsoft.com/office/drawing/2014/main" id="{CE0D25EE-81FB-18B7-D2C3-BADC88584368}"/>
              </a:ext>
            </a:extLst>
          </p:cNvPr>
          <p:cNvSpPr txBox="1"/>
          <p:nvPr/>
        </p:nvSpPr>
        <p:spPr>
          <a:xfrm>
            <a:off x="8964000" y="4461836"/>
            <a:ext cx="1182742" cy="369332"/>
          </a:xfrm>
          <a:prstGeom prst="rect">
            <a:avLst/>
          </a:prstGeom>
          <a:noFill/>
        </p:spPr>
        <p:txBody>
          <a:bodyPr wrap="square" rtlCol="0">
            <a:spAutoFit/>
          </a:bodyPr>
          <a:lstStyle/>
          <a:p>
            <a:r>
              <a:rPr lang="en-US" altLang="ko-KR" b="1" dirty="0">
                <a:solidFill>
                  <a:srgbClr val="0000FF"/>
                </a:solidFill>
              </a:rPr>
              <a:t>TROPOMI</a:t>
            </a:r>
            <a:endParaRPr lang="ko-KR" altLang="en-US" b="1" dirty="0">
              <a:solidFill>
                <a:srgbClr val="0000FF"/>
              </a:solidFill>
            </a:endParaRPr>
          </a:p>
        </p:txBody>
      </p:sp>
      <p:sp>
        <p:nvSpPr>
          <p:cNvPr id="14" name="TextBox 13">
            <a:extLst>
              <a:ext uri="{FF2B5EF4-FFF2-40B4-BE49-F238E27FC236}">
                <a16:creationId xmlns:a16="http://schemas.microsoft.com/office/drawing/2014/main" id="{74FF5B66-AAF9-2C3B-9A6A-76349A6EE597}"/>
              </a:ext>
            </a:extLst>
          </p:cNvPr>
          <p:cNvSpPr txBox="1"/>
          <p:nvPr/>
        </p:nvSpPr>
        <p:spPr>
          <a:xfrm>
            <a:off x="8964000" y="2086793"/>
            <a:ext cx="796705" cy="369332"/>
          </a:xfrm>
          <a:prstGeom prst="rect">
            <a:avLst/>
          </a:prstGeom>
          <a:noFill/>
        </p:spPr>
        <p:txBody>
          <a:bodyPr wrap="square" rtlCol="0">
            <a:spAutoFit/>
          </a:bodyPr>
          <a:lstStyle/>
          <a:p>
            <a:r>
              <a:rPr lang="en-US" altLang="ko-KR" b="1" dirty="0">
                <a:solidFill>
                  <a:srgbClr val="0000FF"/>
                </a:solidFill>
              </a:rPr>
              <a:t>GEMS</a:t>
            </a:r>
            <a:endParaRPr lang="ko-KR" altLang="en-US" b="1" dirty="0">
              <a:solidFill>
                <a:srgbClr val="0000FF"/>
              </a:solidFill>
            </a:endParaRPr>
          </a:p>
        </p:txBody>
      </p:sp>
    </p:spTree>
    <p:extLst>
      <p:ext uri="{BB962C8B-B14F-4D97-AF65-F5344CB8AC3E}">
        <p14:creationId xmlns:p14="http://schemas.microsoft.com/office/powerpoint/2010/main" val="2339183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6" name="Google Shape;146;p1"/>
          <p:cNvPicPr preferRelativeResize="0"/>
          <p:nvPr/>
        </p:nvPicPr>
        <p:blipFill rotWithShape="1">
          <a:blip r:embed="rId3">
            <a:alphaModFix amt="35000"/>
          </a:blip>
          <a:srcRect l="24315" t="23771" r="23113" b="36986"/>
          <a:stretch/>
        </p:blipFill>
        <p:spPr>
          <a:xfrm>
            <a:off x="134085" y="336817"/>
            <a:ext cx="1094729" cy="1067278"/>
          </a:xfrm>
          <a:prstGeom prst="rect">
            <a:avLst/>
          </a:prstGeom>
          <a:noFill/>
          <a:ln>
            <a:noFill/>
          </a:ln>
        </p:spPr>
      </p:pic>
      <p:sp>
        <p:nvSpPr>
          <p:cNvPr id="148" name="Google Shape;148;p1"/>
          <p:cNvSpPr txBox="1"/>
          <p:nvPr/>
        </p:nvSpPr>
        <p:spPr>
          <a:xfrm>
            <a:off x="10390683" y="5651368"/>
            <a:ext cx="18466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50" name="Google Shape;150;p1"/>
          <p:cNvSpPr/>
          <p:nvPr/>
        </p:nvSpPr>
        <p:spPr>
          <a:xfrm>
            <a:off x="1193975" y="203200"/>
            <a:ext cx="9844500" cy="11643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44D60"/>
              </a:buClr>
              <a:buSzPts val="3200"/>
              <a:buFont typeface="Arial Narrow"/>
              <a:buNone/>
            </a:pPr>
            <a:r>
              <a:rPr lang="en-US" sz="3200" b="1" dirty="0">
                <a:solidFill>
                  <a:srgbClr val="244D60"/>
                </a:solidFill>
                <a:latin typeface="Arial Narrow"/>
                <a:ea typeface="Arial Narrow"/>
                <a:cs typeface="Arial Narrow"/>
                <a:sym typeface="Arial Narrow"/>
              </a:rPr>
              <a:t>Chai–Development and Evaluation of GEMS AOD Version 3.0</a:t>
            </a:r>
            <a:endParaRPr lang="en-US" sz="3200" b="1" i="0" u="none" strike="noStrike" cap="none" dirty="0">
              <a:solidFill>
                <a:srgbClr val="244D60"/>
              </a:solidFill>
              <a:latin typeface="Arial Narrow"/>
              <a:ea typeface="Arial Narrow"/>
              <a:cs typeface="Arial Narrow"/>
              <a:sym typeface="Arial Narrow"/>
            </a:endParaRPr>
          </a:p>
          <a:p>
            <a:pPr marL="0" marR="0" lvl="0" indent="0" algn="ctr" rtl="0">
              <a:lnSpc>
                <a:spcPct val="100000"/>
              </a:lnSpc>
              <a:spcBef>
                <a:spcPts val="200"/>
              </a:spcBef>
              <a:spcAft>
                <a:spcPts val="0"/>
              </a:spcAft>
              <a:buClr>
                <a:srgbClr val="000000"/>
              </a:buClr>
              <a:buSzPts val="1800"/>
              <a:buFont typeface="Arial Narrow"/>
              <a:buNone/>
            </a:pPr>
            <a:r>
              <a:rPr lang="en-US" sz="1800" b="0" i="0" u="none" strike="noStrike" cap="none" dirty="0">
                <a:solidFill>
                  <a:srgbClr val="000000"/>
                </a:solidFill>
                <a:latin typeface="Arial Narrow"/>
                <a:ea typeface="Arial Narrow"/>
                <a:cs typeface="Arial Narrow"/>
                <a:sym typeface="Arial Narrow"/>
              </a:rPr>
              <a:t>Yujin Chai, Yonsei University,</a:t>
            </a:r>
            <a:br>
              <a:rPr lang="en-US" sz="1800" b="0" i="0" u="none" strike="noStrike" cap="none" dirty="0">
                <a:solidFill>
                  <a:srgbClr val="000000"/>
                </a:solidFill>
                <a:latin typeface="Arial Narrow"/>
                <a:ea typeface="Arial Narrow"/>
                <a:cs typeface="Arial Narrow"/>
                <a:sym typeface="Arial Narrow"/>
              </a:rPr>
            </a:br>
            <a:r>
              <a:rPr lang="en-US" sz="1800" b="0" i="0" u="none" strike="noStrike" cap="none" dirty="0" err="1">
                <a:solidFill>
                  <a:srgbClr val="000000"/>
                </a:solidFill>
                <a:latin typeface="Arial Narrow"/>
                <a:ea typeface="Arial Narrow"/>
                <a:cs typeface="Arial Narrow"/>
                <a:sym typeface="Arial Narrow"/>
              </a:rPr>
              <a:t>Jhoon</a:t>
            </a:r>
            <a:r>
              <a:rPr lang="en-US" sz="1800" b="0" i="0" u="none" strike="noStrike" cap="none" dirty="0">
                <a:solidFill>
                  <a:srgbClr val="000000"/>
                </a:solidFill>
                <a:latin typeface="Arial Narrow"/>
                <a:ea typeface="Arial Narrow"/>
                <a:cs typeface="Arial Narrow"/>
                <a:sym typeface="Arial Narrow"/>
              </a:rPr>
              <a:t> Kim, </a:t>
            </a:r>
            <a:r>
              <a:rPr lang="en-US" sz="1800" b="0" i="0" u="none" strike="noStrike" cap="none" dirty="0" err="1">
                <a:solidFill>
                  <a:srgbClr val="000000"/>
                </a:solidFill>
                <a:latin typeface="Arial Narrow"/>
                <a:ea typeface="Arial Narrow"/>
                <a:cs typeface="Arial Narrow"/>
                <a:sym typeface="Arial Narrow"/>
              </a:rPr>
              <a:t>Minseok</a:t>
            </a:r>
            <a:r>
              <a:rPr lang="en-US" sz="1800" b="0" i="0" u="none" strike="noStrike" cap="none" dirty="0">
                <a:solidFill>
                  <a:srgbClr val="000000"/>
                </a:solidFill>
                <a:latin typeface="Arial Narrow"/>
                <a:ea typeface="Arial Narrow"/>
                <a:cs typeface="Arial Narrow"/>
                <a:sym typeface="Arial Narrow"/>
              </a:rPr>
              <a:t> Kim, </a:t>
            </a:r>
            <a:r>
              <a:rPr lang="en-US" sz="1800" b="0" i="0" u="none" strike="noStrike" cap="none" dirty="0" err="1">
                <a:solidFill>
                  <a:srgbClr val="000000"/>
                </a:solidFill>
                <a:latin typeface="Arial Narrow"/>
                <a:ea typeface="Arial Narrow"/>
                <a:cs typeface="Arial Narrow"/>
                <a:sym typeface="Arial Narrow"/>
              </a:rPr>
              <a:t>Yeseul</a:t>
            </a:r>
            <a:r>
              <a:rPr lang="en-US" sz="1800" b="0" i="0" u="none" strike="noStrike" cap="none" dirty="0">
                <a:solidFill>
                  <a:srgbClr val="000000"/>
                </a:solidFill>
                <a:latin typeface="Arial Narrow"/>
                <a:ea typeface="Arial Narrow"/>
                <a:cs typeface="Arial Narrow"/>
                <a:sym typeface="Arial Narrow"/>
              </a:rPr>
              <a:t> Cho, </a:t>
            </a:r>
            <a:r>
              <a:rPr lang="en-US" sz="1800" b="0" i="0" u="none" strike="noStrike" cap="none" dirty="0" err="1">
                <a:solidFill>
                  <a:srgbClr val="000000"/>
                </a:solidFill>
                <a:latin typeface="Arial Narrow"/>
                <a:ea typeface="Arial Narrow"/>
                <a:cs typeface="Arial Narrow"/>
                <a:sym typeface="Arial Narrow"/>
              </a:rPr>
              <a:t>Sujung</a:t>
            </a:r>
            <a:r>
              <a:rPr lang="en-US" sz="1800" b="0" i="0" u="none" strike="noStrike" cap="none" dirty="0">
                <a:solidFill>
                  <a:srgbClr val="000000"/>
                </a:solidFill>
                <a:latin typeface="Arial Narrow"/>
                <a:ea typeface="Arial Narrow"/>
                <a:cs typeface="Arial Narrow"/>
                <a:sym typeface="Arial Narrow"/>
              </a:rPr>
              <a:t> Go, Mijin Kim, </a:t>
            </a:r>
            <a:r>
              <a:rPr lang="en-US" sz="1800" b="0" i="0" u="none" strike="noStrike" cap="none" dirty="0" err="1">
                <a:solidFill>
                  <a:srgbClr val="000000"/>
                </a:solidFill>
                <a:latin typeface="Arial Narrow"/>
                <a:ea typeface="Arial Narrow"/>
                <a:cs typeface="Arial Narrow"/>
                <a:sym typeface="Arial Narrow"/>
              </a:rPr>
              <a:t>Hyunkee</a:t>
            </a:r>
            <a:r>
              <a:rPr lang="en-US" sz="1800" b="0" i="0" u="none" strike="noStrike" cap="none" dirty="0">
                <a:solidFill>
                  <a:srgbClr val="000000"/>
                </a:solidFill>
                <a:latin typeface="Arial Narrow"/>
                <a:ea typeface="Arial Narrow"/>
                <a:cs typeface="Arial Narrow"/>
                <a:sym typeface="Arial Narrow"/>
              </a:rPr>
              <a:t> </a:t>
            </a:r>
            <a:r>
              <a:rPr lang="en-US" sz="1800" b="0" i="0" u="none" strike="noStrike" cap="none" dirty="0" err="1">
                <a:solidFill>
                  <a:srgbClr val="000000"/>
                </a:solidFill>
                <a:latin typeface="Arial Narrow"/>
                <a:ea typeface="Arial Narrow"/>
                <a:cs typeface="Arial Narrow"/>
                <a:sym typeface="Arial Narrow"/>
              </a:rPr>
              <a:t>hong</a:t>
            </a:r>
            <a:endParaRPr sz="4400" b="1" i="0" u="none" strike="noStrike" cap="none" dirty="0">
              <a:solidFill>
                <a:srgbClr val="244D60"/>
              </a:solidFill>
              <a:latin typeface="Arial Narrow"/>
              <a:ea typeface="Arial Narrow"/>
              <a:cs typeface="Arial Narrow"/>
              <a:sym typeface="Arial Narrow"/>
            </a:endParaRPr>
          </a:p>
        </p:txBody>
      </p:sp>
      <p:cxnSp>
        <p:nvCxnSpPr>
          <p:cNvPr id="151" name="Google Shape;151;p1"/>
          <p:cNvCxnSpPr/>
          <p:nvPr/>
        </p:nvCxnSpPr>
        <p:spPr>
          <a:xfrm flipH="1">
            <a:off x="403782" y="1464954"/>
            <a:ext cx="11430256" cy="21214"/>
          </a:xfrm>
          <a:prstGeom prst="straightConnector1">
            <a:avLst/>
          </a:prstGeom>
          <a:noFill/>
          <a:ln w="12700" cap="flat" cmpd="sng">
            <a:solidFill>
              <a:srgbClr val="002060"/>
            </a:solidFill>
            <a:prstDash val="solid"/>
            <a:miter lim="800000"/>
            <a:headEnd type="none" w="sm" len="sm"/>
            <a:tailEnd type="none" w="sm" len="sm"/>
          </a:ln>
        </p:spPr>
      </p:cxnSp>
      <p:pic>
        <p:nvPicPr>
          <p:cNvPr id="19" name="Picture 18" descr="A picture containing drawing&#10;&#10;Description automatically generated">
            <a:extLst>
              <a:ext uri="{FF2B5EF4-FFF2-40B4-BE49-F238E27FC236}">
                <a16:creationId xmlns:a16="http://schemas.microsoft.com/office/drawing/2014/main" id="{33229590-6CCA-5E42-83A7-E8168A61AA0D}"/>
              </a:ext>
            </a:extLst>
          </p:cNvPr>
          <p:cNvPicPr>
            <a:picLocks noChangeAspect="1"/>
          </p:cNvPicPr>
          <p:nvPr/>
        </p:nvPicPr>
        <p:blipFill>
          <a:blip r:embed="rId4"/>
          <a:stretch>
            <a:fillRect/>
          </a:stretch>
        </p:blipFill>
        <p:spPr>
          <a:xfrm>
            <a:off x="10985879" y="251912"/>
            <a:ext cx="1169511" cy="1169511"/>
          </a:xfrm>
          <a:prstGeom prst="rect">
            <a:avLst/>
          </a:prstGeom>
        </p:spPr>
      </p:pic>
      <p:sp>
        <p:nvSpPr>
          <p:cNvPr id="15" name="Google Shape;156;p1">
            <a:extLst>
              <a:ext uri="{FF2B5EF4-FFF2-40B4-BE49-F238E27FC236}">
                <a16:creationId xmlns:a16="http://schemas.microsoft.com/office/drawing/2014/main" id="{BB094AD9-AC8D-9B40-8FA3-CC1939FA91B1}"/>
              </a:ext>
            </a:extLst>
          </p:cNvPr>
          <p:cNvSpPr txBox="1"/>
          <p:nvPr/>
        </p:nvSpPr>
        <p:spPr>
          <a:xfrm>
            <a:off x="988827" y="2037549"/>
            <a:ext cx="10770782" cy="3170058"/>
          </a:xfrm>
          <a:prstGeom prst="rect">
            <a:avLst/>
          </a:prstGeom>
          <a:noFill/>
          <a:ln>
            <a:noFill/>
          </a:ln>
        </p:spPr>
        <p:txBody>
          <a:bodyPr spcFirstLastPara="1" wrap="square" lIns="91425" tIns="45700" rIns="91425" bIns="45700" anchor="t" anchorCtr="0">
            <a:spAutoFit/>
          </a:bodyPr>
          <a:lstStyle/>
          <a:p>
            <a:pPr marL="342900" indent="-342900">
              <a:buClr>
                <a:srgbClr val="000000"/>
              </a:buClr>
              <a:buSzPts val="1600"/>
              <a:buFont typeface="+mj-lt"/>
              <a:buAutoNum type="arabicPeriod"/>
            </a:pPr>
            <a:r>
              <a:rPr lang="en-US" sz="2000" dirty="0">
                <a:solidFill>
                  <a:schemeClr val="dk1"/>
                </a:solidFill>
                <a:latin typeface="Arial Narrow"/>
                <a:ea typeface="Arial Narrow"/>
                <a:cs typeface="Arial Narrow"/>
                <a:sym typeface="Arial Narrow"/>
              </a:rPr>
              <a:t>Describes the GEMS AOD V3.0 updates and validation results</a:t>
            </a:r>
          </a:p>
          <a:p>
            <a:pPr marL="342900" indent="-342900">
              <a:buClr>
                <a:srgbClr val="000000"/>
              </a:buClr>
              <a:buSzPts val="1600"/>
              <a:buFont typeface="+mj-lt"/>
              <a:buAutoNum type="arabicPeriod"/>
            </a:pPr>
            <a:r>
              <a:rPr lang="en-US" sz="2000" dirty="0">
                <a:solidFill>
                  <a:schemeClr val="dk1"/>
                </a:solidFill>
                <a:latin typeface="Arial Narrow"/>
                <a:ea typeface="Arial Narrow"/>
                <a:cs typeface="Arial Narrow"/>
                <a:sym typeface="Arial Narrow"/>
              </a:rPr>
              <a:t>Main updates:</a:t>
            </a:r>
          </a:p>
          <a:p>
            <a:pPr marL="800100" lvl="1" indent="-342900">
              <a:buClr>
                <a:srgbClr val="000000"/>
              </a:buClr>
              <a:buSzPts val="1600"/>
              <a:buFont typeface="Arial" panose="020B0604020202020204" pitchFamily="34" charset="0"/>
              <a:buChar char="•"/>
            </a:pPr>
            <a:r>
              <a:rPr lang="en-US" sz="2000" dirty="0">
                <a:solidFill>
                  <a:schemeClr val="dk1"/>
                </a:solidFill>
                <a:latin typeface="Arial Narrow"/>
                <a:ea typeface="Arial Narrow"/>
                <a:cs typeface="Arial Narrow"/>
                <a:sym typeface="Arial Narrow"/>
              </a:rPr>
              <a:t>Reconstructed LUTs for 4 aerosol models (expanded from 3 in the operational version)</a:t>
            </a:r>
          </a:p>
          <a:p>
            <a:pPr marL="800100" lvl="1" indent="-342900">
              <a:buClr>
                <a:srgbClr val="000000"/>
              </a:buClr>
              <a:buSzPts val="1600"/>
              <a:buFont typeface="Arial" panose="020B0604020202020204" pitchFamily="34" charset="0"/>
              <a:buChar char="•"/>
            </a:pPr>
            <a:r>
              <a:rPr lang="en-US" sz="2000" b="0" i="0" strike="noStrike" cap="none" dirty="0">
                <a:solidFill>
                  <a:schemeClr val="dk1"/>
                </a:solidFill>
                <a:latin typeface="Arial Narrow"/>
                <a:ea typeface="Arial Narrow"/>
                <a:cs typeface="Arial Narrow"/>
                <a:sym typeface="Arial Narrow"/>
              </a:rPr>
              <a:t>DNN-based post-processing of </a:t>
            </a:r>
            <a:r>
              <a:rPr lang="en-US" sz="2000" dirty="0">
                <a:solidFill>
                  <a:schemeClr val="dk1"/>
                </a:solidFill>
                <a:latin typeface="Arial Narrow"/>
                <a:ea typeface="Arial Narrow"/>
                <a:cs typeface="Arial Narrow"/>
                <a:sym typeface="Arial Narrow"/>
              </a:rPr>
              <a:t>AOD</a:t>
            </a:r>
          </a:p>
          <a:p>
            <a:pPr marL="800100" lvl="1" indent="-342900">
              <a:buClr>
                <a:srgbClr val="000000"/>
              </a:buClr>
              <a:buSzPts val="1600"/>
              <a:buFont typeface="Arial" panose="020B0604020202020204" pitchFamily="34" charset="0"/>
              <a:buChar char="•"/>
            </a:pPr>
            <a:r>
              <a:rPr lang="en-US" sz="2000" dirty="0">
                <a:solidFill>
                  <a:schemeClr val="dk1"/>
                </a:solidFill>
                <a:latin typeface="Arial Narrow"/>
                <a:ea typeface="Arial Narrow"/>
                <a:cs typeface="Arial Narrow"/>
                <a:sym typeface="Arial Narrow"/>
              </a:rPr>
              <a:t>Two AOD output variables provided: AOD from the physical algorithm and AOD after post-processing</a:t>
            </a:r>
          </a:p>
          <a:p>
            <a:pPr marL="457200" indent="-457200">
              <a:buClr>
                <a:srgbClr val="000000"/>
              </a:buClr>
              <a:buSzPts val="1600"/>
              <a:buFont typeface="+mj-lt"/>
              <a:buAutoNum type="arabicPeriod"/>
            </a:pPr>
            <a:r>
              <a:rPr lang="en-US" sz="2000" dirty="0">
                <a:solidFill>
                  <a:schemeClr val="dk1"/>
                </a:solidFill>
                <a:latin typeface="Arial Narrow"/>
                <a:ea typeface="Arial Narrow"/>
                <a:cs typeface="Arial Narrow"/>
                <a:sym typeface="Arial Narrow"/>
              </a:rPr>
              <a:t>Validation results:</a:t>
            </a:r>
          </a:p>
          <a:p>
            <a:pPr marL="914400" lvl="1" indent="-457200">
              <a:buClr>
                <a:srgbClr val="000000"/>
              </a:buClr>
              <a:buSzPts val="1600"/>
              <a:buFont typeface="Arial" panose="020B0604020202020204" pitchFamily="34" charset="0"/>
              <a:buChar char="•"/>
            </a:pPr>
            <a:r>
              <a:rPr lang="en-US" sz="2000" dirty="0">
                <a:solidFill>
                  <a:schemeClr val="dk1"/>
                </a:solidFill>
                <a:latin typeface="Arial Narrow"/>
                <a:ea typeface="Arial Narrow"/>
                <a:cs typeface="Arial Narrow"/>
                <a:sym typeface="Arial Narrow"/>
              </a:rPr>
              <a:t>Reduced underestimation at high AOD (contribution of the new LUT)</a:t>
            </a:r>
          </a:p>
          <a:p>
            <a:pPr marL="914400" lvl="1" indent="-457200">
              <a:buClr>
                <a:srgbClr val="000000"/>
              </a:buClr>
              <a:buSzPts val="1600"/>
              <a:buFont typeface="Arial" panose="020B0604020202020204" pitchFamily="34" charset="0"/>
              <a:buChar char="•"/>
            </a:pPr>
            <a:r>
              <a:rPr lang="en-US" sz="2000" dirty="0">
                <a:solidFill>
                  <a:schemeClr val="dk1"/>
                </a:solidFill>
                <a:latin typeface="Arial Narrow"/>
                <a:ea typeface="Arial Narrow"/>
                <a:cs typeface="Arial Narrow"/>
                <a:sym typeface="Arial Narrow"/>
              </a:rPr>
              <a:t>Decreased diurnal bias (contribution of post-processing)</a:t>
            </a:r>
          </a:p>
          <a:p>
            <a:pPr marL="914400" lvl="1" indent="-457200">
              <a:buClr>
                <a:srgbClr val="000000"/>
              </a:buClr>
              <a:buSzPts val="1600"/>
              <a:buFont typeface="Arial" panose="020B0604020202020204" pitchFamily="34" charset="0"/>
              <a:buChar char="•"/>
            </a:pPr>
            <a:r>
              <a:rPr lang="en-US" sz="2000" dirty="0">
                <a:solidFill>
                  <a:schemeClr val="dk1"/>
                </a:solidFill>
                <a:latin typeface="Arial Narrow"/>
                <a:ea typeface="Arial Narrow"/>
                <a:cs typeface="Arial Narrow"/>
                <a:sym typeface="Arial Narrow"/>
              </a:rPr>
              <a:t>Reasonable SSA accuracy (contribution of the new LUT)</a:t>
            </a:r>
          </a:p>
          <a:p>
            <a:pPr marL="457200" indent="-457200">
              <a:buClr>
                <a:srgbClr val="000000"/>
              </a:buClr>
              <a:buSzPts val="1600"/>
              <a:buFont typeface="+mj-lt"/>
              <a:buAutoNum type="arabicPeriod"/>
            </a:pPr>
            <a:endParaRPr lang="en-US" sz="2000" b="0" i="0" strike="noStrike" cap="none" dirty="0">
              <a:solidFill>
                <a:schemeClr val="dk1"/>
              </a:solidFill>
              <a:latin typeface="Arial Narrow"/>
              <a:ea typeface="Arial Narrow"/>
              <a:cs typeface="Arial Narrow"/>
              <a:sym typeface="Arial Narrow"/>
            </a:endParaRPr>
          </a:p>
        </p:txBody>
      </p:sp>
      <p:sp>
        <p:nvSpPr>
          <p:cNvPr id="10" name="Google Shape;145;p1">
            <a:extLst>
              <a:ext uri="{FF2B5EF4-FFF2-40B4-BE49-F238E27FC236}">
                <a16:creationId xmlns:a16="http://schemas.microsoft.com/office/drawing/2014/main" id="{3431877A-069D-D84A-B140-866096511CEA}"/>
              </a:ext>
            </a:extLst>
          </p:cNvPr>
          <p:cNvSpPr txBox="1"/>
          <p:nvPr/>
        </p:nvSpPr>
        <p:spPr>
          <a:xfrm>
            <a:off x="76210" y="251912"/>
            <a:ext cx="1188720" cy="1200288"/>
          </a:xfrm>
          <a:prstGeom prst="rect">
            <a:avLst/>
          </a:prstGeom>
          <a:noFill/>
          <a:ln w="2857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b="1" dirty="0">
                <a:solidFill>
                  <a:schemeClr val="dk1"/>
                </a:solidFill>
                <a:latin typeface="Arial Narrow"/>
                <a:ea typeface="Arial Narrow"/>
                <a:cs typeface="Arial Narrow"/>
                <a:sym typeface="Arial Narrow"/>
              </a:rPr>
              <a:t>Place a h</a:t>
            </a:r>
            <a:r>
              <a:rPr lang="en-US" b="1" i="0" u="none" strike="noStrike" cap="none" dirty="0">
                <a:solidFill>
                  <a:schemeClr val="dk1"/>
                </a:solidFill>
                <a:latin typeface="Arial Narrow"/>
                <a:ea typeface="Arial Narrow"/>
                <a:cs typeface="Arial Narrow"/>
                <a:sym typeface="Arial Narrow"/>
              </a:rPr>
              <a:t>eadshot of yourself here</a:t>
            </a:r>
          </a:p>
        </p:txBody>
      </p:sp>
    </p:spTree>
    <p:extLst>
      <p:ext uri="{BB962C8B-B14F-4D97-AF65-F5344CB8AC3E}">
        <p14:creationId xmlns:p14="http://schemas.microsoft.com/office/powerpoint/2010/main" val="3585756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8" name="Google Shape;148;p1"/>
          <p:cNvSpPr txBox="1"/>
          <p:nvPr/>
        </p:nvSpPr>
        <p:spPr>
          <a:xfrm>
            <a:off x="10390683" y="5651368"/>
            <a:ext cx="18466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50" name="Google Shape;150;p1"/>
          <p:cNvSpPr/>
          <p:nvPr/>
        </p:nvSpPr>
        <p:spPr>
          <a:xfrm>
            <a:off x="1193975" y="203200"/>
            <a:ext cx="9844500" cy="11643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44D60"/>
              </a:buClr>
              <a:buSzPts val="3200"/>
              <a:buFont typeface="Arial Narrow"/>
              <a:buNone/>
            </a:pPr>
            <a:r>
              <a:rPr lang="en-US" sz="3200" b="1" dirty="0">
                <a:solidFill>
                  <a:srgbClr val="244D60"/>
                </a:solidFill>
                <a:latin typeface="Arial Narrow"/>
                <a:ea typeface="Arial Narrow"/>
                <a:cs typeface="Arial Narrow"/>
                <a:sym typeface="Arial Narrow"/>
              </a:rPr>
              <a:t>Deng–</a:t>
            </a:r>
            <a:r>
              <a:rPr lang="en-US" sz="3200" b="1" i="0" u="none" strike="noStrike" cap="none" dirty="0">
                <a:solidFill>
                  <a:srgbClr val="244D60"/>
                </a:solidFill>
                <a:latin typeface="Arial Narrow"/>
                <a:ea typeface="Arial Narrow"/>
                <a:cs typeface="Arial Narrow"/>
                <a:sym typeface="Arial Narrow"/>
              </a:rPr>
              <a:t> Fires Reverse US Policy-Relevant Ozone Trends</a:t>
            </a:r>
            <a:endParaRPr sz="3200" b="1" i="0" u="none" strike="noStrike" cap="none" dirty="0">
              <a:solidFill>
                <a:srgbClr val="244D60"/>
              </a:solidFill>
              <a:latin typeface="Arial Narrow"/>
              <a:ea typeface="Arial Narrow"/>
              <a:cs typeface="Arial Narrow"/>
              <a:sym typeface="Arial Narrow"/>
            </a:endParaRPr>
          </a:p>
          <a:p>
            <a:pPr marL="0" marR="0" lvl="0" indent="0" algn="ctr" rtl="0">
              <a:lnSpc>
                <a:spcPct val="100000"/>
              </a:lnSpc>
              <a:spcBef>
                <a:spcPts val="200"/>
              </a:spcBef>
              <a:spcAft>
                <a:spcPts val="0"/>
              </a:spcAft>
              <a:buClr>
                <a:srgbClr val="000000"/>
              </a:buClr>
              <a:buSzPts val="1800"/>
              <a:buFont typeface="Arial Narrow"/>
              <a:buNone/>
            </a:pPr>
            <a:r>
              <a:rPr lang="en-US" sz="1800" b="0" i="0" u="none" strike="noStrike" cap="none" dirty="0">
                <a:solidFill>
                  <a:srgbClr val="000000"/>
                </a:solidFill>
                <a:latin typeface="Arial Narrow"/>
                <a:ea typeface="Arial Narrow"/>
                <a:cs typeface="Arial Narrow"/>
                <a:sym typeface="Arial Narrow"/>
              </a:rPr>
              <a:t>Weizhi Deng, University of Iowa</a:t>
            </a:r>
            <a:br>
              <a:rPr lang="en-US" sz="1800" b="0" i="0" u="none" strike="noStrike" cap="none" dirty="0">
                <a:solidFill>
                  <a:srgbClr val="000000"/>
                </a:solidFill>
                <a:latin typeface="Arial Narrow"/>
                <a:ea typeface="Arial Narrow"/>
                <a:cs typeface="Arial Narrow"/>
                <a:sym typeface="Arial Narrow"/>
              </a:rPr>
            </a:br>
            <a:r>
              <a:rPr lang="en-US" sz="1800" b="0" i="0" u="none" strike="noStrike" cap="none" dirty="0">
                <a:solidFill>
                  <a:srgbClr val="000000"/>
                </a:solidFill>
                <a:latin typeface="Arial Narrow"/>
                <a:ea typeface="Arial Narrow"/>
                <a:cs typeface="Arial Narrow"/>
                <a:sym typeface="Arial Narrow"/>
              </a:rPr>
              <a:t>with Jun Wang, Meng Zhou</a:t>
            </a:r>
            <a:endParaRPr sz="4400" b="1" i="0" u="none" strike="noStrike" cap="none" dirty="0">
              <a:solidFill>
                <a:srgbClr val="244D60"/>
              </a:solidFill>
              <a:latin typeface="Arial Narrow"/>
              <a:ea typeface="Arial Narrow"/>
              <a:cs typeface="Arial Narrow"/>
              <a:sym typeface="Arial Narrow"/>
            </a:endParaRPr>
          </a:p>
        </p:txBody>
      </p:sp>
      <p:cxnSp>
        <p:nvCxnSpPr>
          <p:cNvPr id="151" name="Google Shape;151;p1"/>
          <p:cNvCxnSpPr/>
          <p:nvPr/>
        </p:nvCxnSpPr>
        <p:spPr>
          <a:xfrm flipH="1">
            <a:off x="403782" y="1464954"/>
            <a:ext cx="11430256" cy="21214"/>
          </a:xfrm>
          <a:prstGeom prst="straightConnector1">
            <a:avLst/>
          </a:prstGeom>
          <a:noFill/>
          <a:ln w="12700" cap="flat" cmpd="sng">
            <a:solidFill>
              <a:srgbClr val="002060"/>
            </a:solidFill>
            <a:prstDash val="solid"/>
            <a:miter lim="800000"/>
            <a:headEnd type="none" w="sm" len="sm"/>
            <a:tailEnd type="none" w="sm" len="sm"/>
          </a:ln>
        </p:spPr>
      </p:cxnSp>
      <p:pic>
        <p:nvPicPr>
          <p:cNvPr id="19" name="Picture 18" descr="A picture containing drawing&#10;&#10;Description automatically generated">
            <a:extLst>
              <a:ext uri="{FF2B5EF4-FFF2-40B4-BE49-F238E27FC236}">
                <a16:creationId xmlns:a16="http://schemas.microsoft.com/office/drawing/2014/main" id="{33229590-6CCA-5E42-83A7-E8168A61AA0D}"/>
              </a:ext>
            </a:extLst>
          </p:cNvPr>
          <p:cNvPicPr>
            <a:picLocks noChangeAspect="1"/>
          </p:cNvPicPr>
          <p:nvPr/>
        </p:nvPicPr>
        <p:blipFill>
          <a:blip r:embed="rId3"/>
          <a:stretch>
            <a:fillRect/>
          </a:stretch>
        </p:blipFill>
        <p:spPr>
          <a:xfrm>
            <a:off x="10985879" y="251912"/>
            <a:ext cx="1169511" cy="1169511"/>
          </a:xfrm>
          <a:prstGeom prst="rect">
            <a:avLst/>
          </a:prstGeom>
        </p:spPr>
      </p:pic>
      <p:pic>
        <p:nvPicPr>
          <p:cNvPr id="2" name="Picture 1">
            <a:extLst>
              <a:ext uri="{FF2B5EF4-FFF2-40B4-BE49-F238E27FC236}">
                <a16:creationId xmlns:a16="http://schemas.microsoft.com/office/drawing/2014/main" id="{AAC99F73-72E9-1E3F-F0E0-02812CBBEA91}"/>
              </a:ext>
            </a:extLst>
          </p:cNvPr>
          <p:cNvPicPr>
            <a:picLocks noChangeAspect="1"/>
          </p:cNvPicPr>
          <p:nvPr/>
        </p:nvPicPr>
        <p:blipFill>
          <a:blip r:embed="rId4"/>
          <a:srcRect r="1510" b="63611"/>
          <a:stretch>
            <a:fillRect/>
          </a:stretch>
        </p:blipFill>
        <p:spPr>
          <a:xfrm>
            <a:off x="1380453" y="2551717"/>
            <a:ext cx="9605426" cy="2822652"/>
          </a:xfrm>
          <a:prstGeom prst="rect">
            <a:avLst/>
          </a:prstGeom>
        </p:spPr>
      </p:pic>
      <p:sp>
        <p:nvSpPr>
          <p:cNvPr id="3" name="TextBox 2">
            <a:extLst>
              <a:ext uri="{FF2B5EF4-FFF2-40B4-BE49-F238E27FC236}">
                <a16:creationId xmlns:a16="http://schemas.microsoft.com/office/drawing/2014/main" id="{5EAAB6B3-EC8A-9450-FFD0-A9C6D8466D32}"/>
              </a:ext>
            </a:extLst>
          </p:cNvPr>
          <p:cNvSpPr txBox="1"/>
          <p:nvPr/>
        </p:nvSpPr>
        <p:spPr>
          <a:xfrm>
            <a:off x="1273111" y="1695777"/>
            <a:ext cx="9894290" cy="646331"/>
          </a:xfrm>
          <a:prstGeom prst="rect">
            <a:avLst/>
          </a:prstGeom>
          <a:noFill/>
        </p:spPr>
        <p:txBody>
          <a:bodyPr wrap="square" rtlCol="0">
            <a:spAutoFit/>
          </a:bodyPr>
          <a:lstStyle/>
          <a:p>
            <a:r>
              <a:rPr lang="en-CN" dirty="0"/>
              <a:t>We developed a gapless, long-term (2003-2024), high-resolution (1 km) MDA8 ozone dataset in the US, </a:t>
            </a:r>
          </a:p>
          <a:p>
            <a:r>
              <a:rPr lang="en-US" dirty="0"/>
              <a:t>a</a:t>
            </a:r>
            <a:r>
              <a:rPr lang="en-CN" dirty="0"/>
              <a:t>nd found worsened surface ozone pollution since 2015 driven by wildfire emissions.</a:t>
            </a:r>
          </a:p>
        </p:txBody>
      </p:sp>
      <p:sp>
        <p:nvSpPr>
          <p:cNvPr id="5" name="TextBox 4">
            <a:extLst>
              <a:ext uri="{FF2B5EF4-FFF2-40B4-BE49-F238E27FC236}">
                <a16:creationId xmlns:a16="http://schemas.microsoft.com/office/drawing/2014/main" id="{4A421204-6016-4F48-7AB3-13CAB7EB302E}"/>
              </a:ext>
            </a:extLst>
          </p:cNvPr>
          <p:cNvSpPr txBox="1"/>
          <p:nvPr/>
        </p:nvSpPr>
        <p:spPr>
          <a:xfrm>
            <a:off x="1273111" y="5588536"/>
            <a:ext cx="10456045" cy="369332"/>
          </a:xfrm>
          <a:prstGeom prst="rect">
            <a:avLst/>
          </a:prstGeom>
          <a:noFill/>
        </p:spPr>
        <p:txBody>
          <a:bodyPr wrap="square">
            <a:spAutoFit/>
          </a:bodyPr>
          <a:lstStyle/>
          <a:p>
            <a:r>
              <a:rPr lang="en-CN" dirty="0"/>
              <a:t>Hourly surface ozone estimates can be further enabled by TEMPO using AI/ML and data fusion techniques.</a:t>
            </a:r>
          </a:p>
        </p:txBody>
      </p:sp>
    </p:spTree>
    <p:extLst>
      <p:ext uri="{BB962C8B-B14F-4D97-AF65-F5344CB8AC3E}">
        <p14:creationId xmlns:p14="http://schemas.microsoft.com/office/powerpoint/2010/main" val="1944726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8" name="Google Shape;148;p1"/>
          <p:cNvSpPr txBox="1"/>
          <p:nvPr/>
        </p:nvSpPr>
        <p:spPr>
          <a:xfrm>
            <a:off x="10390683" y="5651368"/>
            <a:ext cx="18466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50" name="Google Shape;150;p1"/>
          <p:cNvSpPr/>
          <p:nvPr/>
        </p:nvSpPr>
        <p:spPr>
          <a:xfrm>
            <a:off x="638516" y="241633"/>
            <a:ext cx="9844500" cy="266222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44D60"/>
              </a:buClr>
              <a:buSzPts val="3200"/>
              <a:buFont typeface="Arial Narrow"/>
              <a:buNone/>
            </a:pPr>
            <a:r>
              <a:rPr lang="en-US" sz="3200" b="1" dirty="0">
                <a:solidFill>
                  <a:srgbClr val="244D60"/>
                </a:solidFill>
                <a:latin typeface="Arial Narrow"/>
                <a:ea typeface="Arial Narrow"/>
                <a:cs typeface="Arial Narrow"/>
                <a:sym typeface="Arial Narrow"/>
              </a:rPr>
              <a:t>Fitzmaurice–From wildfires to the moon: TEMPO Special Observations</a:t>
            </a:r>
            <a:endParaRPr sz="3200" b="1" i="0" u="none" strike="noStrike" cap="none" dirty="0">
              <a:solidFill>
                <a:srgbClr val="244D60"/>
              </a:solidFill>
              <a:latin typeface="Arial Narrow"/>
              <a:ea typeface="Arial Narrow"/>
              <a:cs typeface="Arial Narrow"/>
              <a:sym typeface="Arial Narrow"/>
            </a:endParaRPr>
          </a:p>
          <a:p>
            <a:pPr marL="0" marR="0" lvl="0" indent="0" algn="ctr" rtl="0">
              <a:lnSpc>
                <a:spcPct val="100000"/>
              </a:lnSpc>
              <a:spcBef>
                <a:spcPts val="200"/>
              </a:spcBef>
              <a:spcAft>
                <a:spcPts val="0"/>
              </a:spcAft>
              <a:buClr>
                <a:srgbClr val="000000"/>
              </a:buClr>
              <a:buSzPts val="1800"/>
              <a:buFont typeface="Arial Narrow"/>
              <a:buNone/>
            </a:pPr>
            <a:r>
              <a:rPr lang="en-US" dirty="0">
                <a:solidFill>
                  <a:srgbClr val="000000"/>
                </a:solidFill>
                <a:latin typeface="Arial Narrow"/>
                <a:ea typeface="Arial Narrow"/>
                <a:cs typeface="Arial Narrow"/>
                <a:sym typeface="Arial Narrow"/>
              </a:rPr>
              <a:t>Jean A. Fitzmaurice, Lindsay P. </a:t>
            </a:r>
            <a:r>
              <a:rPr lang="en-US" dirty="0" err="1">
                <a:solidFill>
                  <a:srgbClr val="000000"/>
                </a:solidFill>
                <a:latin typeface="Arial Narrow"/>
                <a:ea typeface="Arial Narrow"/>
                <a:cs typeface="Arial Narrow"/>
                <a:sym typeface="Arial Narrow"/>
              </a:rPr>
              <a:t>Yatsuhashi</a:t>
            </a:r>
            <a:r>
              <a:rPr lang="en-US" sz="1800" b="0" i="0" u="none" strike="noStrike" cap="none" dirty="0">
                <a:solidFill>
                  <a:srgbClr val="000000"/>
                </a:solidFill>
                <a:latin typeface="Arial Narrow"/>
                <a:ea typeface="Arial Narrow"/>
                <a:cs typeface="Arial Narrow"/>
                <a:sym typeface="Arial Narrow"/>
              </a:rPr>
              <a:t>, Raid M. Suleiman, John E. Davis, John C. </a:t>
            </a:r>
            <a:r>
              <a:rPr lang="en-US" dirty="0">
                <a:solidFill>
                  <a:srgbClr val="000000"/>
                </a:solidFill>
                <a:latin typeface="Arial Narrow"/>
                <a:ea typeface="Arial Narrow"/>
                <a:cs typeface="Arial Narrow"/>
                <a:sym typeface="Arial Narrow"/>
              </a:rPr>
              <a:t>Houck</a:t>
            </a:r>
          </a:p>
          <a:p>
            <a:pPr marL="0" marR="0" lvl="0" indent="0" algn="ctr" rtl="0">
              <a:lnSpc>
                <a:spcPct val="100000"/>
              </a:lnSpc>
              <a:spcBef>
                <a:spcPts val="200"/>
              </a:spcBef>
              <a:spcAft>
                <a:spcPts val="0"/>
              </a:spcAft>
              <a:buClr>
                <a:srgbClr val="000000"/>
              </a:buClr>
              <a:buSzPts val="1800"/>
              <a:buFont typeface="Arial Narrow"/>
              <a:buNone/>
            </a:pPr>
            <a:r>
              <a:rPr lang="en-US" sz="1800" b="0" i="0" u="none" strike="noStrike" cap="none" dirty="0">
                <a:solidFill>
                  <a:srgbClr val="000000"/>
                </a:solidFill>
                <a:latin typeface="Arial Narrow"/>
                <a:ea typeface="Arial Narrow"/>
                <a:cs typeface="Arial Narrow"/>
                <a:sym typeface="Arial Narrow"/>
              </a:rPr>
              <a:t>TEMPO Operations T</a:t>
            </a:r>
            <a:r>
              <a:rPr lang="en-US" dirty="0">
                <a:solidFill>
                  <a:srgbClr val="000000"/>
                </a:solidFill>
                <a:latin typeface="Arial Narrow"/>
                <a:ea typeface="Arial Narrow"/>
                <a:cs typeface="Arial Narrow"/>
                <a:sym typeface="Arial Narrow"/>
              </a:rPr>
              <a:t>eam | SAO | Cambridge, MA</a:t>
            </a:r>
            <a:br>
              <a:rPr lang="en-US" sz="1800" b="0" i="0" u="none" strike="noStrike" cap="none" dirty="0">
                <a:solidFill>
                  <a:srgbClr val="000000"/>
                </a:solidFill>
                <a:latin typeface="Arial Narrow"/>
                <a:ea typeface="Arial Narrow"/>
                <a:cs typeface="Arial Narrow"/>
                <a:sym typeface="Arial Narrow"/>
              </a:rPr>
            </a:br>
            <a:endParaRPr lang="en-US" sz="1800" b="0" i="0" u="none" strike="noStrike" cap="none" dirty="0">
              <a:solidFill>
                <a:srgbClr val="000000"/>
              </a:solidFill>
              <a:latin typeface="Arial Narrow"/>
              <a:ea typeface="Arial Narrow"/>
              <a:cs typeface="Arial Narrow"/>
              <a:sym typeface="Arial Narrow"/>
            </a:endParaRPr>
          </a:p>
          <a:p>
            <a:pPr marL="0" marR="0" lvl="0" indent="0" algn="ctr" rtl="0">
              <a:lnSpc>
                <a:spcPct val="100000"/>
              </a:lnSpc>
              <a:spcBef>
                <a:spcPts val="200"/>
              </a:spcBef>
              <a:spcAft>
                <a:spcPts val="0"/>
              </a:spcAft>
              <a:buClr>
                <a:srgbClr val="000000"/>
              </a:buClr>
              <a:buSzPts val="1800"/>
              <a:buFont typeface="Arial Narrow"/>
              <a:buNone/>
            </a:pPr>
            <a:endParaRPr sz="4400" b="1" i="0" u="none" strike="noStrike" cap="none" dirty="0">
              <a:solidFill>
                <a:srgbClr val="244D60"/>
              </a:solidFill>
              <a:latin typeface="Arial Narrow"/>
              <a:ea typeface="Arial Narrow"/>
              <a:cs typeface="Arial Narrow"/>
              <a:sym typeface="Arial Narrow"/>
            </a:endParaRPr>
          </a:p>
        </p:txBody>
      </p:sp>
      <p:cxnSp>
        <p:nvCxnSpPr>
          <p:cNvPr id="151" name="Google Shape;151;p1"/>
          <p:cNvCxnSpPr/>
          <p:nvPr/>
        </p:nvCxnSpPr>
        <p:spPr>
          <a:xfrm flipH="1">
            <a:off x="380872" y="1823769"/>
            <a:ext cx="11430256" cy="21214"/>
          </a:xfrm>
          <a:prstGeom prst="straightConnector1">
            <a:avLst/>
          </a:prstGeom>
          <a:noFill/>
          <a:ln w="22225" cap="flat" cmpd="sng">
            <a:solidFill>
              <a:srgbClr val="002060"/>
            </a:solidFill>
            <a:prstDash val="solid"/>
            <a:miter lim="800000"/>
            <a:headEnd type="none" w="sm" len="sm"/>
            <a:tailEnd type="none" w="sm" len="sm"/>
          </a:ln>
        </p:spPr>
      </p:cxnSp>
      <p:pic>
        <p:nvPicPr>
          <p:cNvPr id="19" name="Picture 18" descr="A picture containing drawing&#10;&#10;Description automatically generated">
            <a:extLst>
              <a:ext uri="{FF2B5EF4-FFF2-40B4-BE49-F238E27FC236}">
                <a16:creationId xmlns:a16="http://schemas.microsoft.com/office/drawing/2014/main" id="{33229590-6CCA-5E42-83A7-E8168A61AA0D}"/>
              </a:ext>
            </a:extLst>
          </p:cNvPr>
          <p:cNvPicPr>
            <a:picLocks noChangeAspect="1"/>
          </p:cNvPicPr>
          <p:nvPr/>
        </p:nvPicPr>
        <p:blipFill>
          <a:blip r:embed="rId3"/>
          <a:stretch>
            <a:fillRect/>
          </a:stretch>
        </p:blipFill>
        <p:spPr>
          <a:xfrm>
            <a:off x="10985879" y="251912"/>
            <a:ext cx="1169511" cy="1169511"/>
          </a:xfrm>
          <a:prstGeom prst="rect">
            <a:avLst/>
          </a:prstGeom>
        </p:spPr>
      </p:pic>
      <p:pic>
        <p:nvPicPr>
          <p:cNvPr id="5" name="Picture 4">
            <a:extLst>
              <a:ext uri="{FF2B5EF4-FFF2-40B4-BE49-F238E27FC236}">
                <a16:creationId xmlns:a16="http://schemas.microsoft.com/office/drawing/2014/main" id="{6C775FF6-8C7B-6351-79FF-B98B66F13501}"/>
              </a:ext>
            </a:extLst>
          </p:cNvPr>
          <p:cNvPicPr>
            <a:picLocks noChangeAspect="1"/>
          </p:cNvPicPr>
          <p:nvPr/>
        </p:nvPicPr>
        <p:blipFill>
          <a:blip r:embed="rId4"/>
          <a:stretch>
            <a:fillRect/>
          </a:stretch>
        </p:blipFill>
        <p:spPr>
          <a:xfrm>
            <a:off x="-1" y="2704606"/>
            <a:ext cx="4524141" cy="2827589"/>
          </a:xfrm>
          <a:prstGeom prst="rect">
            <a:avLst/>
          </a:prstGeom>
        </p:spPr>
      </p:pic>
      <p:pic>
        <p:nvPicPr>
          <p:cNvPr id="7" name="Picture 6">
            <a:extLst>
              <a:ext uri="{FF2B5EF4-FFF2-40B4-BE49-F238E27FC236}">
                <a16:creationId xmlns:a16="http://schemas.microsoft.com/office/drawing/2014/main" id="{B3428B53-79FC-7319-FCDF-E1FE24B80962}"/>
              </a:ext>
            </a:extLst>
          </p:cNvPr>
          <p:cNvPicPr>
            <a:picLocks noChangeAspect="1"/>
          </p:cNvPicPr>
          <p:nvPr/>
        </p:nvPicPr>
        <p:blipFill>
          <a:blip r:embed="rId5"/>
          <a:stretch>
            <a:fillRect/>
          </a:stretch>
        </p:blipFill>
        <p:spPr>
          <a:xfrm>
            <a:off x="3396098" y="2704606"/>
            <a:ext cx="4524141" cy="2827588"/>
          </a:xfrm>
          <a:prstGeom prst="rect">
            <a:avLst/>
          </a:prstGeom>
        </p:spPr>
      </p:pic>
      <p:pic>
        <p:nvPicPr>
          <p:cNvPr id="12" name="Picture 11">
            <a:extLst>
              <a:ext uri="{FF2B5EF4-FFF2-40B4-BE49-F238E27FC236}">
                <a16:creationId xmlns:a16="http://schemas.microsoft.com/office/drawing/2014/main" id="{A28A5EE2-E191-8B8D-BB00-A1ED0C9002FB}"/>
              </a:ext>
            </a:extLst>
          </p:cNvPr>
          <p:cNvPicPr>
            <a:picLocks noChangeAspect="1"/>
          </p:cNvPicPr>
          <p:nvPr/>
        </p:nvPicPr>
        <p:blipFill>
          <a:blip r:embed="rId6"/>
          <a:stretch>
            <a:fillRect/>
          </a:stretch>
        </p:blipFill>
        <p:spPr>
          <a:xfrm>
            <a:off x="6597390" y="2704605"/>
            <a:ext cx="4524143" cy="2827589"/>
          </a:xfrm>
          <a:prstGeom prst="rect">
            <a:avLst/>
          </a:prstGeom>
        </p:spPr>
      </p:pic>
      <p:sp>
        <p:nvSpPr>
          <p:cNvPr id="14" name="TextBox 13">
            <a:extLst>
              <a:ext uri="{FF2B5EF4-FFF2-40B4-BE49-F238E27FC236}">
                <a16:creationId xmlns:a16="http://schemas.microsoft.com/office/drawing/2014/main" id="{493A0678-D0AC-8B2F-091A-B597B5A5FE52}"/>
              </a:ext>
            </a:extLst>
          </p:cNvPr>
          <p:cNvSpPr txBox="1"/>
          <p:nvPr/>
        </p:nvSpPr>
        <p:spPr>
          <a:xfrm>
            <a:off x="3396098" y="5928367"/>
            <a:ext cx="5877834" cy="369332"/>
          </a:xfrm>
          <a:prstGeom prst="rect">
            <a:avLst/>
          </a:prstGeom>
          <a:noFill/>
        </p:spPr>
        <p:txBody>
          <a:bodyPr wrap="square" rtlCol="0">
            <a:spAutoFit/>
          </a:bodyPr>
          <a:lstStyle/>
          <a:p>
            <a:r>
              <a:rPr lang="en-US" dirty="0"/>
              <a:t>5 minute special observation scans over Georgia</a:t>
            </a:r>
          </a:p>
        </p:txBody>
      </p:sp>
    </p:spTree>
    <p:extLst>
      <p:ext uri="{BB962C8B-B14F-4D97-AF65-F5344CB8AC3E}">
        <p14:creationId xmlns:p14="http://schemas.microsoft.com/office/powerpoint/2010/main" val="230740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6" name="Google Shape;146;p1"/>
          <p:cNvPicPr preferRelativeResize="0"/>
          <p:nvPr/>
        </p:nvPicPr>
        <p:blipFill rotWithShape="1">
          <a:blip r:embed="rId3">
            <a:alphaModFix amt="35000"/>
          </a:blip>
          <a:srcRect l="24315" t="23771" r="23113" b="36986"/>
          <a:stretch/>
        </p:blipFill>
        <p:spPr>
          <a:xfrm>
            <a:off x="134085" y="336817"/>
            <a:ext cx="1094729" cy="1067278"/>
          </a:xfrm>
          <a:prstGeom prst="rect">
            <a:avLst/>
          </a:prstGeom>
          <a:noFill/>
          <a:ln>
            <a:noFill/>
          </a:ln>
        </p:spPr>
      </p:pic>
      <p:sp>
        <p:nvSpPr>
          <p:cNvPr id="148" name="Google Shape;148;p1"/>
          <p:cNvSpPr txBox="1"/>
          <p:nvPr/>
        </p:nvSpPr>
        <p:spPr>
          <a:xfrm>
            <a:off x="10390683" y="5651368"/>
            <a:ext cx="18466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50" name="Google Shape;150;p1"/>
          <p:cNvSpPr/>
          <p:nvPr/>
        </p:nvSpPr>
        <p:spPr>
          <a:xfrm>
            <a:off x="1193975" y="203200"/>
            <a:ext cx="9844500" cy="203128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44D60"/>
              </a:buClr>
              <a:buSzPts val="3200"/>
              <a:buFont typeface="Arial Narrow"/>
              <a:buNone/>
            </a:pPr>
            <a:r>
              <a:rPr lang="en-US" sz="3200" b="1" dirty="0">
                <a:solidFill>
                  <a:srgbClr val="244D60"/>
                </a:solidFill>
                <a:latin typeface="Arial Narrow"/>
                <a:ea typeface="Arial Narrow"/>
                <a:cs typeface="Arial Narrow"/>
                <a:sym typeface="Arial Narrow"/>
              </a:rPr>
              <a:t>Mahan Hajiabbasi–</a:t>
            </a:r>
            <a:r>
              <a:rPr lang="en-US" sz="3200" b="1" i="0" u="none" strike="noStrike" cap="none" dirty="0">
                <a:solidFill>
                  <a:srgbClr val="244D60"/>
                </a:solidFill>
                <a:latin typeface="Arial Narrow"/>
                <a:ea typeface="Arial Narrow"/>
                <a:cs typeface="Arial Narrow"/>
                <a:sym typeface="Arial Narrow"/>
              </a:rPr>
              <a:t>Irrigation Optimization in a POMDP Environment Using </a:t>
            </a:r>
            <a:r>
              <a:rPr lang="en-US" sz="3200" b="1" i="0" u="none" strike="noStrike" cap="none" dirty="0" err="1">
                <a:solidFill>
                  <a:srgbClr val="244D60"/>
                </a:solidFill>
                <a:latin typeface="Arial Narrow"/>
                <a:ea typeface="Arial Narrow"/>
                <a:cs typeface="Arial Narrow"/>
                <a:sym typeface="Arial Narrow"/>
              </a:rPr>
              <a:t>AquaCrop</a:t>
            </a:r>
            <a:r>
              <a:rPr lang="en-US" sz="3200" b="1" i="0" u="none" strike="noStrike" cap="none" dirty="0">
                <a:solidFill>
                  <a:srgbClr val="244D60"/>
                </a:solidFill>
                <a:latin typeface="Arial Narrow"/>
                <a:ea typeface="Arial Narrow"/>
                <a:cs typeface="Arial Narrow"/>
                <a:sym typeface="Arial Narrow"/>
              </a:rPr>
              <a:t> Model</a:t>
            </a:r>
          </a:p>
          <a:p>
            <a:pPr lvl="0" algn="ctr">
              <a:buClr>
                <a:srgbClr val="244D60"/>
              </a:buClr>
              <a:buSzPts val="3200"/>
            </a:pPr>
            <a:r>
              <a:rPr lang="en-US" sz="1800" b="0" i="0" u="none" strike="noStrike" cap="none" dirty="0">
                <a:solidFill>
                  <a:srgbClr val="000000"/>
                </a:solidFill>
                <a:latin typeface="Arial Narrow"/>
                <a:ea typeface="Arial Narrow"/>
                <a:cs typeface="Arial Narrow"/>
                <a:sym typeface="Arial Narrow"/>
              </a:rPr>
              <a:t>Mahan Hajiabbasi Somehsaraie, </a:t>
            </a:r>
            <a:r>
              <a:rPr lang="en-US" dirty="0"/>
              <a:t>Iowa Technology Institute, College of Engineering, University of Iowa</a:t>
            </a:r>
            <a:br>
              <a:rPr lang="en-US" sz="1800" b="0" i="0" u="none" strike="noStrike" cap="none" dirty="0">
                <a:solidFill>
                  <a:srgbClr val="000000"/>
                </a:solidFill>
                <a:latin typeface="Arial Narrow"/>
                <a:ea typeface="Arial Narrow"/>
                <a:cs typeface="Arial Narrow"/>
                <a:sym typeface="Arial Narrow"/>
              </a:rPr>
            </a:br>
            <a:endParaRPr sz="4400" b="1" i="0" u="none" strike="noStrike" cap="none" dirty="0">
              <a:solidFill>
                <a:srgbClr val="244D60"/>
              </a:solidFill>
              <a:latin typeface="Arial Narrow"/>
              <a:ea typeface="Arial Narrow"/>
              <a:cs typeface="Arial Narrow"/>
              <a:sym typeface="Arial Narrow"/>
            </a:endParaRPr>
          </a:p>
        </p:txBody>
      </p:sp>
      <p:cxnSp>
        <p:nvCxnSpPr>
          <p:cNvPr id="151" name="Google Shape;151;p1"/>
          <p:cNvCxnSpPr/>
          <p:nvPr/>
        </p:nvCxnSpPr>
        <p:spPr>
          <a:xfrm flipH="1">
            <a:off x="522654" y="1522745"/>
            <a:ext cx="11430256" cy="21214"/>
          </a:xfrm>
          <a:prstGeom prst="straightConnector1">
            <a:avLst/>
          </a:prstGeom>
          <a:noFill/>
          <a:ln w="12700" cap="flat" cmpd="sng">
            <a:solidFill>
              <a:srgbClr val="002060"/>
            </a:solidFill>
            <a:prstDash val="solid"/>
            <a:miter lim="800000"/>
            <a:headEnd type="none" w="sm" len="sm"/>
            <a:tailEnd type="none" w="sm" len="sm"/>
          </a:ln>
        </p:spPr>
      </p:cxnSp>
      <p:pic>
        <p:nvPicPr>
          <p:cNvPr id="19" name="Picture 18" descr="A picture containing drawing&#10;&#10;Description automatically generated">
            <a:extLst>
              <a:ext uri="{FF2B5EF4-FFF2-40B4-BE49-F238E27FC236}">
                <a16:creationId xmlns:a16="http://schemas.microsoft.com/office/drawing/2014/main" id="{33229590-6CCA-5E42-83A7-E8168A61AA0D}"/>
              </a:ext>
            </a:extLst>
          </p:cNvPr>
          <p:cNvPicPr>
            <a:picLocks noChangeAspect="1"/>
          </p:cNvPicPr>
          <p:nvPr/>
        </p:nvPicPr>
        <p:blipFill>
          <a:blip r:embed="rId4"/>
          <a:stretch>
            <a:fillRect/>
          </a:stretch>
        </p:blipFill>
        <p:spPr>
          <a:xfrm>
            <a:off x="10985879" y="251912"/>
            <a:ext cx="1169511" cy="1169511"/>
          </a:xfrm>
          <a:prstGeom prst="rect">
            <a:avLst/>
          </a:prstGeom>
        </p:spPr>
      </p:pic>
      <p:sp>
        <p:nvSpPr>
          <p:cNvPr id="15" name="Google Shape;156;p1">
            <a:extLst>
              <a:ext uri="{FF2B5EF4-FFF2-40B4-BE49-F238E27FC236}">
                <a16:creationId xmlns:a16="http://schemas.microsoft.com/office/drawing/2014/main" id="{BB094AD9-AC8D-9B40-8FA3-CC1939FA91B1}"/>
              </a:ext>
            </a:extLst>
          </p:cNvPr>
          <p:cNvSpPr txBox="1"/>
          <p:nvPr/>
        </p:nvSpPr>
        <p:spPr>
          <a:xfrm>
            <a:off x="730834" y="1826912"/>
            <a:ext cx="10770782" cy="4093388"/>
          </a:xfrm>
          <a:prstGeom prst="rect">
            <a:avLst/>
          </a:prstGeom>
          <a:noFill/>
          <a:ln>
            <a:noFill/>
          </a:ln>
        </p:spPr>
        <p:txBody>
          <a:bodyPr spcFirstLastPara="1" wrap="square" lIns="91425" tIns="45700" rIns="91425" bIns="45700" anchor="t" anchorCtr="0">
            <a:spAutoFit/>
          </a:bodyPr>
          <a:lstStyle/>
          <a:p>
            <a:pPr algn="just">
              <a:buNone/>
            </a:pPr>
            <a:r>
              <a:rPr lang="en-US" sz="2000" b="1" dirty="0"/>
              <a:t>Agriculture accounts for nearly 70% of global freshwater use, making efficient irrigation critical for sustainable crop production. This research explores irrigation scheduling using reinforcement learning (RL) under realistic conditions where farmers do not have access to complete soil and crop information.</a:t>
            </a:r>
            <a:endParaRPr lang="en-US" sz="2000" dirty="0"/>
          </a:p>
          <a:p>
            <a:pPr algn="just">
              <a:buNone/>
            </a:pPr>
            <a:r>
              <a:rPr lang="en-US" sz="2000" b="1" dirty="0"/>
              <a:t>Irrigation management was formulated as a Partially Observable Markov Decision Process (POMDP), and Proximal Policy Optimization (PPO) agents were trained within the </a:t>
            </a:r>
            <a:r>
              <a:rPr lang="en-US" sz="2000" b="1" dirty="0" err="1"/>
              <a:t>AquaCrop</a:t>
            </a:r>
            <a:r>
              <a:rPr lang="en-US" sz="2000" b="1" dirty="0"/>
              <a:t> simulation environment. Two approaches are evaluated: a history-based POMDP using past weather observations and a forecast-augmented POMDP that incorporates short-term precipitation forecasts.</a:t>
            </a:r>
            <a:endParaRPr lang="en-US" sz="2000" dirty="0"/>
          </a:p>
          <a:p>
            <a:pPr algn="just">
              <a:buNone/>
            </a:pPr>
            <a:r>
              <a:rPr lang="en-US" sz="2000" b="1" dirty="0"/>
              <a:t>Results show that integrating rainfall forecasts improves decision-making, producing the highest reward (518.4) and crop yield (13.87 t/ha), outperforming both a fully observable MDP benchmark and a history-based POMDP. These findings demonstrate that weather-informed RL can achieve effective irrigation control without requiring direct access to hidden soil states.</a:t>
            </a:r>
            <a:endParaRPr lang="en-US" sz="2000" dirty="0"/>
          </a:p>
        </p:txBody>
      </p:sp>
      <p:sp>
        <p:nvSpPr>
          <p:cNvPr id="10" name="Google Shape;145;p1">
            <a:extLst>
              <a:ext uri="{FF2B5EF4-FFF2-40B4-BE49-F238E27FC236}">
                <a16:creationId xmlns:a16="http://schemas.microsoft.com/office/drawing/2014/main" id="{3431877A-069D-D84A-B140-866096511CEA}"/>
              </a:ext>
            </a:extLst>
          </p:cNvPr>
          <p:cNvSpPr txBox="1"/>
          <p:nvPr/>
        </p:nvSpPr>
        <p:spPr>
          <a:xfrm>
            <a:off x="76210" y="251912"/>
            <a:ext cx="1188720" cy="1200288"/>
          </a:xfrm>
          <a:prstGeom prst="rect">
            <a:avLst/>
          </a:prstGeom>
          <a:noFill/>
          <a:ln w="2857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b="1" dirty="0">
                <a:solidFill>
                  <a:schemeClr val="dk1"/>
                </a:solidFill>
                <a:latin typeface="Arial Narrow"/>
                <a:ea typeface="Arial Narrow"/>
                <a:cs typeface="Arial Narrow"/>
                <a:sym typeface="Arial Narrow"/>
              </a:rPr>
              <a:t>Place a h</a:t>
            </a:r>
            <a:r>
              <a:rPr lang="en-US" b="1" i="0" u="none" strike="noStrike" cap="none" dirty="0">
                <a:solidFill>
                  <a:schemeClr val="dk1"/>
                </a:solidFill>
                <a:latin typeface="Arial Narrow"/>
                <a:ea typeface="Arial Narrow"/>
                <a:cs typeface="Arial Narrow"/>
                <a:sym typeface="Arial Narrow"/>
              </a:rPr>
              <a:t>eadshot of yourself here</a:t>
            </a:r>
          </a:p>
        </p:txBody>
      </p:sp>
      <p:pic>
        <p:nvPicPr>
          <p:cNvPr id="4" name="Picture 3">
            <a:extLst>
              <a:ext uri="{FF2B5EF4-FFF2-40B4-BE49-F238E27FC236}">
                <a16:creationId xmlns:a16="http://schemas.microsoft.com/office/drawing/2014/main" id="{799638EA-8AAC-D850-8E31-1C6BE1276909}"/>
              </a:ext>
            </a:extLst>
          </p:cNvPr>
          <p:cNvPicPr>
            <a:picLocks noChangeAspect="1"/>
          </p:cNvPicPr>
          <p:nvPr/>
        </p:nvPicPr>
        <p:blipFill>
          <a:blip r:embed="rId5"/>
          <a:srcRect b="32582"/>
          <a:stretch>
            <a:fillRect/>
          </a:stretch>
        </p:blipFill>
        <p:spPr>
          <a:xfrm>
            <a:off x="54829" y="218375"/>
            <a:ext cx="1253240" cy="1267361"/>
          </a:xfrm>
          <a:prstGeom prst="rect">
            <a:avLst/>
          </a:prstGeom>
        </p:spPr>
      </p:pic>
    </p:spTree>
    <p:extLst>
      <p:ext uri="{BB962C8B-B14F-4D97-AF65-F5344CB8AC3E}">
        <p14:creationId xmlns:p14="http://schemas.microsoft.com/office/powerpoint/2010/main" val="1367588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6" name="Google Shape;146;p1"/>
          <p:cNvPicPr preferRelativeResize="0"/>
          <p:nvPr/>
        </p:nvPicPr>
        <p:blipFill rotWithShape="1">
          <a:blip r:embed="rId3">
            <a:alphaModFix amt="35000"/>
          </a:blip>
          <a:srcRect l="24315" t="23771" r="23113" b="36986"/>
          <a:stretch/>
        </p:blipFill>
        <p:spPr>
          <a:xfrm>
            <a:off x="134085" y="336817"/>
            <a:ext cx="1094729" cy="1067278"/>
          </a:xfrm>
          <a:prstGeom prst="rect">
            <a:avLst/>
          </a:prstGeom>
          <a:noFill/>
          <a:ln>
            <a:noFill/>
          </a:ln>
        </p:spPr>
      </p:pic>
      <p:sp>
        <p:nvSpPr>
          <p:cNvPr id="148" name="Google Shape;148;p1"/>
          <p:cNvSpPr txBox="1"/>
          <p:nvPr/>
        </p:nvSpPr>
        <p:spPr>
          <a:xfrm>
            <a:off x="10390683" y="5651368"/>
            <a:ext cx="18466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50" name="Google Shape;150;p1"/>
          <p:cNvSpPr/>
          <p:nvPr/>
        </p:nvSpPr>
        <p:spPr>
          <a:xfrm>
            <a:off x="1193975" y="203200"/>
            <a:ext cx="9844500" cy="2082581"/>
          </a:xfrm>
          <a:prstGeom prst="rect">
            <a:avLst/>
          </a:prstGeom>
          <a:noFill/>
          <a:ln>
            <a:noFill/>
          </a:ln>
        </p:spPr>
        <p:txBody>
          <a:bodyPr spcFirstLastPara="1" wrap="square" lIns="91425" tIns="45700" rIns="91425" bIns="45700" anchor="t" anchorCtr="0">
            <a:spAutoFit/>
          </a:bodyPr>
          <a:lstStyle/>
          <a:p>
            <a:pPr algn="l"/>
            <a:r>
              <a:rPr lang="en-US" sz="3200" b="1" dirty="0">
                <a:solidFill>
                  <a:srgbClr val="244D60"/>
                </a:solidFill>
                <a:latin typeface="Arial Narrow"/>
                <a:ea typeface="Arial Narrow"/>
                <a:cs typeface="Arial Narrow"/>
                <a:sym typeface="Arial Narrow"/>
              </a:rPr>
              <a:t>Hong–</a:t>
            </a:r>
            <a:r>
              <a:rPr lang="en-US" altLang="ko-KR" sz="3200" b="1" dirty="0">
                <a:solidFill>
                  <a:srgbClr val="244D60"/>
                </a:solidFill>
                <a:latin typeface="Arial Narrow"/>
              </a:rPr>
              <a:t>Impact of Climatological versus Near-Real-Time CTM</a:t>
            </a:r>
          </a:p>
          <a:p>
            <a:pPr algn="l"/>
            <a:r>
              <a:rPr lang="en-US" altLang="ko-KR" sz="3200" b="1" dirty="0">
                <a:solidFill>
                  <a:srgbClr val="244D60"/>
                </a:solidFill>
                <a:latin typeface="Arial Narrow"/>
              </a:rPr>
              <a:t>Fields on GEMS NO₂ Retrievals</a:t>
            </a:r>
            <a:endParaRPr sz="3200" b="1" i="0" u="none" strike="noStrike" cap="none" dirty="0">
              <a:solidFill>
                <a:srgbClr val="244D60"/>
              </a:solidFill>
              <a:latin typeface="Arial Narrow"/>
              <a:ea typeface="Arial Narrow"/>
              <a:cs typeface="Arial Narrow"/>
              <a:sym typeface="Arial Narrow"/>
            </a:endParaRPr>
          </a:p>
          <a:p>
            <a:pPr marL="0" marR="0" lvl="0" indent="0" algn="ctr" rtl="0">
              <a:lnSpc>
                <a:spcPct val="100000"/>
              </a:lnSpc>
              <a:spcBef>
                <a:spcPts val="200"/>
              </a:spcBef>
              <a:spcAft>
                <a:spcPts val="0"/>
              </a:spcAft>
              <a:buClr>
                <a:srgbClr val="000000"/>
              </a:buClr>
              <a:buSzPts val="1800"/>
              <a:buFont typeface="Arial Narrow"/>
              <a:buNone/>
            </a:pPr>
            <a:r>
              <a:rPr lang="en-US" sz="1800" b="0" i="0" u="none" strike="noStrike" cap="none" dirty="0" err="1">
                <a:solidFill>
                  <a:srgbClr val="000000"/>
                </a:solidFill>
                <a:latin typeface="Arial Narrow"/>
                <a:ea typeface="Arial Narrow"/>
                <a:cs typeface="Arial Narrow"/>
                <a:sym typeface="Arial Narrow"/>
              </a:rPr>
              <a:t>Hyunkee</a:t>
            </a:r>
            <a:r>
              <a:rPr lang="en-US" sz="1800" b="0" i="0" u="none" strike="noStrike" cap="none" dirty="0">
                <a:solidFill>
                  <a:srgbClr val="000000"/>
                </a:solidFill>
                <a:latin typeface="Arial Narrow"/>
                <a:ea typeface="Arial Narrow"/>
                <a:cs typeface="Arial Narrow"/>
                <a:sym typeface="Arial Narrow"/>
              </a:rPr>
              <a:t> Hong(NIER), Hyo-</a:t>
            </a:r>
            <a:r>
              <a:rPr lang="en-US" sz="1800" b="0" i="0" u="none" strike="noStrike" cap="none" dirty="0" err="1">
                <a:solidFill>
                  <a:srgbClr val="000000"/>
                </a:solidFill>
                <a:latin typeface="Arial Narrow"/>
                <a:ea typeface="Arial Narrow"/>
                <a:cs typeface="Arial Narrow"/>
                <a:sym typeface="Arial Narrow"/>
              </a:rPr>
              <a:t>jung</a:t>
            </a:r>
            <a:r>
              <a:rPr lang="en-US" sz="1800" b="0" i="0" u="none" strike="noStrike" cap="none" dirty="0">
                <a:solidFill>
                  <a:srgbClr val="000000"/>
                </a:solidFill>
                <a:latin typeface="Arial Narrow"/>
                <a:ea typeface="Arial Narrow"/>
                <a:cs typeface="Arial Narrow"/>
                <a:sym typeface="Arial Narrow"/>
              </a:rPr>
              <a:t> Lee and Min-</a:t>
            </a:r>
            <a:r>
              <a:rPr lang="en-US" sz="1800" b="0" i="0" u="none" strike="noStrike" cap="none" dirty="0" err="1">
                <a:solidFill>
                  <a:srgbClr val="000000"/>
                </a:solidFill>
                <a:latin typeface="Arial Narrow"/>
                <a:ea typeface="Arial Narrow"/>
                <a:cs typeface="Arial Narrow"/>
                <a:sym typeface="Arial Narrow"/>
              </a:rPr>
              <a:t>jun</a:t>
            </a:r>
            <a:r>
              <a:rPr lang="en-US" sz="1800" b="0" i="0" u="none" strike="noStrike" cap="none" dirty="0">
                <a:solidFill>
                  <a:srgbClr val="000000"/>
                </a:solidFill>
                <a:latin typeface="Arial Narrow"/>
                <a:ea typeface="Arial Narrow"/>
                <a:cs typeface="Arial Narrow"/>
                <a:sym typeface="Arial Narrow"/>
              </a:rPr>
              <a:t> Park(PNU)</a:t>
            </a:r>
          </a:p>
          <a:p>
            <a:pPr marL="0" marR="0" lvl="0" indent="0" algn="ctr" rtl="0">
              <a:lnSpc>
                <a:spcPct val="100000"/>
              </a:lnSpc>
              <a:spcBef>
                <a:spcPts val="200"/>
              </a:spcBef>
              <a:spcAft>
                <a:spcPts val="0"/>
              </a:spcAft>
              <a:buClr>
                <a:srgbClr val="000000"/>
              </a:buClr>
              <a:buSzPts val="1800"/>
              <a:buFont typeface="Arial Narrow"/>
              <a:buNone/>
            </a:pPr>
            <a:endParaRPr sz="4400" b="1" i="0" u="none" strike="noStrike" cap="none" dirty="0">
              <a:solidFill>
                <a:srgbClr val="244D60"/>
              </a:solidFill>
              <a:latin typeface="Arial Narrow"/>
              <a:ea typeface="Arial Narrow"/>
              <a:cs typeface="Arial Narrow"/>
              <a:sym typeface="Arial Narrow"/>
            </a:endParaRPr>
          </a:p>
        </p:txBody>
      </p:sp>
      <p:cxnSp>
        <p:nvCxnSpPr>
          <p:cNvPr id="151" name="Google Shape;151;p1"/>
          <p:cNvCxnSpPr/>
          <p:nvPr/>
        </p:nvCxnSpPr>
        <p:spPr>
          <a:xfrm flipH="1">
            <a:off x="305170" y="1536802"/>
            <a:ext cx="11430256" cy="21214"/>
          </a:xfrm>
          <a:prstGeom prst="straightConnector1">
            <a:avLst/>
          </a:prstGeom>
          <a:noFill/>
          <a:ln w="12700" cap="flat" cmpd="sng">
            <a:solidFill>
              <a:srgbClr val="002060"/>
            </a:solidFill>
            <a:prstDash val="solid"/>
            <a:miter lim="800000"/>
            <a:headEnd type="none" w="sm" len="sm"/>
            <a:tailEnd type="none" w="sm" len="sm"/>
          </a:ln>
        </p:spPr>
      </p:cxnSp>
      <p:pic>
        <p:nvPicPr>
          <p:cNvPr id="19" name="Picture 18" descr="A picture containing drawing&#10;&#10;Description automatically generated">
            <a:extLst>
              <a:ext uri="{FF2B5EF4-FFF2-40B4-BE49-F238E27FC236}">
                <a16:creationId xmlns:a16="http://schemas.microsoft.com/office/drawing/2014/main" id="{33229590-6CCA-5E42-83A7-E8168A61AA0D}"/>
              </a:ext>
            </a:extLst>
          </p:cNvPr>
          <p:cNvPicPr>
            <a:picLocks noChangeAspect="1"/>
          </p:cNvPicPr>
          <p:nvPr/>
        </p:nvPicPr>
        <p:blipFill>
          <a:blip r:embed="rId4"/>
          <a:stretch>
            <a:fillRect/>
          </a:stretch>
        </p:blipFill>
        <p:spPr>
          <a:xfrm>
            <a:off x="10985879" y="251912"/>
            <a:ext cx="1169511" cy="1169511"/>
          </a:xfrm>
          <a:prstGeom prst="rect">
            <a:avLst/>
          </a:prstGeom>
        </p:spPr>
      </p:pic>
      <p:sp>
        <p:nvSpPr>
          <p:cNvPr id="10" name="Google Shape;145;p1">
            <a:extLst>
              <a:ext uri="{FF2B5EF4-FFF2-40B4-BE49-F238E27FC236}">
                <a16:creationId xmlns:a16="http://schemas.microsoft.com/office/drawing/2014/main" id="{3431877A-069D-D84A-B140-866096511CEA}"/>
              </a:ext>
            </a:extLst>
          </p:cNvPr>
          <p:cNvSpPr txBox="1"/>
          <p:nvPr/>
        </p:nvSpPr>
        <p:spPr>
          <a:xfrm>
            <a:off x="76210" y="251912"/>
            <a:ext cx="1188720" cy="1200288"/>
          </a:xfrm>
          <a:prstGeom prst="rect">
            <a:avLst/>
          </a:prstGeom>
          <a:noFill/>
          <a:ln w="2857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b="1" dirty="0">
                <a:solidFill>
                  <a:schemeClr val="dk1"/>
                </a:solidFill>
                <a:latin typeface="Arial Narrow"/>
                <a:ea typeface="Arial Narrow"/>
                <a:cs typeface="Arial Narrow"/>
                <a:sym typeface="Arial Narrow"/>
              </a:rPr>
              <a:t>Place a h</a:t>
            </a:r>
            <a:r>
              <a:rPr lang="en-US" b="1" i="0" u="none" strike="noStrike" cap="none" dirty="0">
                <a:solidFill>
                  <a:schemeClr val="dk1"/>
                </a:solidFill>
                <a:latin typeface="Arial Narrow"/>
                <a:ea typeface="Arial Narrow"/>
                <a:cs typeface="Arial Narrow"/>
                <a:sym typeface="Arial Narrow"/>
              </a:rPr>
              <a:t>eadshot of yourself here</a:t>
            </a:r>
          </a:p>
        </p:txBody>
      </p:sp>
      <p:pic>
        <p:nvPicPr>
          <p:cNvPr id="3" name="그림 2">
            <a:extLst>
              <a:ext uri="{FF2B5EF4-FFF2-40B4-BE49-F238E27FC236}">
                <a16:creationId xmlns:a16="http://schemas.microsoft.com/office/drawing/2014/main" id="{AAE61FFB-42E5-499F-A37E-D36876525842}"/>
              </a:ext>
            </a:extLst>
          </p:cNvPr>
          <p:cNvPicPr>
            <a:picLocks noChangeAspect="1"/>
          </p:cNvPicPr>
          <p:nvPr/>
        </p:nvPicPr>
        <p:blipFill>
          <a:blip r:embed="rId5"/>
          <a:stretch>
            <a:fillRect/>
          </a:stretch>
        </p:blipFill>
        <p:spPr>
          <a:xfrm flipH="1">
            <a:off x="134085" y="351023"/>
            <a:ext cx="1053072" cy="1053072"/>
          </a:xfrm>
          <a:prstGeom prst="rect">
            <a:avLst/>
          </a:prstGeom>
        </p:spPr>
      </p:pic>
      <p:grpSp>
        <p:nvGrpSpPr>
          <p:cNvPr id="11" name="그룹 10">
            <a:extLst>
              <a:ext uri="{FF2B5EF4-FFF2-40B4-BE49-F238E27FC236}">
                <a16:creationId xmlns:a16="http://schemas.microsoft.com/office/drawing/2014/main" id="{0350D593-5153-4E06-BC05-3457B5960E85}"/>
              </a:ext>
            </a:extLst>
          </p:cNvPr>
          <p:cNvGrpSpPr/>
          <p:nvPr/>
        </p:nvGrpSpPr>
        <p:grpSpPr>
          <a:xfrm>
            <a:off x="1228814" y="1589054"/>
            <a:ext cx="9757065" cy="4572251"/>
            <a:chOff x="349608" y="660400"/>
            <a:chExt cx="12644868" cy="5925502"/>
          </a:xfrm>
        </p:grpSpPr>
        <p:pic>
          <p:nvPicPr>
            <p:cNvPr id="12" name="그림 11">
              <a:extLst>
                <a:ext uri="{FF2B5EF4-FFF2-40B4-BE49-F238E27FC236}">
                  <a16:creationId xmlns:a16="http://schemas.microsoft.com/office/drawing/2014/main" id="{1CE06913-2BF7-4796-BF66-DDB6F8907DD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914983" y="660400"/>
              <a:ext cx="1668930" cy="2931675"/>
            </a:xfrm>
            <a:prstGeom prst="rect">
              <a:avLst/>
            </a:prstGeom>
          </p:spPr>
        </p:pic>
        <p:pic>
          <p:nvPicPr>
            <p:cNvPr id="13" name="그림 12">
              <a:extLst>
                <a:ext uri="{FF2B5EF4-FFF2-40B4-BE49-F238E27FC236}">
                  <a16:creationId xmlns:a16="http://schemas.microsoft.com/office/drawing/2014/main" id="{54CC9786-24F5-4F38-A6C4-E1A8D7259C1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252843" y="660400"/>
              <a:ext cx="1668930" cy="2931673"/>
            </a:xfrm>
            <a:prstGeom prst="rect">
              <a:avLst/>
            </a:prstGeom>
            <a:ln w="19050">
              <a:noFill/>
            </a:ln>
          </p:spPr>
        </p:pic>
        <p:pic>
          <p:nvPicPr>
            <p:cNvPr id="14" name="그림 13">
              <a:extLst>
                <a:ext uri="{FF2B5EF4-FFF2-40B4-BE49-F238E27FC236}">
                  <a16:creationId xmlns:a16="http://schemas.microsoft.com/office/drawing/2014/main" id="{2C37A43C-6D3E-429D-BCD5-56F4AF54549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583913" y="660401"/>
              <a:ext cx="1668930" cy="2931673"/>
            </a:xfrm>
            <a:prstGeom prst="rect">
              <a:avLst/>
            </a:prstGeom>
            <a:ln w="19050">
              <a:noFill/>
            </a:ln>
          </p:spPr>
        </p:pic>
        <p:pic>
          <p:nvPicPr>
            <p:cNvPr id="16" name="그림 15">
              <a:extLst>
                <a:ext uri="{FF2B5EF4-FFF2-40B4-BE49-F238E27FC236}">
                  <a16:creationId xmlns:a16="http://schemas.microsoft.com/office/drawing/2014/main" id="{F5A57726-7228-48DC-AED6-C498C56FCE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56301" y="3885902"/>
              <a:ext cx="648000" cy="2700000"/>
            </a:xfrm>
            <a:prstGeom prst="rect">
              <a:avLst/>
            </a:prstGeom>
          </p:spPr>
        </p:pic>
        <p:pic>
          <p:nvPicPr>
            <p:cNvPr id="17" name="그림 16">
              <a:extLst>
                <a:ext uri="{FF2B5EF4-FFF2-40B4-BE49-F238E27FC236}">
                  <a16:creationId xmlns:a16="http://schemas.microsoft.com/office/drawing/2014/main" id="{024371F3-C8D2-4946-A67B-23618B4B895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49608" y="900683"/>
              <a:ext cx="2898653" cy="2691389"/>
            </a:xfrm>
            <a:prstGeom prst="rect">
              <a:avLst/>
            </a:prstGeom>
          </p:spPr>
        </p:pic>
        <p:pic>
          <p:nvPicPr>
            <p:cNvPr id="18" name="그림 17">
              <a:extLst>
                <a:ext uri="{FF2B5EF4-FFF2-40B4-BE49-F238E27FC236}">
                  <a16:creationId xmlns:a16="http://schemas.microsoft.com/office/drawing/2014/main" id="{B9C55F2B-924E-480F-AF9E-549963A5AE3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56301" y="863600"/>
              <a:ext cx="648000" cy="2700000"/>
            </a:xfrm>
            <a:prstGeom prst="rect">
              <a:avLst/>
            </a:prstGeom>
          </p:spPr>
        </p:pic>
        <p:pic>
          <p:nvPicPr>
            <p:cNvPr id="20" name="그림 19" descr="텍스트, 도표, 원, 시계이(가) 표시된 사진&#10;&#10;AI 생성 콘텐츠는 정확하지 않을 수 있습니다.">
              <a:extLst>
                <a:ext uri="{FF2B5EF4-FFF2-40B4-BE49-F238E27FC236}">
                  <a16:creationId xmlns:a16="http://schemas.microsoft.com/office/drawing/2014/main" id="{93FF7019-1A8B-459C-AD6E-4CCD9CB4058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07985" y="701075"/>
              <a:ext cx="3645840" cy="2667688"/>
            </a:xfrm>
            <a:prstGeom prst="rect">
              <a:avLst/>
            </a:prstGeom>
            <a:ln>
              <a:solidFill>
                <a:srgbClr val="79C2FF"/>
              </a:solidFill>
            </a:ln>
          </p:spPr>
        </p:pic>
        <p:sp>
          <p:nvSpPr>
            <p:cNvPr id="21" name="타원 20">
              <a:extLst>
                <a:ext uri="{FF2B5EF4-FFF2-40B4-BE49-F238E27FC236}">
                  <a16:creationId xmlns:a16="http://schemas.microsoft.com/office/drawing/2014/main" id="{DD26675A-3086-405A-8F58-659E816726A5}"/>
                </a:ext>
              </a:extLst>
            </p:cNvPr>
            <p:cNvSpPr/>
            <p:nvPr/>
          </p:nvSpPr>
          <p:spPr>
            <a:xfrm>
              <a:off x="10830905" y="1090971"/>
              <a:ext cx="812800" cy="68050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화살표: 아래쪽 21">
              <a:extLst>
                <a:ext uri="{FF2B5EF4-FFF2-40B4-BE49-F238E27FC236}">
                  <a16:creationId xmlns:a16="http://schemas.microsoft.com/office/drawing/2014/main" id="{10220259-5C62-4E03-BC7F-0F4397043E9D}"/>
                </a:ext>
              </a:extLst>
            </p:cNvPr>
            <p:cNvSpPr/>
            <p:nvPr/>
          </p:nvSpPr>
          <p:spPr>
            <a:xfrm>
              <a:off x="10245064" y="3391786"/>
              <a:ext cx="439471" cy="476250"/>
            </a:xfrm>
            <a:prstGeom prst="downArrow">
              <a:avLst/>
            </a:prstGeom>
            <a:solidFill>
              <a:srgbClr val="79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TextBox 22">
              <a:extLst>
                <a:ext uri="{FF2B5EF4-FFF2-40B4-BE49-F238E27FC236}">
                  <a16:creationId xmlns:a16="http://schemas.microsoft.com/office/drawing/2014/main" id="{DCA1F2C3-7F32-413B-A317-01FF444806D5}"/>
                </a:ext>
              </a:extLst>
            </p:cNvPr>
            <p:cNvSpPr txBox="1"/>
            <p:nvPr/>
          </p:nvSpPr>
          <p:spPr>
            <a:xfrm>
              <a:off x="9007985" y="4076176"/>
              <a:ext cx="3986491" cy="2305216"/>
            </a:xfrm>
            <a:prstGeom prst="rect">
              <a:avLst/>
            </a:prstGeom>
            <a:noFill/>
            <a:ln w="28575">
              <a:solidFill>
                <a:srgbClr val="79C2FF"/>
              </a:solidFill>
            </a:ln>
          </p:spPr>
          <p:txBody>
            <a:bodyPr wrap="square" rtlCol="0">
              <a:spAutoFit/>
            </a:bodyPr>
            <a:lstStyle/>
            <a:p>
              <a:pPr marL="285750" indent="-285750" latinLnBrk="0">
                <a:lnSpc>
                  <a:spcPct val="110000"/>
                </a:lnSpc>
                <a:spcBef>
                  <a:spcPts val="600"/>
                </a:spcBef>
                <a:buFont typeface="Arial" panose="020B0604020202020204" pitchFamily="34" charset="0"/>
                <a:buChar char="•"/>
              </a:pPr>
              <a:r>
                <a:rPr lang="en-US" altLang="ko-KR" sz="1600" dirty="0"/>
                <a:t>On </a:t>
              </a:r>
              <a:r>
                <a:rPr lang="en-US" altLang="ko-KR" sz="1600" b="1" dirty="0"/>
                <a:t>January 30</a:t>
              </a:r>
              <a:r>
                <a:rPr lang="en-US" altLang="ko-KR" sz="1600" dirty="0"/>
                <a:t>, easterly winds were dominant, unlike the typical wintertime westerly flow.</a:t>
              </a:r>
            </a:p>
            <a:p>
              <a:pPr marL="285750" indent="-285750" latinLnBrk="0">
                <a:lnSpc>
                  <a:spcPct val="110000"/>
                </a:lnSpc>
                <a:spcBef>
                  <a:spcPts val="600"/>
                </a:spcBef>
                <a:buFont typeface="Arial" panose="020B0604020202020204" pitchFamily="34" charset="0"/>
                <a:buChar char="•"/>
              </a:pPr>
              <a:r>
                <a:rPr lang="en-US" altLang="ko-KR" sz="1600" dirty="0"/>
                <a:t>The easterly flow affected the </a:t>
              </a:r>
              <a:r>
                <a:rPr lang="en-US" altLang="ko-KR" sz="1600" b="1" dirty="0"/>
                <a:t>NO₂ profile over Seosan</a:t>
              </a:r>
              <a:r>
                <a:rPr lang="en-US" altLang="ko-KR" sz="1600" dirty="0"/>
                <a:t>.</a:t>
              </a:r>
              <a:endParaRPr lang="en-US" altLang="ko-KR" sz="1600" dirty="0">
                <a:latin typeface="+mn-ea"/>
              </a:endParaRPr>
            </a:p>
          </p:txBody>
        </p:sp>
        <p:pic>
          <p:nvPicPr>
            <p:cNvPr id="24" name="그림 23">
              <a:extLst>
                <a:ext uri="{FF2B5EF4-FFF2-40B4-BE49-F238E27FC236}">
                  <a16:creationId xmlns:a16="http://schemas.microsoft.com/office/drawing/2014/main" id="{D1A2DEBE-D88F-4F40-B685-11E9C31B5A9B}"/>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914983" y="3638550"/>
              <a:ext cx="1668929" cy="2931671"/>
            </a:xfrm>
            <a:prstGeom prst="rect">
              <a:avLst/>
            </a:prstGeom>
            <a:ln>
              <a:noFill/>
            </a:ln>
          </p:spPr>
        </p:pic>
        <p:pic>
          <p:nvPicPr>
            <p:cNvPr id="25" name="그림 24">
              <a:extLst>
                <a:ext uri="{FF2B5EF4-FFF2-40B4-BE49-F238E27FC236}">
                  <a16:creationId xmlns:a16="http://schemas.microsoft.com/office/drawing/2014/main" id="{D9AC99F0-B600-4927-A01F-D539A2E897B8}"/>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5583913" y="3638550"/>
              <a:ext cx="1668928" cy="2931671"/>
            </a:xfrm>
            <a:prstGeom prst="rect">
              <a:avLst/>
            </a:prstGeom>
            <a:ln w="19050">
              <a:noFill/>
            </a:ln>
          </p:spPr>
        </p:pic>
        <p:pic>
          <p:nvPicPr>
            <p:cNvPr id="26" name="그림 25">
              <a:extLst>
                <a:ext uri="{FF2B5EF4-FFF2-40B4-BE49-F238E27FC236}">
                  <a16:creationId xmlns:a16="http://schemas.microsoft.com/office/drawing/2014/main" id="{B6A7F86B-15AE-4883-BCF0-AD9AD4F1E028}"/>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7252843" y="3638549"/>
              <a:ext cx="1668928" cy="2931671"/>
            </a:xfrm>
            <a:prstGeom prst="rect">
              <a:avLst/>
            </a:prstGeom>
            <a:ln w="19050">
              <a:noFill/>
            </a:ln>
          </p:spPr>
        </p:pic>
      </p:grpSp>
      <p:sp>
        <p:nvSpPr>
          <p:cNvPr id="27" name="TextBox 26">
            <a:extLst>
              <a:ext uri="{FF2B5EF4-FFF2-40B4-BE49-F238E27FC236}">
                <a16:creationId xmlns:a16="http://schemas.microsoft.com/office/drawing/2014/main" id="{6377E9BC-9CA0-4FB0-BD3B-4289832DF41D}"/>
              </a:ext>
            </a:extLst>
          </p:cNvPr>
          <p:cNvSpPr txBox="1"/>
          <p:nvPr/>
        </p:nvSpPr>
        <p:spPr>
          <a:xfrm>
            <a:off x="4070089" y="2038925"/>
            <a:ext cx="1506462" cy="369332"/>
          </a:xfrm>
          <a:prstGeom prst="rect">
            <a:avLst/>
          </a:prstGeom>
          <a:noFill/>
        </p:spPr>
        <p:txBody>
          <a:bodyPr wrap="square">
            <a:spAutoFit/>
          </a:bodyPr>
          <a:lstStyle/>
          <a:p>
            <a:r>
              <a:rPr lang="en-US" altLang="ko-KR" dirty="0">
                <a:solidFill>
                  <a:srgbClr val="FF0000"/>
                </a:solidFill>
              </a:rPr>
              <a:t>GEMS a priori</a:t>
            </a:r>
            <a:endParaRPr lang="ko-KR" altLang="en-US" dirty="0">
              <a:solidFill>
                <a:srgbClr val="FF0000"/>
              </a:solidFill>
            </a:endParaRPr>
          </a:p>
        </p:txBody>
      </p:sp>
      <p:sp>
        <p:nvSpPr>
          <p:cNvPr id="28" name="TextBox 27">
            <a:extLst>
              <a:ext uri="{FF2B5EF4-FFF2-40B4-BE49-F238E27FC236}">
                <a16:creationId xmlns:a16="http://schemas.microsoft.com/office/drawing/2014/main" id="{A3B32F7B-E358-44BE-8309-A961BC4687E1}"/>
              </a:ext>
            </a:extLst>
          </p:cNvPr>
          <p:cNvSpPr txBox="1"/>
          <p:nvPr/>
        </p:nvSpPr>
        <p:spPr>
          <a:xfrm>
            <a:off x="4101257" y="4376900"/>
            <a:ext cx="1532755" cy="369332"/>
          </a:xfrm>
          <a:prstGeom prst="rect">
            <a:avLst/>
          </a:prstGeom>
          <a:noFill/>
        </p:spPr>
        <p:txBody>
          <a:bodyPr wrap="square">
            <a:spAutoFit/>
          </a:bodyPr>
          <a:lstStyle/>
          <a:p>
            <a:r>
              <a:rPr lang="en-US" altLang="ko-KR" dirty="0">
                <a:solidFill>
                  <a:srgbClr val="FF0000"/>
                </a:solidFill>
              </a:rPr>
              <a:t>Near real time</a:t>
            </a:r>
            <a:endParaRPr lang="ko-KR" altLang="en-US" dirty="0">
              <a:solidFill>
                <a:srgbClr val="FF0000"/>
              </a:solidFill>
            </a:endParaRPr>
          </a:p>
        </p:txBody>
      </p:sp>
      <p:pic>
        <p:nvPicPr>
          <p:cNvPr id="31" name="그림 30">
            <a:extLst>
              <a:ext uri="{FF2B5EF4-FFF2-40B4-BE49-F238E27FC236}">
                <a16:creationId xmlns:a16="http://schemas.microsoft.com/office/drawing/2014/main" id="{3BBF983A-8BCB-4411-A809-5A32D376A25C}"/>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1175959" y="4064138"/>
            <a:ext cx="2281405" cy="2118276"/>
          </a:xfrm>
          <a:prstGeom prst="rect">
            <a:avLst/>
          </a:prstGeom>
        </p:spPr>
      </p:pic>
    </p:spTree>
    <p:extLst>
      <p:ext uri="{BB962C8B-B14F-4D97-AF65-F5344CB8AC3E}">
        <p14:creationId xmlns:p14="http://schemas.microsoft.com/office/powerpoint/2010/main" val="3445471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emplate/>
  <TotalTime>7247</TotalTime>
  <Words>2839</Words>
  <Application>Microsoft Macintosh PowerPoint</Application>
  <PresentationFormat>Widescreen</PresentationFormat>
  <Paragraphs>281</Paragraphs>
  <Slides>25</Slides>
  <Notes>22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25</vt:i4>
      </vt:variant>
    </vt:vector>
  </HeadingPairs>
  <TitlesOfParts>
    <vt:vector size="37" baseType="lpstr">
      <vt:lpstr>Antonio</vt:lpstr>
      <vt:lpstr>Aptos</vt:lpstr>
      <vt:lpstr>Arial</vt:lpstr>
      <vt:lpstr>Arial Narrow</vt:lpstr>
      <vt:lpstr>Calibri</vt:lpstr>
      <vt:lpstr>Calibri Light</vt:lpstr>
      <vt:lpstr>Cambria</vt:lpstr>
      <vt:lpstr>Comic Sans MS</vt:lpstr>
      <vt:lpstr>Helvetica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Retrieval of Aerosol Optical Centroid Height (AOCH) using TEMPO  Oxygen B band: Algorithm development and preliminary results Inderjeet Singh*, Xi Chen*, Zhendong Lu, Jun Wang* Iowa Technology Institute, University of Iowa</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Mcfadden, Susan K. (ARC-SGG)[Bay Area Environmental Research Institute]</dc:creator>
  <cp:keywords/>
  <dc:description/>
  <cp:lastModifiedBy>Milano, Brianne N. (ARC-SGP)[Bay Area Environmental Research Institute (BAER)]</cp:lastModifiedBy>
  <cp:revision>24</cp:revision>
  <dcterms:created xsi:type="dcterms:W3CDTF">2020-07-29T20:44:57Z</dcterms:created>
  <dcterms:modified xsi:type="dcterms:W3CDTF">2026-06-16T01:28:08Z</dcterms:modified>
  <cp:category/>
</cp:coreProperties>
</file>