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8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19" d="100"/>
          <a:sy n="119" d="100"/>
        </p:scale>
        <p:origin x="4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642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Opening slide. Emphasize that the talk connects Earth system foundation models, TEMPO observations, and near-ground NO₂ prediction for fire-related air quality.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 collaboration points retained: Microsoft AI for Good Lab is excited to work with JPL; provided Azure credits; assigned a senior data scientist; enabled access to A100/H100; open-sourcing Aurora; collaborations with University of Cambridge and Hadley Centre.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Interpretive AI layer: connect TEMPO-informed, fine-tuned GeoFM forecasts to open-source GIS and Agentic AI tools for wildfire and air-quality decision support.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points from original slide: Aurora enables fast global 3D air-quality prediction but zero-shot rollout requires regional bias correction; flow-matching fine-tuning improves total-column NO2 agreement with CAMS over the U.S. West; next step is to fine-tune Aurora with TEMPO tropospheric column NO2 as predictor and ground-based AirNow NO2 observations as target; connect GeoFM forecasts to open-source GIS and Agentic AI decision support; remind audience to attend Xiaohua Pan talk.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 detailed points retained in condensed form: most atmospheric ML/DL models are task-specific; FMs such as NASA Prithvi WxC, Microsoft Aurora, and DOE ORBIT are pretrained in a task-agnostic manner on massive data and can be fine-tuned for tasks including forecasting, downscaling, hurricane tracking, and gravity wave parameterization.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Aurora Air Pollution has more than 1.3 billion parameters and produces global chemistry and meteorology forecasts. Fine-tuning is framed as a path to a TEMPO/AirNow/GCHP-enabled digital twin workflow.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 details condensed: initial CAMS data include near-surface meteorology, chemistry columns, and 13 pressure-level variables from 1000 to 50 hPa. The zero-shot run uses pretrained Aurora Air Pollution at 0.4 degrees, six 12-hour steps, and outputs chemistry plus meteorology.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enlarges the original variable list while retaining all static variables: lsm, z, slt, and static emissions-like fields for ammonia, CO, NOx, and SO2, including log variants.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222" name="Google Shape;2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23" name="Google Shape;223;p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 details retained: predictors include t2m, u10, v10, msl, tcno2; z, u, v, t, q, no2 at 13 pressure levels plus static emissions fields. Loss includes base flow-matching residual loss and structural terms for spatial gradients, anomaly correlation, extremes, peaks, distribution matching, and column NO2/profile NO2 coherence.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Flow matching: the model learns a residual correction r_hat and adds it back to Aurora prediction y_hat. Training uses noisy residuals; inference uses iterative denoising.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training the Flow Matching model using one year of CAMS data from July 2023 to June 2024, the fine-tuned Aurora output shows better agreement with CAMS forecast than Aurora rollout. Bias correction for both total column NO2 and vertical NO2 profiles at 13 levels remains a significant challenge.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huikyo.lee@jpl.nasa.gov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idatm1234/aurora/blob/chem/examples/static_variables_editor.ipynb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7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09728"/>
          </a:xfrm>
          <a:prstGeom prst="rect">
            <a:avLst/>
          </a:prstGeom>
          <a:solidFill>
            <a:srgbClr val="0B3D91"/>
          </a:solidFill>
          <a:ln w="12700">
            <a:solidFill>
              <a:srgbClr val="0B3D91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3" name="Image 0" descr="/mnt/data/pptx_extract/ppt/media/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89" y="347472"/>
            <a:ext cx="2308006" cy="5029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729216" y="411480"/>
            <a:ext cx="1847088" cy="219456"/>
          </a:xfrm>
          <a:prstGeom prst="roundRect">
            <a:avLst/>
          </a:prstGeom>
          <a:solidFill>
            <a:srgbClr val="0B3D91"/>
          </a:solidFill>
          <a:ln>
            <a:solidFill>
              <a:srgbClr val="0B3D91">
                <a:alpha val="0"/>
              </a:srgbClr>
            </a:solidFill>
          </a:ln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9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TEMPO DART 2026</a:t>
            </a:r>
            <a:endParaRPr lang="en-US" sz="950" dirty="0"/>
          </a:p>
        </p:txBody>
      </p:sp>
      <p:sp>
        <p:nvSpPr>
          <p:cNvPr id="5" name="Text 2"/>
          <p:cNvSpPr/>
          <p:nvPr/>
        </p:nvSpPr>
        <p:spPr>
          <a:xfrm>
            <a:off x="566928" y="987552"/>
            <a:ext cx="10789920" cy="8686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310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Fine-Tuning Earth System Foundation Models to Predict Fire-Related Near-Ground NO₂</a:t>
            </a:r>
            <a:endParaRPr lang="en-US" sz="3100" dirty="0"/>
          </a:p>
        </p:txBody>
      </p:sp>
      <p:pic>
        <p:nvPicPr>
          <p:cNvPr id="7" name="Image 1" descr="/mnt/data/pptx_extract/ppt/media/image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016" y="2788920"/>
            <a:ext cx="8587769" cy="278892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973568" y="5806440"/>
            <a:ext cx="3337560" cy="219456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marL="0" indent="0" algn="r">
              <a:buNone/>
            </a:pPr>
            <a:r>
              <a:rPr lang="en-US" sz="1150" i="1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Reference: Bodnar et al., Nature (2025)</a:t>
            </a:r>
            <a:endParaRPr lang="en-US" sz="1150" dirty="0"/>
          </a:p>
        </p:txBody>
      </p:sp>
      <p:sp>
        <p:nvSpPr>
          <p:cNvPr id="10" name="Text 6"/>
          <p:cNvSpPr/>
          <p:nvPr/>
        </p:nvSpPr>
        <p:spPr>
          <a:xfrm>
            <a:off x="11292840" y="6547104"/>
            <a:ext cx="502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80" dirty="0">
                <a:solidFill>
                  <a:srgbClr val="7A879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78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961E1C-EDAA-982D-73CF-1904DA12494C}"/>
              </a:ext>
            </a:extLst>
          </p:cNvPr>
          <p:cNvSpPr txBox="1"/>
          <p:nvPr/>
        </p:nvSpPr>
        <p:spPr>
          <a:xfrm>
            <a:off x="4910052" y="6065365"/>
            <a:ext cx="7242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Hugo Lee</a:t>
            </a:r>
            <a:r>
              <a:rPr lang="en-US" baseline="30000" dirty="0"/>
              <a:t>1 </a:t>
            </a:r>
            <a:r>
              <a:rPr lang="en-US" dirty="0"/>
              <a:t>(</a:t>
            </a:r>
            <a:r>
              <a:rPr lang="en-US" dirty="0">
                <a:hlinkClick r:id="rId5"/>
              </a:rPr>
              <a:t>huikyo.lee@jpl.nasa.gov</a:t>
            </a:r>
            <a:r>
              <a:rPr lang="en-US" dirty="0"/>
              <a:t>) </a:t>
            </a:r>
            <a:endParaRPr lang="en-US" baseline="30000" dirty="0"/>
          </a:p>
          <a:p>
            <a:pPr algn="ctr"/>
            <a:r>
              <a:rPr lang="en-US" baseline="30000" dirty="0"/>
              <a:t>1</a:t>
            </a:r>
            <a:r>
              <a:rPr lang="en-US" dirty="0"/>
              <a:t>: Jet Propulsion Laboratory, California Institute of Technology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7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7724"/>
          </a:xfrm>
          <a:prstGeom prst="rect">
            <a:avLst/>
          </a:prstGeom>
          <a:solidFill>
            <a:srgbClr val="0B3D91"/>
          </a:solidFill>
          <a:ln w="12700">
            <a:solidFill>
              <a:srgbClr val="0B3D91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84048" y="201168"/>
            <a:ext cx="1065276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55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Microsoft/Aurora Collaboration</a:t>
            </a:r>
            <a:endParaRPr lang="en-US" sz="2550" dirty="0"/>
          </a:p>
        </p:txBody>
      </p:sp>
      <p:sp>
        <p:nvSpPr>
          <p:cNvPr id="4" name="Text 2"/>
          <p:cNvSpPr/>
          <p:nvPr/>
        </p:nvSpPr>
        <p:spPr>
          <a:xfrm>
            <a:off x="402336" y="621792"/>
            <a:ext cx="107899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Cloud acceleration for Aurora fine-tuning and NASA air-quality applications</a:t>
            </a:r>
            <a:endParaRPr lang="en-US" sz="1050" dirty="0"/>
          </a:p>
        </p:txBody>
      </p:sp>
      <p:sp>
        <p:nvSpPr>
          <p:cNvPr id="5" name="Shape 3"/>
          <p:cNvSpPr/>
          <p:nvPr/>
        </p:nvSpPr>
        <p:spPr>
          <a:xfrm>
            <a:off x="384048" y="877824"/>
            <a:ext cx="11411712" cy="22860"/>
          </a:xfrm>
          <a:prstGeom prst="rect">
            <a:avLst/>
          </a:prstGeom>
          <a:solidFill>
            <a:srgbClr val="E7EEF6"/>
          </a:solidFill>
          <a:ln w="12700">
            <a:solidFill>
              <a:srgbClr val="E7EEF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420624" y="6565392"/>
            <a:ext cx="63093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dirty="0">
                <a:solidFill>
                  <a:srgbClr val="7A879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TEMPO DART 2026  •  Aurora / TEMPO / AirNow</a:t>
            </a:r>
            <a:endParaRPr lang="en-US" sz="780" dirty="0"/>
          </a:p>
        </p:txBody>
      </p:sp>
      <p:sp>
        <p:nvSpPr>
          <p:cNvPr id="7" name="Text 5"/>
          <p:cNvSpPr/>
          <p:nvPr/>
        </p:nvSpPr>
        <p:spPr>
          <a:xfrm>
            <a:off x="11292840" y="6547104"/>
            <a:ext cx="502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80" dirty="0">
                <a:solidFill>
                  <a:srgbClr val="7A879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780" dirty="0"/>
          </a:p>
        </p:txBody>
      </p:sp>
      <p:sp>
        <p:nvSpPr>
          <p:cNvPr id="8" name="Text 6"/>
          <p:cNvSpPr/>
          <p:nvPr/>
        </p:nvSpPr>
        <p:spPr>
          <a:xfrm>
            <a:off x="640080" y="1234440"/>
            <a:ext cx="4892040" cy="1024128"/>
          </a:xfrm>
          <a:prstGeom prst="roundRect">
            <a:avLst/>
          </a:prstGeom>
          <a:solidFill>
            <a:srgbClr val="FFFFFF"/>
          </a:solidFill>
          <a:ln w="13970">
            <a:solidFill>
              <a:srgbClr val="D5E0EE"/>
            </a:solidFill>
          </a:ln>
        </p:spPr>
        <p:txBody>
          <a:bodyPr wrap="square" lIns="1651" tIns="1651" rIns="1651" bIns="1651" rtlCol="0" anchor="ctr">
            <a:normAutofit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Why JPL is a strong partner
</a:t>
            </a:r>
            <a:r>
              <a:rPr lang="en-US" sz="170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Expertise in air quality, physics-based modeling, data assimilation, and satellite retrievals.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640080" y="2560320"/>
            <a:ext cx="4892040" cy="1024128"/>
          </a:xfrm>
          <a:prstGeom prst="roundRect">
            <a:avLst/>
          </a:prstGeom>
          <a:solidFill>
            <a:srgbClr val="EAF3FF"/>
          </a:solidFill>
          <a:ln w="13970">
            <a:solidFill>
              <a:srgbClr val="BDD5F2"/>
            </a:solidFill>
          </a:ln>
        </p:spPr>
        <p:txBody>
          <a:bodyPr wrap="square" lIns="1651" tIns="1651" rIns="1651" bIns="1651" rtlCol="0" anchor="ctr">
            <a:normAutofit fontScale="92500"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Collaboration support
</a:t>
            </a:r>
            <a:r>
              <a:rPr lang="en-US" sz="170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Azure credits; Microsoft senior data scientist support; access to NVIDIA A100/H100 processors.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640080" y="3886200"/>
            <a:ext cx="4892040" cy="1024128"/>
          </a:xfrm>
          <a:prstGeom prst="roundRect">
            <a:avLst/>
          </a:prstGeom>
          <a:solidFill>
            <a:srgbClr val="EAF7F2"/>
          </a:solidFill>
          <a:ln w="13970">
            <a:solidFill>
              <a:srgbClr val="B7DED1"/>
            </a:solidFill>
          </a:ln>
        </p:spPr>
        <p:txBody>
          <a:bodyPr wrap="square" lIns="1651" tIns="1651" rIns="1651" bIns="1651" rtlCol="0" anchor="ctr">
            <a:normAutofit fontScale="92500"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rgbClr val="1B99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Community pathway
</a:t>
            </a:r>
            <a:r>
              <a:rPr lang="en-US" sz="170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Microsoft is open-sourcing Aurora and collaborating with the University of Cambridge and Hadley Centre.</a:t>
            </a:r>
            <a:endParaRPr lang="en-US" sz="1700" dirty="0"/>
          </a:p>
        </p:txBody>
      </p:sp>
      <p:pic>
        <p:nvPicPr>
          <p:cNvPr id="11" name="Image 0" descr="/mnt/data/pptx_extract/ppt/media/image1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136" y="1207008"/>
            <a:ext cx="3635376" cy="1773936"/>
          </a:xfrm>
          <a:prstGeom prst="rect">
            <a:avLst/>
          </a:prstGeom>
        </p:spPr>
      </p:pic>
      <p:pic>
        <p:nvPicPr>
          <p:cNvPr id="12" name="Image 1" descr="/mnt/data/pptx_extract/ppt/media/image16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041" y="3273552"/>
            <a:ext cx="5275565" cy="232257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7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7724"/>
          </a:xfrm>
          <a:prstGeom prst="rect">
            <a:avLst/>
          </a:prstGeom>
          <a:solidFill>
            <a:srgbClr val="0B3D91"/>
          </a:solidFill>
          <a:ln w="12700">
            <a:solidFill>
              <a:srgbClr val="0B3D91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84048" y="201168"/>
            <a:ext cx="1065276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55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Interpretive AI Layer: Multi-Mission GIS Copilot</a:t>
            </a:r>
            <a:endParaRPr lang="en-US" sz="2550" dirty="0"/>
          </a:p>
        </p:txBody>
      </p:sp>
      <p:sp>
        <p:nvSpPr>
          <p:cNvPr id="4" name="Text 2"/>
          <p:cNvSpPr/>
          <p:nvPr/>
        </p:nvSpPr>
        <p:spPr>
          <a:xfrm>
            <a:off x="402336" y="621792"/>
            <a:ext cx="107899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Connecting TEMPO-informed GeoFM forecasts to actionable decision support</a:t>
            </a:r>
            <a:endParaRPr lang="en-US" sz="1050" dirty="0"/>
          </a:p>
        </p:txBody>
      </p:sp>
      <p:sp>
        <p:nvSpPr>
          <p:cNvPr id="5" name="Shape 3"/>
          <p:cNvSpPr/>
          <p:nvPr/>
        </p:nvSpPr>
        <p:spPr>
          <a:xfrm>
            <a:off x="384048" y="877824"/>
            <a:ext cx="11411712" cy="22860"/>
          </a:xfrm>
          <a:prstGeom prst="rect">
            <a:avLst/>
          </a:prstGeom>
          <a:solidFill>
            <a:srgbClr val="E7EEF6"/>
          </a:solidFill>
          <a:ln w="12700">
            <a:solidFill>
              <a:srgbClr val="E7EEF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420624" y="6565392"/>
            <a:ext cx="63093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dirty="0">
                <a:solidFill>
                  <a:srgbClr val="7A879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TEMPO DART 2026  •  Aurora / TEMPO / AirNow</a:t>
            </a:r>
            <a:endParaRPr lang="en-US" sz="780" dirty="0"/>
          </a:p>
        </p:txBody>
      </p:sp>
      <p:sp>
        <p:nvSpPr>
          <p:cNvPr id="7" name="Text 5"/>
          <p:cNvSpPr/>
          <p:nvPr/>
        </p:nvSpPr>
        <p:spPr>
          <a:xfrm>
            <a:off x="11292840" y="6547104"/>
            <a:ext cx="502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80" dirty="0">
                <a:solidFill>
                  <a:srgbClr val="7A879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780" dirty="0"/>
          </a:p>
        </p:txBody>
      </p:sp>
      <p:sp>
        <p:nvSpPr>
          <p:cNvPr id="8" name="Text 6"/>
          <p:cNvSpPr/>
          <p:nvPr/>
        </p:nvSpPr>
        <p:spPr>
          <a:xfrm>
            <a:off x="640080" y="1207008"/>
            <a:ext cx="3246120" cy="960120"/>
          </a:xfrm>
          <a:prstGeom prst="roundRect">
            <a:avLst/>
          </a:prstGeom>
          <a:solidFill>
            <a:srgbClr val="FFFFFF"/>
          </a:solidFill>
          <a:ln w="13970">
            <a:solidFill>
              <a:srgbClr val="D5E0EE"/>
            </a:solidFill>
          </a:ln>
        </p:spPr>
        <p:txBody>
          <a:bodyPr wrap="square" lIns="1651" tIns="1651" rIns="1651" bIns="1651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175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Decision-support goal
</a:t>
            </a:r>
            <a:r>
              <a:rPr lang="en-US" sz="175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Translate observational and model fields into plain-language wildfire and air-quality guidance.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640080" y="2505456"/>
            <a:ext cx="3246120" cy="960120"/>
          </a:xfrm>
          <a:prstGeom prst="roundRect">
            <a:avLst/>
          </a:prstGeom>
          <a:solidFill>
            <a:srgbClr val="EAF3FF"/>
          </a:solidFill>
          <a:ln w="13970">
            <a:solidFill>
              <a:srgbClr val="BDD5F2"/>
            </a:solidFill>
          </a:ln>
        </p:spPr>
        <p:txBody>
          <a:bodyPr wrap="square" lIns="1651" tIns="1651" rIns="1651" bIns="1651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175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 fusion
</a:t>
            </a:r>
            <a:r>
              <a:rPr lang="en-US" sz="175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Combine TEMPO, AirNow, Aurora, and GIS layers in one analysis workspace.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640080" y="3803904"/>
            <a:ext cx="3246120" cy="960120"/>
          </a:xfrm>
          <a:prstGeom prst="roundRect">
            <a:avLst/>
          </a:prstGeom>
          <a:solidFill>
            <a:srgbClr val="EAF7F2"/>
          </a:solidFill>
          <a:ln w="13970">
            <a:solidFill>
              <a:srgbClr val="B7DED1"/>
            </a:solidFill>
          </a:ln>
        </p:spPr>
        <p:txBody>
          <a:bodyPr wrap="square" lIns="1651" tIns="1651" rIns="1651" bIns="1651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1750" b="1" dirty="0">
                <a:solidFill>
                  <a:srgbClr val="1B99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Agentic workflow
</a:t>
            </a:r>
            <a:r>
              <a:rPr lang="en-US" sz="175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Automate queries, map interpretation, and scenario summaries for end users.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1143000" y="5742432"/>
            <a:ext cx="9921240" cy="420624"/>
          </a:xfrm>
          <a:prstGeom prst="roundRect">
            <a:avLst/>
          </a:prstGeom>
          <a:solidFill>
            <a:srgbClr val="0B1F3A"/>
          </a:solidFill>
          <a:ln w="12700">
            <a:solidFill>
              <a:srgbClr val="0B1F3A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7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Vision: wildfire and air-quality decision support through open-source GIS + Agentic AI.</a:t>
            </a:r>
            <a:endParaRPr lang="en-US" sz="1700" dirty="0"/>
          </a:p>
        </p:txBody>
      </p:sp>
      <p:pic>
        <p:nvPicPr>
          <p:cNvPr id="11" name="Wildfire_Winds_Altadena_720p">
            <a:hlinkClick r:id="" action="ppaction://media"/>
            <a:extLst>
              <a:ext uri="{FF2B5EF4-FFF2-40B4-BE49-F238E27FC236}">
                <a16:creationId xmlns:a16="http://schemas.microsoft.com/office/drawing/2014/main" id="{16C26C2A-F964-49A1-D985-48CB61431E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1533" y="1027086"/>
            <a:ext cx="7422029" cy="4499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7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7724"/>
          </a:xfrm>
          <a:prstGeom prst="rect">
            <a:avLst/>
          </a:prstGeom>
          <a:solidFill>
            <a:srgbClr val="0B3D91"/>
          </a:solidFill>
          <a:ln w="12700">
            <a:solidFill>
              <a:srgbClr val="0B3D91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84048" y="201168"/>
            <a:ext cx="1065276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55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Summary and Next Steps</a:t>
            </a:r>
            <a:endParaRPr lang="en-US" sz="2550" dirty="0"/>
          </a:p>
        </p:txBody>
      </p:sp>
      <p:sp>
        <p:nvSpPr>
          <p:cNvPr id="4" name="Text 2"/>
          <p:cNvSpPr/>
          <p:nvPr/>
        </p:nvSpPr>
        <p:spPr>
          <a:xfrm>
            <a:off x="402336" y="621792"/>
            <a:ext cx="107899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Aurora + flow matching + TEMPO/AirNow path toward near-ground NO₂ prediction</a:t>
            </a:r>
            <a:endParaRPr lang="en-US" sz="1050" dirty="0"/>
          </a:p>
        </p:txBody>
      </p:sp>
      <p:sp>
        <p:nvSpPr>
          <p:cNvPr id="5" name="Shape 3"/>
          <p:cNvSpPr/>
          <p:nvPr/>
        </p:nvSpPr>
        <p:spPr>
          <a:xfrm>
            <a:off x="384048" y="877824"/>
            <a:ext cx="11411712" cy="22860"/>
          </a:xfrm>
          <a:prstGeom prst="rect">
            <a:avLst/>
          </a:prstGeom>
          <a:solidFill>
            <a:srgbClr val="E7EEF6"/>
          </a:solidFill>
          <a:ln w="12700">
            <a:solidFill>
              <a:srgbClr val="E7EEF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420624" y="6565392"/>
            <a:ext cx="63093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dirty="0">
                <a:solidFill>
                  <a:srgbClr val="7A879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TEMPO DART 2026  •  Aurora / TEMPO / AirNow</a:t>
            </a:r>
            <a:endParaRPr lang="en-US" sz="780" dirty="0"/>
          </a:p>
        </p:txBody>
      </p:sp>
      <p:sp>
        <p:nvSpPr>
          <p:cNvPr id="7" name="Text 5"/>
          <p:cNvSpPr/>
          <p:nvPr/>
        </p:nvSpPr>
        <p:spPr>
          <a:xfrm>
            <a:off x="11292840" y="6547104"/>
            <a:ext cx="502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80" dirty="0">
                <a:solidFill>
                  <a:srgbClr val="7A879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</a:t>
            </a:r>
            <a:endParaRPr lang="en-US" sz="780" dirty="0"/>
          </a:p>
        </p:txBody>
      </p:sp>
      <p:sp>
        <p:nvSpPr>
          <p:cNvPr id="8" name="Text 6"/>
          <p:cNvSpPr/>
          <p:nvPr/>
        </p:nvSpPr>
        <p:spPr>
          <a:xfrm>
            <a:off x="713232" y="1207008"/>
            <a:ext cx="502920" cy="502920"/>
          </a:xfrm>
          <a:prstGeom prst="ellipse">
            <a:avLst/>
          </a:prstGeom>
          <a:solidFill>
            <a:srgbClr val="0B3D91"/>
          </a:solidFill>
          <a:ln w="12700">
            <a:solidFill>
              <a:srgbClr val="0B3D91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1417320" y="1170432"/>
            <a:ext cx="9784080" cy="576072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220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Aurora enables rapid global 3D air-quality prediction, but zero-shot rollout still needs regional bias correction.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13232" y="2121408"/>
            <a:ext cx="502920" cy="502920"/>
          </a:xfrm>
          <a:prstGeom prst="ellipse">
            <a:avLst/>
          </a:prstGeom>
          <a:solidFill>
            <a:srgbClr val="1B998B"/>
          </a:solidFill>
          <a:ln w="12700">
            <a:solidFill>
              <a:srgbClr val="1B998B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1417320" y="2103120"/>
            <a:ext cx="9784080" cy="576072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220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Flow-matching fine-tuning improves total-column NO₂ agreement with CAMS over the U.S. West.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13232" y="3035808"/>
            <a:ext cx="502920" cy="502920"/>
          </a:xfrm>
          <a:prstGeom prst="ellipse">
            <a:avLst/>
          </a:prstGeom>
          <a:solidFill>
            <a:srgbClr val="F39C12"/>
          </a:solidFill>
          <a:ln w="12700">
            <a:solidFill>
              <a:srgbClr val="F39C12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1417320" y="2980944"/>
            <a:ext cx="9829800" cy="6858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marL="0" indent="0" algn="l">
              <a:buNone/>
            </a:pPr>
            <a:r>
              <a:rPr lang="en-US" sz="215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Next: fine-tune Aurora using TEMPO tropospheric column NO₂ as a predictor and EPA AirNow near-ground NO₂ as the target.</a:t>
            </a:r>
            <a:endParaRPr lang="en-US" sz="2150" dirty="0"/>
          </a:p>
        </p:txBody>
      </p:sp>
      <p:sp>
        <p:nvSpPr>
          <p:cNvPr id="14" name="Text 12"/>
          <p:cNvSpPr/>
          <p:nvPr/>
        </p:nvSpPr>
        <p:spPr>
          <a:xfrm>
            <a:off x="713232" y="4114800"/>
            <a:ext cx="502920" cy="502920"/>
          </a:xfrm>
          <a:prstGeom prst="ellipse">
            <a:avLst/>
          </a:prstGeom>
          <a:solidFill>
            <a:srgbClr val="C74B42"/>
          </a:solidFill>
          <a:ln w="12700">
            <a:solidFill>
              <a:srgbClr val="C74B42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800" dirty="0"/>
          </a:p>
        </p:txBody>
      </p:sp>
      <p:sp>
        <p:nvSpPr>
          <p:cNvPr id="15" name="Text 13"/>
          <p:cNvSpPr/>
          <p:nvPr/>
        </p:nvSpPr>
        <p:spPr>
          <a:xfrm>
            <a:off x="1417320" y="4087368"/>
            <a:ext cx="9784080" cy="566928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220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Decision support: connect TEMPO-informed GeoFM forecasts to open-source GIS and Agentic AI tools.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1097280" y="5248656"/>
            <a:ext cx="10058400" cy="713232"/>
          </a:xfrm>
          <a:prstGeom prst="roundRect">
            <a:avLst/>
          </a:prstGeom>
          <a:solidFill>
            <a:srgbClr val="FFF4DF"/>
          </a:solidFill>
          <a:ln w="12700">
            <a:solidFill>
              <a:srgbClr val="F1C779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1016" tIns="1016" rIns="1016" bIns="1016" rtlCol="0" anchor="ctr">
            <a:normAutofit/>
          </a:bodyPr>
          <a:lstStyle/>
          <a:p>
            <a:pPr marL="0" indent="0" algn="ctr">
              <a:buNone/>
            </a:pPr>
            <a:r>
              <a:rPr lang="en-US" sz="162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Xiaohua Pan, Wednesday 11 AM, “Advancing Wildfire Monitoring with TEMPO and ML Tools: Hourly Smoke and Fire-Front Mapping and Near-Surface NO₂ Predictions.”</a:t>
            </a:r>
            <a:endParaRPr lang="en-US" sz="162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7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7724"/>
          </a:xfrm>
          <a:prstGeom prst="rect">
            <a:avLst/>
          </a:prstGeom>
          <a:solidFill>
            <a:srgbClr val="0B3D91"/>
          </a:solidFill>
          <a:ln w="12700">
            <a:solidFill>
              <a:srgbClr val="0B3D91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84048" y="201168"/>
            <a:ext cx="1065276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55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Geospatial Foundation Models (GeoFMs)</a:t>
            </a:r>
            <a:endParaRPr lang="en-US" sz="2550" dirty="0"/>
          </a:p>
        </p:txBody>
      </p:sp>
      <p:sp>
        <p:nvSpPr>
          <p:cNvPr id="4" name="Text 2"/>
          <p:cNvSpPr/>
          <p:nvPr/>
        </p:nvSpPr>
        <p:spPr>
          <a:xfrm>
            <a:off x="402336" y="621792"/>
            <a:ext cx="107899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Why pretrain + fine-tune changes atmospheric ML workflows</a:t>
            </a:r>
            <a:endParaRPr lang="en-US" sz="1050" dirty="0"/>
          </a:p>
        </p:txBody>
      </p:sp>
      <p:sp>
        <p:nvSpPr>
          <p:cNvPr id="5" name="Shape 3"/>
          <p:cNvSpPr/>
          <p:nvPr/>
        </p:nvSpPr>
        <p:spPr>
          <a:xfrm>
            <a:off x="384048" y="877824"/>
            <a:ext cx="11411712" cy="22860"/>
          </a:xfrm>
          <a:prstGeom prst="rect">
            <a:avLst/>
          </a:prstGeom>
          <a:solidFill>
            <a:srgbClr val="E7EEF6"/>
          </a:solidFill>
          <a:ln w="12700">
            <a:solidFill>
              <a:srgbClr val="E7EEF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420624" y="6565392"/>
            <a:ext cx="63093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dirty="0">
                <a:solidFill>
                  <a:srgbClr val="7A879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TEMPO DART 2026  •  Aurora / TEMPO / AirNow</a:t>
            </a:r>
            <a:endParaRPr lang="en-US" sz="780" dirty="0"/>
          </a:p>
        </p:txBody>
      </p:sp>
      <p:sp>
        <p:nvSpPr>
          <p:cNvPr id="7" name="Text 5"/>
          <p:cNvSpPr/>
          <p:nvPr/>
        </p:nvSpPr>
        <p:spPr>
          <a:xfrm>
            <a:off x="11292840" y="6547104"/>
            <a:ext cx="502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80" dirty="0">
                <a:solidFill>
                  <a:srgbClr val="7A879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780" dirty="0"/>
          </a:p>
        </p:txBody>
      </p:sp>
      <p:sp>
        <p:nvSpPr>
          <p:cNvPr id="8" name="Text 6"/>
          <p:cNvSpPr/>
          <p:nvPr/>
        </p:nvSpPr>
        <p:spPr>
          <a:xfrm>
            <a:off x="502920" y="1143000"/>
            <a:ext cx="9966960" cy="32004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From task-specific models to reusable atmospheric intelligence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94360" y="1737360"/>
            <a:ext cx="3337560" cy="1828800"/>
          </a:xfrm>
          <a:prstGeom prst="roundRect">
            <a:avLst/>
          </a:prstGeom>
          <a:solidFill>
            <a:srgbClr val="FFFFFF"/>
          </a:solidFill>
          <a:ln w="13970">
            <a:solidFill>
              <a:srgbClr val="D5E0EE"/>
            </a:solidFill>
          </a:ln>
        </p:spPr>
        <p:txBody>
          <a:bodyPr wrap="square" lIns="1651" tIns="1651" rIns="1651" bIns="1651" rtlCol="0" anchor="ctr">
            <a:normAutofit/>
          </a:bodyPr>
          <a:lstStyle/>
          <a:p>
            <a:pPr marL="0" indent="0">
              <a:buNone/>
            </a:pPr>
            <a:r>
              <a:rPr lang="en-US" sz="1650" b="1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  Task-specific ML
</a:t>
            </a:r>
            <a:r>
              <a:rPr lang="en-US" sz="165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XGBoost, CNNs, GANs, diffusion models, ViTs, and related models are often trained from scratch for one science task.</a:t>
            </a:r>
            <a:endParaRPr lang="en-US" sz="1650" dirty="0"/>
          </a:p>
        </p:txBody>
      </p:sp>
      <p:sp>
        <p:nvSpPr>
          <p:cNvPr id="11" name="Text 9"/>
          <p:cNvSpPr/>
          <p:nvPr/>
        </p:nvSpPr>
        <p:spPr>
          <a:xfrm>
            <a:off x="4434840" y="1737360"/>
            <a:ext cx="3456432" cy="1828800"/>
          </a:xfrm>
          <a:prstGeom prst="roundRect">
            <a:avLst/>
          </a:prstGeom>
          <a:solidFill>
            <a:srgbClr val="EAF3FF"/>
          </a:solidFill>
          <a:ln w="13970">
            <a:solidFill>
              <a:srgbClr val="BDD5F2"/>
            </a:solidFill>
          </a:ln>
        </p:spPr>
        <p:txBody>
          <a:bodyPr wrap="square" lIns="1651" tIns="1651" rIns="1651" bIns="1651" rtlCol="0" anchor="ctr">
            <a:normAutofit/>
          </a:bodyPr>
          <a:lstStyle/>
          <a:p>
            <a:pPr marL="0" indent="0">
              <a:buNone/>
            </a:pPr>
            <a:r>
              <a:rPr lang="en-US" sz="165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  Foundation models
</a:t>
            </a:r>
            <a:r>
              <a:rPr lang="en-US" sz="165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Prithvi WxC, Aurora, and ORBIT are pretrained on massive archives to learn broad atmospheric dynamics, physics, and chemistry.</a:t>
            </a:r>
            <a:endParaRPr lang="en-US" sz="1650" dirty="0"/>
          </a:p>
        </p:txBody>
      </p:sp>
      <p:sp>
        <p:nvSpPr>
          <p:cNvPr id="13" name="Text 11"/>
          <p:cNvSpPr/>
          <p:nvPr/>
        </p:nvSpPr>
        <p:spPr>
          <a:xfrm>
            <a:off x="8394192" y="1737360"/>
            <a:ext cx="3200400" cy="1828800"/>
          </a:xfrm>
          <a:prstGeom prst="roundRect">
            <a:avLst/>
          </a:prstGeom>
          <a:solidFill>
            <a:srgbClr val="EAF7F2"/>
          </a:solidFill>
          <a:ln w="13970">
            <a:solidFill>
              <a:srgbClr val="C4E6D8"/>
            </a:solidFill>
          </a:ln>
        </p:spPr>
        <p:txBody>
          <a:bodyPr wrap="square" lIns="1651" tIns="1651" rIns="1651" bIns="1651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rgbClr val="1B99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  Fine-tuning
</a:t>
            </a:r>
            <a:r>
              <a:rPr lang="en-US" sz="170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frozen or partially adapted FM can be specialized for forecasting, downscaling, hurricane tracking, gravity waves, and air-quality bias correction.</a:t>
            </a:r>
            <a:endParaRPr lang="en-US" sz="1700" dirty="0"/>
          </a:p>
        </p:txBody>
      </p:sp>
      <p:sp>
        <p:nvSpPr>
          <p:cNvPr id="14" name="Text 12"/>
          <p:cNvSpPr/>
          <p:nvPr/>
        </p:nvSpPr>
        <p:spPr>
          <a:xfrm>
            <a:off x="1188720" y="4160520"/>
            <a:ext cx="9829800" cy="914400"/>
          </a:xfrm>
          <a:prstGeom prst="roundRect">
            <a:avLst/>
          </a:prstGeom>
          <a:solidFill>
            <a:srgbClr val="0B1F3A"/>
          </a:solidFill>
          <a:ln w="12700">
            <a:solidFill>
              <a:srgbClr val="0B1F3A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idea for this talk: use a pretrained global air quality FM, then fine-tune it regionally for fire-related NO₂.</a:t>
            </a:r>
            <a:endParaRPr lang="en-US" sz="2400" dirty="0"/>
          </a:p>
        </p:txBody>
      </p:sp>
      <p:sp>
        <p:nvSpPr>
          <p:cNvPr id="15" name="Text 13"/>
          <p:cNvSpPr/>
          <p:nvPr/>
        </p:nvSpPr>
        <p:spPr>
          <a:xfrm>
            <a:off x="594360" y="5504688"/>
            <a:ext cx="10597896" cy="237744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1850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Pretraining provides broad context; fine-tuning focuses it on a regional decision-support target.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7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7724"/>
          </a:xfrm>
          <a:prstGeom prst="rect">
            <a:avLst/>
          </a:prstGeom>
          <a:solidFill>
            <a:srgbClr val="0B3D91"/>
          </a:solidFill>
          <a:ln w="12700">
            <a:solidFill>
              <a:srgbClr val="0B3D91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84048" y="201168"/>
            <a:ext cx="1065276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55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Air Pollution Predictions Using Aurora FM</a:t>
            </a:r>
            <a:endParaRPr lang="en-US" sz="2550" dirty="0"/>
          </a:p>
        </p:txBody>
      </p:sp>
      <p:sp>
        <p:nvSpPr>
          <p:cNvPr id="4" name="Text 2"/>
          <p:cNvSpPr/>
          <p:nvPr/>
        </p:nvSpPr>
        <p:spPr>
          <a:xfrm>
            <a:off x="402336" y="621792"/>
            <a:ext cx="107899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Open-source 1.3B+ dynamics-and-chemistry model for 3-D forecasts</a:t>
            </a:r>
            <a:endParaRPr lang="en-US" sz="1050" dirty="0"/>
          </a:p>
        </p:txBody>
      </p:sp>
      <p:sp>
        <p:nvSpPr>
          <p:cNvPr id="5" name="Shape 3"/>
          <p:cNvSpPr/>
          <p:nvPr/>
        </p:nvSpPr>
        <p:spPr>
          <a:xfrm>
            <a:off x="384048" y="877824"/>
            <a:ext cx="11411712" cy="22860"/>
          </a:xfrm>
          <a:prstGeom prst="rect">
            <a:avLst/>
          </a:prstGeom>
          <a:solidFill>
            <a:srgbClr val="E7EEF6"/>
          </a:solidFill>
          <a:ln w="12700">
            <a:solidFill>
              <a:srgbClr val="E7EEF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420624" y="6565392"/>
            <a:ext cx="63093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dirty="0">
                <a:solidFill>
                  <a:srgbClr val="7A879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TEMPO DART 2026  •  Aurora / TEMPO / AirNow</a:t>
            </a:r>
            <a:endParaRPr lang="en-US" sz="780" dirty="0"/>
          </a:p>
        </p:txBody>
      </p:sp>
      <p:sp>
        <p:nvSpPr>
          <p:cNvPr id="7" name="Text 5"/>
          <p:cNvSpPr/>
          <p:nvPr/>
        </p:nvSpPr>
        <p:spPr>
          <a:xfrm>
            <a:off x="11292840" y="6547104"/>
            <a:ext cx="502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80" dirty="0">
                <a:solidFill>
                  <a:srgbClr val="7A879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780" dirty="0"/>
          </a:p>
        </p:txBody>
      </p:sp>
      <p:sp>
        <p:nvSpPr>
          <p:cNvPr id="8" name="Text 6"/>
          <p:cNvSpPr/>
          <p:nvPr/>
        </p:nvSpPr>
        <p:spPr>
          <a:xfrm>
            <a:off x="566928" y="1078992"/>
            <a:ext cx="10972800" cy="4114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 fontScale="85000" lnSpcReduction="20000"/>
          </a:bodyPr>
          <a:lstStyle/>
          <a:p>
            <a:pPr marL="0" indent="0" algn="l">
              <a:buNone/>
            </a:pPr>
            <a:r>
              <a:rPr lang="en-US" sz="1900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Aurora Air Pollution connects global reanalysis/forecast context to AQ predictions that can be fine-tuned for regional decisions.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685800" y="1783080"/>
            <a:ext cx="3154680" cy="2377440"/>
          </a:xfrm>
          <a:prstGeom prst="roundRect">
            <a:avLst/>
          </a:prstGeom>
          <a:solidFill>
            <a:srgbClr val="FFFFFF"/>
          </a:solidFill>
          <a:ln w="13970">
            <a:solidFill>
              <a:srgbClr val="D5E0EE"/>
            </a:solidFill>
          </a:ln>
        </p:spPr>
        <p:txBody>
          <a:bodyPr wrap="square" lIns="1651" tIns="1651" rIns="1651" bIns="1651" rtlCol="0" anchor="ctr">
            <a:normAutofit/>
          </a:bodyPr>
          <a:lstStyle/>
          <a:p>
            <a:pPr marL="0" indent="0">
              <a:buNone/>
            </a:pPr>
            <a:r>
              <a:rPr lang="en-US" sz="166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Pretrained on
</a:t>
            </a:r>
            <a:r>
              <a:rPr lang="en-US" sz="166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ERA5 • CMIP6 • MERRA-2 • CAMS</a:t>
            </a:r>
            <a:endParaRPr lang="en-US" sz="1660" dirty="0"/>
          </a:p>
          <a:p>
            <a:pPr marL="0" indent="0">
              <a:buNone/>
            </a:pPr>
            <a:endParaRPr lang="en-US" sz="1660" dirty="0"/>
          </a:p>
          <a:p>
            <a:pPr marL="0" indent="0">
              <a:buNone/>
            </a:pPr>
            <a:r>
              <a:rPr lang="en-US" sz="166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Meteorology + chemistry</a:t>
            </a:r>
            <a:endParaRPr lang="en-US" sz="1660" dirty="0"/>
          </a:p>
          <a:p>
            <a:pPr marL="0" indent="0">
              <a:buNone/>
            </a:pPr>
            <a:r>
              <a:rPr lang="en-US" sz="166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CAMS reanalysis / forecasts</a:t>
            </a:r>
            <a:endParaRPr lang="en-US" sz="1660" dirty="0"/>
          </a:p>
          <a:p>
            <a:pPr marL="0" indent="0">
              <a:buNone/>
            </a:pPr>
            <a:r>
              <a:rPr lang="en-US" sz="166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Static terrain, land, emissions-like fields</a:t>
            </a:r>
            <a:endParaRPr lang="en-US" sz="1660" dirty="0"/>
          </a:p>
        </p:txBody>
      </p:sp>
      <p:sp>
        <p:nvSpPr>
          <p:cNvPr id="10" name="Text 8"/>
          <p:cNvSpPr/>
          <p:nvPr/>
        </p:nvSpPr>
        <p:spPr>
          <a:xfrm>
            <a:off x="3968496" y="2743200"/>
            <a:ext cx="256032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→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4370832" y="1627632"/>
            <a:ext cx="2971800" cy="2697480"/>
          </a:xfrm>
          <a:prstGeom prst="roundRect">
            <a:avLst/>
          </a:prstGeom>
          <a:solidFill>
            <a:srgbClr val="0B1F3A"/>
          </a:solidFill>
          <a:ln w="12700">
            <a:solidFill>
              <a:srgbClr val="0B1F3A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Aurora Air Pollution</a:t>
            </a:r>
            <a:endParaRPr lang="en-US" sz="2100" dirty="0"/>
          </a:p>
          <a:p>
            <a:pPr marL="0" indent="0" algn="ctr">
              <a:buNone/>
            </a:pPr>
            <a:endParaRPr lang="en-US" sz="2100" dirty="0"/>
          </a:p>
          <a:p>
            <a:pPr marL="0" indent="0" algn="ctr">
              <a:buNone/>
            </a:pPr>
            <a:r>
              <a:rPr lang="en-US" sz="21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&gt;1.3 Billion</a:t>
            </a:r>
            <a:endParaRPr lang="en-US" sz="2100" dirty="0"/>
          </a:p>
          <a:p>
            <a:pPr marL="0" indent="0" algn="ctr">
              <a:buNone/>
            </a:pPr>
            <a:r>
              <a:rPr lang="en-US" sz="21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parameters</a:t>
            </a:r>
            <a:endParaRPr lang="en-US" sz="2100" dirty="0"/>
          </a:p>
          <a:p>
            <a:pPr marL="0" indent="0" algn="ctr">
              <a:buNone/>
            </a:pPr>
            <a:endParaRPr lang="en-US" sz="2100" dirty="0"/>
          </a:p>
          <a:p>
            <a:pPr marL="0" indent="0" algn="ctr">
              <a:buNone/>
            </a:pPr>
            <a:r>
              <a:rPr lang="en-US" sz="21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0.4° global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7498080" y="2743200"/>
            <a:ext cx="256032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→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7909560" y="1783080"/>
            <a:ext cx="3611880" cy="2377440"/>
          </a:xfrm>
          <a:prstGeom prst="roundRect">
            <a:avLst/>
          </a:prstGeom>
          <a:solidFill>
            <a:srgbClr val="FFFFFF"/>
          </a:solidFill>
          <a:ln w="13970">
            <a:solidFill>
              <a:srgbClr val="D5E0EE"/>
            </a:solidFill>
          </a:ln>
        </p:spPr>
        <p:txBody>
          <a:bodyPr wrap="square" lIns="1651" tIns="1651" rIns="1651" bIns="1651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590" b="1" dirty="0">
                <a:solidFill>
                  <a:srgbClr val="1B99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Global AQ outputs
</a:t>
            </a:r>
            <a:r>
              <a:rPr lang="en-US" sz="159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2-D: column O₃, NO₂, CO, SO₂; PM and surface pollutants</a:t>
            </a:r>
            <a:endParaRPr lang="en-US" sz="1590" dirty="0"/>
          </a:p>
          <a:p>
            <a:pPr marL="0" indent="0">
              <a:buNone/>
            </a:pPr>
            <a:endParaRPr lang="en-US" sz="1590" dirty="0"/>
          </a:p>
          <a:p>
            <a:pPr marL="0" indent="0">
              <a:buNone/>
            </a:pPr>
            <a:r>
              <a:rPr lang="en-US" sz="159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3-D: chemical species + meteorology across pressure levels</a:t>
            </a:r>
            <a:endParaRPr lang="en-US" sz="1590" dirty="0"/>
          </a:p>
          <a:p>
            <a:pPr marL="0" indent="0">
              <a:buNone/>
            </a:pPr>
            <a:endParaRPr lang="en-US" sz="1590" dirty="0"/>
          </a:p>
          <a:p>
            <a:pPr marL="0" indent="0">
              <a:buNone/>
            </a:pPr>
            <a:r>
              <a:rPr lang="en-US" sz="159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Fast inference for scenario experiments</a:t>
            </a:r>
            <a:endParaRPr lang="en-US" sz="1590" dirty="0"/>
          </a:p>
        </p:txBody>
      </p:sp>
      <p:sp>
        <p:nvSpPr>
          <p:cNvPr id="14" name="Text 12"/>
          <p:cNvSpPr/>
          <p:nvPr/>
        </p:nvSpPr>
        <p:spPr>
          <a:xfrm>
            <a:off x="685800" y="4590288"/>
            <a:ext cx="5029200" cy="256032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70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Fine-tuning and digital-twin workflow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685800" y="5001768"/>
            <a:ext cx="3017520" cy="713232"/>
          </a:xfrm>
          <a:prstGeom prst="roundRect">
            <a:avLst/>
          </a:prstGeom>
          <a:solidFill>
            <a:srgbClr val="EAF7F2"/>
          </a:solidFill>
          <a:ln w="12700">
            <a:solidFill>
              <a:srgbClr val="B7DED1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45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Observations + simulations</a:t>
            </a:r>
            <a:endParaRPr lang="en-US" sz="1450" dirty="0"/>
          </a:p>
          <a:p>
            <a:pPr marL="0" indent="0" algn="ctr">
              <a:buNone/>
            </a:pPr>
            <a:r>
              <a:rPr lang="en-US" sz="145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TEMPO • AirNow • GCHP</a:t>
            </a:r>
            <a:endParaRPr lang="en-US" sz="1450" dirty="0"/>
          </a:p>
        </p:txBody>
      </p:sp>
      <p:sp>
        <p:nvSpPr>
          <p:cNvPr id="16" name="Text 14"/>
          <p:cNvSpPr/>
          <p:nvPr/>
        </p:nvSpPr>
        <p:spPr>
          <a:xfrm>
            <a:off x="3858768" y="5230368"/>
            <a:ext cx="256032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→</a:t>
            </a:r>
            <a:endParaRPr lang="en-US" sz="2000" dirty="0"/>
          </a:p>
        </p:txBody>
      </p:sp>
      <p:sp>
        <p:nvSpPr>
          <p:cNvPr id="17" name="Text 15"/>
          <p:cNvSpPr/>
          <p:nvPr/>
        </p:nvSpPr>
        <p:spPr>
          <a:xfrm>
            <a:off x="4251960" y="5001768"/>
            <a:ext cx="2743200" cy="713232"/>
          </a:xfrm>
          <a:prstGeom prst="roundRect">
            <a:avLst/>
          </a:prstGeom>
          <a:solidFill>
            <a:srgbClr val="EAF3FF"/>
          </a:solidFill>
          <a:ln w="12700">
            <a:solidFill>
              <a:srgbClr val="A9C6F2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Fine-tuned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Aurora recipes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7159752" y="5230368"/>
            <a:ext cx="256032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→</a:t>
            </a:r>
            <a:endParaRPr lang="en-US" sz="2000" dirty="0"/>
          </a:p>
        </p:txBody>
      </p:sp>
      <p:sp>
        <p:nvSpPr>
          <p:cNvPr id="19" name="Text 17"/>
          <p:cNvSpPr/>
          <p:nvPr/>
        </p:nvSpPr>
        <p:spPr>
          <a:xfrm>
            <a:off x="7552944" y="5001768"/>
            <a:ext cx="3657600" cy="713232"/>
          </a:xfrm>
          <a:prstGeom prst="roundRect">
            <a:avLst/>
          </a:prstGeom>
          <a:solidFill>
            <a:srgbClr val="FFF4DF"/>
          </a:solidFill>
          <a:ln w="12700">
            <a:solidFill>
              <a:srgbClr val="F1C779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45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Scenario engine + AQ alerts</a:t>
            </a:r>
            <a:endParaRPr lang="en-US" sz="1450" dirty="0"/>
          </a:p>
          <a:p>
            <a:pPr marL="0" indent="0" algn="ctr">
              <a:buNone/>
            </a:pPr>
            <a:r>
              <a:rPr lang="en-US" sz="145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rapid what-if simulations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7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7724"/>
          </a:xfrm>
          <a:prstGeom prst="rect">
            <a:avLst/>
          </a:prstGeom>
          <a:solidFill>
            <a:srgbClr val="0B3D91"/>
          </a:solidFill>
          <a:ln w="12700">
            <a:solidFill>
              <a:srgbClr val="0B3D91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84048" y="201168"/>
            <a:ext cx="1065276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55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Aurora zero-shot: 3-Day Global Forecast without Fine-Tuning</a:t>
            </a:r>
            <a:endParaRPr lang="en-US" sz="2550" dirty="0"/>
          </a:p>
        </p:txBody>
      </p:sp>
      <p:sp>
        <p:nvSpPr>
          <p:cNvPr id="4" name="Text 2"/>
          <p:cNvSpPr/>
          <p:nvPr/>
        </p:nvSpPr>
        <p:spPr>
          <a:xfrm>
            <a:off x="402336" y="621792"/>
            <a:ext cx="107899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Example initialization: CAMS 2024-07-25 00Z; six 12-hour steps</a:t>
            </a:r>
            <a:endParaRPr lang="en-US" sz="1050" dirty="0"/>
          </a:p>
        </p:txBody>
      </p:sp>
      <p:sp>
        <p:nvSpPr>
          <p:cNvPr id="5" name="Shape 3"/>
          <p:cNvSpPr/>
          <p:nvPr/>
        </p:nvSpPr>
        <p:spPr>
          <a:xfrm>
            <a:off x="384048" y="877824"/>
            <a:ext cx="11411712" cy="22860"/>
          </a:xfrm>
          <a:prstGeom prst="rect">
            <a:avLst/>
          </a:prstGeom>
          <a:solidFill>
            <a:srgbClr val="E7EEF6"/>
          </a:solidFill>
          <a:ln w="12700">
            <a:solidFill>
              <a:srgbClr val="E7EEF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420624" y="6565392"/>
            <a:ext cx="63093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dirty="0">
                <a:solidFill>
                  <a:srgbClr val="7A879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TEMPO DART 2026  •  Aurora / TEMPO / AirNow</a:t>
            </a:r>
            <a:endParaRPr lang="en-US" sz="780" dirty="0"/>
          </a:p>
        </p:txBody>
      </p:sp>
      <p:sp>
        <p:nvSpPr>
          <p:cNvPr id="7" name="Text 5"/>
          <p:cNvSpPr/>
          <p:nvPr/>
        </p:nvSpPr>
        <p:spPr>
          <a:xfrm>
            <a:off x="11292840" y="6547104"/>
            <a:ext cx="502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80" dirty="0">
                <a:solidFill>
                  <a:srgbClr val="7A879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04</a:t>
            </a:r>
            <a:endParaRPr lang="en-US" sz="780" dirty="0"/>
          </a:p>
        </p:txBody>
      </p:sp>
      <p:sp>
        <p:nvSpPr>
          <p:cNvPr id="9" name="Text 6"/>
          <p:cNvSpPr/>
          <p:nvPr/>
        </p:nvSpPr>
        <p:spPr>
          <a:xfrm>
            <a:off x="640080" y="4041648"/>
            <a:ext cx="6126480" cy="219456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marL="0" indent="0" algn="ctr">
              <a:buNone/>
            </a:pPr>
            <a:r>
              <a:rPr lang="en-US" sz="1150" i="1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Zero-shot forecast comparison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7635240" y="1133856"/>
            <a:ext cx="3886200" cy="914400"/>
          </a:xfrm>
          <a:prstGeom prst="roundRect">
            <a:avLst/>
          </a:prstGeom>
          <a:solidFill>
            <a:srgbClr val="FFFFFF"/>
          </a:solidFill>
          <a:ln w="13970">
            <a:solidFill>
              <a:srgbClr val="D5E0EE"/>
            </a:solidFill>
          </a:ln>
        </p:spPr>
        <p:txBody>
          <a:bodyPr wrap="square" lIns="1651" tIns="1651" rIns="1651" bIns="1651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49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Initialization
</a:t>
            </a:r>
            <a:r>
              <a:rPr lang="en-US" sz="149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CAMS 2024-07-25 00Z</a:t>
            </a:r>
            <a:endParaRPr lang="en-US" sz="1490" dirty="0"/>
          </a:p>
          <a:p>
            <a:pPr marL="0" indent="0">
              <a:buNone/>
            </a:pPr>
            <a:r>
              <a:rPr lang="en-US" sz="149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U10, V10, T2M, SLP; chemistry columns; 13 pressure levels</a:t>
            </a:r>
            <a:endParaRPr lang="en-US" sz="1490" dirty="0"/>
          </a:p>
        </p:txBody>
      </p:sp>
      <p:sp>
        <p:nvSpPr>
          <p:cNvPr id="11" name="Text 8"/>
          <p:cNvSpPr/>
          <p:nvPr/>
        </p:nvSpPr>
        <p:spPr>
          <a:xfrm>
            <a:off x="7635240" y="2221992"/>
            <a:ext cx="3886200" cy="822960"/>
          </a:xfrm>
          <a:prstGeom prst="roundRect">
            <a:avLst/>
          </a:prstGeom>
          <a:solidFill>
            <a:srgbClr val="EAF3FF"/>
          </a:solidFill>
          <a:ln w="13970">
            <a:solidFill>
              <a:srgbClr val="BDD5F2"/>
            </a:solidFill>
          </a:ln>
        </p:spPr>
        <p:txBody>
          <a:bodyPr wrap="square" lIns="1651" tIns="1651" rIns="1651" bIns="1651" rtlCol="0" anchor="ctr"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Rollout
</a:t>
            </a:r>
            <a:r>
              <a:rPr lang="en-US" sz="150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 × 12 hours = 3 days</a:t>
            </a:r>
            <a:endParaRPr lang="en-US" sz="1500" dirty="0"/>
          </a:p>
          <a:p>
            <a:pPr marL="0" indent="0">
              <a:buNone/>
            </a:pPr>
            <a:r>
              <a:rPr lang="en-US" sz="150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pretrained Aurora Air Pollution (0.4°)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7635240" y="3200400"/>
            <a:ext cx="3886200" cy="868680"/>
          </a:xfrm>
          <a:prstGeom prst="roundRect">
            <a:avLst/>
          </a:prstGeom>
          <a:solidFill>
            <a:srgbClr val="EAF7F2"/>
          </a:solidFill>
          <a:ln w="13970">
            <a:solidFill>
              <a:srgbClr val="C4E6D8"/>
            </a:solidFill>
          </a:ln>
        </p:spPr>
        <p:txBody>
          <a:bodyPr wrap="square" lIns="1651" tIns="1651" rIns="1651" bIns="1651" rtlCol="0" anchor="ctr"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1B99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Outputs
</a:t>
            </a:r>
            <a:r>
              <a:rPr lang="en-US" sz="150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CO, O₃, NO, NO₂, PM, SO₂</a:t>
            </a:r>
            <a:endParaRPr lang="en-US" sz="1500" dirty="0"/>
          </a:p>
          <a:p>
            <a:pPr marL="0" indent="0">
              <a:buNone/>
            </a:pPr>
            <a:r>
              <a:rPr lang="en-US" sz="150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+ winds, temperature, geopotential height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594360" y="4590288"/>
            <a:ext cx="3657600" cy="246888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70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Zero-shot rollout workflow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594360" y="4983480"/>
            <a:ext cx="2331720" cy="786384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C6DAF5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889" tIns="889" rIns="889" bIns="889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155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1550" dirty="0"/>
          </a:p>
          <a:p>
            <a:pPr marL="0" indent="0" algn="ctr">
              <a:buNone/>
            </a:pPr>
            <a:r>
              <a:rPr lang="en-US" sz="155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Download CAMS data</a:t>
            </a:r>
            <a:br>
              <a:rPr lang="en-US" sz="155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</a:br>
            <a:r>
              <a:rPr lang="en-US" sz="155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(initial input)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3035808" y="5248656"/>
            <a:ext cx="256032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→</a:t>
            </a:r>
            <a:endParaRPr lang="en-US" sz="2000" dirty="0"/>
          </a:p>
        </p:txBody>
      </p:sp>
      <p:sp>
        <p:nvSpPr>
          <p:cNvPr id="16" name="Text 13"/>
          <p:cNvSpPr/>
          <p:nvPr/>
        </p:nvSpPr>
        <p:spPr>
          <a:xfrm>
            <a:off x="3438144" y="4983480"/>
            <a:ext cx="2057400" cy="786384"/>
          </a:xfrm>
          <a:prstGeom prst="roundRect">
            <a:avLst/>
          </a:prstGeom>
          <a:solidFill>
            <a:srgbClr val="EAF3FF"/>
          </a:solidFill>
          <a:ln w="12700">
            <a:solidFill>
              <a:srgbClr val="A9C6F2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1500" dirty="0"/>
          </a:p>
          <a:p>
            <a:pPr marL="0" indent="0" algn="ctr">
              <a:buNone/>
            </a:pPr>
            <a:r>
              <a:rPr lang="en-US" sz="150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Aurora checkpoint</a:t>
            </a:r>
            <a:endParaRPr lang="en-US" sz="1500" dirty="0"/>
          </a:p>
        </p:txBody>
      </p:sp>
      <p:sp>
        <p:nvSpPr>
          <p:cNvPr id="17" name="Text 14"/>
          <p:cNvSpPr/>
          <p:nvPr/>
        </p:nvSpPr>
        <p:spPr>
          <a:xfrm>
            <a:off x="5623560" y="5248656"/>
            <a:ext cx="256032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→</a:t>
            </a:r>
            <a:endParaRPr lang="en-US" sz="2000" dirty="0"/>
          </a:p>
        </p:txBody>
      </p:sp>
      <p:sp>
        <p:nvSpPr>
          <p:cNvPr id="18" name="Text 15"/>
          <p:cNvSpPr/>
          <p:nvPr/>
        </p:nvSpPr>
        <p:spPr>
          <a:xfrm>
            <a:off x="6016752" y="4983480"/>
            <a:ext cx="2240280" cy="786384"/>
          </a:xfrm>
          <a:prstGeom prst="roundRect">
            <a:avLst/>
          </a:prstGeom>
          <a:solidFill>
            <a:srgbClr val="EAF7F2"/>
          </a:solidFill>
          <a:ln w="12700">
            <a:solidFill>
              <a:srgbClr val="B7DED1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1B99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500" dirty="0"/>
          </a:p>
          <a:p>
            <a:pPr marL="0" indent="0" algn="ctr">
              <a:buNone/>
            </a:pPr>
            <a:r>
              <a:rPr lang="en-US" sz="1500" b="1" dirty="0">
                <a:solidFill>
                  <a:srgbClr val="1B99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6-step rollout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8394192" y="5248656"/>
            <a:ext cx="256032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→</a:t>
            </a:r>
            <a:endParaRPr lang="en-US" sz="2000" dirty="0"/>
          </a:p>
        </p:txBody>
      </p:sp>
      <p:sp>
        <p:nvSpPr>
          <p:cNvPr id="20" name="Text 17"/>
          <p:cNvSpPr/>
          <p:nvPr/>
        </p:nvSpPr>
        <p:spPr>
          <a:xfrm>
            <a:off x="8759952" y="4983480"/>
            <a:ext cx="2423160" cy="786384"/>
          </a:xfrm>
          <a:prstGeom prst="roundRect">
            <a:avLst/>
          </a:prstGeom>
          <a:solidFill>
            <a:srgbClr val="FFF4DF"/>
          </a:solidFill>
          <a:ln w="12700">
            <a:solidFill>
              <a:srgbClr val="F1C779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04</a:t>
            </a:r>
            <a:endParaRPr lang="en-US" sz="1500" dirty="0"/>
          </a:p>
          <a:p>
            <a:pPr marL="0" indent="0" algn="ctr">
              <a:buNone/>
            </a:pPr>
            <a:r>
              <a:rPr lang="en-US" sz="150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NetCDF output</a:t>
            </a:r>
            <a:endParaRPr lang="en-US" sz="15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50F91C-D00E-E672-7EA4-E1884EC81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1124415"/>
            <a:ext cx="6986931" cy="291122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7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7724"/>
          </a:xfrm>
          <a:prstGeom prst="rect">
            <a:avLst/>
          </a:prstGeom>
          <a:solidFill>
            <a:srgbClr val="0B3D91"/>
          </a:solidFill>
          <a:ln w="12700">
            <a:solidFill>
              <a:srgbClr val="0B3D91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84048" y="201168"/>
            <a:ext cx="1065276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55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Static Variable Inputs</a:t>
            </a:r>
            <a:endParaRPr lang="en-US" sz="2550" dirty="0"/>
          </a:p>
        </p:txBody>
      </p:sp>
      <p:sp>
        <p:nvSpPr>
          <p:cNvPr id="4" name="Text 2"/>
          <p:cNvSpPr/>
          <p:nvPr/>
        </p:nvSpPr>
        <p:spPr>
          <a:xfrm>
            <a:off x="402336" y="621792"/>
            <a:ext cx="107899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Static grid shape: 451 × 900</a:t>
            </a:r>
            <a:endParaRPr lang="en-US" sz="1050" dirty="0"/>
          </a:p>
        </p:txBody>
      </p:sp>
      <p:sp>
        <p:nvSpPr>
          <p:cNvPr id="5" name="Shape 3"/>
          <p:cNvSpPr/>
          <p:nvPr/>
        </p:nvSpPr>
        <p:spPr>
          <a:xfrm>
            <a:off x="384048" y="877824"/>
            <a:ext cx="11411712" cy="22860"/>
          </a:xfrm>
          <a:prstGeom prst="rect">
            <a:avLst/>
          </a:prstGeom>
          <a:solidFill>
            <a:srgbClr val="E7EEF6"/>
          </a:solidFill>
          <a:ln w="12700">
            <a:solidFill>
              <a:srgbClr val="E7EEF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420624" y="6565392"/>
            <a:ext cx="63093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dirty="0">
                <a:solidFill>
                  <a:srgbClr val="7A879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TEMPO DART 2026  •  Aurora / TEMPO / AirNow</a:t>
            </a:r>
            <a:endParaRPr lang="en-US" sz="780" dirty="0"/>
          </a:p>
        </p:txBody>
      </p:sp>
      <p:sp>
        <p:nvSpPr>
          <p:cNvPr id="7" name="Text 5"/>
          <p:cNvSpPr/>
          <p:nvPr/>
        </p:nvSpPr>
        <p:spPr>
          <a:xfrm>
            <a:off x="11292840" y="6547104"/>
            <a:ext cx="502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80" dirty="0">
                <a:solidFill>
                  <a:srgbClr val="7A879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05</a:t>
            </a:r>
            <a:endParaRPr lang="en-US" sz="780" dirty="0"/>
          </a:p>
        </p:txBody>
      </p:sp>
      <p:sp>
        <p:nvSpPr>
          <p:cNvPr id="8" name="Text 6"/>
          <p:cNvSpPr/>
          <p:nvPr/>
        </p:nvSpPr>
        <p:spPr>
          <a:xfrm>
            <a:off x="566928" y="1078992"/>
            <a:ext cx="10332720" cy="347472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 fontScale="92500"/>
          </a:bodyPr>
          <a:lstStyle/>
          <a:p>
            <a:pPr marL="0" indent="0" algn="l">
              <a:buNone/>
            </a:pPr>
            <a:r>
              <a:rPr lang="en-US" sz="1900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Aurora uses fixed gridded surface and emissions-like variables alongside dynamic atmospheric fields.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868680" y="1719072"/>
            <a:ext cx="4709160" cy="2423160"/>
          </a:xfrm>
          <a:prstGeom prst="roundRect">
            <a:avLst/>
          </a:prstGeom>
          <a:solidFill>
            <a:srgbClr val="FFFFFF"/>
          </a:solidFill>
          <a:ln w="13970">
            <a:solidFill>
              <a:srgbClr val="D5E0EE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>
              <a:buNone/>
            </a:pPr>
            <a:r>
              <a:rPr lang="en-US" sz="192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Geophysical variables
</a:t>
            </a:r>
            <a:r>
              <a:rPr lang="en-US" sz="192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lsm — land–sea mask (0 or 1)</a:t>
            </a:r>
            <a:endParaRPr lang="en-US" sz="1920" dirty="0"/>
          </a:p>
          <a:p>
            <a:pPr marL="0" indent="0">
              <a:buNone/>
            </a:pPr>
            <a:endParaRPr lang="en-US" sz="1920" dirty="0"/>
          </a:p>
          <a:p>
            <a:pPr marL="0" indent="0">
              <a:buNone/>
            </a:pPr>
            <a:r>
              <a:rPr lang="en-US" sz="192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 — surface height</a:t>
            </a:r>
            <a:endParaRPr lang="en-US" sz="1920" dirty="0"/>
          </a:p>
          <a:p>
            <a:pPr marL="0" indent="0">
              <a:buNone/>
            </a:pPr>
            <a:endParaRPr lang="en-US" sz="1920" dirty="0"/>
          </a:p>
          <a:p>
            <a:pPr marL="0" indent="0">
              <a:buNone/>
            </a:pPr>
            <a:r>
              <a:rPr lang="en-US" sz="192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slt — soil type stored as float values 0–7</a:t>
            </a:r>
            <a:endParaRPr lang="en-US" sz="1920" dirty="0"/>
          </a:p>
        </p:txBody>
      </p:sp>
      <p:sp>
        <p:nvSpPr>
          <p:cNvPr id="10" name="Text 8"/>
          <p:cNvSpPr/>
          <p:nvPr/>
        </p:nvSpPr>
        <p:spPr>
          <a:xfrm>
            <a:off x="6446520" y="1719072"/>
            <a:ext cx="4709160" cy="2423160"/>
          </a:xfrm>
          <a:prstGeom prst="roundRect">
            <a:avLst/>
          </a:prstGeom>
          <a:solidFill>
            <a:srgbClr val="EAF3FF"/>
          </a:solidFill>
          <a:ln w="13970">
            <a:solidFill>
              <a:srgbClr val="BDD5F2"/>
            </a:solidFill>
          </a:ln>
        </p:spPr>
        <p:txBody>
          <a:bodyPr wrap="square" lIns="2286" tIns="2286" rIns="2286" bIns="2286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1B99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Emissions-like fields
</a:t>
            </a:r>
            <a:r>
              <a:rPr lang="en-US" sz="180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static_ammonia / static_ammonia_log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static_co / static_co_log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static_nox / static_nox_log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static_so2 / static_so2_log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868680" y="4759452"/>
            <a:ext cx="10917685" cy="576072"/>
          </a:xfrm>
          <a:prstGeom prst="roundRect">
            <a:avLst/>
          </a:prstGeom>
          <a:noFill/>
          <a:ln w="12700">
            <a:solidFill>
              <a:srgbClr val="0B1F3A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1143" tIns="1143" rIns="1143" bIns="1143" rtlCol="0" anchor="ctr">
            <a:normAutofit/>
          </a:bodyPr>
          <a:lstStyle/>
          <a:p>
            <a:pPr marL="0" indent="0" algn="ctr">
              <a:buNone/>
            </a:pPr>
            <a:r>
              <a:rPr lang="en-US" sz="155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Soil type codes: 0 ocean · 1 coarse · 2 medium · 3 medium fine · 4 fine · 5 very fine · 6 organic · 7 tropical organic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8732520" y="5760720"/>
            <a:ext cx="2423160" cy="201168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marL="0" indent="0" algn="r">
              <a:buNone/>
            </a:pPr>
            <a:r>
              <a:rPr lang="en-US" sz="1050" i="1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Reference: Bodnar et al. (2025)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"/>
          <p:cNvSpPr/>
          <p:nvPr/>
        </p:nvSpPr>
        <p:spPr>
          <a:xfrm>
            <a:off x="0" y="0"/>
            <a:ext cx="12192000" cy="97536"/>
          </a:xfrm>
          <a:prstGeom prst="rect">
            <a:avLst/>
          </a:prstGeom>
          <a:solidFill>
            <a:srgbClr val="0B5CAB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6"/>
          <p:cNvSpPr/>
          <p:nvPr/>
        </p:nvSpPr>
        <p:spPr>
          <a:xfrm>
            <a:off x="0" y="6821424"/>
            <a:ext cx="12192000" cy="36576"/>
          </a:xfrm>
          <a:prstGeom prst="rect">
            <a:avLst/>
          </a:prstGeom>
          <a:solidFill>
            <a:srgbClr val="EEF6FF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6"/>
          <p:cNvSpPr/>
          <p:nvPr/>
        </p:nvSpPr>
        <p:spPr>
          <a:xfrm>
            <a:off x="463296" y="268224"/>
            <a:ext cx="10972800" cy="4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rgbClr val="000000"/>
              </a:buClr>
              <a:buSzPts val="1900"/>
            </a:pPr>
            <a:r>
              <a:rPr lang="en" sz="3200" b="1" dirty="0">
                <a:solidFill>
                  <a:srgbClr val="172033"/>
                </a:solidFill>
                <a:latin typeface="Arial"/>
                <a:ea typeface="Arial"/>
                <a:cs typeface="Arial"/>
                <a:sym typeface="Arial"/>
              </a:rPr>
              <a:t>Aurora Static Variables Editor</a:t>
            </a:r>
            <a:endParaRPr sz="3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6"/>
          <p:cNvSpPr/>
          <p:nvPr/>
        </p:nvSpPr>
        <p:spPr>
          <a:xfrm>
            <a:off x="463296" y="816864"/>
            <a:ext cx="877824" cy="42672"/>
          </a:xfrm>
          <a:prstGeom prst="rect">
            <a:avLst/>
          </a:prstGeom>
          <a:solidFill>
            <a:srgbClr val="0B5CAB"/>
          </a:solidFill>
          <a:ln w="12700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6">
            <a:hlinkClick r:id="rId3"/>
          </p:cNvPr>
          <p:cNvSpPr/>
          <p:nvPr/>
        </p:nvSpPr>
        <p:spPr>
          <a:xfrm>
            <a:off x="512064" y="999744"/>
            <a:ext cx="7498080" cy="21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Clr>
                <a:srgbClr val="000000"/>
              </a:buClr>
              <a:buSzPts val="680"/>
            </a:pPr>
            <a:r>
              <a:rPr lang="en" sz="907" u="sng" dirty="0">
                <a:solidFill>
                  <a:srgbClr val="0B5CAB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Notebook: github.com/midatm1234/aurora/blob/chem/examples/static_variables_editor.ipynb</a:t>
            </a:r>
            <a:endParaRPr sz="90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6"/>
          <p:cNvSpPr/>
          <p:nvPr/>
        </p:nvSpPr>
        <p:spPr>
          <a:xfrm>
            <a:off x="6522720" y="1316736"/>
            <a:ext cx="5059680" cy="2743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C9DD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6" descr="/mnt/data/aurora_revised_assets/static_nox_map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5872" y="1490137"/>
            <a:ext cx="4913376" cy="239640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6"/>
          <p:cNvSpPr/>
          <p:nvPr/>
        </p:nvSpPr>
        <p:spPr>
          <a:xfrm>
            <a:off x="7412736" y="4291584"/>
            <a:ext cx="3267456" cy="402336"/>
          </a:xfrm>
          <a:prstGeom prst="roundRect">
            <a:avLst>
              <a:gd name="adj" fmla="val 16667"/>
            </a:avLst>
          </a:prstGeom>
          <a:solidFill>
            <a:srgbClr val="EEF6FF"/>
          </a:solidFill>
          <a:ln w="9525" cap="flat" cmpd="sng">
            <a:solidFill>
              <a:srgbClr val="C9DD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sz="3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6"/>
          <p:cNvSpPr/>
          <p:nvPr/>
        </p:nvSpPr>
        <p:spPr>
          <a:xfrm>
            <a:off x="7534656" y="4358640"/>
            <a:ext cx="3023616" cy="29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SzPts val="700"/>
            </a:pPr>
            <a:r>
              <a:rPr lang="en" sz="2000" b="1" dirty="0">
                <a:solidFill>
                  <a:srgbClr val="0B5CAB"/>
                </a:solidFill>
                <a:latin typeface="Arial"/>
                <a:ea typeface="Arial"/>
                <a:cs typeface="Arial"/>
                <a:sym typeface="Arial"/>
              </a:rPr>
              <a:t>Example: static_nox_log</a:t>
            </a: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6"/>
          <p:cNvSpPr/>
          <p:nvPr/>
        </p:nvSpPr>
        <p:spPr>
          <a:xfrm>
            <a:off x="585216" y="1316736"/>
            <a:ext cx="5681472" cy="95097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C9DD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sz="3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6"/>
          <p:cNvSpPr/>
          <p:nvPr/>
        </p:nvSpPr>
        <p:spPr>
          <a:xfrm>
            <a:off x="780288" y="1383235"/>
            <a:ext cx="365760" cy="365760"/>
          </a:xfrm>
          <a:prstGeom prst="ellipse">
            <a:avLst/>
          </a:prstGeom>
          <a:solidFill>
            <a:srgbClr val="0B5CAB"/>
          </a:solidFill>
          <a:ln w="9525" cap="flat" cmpd="sng">
            <a:solidFill>
              <a:srgbClr val="0B5CA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sz="3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6"/>
          <p:cNvSpPr/>
          <p:nvPr/>
        </p:nvSpPr>
        <p:spPr>
          <a:xfrm>
            <a:off x="780288" y="1395427"/>
            <a:ext cx="365760" cy="34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SzPts val="1050"/>
            </a:pPr>
            <a:r>
              <a:rPr lang="en" sz="1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6"/>
          <p:cNvSpPr/>
          <p:nvPr/>
        </p:nvSpPr>
        <p:spPr>
          <a:xfrm>
            <a:off x="1316736" y="1358851"/>
            <a:ext cx="4730496" cy="29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en" sz="1600" b="1" dirty="0">
                <a:solidFill>
                  <a:srgbClr val="172033"/>
                </a:solidFill>
                <a:latin typeface="Arial"/>
                <a:ea typeface="Arial"/>
                <a:cs typeface="Arial"/>
                <a:sym typeface="Arial"/>
              </a:rPr>
              <a:t>Inspect &amp; edit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6"/>
          <p:cNvSpPr/>
          <p:nvPr/>
        </p:nvSpPr>
        <p:spPr>
          <a:xfrm>
            <a:off x="804672" y="1950720"/>
            <a:ext cx="5242560" cy="19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rgbClr val="000000"/>
              </a:buClr>
              <a:buSzPts val="1050"/>
            </a:pPr>
            <a:r>
              <a:rPr lang="en" sz="1400" dirty="0">
                <a:solidFill>
                  <a:srgbClr val="5C667A"/>
                </a:solidFill>
                <a:latin typeface="Arial"/>
                <a:ea typeface="Arial"/>
                <a:cs typeface="Arial"/>
                <a:sym typeface="Arial"/>
              </a:rPr>
              <a:t>Load the static variables, inspect them, and compare original vs. edited maps before saving.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6"/>
          <p:cNvSpPr/>
          <p:nvPr/>
        </p:nvSpPr>
        <p:spPr>
          <a:xfrm>
            <a:off x="585216" y="2438400"/>
            <a:ext cx="5681472" cy="95097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C9DD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sz="3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6"/>
          <p:cNvSpPr/>
          <p:nvPr/>
        </p:nvSpPr>
        <p:spPr>
          <a:xfrm>
            <a:off x="780288" y="2504899"/>
            <a:ext cx="365760" cy="365760"/>
          </a:xfrm>
          <a:prstGeom prst="ellipse">
            <a:avLst/>
          </a:prstGeom>
          <a:solidFill>
            <a:srgbClr val="0B5CAB"/>
          </a:solidFill>
          <a:ln w="9525" cap="flat" cmpd="sng">
            <a:solidFill>
              <a:srgbClr val="0B5CA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sz="3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780288" y="2517091"/>
            <a:ext cx="365760" cy="34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SzPts val="1050"/>
            </a:pPr>
            <a:r>
              <a:rPr lang="en" sz="1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1316736" y="2480515"/>
            <a:ext cx="4730496" cy="29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en" sz="1600" b="1" dirty="0">
                <a:solidFill>
                  <a:srgbClr val="172033"/>
                </a:solidFill>
                <a:latin typeface="Arial"/>
                <a:ea typeface="Arial"/>
                <a:cs typeface="Arial"/>
                <a:sym typeface="Arial"/>
              </a:rPr>
              <a:t>Editable targets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804672" y="3072384"/>
            <a:ext cx="5242560" cy="19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rgbClr val="000000"/>
              </a:buClr>
              <a:buSzPts val="1050"/>
            </a:pPr>
            <a:r>
              <a:rPr lang="en" sz="1400" dirty="0">
                <a:solidFill>
                  <a:srgbClr val="5C667A"/>
                </a:solidFill>
                <a:latin typeface="Arial"/>
                <a:ea typeface="Arial"/>
                <a:cs typeface="Arial"/>
                <a:sym typeface="Arial"/>
              </a:rPr>
              <a:t>Ammonia, CO, NOx, and SO₂ can be edited; log fields update consistently.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85216" y="3560064"/>
            <a:ext cx="5681472" cy="95097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C9DD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sz="3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780288" y="3626563"/>
            <a:ext cx="365760" cy="365760"/>
          </a:xfrm>
          <a:prstGeom prst="ellipse">
            <a:avLst/>
          </a:prstGeom>
          <a:solidFill>
            <a:srgbClr val="0B5CAB"/>
          </a:solidFill>
          <a:ln w="9525" cap="flat" cmpd="sng">
            <a:solidFill>
              <a:srgbClr val="0B5CA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sz="3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780288" y="3638755"/>
            <a:ext cx="365760" cy="34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SzPts val="1050"/>
            </a:pPr>
            <a:r>
              <a:rPr lang="en" sz="1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1316736" y="3602179"/>
            <a:ext cx="4730496" cy="29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en" sz="1600" b="1" dirty="0">
                <a:solidFill>
                  <a:srgbClr val="172033"/>
                </a:solidFill>
                <a:latin typeface="Arial"/>
                <a:ea typeface="Arial"/>
                <a:cs typeface="Arial"/>
                <a:sym typeface="Arial"/>
              </a:rPr>
              <a:t>Regional masks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6"/>
          <p:cNvSpPr/>
          <p:nvPr/>
        </p:nvSpPr>
        <p:spPr>
          <a:xfrm>
            <a:off x="804672" y="4194048"/>
            <a:ext cx="5242560" cy="19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rgbClr val="000000"/>
              </a:buClr>
              <a:buSzPts val="1050"/>
            </a:pPr>
            <a:r>
              <a:rPr lang="en" sz="1400" dirty="0">
                <a:solidFill>
                  <a:srgbClr val="5C667A"/>
                </a:solidFill>
                <a:latin typeface="Arial"/>
                <a:ea typeface="Arial"/>
                <a:cs typeface="Arial"/>
                <a:sym typeface="Arial"/>
              </a:rPr>
              <a:t>Apply edits globally or within a latitude/longitude region using a mask.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6"/>
          <p:cNvSpPr/>
          <p:nvPr/>
        </p:nvSpPr>
        <p:spPr>
          <a:xfrm>
            <a:off x="585216" y="4681728"/>
            <a:ext cx="5681472" cy="950976"/>
          </a:xfrm>
          <a:prstGeom prst="roundRect">
            <a:avLst>
              <a:gd name="adj" fmla="val 16667"/>
            </a:avLst>
          </a:prstGeom>
          <a:solidFill>
            <a:srgbClr val="FFF5E0"/>
          </a:solidFill>
          <a:ln w="9525" cap="flat" cmpd="sng">
            <a:solidFill>
              <a:srgbClr val="C9DD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sz="3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6"/>
          <p:cNvSpPr/>
          <p:nvPr/>
        </p:nvSpPr>
        <p:spPr>
          <a:xfrm>
            <a:off x="780288" y="4748227"/>
            <a:ext cx="365760" cy="365760"/>
          </a:xfrm>
          <a:prstGeom prst="ellipse">
            <a:avLst/>
          </a:prstGeom>
          <a:solidFill>
            <a:srgbClr val="F5B64C"/>
          </a:solidFill>
          <a:ln w="9525" cap="flat" cmpd="sng">
            <a:solidFill>
              <a:srgbClr val="F5B64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sz="3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6"/>
          <p:cNvSpPr/>
          <p:nvPr/>
        </p:nvSpPr>
        <p:spPr>
          <a:xfrm>
            <a:off x="780288" y="4760419"/>
            <a:ext cx="365760" cy="34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SzPts val="1050"/>
            </a:pPr>
            <a:r>
              <a:rPr lang="en" sz="1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6"/>
          <p:cNvSpPr/>
          <p:nvPr/>
        </p:nvSpPr>
        <p:spPr>
          <a:xfrm>
            <a:off x="1316736" y="4723843"/>
            <a:ext cx="4730496" cy="29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en" sz="1600" b="1" dirty="0">
                <a:solidFill>
                  <a:srgbClr val="172033"/>
                </a:solidFill>
                <a:latin typeface="Arial"/>
                <a:ea typeface="Arial"/>
                <a:cs typeface="Arial"/>
                <a:sym typeface="Arial"/>
              </a:rPr>
              <a:t>Important limitation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6"/>
          <p:cNvSpPr/>
          <p:nvPr/>
        </p:nvSpPr>
        <p:spPr>
          <a:xfrm>
            <a:off x="804672" y="5315712"/>
            <a:ext cx="5242560" cy="19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rgbClr val="000000"/>
              </a:buClr>
              <a:buSzPts val="1050"/>
            </a:pPr>
            <a:r>
              <a:rPr lang="en" sz="1400" dirty="0">
                <a:solidFill>
                  <a:srgbClr val="5C667A"/>
                </a:solidFill>
                <a:latin typeface="Arial"/>
                <a:ea typeface="Arial"/>
                <a:cs typeface="Arial"/>
                <a:sym typeface="Arial"/>
              </a:rPr>
              <a:t>Adding a new variable requires extending the model configuration.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7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7724"/>
          </a:xfrm>
          <a:prstGeom prst="rect">
            <a:avLst/>
          </a:prstGeom>
          <a:solidFill>
            <a:srgbClr val="0B3D91"/>
          </a:solidFill>
          <a:ln w="12700">
            <a:solidFill>
              <a:srgbClr val="0B3D91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84048" y="201168"/>
            <a:ext cx="1065276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55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Fine-Tuning the Aurora Rollout Model</a:t>
            </a:r>
            <a:endParaRPr lang="en-US" sz="2550" dirty="0"/>
          </a:p>
        </p:txBody>
      </p:sp>
      <p:sp>
        <p:nvSpPr>
          <p:cNvPr id="4" name="Text 2"/>
          <p:cNvSpPr/>
          <p:nvPr/>
        </p:nvSpPr>
        <p:spPr>
          <a:xfrm>
            <a:off x="402336" y="621792"/>
            <a:ext cx="107899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Frozen Aurora backbone + trainable flow-matching residual head</a:t>
            </a:r>
            <a:endParaRPr lang="en-US" sz="1050" dirty="0"/>
          </a:p>
        </p:txBody>
      </p:sp>
      <p:sp>
        <p:nvSpPr>
          <p:cNvPr id="5" name="Shape 3"/>
          <p:cNvSpPr/>
          <p:nvPr/>
        </p:nvSpPr>
        <p:spPr>
          <a:xfrm>
            <a:off x="384048" y="877824"/>
            <a:ext cx="11411712" cy="22860"/>
          </a:xfrm>
          <a:prstGeom prst="rect">
            <a:avLst/>
          </a:prstGeom>
          <a:solidFill>
            <a:srgbClr val="E7EEF6"/>
          </a:solidFill>
          <a:ln w="12700">
            <a:solidFill>
              <a:srgbClr val="E7EEF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420624" y="6565392"/>
            <a:ext cx="63093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dirty="0">
                <a:solidFill>
                  <a:srgbClr val="7A879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TEMPO DART 2026  •  Aurora / TEMPO / AirNow</a:t>
            </a:r>
            <a:endParaRPr lang="en-US" sz="780" dirty="0"/>
          </a:p>
        </p:txBody>
      </p:sp>
      <p:sp>
        <p:nvSpPr>
          <p:cNvPr id="7" name="Text 5"/>
          <p:cNvSpPr/>
          <p:nvPr/>
        </p:nvSpPr>
        <p:spPr>
          <a:xfrm>
            <a:off x="11292840" y="6547104"/>
            <a:ext cx="502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80" dirty="0">
                <a:solidFill>
                  <a:srgbClr val="7A879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07</a:t>
            </a:r>
            <a:endParaRPr lang="en-US" sz="780" dirty="0"/>
          </a:p>
        </p:txBody>
      </p:sp>
      <p:sp>
        <p:nvSpPr>
          <p:cNvPr id="8" name="Text 6"/>
          <p:cNvSpPr/>
          <p:nvPr/>
        </p:nvSpPr>
        <p:spPr>
          <a:xfrm>
            <a:off x="566928" y="1298448"/>
            <a:ext cx="1325880" cy="786384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C6DAF5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52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Input</a:t>
            </a:r>
            <a:endParaRPr lang="en-US" sz="1520" dirty="0"/>
          </a:p>
          <a:p>
            <a:pPr marL="0" indent="0" algn="ctr">
              <a:buNone/>
            </a:pPr>
            <a:r>
              <a:rPr lang="en-US" sz="152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(t−Δt, t)</a:t>
            </a:r>
            <a:endParaRPr lang="en-US" sz="1520" dirty="0"/>
          </a:p>
        </p:txBody>
      </p:sp>
      <p:sp>
        <p:nvSpPr>
          <p:cNvPr id="9" name="Text 7"/>
          <p:cNvSpPr/>
          <p:nvPr/>
        </p:nvSpPr>
        <p:spPr>
          <a:xfrm>
            <a:off x="2011680" y="1563624"/>
            <a:ext cx="256032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→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2377440" y="1298448"/>
            <a:ext cx="2148840" cy="786384"/>
          </a:xfrm>
          <a:prstGeom prst="roundRect">
            <a:avLst/>
          </a:prstGeom>
          <a:solidFill>
            <a:srgbClr val="EAF3FF"/>
          </a:solidFill>
          <a:ln w="12700">
            <a:solidFill>
              <a:srgbClr val="A9C6F2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48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Aurora Air Pollution</a:t>
            </a:r>
            <a:endParaRPr lang="en-US" sz="1480" dirty="0"/>
          </a:p>
          <a:p>
            <a:pPr marL="0" indent="0" algn="ctr">
              <a:buNone/>
            </a:pPr>
            <a:r>
              <a:rPr lang="en-US" sz="148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1.3B parameters</a:t>
            </a:r>
            <a:endParaRPr lang="en-US" sz="1480" dirty="0"/>
          </a:p>
          <a:p>
            <a:pPr marL="0" indent="0" algn="ctr">
              <a:buNone/>
            </a:pPr>
            <a:r>
              <a:rPr lang="en-US" sz="148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frozen</a:t>
            </a:r>
            <a:endParaRPr lang="en-US" sz="1480" dirty="0"/>
          </a:p>
        </p:txBody>
      </p:sp>
      <p:sp>
        <p:nvSpPr>
          <p:cNvPr id="11" name="Text 9"/>
          <p:cNvSpPr/>
          <p:nvPr/>
        </p:nvSpPr>
        <p:spPr>
          <a:xfrm>
            <a:off x="4645152" y="1563624"/>
            <a:ext cx="256032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→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5010912" y="1298448"/>
            <a:ext cx="1920240" cy="786384"/>
          </a:xfrm>
          <a:prstGeom prst="roundRect">
            <a:avLst/>
          </a:prstGeom>
          <a:solidFill>
            <a:srgbClr val="FFF4DF"/>
          </a:solidFill>
          <a:ln w="12700">
            <a:solidFill>
              <a:srgbClr val="F1C779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570" b="1" dirty="0">
                <a:solidFill>
                  <a:srgbClr val="F39C1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Flow Matching</a:t>
            </a:r>
            <a:endParaRPr lang="en-US" sz="1570" dirty="0"/>
          </a:p>
          <a:p>
            <a:pPr marL="0" indent="0" algn="ctr">
              <a:buNone/>
            </a:pPr>
            <a:r>
              <a:rPr lang="en-US" sz="1570" b="1" dirty="0">
                <a:solidFill>
                  <a:srgbClr val="F39C1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trainable</a:t>
            </a:r>
            <a:endParaRPr lang="en-US" sz="1570" dirty="0"/>
          </a:p>
        </p:txBody>
      </p:sp>
      <p:sp>
        <p:nvSpPr>
          <p:cNvPr id="13" name="Text 11"/>
          <p:cNvSpPr/>
          <p:nvPr/>
        </p:nvSpPr>
        <p:spPr>
          <a:xfrm>
            <a:off x="7050024" y="1563624"/>
            <a:ext cx="256032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→</a:t>
            </a:r>
            <a:endParaRPr lang="en-US" sz="2000" dirty="0"/>
          </a:p>
        </p:txBody>
      </p:sp>
      <p:sp>
        <p:nvSpPr>
          <p:cNvPr id="14" name="Text 12"/>
          <p:cNvSpPr/>
          <p:nvPr/>
        </p:nvSpPr>
        <p:spPr>
          <a:xfrm>
            <a:off x="7424928" y="1298448"/>
            <a:ext cx="3611880" cy="786384"/>
          </a:xfrm>
          <a:prstGeom prst="roundRect">
            <a:avLst/>
          </a:prstGeom>
          <a:solidFill>
            <a:srgbClr val="EAF7F2"/>
          </a:solidFill>
          <a:ln w="12700">
            <a:solidFill>
              <a:srgbClr val="B7DED1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380" b="1" dirty="0">
                <a:solidFill>
                  <a:srgbClr val="1B99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Bias-corrected NO₂</a:t>
            </a:r>
            <a:endParaRPr lang="en-US" sz="1380" dirty="0"/>
          </a:p>
          <a:p>
            <a:pPr marL="0" indent="0" algn="ctr">
              <a:buNone/>
            </a:pPr>
            <a:r>
              <a:rPr lang="en-US" sz="1380" b="1" dirty="0">
                <a:solidFill>
                  <a:srgbClr val="1B99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1000, 925, 850 hPa + column</a:t>
            </a:r>
            <a:endParaRPr lang="en-US" sz="1380" dirty="0"/>
          </a:p>
          <a:p>
            <a:pPr marL="0" indent="0" algn="ctr">
              <a:buNone/>
            </a:pPr>
            <a:r>
              <a:rPr lang="en-US" sz="1380" b="1" dirty="0">
                <a:solidFill>
                  <a:srgbClr val="1B99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(t+Δt)</a:t>
            </a:r>
            <a:endParaRPr lang="en-US" sz="1380" dirty="0"/>
          </a:p>
        </p:txBody>
      </p:sp>
      <p:sp>
        <p:nvSpPr>
          <p:cNvPr id="15" name="Text 13"/>
          <p:cNvSpPr/>
          <p:nvPr/>
        </p:nvSpPr>
        <p:spPr>
          <a:xfrm>
            <a:off x="749808" y="2788920"/>
            <a:ext cx="3063240" cy="1444752"/>
          </a:xfrm>
          <a:prstGeom prst="roundRect">
            <a:avLst/>
          </a:prstGeom>
          <a:solidFill>
            <a:srgbClr val="FFFFFF"/>
          </a:solidFill>
          <a:ln w="13970">
            <a:solidFill>
              <a:srgbClr val="D5E0EE"/>
            </a:solidFill>
          </a:ln>
        </p:spPr>
        <p:txBody>
          <a:bodyPr wrap="square" lIns="1651" tIns="1651" rIns="1651" bIns="1651" rtlCol="0" anchor="ctr">
            <a:normAutofit/>
          </a:bodyPr>
          <a:lstStyle/>
          <a:p>
            <a:pPr marL="0" indent="0">
              <a:buNone/>
            </a:pPr>
            <a:r>
              <a:rPr lang="en-US" sz="182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Regional domain
</a:t>
            </a:r>
            <a:r>
              <a:rPr lang="en-US" sz="182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U.S. West</a:t>
            </a:r>
            <a:endParaRPr lang="en-US" sz="1820" dirty="0"/>
          </a:p>
          <a:p>
            <a:pPr marL="0" indent="0">
              <a:buNone/>
            </a:pPr>
            <a:r>
              <a:rPr lang="en-US" sz="182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Lat: 31–52°N</a:t>
            </a:r>
            <a:endParaRPr lang="en-US" sz="1820" dirty="0"/>
          </a:p>
          <a:p>
            <a:pPr marL="0" indent="0">
              <a:buNone/>
            </a:pPr>
            <a:r>
              <a:rPr lang="en-US" sz="182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Lon: 128–100°W</a:t>
            </a:r>
            <a:endParaRPr lang="en-US" sz="1820" dirty="0"/>
          </a:p>
        </p:txBody>
      </p:sp>
      <p:sp>
        <p:nvSpPr>
          <p:cNvPr id="16" name="Text 14"/>
          <p:cNvSpPr/>
          <p:nvPr/>
        </p:nvSpPr>
        <p:spPr>
          <a:xfrm>
            <a:off x="4206240" y="2788920"/>
            <a:ext cx="3429000" cy="1444752"/>
          </a:xfrm>
          <a:prstGeom prst="roundRect">
            <a:avLst/>
          </a:prstGeom>
          <a:solidFill>
            <a:srgbClr val="FFFFFF"/>
          </a:solidFill>
          <a:ln w="13970">
            <a:solidFill>
              <a:srgbClr val="D5E0EE"/>
            </a:solidFill>
          </a:ln>
        </p:spPr>
        <p:txBody>
          <a:bodyPr wrap="square" lIns="1651" tIns="1651" rIns="1651" bIns="1651" rtlCol="0" anchor="ctr">
            <a:normAutofit/>
          </a:bodyPr>
          <a:lstStyle/>
          <a:p>
            <a:pPr marL="0" indent="0">
              <a:buNone/>
            </a:pPr>
            <a:r>
              <a:rPr lang="en-US" sz="167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Predictors
</a:t>
            </a:r>
            <a:r>
              <a:rPr lang="en-US" sz="167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Surface: t2m, u10, v10, msl, tcno2</a:t>
            </a:r>
            <a:endParaRPr lang="en-US" sz="1670" dirty="0"/>
          </a:p>
          <a:p>
            <a:pPr marL="0" indent="0">
              <a:buNone/>
            </a:pPr>
            <a:r>
              <a:rPr lang="en-US" sz="167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Profiles: z, u, v, t, q, no2 at 13 levels</a:t>
            </a:r>
            <a:endParaRPr lang="en-US" sz="1670" dirty="0"/>
          </a:p>
          <a:p>
            <a:pPr marL="0" indent="0">
              <a:buNone/>
            </a:pPr>
            <a:r>
              <a:rPr lang="en-US" sz="167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Static emissions fields</a:t>
            </a:r>
            <a:endParaRPr lang="en-US" sz="1670" dirty="0"/>
          </a:p>
        </p:txBody>
      </p:sp>
      <p:sp>
        <p:nvSpPr>
          <p:cNvPr id="17" name="Text 15"/>
          <p:cNvSpPr/>
          <p:nvPr/>
        </p:nvSpPr>
        <p:spPr>
          <a:xfrm>
            <a:off x="8028432" y="2788920"/>
            <a:ext cx="3401568" cy="1444752"/>
          </a:xfrm>
          <a:prstGeom prst="roundRect">
            <a:avLst/>
          </a:prstGeom>
          <a:solidFill>
            <a:srgbClr val="FFFFFF"/>
          </a:solidFill>
          <a:ln w="13970">
            <a:solidFill>
              <a:srgbClr val="D5E0EE"/>
            </a:solidFill>
          </a:ln>
        </p:spPr>
        <p:txBody>
          <a:bodyPr wrap="square" lIns="1651" tIns="1651" rIns="1651" bIns="1651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157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setup
</a:t>
            </a:r>
            <a:r>
              <a:rPr lang="en-US" sz="157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Batch size: 8</a:t>
            </a:r>
            <a:endParaRPr lang="en-US" sz="1570" dirty="0"/>
          </a:p>
          <a:p>
            <a:pPr marL="0" indent="0">
              <a:buNone/>
            </a:pPr>
            <a:r>
              <a:rPr lang="en-US" sz="157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Learning rate: &lt; 3e−4</a:t>
            </a:r>
            <a:endParaRPr lang="en-US" sz="1570" dirty="0"/>
          </a:p>
          <a:p>
            <a:pPr marL="0" indent="0">
              <a:buNone/>
            </a:pPr>
            <a:r>
              <a:rPr lang="en-US" sz="157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Loss: residual flow matching + spatial, correlation, extremes, distribution, and column/profile terms</a:t>
            </a:r>
            <a:endParaRPr lang="en-US" sz="1570" dirty="0"/>
          </a:p>
        </p:txBody>
      </p:sp>
      <p:sp>
        <p:nvSpPr>
          <p:cNvPr id="18" name="Text 16"/>
          <p:cNvSpPr/>
          <p:nvPr/>
        </p:nvSpPr>
        <p:spPr>
          <a:xfrm>
            <a:off x="2697480" y="4882896"/>
            <a:ext cx="6839712" cy="585216"/>
          </a:xfrm>
          <a:prstGeom prst="roundRect">
            <a:avLst/>
          </a:prstGeom>
          <a:solidFill>
            <a:srgbClr val="0B1F3A"/>
          </a:solidFill>
          <a:ln w="12700">
            <a:solidFill>
              <a:srgbClr val="0B1F3A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889" tIns="889" rIns="889" bIns="889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Aurora FM stays frozen;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residual head learns the regional bias-correction.</a:t>
            </a:r>
            <a:endParaRPr lang="en-US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7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7724"/>
          </a:xfrm>
          <a:prstGeom prst="rect">
            <a:avLst/>
          </a:prstGeom>
          <a:solidFill>
            <a:srgbClr val="0B3D91"/>
          </a:solidFill>
          <a:ln w="12700">
            <a:solidFill>
              <a:srgbClr val="0B3D91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84048" y="201168"/>
            <a:ext cx="1065276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55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Flow Matching</a:t>
            </a:r>
            <a:endParaRPr lang="en-US" sz="2550" dirty="0"/>
          </a:p>
        </p:txBody>
      </p:sp>
      <p:sp>
        <p:nvSpPr>
          <p:cNvPr id="4" name="Text 2"/>
          <p:cNvSpPr/>
          <p:nvPr/>
        </p:nvSpPr>
        <p:spPr>
          <a:xfrm>
            <a:off x="402336" y="621792"/>
            <a:ext cx="107899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Residual denoising head for bias correction</a:t>
            </a:r>
            <a:endParaRPr lang="en-US" sz="1050" dirty="0"/>
          </a:p>
        </p:txBody>
      </p:sp>
      <p:sp>
        <p:nvSpPr>
          <p:cNvPr id="5" name="Shape 3"/>
          <p:cNvSpPr/>
          <p:nvPr/>
        </p:nvSpPr>
        <p:spPr>
          <a:xfrm>
            <a:off x="384048" y="877824"/>
            <a:ext cx="11411712" cy="22860"/>
          </a:xfrm>
          <a:prstGeom prst="rect">
            <a:avLst/>
          </a:prstGeom>
          <a:solidFill>
            <a:srgbClr val="E7EEF6"/>
          </a:solidFill>
          <a:ln w="12700">
            <a:solidFill>
              <a:srgbClr val="E7EEF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420624" y="6565392"/>
            <a:ext cx="63093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dirty="0">
                <a:solidFill>
                  <a:srgbClr val="7A879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TEMPO DART 2026  •  Aurora / TEMPO / AirNow</a:t>
            </a:r>
            <a:endParaRPr lang="en-US" sz="780" dirty="0"/>
          </a:p>
        </p:txBody>
      </p:sp>
      <p:sp>
        <p:nvSpPr>
          <p:cNvPr id="7" name="Text 5"/>
          <p:cNvSpPr/>
          <p:nvPr/>
        </p:nvSpPr>
        <p:spPr>
          <a:xfrm>
            <a:off x="11292840" y="6547104"/>
            <a:ext cx="502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80" dirty="0">
                <a:solidFill>
                  <a:srgbClr val="7A879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08</a:t>
            </a:r>
            <a:endParaRPr lang="en-US" sz="780" dirty="0"/>
          </a:p>
        </p:txBody>
      </p:sp>
      <p:sp>
        <p:nvSpPr>
          <p:cNvPr id="8" name="Text 6"/>
          <p:cNvSpPr/>
          <p:nvPr/>
        </p:nvSpPr>
        <p:spPr>
          <a:xfrm>
            <a:off x="713232" y="1124712"/>
            <a:ext cx="4251960" cy="347472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Target residual:  ε = y_true − ŷ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658368" y="1901952"/>
            <a:ext cx="1920240" cy="804672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5E0EE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Aurora prediction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ŷ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2715768" y="2167128"/>
            <a:ext cx="256032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→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3090672" y="1901952"/>
            <a:ext cx="1828800" cy="804672"/>
          </a:xfrm>
          <a:prstGeom prst="roundRect">
            <a:avLst/>
          </a:prstGeom>
          <a:solidFill>
            <a:srgbClr val="EAF3FF"/>
          </a:solidFill>
          <a:ln w="12700">
            <a:solidFill>
              <a:srgbClr val="A9C6F2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Noisy residual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εₜ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5056632" y="2167128"/>
            <a:ext cx="256032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→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5449824" y="1901952"/>
            <a:ext cx="2487168" cy="804672"/>
          </a:xfrm>
          <a:prstGeom prst="roundRect">
            <a:avLst/>
          </a:prstGeom>
          <a:solidFill>
            <a:srgbClr val="FFF4DF"/>
          </a:solidFill>
          <a:ln w="12700">
            <a:solidFill>
              <a:srgbClr val="F1C779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470" b="1" dirty="0">
                <a:solidFill>
                  <a:srgbClr val="F39C1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Flow Matching</a:t>
            </a:r>
            <a:endParaRPr lang="en-US" sz="1470" dirty="0"/>
          </a:p>
          <a:p>
            <a:pPr marL="0" indent="0" algn="ctr">
              <a:buNone/>
            </a:pPr>
            <a:r>
              <a:rPr lang="en-US" sz="1470" b="1" dirty="0">
                <a:solidFill>
                  <a:srgbClr val="F39C1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denoise + predict residual</a:t>
            </a:r>
            <a:endParaRPr lang="en-US" sz="1470" dirty="0"/>
          </a:p>
        </p:txBody>
      </p:sp>
      <p:sp>
        <p:nvSpPr>
          <p:cNvPr id="14" name="Text 12"/>
          <p:cNvSpPr/>
          <p:nvPr/>
        </p:nvSpPr>
        <p:spPr>
          <a:xfrm>
            <a:off x="8065008" y="2167128"/>
            <a:ext cx="256032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→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8412480" y="1901952"/>
            <a:ext cx="1481328" cy="804672"/>
          </a:xfrm>
          <a:prstGeom prst="roundRect">
            <a:avLst/>
          </a:prstGeom>
          <a:solidFill>
            <a:srgbClr val="EAF7F2"/>
          </a:solidFill>
          <a:ln w="12700">
            <a:solidFill>
              <a:srgbClr val="B7DED1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1B99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Residual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b="1" dirty="0">
                <a:solidFill>
                  <a:srgbClr val="1B99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r̂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10040112" y="2167128"/>
            <a:ext cx="256032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→</a:t>
            </a:r>
            <a:endParaRPr lang="en-US" sz="2000" dirty="0"/>
          </a:p>
        </p:txBody>
      </p:sp>
      <p:sp>
        <p:nvSpPr>
          <p:cNvPr id="17" name="Text 15"/>
          <p:cNvSpPr/>
          <p:nvPr/>
        </p:nvSpPr>
        <p:spPr>
          <a:xfrm>
            <a:off x="10396728" y="1901952"/>
            <a:ext cx="1325880" cy="804672"/>
          </a:xfrm>
          <a:prstGeom prst="roundRect">
            <a:avLst/>
          </a:prstGeom>
          <a:solidFill>
            <a:srgbClr val="0B1F3A"/>
          </a:solidFill>
          <a:ln w="12700">
            <a:solidFill>
              <a:srgbClr val="0B1F3A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Output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ŷ + r̂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960120" y="3694176"/>
            <a:ext cx="4800600" cy="1024128"/>
          </a:xfrm>
          <a:prstGeom prst="roundRect">
            <a:avLst/>
          </a:prstGeom>
          <a:solidFill>
            <a:srgbClr val="FFFFFF"/>
          </a:solidFill>
          <a:ln w="13970">
            <a:solidFill>
              <a:srgbClr val="D5E0EE"/>
            </a:solidFill>
          </a:ln>
        </p:spPr>
        <p:txBody>
          <a:bodyPr wrap="square" lIns="1651" tIns="1651" rIns="1651" bIns="1651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1720" b="1" dirty="0">
                <a:solidFill>
                  <a:srgbClr val="0B3D9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
</a:t>
            </a:r>
            <a:r>
              <a:rPr lang="en-US" sz="172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head sees noise-corrupted versions of the true residual at random noise levels and learns to recover the clean residual.</a:t>
            </a:r>
            <a:endParaRPr lang="en-US" sz="1720" dirty="0"/>
          </a:p>
        </p:txBody>
      </p:sp>
      <p:sp>
        <p:nvSpPr>
          <p:cNvPr id="19" name="Text 17"/>
          <p:cNvSpPr/>
          <p:nvPr/>
        </p:nvSpPr>
        <p:spPr>
          <a:xfrm>
            <a:off x="6446520" y="3694176"/>
            <a:ext cx="4800600" cy="1024128"/>
          </a:xfrm>
          <a:prstGeom prst="roundRect">
            <a:avLst/>
          </a:prstGeom>
          <a:solidFill>
            <a:srgbClr val="FFFFFF"/>
          </a:solidFill>
          <a:ln w="13970">
            <a:solidFill>
              <a:srgbClr val="D5E0EE"/>
            </a:solidFill>
          </a:ln>
        </p:spPr>
        <p:txBody>
          <a:bodyPr wrap="square" lIns="1651" tIns="1651" rIns="1651" bIns="1651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1720" b="1" dirty="0">
                <a:solidFill>
                  <a:srgbClr val="1B99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Inference
</a:t>
            </a:r>
            <a:r>
              <a:rPr lang="en-US" sz="172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Starting from random noise, the head iteratively denoises a residual estimate r̂ and adds it back to Aurora.</a:t>
            </a:r>
            <a:endParaRPr lang="en-US" sz="1720" dirty="0"/>
          </a:p>
        </p:txBody>
      </p:sp>
      <p:sp>
        <p:nvSpPr>
          <p:cNvPr id="20" name="Text 18"/>
          <p:cNvSpPr/>
          <p:nvPr/>
        </p:nvSpPr>
        <p:spPr>
          <a:xfrm>
            <a:off x="1554480" y="5230368"/>
            <a:ext cx="9098280" cy="502920"/>
          </a:xfrm>
          <a:prstGeom prst="roundRect">
            <a:avLst/>
          </a:prstGeom>
          <a:solidFill>
            <a:srgbClr val="EAF3FF"/>
          </a:solidFill>
          <a:ln w="12700">
            <a:solidFill>
              <a:srgbClr val="BDD5F2"/>
            </a:solidFill>
          </a:ln>
          <a:effectLst>
            <a:outerShdw blurRad="12700" dist="50800" dir="2700000" algn="bl" rotWithShape="0">
              <a:srgbClr val="C7D2E0">
                <a:alpha val="11000"/>
              </a:srgbClr>
            </a:outerShdw>
          </a:effectLst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75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Flow matching is used as a bias-correction layer on top of Aurora rollout output.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7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7724"/>
          </a:xfrm>
          <a:prstGeom prst="rect">
            <a:avLst/>
          </a:prstGeom>
          <a:solidFill>
            <a:srgbClr val="0B3D91"/>
          </a:solidFill>
          <a:ln w="12700">
            <a:solidFill>
              <a:srgbClr val="0B3D91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84048" y="201168"/>
            <a:ext cx="1065276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550" b="1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Fine-Tuning Results: Improvement with Longer Training Data</a:t>
            </a:r>
            <a:endParaRPr lang="en-US" sz="2550" dirty="0"/>
          </a:p>
        </p:txBody>
      </p:sp>
      <p:sp>
        <p:nvSpPr>
          <p:cNvPr id="4" name="Text 2"/>
          <p:cNvSpPr/>
          <p:nvPr/>
        </p:nvSpPr>
        <p:spPr>
          <a:xfrm>
            <a:off x="402336" y="621792"/>
            <a:ext cx="107899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data: one year of CAMS forecasts, July 2023–June 2024</a:t>
            </a:r>
            <a:endParaRPr lang="en-US" sz="1050" dirty="0"/>
          </a:p>
        </p:txBody>
      </p:sp>
      <p:sp>
        <p:nvSpPr>
          <p:cNvPr id="5" name="Shape 3"/>
          <p:cNvSpPr/>
          <p:nvPr/>
        </p:nvSpPr>
        <p:spPr>
          <a:xfrm>
            <a:off x="384048" y="877824"/>
            <a:ext cx="11411712" cy="22860"/>
          </a:xfrm>
          <a:prstGeom prst="rect">
            <a:avLst/>
          </a:prstGeom>
          <a:solidFill>
            <a:srgbClr val="E7EEF6"/>
          </a:solidFill>
          <a:ln w="12700">
            <a:solidFill>
              <a:srgbClr val="E7EEF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420624" y="6565392"/>
            <a:ext cx="63093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dirty="0">
                <a:solidFill>
                  <a:srgbClr val="7A879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TEMPO DART 2026  •  Aurora / TEMPO / AirNow</a:t>
            </a:r>
            <a:endParaRPr lang="en-US" sz="780" dirty="0"/>
          </a:p>
        </p:txBody>
      </p:sp>
      <p:sp>
        <p:nvSpPr>
          <p:cNvPr id="7" name="Text 5"/>
          <p:cNvSpPr/>
          <p:nvPr/>
        </p:nvSpPr>
        <p:spPr>
          <a:xfrm>
            <a:off x="11292840" y="6547104"/>
            <a:ext cx="502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80" dirty="0">
                <a:solidFill>
                  <a:srgbClr val="7A879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09</a:t>
            </a:r>
            <a:endParaRPr lang="en-US" sz="780" dirty="0"/>
          </a:p>
        </p:txBody>
      </p:sp>
      <p:sp>
        <p:nvSpPr>
          <p:cNvPr id="9" name="Text 6"/>
          <p:cNvSpPr/>
          <p:nvPr/>
        </p:nvSpPr>
        <p:spPr>
          <a:xfrm>
            <a:off x="530352" y="4370832"/>
            <a:ext cx="10789920" cy="219456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marL="0" indent="0" algn="ctr">
              <a:buNone/>
            </a:pPr>
            <a:r>
              <a:rPr lang="en-US" sz="1150" i="1" dirty="0">
                <a:solidFill>
                  <a:srgbClr val="60708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Total-column NO₂ comparison over the U.S. West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777240" y="4846320"/>
            <a:ext cx="5166360" cy="822960"/>
          </a:xfrm>
          <a:prstGeom prst="roundRect">
            <a:avLst/>
          </a:prstGeom>
          <a:solidFill>
            <a:srgbClr val="FFFFFF"/>
          </a:solidFill>
          <a:ln w="13970">
            <a:solidFill>
              <a:srgbClr val="D5E0EE"/>
            </a:solidFill>
          </a:ln>
        </p:spPr>
        <p:txBody>
          <a:bodyPr wrap="square" lIns="1651" tIns="1651" rIns="1651" bIns="1651" rtlCol="0" anchor="ctr">
            <a:normAutofit fontScale="85000" lnSpcReduction="10000"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rgbClr val="1B99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Main improvement
</a:t>
            </a:r>
            <a:r>
              <a:rPr lang="en-US" sz="170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fine-tuned Aurora output shows better agreement with the CAMS forecast than the zero-shot Aurora rollout.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6355080" y="4846320"/>
            <a:ext cx="5166360" cy="822960"/>
          </a:xfrm>
          <a:prstGeom prst="roundRect">
            <a:avLst/>
          </a:prstGeom>
          <a:solidFill>
            <a:srgbClr val="FFF4DF"/>
          </a:solidFill>
          <a:ln w="13970">
            <a:solidFill>
              <a:srgbClr val="F1C779"/>
            </a:solidFill>
          </a:ln>
        </p:spPr>
        <p:txBody>
          <a:bodyPr wrap="square" lIns="1651" tIns="1651" rIns="1651" bIns="1651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rgbClr val="F39C1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Remaining challenge
</a:t>
            </a:r>
            <a:r>
              <a:rPr lang="en-US" sz="1700" dirty="0">
                <a:solidFill>
                  <a:srgbClr val="0B1F3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Joint bias correction for total-column NO₂ and 13-level vertical NO₂ profiles remains difficult.</a:t>
            </a:r>
            <a:endParaRPr lang="en-US" sz="17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302BA1-BF43-AA93-8CBF-9ADE5DE6B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36" y="1019556"/>
            <a:ext cx="11620195" cy="32278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1865</Words>
  <Application>Microsoft Macintosh PowerPoint</Application>
  <PresentationFormat>Widescreen</PresentationFormat>
  <Paragraphs>213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NASA Jet Propulsion Laboratory / Caltech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Fine-Tuning Earth System Foundation Models to Predict Fire-Related Near-Ground NO2</dc:title>
  <dc:subject>Visual redesign of TEMPO DART 2026 presentation</dc:subject>
  <dc:creator>OpenAI</dc:creator>
  <cp:lastModifiedBy>Lee, Kyo (US 341G)</cp:lastModifiedBy>
  <cp:revision>5</cp:revision>
  <dcterms:created xsi:type="dcterms:W3CDTF">2026-06-11T17:12:05Z</dcterms:created>
  <dcterms:modified xsi:type="dcterms:W3CDTF">2026-06-16T16:06:08Z</dcterms:modified>
</cp:coreProperties>
</file>