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9151" r:id="rId3"/>
    <p:sldId id="29141" r:id="rId4"/>
    <p:sldId id="29137" r:id="rId5"/>
    <p:sldId id="29156" r:id="rId6"/>
    <p:sldId id="29155" r:id="rId7"/>
    <p:sldId id="29159" r:id="rId8"/>
    <p:sldId id="29160" r:id="rId9"/>
    <p:sldId id="29152" r:id="rId10"/>
    <p:sldId id="291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02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0" autoAdjust="0"/>
    <p:restoredTop sz="91453" autoAdjust="0"/>
  </p:normalViewPr>
  <p:slideViewPr>
    <p:cSldViewPr snapToGrid="0">
      <p:cViewPr varScale="1">
        <p:scale>
          <a:sx n="100" d="100"/>
          <a:sy n="100" d="100"/>
        </p:scale>
        <p:origin x="12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03B42-420D-458B-AB9D-B7F8F4F96A4D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10002-C885-438F-B163-BD445106F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8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10002-C885-438F-B163-BD445106FB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6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ACED-793F-4B00-A03D-FBBEB3BC0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5B1BC-8AF2-4BE7-BEBB-F08126DE4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64C8C-3CC3-4084-81F7-28E59099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60261-6D1D-48B8-89EE-62928B92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95D4F-4C8A-44ED-A143-E89229BB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6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E01E-1B96-434D-B601-A62F39EA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94E75-9EA6-4490-908C-41805AB90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9F44D-2567-469F-98BE-B98CD2C7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EFF44-AD98-40E1-9E97-BDF1DFFD7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5ED80-7C87-4D5D-91F6-747E0EE9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BA589-1CB1-4258-AD59-CDCBBE80B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29B2F-AFCB-45E0-97C4-B57F18C13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962B7-49F0-4A13-9024-C78A47FC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168B8-2A8A-4477-9CC1-6006C953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5FA98-980D-4FB8-9BF3-20CAACE6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3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7B6C8-1124-4DDC-8C15-794C2B45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09E66-9365-4DE8-8071-CCC0B836F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6D979-CA66-45DB-A3DF-B9913E68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27F23-DDA0-480C-91CD-068A666D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862E3-12FB-40B6-985E-387E6935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1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D69E-3438-4572-987C-C20B881D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322B9-666E-409F-B8DB-38F72840A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211DB-529A-4E81-91C9-B80FDB1F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390FC-8A05-411C-B2AB-74070B90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8052-B298-4811-A39F-E1780957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5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6245-0E9E-4ECE-AA50-314BFB0D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1E097-7392-4E89-A9E4-C80A56BDD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1C340-69D2-47AF-BBC4-1F4604EF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C8405-AC78-414C-8AAD-E8F1ADEAB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AD954-EB74-42B8-B9E7-D61F7F7C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A5C9A-A36C-4B35-930F-D7513355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5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41D71-90E3-4216-821F-164CAC46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7749F-CFE5-4051-889B-EF26913B1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D5679-1DC5-4D05-ABB1-4E3607BC5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942001-18F6-4465-9780-E15E295A6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14F90-8719-48AB-AF86-9D0093E63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90E25E-A440-41C6-8368-76EBC66D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FD5DF4-44A2-4D78-BE21-028AF4F8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D72BA-2B9E-4C0C-BB14-BC0E5580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2B858-0FD2-40CA-BD04-17D2ECE2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B6241-26C5-40D5-B246-54786420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25535-E674-4B79-BDD3-13E0F1F55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85C2-5AE7-4AD7-B807-B10EE514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7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EF51A7-ABA3-4F99-B3E2-C99B6EF2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5FB3E-76E4-4491-B102-FAE3BC86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C1946-13E6-49AF-8379-ACB5B861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2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F3D8-C49E-4977-824B-20F2D411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F9AB-E3AD-425B-97C7-6A9F3E17B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ED9B0-1CBA-478F-89FD-472A87B19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73454-9DE9-44A7-B70B-AF424B6B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60A6C-52BA-4746-96C5-003F5943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35984-E282-45D4-8F30-2E9750F0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AA7B-6442-44EC-AF81-975B2EE2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5B87D2-53C4-482D-968E-071F302FE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391AF-64E2-41D7-BF90-3F160DBF5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51DE3-AF78-4D25-927E-F890C45F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BA95E-FD60-4F25-A08E-2107BFFD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854B8-2325-467C-BF75-B81FE123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0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BFE6C-02F8-4EC9-98A5-790960B8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089B9-1237-4034-B1CC-EC1BC29B3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4FDB1-C136-4DDC-966D-98E174551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CE642-B121-412F-83F4-52D8957461F4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2084D-7B6B-498A-B0EF-027D34ED8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1F6B5-4EAE-450B-A484-570377662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F3D0E-7B61-4D11-92BE-329C3A4D7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6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csl.noaa.gov/projects/ages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941CB-CF26-5744-8EB0-61AE5BD5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62CD8-1D95-4507-B736-483EC5108BAD}"/>
              </a:ext>
            </a:extLst>
          </p:cNvPr>
          <p:cNvSpPr txBox="1"/>
          <p:nvPr/>
        </p:nvSpPr>
        <p:spPr>
          <a:xfrm>
            <a:off x="3999878" y="1344168"/>
            <a:ext cx="7896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Towards Assimilation of TEMPO Aerosol Layer Height into the Unified Forecast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2DC19-1FC1-4611-823B-054368F20E64}"/>
              </a:ext>
            </a:extLst>
          </p:cNvPr>
          <p:cNvSpPr txBox="1"/>
          <p:nvPr/>
        </p:nvSpPr>
        <p:spPr>
          <a:xfrm>
            <a:off x="3999878" y="3290142"/>
            <a:ext cx="766349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Brian McDonald, Ph.D.</a:t>
            </a: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Program Lead, Atmospheric Composition Modeling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NOAA Chemical Sciences Laboratory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 DART Team Meeting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(June 16, 2026)</a:t>
            </a:r>
          </a:p>
        </p:txBody>
      </p:sp>
    </p:spTree>
    <p:extLst>
      <p:ext uri="{BB962C8B-B14F-4D97-AF65-F5344CB8AC3E}">
        <p14:creationId xmlns:p14="http://schemas.microsoft.com/office/powerpoint/2010/main" val="2592013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4C76EE-A0C5-4BA1-ADFC-9213E136FB6E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Air Quality Study (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TexAQS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NASA SARP</a:t>
            </a:r>
          </a:p>
        </p:txBody>
      </p:sp>
      <p:pic>
        <p:nvPicPr>
          <p:cNvPr id="1026" name="Picture 2" descr="https://csl.noaa.gov/projects/airmaps/2026/images/texaqs.png">
            <a:extLst>
              <a:ext uri="{FF2B5EF4-FFF2-40B4-BE49-F238E27FC236}">
                <a16:creationId xmlns:a16="http://schemas.microsoft.com/office/drawing/2014/main" id="{57F781C1-C684-468F-9976-0BF4B288B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3" y="1568380"/>
            <a:ext cx="1818472" cy="178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522F16-EC8A-485D-9F4E-C2D852636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8" y="4166382"/>
            <a:ext cx="2718141" cy="2038606"/>
          </a:xfrm>
          <a:prstGeom prst="rect">
            <a:avLst/>
          </a:prstGeom>
        </p:spPr>
      </p:pic>
      <p:pic>
        <p:nvPicPr>
          <p:cNvPr id="1034" name="Picture 10" descr="https://csl.noaa.gov/groups/csl4/forecasts/ufs-chem/plots/ufs-chem/20260530/UFS-Chemv1_20260530_120hrs_forecast_NA_aod550.gif">
            <a:extLst>
              <a:ext uri="{FF2B5EF4-FFF2-40B4-BE49-F238E27FC236}">
                <a16:creationId xmlns:a16="http://schemas.microsoft.com/office/drawing/2014/main" id="{C06DC6AC-325F-4781-8F24-1146C8B8C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85" y="981927"/>
            <a:ext cx="4133939" cy="28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896942-A898-44D0-81A1-5C265C56FAAD}"/>
              </a:ext>
            </a:extLst>
          </p:cNvPr>
          <p:cNvGrpSpPr/>
          <p:nvPr/>
        </p:nvGrpSpPr>
        <p:grpSpPr>
          <a:xfrm>
            <a:off x="3204708" y="3757880"/>
            <a:ext cx="8380152" cy="3078078"/>
            <a:chOff x="3204708" y="3757880"/>
            <a:chExt cx="8380152" cy="307807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E45793-0816-42EB-A37F-D73871FED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55" b="26464"/>
            <a:stretch/>
          </p:blipFill>
          <p:spPr>
            <a:xfrm>
              <a:off x="3204708" y="3757880"/>
              <a:ext cx="7552321" cy="28556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A45808-C80C-47BE-818E-3353956D36A0}"/>
                </a:ext>
              </a:extLst>
            </p:cNvPr>
            <p:cNvSpPr txBox="1"/>
            <p:nvPr/>
          </p:nvSpPr>
          <p:spPr>
            <a:xfrm>
              <a:off x="3397720" y="6528181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19:40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090C81-ECC3-4579-82C0-D540A139907C}"/>
                </a:ext>
              </a:extLst>
            </p:cNvPr>
            <p:cNvSpPr txBox="1"/>
            <p:nvPr/>
          </p:nvSpPr>
          <p:spPr>
            <a:xfrm rot="16200000">
              <a:off x="10156264" y="4862520"/>
              <a:ext cx="22108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Aerosol backscatter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(uncorrected)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9FFE80-2381-4956-A189-03F9CEB2C3E9}"/>
                </a:ext>
              </a:extLst>
            </p:cNvPr>
            <p:cNvGrpSpPr/>
            <p:nvPr/>
          </p:nvGrpSpPr>
          <p:grpSpPr>
            <a:xfrm>
              <a:off x="3734604" y="4085392"/>
              <a:ext cx="6391175" cy="1218129"/>
              <a:chOff x="3936732" y="4085392"/>
              <a:chExt cx="6391175" cy="121812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22989E-BF98-494A-A1B6-1804F3F1B410}"/>
                  </a:ext>
                </a:extLst>
              </p:cNvPr>
              <p:cNvSpPr/>
              <p:nvPr/>
            </p:nvSpPr>
            <p:spPr>
              <a:xfrm>
                <a:off x="3936732" y="4417996"/>
                <a:ext cx="6391175" cy="885525"/>
              </a:xfrm>
              <a:prstGeom prst="rect">
                <a:avLst/>
              </a:prstGeom>
              <a:noFill/>
              <a:ln w="5715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C65F5C-B3BE-4A79-A774-A9983D43E835}"/>
                  </a:ext>
                </a:extLst>
              </p:cNvPr>
              <p:cNvSpPr txBox="1"/>
              <p:nvPr/>
            </p:nvSpPr>
            <p:spPr>
              <a:xfrm>
                <a:off x="8451626" y="4085392"/>
                <a:ext cx="175785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Lofted smoke</a:t>
                </a:r>
              </a:p>
              <a:p>
                <a:pPr algn="ctr"/>
                <a:r>
                  <a:rPr lang="en-US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Dallas, TX</a:t>
                </a:r>
              </a:p>
              <a:p>
                <a:pPr algn="ctr"/>
                <a:r>
                  <a:rPr lang="en-US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(5/30/2026)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9DE515-87EF-4064-B01F-662A26270A36}"/>
                </a:ext>
              </a:extLst>
            </p:cNvPr>
            <p:cNvSpPr txBox="1"/>
            <p:nvPr/>
          </p:nvSpPr>
          <p:spPr>
            <a:xfrm>
              <a:off x="5028694" y="6528180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19:41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45A83A-9658-4F97-92F1-BB399806D102}"/>
                </a:ext>
              </a:extLst>
            </p:cNvPr>
            <p:cNvSpPr txBox="1"/>
            <p:nvPr/>
          </p:nvSpPr>
          <p:spPr>
            <a:xfrm>
              <a:off x="6081615" y="6526926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19:42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E0D9B11-B9C6-416D-8CB4-648552588862}"/>
                </a:ext>
              </a:extLst>
            </p:cNvPr>
            <p:cNvSpPr txBox="1"/>
            <p:nvPr/>
          </p:nvSpPr>
          <p:spPr>
            <a:xfrm>
              <a:off x="7712589" y="6526925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19:43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9580539-D72F-4746-AFFD-036E78DDFCC4}"/>
                </a:ext>
              </a:extLst>
            </p:cNvPr>
            <p:cNvSpPr txBox="1"/>
            <p:nvPr/>
          </p:nvSpPr>
          <p:spPr>
            <a:xfrm>
              <a:off x="8782036" y="6526924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19:44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EA6EFD-B29D-467D-B5C1-D9284868C5B0}"/>
              </a:ext>
            </a:extLst>
          </p:cNvPr>
          <p:cNvGrpSpPr/>
          <p:nvPr/>
        </p:nvGrpSpPr>
        <p:grpSpPr>
          <a:xfrm>
            <a:off x="7360681" y="981927"/>
            <a:ext cx="3995027" cy="2803528"/>
            <a:chOff x="7360681" y="981927"/>
            <a:chExt cx="3995027" cy="2803528"/>
          </a:xfrm>
        </p:grpSpPr>
        <p:pic>
          <p:nvPicPr>
            <p:cNvPr id="1030" name="Picture 6" descr="https://csl.noaa.gov/groups/csl4/forecasts/ufs-chem/plots/ufs-chem/20260530/UFS-Chemv1_20260530_2026053018z_NA_alh.png">
              <a:extLst>
                <a:ext uri="{FF2B5EF4-FFF2-40B4-BE49-F238E27FC236}">
                  <a16:creationId xmlns:a16="http://schemas.microsoft.com/office/drawing/2014/main" id="{42922223-DAA7-470D-933B-3591F484B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681" y="981927"/>
              <a:ext cx="3995027" cy="2803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C3A2201B-25A4-4059-A276-233AAC7F3BD6}"/>
                </a:ext>
              </a:extLst>
            </p:cNvPr>
            <p:cNvSpPr/>
            <p:nvPr/>
          </p:nvSpPr>
          <p:spPr>
            <a:xfrm>
              <a:off x="9281736" y="2974553"/>
              <a:ext cx="203785" cy="209321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" descr="UFS-Chem logo">
            <a:extLst>
              <a:ext uri="{FF2B5EF4-FFF2-40B4-BE49-F238E27FC236}">
                <a16:creationId xmlns:a16="http://schemas.microsoft.com/office/drawing/2014/main" id="{4763A115-50BB-4A62-94DA-B95CA4BE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14" y="3215370"/>
            <a:ext cx="1068201" cy="42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D0559-6FB1-4572-8359-EDCADF57A6F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 Injection Height Critical for Predicting Smoke Transport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FIREX-AQ">
            <a:extLst>
              <a:ext uri="{FF2B5EF4-FFF2-40B4-BE49-F238E27FC236}">
                <a16:creationId xmlns:a16="http://schemas.microsoft.com/office/drawing/2014/main" id="{A5A1ED67-ADDD-4966-87E1-63F59AF72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3" y="5307303"/>
            <a:ext cx="1300981" cy="1293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6BC551-8AAD-4484-BC57-013445DEDDF9}"/>
              </a:ext>
            </a:extLst>
          </p:cNvPr>
          <p:cNvSpPr txBox="1"/>
          <p:nvPr/>
        </p:nvSpPr>
        <p:spPr>
          <a:xfrm>
            <a:off x="2806920" y="6340883"/>
            <a:ext cx="6125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616" marR="0" lvl="1" indent="0" algn="l" defTabSz="35661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NASA DIAL: Johnathan Hair, Taylor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Shingler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Marta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Fenn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8" name="Picture 2" descr="Team members — Atmospheric Modeling @ Drexel">
            <a:extLst>
              <a:ext uri="{FF2B5EF4-FFF2-40B4-BE49-F238E27FC236}">
                <a16:creationId xmlns:a16="http://schemas.microsoft.com/office/drawing/2014/main" id="{7F09C844-7071-478A-9BE3-280340D2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7" y="1199001"/>
            <a:ext cx="1033108" cy="137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767976-EAB3-4B22-A3BB-85756D861078}"/>
              </a:ext>
            </a:extLst>
          </p:cNvPr>
          <p:cNvSpPr txBox="1"/>
          <p:nvPr/>
        </p:nvSpPr>
        <p:spPr>
          <a:xfrm>
            <a:off x="499137" y="2576903"/>
            <a:ext cx="112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Trammell</a:t>
            </a:r>
          </a:p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Lyu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NOAA CSL Staff: Siyuan Wang">
            <a:extLst>
              <a:ext uri="{FF2B5EF4-FFF2-40B4-BE49-F238E27FC236}">
                <a16:creationId xmlns:a16="http://schemas.microsoft.com/office/drawing/2014/main" id="{A5A0B5F1-A71C-4ADF-973F-1055AB488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7" y="3272241"/>
            <a:ext cx="1097910" cy="137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6AEE4-17A9-49DD-97F1-AA7A19FD559F}"/>
              </a:ext>
            </a:extLst>
          </p:cNvPr>
          <p:cNvSpPr txBox="1"/>
          <p:nvPr/>
        </p:nvSpPr>
        <p:spPr>
          <a:xfrm>
            <a:off x="487298" y="4643061"/>
            <a:ext cx="112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FF20E5-26A3-4323-A403-6756A6C3D316}"/>
              </a:ext>
            </a:extLst>
          </p:cNvPr>
          <p:cNvSpPr txBox="1"/>
          <p:nvPr/>
        </p:nvSpPr>
        <p:spPr>
          <a:xfrm>
            <a:off x="9323438" y="2070844"/>
            <a:ext cx="590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94DF8B-B383-44EA-8E53-AA03B7A3CF20}"/>
              </a:ext>
            </a:extLst>
          </p:cNvPr>
          <p:cNvSpPr txBox="1"/>
          <p:nvPr/>
        </p:nvSpPr>
        <p:spPr>
          <a:xfrm>
            <a:off x="8914807" y="4394218"/>
            <a:ext cx="115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70EA60-9424-437B-9347-C6A0724104F8}"/>
              </a:ext>
            </a:extLst>
          </p:cNvPr>
          <p:cNvGrpSpPr/>
          <p:nvPr/>
        </p:nvGrpSpPr>
        <p:grpSpPr>
          <a:xfrm>
            <a:off x="2089806" y="3600450"/>
            <a:ext cx="10025994" cy="2332171"/>
            <a:chOff x="2166006" y="3600450"/>
            <a:chExt cx="10025994" cy="23321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BF9E71-6F5E-4036-BDFA-C5A514515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89" t="47216"/>
            <a:stretch/>
          </p:blipFill>
          <p:spPr>
            <a:xfrm>
              <a:off x="2166006" y="3600450"/>
              <a:ext cx="8006768" cy="233217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17BB45-0668-4C21-AF60-6AEFEA3256B8}"/>
                </a:ext>
              </a:extLst>
            </p:cNvPr>
            <p:cNvSpPr txBox="1"/>
            <p:nvPr/>
          </p:nvSpPr>
          <p:spPr>
            <a:xfrm>
              <a:off x="10172774" y="4289118"/>
              <a:ext cx="20192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Williams Flats</a:t>
              </a:r>
            </a:p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(Aug 8, 2019)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77732DC-880E-45C2-A44E-8E920EE2A2F4}"/>
              </a:ext>
            </a:extLst>
          </p:cNvPr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from</a:t>
            </a:r>
          </a:p>
          <a:p>
            <a:pPr algn="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 Climate Program Office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F166EB-AE1B-4DB3-8C90-D40226A6E14F}"/>
              </a:ext>
            </a:extLst>
          </p:cNvPr>
          <p:cNvGrpSpPr/>
          <p:nvPr/>
        </p:nvGrpSpPr>
        <p:grpSpPr>
          <a:xfrm>
            <a:off x="2089806" y="1514229"/>
            <a:ext cx="10025993" cy="2086221"/>
            <a:chOff x="2166006" y="1514229"/>
            <a:chExt cx="10025993" cy="208622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073FF1-3556-4814-914A-2B7ECA514476}"/>
                </a:ext>
              </a:extLst>
            </p:cNvPr>
            <p:cNvSpPr txBox="1"/>
            <p:nvPr/>
          </p:nvSpPr>
          <p:spPr>
            <a:xfrm>
              <a:off x="10198454" y="2070844"/>
              <a:ext cx="19935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Sheep</a:t>
              </a:r>
            </a:p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(Jul 24, 2019)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2B873-B6E8-41CE-BD6D-9041BF94D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89" b="52783"/>
            <a:stretch/>
          </p:blipFill>
          <p:spPr>
            <a:xfrm>
              <a:off x="2166006" y="1514229"/>
              <a:ext cx="8006768" cy="2086221"/>
            </a:xfrm>
            <a:prstGeom prst="rect">
              <a:avLst/>
            </a:prstGeom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0F9996-556D-4AAB-98CF-24FCFD54832C}"/>
              </a:ext>
            </a:extLst>
          </p:cNvPr>
          <p:cNvCxnSpPr>
            <a:cxnSpLocks/>
          </p:cNvCxnSpPr>
          <p:nvPr/>
        </p:nvCxnSpPr>
        <p:spPr>
          <a:xfrm flipH="1">
            <a:off x="3683895" y="1370920"/>
            <a:ext cx="359240" cy="25924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847EE1-BA15-48DD-BAAF-A66474783346}"/>
              </a:ext>
            </a:extLst>
          </p:cNvPr>
          <p:cNvSpPr txBox="1"/>
          <p:nvPr/>
        </p:nvSpPr>
        <p:spPr>
          <a:xfrm>
            <a:off x="4043135" y="1042465"/>
            <a:ext cx="1774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566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Airborne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8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3F88FD-11CD-4E51-9763-06729C397A25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C6529-A8EA-475C-880D-FE11A9B94C1C}"/>
              </a:ext>
            </a:extLst>
          </p:cNvPr>
          <p:cNvSpPr txBox="1"/>
          <p:nvPr/>
        </p:nvSpPr>
        <p:spPr>
          <a:xfrm>
            <a:off x="755131" y="1393311"/>
            <a:ext cx="106817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  <a:tabLst>
                <a:tab pos="56991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Evaluate TEMPO aerosols (AOD and ALH) with NASA DC-8 airborne in-situ observations</a:t>
            </a:r>
          </a:p>
          <a:p>
            <a:pPr marL="457200" indent="-457200">
              <a:buAutoNum type="arabicParenBoth"/>
              <a:tabLst>
                <a:tab pos="569913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  <a:tabLst>
                <a:tab pos="56991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Evaluate UFS-Chem aerosols with NASA DC-8 airborne in-situ observations</a:t>
            </a:r>
          </a:p>
          <a:p>
            <a:pPr marL="457200" indent="-457200">
              <a:buAutoNum type="arabicParenBoth"/>
              <a:tabLst>
                <a:tab pos="569913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  <a:tabLst>
                <a:tab pos="56991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Assess aerosol layer height with NASA GV airborne lidar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20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D26520-4C37-4724-ABEA-B0C405E0214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AGES+ Airborne Field Campaigns in Summer 2023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8A795-7270-47D4-87AB-05BB09374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2" y="1031346"/>
            <a:ext cx="8776457" cy="53828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D85592-BA7D-463E-B67E-FBC90D3229E5}"/>
              </a:ext>
            </a:extLst>
          </p:cNvPr>
          <p:cNvSpPr/>
          <p:nvPr/>
        </p:nvSpPr>
        <p:spPr>
          <a:xfrm>
            <a:off x="3040532" y="6432345"/>
            <a:ext cx="4096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https://csl.noaa.gov/projects/ages/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File:NASA logo.svg - Wikimedia Commons">
            <a:extLst>
              <a:ext uri="{FF2B5EF4-FFF2-40B4-BE49-F238E27FC236}">
                <a16:creationId xmlns:a16="http://schemas.microsoft.com/office/drawing/2014/main" id="{EE36D046-A2D5-4885-B628-9A407818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916" y="1275779"/>
            <a:ext cx="1288347" cy="107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NOAA logo.svg - Wikimedia Commons">
            <a:extLst>
              <a:ext uri="{FF2B5EF4-FFF2-40B4-BE49-F238E27FC236}">
                <a16:creationId xmlns:a16="http://schemas.microsoft.com/office/drawing/2014/main" id="{A5EEAE1E-E9BC-49F6-8BB4-A450F674D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02" y="1331614"/>
            <a:ext cx="1021528" cy="10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SF Logo | NSF - National Science Foundation">
            <a:extLst>
              <a:ext uri="{FF2B5EF4-FFF2-40B4-BE49-F238E27FC236}">
                <a16:creationId xmlns:a16="http://schemas.microsoft.com/office/drawing/2014/main" id="{9589400D-E082-4D92-BF87-A41201238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615" y="2584398"/>
            <a:ext cx="1339917" cy="13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le:Seal of the United States Environmental Protection Agency.svg -  Wikimedia Commons">
            <a:extLst>
              <a:ext uri="{FF2B5EF4-FFF2-40B4-BE49-F238E27FC236}">
                <a16:creationId xmlns:a16="http://schemas.microsoft.com/office/drawing/2014/main" id="{A0760C5A-C310-4C5C-BD53-17D19A1FA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02" y="2743593"/>
            <a:ext cx="1021528" cy="10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aval Postgraduate School - Wikipedia">
            <a:extLst>
              <a:ext uri="{FF2B5EF4-FFF2-40B4-BE49-F238E27FC236}">
                <a16:creationId xmlns:a16="http://schemas.microsoft.com/office/drawing/2014/main" id="{5724C73D-5164-4DAF-A574-22D72E81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28" y="5357533"/>
            <a:ext cx="1223973" cy="84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ited States Department of Energy - Wikipedia">
            <a:extLst>
              <a:ext uri="{FF2B5EF4-FFF2-40B4-BE49-F238E27FC236}">
                <a16:creationId xmlns:a16="http://schemas.microsoft.com/office/drawing/2014/main" id="{67522D90-9883-443D-ADB0-F206D92C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827" y="4023140"/>
            <a:ext cx="1104523" cy="11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ile:NIST logo.svg - Wikimedia Commons">
            <a:extLst>
              <a:ext uri="{FF2B5EF4-FFF2-40B4-BE49-F238E27FC236}">
                <a16:creationId xmlns:a16="http://schemas.microsoft.com/office/drawing/2014/main" id="{B812BDFA-94AD-4F4B-84EC-363D4CCFC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02" y="4416244"/>
            <a:ext cx="1222165" cy="32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DF902D-027B-41EB-BDC0-9CE3150DF520}"/>
              </a:ext>
            </a:extLst>
          </p:cNvPr>
          <p:cNvSpPr/>
          <p:nvPr/>
        </p:nvSpPr>
        <p:spPr>
          <a:xfrm>
            <a:off x="1614197" y="3429000"/>
            <a:ext cx="2280220" cy="1309018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A53A14-52C6-41ED-B116-C76C7B03C55E}"/>
              </a:ext>
            </a:extLst>
          </p:cNvPr>
          <p:cNvSpPr/>
          <p:nvPr/>
        </p:nvSpPr>
        <p:spPr>
          <a:xfrm>
            <a:off x="2430299" y="1121017"/>
            <a:ext cx="2925471" cy="1047419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C8A6528-8954-436D-BBF0-388F579FE5E9}"/>
              </a:ext>
            </a:extLst>
          </p:cNvPr>
          <p:cNvSpPr/>
          <p:nvPr/>
        </p:nvSpPr>
        <p:spPr>
          <a:xfrm>
            <a:off x="5184319" y="4023093"/>
            <a:ext cx="2388056" cy="1047419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BD84F7-3A89-46F1-A10F-A3FA4F280633}"/>
              </a:ext>
            </a:extLst>
          </p:cNvPr>
          <p:cNvSpPr/>
          <p:nvPr/>
        </p:nvSpPr>
        <p:spPr>
          <a:xfrm>
            <a:off x="2434280" y="2505075"/>
            <a:ext cx="2921489" cy="704850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26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BE812861-F87C-4532-8CF2-9AE27F63D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0" y="1088324"/>
            <a:ext cx="9992210" cy="509111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92D08B-6012-4CE6-BF69-5849AF7DD8A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US Flights were Impacted by Canadian Wildfires</a:t>
            </a:r>
          </a:p>
        </p:txBody>
      </p:sp>
      <p:pic>
        <p:nvPicPr>
          <p:cNvPr id="1026" name="Picture 2" descr="UFS-Chem logo">
            <a:extLst>
              <a:ext uri="{FF2B5EF4-FFF2-40B4-BE49-F238E27FC236}">
                <a16:creationId xmlns:a16="http://schemas.microsoft.com/office/drawing/2014/main" id="{495E4496-9C9B-4D70-8A3E-0146AD110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6179437"/>
            <a:ext cx="1469692" cy="59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316EA6-66BB-440C-91FF-25F6495C6B26}"/>
              </a:ext>
            </a:extLst>
          </p:cNvPr>
          <p:cNvSpPr/>
          <p:nvPr/>
        </p:nvSpPr>
        <p:spPr>
          <a:xfrm>
            <a:off x="2857500" y="2600325"/>
            <a:ext cx="466725" cy="2571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4CCCCD-F15E-4CDB-AD14-48E1DCAC846B}"/>
              </a:ext>
            </a:extLst>
          </p:cNvPr>
          <p:cNvSpPr txBox="1"/>
          <p:nvPr/>
        </p:nvSpPr>
        <p:spPr>
          <a:xfrm>
            <a:off x="-1" y="6179437"/>
            <a:ext cx="9902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UFS-Chem model described in He et al. (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2026)</a:t>
            </a:r>
          </a:p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Bipartisan Infrastructure Law</a:t>
            </a:r>
          </a:p>
        </p:txBody>
      </p:sp>
      <p:pic>
        <p:nvPicPr>
          <p:cNvPr id="16" name="Picture 4" descr="NOAA CSL Staff: Rebecca Schwantes">
            <a:extLst>
              <a:ext uri="{FF2B5EF4-FFF2-40B4-BE49-F238E27FC236}">
                <a16:creationId xmlns:a16="http://schemas.microsoft.com/office/drawing/2014/main" id="{9C48BC58-4F08-467A-A61C-CF067B8E4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202" y="3836064"/>
            <a:ext cx="1103582" cy="137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3997B9-F87C-4D27-B6EF-1D95F65E1921}"/>
              </a:ext>
            </a:extLst>
          </p:cNvPr>
          <p:cNvSpPr txBox="1"/>
          <p:nvPr/>
        </p:nvSpPr>
        <p:spPr>
          <a:xfrm>
            <a:off x="10528199" y="5213130"/>
            <a:ext cx="112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Becky</a:t>
            </a:r>
          </a:p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Schwantes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6" descr="https://www.aos.wisc.edu/newsimages/graduation/DSC_1376.jpg">
            <a:extLst>
              <a:ext uri="{FF2B5EF4-FFF2-40B4-BE49-F238E27FC236}">
                <a16:creationId xmlns:a16="http://schemas.microsoft.com/office/drawing/2014/main" id="{37D4A62E-6EFB-420E-9344-B046C4B8A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21968" r="14033" b="32064"/>
          <a:stretch/>
        </p:blipFill>
        <p:spPr bwMode="auto">
          <a:xfrm>
            <a:off x="10572750" y="1664141"/>
            <a:ext cx="1032486" cy="13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339954-2684-42AD-A87F-86EFF081B478}"/>
              </a:ext>
            </a:extLst>
          </p:cNvPr>
          <p:cNvSpPr txBox="1"/>
          <p:nvPr/>
        </p:nvSpPr>
        <p:spPr>
          <a:xfrm>
            <a:off x="10528199" y="3041208"/>
            <a:ext cx="112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Maggie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Bruckner</a:t>
            </a:r>
          </a:p>
        </p:txBody>
      </p:sp>
    </p:spTree>
    <p:extLst>
      <p:ext uri="{BB962C8B-B14F-4D97-AF65-F5344CB8AC3E}">
        <p14:creationId xmlns:p14="http://schemas.microsoft.com/office/powerpoint/2010/main" val="4284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08E244-3835-47CC-B262-06F90B368D2C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Aerosols versus NASA DC-8 Spirals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an Huynh | CIRES">
            <a:extLst>
              <a:ext uri="{FF2B5EF4-FFF2-40B4-BE49-F238E27FC236}">
                <a16:creationId xmlns:a16="http://schemas.microsoft.com/office/drawing/2014/main" id="{3D0DBC50-D8B6-4808-948B-371AD25C0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r="6571"/>
          <a:stretch/>
        </p:blipFill>
        <p:spPr bwMode="auto">
          <a:xfrm>
            <a:off x="10612037" y="1973762"/>
            <a:ext cx="1087735" cy="12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C3EB6E-AA25-461F-9FBC-BBF72060CBB4}"/>
              </a:ext>
            </a:extLst>
          </p:cNvPr>
          <p:cNvSpPr txBox="1"/>
          <p:nvPr/>
        </p:nvSpPr>
        <p:spPr>
          <a:xfrm>
            <a:off x="10612037" y="3251303"/>
            <a:ext cx="1087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Hyun</a:t>
            </a:r>
          </a:p>
        </p:txBody>
      </p:sp>
      <p:pic>
        <p:nvPicPr>
          <p:cNvPr id="1028" name="Picture 4" descr="Adam Ahern | CIRES">
            <a:extLst>
              <a:ext uri="{FF2B5EF4-FFF2-40B4-BE49-F238E27FC236}">
                <a16:creationId xmlns:a16="http://schemas.microsoft.com/office/drawing/2014/main" id="{90EC4E98-0193-446E-AD0C-7B7115B6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037" y="4017167"/>
            <a:ext cx="1086118" cy="108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BCF0FE-6DE3-4F8D-BFEE-3603CF99C329}"/>
              </a:ext>
            </a:extLst>
          </p:cNvPr>
          <p:cNvSpPr txBox="1"/>
          <p:nvPr/>
        </p:nvSpPr>
        <p:spPr>
          <a:xfrm>
            <a:off x="10534219" y="5103285"/>
            <a:ext cx="1240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Adam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Ahern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78C8C4-64F0-49A8-A3F2-F755A5495268}"/>
              </a:ext>
            </a:extLst>
          </p:cNvPr>
          <p:cNvGrpSpPr/>
          <p:nvPr/>
        </p:nvGrpSpPr>
        <p:grpSpPr>
          <a:xfrm>
            <a:off x="584865" y="1306304"/>
            <a:ext cx="4634835" cy="4475371"/>
            <a:chOff x="365790" y="1306304"/>
            <a:chExt cx="4634835" cy="44753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1891D1-C34D-4499-ADB9-E04E71451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" r="37631" b="5054"/>
            <a:stretch/>
          </p:blipFill>
          <p:spPr>
            <a:xfrm>
              <a:off x="365790" y="1306304"/>
              <a:ext cx="4496264" cy="44753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7189F0-C6AE-4D4E-8256-957082A14946}"/>
                </a:ext>
              </a:extLst>
            </p:cNvPr>
            <p:cNvSpPr txBox="1"/>
            <p:nvPr/>
          </p:nvSpPr>
          <p:spPr>
            <a:xfrm>
              <a:off x="3162300" y="4757230"/>
              <a:ext cx="148630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Slope = 1.23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0.88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2E455E-4A7F-4198-B20F-7455582FE9C2}"/>
                </a:ext>
              </a:extLst>
            </p:cNvPr>
            <p:cNvSpPr/>
            <p:nvPr/>
          </p:nvSpPr>
          <p:spPr>
            <a:xfrm>
              <a:off x="4752975" y="1306304"/>
              <a:ext cx="247650" cy="30180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B48B16B-5AED-4132-93CA-FA0DA6EACDDC}"/>
              </a:ext>
            </a:extLst>
          </p:cNvPr>
          <p:cNvSpPr txBox="1"/>
          <p:nvPr/>
        </p:nvSpPr>
        <p:spPr>
          <a:xfrm>
            <a:off x="1656000" y="5888681"/>
            <a:ext cx="262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DC-8 AOD (unitless)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6B7D65-55FB-4C73-908D-6912F1678EFA}"/>
              </a:ext>
            </a:extLst>
          </p:cNvPr>
          <p:cNvSpPr txBox="1"/>
          <p:nvPr/>
        </p:nvSpPr>
        <p:spPr>
          <a:xfrm rot="16200000">
            <a:off x="-496884" y="3236264"/>
            <a:ext cx="1728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AOD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B5E37E-2BA3-468E-A2E9-15788BEADA81}"/>
              </a:ext>
            </a:extLst>
          </p:cNvPr>
          <p:cNvGrpSpPr/>
          <p:nvPr/>
        </p:nvGrpSpPr>
        <p:grpSpPr>
          <a:xfrm>
            <a:off x="5216747" y="1302081"/>
            <a:ext cx="4741583" cy="4986710"/>
            <a:chOff x="5216747" y="1302081"/>
            <a:chExt cx="4741583" cy="49867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FB86481-B138-445F-8E7C-B87879C8B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" r="39598" b="5332"/>
            <a:stretch/>
          </p:blipFill>
          <p:spPr>
            <a:xfrm>
              <a:off x="5668562" y="1302081"/>
              <a:ext cx="4289768" cy="447537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98405F-83A9-402F-A355-7AEF7CEDA904}"/>
                </a:ext>
              </a:extLst>
            </p:cNvPr>
            <p:cNvSpPr txBox="1"/>
            <p:nvPr/>
          </p:nvSpPr>
          <p:spPr>
            <a:xfrm>
              <a:off x="8324850" y="4757230"/>
              <a:ext cx="148630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Slope = 1.94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0.80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D84544-D477-42AD-ACD4-4F34919F1D5A}"/>
                </a:ext>
              </a:extLst>
            </p:cNvPr>
            <p:cNvSpPr txBox="1"/>
            <p:nvPr/>
          </p:nvSpPr>
          <p:spPr>
            <a:xfrm>
              <a:off x="6928478" y="5888681"/>
              <a:ext cx="19849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DC-8 ALH (km)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31545D-2531-473C-9AE4-5DF2CC4A91FC}"/>
                </a:ext>
              </a:extLst>
            </p:cNvPr>
            <p:cNvSpPr txBox="1"/>
            <p:nvPr/>
          </p:nvSpPr>
          <p:spPr>
            <a:xfrm rot="16200000">
              <a:off x="4573398" y="3228945"/>
              <a:ext cx="16868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TEMPO ALH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13DBCA9-3AFA-4DE1-9F7A-5297BEC3927B}"/>
              </a:ext>
            </a:extLst>
          </p:cNvPr>
          <p:cNvSpPr/>
          <p:nvPr/>
        </p:nvSpPr>
        <p:spPr>
          <a:xfrm>
            <a:off x="1457325" y="1349706"/>
            <a:ext cx="3124200" cy="152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594FDB-3D42-43BA-9B8A-2B02825B120D}"/>
              </a:ext>
            </a:extLst>
          </p:cNvPr>
          <p:cNvSpPr/>
          <p:nvPr/>
        </p:nvSpPr>
        <p:spPr>
          <a:xfrm>
            <a:off x="6330286" y="1349051"/>
            <a:ext cx="3124200" cy="152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92D08B-6012-4CE6-BF69-5849AF7DD8A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UFS-Chem Aerosols versus NASA DC-8 Spirals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D10C3-EF13-4187-9107-F8E14A791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r="41891" b="5983"/>
          <a:stretch/>
        </p:blipFill>
        <p:spPr>
          <a:xfrm>
            <a:off x="669634" y="1421409"/>
            <a:ext cx="4444892" cy="4255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BFCED9-67C7-4BB3-BAAE-00356224C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" r="43996" b="5914"/>
          <a:stretch/>
        </p:blipFill>
        <p:spPr bwMode="auto">
          <a:xfrm>
            <a:off x="5784139" y="1418288"/>
            <a:ext cx="4185252" cy="42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8FCCF3-80C7-4C6F-820C-A1A43F82283F}"/>
              </a:ext>
            </a:extLst>
          </p:cNvPr>
          <p:cNvSpPr txBox="1"/>
          <p:nvPr/>
        </p:nvSpPr>
        <p:spPr>
          <a:xfrm>
            <a:off x="3381375" y="4757230"/>
            <a:ext cx="148630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Slope = 0.98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0.32</a:t>
            </a:r>
          </a:p>
        </p:txBody>
      </p:sp>
      <p:pic>
        <p:nvPicPr>
          <p:cNvPr id="13" name="Picture 2" descr="Team members — Atmospheric Modeling @ Drexel">
            <a:extLst>
              <a:ext uri="{FF2B5EF4-FFF2-40B4-BE49-F238E27FC236}">
                <a16:creationId xmlns:a16="http://schemas.microsoft.com/office/drawing/2014/main" id="{97401B37-BE84-4B16-9A5A-E75B40605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823" y="1796807"/>
            <a:ext cx="1033108" cy="137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992483-68DD-4B00-8B23-595A775AB580}"/>
              </a:ext>
            </a:extLst>
          </p:cNvPr>
          <p:cNvSpPr txBox="1"/>
          <p:nvPr/>
        </p:nvSpPr>
        <p:spPr>
          <a:xfrm>
            <a:off x="10534982" y="3174709"/>
            <a:ext cx="124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Trammell</a:t>
            </a:r>
          </a:p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Lyu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(CIRES)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156382-671D-419E-B107-5E2D2BD84DE4}"/>
              </a:ext>
            </a:extLst>
          </p:cNvPr>
          <p:cNvSpPr/>
          <p:nvPr/>
        </p:nvSpPr>
        <p:spPr>
          <a:xfrm>
            <a:off x="5010150" y="4785805"/>
            <a:ext cx="238928" cy="67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77F8A4-69F5-4C4E-9504-41BBD419EE6E}"/>
              </a:ext>
            </a:extLst>
          </p:cNvPr>
          <p:cNvSpPr txBox="1"/>
          <p:nvPr/>
        </p:nvSpPr>
        <p:spPr>
          <a:xfrm>
            <a:off x="8324850" y="4757230"/>
            <a:ext cx="148630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Slope = 1.54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0.51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48AAF7-F807-43A5-9A28-9143FD887D50}"/>
              </a:ext>
            </a:extLst>
          </p:cNvPr>
          <p:cNvSpPr txBox="1"/>
          <p:nvPr/>
        </p:nvSpPr>
        <p:spPr>
          <a:xfrm rot="16200000">
            <a:off x="-697260" y="3236264"/>
            <a:ext cx="2129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UFS-Chem AOD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1F3B10-4699-4C40-8F0E-A287685FD55B}"/>
              </a:ext>
            </a:extLst>
          </p:cNvPr>
          <p:cNvSpPr txBox="1"/>
          <p:nvPr/>
        </p:nvSpPr>
        <p:spPr>
          <a:xfrm rot="16200000">
            <a:off x="4373022" y="3228945"/>
            <a:ext cx="2087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UFS-Chem ALH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F8BDA7-023C-466E-AFBB-02945D0D1419}"/>
              </a:ext>
            </a:extLst>
          </p:cNvPr>
          <p:cNvSpPr txBox="1"/>
          <p:nvPr/>
        </p:nvSpPr>
        <p:spPr>
          <a:xfrm>
            <a:off x="1656000" y="5888681"/>
            <a:ext cx="262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DC-8 AOD (unitless)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985FCF-0A12-4C1B-B0B2-E41BDA3A3516}"/>
              </a:ext>
            </a:extLst>
          </p:cNvPr>
          <p:cNvSpPr txBox="1"/>
          <p:nvPr/>
        </p:nvSpPr>
        <p:spPr>
          <a:xfrm>
            <a:off x="6928478" y="5888681"/>
            <a:ext cx="1984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DC-8 ALH (km)</a:t>
            </a:r>
          </a:p>
        </p:txBody>
      </p:sp>
      <p:pic>
        <p:nvPicPr>
          <p:cNvPr id="25" name="Picture 2" descr="NOAA CSL Staff: Owen Cooper">
            <a:extLst>
              <a:ext uri="{FF2B5EF4-FFF2-40B4-BE49-F238E27FC236}">
                <a16:creationId xmlns:a16="http://schemas.microsoft.com/office/drawing/2014/main" id="{15CD3C6A-41D5-4A3F-A7D5-7C691E67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20" y="3971142"/>
            <a:ext cx="933587" cy="140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6A942F-549C-4F9C-B764-DD8CB9CB1862}"/>
              </a:ext>
            </a:extLst>
          </p:cNvPr>
          <p:cNvSpPr txBox="1"/>
          <p:nvPr/>
        </p:nvSpPr>
        <p:spPr>
          <a:xfrm>
            <a:off x="10581919" y="5365461"/>
            <a:ext cx="112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Owen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Cooper</a:t>
            </a:r>
          </a:p>
        </p:txBody>
      </p:sp>
    </p:spTree>
    <p:extLst>
      <p:ext uri="{BB962C8B-B14F-4D97-AF65-F5344CB8AC3E}">
        <p14:creationId xmlns:p14="http://schemas.microsoft.com/office/powerpoint/2010/main" val="386331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02B985-E838-4F4C-995E-57959498CB55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and UFS-Chem versus NASA GV5 Airborne Lidar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3A383-3087-43FB-8196-C09B7BF7433C}"/>
              </a:ext>
            </a:extLst>
          </p:cNvPr>
          <p:cNvSpPr/>
          <p:nvPr/>
        </p:nvSpPr>
        <p:spPr>
          <a:xfrm>
            <a:off x="505783" y="933450"/>
            <a:ext cx="9628817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4F8379-8FBE-469D-AFAD-0C12AAB5D6FD}"/>
              </a:ext>
            </a:extLst>
          </p:cNvPr>
          <p:cNvGrpSpPr/>
          <p:nvPr/>
        </p:nvGrpSpPr>
        <p:grpSpPr>
          <a:xfrm>
            <a:off x="53231" y="1038225"/>
            <a:ext cx="12106700" cy="2171700"/>
            <a:chOff x="53231" y="1038225"/>
            <a:chExt cx="12106700" cy="217170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8E06A2B-B214-4D51-8975-FD71DF37B3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925"/>
            <a:stretch/>
          </p:blipFill>
          <p:spPr bwMode="auto">
            <a:xfrm>
              <a:off x="53231" y="1038225"/>
              <a:ext cx="10268361" cy="217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DC8F12-87E1-47C7-9466-611C77FE1B3C}"/>
                </a:ext>
              </a:extLst>
            </p:cNvPr>
            <p:cNvSpPr txBox="1"/>
            <p:nvPr/>
          </p:nvSpPr>
          <p:spPr>
            <a:xfrm>
              <a:off x="10167078" y="1631260"/>
              <a:ext cx="1992853" cy="106182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HSRL-2 (532 nm)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TEMPO (550 nm)</a:t>
              </a:r>
            </a:p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ALH ~ 2.2 km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120B5E47-D3FE-4F3B-BA8F-8A61B9900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6"/>
          <a:stretch/>
        </p:blipFill>
        <p:spPr bwMode="auto">
          <a:xfrm>
            <a:off x="53231" y="6029325"/>
            <a:ext cx="10268361" cy="71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853984-6A5F-4996-AB5B-F2F021F1379B}"/>
              </a:ext>
            </a:extLst>
          </p:cNvPr>
          <p:cNvSpPr/>
          <p:nvPr/>
        </p:nvSpPr>
        <p:spPr>
          <a:xfrm>
            <a:off x="2124075" y="1066800"/>
            <a:ext cx="6448425" cy="16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CFB030-6D6A-497B-A119-897E555B6C9F}"/>
              </a:ext>
            </a:extLst>
          </p:cNvPr>
          <p:cNvGrpSpPr/>
          <p:nvPr/>
        </p:nvGrpSpPr>
        <p:grpSpPr>
          <a:xfrm>
            <a:off x="53231" y="3209925"/>
            <a:ext cx="11904721" cy="2819400"/>
            <a:chOff x="53231" y="3209925"/>
            <a:chExt cx="11904721" cy="28194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3330F7A-C4B9-492B-AD2A-D8DE64E6FDC4}"/>
                </a:ext>
              </a:extLst>
            </p:cNvPr>
            <p:cNvGrpSpPr/>
            <p:nvPr/>
          </p:nvGrpSpPr>
          <p:grpSpPr>
            <a:xfrm>
              <a:off x="53231" y="3209925"/>
              <a:ext cx="11904721" cy="2819400"/>
              <a:chOff x="53231" y="3209925"/>
              <a:chExt cx="11904721" cy="2819400"/>
            </a:xfrm>
          </p:grpSpPr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228DE50F-20DF-438E-AD29-3D58B5CAB8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075" b="12494"/>
              <a:stretch/>
            </p:blipFill>
            <p:spPr bwMode="auto">
              <a:xfrm>
                <a:off x="53231" y="3209925"/>
                <a:ext cx="10268361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85878B-557E-47AA-8D88-03EEB0C7D08E}"/>
                  </a:ext>
                </a:extLst>
              </p:cNvPr>
              <p:cNvSpPr txBox="1"/>
              <p:nvPr/>
            </p:nvSpPr>
            <p:spPr>
              <a:xfrm>
                <a:off x="10369055" y="3786396"/>
                <a:ext cx="1588897" cy="106182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UFS-Chem</a:t>
                </a:r>
              </a:p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(550 nm)</a:t>
                </a:r>
              </a:p>
              <a:p>
                <a:pPr algn="ctr"/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ALH ~ 2.4 km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E00EB96-A5A1-42E6-BB8A-5DE9B5FF91CC}"/>
                  </a:ext>
                </a:extLst>
              </p:cNvPr>
              <p:cNvSpPr/>
              <p:nvPr/>
            </p:nvSpPr>
            <p:spPr>
              <a:xfrm>
                <a:off x="1963198" y="3219450"/>
                <a:ext cx="6448425" cy="161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4E8F58-A71A-45F0-8676-ABFC6746406D}"/>
                </a:ext>
              </a:extLst>
            </p:cNvPr>
            <p:cNvSpPr/>
            <p:nvPr/>
          </p:nvSpPr>
          <p:spPr>
            <a:xfrm>
              <a:off x="1963198" y="5772150"/>
              <a:ext cx="6448425" cy="161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46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A3F01-D69A-4CD8-ACAF-B3B6C5E7CA2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F7627-AFA8-4A83-B0A0-8B9642725D21}"/>
              </a:ext>
            </a:extLst>
          </p:cNvPr>
          <p:cNvSpPr txBox="1"/>
          <p:nvPr/>
        </p:nvSpPr>
        <p:spPr>
          <a:xfrm>
            <a:off x="566737" y="5814790"/>
            <a:ext cx="11058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Acknowledgment: Hai Zhang (NESDIS) for TEMPO aerosol products, Dan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Cziczo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Chuck Brock for aerosol measurements, John Hair for HSRL-2, AEROMMA-STAQS teams,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Bipartisan Infrastructure Law, NOAA Climate Program Office</a:t>
            </a: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E7164FA9-8A41-49DF-B3F6-BBBAA98905B7}"/>
              </a:ext>
            </a:extLst>
          </p:cNvPr>
          <p:cNvSpPr txBox="1">
            <a:spLocks/>
          </p:cNvSpPr>
          <p:nvPr/>
        </p:nvSpPr>
        <p:spPr>
          <a:xfrm>
            <a:off x="390693" y="1141689"/>
            <a:ext cx="11309812" cy="227767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dk1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and UFS-Chem AOD </a:t>
            </a:r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NASA DC-8 in-situ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chemeClr val="dk1"/>
              </a:buClr>
              <a:buSzPct val="100000"/>
            </a:pPr>
            <a:endParaRPr lang="en-US" sz="1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chemeClr val="dk1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and UFS-Chem ALH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~2x higher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than NASA DC-8 in-situ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chemeClr val="dk1"/>
              </a:buClr>
              <a:buSzPct val="100000"/>
            </a:pPr>
            <a:endParaRPr lang="en-US" sz="1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chemeClr val="dk1"/>
              </a:buCl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and UFS-Chem ALH </a:t>
            </a:r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NASA GV5 airborne lidar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17824F-15B3-4725-9C19-56C84374822C}"/>
              </a:ext>
            </a:extLst>
          </p:cNvPr>
          <p:cNvGrpSpPr/>
          <p:nvPr/>
        </p:nvGrpSpPr>
        <p:grpSpPr>
          <a:xfrm>
            <a:off x="390693" y="3657085"/>
            <a:ext cx="11365231" cy="1920060"/>
            <a:chOff x="647868" y="3666610"/>
            <a:chExt cx="11365231" cy="19200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EB9C8DF-3A51-59CF-505B-A4FD8B0937F9}"/>
                </a:ext>
              </a:extLst>
            </p:cNvPr>
            <p:cNvGrpSpPr/>
            <p:nvPr/>
          </p:nvGrpSpPr>
          <p:grpSpPr>
            <a:xfrm>
              <a:off x="3305737" y="3669131"/>
              <a:ext cx="8707362" cy="1917539"/>
              <a:chOff x="2600555" y="4046081"/>
              <a:chExt cx="8707362" cy="191753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A51B21C-54CE-BF5A-3D9B-E564C710CEA9}"/>
                  </a:ext>
                </a:extLst>
              </p:cNvPr>
              <p:cNvGrpSpPr/>
              <p:nvPr/>
            </p:nvGrpSpPr>
            <p:grpSpPr>
              <a:xfrm>
                <a:off x="2600555" y="4046081"/>
                <a:ext cx="7092884" cy="1917539"/>
                <a:chOff x="3042674" y="4037996"/>
                <a:chExt cx="7092884" cy="1917539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0237DDE1-CDE4-A93D-99FD-2C03C89DFAA8}"/>
                    </a:ext>
                  </a:extLst>
                </p:cNvPr>
                <p:cNvGrpSpPr/>
                <p:nvPr/>
              </p:nvGrpSpPr>
              <p:grpSpPr>
                <a:xfrm>
                  <a:off x="3042674" y="4037996"/>
                  <a:ext cx="7092884" cy="1917539"/>
                  <a:chOff x="3042674" y="3950909"/>
                  <a:chExt cx="7092884" cy="1917539"/>
                </a:xfrm>
              </p:grpSpPr>
              <p:pic>
                <p:nvPicPr>
                  <p:cNvPr id="27" name="Picture 2" descr="NOAA CSL Staff: Owen Cooper">
                    <a:extLst>
                      <a:ext uri="{FF2B5EF4-FFF2-40B4-BE49-F238E27FC236}">
                        <a16:creationId xmlns:a16="http://schemas.microsoft.com/office/drawing/2014/main" id="{1EDDA49E-6001-C44B-029A-E616B2A024E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36675" y="3950909"/>
                    <a:ext cx="933587" cy="14003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96BD682-A3E1-845F-C07F-BE09D0DFEB57}"/>
                      </a:ext>
                    </a:extLst>
                  </p:cNvPr>
                  <p:cNvSpPr txBox="1"/>
                  <p:nvPr/>
                </p:nvSpPr>
                <p:spPr>
                  <a:xfrm>
                    <a:off x="3042674" y="5345228"/>
                    <a:ext cx="1121587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Owen</a:t>
                    </a:r>
                  </a:p>
                  <a:p>
                    <a:pPr algn="ctr"/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Cooper</a:t>
                    </a:r>
                  </a:p>
                </p:txBody>
              </p:sp>
              <p:pic>
                <p:nvPicPr>
                  <p:cNvPr id="31" name="Picture 2" descr="Team members — Atmospheric Modeling @ Drexel">
                    <a:extLst>
                      <a:ext uri="{FF2B5EF4-FFF2-40B4-BE49-F238E27FC236}">
                        <a16:creationId xmlns:a16="http://schemas.microsoft.com/office/drawing/2014/main" id="{4BDD2584-E007-B911-B2B1-6C10953A38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62665" y="3950909"/>
                    <a:ext cx="1033108" cy="137790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B9DFC101-2157-9653-20FD-DD05B3AA6572}"/>
                      </a:ext>
                    </a:extLst>
                  </p:cNvPr>
                  <p:cNvSpPr txBox="1"/>
                  <p:nvPr/>
                </p:nvSpPr>
                <p:spPr>
                  <a:xfrm>
                    <a:off x="4423545" y="5328811"/>
                    <a:ext cx="1121587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Trammell</a:t>
                    </a:r>
                  </a:p>
                  <a:p>
                    <a:pPr algn="ctr"/>
                    <a:r>
                      <a:rPr lang="en-US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Lyu</a:t>
                    </a:r>
                    <a:endParaRPr lang="en-US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33" name="Picture 4" descr="NOAA CSL Staff: Rebecca Schwantes">
                    <a:extLst>
                      <a:ext uri="{FF2B5EF4-FFF2-40B4-BE49-F238E27FC236}">
                        <a16:creationId xmlns:a16="http://schemas.microsoft.com/office/drawing/2014/main" id="{C42244D8-E231-864B-5C66-B3FD213B77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08983" y="3950910"/>
                    <a:ext cx="1103582" cy="137790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1EAACC7-AF9A-88C1-18B7-7A0091075778}"/>
                      </a:ext>
                    </a:extLst>
                  </p:cNvPr>
                  <p:cNvSpPr txBox="1"/>
                  <p:nvPr/>
                </p:nvSpPr>
                <p:spPr>
                  <a:xfrm>
                    <a:off x="7499980" y="5327976"/>
                    <a:ext cx="1121587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Becky</a:t>
                    </a:r>
                  </a:p>
                  <a:p>
                    <a:pPr algn="ctr"/>
                    <a:r>
                      <a:rPr lang="en-US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Schwantes</a:t>
                    </a:r>
                    <a:endParaRPr lang="en-US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35" name="Picture 16" descr="https://www.aos.wisc.edu/newsimages/graduation/DSC_1376.jpg">
                    <a:extLst>
                      <a:ext uri="{FF2B5EF4-FFF2-40B4-BE49-F238E27FC236}">
                        <a16:creationId xmlns:a16="http://schemas.microsoft.com/office/drawing/2014/main" id="{9FBAB891-24E2-FF01-E5DD-884CBD2CCB6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231" t="21968" r="14033" b="32064"/>
                  <a:stretch/>
                </p:blipFill>
                <p:spPr bwMode="auto">
                  <a:xfrm>
                    <a:off x="9058521" y="3950909"/>
                    <a:ext cx="1032486" cy="13770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DB65540C-8731-980C-C40A-4801C25224FF}"/>
                      </a:ext>
                    </a:extLst>
                  </p:cNvPr>
                  <p:cNvSpPr txBox="1"/>
                  <p:nvPr/>
                </p:nvSpPr>
                <p:spPr>
                  <a:xfrm>
                    <a:off x="9013970" y="5327976"/>
                    <a:ext cx="112158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Maggie</a:t>
                    </a:r>
                  </a:p>
                  <a:p>
                    <a:pPr algn="ctr"/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Bruckner</a:t>
                    </a:r>
                  </a:p>
                </p:txBody>
              </p:sp>
            </p:grpSp>
            <p:pic>
              <p:nvPicPr>
                <p:cNvPr id="25" name="Picture 4" descr="NOAA CSL Staff: Siyuan Wang">
                  <a:extLst>
                    <a:ext uri="{FF2B5EF4-FFF2-40B4-BE49-F238E27FC236}">
                      <a16:creationId xmlns:a16="http://schemas.microsoft.com/office/drawing/2014/main" id="{99E9C34C-89C2-3EBE-167A-E5FB0CCC80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65117" y="4037996"/>
                  <a:ext cx="1097910" cy="13708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46445AB-84A9-783F-EAB5-E5FC29B9AF2C}"/>
                    </a:ext>
                  </a:extLst>
                </p:cNvPr>
                <p:cNvSpPr txBox="1"/>
                <p:nvPr/>
              </p:nvSpPr>
              <p:spPr>
                <a:xfrm>
                  <a:off x="5953278" y="5408816"/>
                  <a:ext cx="112158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Siyuan</a:t>
                  </a:r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Wang</a:t>
                  </a:r>
                </a:p>
              </p:txBody>
            </p:sp>
          </p:grpSp>
          <p:pic>
            <p:nvPicPr>
              <p:cNvPr id="22" name="Picture 21" descr="Shobha Kondragunta - STAR - NOAA / NESDIS / Center for Satellite  Applications and Research - Staff Scientists">
                <a:extLst>
                  <a:ext uri="{FF2B5EF4-FFF2-40B4-BE49-F238E27FC236}">
                    <a16:creationId xmlns:a16="http://schemas.microsoft.com/office/drawing/2014/main" id="{AA99BE05-1DA2-3270-9652-AB84330846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5842" y="4046081"/>
                <a:ext cx="1166655" cy="1370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109452-6C8A-9526-8181-CA5D11542A38}"/>
                  </a:ext>
                </a:extLst>
              </p:cNvPr>
              <p:cNvSpPr txBox="1"/>
              <p:nvPr/>
            </p:nvSpPr>
            <p:spPr>
              <a:xfrm>
                <a:off x="10030421" y="5434339"/>
                <a:ext cx="12774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Shobha</a:t>
                </a:r>
              </a:p>
              <a:p>
                <a:pPr algn="ctr"/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Kondragunta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7" name="Picture 2" descr="Han Huynh | CIRES">
              <a:extLst>
                <a:ext uri="{FF2B5EF4-FFF2-40B4-BE49-F238E27FC236}">
                  <a16:creationId xmlns:a16="http://schemas.microsoft.com/office/drawing/2014/main" id="{B7E0CD85-BE7A-45BC-9EFE-860EE5A57A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7" r="12447"/>
            <a:stretch/>
          </p:blipFill>
          <p:spPr bwMode="auto">
            <a:xfrm>
              <a:off x="647868" y="3666610"/>
              <a:ext cx="1015098" cy="141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88C2EEF-0DC8-41CE-9632-5F7C21E81595}"/>
                </a:ext>
              </a:extLst>
            </p:cNvPr>
            <p:cNvSpPr txBox="1"/>
            <p:nvPr/>
          </p:nvSpPr>
          <p:spPr>
            <a:xfrm>
              <a:off x="647868" y="5059909"/>
              <a:ext cx="1001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Han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Hyun</a:t>
              </a:r>
            </a:p>
          </p:txBody>
        </p:sp>
        <p:pic>
          <p:nvPicPr>
            <p:cNvPr id="59" name="Picture 4" descr="Adam Ahern | CIRES">
              <a:extLst>
                <a:ext uri="{FF2B5EF4-FFF2-40B4-BE49-F238E27FC236}">
                  <a16:creationId xmlns:a16="http://schemas.microsoft.com/office/drawing/2014/main" id="{ECC9473A-9DDD-46DE-9CD5-2239EA8FE4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6" r="14893"/>
            <a:stretch/>
          </p:blipFill>
          <p:spPr bwMode="auto">
            <a:xfrm>
              <a:off x="1992237" y="3666610"/>
              <a:ext cx="1015098" cy="1370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D994DA4-9559-4E47-83D6-C12048A5058B}"/>
                </a:ext>
              </a:extLst>
            </p:cNvPr>
            <p:cNvSpPr txBox="1"/>
            <p:nvPr/>
          </p:nvSpPr>
          <p:spPr>
            <a:xfrm>
              <a:off x="1994930" y="5057389"/>
              <a:ext cx="10124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Adam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Ahern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81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4933</TotalTime>
  <Words>395</Words>
  <Application>Microsoft Office PowerPoint</Application>
  <PresentationFormat>Widescreen</PresentationFormat>
  <Paragraphs>111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McDonald</dc:creator>
  <cp:lastModifiedBy>Brian McDonald</cp:lastModifiedBy>
  <cp:revision>860</cp:revision>
  <dcterms:created xsi:type="dcterms:W3CDTF">2023-11-14T05:21:16Z</dcterms:created>
  <dcterms:modified xsi:type="dcterms:W3CDTF">2026-06-14T17:57:06Z</dcterms:modified>
</cp:coreProperties>
</file>