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134805954" r:id="rId2"/>
    <p:sldId id="2134805956" r:id="rId3"/>
    <p:sldId id="2134805957" r:id="rId4"/>
    <p:sldId id="29137" r:id="rId5"/>
    <p:sldId id="2134805958" r:id="rId6"/>
    <p:sldId id="2134805959" r:id="rId7"/>
    <p:sldId id="2134805960" r:id="rId8"/>
    <p:sldId id="2134805961" r:id="rId9"/>
    <p:sldId id="2134805964" r:id="rId10"/>
    <p:sldId id="2134805963" r:id="rId11"/>
    <p:sldId id="2915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020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00" autoAdjust="0"/>
    <p:restoredTop sz="91453" autoAdjust="0"/>
  </p:normalViewPr>
  <p:slideViewPr>
    <p:cSldViewPr snapToGrid="0">
      <p:cViewPr varScale="1">
        <p:scale>
          <a:sx n="100" d="100"/>
          <a:sy n="100" d="100"/>
        </p:scale>
        <p:origin x="12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D03B42-420D-458B-AB9D-B7F8F4F96A4D}" type="datetimeFigureOut">
              <a:rPr lang="en-US" smtClean="0"/>
              <a:t>6/14/2026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10002-C885-438F-B163-BD445106FBE6}" type="slidenum">
              <a:rPr lang="en-US" smtClean="0"/>
              <a:t>‹#›</a:t>
            </a:fld>
            <a:endParaRPr lang="en-US"/>
          </a:p>
        </p:txBody>
      </p:sp>
    </p:spTree>
    <p:extLst>
      <p:ext uri="{BB962C8B-B14F-4D97-AF65-F5344CB8AC3E}">
        <p14:creationId xmlns:p14="http://schemas.microsoft.com/office/powerpoint/2010/main" val="635387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439A8-622E-2CB7-1B63-FCDF6324965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E9FC52D-C96C-A6C1-CF50-8CD305A0361A}"/>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3B30D14-0010-88CB-FAFE-EE0DCEBDE498}"/>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46575AF6-1EF7-9D6F-652C-97EB72FCAFE5}"/>
              </a:ext>
            </a:extLst>
          </p:cNvPr>
          <p:cNvSpPr>
            <a:spLocks noGrp="1"/>
          </p:cNvSpPr>
          <p:nvPr>
            <p:ph type="sldNum" sz="quarter" idx="5"/>
          </p:nvPr>
        </p:nvSpPr>
        <p:spPr/>
        <p:txBody>
          <a:bodyPr/>
          <a:lstStyle/>
          <a:p>
            <a:fld id="{0EB3D0BB-AA43-4523-A41A-E377A39495AE}" type="slidenum">
              <a:rPr lang="zh-TW" altLang="en-US" smtClean="0"/>
              <a:t>1</a:t>
            </a:fld>
            <a:endParaRPr lang="zh-TW" altLang="en-US"/>
          </a:p>
        </p:txBody>
      </p:sp>
    </p:spTree>
    <p:extLst>
      <p:ext uri="{BB962C8B-B14F-4D97-AF65-F5344CB8AC3E}">
        <p14:creationId xmlns:p14="http://schemas.microsoft.com/office/powerpoint/2010/main" val="3655433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34E3F-9CFF-8394-F7DE-2BCA63F15391}"/>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B8E43D0B-4FE2-2204-DFE9-1AAB60FF1AA5}"/>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1CA23E8E-B215-088B-4FF6-6FB5363C5B07}"/>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40DE7F29-E8F8-EA1A-B508-A801F10CA8FD}"/>
              </a:ext>
            </a:extLst>
          </p:cNvPr>
          <p:cNvSpPr>
            <a:spLocks noGrp="1"/>
          </p:cNvSpPr>
          <p:nvPr>
            <p:ph type="sldNum" sz="quarter" idx="5"/>
          </p:nvPr>
        </p:nvSpPr>
        <p:spPr/>
        <p:txBody>
          <a:bodyPr/>
          <a:lstStyle/>
          <a:p>
            <a:fld id="{0EB3D0BB-AA43-4523-A41A-E377A39495AE}" type="slidenum">
              <a:rPr lang="zh-TW" altLang="en-US" smtClean="0"/>
              <a:t>2</a:t>
            </a:fld>
            <a:endParaRPr lang="zh-TW" altLang="en-US"/>
          </a:p>
        </p:txBody>
      </p:sp>
    </p:spTree>
    <p:extLst>
      <p:ext uri="{BB962C8B-B14F-4D97-AF65-F5344CB8AC3E}">
        <p14:creationId xmlns:p14="http://schemas.microsoft.com/office/powerpoint/2010/main" val="202255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6453D-FD4A-BFB9-F046-A2349630A83C}"/>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09A587BC-1691-DA10-0117-8D2D0A9A2C27}"/>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00958ED9-2E8E-FE68-7F1A-205C4E8BE8CD}"/>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6E7F8292-6551-88D0-4413-E31158DA8F7C}"/>
              </a:ext>
            </a:extLst>
          </p:cNvPr>
          <p:cNvSpPr>
            <a:spLocks noGrp="1"/>
          </p:cNvSpPr>
          <p:nvPr>
            <p:ph type="sldNum" sz="quarter" idx="5"/>
          </p:nvPr>
        </p:nvSpPr>
        <p:spPr/>
        <p:txBody>
          <a:bodyPr/>
          <a:lstStyle/>
          <a:p>
            <a:fld id="{0EB3D0BB-AA43-4523-A41A-E377A39495AE}" type="slidenum">
              <a:rPr lang="zh-TW" altLang="en-US" smtClean="0"/>
              <a:t>3</a:t>
            </a:fld>
            <a:endParaRPr lang="zh-TW" altLang="en-US"/>
          </a:p>
        </p:txBody>
      </p:sp>
    </p:spTree>
    <p:extLst>
      <p:ext uri="{BB962C8B-B14F-4D97-AF65-F5344CB8AC3E}">
        <p14:creationId xmlns:p14="http://schemas.microsoft.com/office/powerpoint/2010/main" val="406390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B3D0BB-AA43-4523-A41A-E377A39495AE}" type="slidenum">
              <a:rPr lang="zh-TW" altLang="en-US" smtClean="0"/>
              <a:t>9</a:t>
            </a:fld>
            <a:endParaRPr lang="zh-TW" altLang="en-US"/>
          </a:p>
        </p:txBody>
      </p:sp>
    </p:spTree>
    <p:extLst>
      <p:ext uri="{BB962C8B-B14F-4D97-AF65-F5344CB8AC3E}">
        <p14:creationId xmlns:p14="http://schemas.microsoft.com/office/powerpoint/2010/main" val="3847929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4308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DACED-793F-4B00-A03D-FBBEB3BC01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15B1BC-8AF2-4BE7-BEBB-F08126DE42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364C8C-3CC3-4084-81F7-28E590997234}"/>
              </a:ext>
            </a:extLst>
          </p:cNvPr>
          <p:cNvSpPr>
            <a:spLocks noGrp="1"/>
          </p:cNvSpPr>
          <p:nvPr>
            <p:ph type="dt" sz="half" idx="10"/>
          </p:nvPr>
        </p:nvSpPr>
        <p:spPr/>
        <p:txBody>
          <a:bodyPr/>
          <a:lstStyle/>
          <a:p>
            <a:fld id="{607CE642-B121-412F-83F4-52D8957461F4}" type="datetimeFigureOut">
              <a:rPr lang="en-US" smtClean="0"/>
              <a:t>6/14/2026</a:t>
            </a:fld>
            <a:endParaRPr lang="en-US"/>
          </a:p>
        </p:txBody>
      </p:sp>
      <p:sp>
        <p:nvSpPr>
          <p:cNvPr id="5" name="Footer Placeholder 4">
            <a:extLst>
              <a:ext uri="{FF2B5EF4-FFF2-40B4-BE49-F238E27FC236}">
                <a16:creationId xmlns:a16="http://schemas.microsoft.com/office/drawing/2014/main" id="{34860261-6D1D-48B8-89EE-62928B92DA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D95D4F-4C8A-44ED-A143-E89229BBF979}"/>
              </a:ext>
            </a:extLst>
          </p:cNvPr>
          <p:cNvSpPr>
            <a:spLocks noGrp="1"/>
          </p:cNvSpPr>
          <p:nvPr>
            <p:ph type="sldNum" sz="quarter" idx="12"/>
          </p:nvPr>
        </p:nvSpPr>
        <p:spPr/>
        <p:txBody>
          <a:bodyPr/>
          <a:lstStyle/>
          <a:p>
            <a:fld id="{368F3D0E-7B61-4D11-92BE-329C3A4D7D0C}" type="slidenum">
              <a:rPr lang="en-US" smtClean="0"/>
              <a:t>‹#›</a:t>
            </a:fld>
            <a:endParaRPr lang="en-US"/>
          </a:p>
        </p:txBody>
      </p:sp>
    </p:spTree>
    <p:extLst>
      <p:ext uri="{BB962C8B-B14F-4D97-AF65-F5344CB8AC3E}">
        <p14:creationId xmlns:p14="http://schemas.microsoft.com/office/powerpoint/2010/main" val="1659061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DE01E-1B96-434D-B601-A62F39EAB3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394E75-9EA6-4490-908C-41805AB90B0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9F44D-2567-469F-98BE-B98CD2C79573}"/>
              </a:ext>
            </a:extLst>
          </p:cNvPr>
          <p:cNvSpPr>
            <a:spLocks noGrp="1"/>
          </p:cNvSpPr>
          <p:nvPr>
            <p:ph type="dt" sz="half" idx="10"/>
          </p:nvPr>
        </p:nvSpPr>
        <p:spPr/>
        <p:txBody>
          <a:bodyPr/>
          <a:lstStyle/>
          <a:p>
            <a:fld id="{607CE642-B121-412F-83F4-52D8957461F4}" type="datetimeFigureOut">
              <a:rPr lang="en-US" smtClean="0"/>
              <a:t>6/14/2026</a:t>
            </a:fld>
            <a:endParaRPr lang="en-US"/>
          </a:p>
        </p:txBody>
      </p:sp>
      <p:sp>
        <p:nvSpPr>
          <p:cNvPr id="5" name="Footer Placeholder 4">
            <a:extLst>
              <a:ext uri="{FF2B5EF4-FFF2-40B4-BE49-F238E27FC236}">
                <a16:creationId xmlns:a16="http://schemas.microsoft.com/office/drawing/2014/main" id="{74DEFF44-AD98-40E1-9E97-BDF1DFFD71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5ED80-7C87-4D5D-91F6-747E0EE9F658}"/>
              </a:ext>
            </a:extLst>
          </p:cNvPr>
          <p:cNvSpPr>
            <a:spLocks noGrp="1"/>
          </p:cNvSpPr>
          <p:nvPr>
            <p:ph type="sldNum" sz="quarter" idx="12"/>
          </p:nvPr>
        </p:nvSpPr>
        <p:spPr/>
        <p:txBody>
          <a:bodyPr/>
          <a:lstStyle/>
          <a:p>
            <a:fld id="{368F3D0E-7B61-4D11-92BE-329C3A4D7D0C}" type="slidenum">
              <a:rPr lang="en-US" smtClean="0"/>
              <a:t>‹#›</a:t>
            </a:fld>
            <a:endParaRPr lang="en-US"/>
          </a:p>
        </p:txBody>
      </p:sp>
    </p:spTree>
    <p:extLst>
      <p:ext uri="{BB962C8B-B14F-4D97-AF65-F5344CB8AC3E}">
        <p14:creationId xmlns:p14="http://schemas.microsoft.com/office/powerpoint/2010/main" val="80681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ABA589-1CB1-4258-AD59-CDCBBE80BC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929B2F-AFCB-45E0-97C4-B57F18C1333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C962B7-49F0-4A13-9024-C78A47FC20E9}"/>
              </a:ext>
            </a:extLst>
          </p:cNvPr>
          <p:cNvSpPr>
            <a:spLocks noGrp="1"/>
          </p:cNvSpPr>
          <p:nvPr>
            <p:ph type="dt" sz="half" idx="10"/>
          </p:nvPr>
        </p:nvSpPr>
        <p:spPr/>
        <p:txBody>
          <a:bodyPr/>
          <a:lstStyle/>
          <a:p>
            <a:fld id="{607CE642-B121-412F-83F4-52D8957461F4}" type="datetimeFigureOut">
              <a:rPr lang="en-US" smtClean="0"/>
              <a:t>6/14/2026</a:t>
            </a:fld>
            <a:endParaRPr lang="en-US"/>
          </a:p>
        </p:txBody>
      </p:sp>
      <p:sp>
        <p:nvSpPr>
          <p:cNvPr id="5" name="Footer Placeholder 4">
            <a:extLst>
              <a:ext uri="{FF2B5EF4-FFF2-40B4-BE49-F238E27FC236}">
                <a16:creationId xmlns:a16="http://schemas.microsoft.com/office/drawing/2014/main" id="{663168B8-2A8A-4477-9CC1-6006C953CF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5FA98-980D-4FB8-9BF3-20CAACE62690}"/>
              </a:ext>
            </a:extLst>
          </p:cNvPr>
          <p:cNvSpPr>
            <a:spLocks noGrp="1"/>
          </p:cNvSpPr>
          <p:nvPr>
            <p:ph type="sldNum" sz="quarter" idx="12"/>
          </p:nvPr>
        </p:nvSpPr>
        <p:spPr/>
        <p:txBody>
          <a:bodyPr/>
          <a:lstStyle/>
          <a:p>
            <a:fld id="{368F3D0E-7B61-4D11-92BE-329C3A4D7D0C}" type="slidenum">
              <a:rPr lang="en-US" smtClean="0"/>
              <a:t>‹#›</a:t>
            </a:fld>
            <a:endParaRPr lang="en-US"/>
          </a:p>
        </p:txBody>
      </p:sp>
    </p:spTree>
    <p:extLst>
      <p:ext uri="{BB962C8B-B14F-4D97-AF65-F5344CB8AC3E}">
        <p14:creationId xmlns:p14="http://schemas.microsoft.com/office/powerpoint/2010/main" val="2470637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7B6C8-1124-4DDC-8C15-794C2B456B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309E66-9365-4DE8-8071-CCC0B836F28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C6D979-CA66-45DB-A3DF-B9913E68782C}"/>
              </a:ext>
            </a:extLst>
          </p:cNvPr>
          <p:cNvSpPr>
            <a:spLocks noGrp="1"/>
          </p:cNvSpPr>
          <p:nvPr>
            <p:ph type="dt" sz="half" idx="10"/>
          </p:nvPr>
        </p:nvSpPr>
        <p:spPr/>
        <p:txBody>
          <a:bodyPr/>
          <a:lstStyle/>
          <a:p>
            <a:fld id="{607CE642-B121-412F-83F4-52D8957461F4}" type="datetimeFigureOut">
              <a:rPr lang="en-US" smtClean="0"/>
              <a:t>6/14/2026</a:t>
            </a:fld>
            <a:endParaRPr lang="en-US"/>
          </a:p>
        </p:txBody>
      </p:sp>
      <p:sp>
        <p:nvSpPr>
          <p:cNvPr id="5" name="Footer Placeholder 4">
            <a:extLst>
              <a:ext uri="{FF2B5EF4-FFF2-40B4-BE49-F238E27FC236}">
                <a16:creationId xmlns:a16="http://schemas.microsoft.com/office/drawing/2014/main" id="{A9427F23-DDA0-480C-91CD-068A666D39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862E3-12FB-40B6-985E-387E6935DA2E}"/>
              </a:ext>
            </a:extLst>
          </p:cNvPr>
          <p:cNvSpPr>
            <a:spLocks noGrp="1"/>
          </p:cNvSpPr>
          <p:nvPr>
            <p:ph type="sldNum" sz="quarter" idx="12"/>
          </p:nvPr>
        </p:nvSpPr>
        <p:spPr/>
        <p:txBody>
          <a:bodyPr/>
          <a:lstStyle/>
          <a:p>
            <a:fld id="{368F3D0E-7B61-4D11-92BE-329C3A4D7D0C}" type="slidenum">
              <a:rPr lang="en-US" smtClean="0"/>
              <a:t>‹#›</a:t>
            </a:fld>
            <a:endParaRPr lang="en-US"/>
          </a:p>
        </p:txBody>
      </p:sp>
    </p:spTree>
    <p:extLst>
      <p:ext uri="{BB962C8B-B14F-4D97-AF65-F5344CB8AC3E}">
        <p14:creationId xmlns:p14="http://schemas.microsoft.com/office/powerpoint/2010/main" val="3091713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6D69E-3438-4572-987C-C20B881D05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A322B9-666E-409F-B8DB-38F72840A3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C211DB-529A-4E81-91C9-B80FDB1F511A}"/>
              </a:ext>
            </a:extLst>
          </p:cNvPr>
          <p:cNvSpPr>
            <a:spLocks noGrp="1"/>
          </p:cNvSpPr>
          <p:nvPr>
            <p:ph type="dt" sz="half" idx="10"/>
          </p:nvPr>
        </p:nvSpPr>
        <p:spPr/>
        <p:txBody>
          <a:bodyPr/>
          <a:lstStyle/>
          <a:p>
            <a:fld id="{607CE642-B121-412F-83F4-52D8957461F4}" type="datetimeFigureOut">
              <a:rPr lang="en-US" smtClean="0"/>
              <a:t>6/14/2026</a:t>
            </a:fld>
            <a:endParaRPr lang="en-US"/>
          </a:p>
        </p:txBody>
      </p:sp>
      <p:sp>
        <p:nvSpPr>
          <p:cNvPr id="5" name="Footer Placeholder 4">
            <a:extLst>
              <a:ext uri="{FF2B5EF4-FFF2-40B4-BE49-F238E27FC236}">
                <a16:creationId xmlns:a16="http://schemas.microsoft.com/office/drawing/2014/main" id="{350390FC-8A05-411C-B2AB-74070B90A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988052-B298-4811-A39F-E178095740F6}"/>
              </a:ext>
            </a:extLst>
          </p:cNvPr>
          <p:cNvSpPr>
            <a:spLocks noGrp="1"/>
          </p:cNvSpPr>
          <p:nvPr>
            <p:ph type="sldNum" sz="quarter" idx="12"/>
          </p:nvPr>
        </p:nvSpPr>
        <p:spPr/>
        <p:txBody>
          <a:bodyPr/>
          <a:lstStyle/>
          <a:p>
            <a:fld id="{368F3D0E-7B61-4D11-92BE-329C3A4D7D0C}" type="slidenum">
              <a:rPr lang="en-US" smtClean="0"/>
              <a:t>‹#›</a:t>
            </a:fld>
            <a:endParaRPr lang="en-US"/>
          </a:p>
        </p:txBody>
      </p:sp>
    </p:spTree>
    <p:extLst>
      <p:ext uri="{BB962C8B-B14F-4D97-AF65-F5344CB8AC3E}">
        <p14:creationId xmlns:p14="http://schemas.microsoft.com/office/powerpoint/2010/main" val="3717957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36245-0E9E-4ECE-AA50-314BFB0D55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41E097-7392-4E89-A9E4-C80A56BDD8F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31C340-69D2-47AF-BBC4-1F4604EFBBF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C8405-AC78-414C-8AAD-E8F1ADEAB21F}"/>
              </a:ext>
            </a:extLst>
          </p:cNvPr>
          <p:cNvSpPr>
            <a:spLocks noGrp="1"/>
          </p:cNvSpPr>
          <p:nvPr>
            <p:ph type="dt" sz="half" idx="10"/>
          </p:nvPr>
        </p:nvSpPr>
        <p:spPr/>
        <p:txBody>
          <a:bodyPr/>
          <a:lstStyle/>
          <a:p>
            <a:fld id="{607CE642-B121-412F-83F4-52D8957461F4}" type="datetimeFigureOut">
              <a:rPr lang="en-US" smtClean="0"/>
              <a:t>6/14/2026</a:t>
            </a:fld>
            <a:endParaRPr lang="en-US"/>
          </a:p>
        </p:txBody>
      </p:sp>
      <p:sp>
        <p:nvSpPr>
          <p:cNvPr id="6" name="Footer Placeholder 5">
            <a:extLst>
              <a:ext uri="{FF2B5EF4-FFF2-40B4-BE49-F238E27FC236}">
                <a16:creationId xmlns:a16="http://schemas.microsoft.com/office/drawing/2014/main" id="{BA9AD954-EB74-42B8-B9E7-D61F7F7C6F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A5C9A-A36C-4B35-930F-D7513355B514}"/>
              </a:ext>
            </a:extLst>
          </p:cNvPr>
          <p:cNvSpPr>
            <a:spLocks noGrp="1"/>
          </p:cNvSpPr>
          <p:nvPr>
            <p:ph type="sldNum" sz="quarter" idx="12"/>
          </p:nvPr>
        </p:nvSpPr>
        <p:spPr/>
        <p:txBody>
          <a:bodyPr/>
          <a:lstStyle/>
          <a:p>
            <a:fld id="{368F3D0E-7B61-4D11-92BE-329C3A4D7D0C}" type="slidenum">
              <a:rPr lang="en-US" smtClean="0"/>
              <a:t>‹#›</a:t>
            </a:fld>
            <a:endParaRPr lang="en-US"/>
          </a:p>
        </p:txBody>
      </p:sp>
    </p:spTree>
    <p:extLst>
      <p:ext uri="{BB962C8B-B14F-4D97-AF65-F5344CB8AC3E}">
        <p14:creationId xmlns:p14="http://schemas.microsoft.com/office/powerpoint/2010/main" val="3294450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41D71-90E3-4216-821F-164CAC46AA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97749F-CFE5-4051-889B-EF26913B1E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D5679-1DC5-4D05-ABB1-4E3607BC56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942001-18F6-4465-9780-E15E295A66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8014F90-8719-48AB-AF86-9D0093E6345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90E25E-A440-41C6-8368-76EBC66D3272}"/>
              </a:ext>
            </a:extLst>
          </p:cNvPr>
          <p:cNvSpPr>
            <a:spLocks noGrp="1"/>
          </p:cNvSpPr>
          <p:nvPr>
            <p:ph type="dt" sz="half" idx="10"/>
          </p:nvPr>
        </p:nvSpPr>
        <p:spPr/>
        <p:txBody>
          <a:bodyPr/>
          <a:lstStyle/>
          <a:p>
            <a:fld id="{607CE642-B121-412F-83F4-52D8957461F4}" type="datetimeFigureOut">
              <a:rPr lang="en-US" smtClean="0"/>
              <a:t>6/14/2026</a:t>
            </a:fld>
            <a:endParaRPr lang="en-US"/>
          </a:p>
        </p:txBody>
      </p:sp>
      <p:sp>
        <p:nvSpPr>
          <p:cNvPr id="8" name="Footer Placeholder 7">
            <a:extLst>
              <a:ext uri="{FF2B5EF4-FFF2-40B4-BE49-F238E27FC236}">
                <a16:creationId xmlns:a16="http://schemas.microsoft.com/office/drawing/2014/main" id="{79FD5DF4-44A2-4D78-BE21-028AF4F836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DD72BA-2B9E-4C0C-BB14-BC0E5580F948}"/>
              </a:ext>
            </a:extLst>
          </p:cNvPr>
          <p:cNvSpPr>
            <a:spLocks noGrp="1"/>
          </p:cNvSpPr>
          <p:nvPr>
            <p:ph type="sldNum" sz="quarter" idx="12"/>
          </p:nvPr>
        </p:nvSpPr>
        <p:spPr/>
        <p:txBody>
          <a:bodyPr/>
          <a:lstStyle/>
          <a:p>
            <a:fld id="{368F3D0E-7B61-4D11-92BE-329C3A4D7D0C}" type="slidenum">
              <a:rPr lang="en-US" smtClean="0"/>
              <a:t>‹#›</a:t>
            </a:fld>
            <a:endParaRPr lang="en-US"/>
          </a:p>
        </p:txBody>
      </p:sp>
    </p:spTree>
    <p:extLst>
      <p:ext uri="{BB962C8B-B14F-4D97-AF65-F5344CB8AC3E}">
        <p14:creationId xmlns:p14="http://schemas.microsoft.com/office/powerpoint/2010/main" val="231378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2B858-0FD2-40CA-BD04-17D2ECE29A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BB6241-26C5-40D5-B246-54786420D2B7}"/>
              </a:ext>
            </a:extLst>
          </p:cNvPr>
          <p:cNvSpPr>
            <a:spLocks noGrp="1"/>
          </p:cNvSpPr>
          <p:nvPr>
            <p:ph type="dt" sz="half" idx="10"/>
          </p:nvPr>
        </p:nvSpPr>
        <p:spPr/>
        <p:txBody>
          <a:bodyPr/>
          <a:lstStyle/>
          <a:p>
            <a:fld id="{607CE642-B121-412F-83F4-52D8957461F4}" type="datetimeFigureOut">
              <a:rPr lang="en-US" smtClean="0"/>
              <a:t>6/14/2026</a:t>
            </a:fld>
            <a:endParaRPr lang="en-US"/>
          </a:p>
        </p:txBody>
      </p:sp>
      <p:sp>
        <p:nvSpPr>
          <p:cNvPr id="4" name="Footer Placeholder 3">
            <a:extLst>
              <a:ext uri="{FF2B5EF4-FFF2-40B4-BE49-F238E27FC236}">
                <a16:creationId xmlns:a16="http://schemas.microsoft.com/office/drawing/2014/main" id="{20A25535-E674-4B79-BDD3-13E0F1F55A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8085C2-5AE7-4AD7-B807-B10EE51447AD}"/>
              </a:ext>
            </a:extLst>
          </p:cNvPr>
          <p:cNvSpPr>
            <a:spLocks noGrp="1"/>
          </p:cNvSpPr>
          <p:nvPr>
            <p:ph type="sldNum" sz="quarter" idx="12"/>
          </p:nvPr>
        </p:nvSpPr>
        <p:spPr/>
        <p:txBody>
          <a:bodyPr/>
          <a:lstStyle/>
          <a:p>
            <a:fld id="{368F3D0E-7B61-4D11-92BE-329C3A4D7D0C}" type="slidenum">
              <a:rPr lang="en-US" smtClean="0"/>
              <a:t>‹#›</a:t>
            </a:fld>
            <a:endParaRPr lang="en-US"/>
          </a:p>
        </p:txBody>
      </p:sp>
    </p:spTree>
    <p:extLst>
      <p:ext uri="{BB962C8B-B14F-4D97-AF65-F5344CB8AC3E}">
        <p14:creationId xmlns:p14="http://schemas.microsoft.com/office/powerpoint/2010/main" val="3037976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EF51A7-ABA3-4F99-B3E2-C99B6EF22FA9}"/>
              </a:ext>
            </a:extLst>
          </p:cNvPr>
          <p:cNvSpPr>
            <a:spLocks noGrp="1"/>
          </p:cNvSpPr>
          <p:nvPr>
            <p:ph type="dt" sz="half" idx="10"/>
          </p:nvPr>
        </p:nvSpPr>
        <p:spPr/>
        <p:txBody>
          <a:bodyPr/>
          <a:lstStyle/>
          <a:p>
            <a:fld id="{607CE642-B121-412F-83F4-52D8957461F4}" type="datetimeFigureOut">
              <a:rPr lang="en-US" smtClean="0"/>
              <a:t>6/14/2026</a:t>
            </a:fld>
            <a:endParaRPr lang="en-US"/>
          </a:p>
        </p:txBody>
      </p:sp>
      <p:sp>
        <p:nvSpPr>
          <p:cNvPr id="3" name="Footer Placeholder 2">
            <a:extLst>
              <a:ext uri="{FF2B5EF4-FFF2-40B4-BE49-F238E27FC236}">
                <a16:creationId xmlns:a16="http://schemas.microsoft.com/office/drawing/2014/main" id="{2C95FB3E-76E4-4491-B102-FAE3BC8623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AC1946-13E6-49AF-8379-ACB5B861AE5C}"/>
              </a:ext>
            </a:extLst>
          </p:cNvPr>
          <p:cNvSpPr>
            <a:spLocks noGrp="1"/>
          </p:cNvSpPr>
          <p:nvPr>
            <p:ph type="sldNum" sz="quarter" idx="12"/>
          </p:nvPr>
        </p:nvSpPr>
        <p:spPr/>
        <p:txBody>
          <a:bodyPr/>
          <a:lstStyle/>
          <a:p>
            <a:fld id="{368F3D0E-7B61-4D11-92BE-329C3A4D7D0C}" type="slidenum">
              <a:rPr lang="en-US" smtClean="0"/>
              <a:t>‹#›</a:t>
            </a:fld>
            <a:endParaRPr lang="en-US"/>
          </a:p>
        </p:txBody>
      </p:sp>
    </p:spTree>
    <p:extLst>
      <p:ext uri="{BB962C8B-B14F-4D97-AF65-F5344CB8AC3E}">
        <p14:creationId xmlns:p14="http://schemas.microsoft.com/office/powerpoint/2010/main" val="2688121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F3D8-C49E-4977-824B-20F2D41182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2BF9AB-E3AD-425B-97C7-6A9F3E17B1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AED9B0-1CBA-478F-89FD-472A87B19F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3173454-9DE9-44A7-B70B-AF424B6B1050}"/>
              </a:ext>
            </a:extLst>
          </p:cNvPr>
          <p:cNvSpPr>
            <a:spLocks noGrp="1"/>
          </p:cNvSpPr>
          <p:nvPr>
            <p:ph type="dt" sz="half" idx="10"/>
          </p:nvPr>
        </p:nvSpPr>
        <p:spPr/>
        <p:txBody>
          <a:bodyPr/>
          <a:lstStyle/>
          <a:p>
            <a:fld id="{607CE642-B121-412F-83F4-52D8957461F4}" type="datetimeFigureOut">
              <a:rPr lang="en-US" smtClean="0"/>
              <a:t>6/14/2026</a:t>
            </a:fld>
            <a:endParaRPr lang="en-US"/>
          </a:p>
        </p:txBody>
      </p:sp>
      <p:sp>
        <p:nvSpPr>
          <p:cNvPr id="6" name="Footer Placeholder 5">
            <a:extLst>
              <a:ext uri="{FF2B5EF4-FFF2-40B4-BE49-F238E27FC236}">
                <a16:creationId xmlns:a16="http://schemas.microsoft.com/office/drawing/2014/main" id="{5F560A6C-52BA-4746-96C5-003F59436C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C35984-E282-45D4-8F30-2E9750F0198B}"/>
              </a:ext>
            </a:extLst>
          </p:cNvPr>
          <p:cNvSpPr>
            <a:spLocks noGrp="1"/>
          </p:cNvSpPr>
          <p:nvPr>
            <p:ph type="sldNum" sz="quarter" idx="12"/>
          </p:nvPr>
        </p:nvSpPr>
        <p:spPr/>
        <p:txBody>
          <a:bodyPr/>
          <a:lstStyle/>
          <a:p>
            <a:fld id="{368F3D0E-7B61-4D11-92BE-329C3A4D7D0C}" type="slidenum">
              <a:rPr lang="en-US" smtClean="0"/>
              <a:t>‹#›</a:t>
            </a:fld>
            <a:endParaRPr lang="en-US"/>
          </a:p>
        </p:txBody>
      </p:sp>
    </p:spTree>
    <p:extLst>
      <p:ext uri="{BB962C8B-B14F-4D97-AF65-F5344CB8AC3E}">
        <p14:creationId xmlns:p14="http://schemas.microsoft.com/office/powerpoint/2010/main" val="1427944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FAA7B-6442-44EC-AF81-975B2EE269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5B87D2-53C4-482D-968E-071F302FE4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C391AF-64E2-41D7-BF90-3F160DBF5C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751DE3-AF78-4D25-927E-F890C45FA2AB}"/>
              </a:ext>
            </a:extLst>
          </p:cNvPr>
          <p:cNvSpPr>
            <a:spLocks noGrp="1"/>
          </p:cNvSpPr>
          <p:nvPr>
            <p:ph type="dt" sz="half" idx="10"/>
          </p:nvPr>
        </p:nvSpPr>
        <p:spPr/>
        <p:txBody>
          <a:bodyPr/>
          <a:lstStyle/>
          <a:p>
            <a:fld id="{607CE642-B121-412F-83F4-52D8957461F4}" type="datetimeFigureOut">
              <a:rPr lang="en-US" smtClean="0"/>
              <a:t>6/14/2026</a:t>
            </a:fld>
            <a:endParaRPr lang="en-US"/>
          </a:p>
        </p:txBody>
      </p:sp>
      <p:sp>
        <p:nvSpPr>
          <p:cNvPr id="6" name="Footer Placeholder 5">
            <a:extLst>
              <a:ext uri="{FF2B5EF4-FFF2-40B4-BE49-F238E27FC236}">
                <a16:creationId xmlns:a16="http://schemas.microsoft.com/office/drawing/2014/main" id="{F70BA95E-FD60-4F25-A08E-2107BFFDC4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9854B8-2325-467C-BF75-B81FE1236882}"/>
              </a:ext>
            </a:extLst>
          </p:cNvPr>
          <p:cNvSpPr>
            <a:spLocks noGrp="1"/>
          </p:cNvSpPr>
          <p:nvPr>
            <p:ph type="sldNum" sz="quarter" idx="12"/>
          </p:nvPr>
        </p:nvSpPr>
        <p:spPr/>
        <p:txBody>
          <a:bodyPr/>
          <a:lstStyle/>
          <a:p>
            <a:fld id="{368F3D0E-7B61-4D11-92BE-329C3A4D7D0C}" type="slidenum">
              <a:rPr lang="en-US" smtClean="0"/>
              <a:t>‹#›</a:t>
            </a:fld>
            <a:endParaRPr lang="en-US"/>
          </a:p>
        </p:txBody>
      </p:sp>
    </p:spTree>
    <p:extLst>
      <p:ext uri="{BB962C8B-B14F-4D97-AF65-F5344CB8AC3E}">
        <p14:creationId xmlns:p14="http://schemas.microsoft.com/office/powerpoint/2010/main" val="857109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4BFE6C-02F8-4EC9-98A5-790960B8CE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2089B9-1237-4034-B1CC-EC1BC29B3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C4FDB1-C136-4DDC-966D-98E174551E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7CE642-B121-412F-83F4-52D8957461F4}" type="datetimeFigureOut">
              <a:rPr lang="en-US" smtClean="0"/>
              <a:t>6/14/2026</a:t>
            </a:fld>
            <a:endParaRPr lang="en-US"/>
          </a:p>
        </p:txBody>
      </p:sp>
      <p:sp>
        <p:nvSpPr>
          <p:cNvPr id="5" name="Footer Placeholder 4">
            <a:extLst>
              <a:ext uri="{FF2B5EF4-FFF2-40B4-BE49-F238E27FC236}">
                <a16:creationId xmlns:a16="http://schemas.microsoft.com/office/drawing/2014/main" id="{4002084D-7B6B-498A-B0EF-027D34ED89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91F6B5-4EAE-450B-A484-5703776623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8F3D0E-7B61-4D11-92BE-329C3A4D7D0C}" type="slidenum">
              <a:rPr lang="en-US" smtClean="0"/>
              <a:t>‹#›</a:t>
            </a:fld>
            <a:endParaRPr lang="en-US"/>
          </a:p>
        </p:txBody>
      </p:sp>
    </p:spTree>
    <p:extLst>
      <p:ext uri="{BB962C8B-B14F-4D97-AF65-F5344CB8AC3E}">
        <p14:creationId xmlns:p14="http://schemas.microsoft.com/office/powerpoint/2010/main" val="530963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csl.noaa.gov/projects/ages/" TargetMode="External"/><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389A5-9353-A94B-6D21-6493FAFE87BF}"/>
            </a:ext>
          </a:extLst>
        </p:cNvPr>
        <p:cNvGrpSpPr/>
        <p:nvPr/>
      </p:nvGrpSpPr>
      <p:grpSpPr>
        <a:xfrm>
          <a:off x="0" y="0"/>
          <a:ext cx="0" cy="0"/>
          <a:chOff x="0" y="0"/>
          <a:chExt cx="0" cy="0"/>
        </a:xfrm>
      </p:grpSpPr>
      <p:pic>
        <p:nvPicPr>
          <p:cNvPr id="1026" name="Picture 2" descr="Admissions | University of Colorado Boulder">
            <a:extLst>
              <a:ext uri="{FF2B5EF4-FFF2-40B4-BE49-F238E27FC236}">
                <a16:creationId xmlns:a16="http://schemas.microsoft.com/office/drawing/2014/main" id="{8F9AC7B3-A83C-485C-9D91-33A8B30438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9" b="24351"/>
          <a:stretch/>
        </p:blipFill>
        <p:spPr bwMode="auto">
          <a:xfrm>
            <a:off x="-3"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 name="副標題 2">
            <a:extLst>
              <a:ext uri="{FF2B5EF4-FFF2-40B4-BE49-F238E27FC236}">
                <a16:creationId xmlns:a16="http://schemas.microsoft.com/office/drawing/2014/main" id="{172B06A2-86D8-27B4-B289-9DC0D9AE2B91}"/>
              </a:ext>
            </a:extLst>
          </p:cNvPr>
          <p:cNvSpPr txBox="1">
            <a:spLocks/>
          </p:cNvSpPr>
          <p:nvPr/>
        </p:nvSpPr>
        <p:spPr>
          <a:xfrm>
            <a:off x="2976558" y="3525574"/>
            <a:ext cx="6238878" cy="1511802"/>
          </a:xfrm>
          <a:prstGeom prst="rect">
            <a:avLst/>
          </a:prstGeom>
          <a:solidFill>
            <a:schemeClr val="bg1">
              <a:alpha val="90000"/>
            </a:schemeClr>
          </a:solidFill>
          <a:ln w="25400">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altLang="zh-TW" sz="2000" b="1" kern="100" dirty="0">
                <a:latin typeface="Arial" panose="020B0604020202020204" pitchFamily="34" charset="0"/>
                <a:ea typeface="新細明體" panose="02020500000000000000" pitchFamily="18" charset="-120"/>
                <a:cs typeface="Arial" panose="020B0604020202020204" pitchFamily="34" charset="0"/>
              </a:rPr>
              <a:t>Chia-Hua Hsu (CUB, NIES), </a:t>
            </a:r>
            <a:r>
              <a:rPr lang="en-US" altLang="zh-TW" sz="2000" kern="100" dirty="0">
                <a:latin typeface="Arial" panose="020B0604020202020204" pitchFamily="34" charset="0"/>
                <a:ea typeface="新細明體" panose="02020500000000000000" pitchFamily="18" charset="-120"/>
                <a:cs typeface="Arial" panose="020B0604020202020204" pitchFamily="34" charset="0"/>
              </a:rPr>
              <a:t>Daven K. Henze (CUB)</a:t>
            </a:r>
            <a:r>
              <a:rPr lang="en-US" altLang="zh-TW" sz="2000" kern="100" baseline="30000" dirty="0">
                <a:latin typeface="Arial" panose="020B0604020202020204" pitchFamily="34" charset="0"/>
                <a:ea typeface="新細明體" panose="02020500000000000000" pitchFamily="18" charset="-120"/>
                <a:cs typeface="Arial" panose="020B0604020202020204" pitchFamily="34" charset="0"/>
              </a:rPr>
              <a:t> </a:t>
            </a:r>
            <a:r>
              <a:rPr lang="en-US" altLang="zh-TW" sz="2000" kern="100" dirty="0">
                <a:latin typeface="Arial" panose="020B0604020202020204" pitchFamily="34" charset="0"/>
                <a:ea typeface="新細明體" panose="02020500000000000000" pitchFamily="18" charset="-120"/>
                <a:cs typeface="Arial" panose="020B0604020202020204" pitchFamily="34" charset="0"/>
              </a:rPr>
              <a:t> </a:t>
            </a:r>
          </a:p>
          <a:p>
            <a:pPr marL="0" indent="0" algn="ctr">
              <a:spcBef>
                <a:spcPts val="0"/>
              </a:spcBef>
              <a:buNone/>
            </a:pPr>
            <a:r>
              <a:rPr lang="en-US" altLang="zh-TW" sz="2000" kern="100" dirty="0">
                <a:latin typeface="Arial" panose="020B0604020202020204" pitchFamily="34" charset="0"/>
                <a:ea typeface="新細明體" panose="02020500000000000000" pitchFamily="18" charset="-120"/>
                <a:cs typeface="Arial" panose="020B0604020202020204" pitchFamily="34" charset="0"/>
              </a:rPr>
              <a:t>Arthur P. </a:t>
            </a:r>
            <a:r>
              <a:rPr lang="en-US" altLang="zh-TW" sz="2000" kern="100" dirty="0" err="1">
                <a:latin typeface="Arial" panose="020B0604020202020204" pitchFamily="34" charset="0"/>
                <a:ea typeface="新細明體" panose="02020500000000000000" pitchFamily="18" charset="-120"/>
                <a:cs typeface="Arial" panose="020B0604020202020204" pitchFamily="34" charset="0"/>
              </a:rPr>
              <a:t>Mizzi</a:t>
            </a:r>
            <a:r>
              <a:rPr lang="en-US" altLang="zh-TW" sz="2000" kern="100" dirty="0">
                <a:latin typeface="Arial" panose="020B0604020202020204" pitchFamily="34" charset="0"/>
                <a:ea typeface="新細明體" panose="02020500000000000000" pitchFamily="18" charset="-120"/>
                <a:cs typeface="Arial" panose="020B0604020202020204" pitchFamily="34" charset="0"/>
              </a:rPr>
              <a:t> (NASA)</a:t>
            </a:r>
          </a:p>
          <a:p>
            <a:pPr marL="0" indent="0" algn="ctr">
              <a:spcBef>
                <a:spcPts val="0"/>
              </a:spcBef>
              <a:buNone/>
            </a:pPr>
            <a:r>
              <a:rPr lang="en-US" altLang="zh-TW" sz="2000" kern="100" dirty="0">
                <a:latin typeface="Arial" panose="020B0604020202020204" pitchFamily="34" charset="0"/>
                <a:ea typeface="新細明體" panose="02020500000000000000" pitchFamily="18" charset="-120"/>
                <a:cs typeface="Arial" panose="020B0604020202020204" pitchFamily="34" charset="0"/>
              </a:rPr>
              <a:t>Owen Cooper, Brian McDonald (NOAA CSL)</a:t>
            </a:r>
          </a:p>
          <a:p>
            <a:pPr marL="0" indent="0" algn="ctr">
              <a:spcBef>
                <a:spcPts val="0"/>
              </a:spcBef>
              <a:buNone/>
            </a:pPr>
            <a:r>
              <a:rPr lang="en-US" altLang="zh-TW" sz="2000" kern="100" dirty="0">
                <a:latin typeface="Arial" panose="020B0604020202020204" pitchFamily="34" charset="0"/>
                <a:ea typeface="新細明體" panose="02020500000000000000" pitchFamily="18" charset="-120"/>
                <a:cs typeface="Arial" panose="020B0604020202020204" pitchFamily="34" charset="0"/>
              </a:rPr>
              <a:t>Kelley Wells, Dylan Millet (UM)</a:t>
            </a:r>
          </a:p>
          <a:p>
            <a:pPr marL="0" indent="0" algn="ctr">
              <a:spcBef>
                <a:spcPts val="0"/>
              </a:spcBef>
              <a:buNone/>
            </a:pPr>
            <a:r>
              <a:rPr lang="en-US" altLang="zh-TW" sz="2000" kern="100" dirty="0">
                <a:latin typeface="Arial" panose="020B0604020202020204" pitchFamily="34" charset="0"/>
                <a:ea typeface="新細明體" panose="02020500000000000000" pitchFamily="18" charset="-120"/>
                <a:cs typeface="Arial" panose="020B0604020202020204" pitchFamily="34" charset="0"/>
              </a:rPr>
              <a:t>Jennifer Kaiser (GIT)</a:t>
            </a:r>
          </a:p>
        </p:txBody>
      </p:sp>
      <p:pic>
        <p:nvPicPr>
          <p:cNvPr id="26" name="Picture 25" descr="A person sitting in a chair with his arms crossed&#10;&#10;AI-generated content may be incorrect.">
            <a:extLst>
              <a:ext uri="{FF2B5EF4-FFF2-40B4-BE49-F238E27FC236}">
                <a16:creationId xmlns:a16="http://schemas.microsoft.com/office/drawing/2014/main" id="{A8F3D73C-619A-DC27-B597-B9A0022CB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034" y="3133553"/>
            <a:ext cx="2295843" cy="2295843"/>
          </a:xfrm>
          <a:prstGeom prst="rect">
            <a:avLst/>
          </a:prstGeom>
          <a:ln w="50800">
            <a:solidFill>
              <a:srgbClr val="FFC000"/>
            </a:solidFill>
          </a:ln>
        </p:spPr>
      </p:pic>
      <p:sp>
        <p:nvSpPr>
          <p:cNvPr id="3" name="Title 2">
            <a:extLst>
              <a:ext uri="{FF2B5EF4-FFF2-40B4-BE49-F238E27FC236}">
                <a16:creationId xmlns:a16="http://schemas.microsoft.com/office/drawing/2014/main" id="{CEA00FFF-CEE7-0906-495D-237DB190037D}"/>
              </a:ext>
            </a:extLst>
          </p:cNvPr>
          <p:cNvSpPr>
            <a:spLocks noGrp="1"/>
          </p:cNvSpPr>
          <p:nvPr>
            <p:ph type="title"/>
          </p:nvPr>
        </p:nvSpPr>
        <p:spPr>
          <a:xfrm>
            <a:off x="300034" y="539238"/>
            <a:ext cx="11591927" cy="971572"/>
          </a:xfrm>
          <a:solidFill>
            <a:schemeClr val="bg1">
              <a:alpha val="75000"/>
            </a:schemeClr>
          </a:solidFill>
        </p:spPr>
        <p:txBody>
          <a:bodyPr>
            <a:normAutofit/>
          </a:bodyPr>
          <a:lstStyle/>
          <a:p>
            <a:pPr algn="ctr"/>
            <a:r>
              <a:rPr lang="en-US" sz="3000" b="1" dirty="0">
                <a:latin typeface="Arial" panose="020B0604020202020204" pitchFamily="34" charset="0"/>
                <a:cs typeface="Arial" panose="020B0604020202020204" pitchFamily="34" charset="0"/>
              </a:rPr>
              <a:t>Assimilation of TEMPO NO</a:t>
            </a:r>
            <a:r>
              <a:rPr lang="en-US" sz="3000" b="1" baseline="-25000" dirty="0">
                <a:latin typeface="Arial" panose="020B0604020202020204" pitchFamily="34" charset="0"/>
                <a:cs typeface="Arial" panose="020B0604020202020204" pitchFamily="34" charset="0"/>
              </a:rPr>
              <a:t>2</a:t>
            </a:r>
            <a:r>
              <a:rPr lang="en-US" sz="3000" b="1" dirty="0">
                <a:latin typeface="Arial" panose="020B0604020202020204" pitchFamily="34" charset="0"/>
                <a:cs typeface="Arial" panose="020B0604020202020204" pitchFamily="34" charset="0"/>
              </a:rPr>
              <a:t> and HCHO to Constrain Emissions and Air Quality Forecasts using an Ensemble Kalman Filter</a:t>
            </a:r>
          </a:p>
        </p:txBody>
      </p:sp>
      <p:sp>
        <p:nvSpPr>
          <p:cNvPr id="2" name="Rectangle 1">
            <a:extLst>
              <a:ext uri="{FF2B5EF4-FFF2-40B4-BE49-F238E27FC236}">
                <a16:creationId xmlns:a16="http://schemas.microsoft.com/office/drawing/2014/main" id="{2D5C6690-3699-4BF1-8A94-50FAB23A1CB5}"/>
              </a:ext>
            </a:extLst>
          </p:cNvPr>
          <p:cNvSpPr/>
          <p:nvPr/>
        </p:nvSpPr>
        <p:spPr>
          <a:xfrm>
            <a:off x="7048500" y="5891302"/>
            <a:ext cx="5143500" cy="971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NOAA Chemical Sciences Laboratory">
            <a:extLst>
              <a:ext uri="{FF2B5EF4-FFF2-40B4-BE49-F238E27FC236}">
                <a16:creationId xmlns:a16="http://schemas.microsoft.com/office/drawing/2014/main" id="{77E232FD-0D3D-01FF-E108-CC18CB0AE8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2163" y="6105224"/>
            <a:ext cx="1367110" cy="541375"/>
          </a:xfrm>
          <a:prstGeom prst="rect">
            <a:avLst/>
          </a:prstGeom>
          <a:solidFill>
            <a:schemeClr val="bg1"/>
          </a:solidFill>
          <a:extLst/>
        </p:spPr>
      </p:pic>
      <p:pic>
        <p:nvPicPr>
          <p:cNvPr id="27" name="圖片 4">
            <a:extLst>
              <a:ext uri="{FF2B5EF4-FFF2-40B4-BE49-F238E27FC236}">
                <a16:creationId xmlns:a16="http://schemas.microsoft.com/office/drawing/2014/main" id="{14BDBFAD-F50A-A7D8-2E49-9CF4A2C594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6393" y="5893691"/>
            <a:ext cx="971572" cy="971572"/>
          </a:xfrm>
          <a:prstGeom prst="rect">
            <a:avLst/>
          </a:prstGeom>
          <a:solidFill>
            <a:schemeClr val="bg1"/>
          </a:solidFill>
        </p:spPr>
      </p:pic>
      <p:pic>
        <p:nvPicPr>
          <p:cNvPr id="29" name="Picture 28">
            <a:extLst>
              <a:ext uri="{FF2B5EF4-FFF2-40B4-BE49-F238E27FC236}">
                <a16:creationId xmlns:a16="http://schemas.microsoft.com/office/drawing/2014/main" id="{F1BD147B-BD30-61BB-4FBC-17CFBB1E7E8D}"/>
              </a:ext>
            </a:extLst>
          </p:cNvPr>
          <p:cNvPicPr>
            <a:picLocks noChangeAspect="1"/>
          </p:cNvPicPr>
          <p:nvPr/>
        </p:nvPicPr>
        <p:blipFill>
          <a:blip r:embed="rId7"/>
          <a:stretch>
            <a:fillRect/>
          </a:stretch>
        </p:blipFill>
        <p:spPr>
          <a:xfrm>
            <a:off x="9714245" y="6082985"/>
            <a:ext cx="1437140" cy="650135"/>
          </a:xfrm>
          <a:prstGeom prst="rect">
            <a:avLst/>
          </a:prstGeom>
        </p:spPr>
      </p:pic>
      <p:pic>
        <p:nvPicPr>
          <p:cNvPr id="30" name="Picture 29">
            <a:extLst>
              <a:ext uri="{FF2B5EF4-FFF2-40B4-BE49-F238E27FC236}">
                <a16:creationId xmlns:a16="http://schemas.microsoft.com/office/drawing/2014/main" id="{3E85041F-AFEF-3B22-D740-F12FCC4E3AD0}"/>
              </a:ext>
            </a:extLst>
          </p:cNvPr>
          <p:cNvPicPr>
            <a:picLocks noChangeAspect="1"/>
          </p:cNvPicPr>
          <p:nvPr/>
        </p:nvPicPr>
        <p:blipFill>
          <a:blip r:embed="rId8"/>
          <a:stretch>
            <a:fillRect/>
          </a:stretch>
        </p:blipFill>
        <p:spPr>
          <a:xfrm>
            <a:off x="11247080" y="5994972"/>
            <a:ext cx="877797" cy="826162"/>
          </a:xfrm>
          <a:prstGeom prst="rect">
            <a:avLst/>
          </a:prstGeom>
        </p:spPr>
      </p:pic>
    </p:spTree>
    <p:extLst>
      <p:ext uri="{BB962C8B-B14F-4D97-AF65-F5344CB8AC3E}">
        <p14:creationId xmlns:p14="http://schemas.microsoft.com/office/powerpoint/2010/main" val="4204964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8" name="Google Shape;318;p17" descr="The image depicts a graph comparing the RMSE and MB values for urban, suburban, and rural sites, with specific data points for different dates in August.&#10;&#10;AI 產生的內容可能不正確。"/>
          <p:cNvPicPr preferRelativeResize="0">
            <a:picLocks noGrp="1"/>
          </p:cNvPicPr>
          <p:nvPr>
            <p:ph type="body" idx="1"/>
          </p:nvPr>
        </p:nvPicPr>
        <p:blipFill rotWithShape="1">
          <a:blip r:embed="rId3">
            <a:alphaModFix/>
          </a:blip>
          <a:srcRect b="66882"/>
          <a:stretch/>
        </p:blipFill>
        <p:spPr>
          <a:xfrm>
            <a:off x="94701" y="1218406"/>
            <a:ext cx="5012080" cy="1867694"/>
          </a:xfrm>
          <a:prstGeom prst="rect">
            <a:avLst/>
          </a:prstGeom>
          <a:noFill/>
          <a:ln>
            <a:noFill/>
          </a:ln>
        </p:spPr>
      </p:pic>
      <p:sp>
        <p:nvSpPr>
          <p:cNvPr id="15" name="TextBox 14">
            <a:extLst>
              <a:ext uri="{FF2B5EF4-FFF2-40B4-BE49-F238E27FC236}">
                <a16:creationId xmlns:a16="http://schemas.microsoft.com/office/drawing/2014/main" id="{FDF3642B-4BB4-272B-2456-346B14CF1ECD}"/>
              </a:ext>
            </a:extLst>
          </p:cNvPr>
          <p:cNvSpPr txBox="1"/>
          <p:nvPr/>
        </p:nvSpPr>
        <p:spPr>
          <a:xfrm>
            <a:off x="3780" y="957204"/>
            <a:ext cx="5193922" cy="307777"/>
          </a:xfrm>
          <a:prstGeom prst="rect">
            <a:avLst/>
          </a:prstGeom>
          <a:noFill/>
        </p:spPr>
        <p:txBody>
          <a:bodyPr wrap="none" rtlCol="0">
            <a:spAutoFit/>
          </a:bodyPr>
          <a:lstStyle/>
          <a:p>
            <a:r>
              <a:rPr lang="en-US" sz="1400" b="1" dirty="0">
                <a:solidFill>
                  <a:schemeClr val="bg2">
                    <a:lumMod val="50000"/>
                  </a:schemeClr>
                </a:solidFill>
              </a:rPr>
              <a:t>CNTRL</a:t>
            </a:r>
            <a:r>
              <a:rPr lang="en-US" sz="1400" b="1" dirty="0"/>
              <a:t>  </a:t>
            </a:r>
            <a:r>
              <a:rPr lang="en-US" sz="1400" b="1" dirty="0">
                <a:solidFill>
                  <a:srgbClr val="1512F2"/>
                </a:solidFill>
              </a:rPr>
              <a:t>TEMPO HCHO   </a:t>
            </a:r>
            <a:r>
              <a:rPr lang="en-US" sz="1400" b="1" dirty="0">
                <a:solidFill>
                  <a:srgbClr val="FF0000"/>
                </a:solidFill>
              </a:rPr>
              <a:t>TEMPO HCHO+NO2</a:t>
            </a:r>
            <a:r>
              <a:rPr lang="en-US" sz="1400" b="1" dirty="0"/>
              <a:t>   </a:t>
            </a:r>
            <a:r>
              <a:rPr lang="en-US" sz="1400" b="1" dirty="0">
                <a:solidFill>
                  <a:srgbClr val="00B050"/>
                </a:solidFill>
              </a:rPr>
              <a:t>TROPOMI HCHO + NO2</a:t>
            </a:r>
          </a:p>
        </p:txBody>
      </p:sp>
      <p:sp>
        <p:nvSpPr>
          <p:cNvPr id="24" name="Rectangle 23">
            <a:extLst>
              <a:ext uri="{FF2B5EF4-FFF2-40B4-BE49-F238E27FC236}">
                <a16:creationId xmlns:a16="http://schemas.microsoft.com/office/drawing/2014/main" id="{C755517A-2452-4765-B713-F49D7C76FD19}"/>
              </a:ext>
            </a:extLst>
          </p:cNvPr>
          <p:cNvSpPr/>
          <p:nvPr/>
        </p:nvSpPr>
        <p:spPr>
          <a:xfrm>
            <a:off x="0" y="0"/>
            <a:ext cx="12192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latin typeface="Arial" panose="020B0604020202020204" pitchFamily="34" charset="0"/>
                <a:cs typeface="Arial" panose="020B0604020202020204" pitchFamily="34" charset="0"/>
              </a:rPr>
              <a:t>Top-Down Emissions Adjustment Improves Ozone Prediction</a:t>
            </a:r>
            <a:endParaRPr lang="en-US" sz="3000" dirty="0">
              <a:solidFill>
                <a:schemeClr val="bg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4A0FBC37-6867-4D1E-920B-4BA3186456D0}"/>
              </a:ext>
            </a:extLst>
          </p:cNvPr>
          <p:cNvGrpSpPr/>
          <p:nvPr/>
        </p:nvGrpSpPr>
        <p:grpSpPr>
          <a:xfrm>
            <a:off x="4953917" y="1782446"/>
            <a:ext cx="7161883" cy="4237620"/>
            <a:chOff x="4953917" y="1744346"/>
            <a:chExt cx="7161883" cy="4237620"/>
          </a:xfrm>
        </p:grpSpPr>
        <p:grpSp>
          <p:nvGrpSpPr>
            <p:cNvPr id="25" name="Group 24">
              <a:extLst>
                <a:ext uri="{FF2B5EF4-FFF2-40B4-BE49-F238E27FC236}">
                  <a16:creationId xmlns:a16="http://schemas.microsoft.com/office/drawing/2014/main" id="{05F1356E-1796-4F81-B80C-94053A145A16}"/>
                </a:ext>
              </a:extLst>
            </p:cNvPr>
            <p:cNvGrpSpPr/>
            <p:nvPr/>
          </p:nvGrpSpPr>
          <p:grpSpPr>
            <a:xfrm>
              <a:off x="4953917" y="1744346"/>
              <a:ext cx="7161883" cy="4237620"/>
              <a:chOff x="5030117" y="2401571"/>
              <a:chExt cx="7161883" cy="4237620"/>
            </a:xfrm>
          </p:grpSpPr>
          <p:pic>
            <p:nvPicPr>
              <p:cNvPr id="26" name="Google Shape;315;p17">
                <a:extLst>
                  <a:ext uri="{FF2B5EF4-FFF2-40B4-BE49-F238E27FC236}">
                    <a16:creationId xmlns:a16="http://schemas.microsoft.com/office/drawing/2014/main" id="{203BAEBA-63B0-4C26-A2CD-12AACA72D0A6}"/>
                  </a:ext>
                </a:extLst>
              </p:cNvPr>
              <p:cNvPicPr preferRelativeResize="0"/>
              <p:nvPr/>
            </p:nvPicPr>
            <p:blipFill rotWithShape="1">
              <a:blip r:embed="rId4">
                <a:alphaModFix/>
              </a:blip>
              <a:srcRect/>
              <a:stretch/>
            </p:blipFill>
            <p:spPr>
              <a:xfrm>
                <a:off x="5030117" y="2401571"/>
                <a:ext cx="3739544" cy="2103120"/>
              </a:xfrm>
              <a:prstGeom prst="rect">
                <a:avLst/>
              </a:prstGeom>
              <a:noFill/>
              <a:ln>
                <a:noFill/>
              </a:ln>
            </p:spPr>
          </p:pic>
          <p:pic>
            <p:nvPicPr>
              <p:cNvPr id="27" name="Google Shape;316;p17">
                <a:extLst>
                  <a:ext uri="{FF2B5EF4-FFF2-40B4-BE49-F238E27FC236}">
                    <a16:creationId xmlns:a16="http://schemas.microsoft.com/office/drawing/2014/main" id="{136E732B-2602-425A-8848-16C982E7170F}"/>
                  </a:ext>
                </a:extLst>
              </p:cNvPr>
              <p:cNvPicPr preferRelativeResize="0"/>
              <p:nvPr/>
            </p:nvPicPr>
            <p:blipFill rotWithShape="1">
              <a:blip r:embed="rId5">
                <a:alphaModFix/>
              </a:blip>
              <a:srcRect/>
              <a:stretch/>
            </p:blipFill>
            <p:spPr>
              <a:xfrm>
                <a:off x="5030117" y="4504691"/>
                <a:ext cx="3739544" cy="2103120"/>
              </a:xfrm>
              <a:prstGeom prst="rect">
                <a:avLst/>
              </a:prstGeom>
              <a:noFill/>
              <a:ln>
                <a:noFill/>
              </a:ln>
            </p:spPr>
          </p:pic>
          <p:pic>
            <p:nvPicPr>
              <p:cNvPr id="28" name="Google Shape;320;p17" descr="The diagram illustrates the hourly observed ozone (O3) levels in parts per billion (ppbv) at a specific site, comparing different data sources and including control, temperature, and joint observations.&#10;&#10;AI 產生的內容可能不正確。">
                <a:extLst>
                  <a:ext uri="{FF2B5EF4-FFF2-40B4-BE49-F238E27FC236}">
                    <a16:creationId xmlns:a16="http://schemas.microsoft.com/office/drawing/2014/main" id="{192759FC-30BB-498B-88A8-4048F3558CA3}"/>
                  </a:ext>
                </a:extLst>
              </p:cNvPr>
              <p:cNvPicPr preferRelativeResize="0"/>
              <p:nvPr/>
            </p:nvPicPr>
            <p:blipFill rotWithShape="1">
              <a:blip r:embed="rId6">
                <a:alphaModFix/>
              </a:blip>
              <a:srcRect/>
              <a:stretch/>
            </p:blipFill>
            <p:spPr>
              <a:xfrm>
                <a:off x="8452456" y="2417261"/>
                <a:ext cx="3739544" cy="2103120"/>
              </a:xfrm>
              <a:prstGeom prst="rect">
                <a:avLst/>
              </a:prstGeom>
              <a:noFill/>
              <a:ln>
                <a:noFill/>
              </a:ln>
            </p:spPr>
          </p:pic>
          <p:pic>
            <p:nvPicPr>
              <p:cNvPr id="29" name="Google Shape;321;p17" descr="The graph shows hourly average ozone (O3) concentrations in parts per billion (ppbv) at Houston site 17, with additional data points for temperature control and joint measurements from different satellite sources, plotted against time in UTC hours.&#10;&#10;AI 產生的內容可能不正確。">
                <a:extLst>
                  <a:ext uri="{FF2B5EF4-FFF2-40B4-BE49-F238E27FC236}">
                    <a16:creationId xmlns:a16="http://schemas.microsoft.com/office/drawing/2014/main" id="{2E8012DD-FEFF-4700-B8E8-6CE8F665423D}"/>
                  </a:ext>
                </a:extLst>
              </p:cNvPr>
              <p:cNvPicPr preferRelativeResize="0"/>
              <p:nvPr/>
            </p:nvPicPr>
            <p:blipFill rotWithShape="1">
              <a:blip r:embed="rId7">
                <a:alphaModFix/>
              </a:blip>
              <a:srcRect/>
              <a:stretch/>
            </p:blipFill>
            <p:spPr>
              <a:xfrm>
                <a:off x="8452456" y="4536071"/>
                <a:ext cx="3739544" cy="2103120"/>
              </a:xfrm>
              <a:prstGeom prst="rect">
                <a:avLst/>
              </a:prstGeom>
              <a:noFill/>
              <a:ln>
                <a:noFill/>
              </a:ln>
            </p:spPr>
          </p:pic>
          <p:sp>
            <p:nvSpPr>
              <p:cNvPr id="30" name="Google Shape;323;p17">
                <a:extLst>
                  <a:ext uri="{FF2B5EF4-FFF2-40B4-BE49-F238E27FC236}">
                    <a16:creationId xmlns:a16="http://schemas.microsoft.com/office/drawing/2014/main" id="{258BEC2F-7434-4838-A446-B06421C4C6F2}"/>
                  </a:ext>
                </a:extLst>
              </p:cNvPr>
              <p:cNvSpPr txBox="1"/>
              <p:nvPr/>
            </p:nvSpPr>
            <p:spPr>
              <a:xfrm>
                <a:off x="6017227" y="2573722"/>
                <a:ext cx="24352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VOC-limited</a:t>
                </a:r>
                <a:endParaRPr sz="1800" dirty="0">
                  <a:solidFill>
                    <a:schemeClr val="dk1"/>
                  </a:solidFill>
                  <a:latin typeface="Calibri"/>
                  <a:ea typeface="Calibri"/>
                  <a:cs typeface="Calibri"/>
                  <a:sym typeface="Calibri"/>
                </a:endParaRPr>
              </a:p>
            </p:txBody>
          </p:sp>
          <p:sp>
            <p:nvSpPr>
              <p:cNvPr id="31" name="Google Shape;325;p17">
                <a:extLst>
                  <a:ext uri="{FF2B5EF4-FFF2-40B4-BE49-F238E27FC236}">
                    <a16:creationId xmlns:a16="http://schemas.microsoft.com/office/drawing/2014/main" id="{D5A2A476-934A-4544-9DD3-708AA6F540BE}"/>
                  </a:ext>
                </a:extLst>
              </p:cNvPr>
              <p:cNvSpPr txBox="1"/>
              <p:nvPr/>
            </p:nvSpPr>
            <p:spPr>
              <a:xfrm>
                <a:off x="6496911" y="4708565"/>
                <a:ext cx="19555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VOC-limited</a:t>
                </a:r>
                <a:endParaRPr sz="1800" dirty="0">
                  <a:solidFill>
                    <a:schemeClr val="dk1"/>
                  </a:solidFill>
                  <a:latin typeface="Calibri"/>
                  <a:ea typeface="Calibri"/>
                  <a:cs typeface="Calibri"/>
                  <a:sym typeface="Calibri"/>
                </a:endParaRPr>
              </a:p>
            </p:txBody>
          </p:sp>
          <p:sp>
            <p:nvSpPr>
              <p:cNvPr id="32" name="Google Shape;326;p17">
                <a:extLst>
                  <a:ext uri="{FF2B5EF4-FFF2-40B4-BE49-F238E27FC236}">
                    <a16:creationId xmlns:a16="http://schemas.microsoft.com/office/drawing/2014/main" id="{FC195CEE-0AB4-4452-A2A9-C816BF7CA3E7}"/>
                  </a:ext>
                </a:extLst>
              </p:cNvPr>
              <p:cNvSpPr txBox="1"/>
              <p:nvPr/>
            </p:nvSpPr>
            <p:spPr>
              <a:xfrm>
                <a:off x="9545713" y="4708565"/>
                <a:ext cx="264628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NO</a:t>
                </a:r>
                <a:r>
                  <a:rPr lang="en-US" sz="1800" baseline="-25000" dirty="0">
                    <a:solidFill>
                      <a:schemeClr val="dk1"/>
                    </a:solidFill>
                    <a:latin typeface="Arial"/>
                    <a:ea typeface="Arial"/>
                    <a:cs typeface="Arial"/>
                    <a:sym typeface="Arial"/>
                  </a:rPr>
                  <a:t>x</a:t>
                </a:r>
                <a:r>
                  <a:rPr lang="en-US" sz="1800" dirty="0">
                    <a:solidFill>
                      <a:schemeClr val="dk1"/>
                    </a:solidFill>
                    <a:latin typeface="Arial"/>
                    <a:ea typeface="Arial"/>
                    <a:cs typeface="Arial"/>
                    <a:sym typeface="Arial"/>
                  </a:rPr>
                  <a:t>-limited</a:t>
                </a:r>
                <a:endParaRPr sz="1800" dirty="0">
                  <a:solidFill>
                    <a:schemeClr val="dk1"/>
                  </a:solidFill>
                  <a:latin typeface="Calibri"/>
                  <a:ea typeface="Calibri"/>
                  <a:cs typeface="Calibri"/>
                  <a:sym typeface="Calibri"/>
                </a:endParaRPr>
              </a:p>
            </p:txBody>
          </p:sp>
          <p:cxnSp>
            <p:nvCxnSpPr>
              <p:cNvPr id="33" name="Straight Arrow Connector 32">
                <a:extLst>
                  <a:ext uri="{FF2B5EF4-FFF2-40B4-BE49-F238E27FC236}">
                    <a16:creationId xmlns:a16="http://schemas.microsoft.com/office/drawing/2014/main" id="{08DD006D-BF2A-45A7-934C-868203568759}"/>
                  </a:ext>
                </a:extLst>
              </p:cNvPr>
              <p:cNvCxnSpPr>
                <a:cxnSpLocks/>
              </p:cNvCxnSpPr>
              <p:nvPr/>
            </p:nvCxnSpPr>
            <p:spPr>
              <a:xfrm>
                <a:off x="7383035" y="2758388"/>
                <a:ext cx="362471" cy="1144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173473F-0E34-430A-9780-69E251033A7E}"/>
                  </a:ext>
                </a:extLst>
              </p:cNvPr>
              <p:cNvCxnSpPr>
                <a:cxnSpLocks/>
              </p:cNvCxnSpPr>
              <p:nvPr/>
            </p:nvCxnSpPr>
            <p:spPr>
              <a:xfrm>
                <a:off x="11128489" y="2731206"/>
                <a:ext cx="349920" cy="2275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3E98A21-D1F7-4E20-8552-A83B12ECE96C}"/>
                  </a:ext>
                </a:extLst>
              </p:cNvPr>
              <p:cNvCxnSpPr>
                <a:cxnSpLocks/>
              </p:cNvCxnSpPr>
              <p:nvPr/>
            </p:nvCxnSpPr>
            <p:spPr>
              <a:xfrm>
                <a:off x="7868705" y="4917368"/>
                <a:ext cx="274834" cy="1189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1D38E05-6BD2-480E-AFE3-38C44C566B7C}"/>
                  </a:ext>
                </a:extLst>
              </p:cNvPr>
              <p:cNvCxnSpPr>
                <a:cxnSpLocks/>
              </p:cNvCxnSpPr>
              <p:nvPr/>
            </p:nvCxnSpPr>
            <p:spPr>
              <a:xfrm>
                <a:off x="10821382" y="4857871"/>
                <a:ext cx="517743" cy="3536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BD11C5E-2B67-489D-B2BD-CFCA11493A54}"/>
                  </a:ext>
                </a:extLst>
              </p:cNvPr>
              <p:cNvSpPr txBox="1"/>
              <p:nvPr/>
            </p:nvSpPr>
            <p:spPr>
              <a:xfrm>
                <a:off x="5496941" y="3958538"/>
                <a:ext cx="561820" cy="369332"/>
              </a:xfrm>
              <a:prstGeom prst="rect">
                <a:avLst/>
              </a:prstGeom>
              <a:noFill/>
            </p:spPr>
            <p:txBody>
              <a:bodyPr wrap="none" rtlCol="0">
                <a:spAutoFit/>
              </a:bodyPr>
              <a:lstStyle/>
              <a:p>
                <a:r>
                  <a:rPr lang="en-US" dirty="0"/>
                  <a:t>NYC</a:t>
                </a:r>
              </a:p>
            </p:txBody>
          </p:sp>
          <p:sp>
            <p:nvSpPr>
              <p:cNvPr id="38" name="TextBox 37">
                <a:extLst>
                  <a:ext uri="{FF2B5EF4-FFF2-40B4-BE49-F238E27FC236}">
                    <a16:creationId xmlns:a16="http://schemas.microsoft.com/office/drawing/2014/main" id="{5A971E02-CF38-4D26-A8D3-071408DE701A}"/>
                  </a:ext>
                </a:extLst>
              </p:cNvPr>
              <p:cNvSpPr txBox="1"/>
              <p:nvPr/>
            </p:nvSpPr>
            <p:spPr>
              <a:xfrm>
                <a:off x="5461392" y="6080548"/>
                <a:ext cx="415498" cy="369332"/>
              </a:xfrm>
              <a:prstGeom prst="rect">
                <a:avLst/>
              </a:prstGeom>
              <a:noFill/>
            </p:spPr>
            <p:txBody>
              <a:bodyPr wrap="none" rtlCol="0">
                <a:spAutoFit/>
              </a:bodyPr>
              <a:lstStyle/>
              <a:p>
                <a:r>
                  <a:rPr lang="en-US" dirty="0"/>
                  <a:t>LA</a:t>
                </a:r>
              </a:p>
            </p:txBody>
          </p:sp>
          <p:sp>
            <p:nvSpPr>
              <p:cNvPr id="39" name="TextBox 38">
                <a:extLst>
                  <a:ext uri="{FF2B5EF4-FFF2-40B4-BE49-F238E27FC236}">
                    <a16:creationId xmlns:a16="http://schemas.microsoft.com/office/drawing/2014/main" id="{1BD01ADC-FC85-423D-9E5F-BEF8E48510D2}"/>
                  </a:ext>
                </a:extLst>
              </p:cNvPr>
              <p:cNvSpPr txBox="1"/>
              <p:nvPr/>
            </p:nvSpPr>
            <p:spPr>
              <a:xfrm>
                <a:off x="8889013" y="3936173"/>
                <a:ext cx="918521" cy="369332"/>
              </a:xfrm>
              <a:prstGeom prst="rect">
                <a:avLst/>
              </a:prstGeom>
              <a:noFill/>
            </p:spPr>
            <p:txBody>
              <a:bodyPr wrap="none" rtlCol="0">
                <a:spAutoFit/>
              </a:bodyPr>
              <a:lstStyle/>
              <a:p>
                <a:r>
                  <a:rPr lang="en-US" dirty="0"/>
                  <a:t>Chicago</a:t>
                </a:r>
              </a:p>
            </p:txBody>
          </p:sp>
          <p:sp>
            <p:nvSpPr>
              <p:cNvPr id="40" name="TextBox 39">
                <a:extLst>
                  <a:ext uri="{FF2B5EF4-FFF2-40B4-BE49-F238E27FC236}">
                    <a16:creationId xmlns:a16="http://schemas.microsoft.com/office/drawing/2014/main" id="{E16E81DC-51EB-4505-8AD6-5C7EBFA4996F}"/>
                  </a:ext>
                </a:extLst>
              </p:cNvPr>
              <p:cNvSpPr txBox="1"/>
              <p:nvPr/>
            </p:nvSpPr>
            <p:spPr>
              <a:xfrm>
                <a:off x="8889013" y="6039293"/>
                <a:ext cx="978153" cy="369332"/>
              </a:xfrm>
              <a:prstGeom prst="rect">
                <a:avLst/>
              </a:prstGeom>
              <a:noFill/>
            </p:spPr>
            <p:txBody>
              <a:bodyPr wrap="none" rtlCol="0">
                <a:spAutoFit/>
              </a:bodyPr>
              <a:lstStyle/>
              <a:p>
                <a:r>
                  <a:rPr lang="en-US" dirty="0"/>
                  <a:t>Houston</a:t>
                </a:r>
              </a:p>
            </p:txBody>
          </p:sp>
        </p:grpSp>
        <p:sp>
          <p:nvSpPr>
            <p:cNvPr id="41" name="Google Shape;323;p17">
              <a:extLst>
                <a:ext uri="{FF2B5EF4-FFF2-40B4-BE49-F238E27FC236}">
                  <a16:creationId xmlns:a16="http://schemas.microsoft.com/office/drawing/2014/main" id="{F54AA19C-7D50-4CB4-A176-AD36EEFD984D}"/>
                </a:ext>
              </a:extLst>
            </p:cNvPr>
            <p:cNvSpPr txBox="1"/>
            <p:nvPr/>
          </p:nvSpPr>
          <p:spPr>
            <a:xfrm>
              <a:off x="9639733" y="1916497"/>
              <a:ext cx="144858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VOC-limited</a:t>
              </a:r>
              <a:endParaRPr sz="1800" dirty="0">
                <a:solidFill>
                  <a:schemeClr val="dk1"/>
                </a:solidFill>
                <a:latin typeface="Calibri"/>
                <a:ea typeface="Calibri"/>
                <a:cs typeface="Calibri"/>
                <a:sym typeface="Calibri"/>
              </a:endParaRPr>
            </a:p>
          </p:txBody>
        </p:sp>
      </p:grpSp>
      <p:pic>
        <p:nvPicPr>
          <p:cNvPr id="43" name="Google Shape;318;p17" descr="The image depicts a graph comparing the RMSE and MB values for urban, suburban, and rural sites, with specific data points for different dates in August.&#10;&#10;AI 產生的內容可能不正確。">
            <a:extLst>
              <a:ext uri="{FF2B5EF4-FFF2-40B4-BE49-F238E27FC236}">
                <a16:creationId xmlns:a16="http://schemas.microsoft.com/office/drawing/2014/main" id="{B7DC8537-B72F-4DF1-8147-B953F4010A37}"/>
              </a:ext>
            </a:extLst>
          </p:cNvPr>
          <p:cNvPicPr preferRelativeResize="0">
            <a:picLocks/>
          </p:cNvPicPr>
          <p:nvPr/>
        </p:nvPicPr>
        <p:blipFill rotWithShape="1">
          <a:blip r:embed="rId3">
            <a:alphaModFix/>
          </a:blip>
          <a:srcRect t="96622"/>
          <a:stretch/>
        </p:blipFill>
        <p:spPr>
          <a:xfrm>
            <a:off x="89049" y="6667500"/>
            <a:ext cx="5012080" cy="190500"/>
          </a:xfrm>
          <a:prstGeom prst="rect">
            <a:avLst/>
          </a:prstGeom>
          <a:noFill/>
          <a:ln>
            <a:noFill/>
          </a:ln>
        </p:spPr>
      </p:pic>
      <p:pic>
        <p:nvPicPr>
          <p:cNvPr id="44" name="Google Shape;318;p17" descr="The image depicts a graph comparing the RMSE and MB values for urban, suburban, and rural sites, with specific data points for different dates in August.&#10;&#10;AI 產生的內容可能不正確。">
            <a:extLst>
              <a:ext uri="{FF2B5EF4-FFF2-40B4-BE49-F238E27FC236}">
                <a16:creationId xmlns:a16="http://schemas.microsoft.com/office/drawing/2014/main" id="{D6C61A9D-6E98-438E-9380-1A6354FEDBFF}"/>
              </a:ext>
            </a:extLst>
          </p:cNvPr>
          <p:cNvPicPr preferRelativeResize="0">
            <a:picLocks/>
          </p:cNvPicPr>
          <p:nvPr/>
        </p:nvPicPr>
        <p:blipFill rotWithShape="1">
          <a:blip r:embed="rId3">
            <a:alphaModFix/>
          </a:blip>
          <a:srcRect t="33118" b="35669"/>
          <a:stretch/>
        </p:blipFill>
        <p:spPr>
          <a:xfrm>
            <a:off x="89049" y="3086100"/>
            <a:ext cx="5012080" cy="1760281"/>
          </a:xfrm>
          <a:prstGeom prst="rect">
            <a:avLst/>
          </a:prstGeom>
          <a:noFill/>
          <a:ln>
            <a:noFill/>
          </a:ln>
        </p:spPr>
      </p:pic>
      <p:pic>
        <p:nvPicPr>
          <p:cNvPr id="45" name="Google Shape;318;p17" descr="The image depicts a graph comparing the RMSE and MB values for urban, suburban, and rural sites, with specific data points for different dates in August.&#10;&#10;AI 產生的內容可能不正確。">
            <a:extLst>
              <a:ext uri="{FF2B5EF4-FFF2-40B4-BE49-F238E27FC236}">
                <a16:creationId xmlns:a16="http://schemas.microsoft.com/office/drawing/2014/main" id="{5F7C3BC3-DE5C-4C94-954B-C86EF71BAFCC}"/>
              </a:ext>
            </a:extLst>
          </p:cNvPr>
          <p:cNvPicPr preferRelativeResize="0">
            <a:picLocks/>
          </p:cNvPicPr>
          <p:nvPr/>
        </p:nvPicPr>
        <p:blipFill rotWithShape="1">
          <a:blip r:embed="rId3">
            <a:alphaModFix/>
          </a:blip>
          <a:srcRect t="64330" b="3378"/>
          <a:stretch/>
        </p:blipFill>
        <p:spPr>
          <a:xfrm>
            <a:off x="89049" y="4846381"/>
            <a:ext cx="5012080" cy="1821120"/>
          </a:xfrm>
          <a:prstGeom prst="rect">
            <a:avLst/>
          </a:prstGeom>
          <a:noFill/>
          <a:ln>
            <a:noFill/>
          </a:ln>
        </p:spPr>
      </p:pic>
    </p:spTree>
    <p:extLst>
      <p:ext uri="{BB962C8B-B14F-4D97-AF65-F5344CB8AC3E}">
        <p14:creationId xmlns:p14="http://schemas.microsoft.com/office/powerpoint/2010/main" val="424821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A3F01-D69A-4CD8-ACAF-B3B6C5E7CA29}"/>
              </a:ext>
            </a:extLst>
          </p:cNvPr>
          <p:cNvSpPr/>
          <p:nvPr/>
        </p:nvSpPr>
        <p:spPr>
          <a:xfrm>
            <a:off x="0" y="0"/>
            <a:ext cx="12192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b="1" dirty="0">
                <a:solidFill>
                  <a:prstClr val="white"/>
                </a:solidFill>
                <a:latin typeface="Arial" panose="020B0604020202020204" pitchFamily="34" charset="0"/>
                <a:cs typeface="Arial" panose="020B0604020202020204" pitchFamily="34" charset="0"/>
              </a:rPr>
              <a:t>Summary</a:t>
            </a:r>
            <a:endParaRPr lang="en-US" sz="3000" dirty="0">
              <a:solidFill>
                <a:prstClr val="white"/>
              </a:solidFill>
              <a:latin typeface="Arial" panose="020B0604020202020204" pitchFamily="34" charset="0"/>
              <a:cs typeface="Arial" panose="020B0604020202020204" pitchFamily="34" charset="0"/>
            </a:endParaRPr>
          </a:p>
        </p:txBody>
      </p:sp>
      <p:sp>
        <p:nvSpPr>
          <p:cNvPr id="5" name="Google Shape;55;p13">
            <a:extLst>
              <a:ext uri="{FF2B5EF4-FFF2-40B4-BE49-F238E27FC236}">
                <a16:creationId xmlns:a16="http://schemas.microsoft.com/office/drawing/2014/main" id="{E7164FA9-8A41-49DF-B3F6-BBBAA98905B7}"/>
              </a:ext>
            </a:extLst>
          </p:cNvPr>
          <p:cNvSpPr txBox="1">
            <a:spLocks/>
          </p:cNvSpPr>
          <p:nvPr/>
        </p:nvSpPr>
        <p:spPr>
          <a:xfrm>
            <a:off x="290596" y="1141688"/>
            <a:ext cx="11610807" cy="3458887"/>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TEMPO HCHO assimilation </a:t>
            </a:r>
            <a:r>
              <a:rPr lang="en-US" sz="2000" b="1" dirty="0">
                <a:solidFill>
                  <a:srgbClr val="92D050"/>
                </a:solidFill>
                <a:latin typeface="Arial" panose="020B0604020202020204" pitchFamily="34" charset="0"/>
                <a:cs typeface="Arial" panose="020B0604020202020204" pitchFamily="34" charset="0"/>
              </a:rPr>
              <a:t>improves model estimates</a:t>
            </a:r>
            <a:r>
              <a:rPr lang="en-US" sz="2000" dirty="0">
                <a:latin typeface="Arial" panose="020B0604020202020204" pitchFamily="34" charset="0"/>
                <a:cs typeface="Arial" panose="020B0604020202020204" pitchFamily="34" charset="0"/>
              </a:rPr>
              <a:t> of HCHO, isoprene, and other VOCs</a:t>
            </a:r>
          </a:p>
          <a:p>
            <a:pPr marL="285750" indent="-285750">
              <a:buFontTx/>
              <a:buChar char="-"/>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Joint assimilation of HCHO &amp; NO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t>
            </a:r>
            <a:r>
              <a:rPr lang="en-US" sz="2000" b="1" dirty="0">
                <a:solidFill>
                  <a:srgbClr val="92D050"/>
                </a:solidFill>
                <a:latin typeface="Arial" panose="020B0604020202020204" pitchFamily="34" charset="0"/>
                <a:cs typeface="Arial" panose="020B0604020202020204" pitchFamily="34" charset="0"/>
              </a:rPr>
              <a:t>improves O</a:t>
            </a:r>
            <a:r>
              <a:rPr lang="en-US" sz="2000" b="1" baseline="-25000" dirty="0">
                <a:solidFill>
                  <a:srgbClr val="92D050"/>
                </a:solidFill>
                <a:latin typeface="Arial" panose="020B0604020202020204" pitchFamily="34" charset="0"/>
                <a:cs typeface="Arial" panose="020B0604020202020204" pitchFamily="34" charset="0"/>
              </a:rPr>
              <a:t>3</a:t>
            </a:r>
            <a:r>
              <a:rPr lang="en-US" sz="2000" b="1" dirty="0">
                <a:solidFill>
                  <a:srgbClr val="92D050"/>
                </a:solidFill>
                <a:latin typeface="Arial" panose="020B0604020202020204" pitchFamily="34" charset="0"/>
                <a:cs typeface="Arial" panose="020B0604020202020204" pitchFamily="34" charset="0"/>
              </a:rPr>
              <a:t> predictions</a:t>
            </a:r>
            <a:r>
              <a:rPr lang="en-US" sz="2000" dirty="0">
                <a:solidFill>
                  <a:srgbClr val="92D05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over NO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or HCHO alone</a:t>
            </a:r>
          </a:p>
          <a:p>
            <a:pPr marL="285750" indent="-285750">
              <a:buFontTx/>
              <a:buChar char="-"/>
            </a:pPr>
            <a:endParaRPr lang="en-US" sz="2000" dirty="0"/>
          </a:p>
          <a:p>
            <a:r>
              <a:rPr lang="en-US" sz="2000" dirty="0">
                <a:latin typeface="Arial" panose="020B0604020202020204" pitchFamily="34" charset="0"/>
                <a:cs typeface="Arial" panose="020B0604020202020204" pitchFamily="34" charset="0"/>
              </a:rPr>
              <a:t>Despite other improvements, </a:t>
            </a:r>
            <a:r>
              <a:rPr lang="en-US" sz="2000" b="1" dirty="0">
                <a:solidFill>
                  <a:srgbClr val="FF0000"/>
                </a:solidFill>
                <a:latin typeface="Arial" panose="020B0604020202020204" pitchFamily="34" charset="0"/>
                <a:cs typeface="Arial" panose="020B0604020202020204" pitchFamily="34" charset="0"/>
              </a:rPr>
              <a:t>low NO</a:t>
            </a:r>
            <a:r>
              <a:rPr lang="en-US" sz="2000" b="1" baseline="-25000" dirty="0">
                <a:solidFill>
                  <a:srgbClr val="FF0000"/>
                </a:solidFill>
                <a:latin typeface="Arial" panose="020B0604020202020204" pitchFamily="34" charset="0"/>
                <a:cs typeface="Arial" panose="020B0604020202020204" pitchFamily="34" charset="0"/>
              </a:rPr>
              <a:t>2</a:t>
            </a:r>
            <a:r>
              <a:rPr lang="en-US" sz="2000" b="1" dirty="0">
                <a:solidFill>
                  <a:srgbClr val="FF0000"/>
                </a:solidFill>
                <a:latin typeface="Arial" panose="020B0604020202020204" pitchFamily="34" charset="0"/>
                <a:cs typeface="Arial" panose="020B0604020202020204" pitchFamily="34" charset="0"/>
              </a:rPr>
              <a:t> bias in urban cores</a:t>
            </a:r>
            <a:r>
              <a:rPr lang="en-US" sz="2000" dirty="0">
                <a:latin typeface="Arial" panose="020B0604020202020204" pitchFamily="34" charset="0"/>
                <a:cs typeface="Arial" panose="020B0604020202020204" pitchFamily="34" charset="0"/>
              </a:rPr>
              <a:t> exacerbated in TEMPO v04 compared to v03</a:t>
            </a:r>
          </a:p>
          <a:p>
            <a:pPr marL="742950" lvl="1" indent="-285750">
              <a:buFontTx/>
              <a:buChar char="-"/>
            </a:pPr>
            <a:r>
              <a:rPr lang="en-US" sz="2000" dirty="0">
                <a:latin typeface="Arial" panose="020B0604020202020204" pitchFamily="34" charset="0"/>
                <a:cs typeface="Arial" panose="020B0604020202020204" pitchFamily="34" charset="0"/>
                <a:sym typeface="Wingdings" pitchFamily="2" charset="2"/>
              </a:rPr>
              <a:t>Top-down urban NOx emissions may be biased low</a:t>
            </a:r>
          </a:p>
          <a:p>
            <a:pPr marL="742950" lvl="1" indent="-285750">
              <a:buFontTx/>
              <a:buChar char="-"/>
            </a:pPr>
            <a:r>
              <a:rPr lang="en-US" sz="2000" dirty="0">
                <a:latin typeface="Arial" panose="020B0604020202020204" pitchFamily="34" charset="0"/>
                <a:cs typeface="Arial" panose="020B0604020202020204" pitchFamily="34" charset="0"/>
                <a:sym typeface="Wingdings" pitchFamily="2" charset="2"/>
              </a:rPr>
              <a:t>NO</a:t>
            </a:r>
            <a:r>
              <a:rPr lang="en-US" sz="2000" baseline="-25000" dirty="0">
                <a:latin typeface="Arial" panose="020B0604020202020204" pitchFamily="34" charset="0"/>
                <a:cs typeface="Arial" panose="020B0604020202020204" pitchFamily="34" charset="0"/>
                <a:sym typeface="Wingdings" pitchFamily="2" charset="2"/>
              </a:rPr>
              <a:t>2</a:t>
            </a:r>
            <a:r>
              <a:rPr lang="en-US" sz="2000" dirty="0">
                <a:latin typeface="Arial" panose="020B0604020202020204" pitchFamily="34" charset="0"/>
                <a:cs typeface="Arial" panose="020B0604020202020204" pitchFamily="34" charset="0"/>
                <a:sym typeface="Wingdings" pitchFamily="2" charset="2"/>
              </a:rPr>
              <a:t> bias correction needed prior to assimilation</a:t>
            </a:r>
          </a:p>
          <a:p>
            <a:pPr marL="742950" lvl="1" indent="-285750">
              <a:buFontTx/>
              <a:buChar char="-"/>
            </a:pPr>
            <a:r>
              <a:rPr lang="en-US" sz="2000" dirty="0">
                <a:latin typeface="Arial" panose="020B0604020202020204" pitchFamily="34" charset="0"/>
                <a:cs typeface="Arial" panose="020B0604020202020204" pitchFamily="34" charset="0"/>
                <a:sym typeface="Wingdings" pitchFamily="2" charset="2"/>
              </a:rPr>
              <a:t>Evaluation in additional months ongoing</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681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5CCEC-D756-AF03-4CE6-491819BA18FF}"/>
            </a:ext>
          </a:extLst>
        </p:cNvPr>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525825C-742D-C057-F11E-8FF654E17A3F}"/>
              </a:ext>
            </a:extLst>
          </p:cNvPr>
          <p:cNvSpPr>
            <a:spLocks noGrp="1"/>
          </p:cNvSpPr>
          <p:nvPr>
            <p:ph idx="1"/>
          </p:nvPr>
        </p:nvSpPr>
        <p:spPr>
          <a:xfrm>
            <a:off x="133952" y="3461360"/>
            <a:ext cx="4973915" cy="1301136"/>
          </a:xfrm>
        </p:spPr>
        <p:txBody>
          <a:bodyPr>
            <a:noAutofit/>
          </a:bodyPr>
          <a:lstStyle/>
          <a:p>
            <a:pPr marL="0" indent="0" algn="just">
              <a:buNone/>
            </a:pPr>
            <a:r>
              <a:rPr lang="en-US" altLang="zh-TW" sz="2000" dirty="0">
                <a:latin typeface="Arial" panose="020B0604020202020204" pitchFamily="34" charset="0"/>
                <a:ea typeface="Arial Unicode MS" panose="020B0604020202020204" pitchFamily="34" charset="-120"/>
                <a:cs typeface="Arial" panose="020B0604020202020204" pitchFamily="34" charset="0"/>
              </a:rPr>
              <a:t>TEMPO v3 </a:t>
            </a:r>
            <a:r>
              <a:rPr lang="en-US" altLang="zh-TW" sz="2000" b="1" dirty="0">
                <a:solidFill>
                  <a:srgbClr val="0070C0"/>
                </a:solidFill>
                <a:latin typeface="Arial" panose="020B0604020202020204" pitchFamily="34" charset="0"/>
                <a:ea typeface="Arial Unicode MS" panose="020B0604020202020204" pitchFamily="34" charset="-120"/>
                <a:cs typeface="Arial" panose="020B0604020202020204" pitchFamily="34" charset="0"/>
              </a:rPr>
              <a:t>midday </a:t>
            </a:r>
            <a:r>
              <a:rPr lang="en-US" altLang="zh-TW" sz="2000" b="1" dirty="0" err="1">
                <a:solidFill>
                  <a:srgbClr val="0070C0"/>
                </a:solidFill>
                <a:latin typeface="Arial" panose="020B0604020202020204" pitchFamily="34" charset="0"/>
                <a:ea typeface="Arial Unicode MS" panose="020B0604020202020204" pitchFamily="34" charset="-120"/>
                <a:cs typeface="Arial" panose="020B0604020202020204" pitchFamily="34" charset="0"/>
              </a:rPr>
              <a:t>obs</a:t>
            </a:r>
            <a:r>
              <a:rPr lang="en-US" altLang="zh-TW" sz="2000" b="1" dirty="0">
                <a:solidFill>
                  <a:srgbClr val="0070C0"/>
                </a:solidFill>
                <a:latin typeface="Arial" panose="020B0604020202020204" pitchFamily="34" charset="0"/>
                <a:ea typeface="Arial Unicode MS" panose="020B0604020202020204" pitchFamily="34" charset="-120"/>
                <a:cs typeface="Arial" panose="020B0604020202020204" pitchFamily="34" charset="0"/>
              </a:rPr>
              <a:t> provide better constraints on NO</a:t>
            </a:r>
            <a:r>
              <a:rPr lang="en-US" altLang="zh-TW" sz="2000" b="1" baseline="-25000" dirty="0">
                <a:solidFill>
                  <a:srgbClr val="0070C0"/>
                </a:solidFill>
                <a:latin typeface="Arial" panose="020B0604020202020204" pitchFamily="34" charset="0"/>
                <a:ea typeface="Arial Unicode MS" panose="020B0604020202020204" pitchFamily="34" charset="-120"/>
                <a:cs typeface="Arial" panose="020B0604020202020204" pitchFamily="34" charset="0"/>
              </a:rPr>
              <a:t>x</a:t>
            </a:r>
            <a:r>
              <a:rPr lang="en-US" altLang="zh-TW" sz="2000" b="1" dirty="0">
                <a:solidFill>
                  <a:srgbClr val="0070C0"/>
                </a:solidFill>
                <a:latin typeface="Arial" panose="020B0604020202020204" pitchFamily="34" charset="0"/>
                <a:ea typeface="Arial Unicode MS" panose="020B0604020202020204" pitchFamily="34" charset="-120"/>
                <a:cs typeface="Arial" panose="020B0604020202020204" pitchFamily="34" charset="0"/>
              </a:rPr>
              <a:t> emissions</a:t>
            </a:r>
            <a:r>
              <a:rPr lang="en-US" altLang="zh-TW" sz="2000" dirty="0">
                <a:latin typeface="Arial" panose="020B0604020202020204" pitchFamily="34" charset="0"/>
                <a:ea typeface="Arial Unicode MS" panose="020B0604020202020204" pitchFamily="34" charset="-120"/>
                <a:cs typeface="Arial" panose="020B0604020202020204" pitchFamily="34" charset="0"/>
              </a:rPr>
              <a:t> than TROPOMI, while morning/late afternoon TEMPO data subject to uncertainties.</a:t>
            </a:r>
            <a:endParaRPr lang="en-US" sz="2000" dirty="0">
              <a:latin typeface="Arial" panose="020B0604020202020204" pitchFamily="34" charset="0"/>
              <a:cs typeface="Arial" panose="020B0604020202020204" pitchFamily="34" charset="0"/>
            </a:endParaRPr>
          </a:p>
        </p:txBody>
      </p:sp>
      <p:pic>
        <p:nvPicPr>
          <p:cNvPr id="25" name="圖片 4" descr="一張含有 文字, 圖表, 螢幕擷取畫面, 行 的圖片&#10;&#10;AI 產生的內容可能不正確。">
            <a:extLst>
              <a:ext uri="{FF2B5EF4-FFF2-40B4-BE49-F238E27FC236}">
                <a16:creationId xmlns:a16="http://schemas.microsoft.com/office/drawing/2014/main" id="{60E65437-9C1E-5064-EF6B-5169FBD104FF}"/>
              </a:ext>
            </a:extLst>
          </p:cNvPr>
          <p:cNvPicPr>
            <a:picLocks noChangeAspect="1"/>
          </p:cNvPicPr>
          <p:nvPr/>
        </p:nvPicPr>
        <p:blipFill>
          <a:blip r:embed="rId3">
            <a:extLst>
              <a:ext uri="{28A0092B-C50C-407E-A947-70E740481C1C}">
                <a14:useLocalDpi xmlns:a14="http://schemas.microsoft.com/office/drawing/2010/main" val="0"/>
              </a:ext>
            </a:extLst>
          </a:blip>
          <a:srcRect b="64809"/>
          <a:stretch>
            <a:fillRect/>
          </a:stretch>
        </p:blipFill>
        <p:spPr>
          <a:xfrm>
            <a:off x="5193592" y="3682407"/>
            <a:ext cx="6903938" cy="2672879"/>
          </a:xfrm>
          <a:prstGeom prst="rect">
            <a:avLst/>
          </a:prstGeom>
        </p:spPr>
      </p:pic>
      <p:sp>
        <p:nvSpPr>
          <p:cNvPr id="27" name="文字方塊 9">
            <a:extLst>
              <a:ext uri="{FF2B5EF4-FFF2-40B4-BE49-F238E27FC236}">
                <a16:creationId xmlns:a16="http://schemas.microsoft.com/office/drawing/2014/main" id="{C0D6A309-BBF0-5CD9-1F2D-53EAA7E0ECDD}"/>
              </a:ext>
            </a:extLst>
          </p:cNvPr>
          <p:cNvSpPr txBox="1"/>
          <p:nvPr/>
        </p:nvSpPr>
        <p:spPr>
          <a:xfrm>
            <a:off x="133952" y="5074333"/>
            <a:ext cx="4973915" cy="1323439"/>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Top-down NO</a:t>
            </a:r>
            <a:r>
              <a:rPr lang="en-US" sz="2000" baseline="-25000" dirty="0">
                <a:latin typeface="Arial" panose="020B0604020202020204" pitchFamily="34" charset="0"/>
                <a:cs typeface="Arial" panose="020B0604020202020204" pitchFamily="34" charset="0"/>
              </a:rPr>
              <a:t>x</a:t>
            </a:r>
            <a:r>
              <a:rPr lang="en-US" sz="2000" dirty="0">
                <a:latin typeface="Arial" panose="020B0604020202020204" pitchFamily="34" charset="0"/>
                <a:cs typeface="Arial" panose="020B0604020202020204" pitchFamily="34" charset="0"/>
              </a:rPr>
              <a:t> emissions </a:t>
            </a:r>
            <a:r>
              <a:rPr lang="en-US" sz="2000" b="1" dirty="0">
                <a:solidFill>
                  <a:srgbClr val="0070C0"/>
                </a:solidFill>
                <a:latin typeface="Arial" panose="020B0604020202020204" pitchFamily="34" charset="0"/>
                <a:cs typeface="Arial" panose="020B0604020202020204" pitchFamily="34" charset="0"/>
              </a:rPr>
              <a:t>generally agree with 2023 GRA</a:t>
            </a:r>
            <a:r>
              <a:rPr lang="en-US" sz="2000" b="1" baseline="30000" dirty="0">
                <a:solidFill>
                  <a:srgbClr val="0070C0"/>
                </a:solidFill>
                <a:latin typeface="Arial" panose="020B0604020202020204" pitchFamily="34" charset="0"/>
                <a:cs typeface="Arial" panose="020B0604020202020204" pitchFamily="34" charset="0"/>
              </a:rPr>
              <a:t>2</a:t>
            </a:r>
            <a:r>
              <a:rPr lang="en-US" sz="2000" b="1" dirty="0">
                <a:solidFill>
                  <a:srgbClr val="0070C0"/>
                </a:solidFill>
                <a:latin typeface="Arial" panose="020B0604020202020204" pitchFamily="34" charset="0"/>
                <a:cs typeface="Arial" panose="020B0604020202020204" pitchFamily="34" charset="0"/>
              </a:rPr>
              <a:t>PES</a:t>
            </a:r>
            <a:r>
              <a:rPr lang="en-US" sz="2000" dirty="0">
                <a:latin typeface="Arial" panose="020B0604020202020204" pitchFamily="34" charset="0"/>
                <a:cs typeface="Arial" panose="020B0604020202020204" pitchFamily="34" charset="0"/>
              </a:rPr>
              <a:t>, improve O</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and NO</a:t>
            </a:r>
            <a:r>
              <a:rPr lang="en-US" sz="2000" baseline="-25000" dirty="0">
                <a:latin typeface="Arial" panose="020B0604020202020204" pitchFamily="34" charset="0"/>
                <a:cs typeface="Arial" panose="020B0604020202020204" pitchFamily="34" charset="0"/>
              </a:rPr>
              <a:t>x</a:t>
            </a:r>
            <a:r>
              <a:rPr lang="en-US" sz="2000" dirty="0">
                <a:latin typeface="Arial" panose="020B0604020202020204" pitchFamily="34" charset="0"/>
                <a:cs typeface="Arial" panose="020B0604020202020204" pitchFamily="34" charset="0"/>
              </a:rPr>
              <a:t> simulations (particularly in LA), but may over-correct in urban cores</a:t>
            </a:r>
          </a:p>
        </p:txBody>
      </p:sp>
      <p:grpSp>
        <p:nvGrpSpPr>
          <p:cNvPr id="29" name="群組 11">
            <a:extLst>
              <a:ext uri="{FF2B5EF4-FFF2-40B4-BE49-F238E27FC236}">
                <a16:creationId xmlns:a16="http://schemas.microsoft.com/office/drawing/2014/main" id="{1BB90CCC-2955-9C19-708E-5A38332FCAC5}"/>
              </a:ext>
            </a:extLst>
          </p:cNvPr>
          <p:cNvGrpSpPr/>
          <p:nvPr/>
        </p:nvGrpSpPr>
        <p:grpSpPr>
          <a:xfrm>
            <a:off x="140087" y="1349523"/>
            <a:ext cx="11213713" cy="1800000"/>
            <a:chOff x="140087" y="1596184"/>
            <a:chExt cx="11213713" cy="1800000"/>
          </a:xfrm>
        </p:grpSpPr>
        <p:pic>
          <p:nvPicPr>
            <p:cNvPr id="30" name="Picture 4" descr="undefined">
              <a:extLst>
                <a:ext uri="{FF2B5EF4-FFF2-40B4-BE49-F238E27FC236}">
                  <a16:creationId xmlns:a16="http://schemas.microsoft.com/office/drawing/2014/main" id="{807990E0-1664-2A3C-9B75-572C966D1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87" y="1596184"/>
              <a:ext cx="2474166" cy="1800000"/>
            </a:xfrm>
            <a:prstGeom prst="rect">
              <a:avLst/>
            </a:prstGeom>
            <a:noFill/>
            <a:extLst>
              <a:ext uri="{909E8E84-426E-40DD-AFC4-6F175D3DCCD1}">
                <a14:hiddenFill xmlns:a14="http://schemas.microsoft.com/office/drawing/2010/main">
                  <a:solidFill>
                    <a:srgbClr val="FFFFFF"/>
                  </a:solidFill>
                </a14:hiddenFill>
              </a:ext>
            </a:extLst>
          </p:spPr>
        </p:pic>
        <p:sp>
          <p:nvSpPr>
            <p:cNvPr id="31" name="橢圓 13">
              <a:extLst>
                <a:ext uri="{FF2B5EF4-FFF2-40B4-BE49-F238E27FC236}">
                  <a16:creationId xmlns:a16="http://schemas.microsoft.com/office/drawing/2014/main" id="{554843ED-E908-F28C-5CA3-1CB51E11070F}"/>
                </a:ext>
              </a:extLst>
            </p:cNvPr>
            <p:cNvSpPr>
              <a:spLocks noChangeAspect="1"/>
            </p:cNvSpPr>
            <p:nvPr/>
          </p:nvSpPr>
          <p:spPr>
            <a:xfrm>
              <a:off x="4255862" y="2496184"/>
              <a:ext cx="360000" cy="360000"/>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2000" dirty="0">
                <a:latin typeface="Arial" panose="020B0604020202020204" pitchFamily="34" charset="0"/>
                <a:ea typeface="Arial Unicode MS" panose="020B0604020202020204" pitchFamily="34" charset="-120"/>
                <a:cs typeface="Arial" panose="020B0604020202020204" pitchFamily="34" charset="0"/>
              </a:endParaRPr>
            </a:p>
          </p:txBody>
        </p:sp>
        <p:sp>
          <p:nvSpPr>
            <p:cNvPr id="32" name="橢圓 14">
              <a:extLst>
                <a:ext uri="{FF2B5EF4-FFF2-40B4-BE49-F238E27FC236}">
                  <a16:creationId xmlns:a16="http://schemas.microsoft.com/office/drawing/2014/main" id="{50F6E404-8380-53AA-4B32-025709791D48}"/>
                </a:ext>
              </a:extLst>
            </p:cNvPr>
            <p:cNvSpPr>
              <a:spLocks noChangeAspect="1"/>
            </p:cNvSpPr>
            <p:nvPr/>
          </p:nvSpPr>
          <p:spPr>
            <a:xfrm>
              <a:off x="6309632" y="2443537"/>
              <a:ext cx="360000" cy="360000"/>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2000" dirty="0">
                <a:latin typeface="Arial" panose="020B0604020202020204" pitchFamily="34" charset="0"/>
                <a:ea typeface="Arial Unicode MS" panose="020B0604020202020204" pitchFamily="34" charset="-120"/>
                <a:cs typeface="Arial" panose="020B0604020202020204" pitchFamily="34" charset="0"/>
              </a:endParaRPr>
            </a:p>
          </p:txBody>
        </p:sp>
        <p:sp>
          <p:nvSpPr>
            <p:cNvPr id="33" name="橢圓 15">
              <a:extLst>
                <a:ext uri="{FF2B5EF4-FFF2-40B4-BE49-F238E27FC236}">
                  <a16:creationId xmlns:a16="http://schemas.microsoft.com/office/drawing/2014/main" id="{D7100AF7-0D5F-6F4F-B098-F63A09FDBADC}"/>
                </a:ext>
              </a:extLst>
            </p:cNvPr>
            <p:cNvSpPr>
              <a:spLocks noChangeAspect="1"/>
            </p:cNvSpPr>
            <p:nvPr/>
          </p:nvSpPr>
          <p:spPr>
            <a:xfrm>
              <a:off x="8844642" y="2483946"/>
              <a:ext cx="360000" cy="360000"/>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2000" dirty="0">
                <a:latin typeface="Arial" panose="020B0604020202020204" pitchFamily="34" charset="0"/>
                <a:ea typeface="Arial Unicode MS" panose="020B0604020202020204" pitchFamily="34" charset="-120"/>
                <a:cs typeface="Arial" panose="020B0604020202020204" pitchFamily="34" charset="0"/>
              </a:endParaRPr>
            </a:p>
          </p:txBody>
        </p:sp>
        <p:sp>
          <p:nvSpPr>
            <p:cNvPr id="34" name="文字方塊 16">
              <a:extLst>
                <a:ext uri="{FF2B5EF4-FFF2-40B4-BE49-F238E27FC236}">
                  <a16:creationId xmlns:a16="http://schemas.microsoft.com/office/drawing/2014/main" id="{A3A0A5F0-B64F-57F5-11EE-23402C97ED6B}"/>
                </a:ext>
              </a:extLst>
            </p:cNvPr>
            <p:cNvSpPr txBox="1"/>
            <p:nvPr/>
          </p:nvSpPr>
          <p:spPr>
            <a:xfrm>
              <a:off x="3744807" y="2015345"/>
              <a:ext cx="1382110" cy="400110"/>
            </a:xfrm>
            <a:prstGeom prst="rect">
              <a:avLst/>
            </a:prstGeom>
            <a:noFill/>
          </p:spPr>
          <p:txBody>
            <a:bodyPr wrap="none" rtlCol="0">
              <a:spAutoFit/>
            </a:bodyPr>
            <a:lstStyle/>
            <a:p>
              <a:r>
                <a:rPr lang="en-US" altLang="zh-TW" sz="2000" dirty="0">
                  <a:latin typeface="Arial" panose="020B0604020202020204" pitchFamily="34" charset="0"/>
                  <a:ea typeface="Arial Unicode MS" panose="020B0604020202020204" pitchFamily="34" charset="-120"/>
                  <a:cs typeface="Arial" panose="020B0604020202020204" pitchFamily="34" charset="0"/>
                </a:rPr>
                <a:t>Launched </a:t>
              </a:r>
              <a:endParaRPr lang="zh-TW" altLang="en-US" sz="2000" dirty="0">
                <a:latin typeface="Arial" panose="020B0604020202020204" pitchFamily="34" charset="0"/>
                <a:ea typeface="Arial Unicode MS" panose="020B0604020202020204" pitchFamily="34" charset="-120"/>
                <a:cs typeface="Arial" panose="020B0604020202020204" pitchFamily="34" charset="0"/>
              </a:endParaRPr>
            </a:p>
          </p:txBody>
        </p:sp>
        <p:sp>
          <p:nvSpPr>
            <p:cNvPr id="35" name="文字方塊 17">
              <a:extLst>
                <a:ext uri="{FF2B5EF4-FFF2-40B4-BE49-F238E27FC236}">
                  <a16:creationId xmlns:a16="http://schemas.microsoft.com/office/drawing/2014/main" id="{F3A62534-1E74-A6AB-BB94-86F6800E1686}"/>
                </a:ext>
              </a:extLst>
            </p:cNvPr>
            <p:cNvSpPr txBox="1"/>
            <p:nvPr/>
          </p:nvSpPr>
          <p:spPr>
            <a:xfrm>
              <a:off x="3894254" y="2956969"/>
              <a:ext cx="6096000" cy="400110"/>
            </a:xfrm>
            <a:prstGeom prst="rect">
              <a:avLst/>
            </a:prstGeom>
            <a:noFill/>
          </p:spPr>
          <p:txBody>
            <a:bodyPr wrap="square">
              <a:spAutoFit/>
            </a:bodyPr>
            <a:lstStyle/>
            <a:p>
              <a:r>
                <a:rPr lang="en-US" altLang="zh-TW" sz="2000" dirty="0">
                  <a:latin typeface="Arial" panose="020B0604020202020204" pitchFamily="34" charset="0"/>
                  <a:ea typeface="Arial Unicode MS" panose="020B0604020202020204" pitchFamily="34" charset="-120"/>
                  <a:cs typeface="Arial" panose="020B0604020202020204" pitchFamily="34" charset="0"/>
                </a:rPr>
                <a:t>April 2023</a:t>
              </a:r>
              <a:endParaRPr lang="zh-TW" altLang="en-US" sz="2000" dirty="0">
                <a:latin typeface="Arial" panose="020B0604020202020204" pitchFamily="34" charset="0"/>
                <a:ea typeface="Arial Unicode MS" panose="020B0604020202020204" pitchFamily="34" charset="-120"/>
                <a:cs typeface="Arial" panose="020B0604020202020204" pitchFamily="34" charset="0"/>
              </a:endParaRPr>
            </a:p>
          </p:txBody>
        </p:sp>
        <p:sp>
          <p:nvSpPr>
            <p:cNvPr id="36" name="文字方塊 18">
              <a:extLst>
                <a:ext uri="{FF2B5EF4-FFF2-40B4-BE49-F238E27FC236}">
                  <a16:creationId xmlns:a16="http://schemas.microsoft.com/office/drawing/2014/main" id="{C06C5BF8-66B3-B91E-B357-12193D36B177}"/>
                </a:ext>
              </a:extLst>
            </p:cNvPr>
            <p:cNvSpPr txBox="1"/>
            <p:nvPr/>
          </p:nvSpPr>
          <p:spPr>
            <a:xfrm>
              <a:off x="5965726" y="2958354"/>
              <a:ext cx="1625600" cy="400110"/>
            </a:xfrm>
            <a:prstGeom prst="rect">
              <a:avLst/>
            </a:prstGeom>
            <a:noFill/>
          </p:spPr>
          <p:txBody>
            <a:bodyPr wrap="square">
              <a:spAutoFit/>
            </a:bodyPr>
            <a:lstStyle/>
            <a:p>
              <a:r>
                <a:rPr lang="en-US" altLang="zh-TW" sz="2000" dirty="0">
                  <a:latin typeface="Arial" panose="020B0604020202020204" pitchFamily="34" charset="0"/>
                  <a:ea typeface="Arial Unicode MS" panose="020B0604020202020204" pitchFamily="34" charset="-120"/>
                  <a:cs typeface="Arial" panose="020B0604020202020204" pitchFamily="34" charset="0"/>
                </a:rPr>
                <a:t>August 2023</a:t>
              </a:r>
              <a:endParaRPr lang="zh-TW" altLang="en-US" sz="2000" dirty="0">
                <a:latin typeface="Arial" panose="020B0604020202020204" pitchFamily="34" charset="0"/>
                <a:ea typeface="Arial Unicode MS" panose="020B0604020202020204" pitchFamily="34" charset="-120"/>
                <a:cs typeface="Arial" panose="020B0604020202020204" pitchFamily="34" charset="0"/>
              </a:endParaRPr>
            </a:p>
          </p:txBody>
        </p:sp>
        <p:sp>
          <p:nvSpPr>
            <p:cNvPr id="37" name="文字方塊 19">
              <a:extLst>
                <a:ext uri="{FF2B5EF4-FFF2-40B4-BE49-F238E27FC236}">
                  <a16:creationId xmlns:a16="http://schemas.microsoft.com/office/drawing/2014/main" id="{58C0AC09-751E-DE92-4A4C-DDAFAF49B13B}"/>
                </a:ext>
              </a:extLst>
            </p:cNvPr>
            <p:cNvSpPr txBox="1"/>
            <p:nvPr/>
          </p:nvSpPr>
          <p:spPr>
            <a:xfrm>
              <a:off x="5772925" y="1982805"/>
              <a:ext cx="1380506" cy="400110"/>
            </a:xfrm>
            <a:prstGeom prst="rect">
              <a:avLst/>
            </a:prstGeom>
            <a:noFill/>
          </p:spPr>
          <p:txBody>
            <a:bodyPr wrap="none" rtlCol="0">
              <a:spAutoFit/>
            </a:bodyPr>
            <a:lstStyle/>
            <a:p>
              <a:r>
                <a:rPr lang="en-US" altLang="zh-TW" sz="2000" dirty="0">
                  <a:latin typeface="Arial" panose="020B0604020202020204" pitchFamily="34" charset="0"/>
                  <a:ea typeface="Arial Unicode MS" panose="020B0604020202020204" pitchFamily="34" charset="-120"/>
                  <a:cs typeface="Arial" panose="020B0604020202020204" pitchFamily="34" charset="0"/>
                </a:rPr>
                <a:t>First Light </a:t>
              </a:r>
              <a:endParaRPr lang="zh-TW" altLang="en-US" sz="2000" dirty="0">
                <a:latin typeface="Arial" panose="020B0604020202020204" pitchFamily="34" charset="0"/>
                <a:ea typeface="Arial Unicode MS" panose="020B0604020202020204" pitchFamily="34" charset="-120"/>
                <a:cs typeface="Arial" panose="020B0604020202020204" pitchFamily="34" charset="0"/>
              </a:endParaRPr>
            </a:p>
          </p:txBody>
        </p:sp>
        <p:sp>
          <p:nvSpPr>
            <p:cNvPr id="38" name="文字方塊 20">
              <a:extLst>
                <a:ext uri="{FF2B5EF4-FFF2-40B4-BE49-F238E27FC236}">
                  <a16:creationId xmlns:a16="http://schemas.microsoft.com/office/drawing/2014/main" id="{7ABD3E1F-E332-9479-B59D-FA92959648D5}"/>
                </a:ext>
              </a:extLst>
            </p:cNvPr>
            <p:cNvSpPr txBox="1"/>
            <p:nvPr/>
          </p:nvSpPr>
          <p:spPr>
            <a:xfrm>
              <a:off x="8391842" y="2944731"/>
              <a:ext cx="1625600" cy="400110"/>
            </a:xfrm>
            <a:prstGeom prst="rect">
              <a:avLst/>
            </a:prstGeom>
            <a:noFill/>
          </p:spPr>
          <p:txBody>
            <a:bodyPr wrap="square">
              <a:spAutoFit/>
            </a:bodyPr>
            <a:lstStyle/>
            <a:p>
              <a:r>
                <a:rPr lang="en-US" altLang="zh-TW" sz="2000" dirty="0">
                  <a:latin typeface="Arial" panose="020B0604020202020204" pitchFamily="34" charset="0"/>
                  <a:ea typeface="Arial Unicode MS" panose="020B0604020202020204" pitchFamily="34" charset="-120"/>
                  <a:cs typeface="Arial" panose="020B0604020202020204" pitchFamily="34" charset="0"/>
                </a:rPr>
                <a:t>May 2024</a:t>
              </a:r>
              <a:endParaRPr lang="zh-TW" altLang="en-US" sz="2000" dirty="0">
                <a:latin typeface="Arial" panose="020B0604020202020204" pitchFamily="34" charset="0"/>
                <a:ea typeface="Arial Unicode MS" panose="020B0604020202020204" pitchFamily="34" charset="-120"/>
                <a:cs typeface="Arial" panose="020B0604020202020204" pitchFamily="34" charset="0"/>
              </a:endParaRPr>
            </a:p>
          </p:txBody>
        </p:sp>
        <p:sp>
          <p:nvSpPr>
            <p:cNvPr id="39" name="文字方塊 21">
              <a:extLst>
                <a:ext uri="{FF2B5EF4-FFF2-40B4-BE49-F238E27FC236}">
                  <a16:creationId xmlns:a16="http://schemas.microsoft.com/office/drawing/2014/main" id="{9BE550DC-D1E5-9613-094A-CBFC4398DACB}"/>
                </a:ext>
              </a:extLst>
            </p:cNvPr>
            <p:cNvSpPr txBox="1"/>
            <p:nvPr/>
          </p:nvSpPr>
          <p:spPr>
            <a:xfrm>
              <a:off x="7855892" y="1982805"/>
              <a:ext cx="2337499" cy="400110"/>
            </a:xfrm>
            <a:prstGeom prst="rect">
              <a:avLst/>
            </a:prstGeom>
            <a:noFill/>
          </p:spPr>
          <p:txBody>
            <a:bodyPr wrap="none" rtlCol="0">
              <a:spAutoFit/>
            </a:bodyPr>
            <a:lstStyle/>
            <a:p>
              <a:r>
                <a:rPr lang="en-US" altLang="zh-TW" sz="2000" dirty="0">
                  <a:latin typeface="Arial" panose="020B0604020202020204" pitchFamily="34" charset="0"/>
                  <a:ea typeface="Arial Unicode MS" panose="020B0604020202020204" pitchFamily="34" charset="-120"/>
                  <a:cs typeface="Arial" panose="020B0604020202020204" pitchFamily="34" charset="0"/>
                </a:rPr>
                <a:t>V03 Data Release </a:t>
              </a:r>
              <a:endParaRPr lang="zh-TW" altLang="en-US" sz="2000" dirty="0">
                <a:latin typeface="Arial" panose="020B0604020202020204" pitchFamily="34" charset="0"/>
                <a:ea typeface="Arial Unicode MS" panose="020B0604020202020204" pitchFamily="34" charset="-120"/>
                <a:cs typeface="Arial" panose="020B0604020202020204" pitchFamily="34" charset="0"/>
              </a:endParaRPr>
            </a:p>
          </p:txBody>
        </p:sp>
        <p:cxnSp>
          <p:nvCxnSpPr>
            <p:cNvPr id="40" name="直線單箭頭接點 22">
              <a:extLst>
                <a:ext uri="{FF2B5EF4-FFF2-40B4-BE49-F238E27FC236}">
                  <a16:creationId xmlns:a16="http://schemas.microsoft.com/office/drawing/2014/main" id="{9B5B825A-E8B2-7AEB-B967-34FA82A389D3}"/>
                </a:ext>
              </a:extLst>
            </p:cNvPr>
            <p:cNvCxnSpPr>
              <a:cxnSpLocks/>
            </p:cNvCxnSpPr>
            <p:nvPr/>
          </p:nvCxnSpPr>
          <p:spPr>
            <a:xfrm>
              <a:off x="2371983" y="2665222"/>
              <a:ext cx="8981817"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7" name="直線單箭頭接點 23">
            <a:extLst>
              <a:ext uri="{FF2B5EF4-FFF2-40B4-BE49-F238E27FC236}">
                <a16:creationId xmlns:a16="http://schemas.microsoft.com/office/drawing/2014/main" id="{EBC301B4-B7A4-8BDD-5990-38159008E5D1}"/>
              </a:ext>
            </a:extLst>
          </p:cNvPr>
          <p:cNvCxnSpPr>
            <a:cxnSpLocks/>
          </p:cNvCxnSpPr>
          <p:nvPr/>
        </p:nvCxnSpPr>
        <p:spPr>
          <a:xfrm>
            <a:off x="9845488" y="2392460"/>
            <a:ext cx="0" cy="10104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425999C-3662-4DCD-8744-383BA71E9D69}"/>
              </a:ext>
            </a:extLst>
          </p:cNvPr>
          <p:cNvSpPr/>
          <p:nvPr/>
        </p:nvSpPr>
        <p:spPr>
          <a:xfrm>
            <a:off x="0" y="0"/>
            <a:ext cx="12192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Top-Down Estimates of US NO</a:t>
            </a:r>
            <a:r>
              <a:rPr lang="en-US" sz="2800" b="1" baseline="-25000" dirty="0">
                <a:solidFill>
                  <a:schemeClr val="bg1"/>
                </a:solidFill>
                <a:latin typeface="Arial" panose="020B0604020202020204" pitchFamily="34" charset="0"/>
                <a:cs typeface="Arial" panose="020B0604020202020204" pitchFamily="34" charset="0"/>
              </a:rPr>
              <a:t>x</a:t>
            </a:r>
            <a:r>
              <a:rPr lang="en-US" sz="2800" b="1" dirty="0">
                <a:solidFill>
                  <a:schemeClr val="bg1"/>
                </a:solidFill>
                <a:latin typeface="Arial" panose="020B0604020202020204" pitchFamily="34" charset="0"/>
                <a:cs typeface="Arial" panose="020B0604020202020204" pitchFamily="34" charset="0"/>
              </a:rPr>
              <a:t> Emissions using TEMPO NO</a:t>
            </a:r>
            <a:r>
              <a:rPr lang="en-US" sz="2800" b="1" baseline="-25000" dirty="0">
                <a:solidFill>
                  <a:schemeClr val="bg1"/>
                </a:solidFill>
                <a:latin typeface="Arial" panose="020B0604020202020204" pitchFamily="34" charset="0"/>
                <a:cs typeface="Arial" panose="020B0604020202020204" pitchFamily="34" charset="0"/>
              </a:rPr>
              <a:t>2</a:t>
            </a:r>
            <a:r>
              <a:rPr lang="en-US" sz="2800" b="1" dirty="0">
                <a:solidFill>
                  <a:schemeClr val="bg1"/>
                </a:solidFill>
                <a:latin typeface="Arial" panose="020B0604020202020204" pitchFamily="34" charset="0"/>
                <a:cs typeface="Arial" panose="020B0604020202020204" pitchFamily="34" charset="0"/>
              </a:rPr>
              <a:t> </a:t>
            </a:r>
          </a:p>
          <a:p>
            <a:pPr algn="ctr"/>
            <a:r>
              <a:rPr lang="en-US" sz="2800" dirty="0">
                <a:solidFill>
                  <a:schemeClr val="bg1"/>
                </a:solidFill>
                <a:latin typeface="Arial" panose="020B0604020202020204" pitchFamily="34" charset="0"/>
                <a:cs typeface="Arial" panose="020B0604020202020204" pitchFamily="34" charset="0"/>
              </a:rPr>
              <a:t>(Hsu et al., </a:t>
            </a:r>
            <a:r>
              <a:rPr lang="en-US" sz="2800" i="1" dirty="0">
                <a:solidFill>
                  <a:schemeClr val="bg1"/>
                </a:solidFill>
                <a:latin typeface="Arial" panose="020B0604020202020204" pitchFamily="34" charset="0"/>
                <a:cs typeface="Arial" panose="020B0604020202020204" pitchFamily="34" charset="0"/>
              </a:rPr>
              <a:t>JGR</a:t>
            </a:r>
            <a:r>
              <a:rPr lang="en-US" sz="2800" dirty="0">
                <a:solidFill>
                  <a:schemeClr val="bg1"/>
                </a:solidFill>
                <a:latin typeface="Arial" panose="020B0604020202020204" pitchFamily="34" charset="0"/>
                <a:cs typeface="Arial" panose="020B0604020202020204" pitchFamily="34" charset="0"/>
              </a:rPr>
              <a:t> 2026)</a:t>
            </a:r>
          </a:p>
        </p:txBody>
      </p:sp>
    </p:spTree>
    <p:extLst>
      <p:ext uri="{BB962C8B-B14F-4D97-AF65-F5344CB8AC3E}">
        <p14:creationId xmlns:p14="http://schemas.microsoft.com/office/powerpoint/2010/main" val="2611811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DF18C-0C45-1BE9-A15E-A8AE07D99E60}"/>
            </a:ext>
          </a:extLst>
        </p:cNvPr>
        <p:cNvGrpSpPr/>
        <p:nvPr/>
      </p:nvGrpSpPr>
      <p:grpSpPr>
        <a:xfrm>
          <a:off x="0" y="0"/>
          <a:ext cx="0" cy="0"/>
          <a:chOff x="0" y="0"/>
          <a:chExt cx="0" cy="0"/>
        </a:xfrm>
      </p:grpSpPr>
      <p:grpSp>
        <p:nvGrpSpPr>
          <p:cNvPr id="12" name="群組 11">
            <a:extLst>
              <a:ext uri="{FF2B5EF4-FFF2-40B4-BE49-F238E27FC236}">
                <a16:creationId xmlns:a16="http://schemas.microsoft.com/office/drawing/2014/main" id="{601BB674-6363-61F5-07C6-DDEFE666DA3C}"/>
              </a:ext>
            </a:extLst>
          </p:cNvPr>
          <p:cNvGrpSpPr/>
          <p:nvPr/>
        </p:nvGrpSpPr>
        <p:grpSpPr>
          <a:xfrm>
            <a:off x="140087" y="1349523"/>
            <a:ext cx="11213713" cy="2839555"/>
            <a:chOff x="140087" y="1596184"/>
            <a:chExt cx="11213713" cy="2839555"/>
          </a:xfrm>
        </p:grpSpPr>
        <p:pic>
          <p:nvPicPr>
            <p:cNvPr id="13" name="Picture 4" descr="undefined">
              <a:extLst>
                <a:ext uri="{FF2B5EF4-FFF2-40B4-BE49-F238E27FC236}">
                  <a16:creationId xmlns:a16="http://schemas.microsoft.com/office/drawing/2014/main" id="{68897A02-AF28-D50B-AD40-990AC8DC3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87" y="1596184"/>
              <a:ext cx="2474166" cy="1800000"/>
            </a:xfrm>
            <a:prstGeom prst="rect">
              <a:avLst/>
            </a:prstGeom>
            <a:noFill/>
            <a:extLst>
              <a:ext uri="{909E8E84-426E-40DD-AFC4-6F175D3DCCD1}">
                <a14:hiddenFill xmlns:a14="http://schemas.microsoft.com/office/drawing/2010/main">
                  <a:solidFill>
                    <a:srgbClr val="FFFFFF"/>
                  </a:solidFill>
                </a14:hiddenFill>
              </a:ext>
            </a:extLst>
          </p:spPr>
        </p:pic>
        <p:sp>
          <p:nvSpPr>
            <p:cNvPr id="14" name="橢圓 13">
              <a:extLst>
                <a:ext uri="{FF2B5EF4-FFF2-40B4-BE49-F238E27FC236}">
                  <a16:creationId xmlns:a16="http://schemas.microsoft.com/office/drawing/2014/main" id="{5AB17F0B-DBF2-AFC7-45E6-470B355EC301}"/>
                </a:ext>
              </a:extLst>
            </p:cNvPr>
            <p:cNvSpPr>
              <a:spLocks noChangeAspect="1"/>
            </p:cNvSpPr>
            <p:nvPr/>
          </p:nvSpPr>
          <p:spPr>
            <a:xfrm>
              <a:off x="4255862" y="2496184"/>
              <a:ext cx="360000" cy="360000"/>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2000" dirty="0">
                <a:latin typeface="Arial" panose="020B0604020202020204" pitchFamily="34" charset="0"/>
                <a:ea typeface="Arial Unicode MS" panose="020B0604020202020204" pitchFamily="34" charset="-120"/>
                <a:cs typeface="Arial" panose="020B0604020202020204" pitchFamily="34" charset="0"/>
              </a:endParaRPr>
            </a:p>
          </p:txBody>
        </p:sp>
        <p:sp>
          <p:nvSpPr>
            <p:cNvPr id="15" name="橢圓 14">
              <a:extLst>
                <a:ext uri="{FF2B5EF4-FFF2-40B4-BE49-F238E27FC236}">
                  <a16:creationId xmlns:a16="http://schemas.microsoft.com/office/drawing/2014/main" id="{3F40CD17-F938-1989-98A3-DC875E8BC126}"/>
                </a:ext>
              </a:extLst>
            </p:cNvPr>
            <p:cNvSpPr>
              <a:spLocks noChangeAspect="1"/>
            </p:cNvSpPr>
            <p:nvPr/>
          </p:nvSpPr>
          <p:spPr>
            <a:xfrm>
              <a:off x="6309632" y="2443537"/>
              <a:ext cx="360000" cy="360000"/>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2000" dirty="0">
                <a:latin typeface="Arial" panose="020B0604020202020204" pitchFamily="34" charset="0"/>
                <a:ea typeface="Arial Unicode MS" panose="020B0604020202020204" pitchFamily="34" charset="-120"/>
                <a:cs typeface="Arial" panose="020B0604020202020204" pitchFamily="34" charset="0"/>
              </a:endParaRPr>
            </a:p>
          </p:txBody>
        </p:sp>
        <p:sp>
          <p:nvSpPr>
            <p:cNvPr id="16" name="橢圓 15">
              <a:extLst>
                <a:ext uri="{FF2B5EF4-FFF2-40B4-BE49-F238E27FC236}">
                  <a16:creationId xmlns:a16="http://schemas.microsoft.com/office/drawing/2014/main" id="{1443DF1D-7E84-9092-BC43-B404F14AC63C}"/>
                </a:ext>
              </a:extLst>
            </p:cNvPr>
            <p:cNvSpPr>
              <a:spLocks noChangeAspect="1"/>
            </p:cNvSpPr>
            <p:nvPr/>
          </p:nvSpPr>
          <p:spPr>
            <a:xfrm>
              <a:off x="8844642" y="2483946"/>
              <a:ext cx="360000" cy="360000"/>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2000" dirty="0">
                <a:latin typeface="Arial" panose="020B0604020202020204" pitchFamily="34" charset="0"/>
                <a:ea typeface="Arial Unicode MS" panose="020B0604020202020204" pitchFamily="34" charset="-120"/>
                <a:cs typeface="Arial" panose="020B0604020202020204" pitchFamily="34" charset="0"/>
              </a:endParaRPr>
            </a:p>
          </p:txBody>
        </p:sp>
        <p:sp>
          <p:nvSpPr>
            <p:cNvPr id="17" name="文字方塊 16">
              <a:extLst>
                <a:ext uri="{FF2B5EF4-FFF2-40B4-BE49-F238E27FC236}">
                  <a16:creationId xmlns:a16="http://schemas.microsoft.com/office/drawing/2014/main" id="{AE8B516A-4B76-3E30-063A-CCAEF63333E6}"/>
                </a:ext>
              </a:extLst>
            </p:cNvPr>
            <p:cNvSpPr txBox="1"/>
            <p:nvPr/>
          </p:nvSpPr>
          <p:spPr>
            <a:xfrm>
              <a:off x="3744807" y="2015345"/>
              <a:ext cx="1382110" cy="400110"/>
            </a:xfrm>
            <a:prstGeom prst="rect">
              <a:avLst/>
            </a:prstGeom>
            <a:noFill/>
          </p:spPr>
          <p:txBody>
            <a:bodyPr wrap="none" rtlCol="0">
              <a:spAutoFit/>
            </a:bodyPr>
            <a:lstStyle/>
            <a:p>
              <a:r>
                <a:rPr lang="en-US" altLang="zh-TW" sz="2000" dirty="0">
                  <a:latin typeface="Arial" panose="020B0604020202020204" pitchFamily="34" charset="0"/>
                  <a:ea typeface="Arial Unicode MS" panose="020B0604020202020204" pitchFamily="34" charset="-120"/>
                  <a:cs typeface="Arial" panose="020B0604020202020204" pitchFamily="34" charset="0"/>
                </a:rPr>
                <a:t>Launched </a:t>
              </a:r>
              <a:endParaRPr lang="zh-TW" altLang="en-US" sz="2000" dirty="0">
                <a:latin typeface="Arial" panose="020B0604020202020204" pitchFamily="34" charset="0"/>
                <a:ea typeface="Arial Unicode MS" panose="020B060402020202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D54420FF-23B7-BF72-8F68-9327B1FEBD0F}"/>
                </a:ext>
              </a:extLst>
            </p:cNvPr>
            <p:cNvSpPr txBox="1"/>
            <p:nvPr/>
          </p:nvSpPr>
          <p:spPr>
            <a:xfrm>
              <a:off x="3894254" y="2956969"/>
              <a:ext cx="6096000" cy="400110"/>
            </a:xfrm>
            <a:prstGeom prst="rect">
              <a:avLst/>
            </a:prstGeom>
            <a:noFill/>
          </p:spPr>
          <p:txBody>
            <a:bodyPr wrap="square">
              <a:spAutoFit/>
            </a:bodyPr>
            <a:lstStyle/>
            <a:p>
              <a:r>
                <a:rPr lang="en-US" altLang="zh-TW" sz="2000" dirty="0">
                  <a:latin typeface="Arial" panose="020B0604020202020204" pitchFamily="34" charset="0"/>
                  <a:ea typeface="Arial Unicode MS" panose="020B0604020202020204" pitchFamily="34" charset="-120"/>
                  <a:cs typeface="Arial" panose="020B0604020202020204" pitchFamily="34" charset="0"/>
                </a:rPr>
                <a:t>April 2023</a:t>
              </a:r>
              <a:endParaRPr lang="zh-TW" altLang="en-US" sz="2000" dirty="0">
                <a:latin typeface="Arial" panose="020B0604020202020204" pitchFamily="34" charset="0"/>
                <a:ea typeface="Arial Unicode MS" panose="020B060402020202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C8D3EC52-AE2D-5A0E-2C5C-39CB6AAC68B0}"/>
                </a:ext>
              </a:extLst>
            </p:cNvPr>
            <p:cNvSpPr txBox="1"/>
            <p:nvPr/>
          </p:nvSpPr>
          <p:spPr>
            <a:xfrm>
              <a:off x="5965726" y="2958354"/>
              <a:ext cx="1625600" cy="400110"/>
            </a:xfrm>
            <a:prstGeom prst="rect">
              <a:avLst/>
            </a:prstGeom>
            <a:noFill/>
          </p:spPr>
          <p:txBody>
            <a:bodyPr wrap="square">
              <a:spAutoFit/>
            </a:bodyPr>
            <a:lstStyle/>
            <a:p>
              <a:r>
                <a:rPr lang="en-US" altLang="zh-TW" sz="2000" dirty="0">
                  <a:latin typeface="Arial" panose="020B0604020202020204" pitchFamily="34" charset="0"/>
                  <a:ea typeface="Arial Unicode MS" panose="020B0604020202020204" pitchFamily="34" charset="-120"/>
                  <a:cs typeface="Arial" panose="020B0604020202020204" pitchFamily="34" charset="0"/>
                </a:rPr>
                <a:t>August 2023</a:t>
              </a:r>
              <a:endParaRPr lang="zh-TW" altLang="en-US" sz="2000" dirty="0">
                <a:latin typeface="Arial" panose="020B0604020202020204" pitchFamily="34" charset="0"/>
                <a:ea typeface="Arial Unicode MS" panose="020B0604020202020204" pitchFamily="34" charset="-120"/>
                <a:cs typeface="Arial" panose="020B0604020202020204" pitchFamily="34" charset="0"/>
              </a:endParaRPr>
            </a:p>
          </p:txBody>
        </p:sp>
        <p:sp>
          <p:nvSpPr>
            <p:cNvPr id="20" name="文字方塊 19">
              <a:extLst>
                <a:ext uri="{FF2B5EF4-FFF2-40B4-BE49-F238E27FC236}">
                  <a16:creationId xmlns:a16="http://schemas.microsoft.com/office/drawing/2014/main" id="{06606125-98E7-7E29-0C8E-409B1A176472}"/>
                </a:ext>
              </a:extLst>
            </p:cNvPr>
            <p:cNvSpPr txBox="1"/>
            <p:nvPr/>
          </p:nvSpPr>
          <p:spPr>
            <a:xfrm>
              <a:off x="5772925" y="1982805"/>
              <a:ext cx="1380506" cy="400110"/>
            </a:xfrm>
            <a:prstGeom prst="rect">
              <a:avLst/>
            </a:prstGeom>
            <a:noFill/>
          </p:spPr>
          <p:txBody>
            <a:bodyPr wrap="none" rtlCol="0">
              <a:spAutoFit/>
            </a:bodyPr>
            <a:lstStyle/>
            <a:p>
              <a:r>
                <a:rPr lang="en-US" altLang="zh-TW" sz="2000" dirty="0">
                  <a:latin typeface="Arial" panose="020B0604020202020204" pitchFamily="34" charset="0"/>
                  <a:ea typeface="Arial Unicode MS" panose="020B0604020202020204" pitchFamily="34" charset="-120"/>
                  <a:cs typeface="Arial" panose="020B0604020202020204" pitchFamily="34" charset="0"/>
                </a:rPr>
                <a:t>First Light </a:t>
              </a:r>
              <a:endParaRPr lang="zh-TW" altLang="en-US" sz="2000" dirty="0">
                <a:latin typeface="Arial" panose="020B0604020202020204" pitchFamily="34" charset="0"/>
                <a:ea typeface="Arial Unicode MS" panose="020B0604020202020204" pitchFamily="34" charset="-120"/>
                <a:cs typeface="Arial" panose="020B0604020202020204" pitchFamily="34" charset="0"/>
              </a:endParaRPr>
            </a:p>
          </p:txBody>
        </p:sp>
        <p:sp>
          <p:nvSpPr>
            <p:cNvPr id="21" name="文字方塊 20">
              <a:extLst>
                <a:ext uri="{FF2B5EF4-FFF2-40B4-BE49-F238E27FC236}">
                  <a16:creationId xmlns:a16="http://schemas.microsoft.com/office/drawing/2014/main" id="{E5F9D755-9A8D-DC5D-C5AD-0A30233D2B3C}"/>
                </a:ext>
              </a:extLst>
            </p:cNvPr>
            <p:cNvSpPr txBox="1"/>
            <p:nvPr/>
          </p:nvSpPr>
          <p:spPr>
            <a:xfrm>
              <a:off x="8391842" y="2944731"/>
              <a:ext cx="1625600" cy="400110"/>
            </a:xfrm>
            <a:prstGeom prst="rect">
              <a:avLst/>
            </a:prstGeom>
            <a:noFill/>
          </p:spPr>
          <p:txBody>
            <a:bodyPr wrap="square">
              <a:spAutoFit/>
            </a:bodyPr>
            <a:lstStyle/>
            <a:p>
              <a:r>
                <a:rPr lang="en-US" altLang="zh-TW" sz="2000" dirty="0">
                  <a:latin typeface="Arial" panose="020B0604020202020204" pitchFamily="34" charset="0"/>
                  <a:ea typeface="Arial Unicode MS" panose="020B0604020202020204" pitchFamily="34" charset="-120"/>
                  <a:cs typeface="Arial" panose="020B0604020202020204" pitchFamily="34" charset="0"/>
                </a:rPr>
                <a:t>May 2024</a:t>
              </a:r>
              <a:endParaRPr lang="zh-TW" altLang="en-US" sz="2000" dirty="0">
                <a:latin typeface="Arial" panose="020B0604020202020204" pitchFamily="34" charset="0"/>
                <a:ea typeface="Arial Unicode MS" panose="020B060402020202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3E1C42FC-8206-4CE9-D17D-A25429EB818C}"/>
                </a:ext>
              </a:extLst>
            </p:cNvPr>
            <p:cNvSpPr txBox="1"/>
            <p:nvPr/>
          </p:nvSpPr>
          <p:spPr>
            <a:xfrm>
              <a:off x="7855892" y="1982805"/>
              <a:ext cx="2337499" cy="400110"/>
            </a:xfrm>
            <a:prstGeom prst="rect">
              <a:avLst/>
            </a:prstGeom>
            <a:noFill/>
          </p:spPr>
          <p:txBody>
            <a:bodyPr wrap="none" rtlCol="0">
              <a:spAutoFit/>
            </a:bodyPr>
            <a:lstStyle/>
            <a:p>
              <a:r>
                <a:rPr lang="en-US" altLang="zh-TW" sz="2000" dirty="0">
                  <a:latin typeface="Arial" panose="020B0604020202020204" pitchFamily="34" charset="0"/>
                  <a:ea typeface="Arial Unicode MS" panose="020B0604020202020204" pitchFamily="34" charset="-120"/>
                  <a:cs typeface="Arial" panose="020B0604020202020204" pitchFamily="34" charset="0"/>
                </a:rPr>
                <a:t>V03 Data Release </a:t>
              </a:r>
              <a:endParaRPr lang="zh-TW" altLang="en-US" sz="2000" dirty="0">
                <a:latin typeface="Arial" panose="020B0604020202020204" pitchFamily="34" charset="0"/>
                <a:ea typeface="Arial Unicode MS" panose="020B0604020202020204" pitchFamily="34" charset="-120"/>
                <a:cs typeface="Arial" panose="020B0604020202020204" pitchFamily="34" charset="0"/>
              </a:endParaRPr>
            </a:p>
          </p:txBody>
        </p:sp>
        <p:cxnSp>
          <p:nvCxnSpPr>
            <p:cNvPr id="23" name="直線單箭頭接點 22">
              <a:extLst>
                <a:ext uri="{FF2B5EF4-FFF2-40B4-BE49-F238E27FC236}">
                  <a16:creationId xmlns:a16="http://schemas.microsoft.com/office/drawing/2014/main" id="{1194C73E-A634-5BFD-7EEB-3375F790775C}"/>
                </a:ext>
              </a:extLst>
            </p:cNvPr>
            <p:cNvCxnSpPr>
              <a:cxnSpLocks/>
            </p:cNvCxnSpPr>
            <p:nvPr/>
          </p:nvCxnSpPr>
          <p:spPr>
            <a:xfrm>
              <a:off x="2371983" y="2665222"/>
              <a:ext cx="8981817"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DFCBA524-9B80-63F7-9855-F81610BF186D}"/>
                </a:ext>
              </a:extLst>
            </p:cNvPr>
            <p:cNvCxnSpPr>
              <a:cxnSpLocks/>
            </p:cNvCxnSpPr>
            <p:nvPr/>
          </p:nvCxnSpPr>
          <p:spPr>
            <a:xfrm>
              <a:off x="3293092" y="3802661"/>
              <a:ext cx="0" cy="633078"/>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sp>
        <p:nvSpPr>
          <p:cNvPr id="6" name="Content Placeholder 2">
            <a:extLst>
              <a:ext uri="{FF2B5EF4-FFF2-40B4-BE49-F238E27FC236}">
                <a16:creationId xmlns:a16="http://schemas.microsoft.com/office/drawing/2014/main" id="{41223828-F963-495D-11FC-04E8E6254481}"/>
              </a:ext>
            </a:extLst>
          </p:cNvPr>
          <p:cNvSpPr>
            <a:spLocks noGrp="1"/>
          </p:cNvSpPr>
          <p:nvPr>
            <p:ph idx="1"/>
          </p:nvPr>
        </p:nvSpPr>
        <p:spPr>
          <a:xfrm>
            <a:off x="317234" y="4362861"/>
            <a:ext cx="10372888" cy="2291231"/>
          </a:xfrm>
        </p:spPr>
        <p:txBody>
          <a:bodyPr>
            <a:normAutofit/>
          </a:bodyPr>
          <a:lstStyle/>
          <a:p>
            <a:pPr>
              <a:buFont typeface="Wingdings" panose="05000000000000000000" pitchFamily="2" charset="2"/>
              <a:buChar char="ü"/>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altLang="zh-TW"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cxnSp>
        <p:nvCxnSpPr>
          <p:cNvPr id="38" name="直線接點 37">
            <a:extLst>
              <a:ext uri="{FF2B5EF4-FFF2-40B4-BE49-F238E27FC236}">
                <a16:creationId xmlns:a16="http://schemas.microsoft.com/office/drawing/2014/main" id="{102B123A-AE91-F521-4813-647466576C9A}"/>
              </a:ext>
            </a:extLst>
          </p:cNvPr>
          <p:cNvCxnSpPr>
            <a:cxnSpLocks/>
          </p:cNvCxnSpPr>
          <p:nvPr/>
        </p:nvCxnSpPr>
        <p:spPr>
          <a:xfrm>
            <a:off x="3276600" y="3556000"/>
            <a:ext cx="7671300" cy="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9" name="直線接點 38">
            <a:extLst>
              <a:ext uri="{FF2B5EF4-FFF2-40B4-BE49-F238E27FC236}">
                <a16:creationId xmlns:a16="http://schemas.microsoft.com/office/drawing/2014/main" id="{7BCAF12F-DA2D-7119-B3F7-277F7C04EA8E}"/>
              </a:ext>
            </a:extLst>
          </p:cNvPr>
          <p:cNvCxnSpPr>
            <a:cxnSpLocks/>
          </p:cNvCxnSpPr>
          <p:nvPr/>
        </p:nvCxnSpPr>
        <p:spPr>
          <a:xfrm flipV="1">
            <a:off x="10947900" y="2429523"/>
            <a:ext cx="0" cy="1126477"/>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grpSp>
        <p:nvGrpSpPr>
          <p:cNvPr id="5" name="群組 4">
            <a:extLst>
              <a:ext uri="{FF2B5EF4-FFF2-40B4-BE49-F238E27FC236}">
                <a16:creationId xmlns:a16="http://schemas.microsoft.com/office/drawing/2014/main" id="{6CDF31A8-B067-85C8-241A-11DED73DD892}"/>
              </a:ext>
            </a:extLst>
          </p:cNvPr>
          <p:cNvGrpSpPr/>
          <p:nvPr/>
        </p:nvGrpSpPr>
        <p:grpSpPr>
          <a:xfrm>
            <a:off x="1393610" y="4189078"/>
            <a:ext cx="9070196" cy="2344435"/>
            <a:chOff x="433013" y="1989000"/>
            <a:chExt cx="7734300" cy="2809931"/>
          </a:xfrm>
        </p:grpSpPr>
        <p:sp>
          <p:nvSpPr>
            <p:cNvPr id="8" name="TextBox 6">
              <a:extLst>
                <a:ext uri="{FF2B5EF4-FFF2-40B4-BE49-F238E27FC236}">
                  <a16:creationId xmlns:a16="http://schemas.microsoft.com/office/drawing/2014/main" id="{2BD3F4A1-6F0D-82C3-358B-29977EDEB104}"/>
                </a:ext>
              </a:extLst>
            </p:cNvPr>
            <p:cNvSpPr txBox="1"/>
            <p:nvPr/>
          </p:nvSpPr>
          <p:spPr>
            <a:xfrm>
              <a:off x="667587" y="2106057"/>
              <a:ext cx="7499726" cy="2692874"/>
            </a:xfrm>
            <a:prstGeom prst="rect">
              <a:avLst/>
            </a:prstGeom>
            <a:noFill/>
          </p:spPr>
          <p:txBody>
            <a:bodyPr wrap="square">
              <a:spAutoFit/>
            </a:bodyPr>
            <a:lstStyle/>
            <a:p>
              <a:pPr algn="ctr"/>
              <a:r>
                <a:rPr lang="en-US" altLang="zh-TW" sz="2000" b="1" i="1" dirty="0">
                  <a:latin typeface="Arial" panose="020B0604020202020204" pitchFamily="34" charset="0"/>
                  <a:cs typeface="Arial" panose="020B0604020202020204" pitchFamily="34" charset="0"/>
                </a:rPr>
                <a:t>Objectives:</a:t>
              </a:r>
              <a:endParaRPr lang="en-US" altLang="zh-TW" sz="2000" i="1" dirty="0">
                <a:latin typeface="Arial" panose="020B0604020202020204" pitchFamily="34" charset="0"/>
                <a:cs typeface="Arial" panose="020B0604020202020204" pitchFamily="34" charset="0"/>
              </a:endParaRPr>
            </a:p>
            <a:p>
              <a:pPr marL="342900" indent="-342900">
                <a:buAutoNum type="arabicPeriod"/>
              </a:pPr>
              <a:r>
                <a:rPr lang="en-US" altLang="zh-TW" sz="2000" i="1" dirty="0">
                  <a:latin typeface="Arial" panose="020B0604020202020204" pitchFamily="34" charset="0"/>
                  <a:cs typeface="Arial" panose="020B0604020202020204" pitchFamily="34" charset="0"/>
                </a:rPr>
                <a:t>Evaluate observations against Pandora, compare v03 and v04 retrievals</a:t>
              </a:r>
            </a:p>
            <a:p>
              <a:pPr marL="342900" indent="-342900">
                <a:buAutoNum type="arabicPeriod"/>
              </a:pPr>
              <a:endParaRPr lang="en-US" altLang="zh-TW" sz="2000" i="1" dirty="0">
                <a:latin typeface="Arial" panose="020B0604020202020204" pitchFamily="34" charset="0"/>
                <a:cs typeface="Arial" panose="020B0604020202020204" pitchFamily="34" charset="0"/>
              </a:endParaRPr>
            </a:p>
            <a:p>
              <a:pPr marL="342900" indent="-342900">
                <a:buFontTx/>
                <a:buAutoNum type="arabicPeriod"/>
              </a:pPr>
              <a:r>
                <a:rPr lang="en-US" altLang="zh-TW" sz="2000" i="1" dirty="0">
                  <a:latin typeface="Arial" panose="020B0604020202020204" pitchFamily="34" charset="0"/>
                  <a:cs typeface="Arial" panose="020B0604020202020204" pitchFamily="34" charset="0"/>
                </a:rPr>
                <a:t>Jointly optimize NO</a:t>
              </a:r>
              <a:r>
                <a:rPr lang="en-US" altLang="zh-TW" sz="2000" i="1" baseline="-25000" dirty="0">
                  <a:latin typeface="Arial" panose="020B0604020202020204" pitchFamily="34" charset="0"/>
                  <a:cs typeface="Arial" panose="020B0604020202020204" pitchFamily="34" charset="0"/>
                </a:rPr>
                <a:t>x</a:t>
              </a:r>
              <a:r>
                <a:rPr lang="en-US" altLang="zh-TW" sz="2000" i="1" dirty="0">
                  <a:latin typeface="Arial" panose="020B0604020202020204" pitchFamily="34" charset="0"/>
                  <a:cs typeface="Arial" panose="020B0604020202020204" pitchFamily="34" charset="0"/>
                </a:rPr>
                <a:t> and NMVOC emissions and investigate the benefits and challenges of multispecies emissions inversion</a:t>
              </a:r>
            </a:p>
            <a:p>
              <a:pPr marL="342900" indent="-342900">
                <a:buAutoNum type="arabicPeriod"/>
              </a:pPr>
              <a:endParaRPr lang="en-US" altLang="zh-TW" sz="2000" i="1" dirty="0">
                <a:solidFill>
                  <a:schemeClr val="bg2">
                    <a:lumMod val="75000"/>
                  </a:schemeClr>
                </a:solidFill>
                <a:latin typeface="Arial" panose="020B0604020202020204" pitchFamily="34" charset="0"/>
                <a:cs typeface="Arial" panose="020B0604020202020204" pitchFamily="34" charset="0"/>
              </a:endParaRPr>
            </a:p>
            <a:p>
              <a:pPr marL="342900" indent="-342900">
                <a:buAutoNum type="arabicPeriod"/>
              </a:pPr>
              <a:endParaRPr lang="en-US" altLang="zh-TW" sz="2000" i="1" dirty="0">
                <a:latin typeface="Arial" panose="020B0604020202020204" pitchFamily="34" charset="0"/>
                <a:cs typeface="Arial" panose="020B0604020202020204" pitchFamily="34" charset="0"/>
              </a:endParaRPr>
            </a:p>
          </p:txBody>
        </p:sp>
        <p:sp>
          <p:nvSpPr>
            <p:cNvPr id="25" name="矩形 24">
              <a:extLst>
                <a:ext uri="{FF2B5EF4-FFF2-40B4-BE49-F238E27FC236}">
                  <a16:creationId xmlns:a16="http://schemas.microsoft.com/office/drawing/2014/main" id="{82849BEC-0B33-BEED-7CEC-68575279C010}"/>
                </a:ext>
              </a:extLst>
            </p:cNvPr>
            <p:cNvSpPr/>
            <p:nvPr/>
          </p:nvSpPr>
          <p:spPr>
            <a:xfrm>
              <a:off x="433013" y="1989000"/>
              <a:ext cx="7734300" cy="21573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3" name="文字方塊 21">
            <a:extLst>
              <a:ext uri="{FF2B5EF4-FFF2-40B4-BE49-F238E27FC236}">
                <a16:creationId xmlns:a16="http://schemas.microsoft.com/office/drawing/2014/main" id="{B9624152-5597-10B4-433D-CB44C30A8CB4}"/>
              </a:ext>
            </a:extLst>
          </p:cNvPr>
          <p:cNvSpPr txBox="1"/>
          <p:nvPr/>
        </p:nvSpPr>
        <p:spPr>
          <a:xfrm>
            <a:off x="10463806" y="1765582"/>
            <a:ext cx="1253869" cy="400110"/>
          </a:xfrm>
          <a:prstGeom prst="rect">
            <a:avLst/>
          </a:prstGeom>
          <a:noFill/>
        </p:spPr>
        <p:txBody>
          <a:bodyPr wrap="none" rtlCol="0">
            <a:spAutoFit/>
          </a:bodyPr>
          <a:lstStyle/>
          <a:p>
            <a:r>
              <a:rPr lang="en-US" altLang="zh-TW" sz="2000" dirty="0">
                <a:latin typeface="Arial" panose="020B0604020202020204" pitchFamily="34" charset="0"/>
                <a:ea typeface="Arial Unicode MS" panose="020B0604020202020204" pitchFamily="34" charset="-120"/>
                <a:cs typeface="Arial" panose="020B0604020202020204" pitchFamily="34" charset="0"/>
              </a:rPr>
              <a:t>V04 Data</a:t>
            </a:r>
            <a:endParaRPr lang="zh-TW" altLang="en-US" sz="2000" dirty="0">
              <a:latin typeface="Arial" panose="020B0604020202020204" pitchFamily="34" charset="0"/>
              <a:ea typeface="Arial Unicode MS" panose="020B0604020202020204" pitchFamily="34" charset="-120"/>
              <a:cs typeface="Arial" panose="020B0604020202020204" pitchFamily="34" charset="0"/>
            </a:endParaRPr>
          </a:p>
        </p:txBody>
      </p:sp>
      <p:sp>
        <p:nvSpPr>
          <p:cNvPr id="4" name="TextBox 3">
            <a:extLst>
              <a:ext uri="{FF2B5EF4-FFF2-40B4-BE49-F238E27FC236}">
                <a16:creationId xmlns:a16="http://schemas.microsoft.com/office/drawing/2014/main" id="{D0973CAE-04F7-220A-1C64-92B6DAC6A79F}"/>
              </a:ext>
            </a:extLst>
          </p:cNvPr>
          <p:cNvSpPr txBox="1"/>
          <p:nvPr/>
        </p:nvSpPr>
        <p:spPr>
          <a:xfrm>
            <a:off x="474325" y="6102280"/>
            <a:ext cx="11400441"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Method: Joint assimilation of NO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and formaldehyde (HCHO).  The latter produced largely in the atmosphere by oxidation of other VOCs</a:t>
            </a:r>
          </a:p>
        </p:txBody>
      </p:sp>
      <p:sp>
        <p:nvSpPr>
          <p:cNvPr id="26" name="Rectangle 25">
            <a:extLst>
              <a:ext uri="{FF2B5EF4-FFF2-40B4-BE49-F238E27FC236}">
                <a16:creationId xmlns:a16="http://schemas.microsoft.com/office/drawing/2014/main" id="{7C5ACBF1-A986-43A5-B313-77F12247D638}"/>
              </a:ext>
            </a:extLst>
          </p:cNvPr>
          <p:cNvSpPr/>
          <p:nvPr/>
        </p:nvSpPr>
        <p:spPr>
          <a:xfrm>
            <a:off x="0" y="0"/>
            <a:ext cx="12192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Joint NO</a:t>
            </a:r>
            <a:r>
              <a:rPr lang="en-US" sz="2800" b="1" baseline="-25000" dirty="0">
                <a:solidFill>
                  <a:schemeClr val="bg1"/>
                </a:solidFill>
                <a:latin typeface="Arial" panose="020B0604020202020204" pitchFamily="34" charset="0"/>
                <a:cs typeface="Arial" panose="020B0604020202020204" pitchFamily="34" charset="0"/>
              </a:rPr>
              <a:t>x</a:t>
            </a:r>
            <a:r>
              <a:rPr lang="en-US" sz="2800" b="1" dirty="0">
                <a:solidFill>
                  <a:schemeClr val="bg1"/>
                </a:solidFill>
                <a:latin typeface="Arial" panose="020B0604020202020204" pitchFamily="34" charset="0"/>
                <a:cs typeface="Arial" panose="020B0604020202020204" pitchFamily="34" charset="0"/>
              </a:rPr>
              <a:t> and NMVOC Emissions Inversion using TEMPO </a:t>
            </a:r>
          </a:p>
          <a:p>
            <a:pPr algn="ctr"/>
            <a:r>
              <a:rPr lang="en-US" sz="2800" dirty="0">
                <a:solidFill>
                  <a:schemeClr val="bg1"/>
                </a:solidFill>
                <a:latin typeface="Arial" panose="020B0604020202020204" pitchFamily="34" charset="0"/>
                <a:cs typeface="Arial" panose="020B0604020202020204" pitchFamily="34" charset="0"/>
              </a:rPr>
              <a:t>(Hsu et al., </a:t>
            </a:r>
            <a:r>
              <a:rPr lang="en-US" sz="2800" i="1" dirty="0">
                <a:solidFill>
                  <a:schemeClr val="bg1"/>
                </a:solidFill>
                <a:latin typeface="Arial" panose="020B0604020202020204" pitchFamily="34" charset="0"/>
                <a:cs typeface="Arial" panose="020B0604020202020204" pitchFamily="34" charset="0"/>
              </a:rPr>
              <a:t>in prep.</a:t>
            </a:r>
            <a:r>
              <a:rPr lang="en-US" sz="28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50655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D26520-4C37-4724-ABEA-B0C405E0214D}"/>
              </a:ext>
            </a:extLst>
          </p:cNvPr>
          <p:cNvSpPr/>
          <p:nvPr/>
        </p:nvSpPr>
        <p:spPr>
          <a:xfrm>
            <a:off x="0" y="0"/>
            <a:ext cx="12192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AGES+ Airborne Field Campaigns in Summer 2023</a:t>
            </a:r>
            <a:endParaRPr kumimoji="0" lang="en-US" sz="3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5138A795-7270-47D4-87AB-05BB09374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292" y="1031346"/>
            <a:ext cx="8776457" cy="5382893"/>
          </a:xfrm>
          <a:prstGeom prst="rect">
            <a:avLst/>
          </a:prstGeom>
        </p:spPr>
      </p:pic>
      <p:sp>
        <p:nvSpPr>
          <p:cNvPr id="7" name="Rectangle 6">
            <a:extLst>
              <a:ext uri="{FF2B5EF4-FFF2-40B4-BE49-F238E27FC236}">
                <a16:creationId xmlns:a16="http://schemas.microsoft.com/office/drawing/2014/main" id="{71D85592-BA7D-463E-B67E-FBC90D3229E5}"/>
              </a:ext>
            </a:extLst>
          </p:cNvPr>
          <p:cNvSpPr/>
          <p:nvPr/>
        </p:nvSpPr>
        <p:spPr>
          <a:xfrm>
            <a:off x="3040532" y="6432345"/>
            <a:ext cx="409640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https://csl.noaa.gov/projects/ages/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File:NASA logo.svg - Wikimedia Commons">
            <a:extLst>
              <a:ext uri="{FF2B5EF4-FFF2-40B4-BE49-F238E27FC236}">
                <a16:creationId xmlns:a16="http://schemas.microsoft.com/office/drawing/2014/main" id="{EE36D046-A2D5-4885-B628-9A407818BD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8916" y="1275779"/>
            <a:ext cx="1288347" cy="10773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NOAA logo.svg - Wikimedia Commons">
            <a:extLst>
              <a:ext uri="{FF2B5EF4-FFF2-40B4-BE49-F238E27FC236}">
                <a16:creationId xmlns:a16="http://schemas.microsoft.com/office/drawing/2014/main" id="{A5EEAE1E-E9BC-49F6-8BB4-A450F674D0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0702" y="1331614"/>
            <a:ext cx="1021528" cy="10215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SF Logo | NSF - National Science Foundation">
            <a:extLst>
              <a:ext uri="{FF2B5EF4-FFF2-40B4-BE49-F238E27FC236}">
                <a16:creationId xmlns:a16="http://schemas.microsoft.com/office/drawing/2014/main" id="{9589400D-E082-4D92-BF87-A412012383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9615" y="2584398"/>
            <a:ext cx="1339917" cy="133991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ile:Seal of the United States Environmental Protection Agency.svg -  Wikimedia Commons">
            <a:extLst>
              <a:ext uri="{FF2B5EF4-FFF2-40B4-BE49-F238E27FC236}">
                <a16:creationId xmlns:a16="http://schemas.microsoft.com/office/drawing/2014/main" id="{A0760C5A-C310-4C5C-BD53-17D19A1FA7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0702" y="2743593"/>
            <a:ext cx="1021528" cy="102152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aval Postgraduate School - Wikipedia">
            <a:extLst>
              <a:ext uri="{FF2B5EF4-FFF2-40B4-BE49-F238E27FC236}">
                <a16:creationId xmlns:a16="http://schemas.microsoft.com/office/drawing/2014/main" id="{5724C73D-5164-4DAF-A574-22D72E8164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77628" y="5357533"/>
            <a:ext cx="1223973" cy="84250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United States Department of Energy - Wikipedia">
            <a:extLst>
              <a:ext uri="{FF2B5EF4-FFF2-40B4-BE49-F238E27FC236}">
                <a16:creationId xmlns:a16="http://schemas.microsoft.com/office/drawing/2014/main" id="{67522D90-9883-443D-ADB0-F206D92C71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30827" y="4023140"/>
            <a:ext cx="1104523" cy="110452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ile:NIST logo.svg - Wikimedia Commons">
            <a:extLst>
              <a:ext uri="{FF2B5EF4-FFF2-40B4-BE49-F238E27FC236}">
                <a16:creationId xmlns:a16="http://schemas.microsoft.com/office/drawing/2014/main" id="{B812BDFA-94AD-4F4B-84EC-363D4CCFCC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30702" y="4416244"/>
            <a:ext cx="1222165" cy="3217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6DF902D-027B-41EB-BDC0-9CE3150DF520}"/>
              </a:ext>
            </a:extLst>
          </p:cNvPr>
          <p:cNvSpPr/>
          <p:nvPr/>
        </p:nvSpPr>
        <p:spPr>
          <a:xfrm>
            <a:off x="1614197" y="3429000"/>
            <a:ext cx="2280220" cy="1309018"/>
          </a:xfrm>
          <a:prstGeom prst="rect">
            <a:avLst/>
          </a:pr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AA53A14-52C6-41ED-B116-C76C7B03C55E}"/>
              </a:ext>
            </a:extLst>
          </p:cNvPr>
          <p:cNvSpPr/>
          <p:nvPr/>
        </p:nvSpPr>
        <p:spPr>
          <a:xfrm>
            <a:off x="2430299" y="1121017"/>
            <a:ext cx="2925471" cy="1047419"/>
          </a:xfrm>
          <a:prstGeom prst="rect">
            <a:avLst/>
          </a:pr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52CDC36F-8148-44FD-9BD3-F8255A222C30}"/>
              </a:ext>
            </a:extLst>
          </p:cNvPr>
          <p:cNvSpPr/>
          <p:nvPr/>
        </p:nvSpPr>
        <p:spPr>
          <a:xfrm>
            <a:off x="5184319" y="4023093"/>
            <a:ext cx="2388056" cy="1047419"/>
          </a:xfrm>
          <a:prstGeom prst="ellipse">
            <a:avLst/>
          </a:pr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3826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E41062-DD00-46FB-AE5D-F40F38C045D0}"/>
              </a:ext>
            </a:extLst>
          </p:cNvPr>
          <p:cNvSpPr/>
          <p:nvPr/>
        </p:nvSpPr>
        <p:spPr>
          <a:xfrm>
            <a:off x="0" y="0"/>
            <a:ext cx="12192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latin typeface="Arial" panose="020B0604020202020204" pitchFamily="34" charset="0"/>
                <a:cs typeface="Arial" panose="020B0604020202020204" pitchFamily="34" charset="0"/>
              </a:rPr>
              <a:t>Evaluation of TEMPO NO</a:t>
            </a:r>
            <a:r>
              <a:rPr lang="en-US" sz="3000" b="1" baseline="-25000" dirty="0">
                <a:solidFill>
                  <a:schemeClr val="bg1"/>
                </a:solidFill>
                <a:latin typeface="Arial" panose="020B0604020202020204" pitchFamily="34" charset="0"/>
                <a:cs typeface="Arial" panose="020B0604020202020204" pitchFamily="34" charset="0"/>
              </a:rPr>
              <a:t>2</a:t>
            </a:r>
            <a:r>
              <a:rPr lang="en-US" sz="3000" b="1" dirty="0">
                <a:solidFill>
                  <a:schemeClr val="bg1"/>
                </a:solidFill>
                <a:latin typeface="Arial" panose="020B0604020202020204" pitchFamily="34" charset="0"/>
                <a:cs typeface="Arial" panose="020B0604020202020204" pitchFamily="34" charset="0"/>
              </a:rPr>
              <a:t> with Pandora Network </a:t>
            </a:r>
            <a:endParaRPr lang="en-US" sz="3000" dirty="0">
              <a:solidFill>
                <a:schemeClr val="bg1"/>
              </a:solidFill>
              <a:latin typeface="Arial" panose="020B0604020202020204" pitchFamily="34" charset="0"/>
              <a:cs typeface="Arial" panose="020B0604020202020204" pitchFamily="34" charset="0"/>
            </a:endParaRPr>
          </a:p>
        </p:txBody>
      </p:sp>
      <p:pic>
        <p:nvPicPr>
          <p:cNvPr id="6" name="圖片 13">
            <a:extLst>
              <a:ext uri="{FF2B5EF4-FFF2-40B4-BE49-F238E27FC236}">
                <a16:creationId xmlns:a16="http://schemas.microsoft.com/office/drawing/2014/main" id="{CC13F501-8299-405F-BA82-8677976BC2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0" y="1600200"/>
            <a:ext cx="6065050" cy="4937759"/>
          </a:xfrm>
          <a:prstGeom prst="rect">
            <a:avLst/>
          </a:prstGeom>
        </p:spPr>
      </p:pic>
      <p:sp>
        <p:nvSpPr>
          <p:cNvPr id="8" name="TextBox 7">
            <a:extLst>
              <a:ext uri="{FF2B5EF4-FFF2-40B4-BE49-F238E27FC236}">
                <a16:creationId xmlns:a16="http://schemas.microsoft.com/office/drawing/2014/main" id="{D9A8C669-F1F4-4D30-BAB9-47D7FE3758E5}"/>
              </a:ext>
            </a:extLst>
          </p:cNvPr>
          <p:cNvSpPr txBox="1"/>
          <p:nvPr/>
        </p:nvSpPr>
        <p:spPr>
          <a:xfrm>
            <a:off x="1834613" y="1040755"/>
            <a:ext cx="2457724" cy="461665"/>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TEMPO NO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V3</a:t>
            </a:r>
          </a:p>
        </p:txBody>
      </p:sp>
      <p:grpSp>
        <p:nvGrpSpPr>
          <p:cNvPr id="19" name="Group 18">
            <a:extLst>
              <a:ext uri="{FF2B5EF4-FFF2-40B4-BE49-F238E27FC236}">
                <a16:creationId xmlns:a16="http://schemas.microsoft.com/office/drawing/2014/main" id="{2C904189-0D4C-438D-932F-88DB5CAF3670}"/>
              </a:ext>
            </a:extLst>
          </p:cNvPr>
          <p:cNvGrpSpPr/>
          <p:nvPr/>
        </p:nvGrpSpPr>
        <p:grpSpPr>
          <a:xfrm>
            <a:off x="415525" y="1781175"/>
            <a:ext cx="5363775" cy="4343400"/>
            <a:chOff x="415525" y="1781175"/>
            <a:chExt cx="5363775" cy="4343400"/>
          </a:xfrm>
        </p:grpSpPr>
        <p:sp>
          <p:nvSpPr>
            <p:cNvPr id="10" name="Rectangle 9">
              <a:extLst>
                <a:ext uri="{FF2B5EF4-FFF2-40B4-BE49-F238E27FC236}">
                  <a16:creationId xmlns:a16="http://schemas.microsoft.com/office/drawing/2014/main" id="{7BB4129A-EEAD-4CC0-8808-0090A8EB1444}"/>
                </a:ext>
              </a:extLst>
            </p:cNvPr>
            <p:cNvSpPr/>
            <p:nvPr/>
          </p:nvSpPr>
          <p:spPr>
            <a:xfrm>
              <a:off x="3286125" y="1781175"/>
              <a:ext cx="2486025" cy="1885950"/>
            </a:xfrm>
            <a:prstGeom prst="rect">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AE049CB-AAEB-4E9B-B778-4FE78C8FBD6A}"/>
                </a:ext>
              </a:extLst>
            </p:cNvPr>
            <p:cNvSpPr/>
            <p:nvPr/>
          </p:nvSpPr>
          <p:spPr>
            <a:xfrm>
              <a:off x="419100" y="4238625"/>
              <a:ext cx="2486025" cy="1885950"/>
            </a:xfrm>
            <a:prstGeom prst="rect">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6914F90-AC17-4C54-B21A-906151A2B605}"/>
                </a:ext>
              </a:extLst>
            </p:cNvPr>
            <p:cNvSpPr/>
            <p:nvPr/>
          </p:nvSpPr>
          <p:spPr>
            <a:xfrm>
              <a:off x="415525" y="1781175"/>
              <a:ext cx="2486025" cy="1885950"/>
            </a:xfrm>
            <a:prstGeom prst="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69D371B-4E8A-4F06-9311-77A5A853012A}"/>
                </a:ext>
              </a:extLst>
            </p:cNvPr>
            <p:cNvSpPr/>
            <p:nvPr/>
          </p:nvSpPr>
          <p:spPr>
            <a:xfrm>
              <a:off x="3293275" y="4238625"/>
              <a:ext cx="2486025" cy="1885950"/>
            </a:xfrm>
            <a:prstGeom prst="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361C4C5B-2DAE-4A26-9A41-6132B68A6A66}"/>
              </a:ext>
            </a:extLst>
          </p:cNvPr>
          <p:cNvGrpSpPr/>
          <p:nvPr/>
        </p:nvGrpSpPr>
        <p:grpSpPr>
          <a:xfrm>
            <a:off x="6096000" y="1040755"/>
            <a:ext cx="6065052" cy="5497205"/>
            <a:chOff x="6096000" y="1040755"/>
            <a:chExt cx="6065052" cy="5497205"/>
          </a:xfrm>
        </p:grpSpPr>
        <p:pic>
          <p:nvPicPr>
            <p:cNvPr id="7" name="Google Shape;120;p4" descr="The image displays a series of graphs comparing the biases and slopes of VCD (Volume-specific volume) between different measurement instruments (TEMPO and TROPOMI) and a reference (Pandora) across various temperatures and time intervals.&#10;&#10;AI 產生的內容可能不正確。">
              <a:extLst>
                <a:ext uri="{FF2B5EF4-FFF2-40B4-BE49-F238E27FC236}">
                  <a16:creationId xmlns:a16="http://schemas.microsoft.com/office/drawing/2014/main" id="{AABFB222-1541-4359-A532-5BBCD1052EA0}"/>
                </a:ext>
              </a:extLst>
            </p:cNvPr>
            <p:cNvPicPr preferRelativeResize="0"/>
            <p:nvPr/>
          </p:nvPicPr>
          <p:blipFill rotWithShape="1">
            <a:blip r:embed="rId3">
              <a:alphaModFix/>
            </a:blip>
            <a:srcRect/>
            <a:stretch/>
          </p:blipFill>
          <p:spPr>
            <a:xfrm>
              <a:off x="6096000" y="1600200"/>
              <a:ext cx="6065052" cy="4937760"/>
            </a:xfrm>
            <a:prstGeom prst="rect">
              <a:avLst/>
            </a:prstGeom>
            <a:noFill/>
            <a:ln>
              <a:noFill/>
            </a:ln>
          </p:spPr>
        </p:pic>
        <p:sp>
          <p:nvSpPr>
            <p:cNvPr id="9" name="TextBox 8">
              <a:extLst>
                <a:ext uri="{FF2B5EF4-FFF2-40B4-BE49-F238E27FC236}">
                  <a16:creationId xmlns:a16="http://schemas.microsoft.com/office/drawing/2014/main" id="{48CB13A3-CE4F-46B5-A536-37D2CA8370D2}"/>
                </a:ext>
              </a:extLst>
            </p:cNvPr>
            <p:cNvSpPr txBox="1"/>
            <p:nvPr/>
          </p:nvSpPr>
          <p:spPr>
            <a:xfrm>
              <a:off x="7899665" y="1040755"/>
              <a:ext cx="2400016" cy="461665"/>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TEMPO NO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V4</a:t>
              </a:r>
            </a:p>
          </p:txBody>
        </p:sp>
        <p:sp>
          <p:nvSpPr>
            <p:cNvPr id="15" name="Rectangle 14">
              <a:extLst>
                <a:ext uri="{FF2B5EF4-FFF2-40B4-BE49-F238E27FC236}">
                  <a16:creationId xmlns:a16="http://schemas.microsoft.com/office/drawing/2014/main" id="{534C7083-AA73-4AF8-9B68-3814BC53F17A}"/>
                </a:ext>
              </a:extLst>
            </p:cNvPr>
            <p:cNvSpPr/>
            <p:nvPr/>
          </p:nvSpPr>
          <p:spPr>
            <a:xfrm>
              <a:off x="6477000" y="1781175"/>
              <a:ext cx="2486025" cy="1885950"/>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473D21E-9190-4708-971C-FC3963EDBA16}"/>
                </a:ext>
              </a:extLst>
            </p:cNvPr>
            <p:cNvSpPr/>
            <p:nvPr/>
          </p:nvSpPr>
          <p:spPr>
            <a:xfrm>
              <a:off x="9351175" y="1781175"/>
              <a:ext cx="2486025" cy="1885950"/>
            </a:xfrm>
            <a:prstGeom prst="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highlight>
                  <a:srgbClr val="FFFF00"/>
                </a:highlight>
              </a:endParaRPr>
            </a:p>
          </p:txBody>
        </p:sp>
        <p:sp>
          <p:nvSpPr>
            <p:cNvPr id="17" name="Rectangle 16">
              <a:extLst>
                <a:ext uri="{FF2B5EF4-FFF2-40B4-BE49-F238E27FC236}">
                  <a16:creationId xmlns:a16="http://schemas.microsoft.com/office/drawing/2014/main" id="{D72331C9-C92C-487B-969A-015EF29E77F1}"/>
                </a:ext>
              </a:extLst>
            </p:cNvPr>
            <p:cNvSpPr/>
            <p:nvPr/>
          </p:nvSpPr>
          <p:spPr>
            <a:xfrm>
              <a:off x="6484150" y="4238625"/>
              <a:ext cx="2486025" cy="1885950"/>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D710E2B-9D9B-4AB1-9B45-CE5692F41A94}"/>
                </a:ext>
              </a:extLst>
            </p:cNvPr>
            <p:cNvSpPr/>
            <p:nvPr/>
          </p:nvSpPr>
          <p:spPr>
            <a:xfrm>
              <a:off x="9351175" y="4238625"/>
              <a:ext cx="2486025" cy="1885950"/>
            </a:xfrm>
            <a:prstGeom prst="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6642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D75253-2981-49DB-B99E-68E29BE00B3D}"/>
              </a:ext>
            </a:extLst>
          </p:cNvPr>
          <p:cNvSpPr/>
          <p:nvPr/>
        </p:nvSpPr>
        <p:spPr>
          <a:xfrm>
            <a:off x="0" y="0"/>
            <a:ext cx="12192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latin typeface="Arial" panose="020B0604020202020204" pitchFamily="34" charset="0"/>
                <a:cs typeface="Arial" panose="020B0604020202020204" pitchFamily="34" charset="0"/>
              </a:rPr>
              <a:t>Evaluation of TEMPO HCHO with Pandora Network </a:t>
            </a:r>
            <a:endParaRPr lang="en-US" sz="30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5644245-8E84-4AC3-9649-190287C62180}"/>
              </a:ext>
            </a:extLst>
          </p:cNvPr>
          <p:cNvSpPr txBox="1"/>
          <p:nvPr/>
        </p:nvSpPr>
        <p:spPr>
          <a:xfrm>
            <a:off x="1697556" y="1040755"/>
            <a:ext cx="2731838" cy="461665"/>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TEMPO HCHO V3</a:t>
            </a:r>
          </a:p>
        </p:txBody>
      </p:sp>
      <p:sp>
        <p:nvSpPr>
          <p:cNvPr id="7" name="TextBox 6">
            <a:extLst>
              <a:ext uri="{FF2B5EF4-FFF2-40B4-BE49-F238E27FC236}">
                <a16:creationId xmlns:a16="http://schemas.microsoft.com/office/drawing/2014/main" id="{5C2FFBB2-5BB3-4C37-8844-22E37157580B}"/>
              </a:ext>
            </a:extLst>
          </p:cNvPr>
          <p:cNvSpPr txBox="1"/>
          <p:nvPr/>
        </p:nvSpPr>
        <p:spPr>
          <a:xfrm>
            <a:off x="7733754" y="1040755"/>
            <a:ext cx="2731838" cy="461665"/>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TEMPO HCHO V4</a:t>
            </a:r>
          </a:p>
        </p:txBody>
      </p:sp>
      <p:pic>
        <p:nvPicPr>
          <p:cNvPr id="8" name="圖片 11" descr="一張含有 文字, 圖表, 字型, 螢幕擷取畫面 的圖片&#10;&#10;AI 產生的內容可能不正確。">
            <a:extLst>
              <a:ext uri="{FF2B5EF4-FFF2-40B4-BE49-F238E27FC236}">
                <a16:creationId xmlns:a16="http://schemas.microsoft.com/office/drawing/2014/main" id="{FCA03A4B-3A15-4E1F-83F5-664F20318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 y="1600200"/>
            <a:ext cx="6065052" cy="4937760"/>
          </a:xfrm>
          <a:prstGeom prst="rect">
            <a:avLst/>
          </a:prstGeom>
        </p:spPr>
      </p:pic>
      <p:sp>
        <p:nvSpPr>
          <p:cNvPr id="9" name="Rectangle 8">
            <a:extLst>
              <a:ext uri="{FF2B5EF4-FFF2-40B4-BE49-F238E27FC236}">
                <a16:creationId xmlns:a16="http://schemas.microsoft.com/office/drawing/2014/main" id="{294B6722-10ED-47D6-BBEC-1B18A64CCDBD}"/>
              </a:ext>
            </a:extLst>
          </p:cNvPr>
          <p:cNvSpPr/>
          <p:nvPr/>
        </p:nvSpPr>
        <p:spPr>
          <a:xfrm>
            <a:off x="3286125" y="1781175"/>
            <a:ext cx="2486025" cy="1885950"/>
          </a:xfrm>
          <a:prstGeom prst="rect">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F7BD7E9-40F2-4F19-9B33-09646C1B4FE1}"/>
              </a:ext>
            </a:extLst>
          </p:cNvPr>
          <p:cNvSpPr/>
          <p:nvPr/>
        </p:nvSpPr>
        <p:spPr>
          <a:xfrm>
            <a:off x="413766" y="1781175"/>
            <a:ext cx="2486025" cy="1885950"/>
          </a:xfrm>
          <a:prstGeom prst="rect">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8ECDA3-945B-413E-8422-96D76E61B7F9}"/>
              </a:ext>
            </a:extLst>
          </p:cNvPr>
          <p:cNvSpPr/>
          <p:nvPr/>
        </p:nvSpPr>
        <p:spPr>
          <a:xfrm>
            <a:off x="413765" y="4248150"/>
            <a:ext cx="2486025" cy="1885950"/>
          </a:xfrm>
          <a:prstGeom prst="rect">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013F8BC-C057-4A2A-9212-E34DC454860F}"/>
              </a:ext>
            </a:extLst>
          </p:cNvPr>
          <p:cNvSpPr/>
          <p:nvPr/>
        </p:nvSpPr>
        <p:spPr>
          <a:xfrm>
            <a:off x="3293275" y="4238625"/>
            <a:ext cx="2486025" cy="1885950"/>
          </a:xfrm>
          <a:prstGeom prst="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圖片 11" descr="一張含有 文字, 圖表, 字型, 螢幕擷取畫面 的圖片&#10;&#10;AI 產生的內容可能不正確。">
            <a:extLst>
              <a:ext uri="{FF2B5EF4-FFF2-40B4-BE49-F238E27FC236}">
                <a16:creationId xmlns:a16="http://schemas.microsoft.com/office/drawing/2014/main" id="{401E678C-5CE6-436A-ABE4-7C1FBA9E5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1600200"/>
            <a:ext cx="6065052" cy="4937760"/>
          </a:xfrm>
          <a:prstGeom prst="rect">
            <a:avLst/>
          </a:prstGeom>
        </p:spPr>
      </p:pic>
      <p:sp>
        <p:nvSpPr>
          <p:cNvPr id="14" name="Rectangle 13">
            <a:extLst>
              <a:ext uri="{FF2B5EF4-FFF2-40B4-BE49-F238E27FC236}">
                <a16:creationId xmlns:a16="http://schemas.microsoft.com/office/drawing/2014/main" id="{F3B66A89-4D32-4B01-B940-5107F5D3B6C0}"/>
              </a:ext>
            </a:extLst>
          </p:cNvPr>
          <p:cNvSpPr/>
          <p:nvPr/>
        </p:nvSpPr>
        <p:spPr>
          <a:xfrm>
            <a:off x="6477000" y="1781175"/>
            <a:ext cx="2486025" cy="1885950"/>
          </a:xfrm>
          <a:prstGeom prst="rect">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572B9A0-385F-48A0-BE1C-DFBC57174CD6}"/>
              </a:ext>
            </a:extLst>
          </p:cNvPr>
          <p:cNvSpPr/>
          <p:nvPr/>
        </p:nvSpPr>
        <p:spPr>
          <a:xfrm>
            <a:off x="9351175" y="1781175"/>
            <a:ext cx="2486025" cy="1885950"/>
          </a:xfrm>
          <a:prstGeom prst="rect">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highlight>
                <a:srgbClr val="FFFF00"/>
              </a:highlight>
            </a:endParaRPr>
          </a:p>
        </p:txBody>
      </p:sp>
      <p:sp>
        <p:nvSpPr>
          <p:cNvPr id="16" name="Rectangle 15">
            <a:extLst>
              <a:ext uri="{FF2B5EF4-FFF2-40B4-BE49-F238E27FC236}">
                <a16:creationId xmlns:a16="http://schemas.microsoft.com/office/drawing/2014/main" id="{C15BAC30-1E2F-4339-A5CC-772A35822D17}"/>
              </a:ext>
            </a:extLst>
          </p:cNvPr>
          <p:cNvSpPr/>
          <p:nvPr/>
        </p:nvSpPr>
        <p:spPr>
          <a:xfrm>
            <a:off x="6484150" y="4238625"/>
            <a:ext cx="2486025" cy="1885950"/>
          </a:xfrm>
          <a:prstGeom prst="rect">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3B266E3-F2C1-4EA3-9C76-B6F3B256BC64}"/>
              </a:ext>
            </a:extLst>
          </p:cNvPr>
          <p:cNvSpPr/>
          <p:nvPr/>
        </p:nvSpPr>
        <p:spPr>
          <a:xfrm>
            <a:off x="9351175" y="4238625"/>
            <a:ext cx="2486025" cy="1885950"/>
          </a:xfrm>
          <a:prstGeom prst="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74003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60;p7">
            <a:extLst>
              <a:ext uri="{FF2B5EF4-FFF2-40B4-BE49-F238E27FC236}">
                <a16:creationId xmlns:a16="http://schemas.microsoft.com/office/drawing/2014/main" id="{CA5D9836-0258-4E95-B091-5DE857B99EB2}"/>
              </a:ext>
            </a:extLst>
          </p:cNvPr>
          <p:cNvPicPr preferRelativeResize="0"/>
          <p:nvPr/>
        </p:nvPicPr>
        <p:blipFill rotWithShape="1">
          <a:blip r:embed="rId2">
            <a:alphaModFix/>
          </a:blip>
          <a:srcRect/>
          <a:stretch/>
        </p:blipFill>
        <p:spPr>
          <a:xfrm>
            <a:off x="893343" y="1399372"/>
            <a:ext cx="10386263" cy="4154506"/>
          </a:xfrm>
          <a:prstGeom prst="rect">
            <a:avLst/>
          </a:prstGeom>
          <a:noFill/>
          <a:ln>
            <a:noFill/>
          </a:ln>
        </p:spPr>
      </p:pic>
      <p:grpSp>
        <p:nvGrpSpPr>
          <p:cNvPr id="11" name="Group 10">
            <a:extLst>
              <a:ext uri="{FF2B5EF4-FFF2-40B4-BE49-F238E27FC236}">
                <a16:creationId xmlns:a16="http://schemas.microsoft.com/office/drawing/2014/main" id="{DEA7B1EA-4226-46FF-B9C8-777B22F030BD}"/>
              </a:ext>
            </a:extLst>
          </p:cNvPr>
          <p:cNvGrpSpPr/>
          <p:nvPr/>
        </p:nvGrpSpPr>
        <p:grpSpPr>
          <a:xfrm>
            <a:off x="3549212" y="1337306"/>
            <a:ext cx="1714500" cy="1242023"/>
            <a:chOff x="3558737" y="1289681"/>
            <a:chExt cx="1714500" cy="1242023"/>
          </a:xfrm>
        </p:grpSpPr>
        <p:pic>
          <p:nvPicPr>
            <p:cNvPr id="2054" name="Picture 6" descr="https://csl.noaa.gov/groups/csl4/gra2pes/images/logos/gra2pes.png">
              <a:extLst>
                <a:ext uri="{FF2B5EF4-FFF2-40B4-BE49-F238E27FC236}">
                  <a16:creationId xmlns:a16="http://schemas.microsoft.com/office/drawing/2014/main" id="{0BC52C85-FE56-4067-86C1-C71B20B46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8737" y="1289681"/>
              <a:ext cx="1714500" cy="6137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7EAF130-9C0B-417C-BFF2-223E55E0E627}"/>
                </a:ext>
              </a:extLst>
            </p:cNvPr>
            <p:cNvSpPr txBox="1"/>
            <p:nvPr/>
          </p:nvSpPr>
          <p:spPr>
            <a:xfrm>
              <a:off x="4067174" y="1903472"/>
              <a:ext cx="69762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2023</a:t>
              </a:r>
            </a:p>
          </p:txBody>
        </p:sp>
        <p:cxnSp>
          <p:nvCxnSpPr>
            <p:cNvPr id="8" name="Straight Arrow Connector 7">
              <a:extLst>
                <a:ext uri="{FF2B5EF4-FFF2-40B4-BE49-F238E27FC236}">
                  <a16:creationId xmlns:a16="http://schemas.microsoft.com/office/drawing/2014/main" id="{C2AE2B2F-F273-49EC-9E10-B658B70EEEDD}"/>
                </a:ext>
              </a:extLst>
            </p:cNvPr>
            <p:cNvCxnSpPr>
              <a:cxnSpLocks/>
            </p:cNvCxnSpPr>
            <p:nvPr/>
          </p:nvCxnSpPr>
          <p:spPr>
            <a:xfrm flipH="1">
              <a:off x="3886200" y="2209099"/>
              <a:ext cx="247649" cy="3226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文字方塊 9">
            <a:extLst>
              <a:ext uri="{FF2B5EF4-FFF2-40B4-BE49-F238E27FC236}">
                <a16:creationId xmlns:a16="http://schemas.microsoft.com/office/drawing/2014/main" id="{37B408E3-5896-47C1-8A44-0ED9B64D04AA}"/>
              </a:ext>
            </a:extLst>
          </p:cNvPr>
          <p:cNvSpPr txBox="1"/>
          <p:nvPr/>
        </p:nvSpPr>
        <p:spPr>
          <a:xfrm>
            <a:off x="1657651" y="5798233"/>
            <a:ext cx="8876698" cy="707886"/>
          </a:xfrm>
          <a:prstGeom prst="rect">
            <a:avLst/>
          </a:prstGeom>
          <a:noFill/>
        </p:spPr>
        <p:txBody>
          <a:bodyPr wrap="square">
            <a:spAutoFit/>
          </a:bodyPr>
          <a:lstStyle/>
          <a:p>
            <a:pPr algn="ctr"/>
            <a:r>
              <a:rPr lang="en-US" sz="2000" dirty="0">
                <a:latin typeface="Arial" panose="020B0604020202020204" pitchFamily="34" charset="0"/>
                <a:cs typeface="Arial" panose="020B0604020202020204" pitchFamily="34" charset="0"/>
              </a:rPr>
              <a:t>Top-down NO</a:t>
            </a:r>
            <a:r>
              <a:rPr lang="en-US" sz="2000" baseline="-25000" dirty="0">
                <a:latin typeface="Arial" panose="020B0604020202020204" pitchFamily="34" charset="0"/>
                <a:cs typeface="Arial" panose="020B0604020202020204" pitchFamily="34" charset="0"/>
              </a:rPr>
              <a:t>x</a:t>
            </a:r>
            <a:r>
              <a:rPr lang="en-US" sz="2000" dirty="0">
                <a:latin typeface="Arial" panose="020B0604020202020204" pitchFamily="34" charset="0"/>
                <a:cs typeface="Arial" panose="020B0604020202020204" pitchFamily="34" charset="0"/>
              </a:rPr>
              <a:t> emissions </a:t>
            </a:r>
            <a:r>
              <a:rPr lang="en-US" sz="2000" b="1" dirty="0">
                <a:solidFill>
                  <a:srgbClr val="0070C0"/>
                </a:solidFill>
                <a:latin typeface="Arial" panose="020B0604020202020204" pitchFamily="34" charset="0"/>
                <a:cs typeface="Arial" panose="020B0604020202020204" pitchFamily="34" charset="0"/>
              </a:rPr>
              <a:t>~20% lower than 2023 GRA</a:t>
            </a:r>
            <a:r>
              <a:rPr lang="en-US" sz="2000" b="1" baseline="30000" dirty="0">
                <a:solidFill>
                  <a:srgbClr val="0070C0"/>
                </a:solidFill>
                <a:latin typeface="Arial" panose="020B0604020202020204" pitchFamily="34" charset="0"/>
                <a:cs typeface="Arial" panose="020B0604020202020204" pitchFamily="34" charset="0"/>
              </a:rPr>
              <a:t>2</a:t>
            </a:r>
            <a:r>
              <a:rPr lang="en-US" sz="2000" b="1" dirty="0">
                <a:solidFill>
                  <a:srgbClr val="0070C0"/>
                </a:solidFill>
                <a:latin typeface="Arial" panose="020B0604020202020204" pitchFamily="34" charset="0"/>
                <a:cs typeface="Arial" panose="020B0604020202020204" pitchFamily="34" charset="0"/>
              </a:rPr>
              <a:t>PES </a:t>
            </a:r>
            <a:r>
              <a:rPr lang="en-US" sz="2000" dirty="0">
                <a:latin typeface="Arial" panose="020B0604020202020204" pitchFamily="34" charset="0"/>
                <a:cs typeface="Arial" panose="020B0604020202020204" pitchFamily="34" charset="0"/>
              </a:rPr>
              <a:t>when utilizing TEMPO V4 (whereas in agreement with TEMPO V3)</a:t>
            </a:r>
            <a:endParaRPr lang="en-US" sz="2000" baseline="-250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11AED03-14B3-4A87-8D05-1AA7EC5D8A54}"/>
              </a:ext>
            </a:extLst>
          </p:cNvPr>
          <p:cNvSpPr/>
          <p:nvPr/>
        </p:nvSpPr>
        <p:spPr>
          <a:xfrm>
            <a:off x="0" y="0"/>
            <a:ext cx="12192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latin typeface="Arial" panose="020B0604020202020204" pitchFamily="34" charset="0"/>
                <a:cs typeface="Arial" panose="020B0604020202020204" pitchFamily="34" charset="0"/>
              </a:rPr>
              <a:t>Assimilating TEMPO V4 Lowers GRA</a:t>
            </a:r>
            <a:r>
              <a:rPr lang="en-US" sz="3000" b="1" baseline="30000" dirty="0">
                <a:solidFill>
                  <a:schemeClr val="bg1"/>
                </a:solidFill>
                <a:latin typeface="Arial" panose="020B0604020202020204" pitchFamily="34" charset="0"/>
                <a:cs typeface="Arial" panose="020B0604020202020204" pitchFamily="34" charset="0"/>
              </a:rPr>
              <a:t>2</a:t>
            </a:r>
            <a:r>
              <a:rPr lang="en-US" sz="3000" b="1" dirty="0">
                <a:solidFill>
                  <a:schemeClr val="bg1"/>
                </a:solidFill>
                <a:latin typeface="Arial" panose="020B0604020202020204" pitchFamily="34" charset="0"/>
                <a:cs typeface="Arial" panose="020B0604020202020204" pitchFamily="34" charset="0"/>
              </a:rPr>
              <a:t>PES 2023 NO</a:t>
            </a:r>
            <a:r>
              <a:rPr lang="en-US" sz="3000" b="1" baseline="-25000" dirty="0">
                <a:solidFill>
                  <a:schemeClr val="bg1"/>
                </a:solidFill>
                <a:latin typeface="Arial" panose="020B0604020202020204" pitchFamily="34" charset="0"/>
                <a:cs typeface="Arial" panose="020B0604020202020204" pitchFamily="34" charset="0"/>
              </a:rPr>
              <a:t>x</a:t>
            </a:r>
            <a:r>
              <a:rPr lang="en-US" sz="3000" b="1" dirty="0">
                <a:solidFill>
                  <a:schemeClr val="bg1"/>
                </a:solidFill>
                <a:latin typeface="Arial" panose="020B0604020202020204" pitchFamily="34" charset="0"/>
                <a:cs typeface="Arial" panose="020B0604020202020204" pitchFamily="34" charset="0"/>
              </a:rPr>
              <a:t> Emissions</a:t>
            </a:r>
            <a:endParaRPr lang="en-US" sz="3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4327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2E59EE-8E44-4101-BCF3-5F75E7E9903B}"/>
              </a:ext>
            </a:extLst>
          </p:cNvPr>
          <p:cNvSpPr/>
          <p:nvPr/>
        </p:nvSpPr>
        <p:spPr>
          <a:xfrm>
            <a:off x="0" y="0"/>
            <a:ext cx="12192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latin typeface="Arial" panose="020B0604020202020204" pitchFamily="34" charset="0"/>
                <a:cs typeface="Arial" panose="020B0604020202020204" pitchFamily="34" charset="0"/>
              </a:rPr>
              <a:t>BEIS Isoprene Emissions High in WRF-Chem</a:t>
            </a:r>
            <a:endParaRPr lang="en-US" sz="3000" dirty="0">
              <a:solidFill>
                <a:schemeClr val="bg1"/>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687C5416-558F-408A-9D26-260DE9D53A8F}"/>
              </a:ext>
            </a:extLst>
          </p:cNvPr>
          <p:cNvGrpSpPr/>
          <p:nvPr/>
        </p:nvGrpSpPr>
        <p:grpSpPr>
          <a:xfrm>
            <a:off x="5636964" y="935374"/>
            <a:ext cx="6309784" cy="2616209"/>
            <a:chOff x="5694114" y="925849"/>
            <a:chExt cx="6309784" cy="2616209"/>
          </a:xfrm>
        </p:grpSpPr>
        <p:pic>
          <p:nvPicPr>
            <p:cNvPr id="7" name="圖片 31" descr="一張含有 文字, 地圖, 地圖集, 圖表 的圖片&#10;&#10;AI 產生的內容可能不正確。">
              <a:extLst>
                <a:ext uri="{FF2B5EF4-FFF2-40B4-BE49-F238E27FC236}">
                  <a16:creationId xmlns:a16="http://schemas.microsoft.com/office/drawing/2014/main" id="{CD70448E-D8C3-4502-B8B0-4B9529DBF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6057" y="925849"/>
              <a:ext cx="5447841" cy="2616209"/>
            </a:xfrm>
            <a:prstGeom prst="rect">
              <a:avLst/>
            </a:prstGeom>
          </p:spPr>
        </p:pic>
        <p:sp>
          <p:nvSpPr>
            <p:cNvPr id="16" name="TextBox 15">
              <a:extLst>
                <a:ext uri="{FF2B5EF4-FFF2-40B4-BE49-F238E27FC236}">
                  <a16:creationId xmlns:a16="http://schemas.microsoft.com/office/drawing/2014/main" id="{8B466045-44AA-4008-8523-86C1E0F5362A}"/>
                </a:ext>
              </a:extLst>
            </p:cNvPr>
            <p:cNvSpPr txBox="1"/>
            <p:nvPr/>
          </p:nvSpPr>
          <p:spPr>
            <a:xfrm>
              <a:off x="6708457" y="2941004"/>
              <a:ext cx="971741" cy="338554"/>
            </a:xfrm>
            <a:prstGeom prst="rect">
              <a:avLst/>
            </a:prstGeom>
            <a:solidFill>
              <a:schemeClr val="bg1"/>
            </a:solidFill>
          </p:spPr>
          <p:txBody>
            <a:bodyPr wrap="none" rtlCol="0">
              <a:spAutoFit/>
            </a:bodyPr>
            <a:lstStyle/>
            <a:p>
              <a:r>
                <a:rPr lang="en-US" sz="1600" dirty="0">
                  <a:latin typeface="Arial" panose="020B0604020202020204" pitchFamily="34" charset="0"/>
                  <a:cs typeface="Arial" panose="020B0604020202020204" pitchFamily="34" charset="0"/>
                </a:rPr>
                <a:t>1562 Gg</a:t>
              </a:r>
            </a:p>
          </p:txBody>
        </p:sp>
        <p:sp>
          <p:nvSpPr>
            <p:cNvPr id="19" name="Arrow: Right 18">
              <a:extLst>
                <a:ext uri="{FF2B5EF4-FFF2-40B4-BE49-F238E27FC236}">
                  <a16:creationId xmlns:a16="http://schemas.microsoft.com/office/drawing/2014/main" id="{13339D0F-DF03-4CA5-BB95-2C684FBBDFFF}"/>
                </a:ext>
              </a:extLst>
            </p:cNvPr>
            <p:cNvSpPr/>
            <p:nvPr/>
          </p:nvSpPr>
          <p:spPr>
            <a:xfrm>
              <a:off x="5759063" y="1935748"/>
              <a:ext cx="652691" cy="476250"/>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7FD5BA1-5353-46C0-A10E-83C77E95E44A}"/>
                </a:ext>
              </a:extLst>
            </p:cNvPr>
            <p:cNvSpPr txBox="1"/>
            <p:nvPr/>
          </p:nvSpPr>
          <p:spPr>
            <a:xfrm>
              <a:off x="5694114" y="2536416"/>
              <a:ext cx="782587" cy="400110"/>
            </a:xfrm>
            <a:prstGeom prst="rect">
              <a:avLst/>
            </a:prstGeom>
            <a:noFill/>
          </p:spPr>
          <p:txBody>
            <a:bodyPr wrap="none" rtlCol="0">
              <a:spAutoFit/>
            </a:bodyPr>
            <a:lstStyle/>
            <a:p>
              <a:r>
                <a:rPr lang="en-US" sz="2000" b="1" dirty="0">
                  <a:solidFill>
                    <a:srgbClr val="7030A0"/>
                  </a:solidFill>
                  <a:latin typeface="Arial" panose="020B0604020202020204" pitchFamily="34" charset="0"/>
                  <a:cs typeface="Arial" panose="020B0604020202020204" pitchFamily="34" charset="0"/>
                </a:rPr>
                <a:t>-34%</a:t>
              </a:r>
            </a:p>
          </p:txBody>
        </p:sp>
      </p:grpSp>
      <p:grpSp>
        <p:nvGrpSpPr>
          <p:cNvPr id="39" name="Group 38">
            <a:extLst>
              <a:ext uri="{FF2B5EF4-FFF2-40B4-BE49-F238E27FC236}">
                <a16:creationId xmlns:a16="http://schemas.microsoft.com/office/drawing/2014/main" id="{8BBC7E14-48A6-4D4D-8C1B-2445A0616CA4}"/>
              </a:ext>
            </a:extLst>
          </p:cNvPr>
          <p:cNvGrpSpPr/>
          <p:nvPr/>
        </p:nvGrpSpPr>
        <p:grpSpPr>
          <a:xfrm>
            <a:off x="71668" y="935887"/>
            <a:ext cx="5447841" cy="2616209"/>
            <a:chOff x="71668" y="4164862"/>
            <a:chExt cx="5447841" cy="2616209"/>
          </a:xfrm>
        </p:grpSpPr>
        <p:pic>
          <p:nvPicPr>
            <p:cNvPr id="5" name="圖片 14" descr="一張含有 文字, 地圖, 地圖集, 圖表 的圖片&#10;&#10;AI 產生的內容可能不正確。">
              <a:extLst>
                <a:ext uri="{FF2B5EF4-FFF2-40B4-BE49-F238E27FC236}">
                  <a16:creationId xmlns:a16="http://schemas.microsoft.com/office/drawing/2014/main" id="{8E6D0074-EC69-4EFE-97B3-0F23C5F4B5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68" y="4164862"/>
              <a:ext cx="5447841" cy="2616209"/>
            </a:xfrm>
            <a:prstGeom prst="rect">
              <a:avLst/>
            </a:prstGeom>
          </p:spPr>
        </p:pic>
        <p:sp>
          <p:nvSpPr>
            <p:cNvPr id="15" name="TextBox 14">
              <a:extLst>
                <a:ext uri="{FF2B5EF4-FFF2-40B4-BE49-F238E27FC236}">
                  <a16:creationId xmlns:a16="http://schemas.microsoft.com/office/drawing/2014/main" id="{9FEA3854-36F7-404F-BAF9-2EB302D866F1}"/>
                </a:ext>
              </a:extLst>
            </p:cNvPr>
            <p:cNvSpPr txBox="1"/>
            <p:nvPr/>
          </p:nvSpPr>
          <p:spPr>
            <a:xfrm>
              <a:off x="226202" y="6175026"/>
              <a:ext cx="971741" cy="338554"/>
            </a:xfrm>
            <a:prstGeom prst="rect">
              <a:avLst/>
            </a:prstGeom>
            <a:solidFill>
              <a:schemeClr val="bg1"/>
            </a:solidFill>
          </p:spPr>
          <p:txBody>
            <a:bodyPr wrap="none" rtlCol="0">
              <a:spAutoFit/>
            </a:bodyPr>
            <a:lstStyle/>
            <a:p>
              <a:r>
                <a:rPr lang="en-US" sz="1600" dirty="0">
                  <a:latin typeface="Arial" panose="020B0604020202020204" pitchFamily="34" charset="0"/>
                  <a:cs typeface="Arial" panose="020B0604020202020204" pitchFamily="34" charset="0"/>
                </a:rPr>
                <a:t>2350 Gg</a:t>
              </a:r>
            </a:p>
          </p:txBody>
        </p:sp>
      </p:grpSp>
      <p:grpSp>
        <p:nvGrpSpPr>
          <p:cNvPr id="3" name="Group 2">
            <a:extLst>
              <a:ext uri="{FF2B5EF4-FFF2-40B4-BE49-F238E27FC236}">
                <a16:creationId xmlns:a16="http://schemas.microsoft.com/office/drawing/2014/main" id="{08FFECEB-98E4-431F-AAE2-E8E7505D4F77}"/>
              </a:ext>
            </a:extLst>
          </p:cNvPr>
          <p:cNvGrpSpPr/>
          <p:nvPr/>
        </p:nvGrpSpPr>
        <p:grpSpPr>
          <a:xfrm>
            <a:off x="71668" y="3553387"/>
            <a:ext cx="12063182" cy="3304613"/>
            <a:chOff x="71668" y="3477187"/>
            <a:chExt cx="12063182" cy="3304613"/>
          </a:xfrm>
        </p:grpSpPr>
        <p:grpSp>
          <p:nvGrpSpPr>
            <p:cNvPr id="2" name="Group 1">
              <a:extLst>
                <a:ext uri="{FF2B5EF4-FFF2-40B4-BE49-F238E27FC236}">
                  <a16:creationId xmlns:a16="http://schemas.microsoft.com/office/drawing/2014/main" id="{376648B8-5890-49F6-8E13-0325B6D61DC2}"/>
                </a:ext>
              </a:extLst>
            </p:cNvPr>
            <p:cNvGrpSpPr/>
            <p:nvPr/>
          </p:nvGrpSpPr>
          <p:grpSpPr>
            <a:xfrm>
              <a:off x="71668" y="3477187"/>
              <a:ext cx="12063182" cy="3304613"/>
              <a:chOff x="71668" y="924487"/>
              <a:chExt cx="12063182" cy="3304613"/>
            </a:xfrm>
          </p:grpSpPr>
          <p:grpSp>
            <p:nvGrpSpPr>
              <p:cNvPr id="35" name="Group 34">
                <a:extLst>
                  <a:ext uri="{FF2B5EF4-FFF2-40B4-BE49-F238E27FC236}">
                    <a16:creationId xmlns:a16="http://schemas.microsoft.com/office/drawing/2014/main" id="{38747029-45A9-4A90-9147-4D4488B7AB4D}"/>
                  </a:ext>
                </a:extLst>
              </p:cNvPr>
              <p:cNvGrpSpPr/>
              <p:nvPr/>
            </p:nvGrpSpPr>
            <p:grpSpPr>
              <a:xfrm>
                <a:off x="71668" y="924487"/>
                <a:ext cx="12063182" cy="3298626"/>
                <a:chOff x="128818" y="3458137"/>
                <a:chExt cx="12063182" cy="3298626"/>
              </a:xfrm>
            </p:grpSpPr>
            <p:pic>
              <p:nvPicPr>
                <p:cNvPr id="26" name="Google Shape;232;p11" descr="The image is a map depicting the average concentration of isoprene (CrlS) across the United States, with values ranging from 1 to 1015 molecules per square centimeter.&#10;&#10;AI 產生的內容可能不正確。">
                  <a:extLst>
                    <a:ext uri="{FF2B5EF4-FFF2-40B4-BE49-F238E27FC236}">
                      <a16:creationId xmlns:a16="http://schemas.microsoft.com/office/drawing/2014/main" id="{028C8DD7-70A3-49BC-8E3F-F0A74B30A9F6}"/>
                    </a:ext>
                  </a:extLst>
                </p:cNvPr>
                <p:cNvPicPr preferRelativeResize="0">
                  <a:picLocks noChangeAspect="1"/>
                </p:cNvPicPr>
                <p:nvPr/>
              </p:nvPicPr>
              <p:blipFill rotWithShape="1">
                <a:blip r:embed="rId4">
                  <a:alphaModFix/>
                </a:blip>
                <a:srcRect t="11334"/>
                <a:stretch>
                  <a:fillRect/>
                </a:stretch>
              </p:blipFill>
              <p:spPr>
                <a:xfrm>
                  <a:off x="6316444" y="3799713"/>
                  <a:ext cx="5875556" cy="2953512"/>
                </a:xfrm>
                <a:prstGeom prst="rect">
                  <a:avLst/>
                </a:prstGeom>
                <a:noFill/>
                <a:ln>
                  <a:noFill/>
                </a:ln>
              </p:spPr>
            </p:pic>
            <p:pic>
              <p:nvPicPr>
                <p:cNvPr id="22" name="Google Shape;233;p11">
                  <a:extLst>
                    <a:ext uri="{FF2B5EF4-FFF2-40B4-BE49-F238E27FC236}">
                      <a16:creationId xmlns:a16="http://schemas.microsoft.com/office/drawing/2014/main" id="{0536F957-640B-479D-A84A-A062332F7895}"/>
                    </a:ext>
                  </a:extLst>
                </p:cNvPr>
                <p:cNvPicPr preferRelativeResize="0">
                  <a:picLocks noChangeAspect="1"/>
                </p:cNvPicPr>
                <p:nvPr/>
              </p:nvPicPr>
              <p:blipFill rotWithShape="1">
                <a:blip r:embed="rId5">
                  <a:alphaModFix/>
                </a:blip>
                <a:srcRect l="4108" t="11334"/>
                <a:stretch/>
              </p:blipFill>
              <p:spPr>
                <a:xfrm>
                  <a:off x="128818" y="3799234"/>
                  <a:ext cx="5641848" cy="2957529"/>
                </a:xfrm>
                <a:prstGeom prst="rect">
                  <a:avLst/>
                </a:prstGeom>
                <a:noFill/>
                <a:ln>
                  <a:noFill/>
                </a:ln>
              </p:spPr>
            </p:pic>
            <p:sp>
              <p:nvSpPr>
                <p:cNvPr id="29" name="TextBox 28">
                  <a:extLst>
                    <a:ext uri="{FF2B5EF4-FFF2-40B4-BE49-F238E27FC236}">
                      <a16:creationId xmlns:a16="http://schemas.microsoft.com/office/drawing/2014/main" id="{A0DFBB3C-CF7B-4E7C-96DE-7043318DA102}"/>
                    </a:ext>
                  </a:extLst>
                </p:cNvPr>
                <p:cNvSpPr txBox="1"/>
                <p:nvPr/>
              </p:nvSpPr>
              <p:spPr>
                <a:xfrm>
                  <a:off x="3674813" y="5376748"/>
                  <a:ext cx="846707" cy="400110"/>
                </a:xfrm>
                <a:prstGeom prst="rect">
                  <a:avLst/>
                </a:prstGeom>
                <a:noFill/>
              </p:spPr>
              <p:txBody>
                <a:bodyPr wrap="none" rtlCol="0">
                  <a:spAutoFit/>
                </a:bodyPr>
                <a:lstStyle/>
                <a:p>
                  <a:r>
                    <a:rPr lang="en-US" sz="2000" b="1" dirty="0">
                      <a:solidFill>
                        <a:srgbClr val="7030A0"/>
                      </a:solidFill>
                      <a:latin typeface="Arial" panose="020B0604020202020204" pitchFamily="34" charset="0"/>
                      <a:cs typeface="Arial" panose="020B0604020202020204" pitchFamily="34" charset="0"/>
                    </a:rPr>
                    <a:t>+55%</a:t>
                  </a:r>
                </a:p>
              </p:txBody>
            </p:sp>
            <p:sp>
              <p:nvSpPr>
                <p:cNvPr id="30" name="TextBox 29">
                  <a:extLst>
                    <a:ext uri="{FF2B5EF4-FFF2-40B4-BE49-F238E27FC236}">
                      <a16:creationId xmlns:a16="http://schemas.microsoft.com/office/drawing/2014/main" id="{23EF0B55-88B1-4987-9CFB-CCDD6D931850}"/>
                    </a:ext>
                  </a:extLst>
                </p:cNvPr>
                <p:cNvSpPr txBox="1"/>
                <p:nvPr/>
              </p:nvSpPr>
              <p:spPr>
                <a:xfrm>
                  <a:off x="7645448" y="3458137"/>
                  <a:ext cx="3217547" cy="338554"/>
                </a:xfrm>
                <a:prstGeom prst="rect">
                  <a:avLst/>
                </a:prstGeom>
                <a:noFill/>
              </p:spPr>
              <p:txBody>
                <a:bodyPr wrap="none" rtlCol="0">
                  <a:spAutoFit/>
                </a:bodyPr>
                <a:lstStyle/>
                <a:p>
                  <a:pPr algn="ctr"/>
                  <a:r>
                    <a:rPr lang="en-US" sz="1600" b="1" dirty="0" err="1">
                      <a:latin typeface="Arial" panose="020B0604020202020204" pitchFamily="34" charset="0"/>
                      <a:cs typeface="Arial" panose="020B0604020202020204" pitchFamily="34" charset="0"/>
                    </a:rPr>
                    <a:t>CrIS</a:t>
                  </a:r>
                  <a:r>
                    <a:rPr lang="en-US" sz="1600" b="1" dirty="0">
                      <a:latin typeface="Arial" panose="020B0604020202020204" pitchFamily="34" charset="0"/>
                      <a:cs typeface="Arial" panose="020B0604020202020204" pitchFamily="34" charset="0"/>
                    </a:rPr>
                    <a:t> Isoprene (10</a:t>
                  </a:r>
                  <a:r>
                    <a:rPr lang="en-US" sz="1600" b="1" baseline="30000" dirty="0">
                      <a:latin typeface="Arial" panose="020B0604020202020204" pitchFamily="34" charset="0"/>
                      <a:cs typeface="Arial" panose="020B0604020202020204" pitchFamily="34" charset="0"/>
                    </a:rPr>
                    <a:t>15</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molec</a:t>
                  </a:r>
                  <a:r>
                    <a:rPr lang="en-US" sz="1600" b="1" dirty="0">
                      <a:latin typeface="Arial" panose="020B0604020202020204" pitchFamily="34" charset="0"/>
                      <a:cs typeface="Arial" panose="020B0604020202020204" pitchFamily="34" charset="0"/>
                    </a:rPr>
                    <a:t> cm</a:t>
                  </a:r>
                  <a:r>
                    <a:rPr lang="en-US" sz="1600" b="1" baseline="30000" dirty="0">
                      <a:latin typeface="Arial" panose="020B0604020202020204" pitchFamily="34" charset="0"/>
                      <a:cs typeface="Arial" panose="020B0604020202020204" pitchFamily="34" charset="0"/>
                    </a:rPr>
                    <a:t>-2</a:t>
                  </a:r>
                  <a:r>
                    <a:rPr lang="en-US" sz="1600" b="1" dirty="0">
                      <a:latin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id="{39A32438-0458-4F9E-9579-2E8A2B8AC4A2}"/>
                    </a:ext>
                  </a:extLst>
                </p:cNvPr>
                <p:cNvSpPr txBox="1"/>
                <p:nvPr/>
              </p:nvSpPr>
              <p:spPr>
                <a:xfrm>
                  <a:off x="1381393" y="3458137"/>
                  <a:ext cx="2425151"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CTRL (10</a:t>
                  </a:r>
                  <a:r>
                    <a:rPr lang="en-US" sz="1600" b="1" baseline="30000" dirty="0">
                      <a:latin typeface="Arial" panose="020B0604020202020204" pitchFamily="34" charset="0"/>
                      <a:cs typeface="Arial" panose="020B0604020202020204" pitchFamily="34" charset="0"/>
                    </a:rPr>
                    <a:t>15</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molec</a:t>
                  </a:r>
                  <a:r>
                    <a:rPr lang="en-US" sz="1600" b="1" dirty="0">
                      <a:latin typeface="Arial" panose="020B0604020202020204" pitchFamily="34" charset="0"/>
                      <a:cs typeface="Arial" panose="020B0604020202020204" pitchFamily="34" charset="0"/>
                    </a:rPr>
                    <a:t> cm</a:t>
                  </a:r>
                  <a:r>
                    <a:rPr lang="en-US" sz="1600" b="1" baseline="30000" dirty="0">
                      <a:latin typeface="Arial" panose="020B0604020202020204" pitchFamily="34" charset="0"/>
                      <a:cs typeface="Arial" panose="020B0604020202020204" pitchFamily="34" charset="0"/>
                    </a:rPr>
                    <a:t>-2</a:t>
                  </a:r>
                  <a:r>
                    <a:rPr lang="en-US" sz="1600" b="1"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AC4F30B1-BE96-42CF-A8D4-6E699BB5E54D}"/>
                  </a:ext>
                </a:extLst>
              </p:cNvPr>
              <p:cNvSpPr txBox="1"/>
              <p:nvPr/>
            </p:nvSpPr>
            <p:spPr>
              <a:xfrm>
                <a:off x="8305799" y="3890546"/>
                <a:ext cx="3057525" cy="338554"/>
              </a:xfrm>
              <a:prstGeom prst="rect">
                <a:avLst/>
              </a:prstGeom>
              <a:noFill/>
            </p:spPr>
            <p:txBody>
              <a:bodyPr wrap="square" rtlCol="0">
                <a:spAutoFit/>
              </a:bodyPr>
              <a:lstStyle/>
              <a:p>
                <a:pPr algn="r"/>
                <a:r>
                  <a:rPr lang="en-US" sz="1600" dirty="0">
                    <a:solidFill>
                      <a:schemeClr val="bg1">
                        <a:lumMod val="65000"/>
                      </a:schemeClr>
                    </a:solidFill>
                    <a:latin typeface="Arial" panose="020B0604020202020204" pitchFamily="34" charset="0"/>
                    <a:cs typeface="Arial" panose="020B0604020202020204" pitchFamily="34" charset="0"/>
                  </a:rPr>
                  <a:t>Wells et al. (</a:t>
                </a:r>
                <a:r>
                  <a:rPr lang="en-US" sz="1600" i="1" dirty="0">
                    <a:solidFill>
                      <a:schemeClr val="bg1">
                        <a:lumMod val="65000"/>
                      </a:schemeClr>
                    </a:solidFill>
                    <a:latin typeface="Arial" panose="020B0604020202020204" pitchFamily="34" charset="0"/>
                    <a:cs typeface="Arial" panose="020B0604020202020204" pitchFamily="34" charset="0"/>
                  </a:rPr>
                  <a:t>JGR-Atmos.</a:t>
                </a:r>
                <a:r>
                  <a:rPr lang="en-US" sz="1600" dirty="0">
                    <a:solidFill>
                      <a:schemeClr val="bg1">
                        <a:lumMod val="65000"/>
                      </a:schemeClr>
                    </a:solidFill>
                    <a:latin typeface="Arial" panose="020B0604020202020204" pitchFamily="34" charset="0"/>
                    <a:cs typeface="Arial" panose="020B0604020202020204" pitchFamily="34" charset="0"/>
                  </a:rPr>
                  <a:t>, 2022)</a:t>
                </a:r>
              </a:p>
            </p:txBody>
          </p:sp>
        </p:grpSp>
        <p:pic>
          <p:nvPicPr>
            <p:cNvPr id="3074" name="Picture 2" descr="HAMAQ Logo">
              <a:extLst>
                <a:ext uri="{FF2B5EF4-FFF2-40B4-BE49-F238E27FC236}">
                  <a16:creationId xmlns:a16="http://schemas.microsoft.com/office/drawing/2014/main" id="{BF6476EB-CE7F-4747-9E80-AECD0BBB7F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9624" y="5443415"/>
              <a:ext cx="1100195" cy="9145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164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FEB6B86-2BC6-4BED-A6AE-84245DE04D96}"/>
              </a:ext>
            </a:extLst>
          </p:cNvPr>
          <p:cNvSpPr/>
          <p:nvPr/>
        </p:nvSpPr>
        <p:spPr>
          <a:xfrm>
            <a:off x="0" y="0"/>
            <a:ext cx="12192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latin typeface="Arial" panose="020B0604020202020204" pitchFamily="34" charset="0"/>
                <a:cs typeface="Arial" panose="020B0604020202020204" pitchFamily="34" charset="0"/>
              </a:rPr>
              <a:t>Evaluation of WRF-Chem/Chem-DART with AEROMMA DC-8  </a:t>
            </a:r>
            <a:endParaRPr lang="en-US" sz="3000" dirty="0">
              <a:solidFill>
                <a:schemeClr val="bg1"/>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1667424F-4F0E-40A8-9C72-2529E9C6B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9430" y="5729353"/>
            <a:ext cx="1382097" cy="1074438"/>
          </a:xfrm>
          <a:prstGeom prst="rect">
            <a:avLst/>
          </a:prstGeom>
          <a:noFill/>
          <a:extLst>
            <a:ext uri="{909E8E84-426E-40DD-AFC4-6F175D3DCCD1}">
              <a14:hiddenFill xmlns:a14="http://schemas.microsoft.com/office/drawing/2010/main">
                <a:solidFill>
                  <a:srgbClr val="FFFFFF"/>
                </a:solidFill>
              </a14:hiddenFill>
            </a:ext>
          </a:extLst>
        </p:spPr>
      </p:pic>
      <p:sp>
        <p:nvSpPr>
          <p:cNvPr id="45" name="文字方塊 9">
            <a:extLst>
              <a:ext uri="{FF2B5EF4-FFF2-40B4-BE49-F238E27FC236}">
                <a16:creationId xmlns:a16="http://schemas.microsoft.com/office/drawing/2014/main" id="{64C8BED3-458C-4E1C-99C7-B3A697590591}"/>
              </a:ext>
            </a:extLst>
          </p:cNvPr>
          <p:cNvSpPr txBox="1"/>
          <p:nvPr/>
        </p:nvSpPr>
        <p:spPr>
          <a:xfrm>
            <a:off x="1657651" y="5912533"/>
            <a:ext cx="8876698" cy="707886"/>
          </a:xfrm>
          <a:prstGeom prst="rect">
            <a:avLst/>
          </a:prstGeom>
          <a:noFill/>
        </p:spPr>
        <p:txBody>
          <a:bodyPr wrap="square">
            <a:spAutoFit/>
          </a:bodyPr>
          <a:lstStyle/>
          <a:p>
            <a:pPr algn="ctr"/>
            <a:r>
              <a:rPr lang="en-US" sz="2000" dirty="0">
                <a:latin typeface="Arial" panose="020B0604020202020204" pitchFamily="34" charset="0"/>
                <a:cs typeface="Arial" panose="020B0604020202020204" pitchFamily="34" charset="0"/>
              </a:rPr>
              <a:t>TEMPO DA </a:t>
            </a:r>
            <a:r>
              <a:rPr lang="en-US" sz="2000" b="1" dirty="0">
                <a:solidFill>
                  <a:srgbClr val="0070C0"/>
                </a:solidFill>
                <a:latin typeface="Arial" panose="020B0604020202020204" pitchFamily="34" charset="0"/>
                <a:cs typeface="Arial" panose="020B0604020202020204" pitchFamily="34" charset="0"/>
              </a:rPr>
              <a:t>improves</a:t>
            </a:r>
            <a:r>
              <a:rPr lang="en-US" sz="2000" dirty="0">
                <a:latin typeface="Arial" panose="020B0604020202020204" pitchFamily="34" charset="0"/>
                <a:cs typeface="Arial" panose="020B0604020202020204" pitchFamily="34" charset="0"/>
              </a:rPr>
              <a:t> HCHO, isoprene, benzene, methanol, ethene;</a:t>
            </a:r>
          </a:p>
          <a:p>
            <a:pPr algn="ctr"/>
            <a:r>
              <a:rPr lang="en-US" sz="2000" b="1" dirty="0">
                <a:solidFill>
                  <a:srgbClr val="0070C0"/>
                </a:solidFill>
                <a:latin typeface="Arial" panose="020B0604020202020204" pitchFamily="34" charset="0"/>
                <a:cs typeface="Arial" panose="020B0604020202020204" pitchFamily="34" charset="0"/>
              </a:rPr>
              <a:t>Mixed performance</a:t>
            </a:r>
            <a:r>
              <a:rPr lang="en-US" sz="2000" dirty="0">
                <a:latin typeface="Arial" panose="020B0604020202020204" pitchFamily="34" charset="0"/>
                <a:cs typeface="Arial" panose="020B0604020202020204" pitchFamily="34" charset="0"/>
              </a:rPr>
              <a:t> for other VOCs</a:t>
            </a:r>
          </a:p>
        </p:txBody>
      </p:sp>
      <p:grpSp>
        <p:nvGrpSpPr>
          <p:cNvPr id="16" name="Group 15">
            <a:extLst>
              <a:ext uri="{FF2B5EF4-FFF2-40B4-BE49-F238E27FC236}">
                <a16:creationId xmlns:a16="http://schemas.microsoft.com/office/drawing/2014/main" id="{2C601538-A480-49D4-9298-88902F1F4E1C}"/>
              </a:ext>
            </a:extLst>
          </p:cNvPr>
          <p:cNvGrpSpPr/>
          <p:nvPr/>
        </p:nvGrpSpPr>
        <p:grpSpPr>
          <a:xfrm>
            <a:off x="-978" y="1176239"/>
            <a:ext cx="12022505" cy="2349680"/>
            <a:chOff x="-978" y="1214339"/>
            <a:chExt cx="12022505" cy="2349680"/>
          </a:xfrm>
        </p:grpSpPr>
        <p:pic>
          <p:nvPicPr>
            <p:cNvPr id="32" name="Picture 31" descr="A graph of a graph of a graph&#10;&#10;AI-generated content may be incorrect.">
              <a:extLst>
                <a:ext uri="{FF2B5EF4-FFF2-40B4-BE49-F238E27FC236}">
                  <a16:creationId xmlns:a16="http://schemas.microsoft.com/office/drawing/2014/main" id="{BE17AE87-9D35-438A-85D9-A71419088860}"/>
                </a:ext>
              </a:extLst>
            </p:cNvPr>
            <p:cNvPicPr>
              <a:picLocks noChangeAspect="1"/>
            </p:cNvPicPr>
            <p:nvPr/>
          </p:nvPicPr>
          <p:blipFill>
            <a:blip r:embed="rId4">
              <a:extLst>
                <a:ext uri="{28A0092B-C50C-407E-A947-70E740481C1C}">
                  <a14:useLocalDpi xmlns:a14="http://schemas.microsoft.com/office/drawing/2010/main" val="0"/>
                </a:ext>
              </a:extLst>
            </a:blip>
            <a:srcRect t="-1" b="65731"/>
            <a:stretch>
              <a:fillRect/>
            </a:stretch>
          </p:blipFill>
          <p:spPr>
            <a:xfrm>
              <a:off x="-978" y="1365888"/>
              <a:ext cx="12022505" cy="2060071"/>
            </a:xfrm>
            <a:prstGeom prst="rect">
              <a:avLst/>
            </a:prstGeom>
          </p:spPr>
        </p:pic>
        <p:sp>
          <p:nvSpPr>
            <p:cNvPr id="34" name="TextBox 33">
              <a:extLst>
                <a:ext uri="{FF2B5EF4-FFF2-40B4-BE49-F238E27FC236}">
                  <a16:creationId xmlns:a16="http://schemas.microsoft.com/office/drawing/2014/main" id="{233B5C94-A863-4A26-8B2A-839FC48C9CEE}"/>
                </a:ext>
              </a:extLst>
            </p:cNvPr>
            <p:cNvSpPr txBox="1"/>
            <p:nvPr/>
          </p:nvSpPr>
          <p:spPr>
            <a:xfrm>
              <a:off x="996390" y="3190465"/>
              <a:ext cx="103105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Chicago</a:t>
              </a:r>
            </a:p>
          </p:txBody>
        </p:sp>
        <p:sp>
          <p:nvSpPr>
            <p:cNvPr id="35" name="TextBox 34">
              <a:extLst>
                <a:ext uri="{FF2B5EF4-FFF2-40B4-BE49-F238E27FC236}">
                  <a16:creationId xmlns:a16="http://schemas.microsoft.com/office/drawing/2014/main" id="{17AB9745-18B0-477C-A726-805386A221F0}"/>
                </a:ext>
              </a:extLst>
            </p:cNvPr>
            <p:cNvSpPr txBox="1"/>
            <p:nvPr/>
          </p:nvSpPr>
          <p:spPr>
            <a:xfrm>
              <a:off x="3319279" y="3190465"/>
              <a:ext cx="67197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NYC</a:t>
              </a:r>
            </a:p>
          </p:txBody>
        </p:sp>
        <p:sp>
          <p:nvSpPr>
            <p:cNvPr id="36" name="TextBox 35">
              <a:extLst>
                <a:ext uri="{FF2B5EF4-FFF2-40B4-BE49-F238E27FC236}">
                  <a16:creationId xmlns:a16="http://schemas.microsoft.com/office/drawing/2014/main" id="{7E51DEA5-39CE-464B-B53E-C7A20558D2C1}"/>
                </a:ext>
              </a:extLst>
            </p:cNvPr>
            <p:cNvSpPr txBox="1"/>
            <p:nvPr/>
          </p:nvSpPr>
          <p:spPr>
            <a:xfrm>
              <a:off x="10103952" y="3194687"/>
              <a:ext cx="67197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NYC</a:t>
              </a:r>
            </a:p>
          </p:txBody>
        </p:sp>
        <p:sp>
          <p:nvSpPr>
            <p:cNvPr id="37" name="TextBox 36">
              <a:extLst>
                <a:ext uri="{FF2B5EF4-FFF2-40B4-BE49-F238E27FC236}">
                  <a16:creationId xmlns:a16="http://schemas.microsoft.com/office/drawing/2014/main" id="{6E18782E-3D2F-41A4-A8CF-B80989758A64}"/>
                </a:ext>
              </a:extLst>
            </p:cNvPr>
            <p:cNvSpPr txBox="1"/>
            <p:nvPr/>
          </p:nvSpPr>
          <p:spPr>
            <a:xfrm>
              <a:off x="5283096" y="3193699"/>
              <a:ext cx="103105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Chicago</a:t>
              </a:r>
            </a:p>
          </p:txBody>
        </p:sp>
        <p:sp>
          <p:nvSpPr>
            <p:cNvPr id="38" name="TextBox 37">
              <a:extLst>
                <a:ext uri="{FF2B5EF4-FFF2-40B4-BE49-F238E27FC236}">
                  <a16:creationId xmlns:a16="http://schemas.microsoft.com/office/drawing/2014/main" id="{871746C9-8DC1-41FB-86F4-CA617F82B281}"/>
                </a:ext>
              </a:extLst>
            </p:cNvPr>
            <p:cNvSpPr txBox="1"/>
            <p:nvPr/>
          </p:nvSpPr>
          <p:spPr>
            <a:xfrm>
              <a:off x="7644507" y="3188322"/>
              <a:ext cx="103105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Chicago</a:t>
              </a:r>
            </a:p>
          </p:txBody>
        </p:sp>
        <p:sp>
          <p:nvSpPr>
            <p:cNvPr id="44" name="TextBox 43">
              <a:extLst>
                <a:ext uri="{FF2B5EF4-FFF2-40B4-BE49-F238E27FC236}">
                  <a16:creationId xmlns:a16="http://schemas.microsoft.com/office/drawing/2014/main" id="{69C2917E-91FC-498B-B6B4-5264F653EBD9}"/>
                </a:ext>
              </a:extLst>
            </p:cNvPr>
            <p:cNvSpPr txBox="1"/>
            <p:nvPr/>
          </p:nvSpPr>
          <p:spPr>
            <a:xfrm>
              <a:off x="5549529" y="1214339"/>
              <a:ext cx="864339" cy="369332"/>
            </a:xfrm>
            <a:prstGeom prst="rect">
              <a:avLst/>
            </a:prstGeom>
            <a:solidFill>
              <a:schemeClr val="bg1"/>
            </a:solidFill>
          </p:spPr>
          <p:txBody>
            <a:bodyPr wrap="none" rtlCol="0">
              <a:spAutoFit/>
            </a:bodyPr>
            <a:lstStyle/>
            <a:p>
              <a:pPr algn="ctr"/>
              <a:r>
                <a:rPr lang="en-US" b="1" dirty="0">
                  <a:latin typeface="Arial" panose="020B0604020202020204" pitchFamily="34" charset="0"/>
                  <a:cs typeface="Arial" panose="020B0604020202020204" pitchFamily="34" charset="0"/>
                </a:rPr>
                <a:t>HCHO</a:t>
              </a:r>
            </a:p>
          </p:txBody>
        </p:sp>
      </p:grpSp>
      <p:grpSp>
        <p:nvGrpSpPr>
          <p:cNvPr id="5" name="Group 4">
            <a:extLst>
              <a:ext uri="{FF2B5EF4-FFF2-40B4-BE49-F238E27FC236}">
                <a16:creationId xmlns:a16="http://schemas.microsoft.com/office/drawing/2014/main" id="{E5710539-5966-4076-B990-D248C27B95F9}"/>
              </a:ext>
            </a:extLst>
          </p:cNvPr>
          <p:cNvGrpSpPr/>
          <p:nvPr/>
        </p:nvGrpSpPr>
        <p:grpSpPr>
          <a:xfrm>
            <a:off x="94412" y="3609831"/>
            <a:ext cx="12003175" cy="2057687"/>
            <a:chOff x="94412" y="3609831"/>
            <a:chExt cx="12003175" cy="2057687"/>
          </a:xfrm>
        </p:grpSpPr>
        <p:pic>
          <p:nvPicPr>
            <p:cNvPr id="4" name="Picture 3">
              <a:extLst>
                <a:ext uri="{FF2B5EF4-FFF2-40B4-BE49-F238E27FC236}">
                  <a16:creationId xmlns:a16="http://schemas.microsoft.com/office/drawing/2014/main" id="{376020E1-BA68-4574-B952-31D70A46FCE7}"/>
                </a:ext>
              </a:extLst>
            </p:cNvPr>
            <p:cNvPicPr>
              <a:picLocks noChangeAspect="1"/>
            </p:cNvPicPr>
            <p:nvPr/>
          </p:nvPicPr>
          <p:blipFill>
            <a:blip r:embed="rId5"/>
            <a:stretch>
              <a:fillRect/>
            </a:stretch>
          </p:blipFill>
          <p:spPr>
            <a:xfrm>
              <a:off x="94412" y="3609831"/>
              <a:ext cx="12003175" cy="2057687"/>
            </a:xfrm>
            <a:prstGeom prst="rect">
              <a:avLst/>
            </a:prstGeom>
          </p:spPr>
        </p:pic>
        <p:sp>
          <p:nvSpPr>
            <p:cNvPr id="33" name="Rectangle 32">
              <a:extLst>
                <a:ext uri="{FF2B5EF4-FFF2-40B4-BE49-F238E27FC236}">
                  <a16:creationId xmlns:a16="http://schemas.microsoft.com/office/drawing/2014/main" id="{A72A52DB-A746-435B-9A0D-4A32F313E3F4}"/>
                </a:ext>
              </a:extLst>
            </p:cNvPr>
            <p:cNvSpPr/>
            <p:nvPr/>
          </p:nvSpPr>
          <p:spPr>
            <a:xfrm>
              <a:off x="2105025" y="3894150"/>
              <a:ext cx="3303440" cy="578503"/>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48F2207C-8947-441F-8F53-162268FC5EDE}"/>
              </a:ext>
            </a:extLst>
          </p:cNvPr>
          <p:cNvGrpSpPr/>
          <p:nvPr/>
        </p:nvGrpSpPr>
        <p:grpSpPr>
          <a:xfrm>
            <a:off x="2105025" y="866775"/>
            <a:ext cx="3323033" cy="1228724"/>
            <a:chOff x="2105025" y="866775"/>
            <a:chExt cx="3323033" cy="1228724"/>
          </a:xfrm>
        </p:grpSpPr>
        <p:sp>
          <p:nvSpPr>
            <p:cNvPr id="31" name="Rectangle 30">
              <a:extLst>
                <a:ext uri="{FF2B5EF4-FFF2-40B4-BE49-F238E27FC236}">
                  <a16:creationId xmlns:a16="http://schemas.microsoft.com/office/drawing/2014/main" id="{94A7E087-FA89-49B1-90F3-DBDE7AADB66B}"/>
                </a:ext>
              </a:extLst>
            </p:cNvPr>
            <p:cNvSpPr/>
            <p:nvPr/>
          </p:nvSpPr>
          <p:spPr>
            <a:xfrm>
              <a:off x="2105025" y="1516996"/>
              <a:ext cx="3303440" cy="578503"/>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3FE5716-ADDD-4D59-A939-D53BF30DB49D}"/>
                </a:ext>
              </a:extLst>
            </p:cNvPr>
            <p:cNvSpPr txBox="1"/>
            <p:nvPr/>
          </p:nvSpPr>
          <p:spPr>
            <a:xfrm>
              <a:off x="2171700" y="1047750"/>
              <a:ext cx="928459" cy="369332"/>
            </a:xfrm>
            <a:prstGeom prst="rect">
              <a:avLst/>
            </a:prstGeom>
            <a:noFill/>
          </p:spPr>
          <p:txBody>
            <a:bodyPr wrap="none" rtlCol="0">
              <a:spAutoFit/>
            </a:bodyPr>
            <a:lstStyle/>
            <a:p>
              <a:r>
                <a:rPr lang="en-US" dirty="0">
                  <a:solidFill>
                    <a:schemeClr val="bg1">
                      <a:lumMod val="65000"/>
                    </a:schemeClr>
                  </a:solidFill>
                  <a:latin typeface="Arial" panose="020B0604020202020204" pitchFamily="34" charset="0"/>
                  <a:cs typeface="Arial" panose="020B0604020202020204" pitchFamily="34" charset="0"/>
                </a:rPr>
                <a:t>A-priori</a:t>
              </a:r>
            </a:p>
          </p:txBody>
        </p:sp>
        <p:sp>
          <p:nvSpPr>
            <p:cNvPr id="29" name="TextBox 28">
              <a:extLst>
                <a:ext uri="{FF2B5EF4-FFF2-40B4-BE49-F238E27FC236}">
                  <a16:creationId xmlns:a16="http://schemas.microsoft.com/office/drawing/2014/main" id="{BF54FFAC-E82C-4CFF-9FCF-99B91B774445}"/>
                </a:ext>
              </a:extLst>
            </p:cNvPr>
            <p:cNvSpPr txBox="1"/>
            <p:nvPr/>
          </p:nvSpPr>
          <p:spPr>
            <a:xfrm>
              <a:off x="3276188" y="866775"/>
              <a:ext cx="1005403" cy="646331"/>
            </a:xfrm>
            <a:prstGeom prst="rect">
              <a:avLst/>
            </a:prstGeom>
            <a:noFill/>
          </p:spPr>
          <p:txBody>
            <a:bodyPr wrap="none" rtlCol="0">
              <a:spAutoFit/>
            </a:bodyPr>
            <a:lstStyle/>
            <a:p>
              <a:pPr algn="ctr"/>
              <a:r>
                <a:rPr lang="en-US" dirty="0">
                  <a:solidFill>
                    <a:srgbClr val="0000FF"/>
                  </a:solidFill>
                  <a:latin typeface="Arial" panose="020B0604020202020204" pitchFamily="34" charset="0"/>
                  <a:cs typeface="Arial" panose="020B0604020202020204" pitchFamily="34" charset="0"/>
                </a:rPr>
                <a:t>TEMPO</a:t>
              </a:r>
            </a:p>
            <a:p>
              <a:pPr algn="ctr"/>
              <a:r>
                <a:rPr lang="en-US" dirty="0">
                  <a:solidFill>
                    <a:srgbClr val="0000FF"/>
                  </a:solidFill>
                  <a:latin typeface="Arial" panose="020B0604020202020204" pitchFamily="34" charset="0"/>
                  <a:cs typeface="Arial" panose="020B0604020202020204" pitchFamily="34" charset="0"/>
                </a:rPr>
                <a:t>HCHO</a:t>
              </a:r>
            </a:p>
          </p:txBody>
        </p:sp>
        <p:sp>
          <p:nvSpPr>
            <p:cNvPr id="30" name="TextBox 29">
              <a:extLst>
                <a:ext uri="{FF2B5EF4-FFF2-40B4-BE49-F238E27FC236}">
                  <a16:creationId xmlns:a16="http://schemas.microsoft.com/office/drawing/2014/main" id="{FA0CB0C2-5468-46C7-B8D7-A1B4995236C5}"/>
                </a:ext>
              </a:extLst>
            </p:cNvPr>
            <p:cNvSpPr txBox="1"/>
            <p:nvPr/>
          </p:nvSpPr>
          <p:spPr>
            <a:xfrm>
              <a:off x="4422655" y="872927"/>
              <a:ext cx="1005403" cy="646331"/>
            </a:xfrm>
            <a:prstGeom prst="rect">
              <a:avLst/>
            </a:prstGeom>
            <a:noFill/>
          </p:spPr>
          <p:txBody>
            <a:bodyPr wrap="none" rtlCol="0">
              <a:spAutoFit/>
            </a:bodyPr>
            <a:lstStyle/>
            <a:p>
              <a:pPr algn="ctr"/>
              <a:r>
                <a:rPr lang="en-US" dirty="0">
                  <a:solidFill>
                    <a:srgbClr val="FF0000"/>
                  </a:solidFill>
                  <a:latin typeface="Arial" panose="020B0604020202020204" pitchFamily="34" charset="0"/>
                  <a:cs typeface="Arial" panose="020B0604020202020204" pitchFamily="34" charset="0"/>
                </a:rPr>
                <a:t>TEMPO</a:t>
              </a:r>
            </a:p>
            <a:p>
              <a:pPr algn="ctr"/>
              <a:r>
                <a:rPr lang="en-US" dirty="0">
                  <a:solidFill>
                    <a:srgbClr val="FF0000"/>
                  </a:solidFill>
                  <a:latin typeface="Arial" panose="020B0604020202020204" pitchFamily="34" charset="0"/>
                  <a:cs typeface="Arial" panose="020B0604020202020204" pitchFamily="34" charset="0"/>
                </a:rPr>
                <a:t>Joint</a:t>
              </a:r>
            </a:p>
          </p:txBody>
        </p:sp>
      </p:grpSp>
    </p:spTree>
    <p:extLst>
      <p:ext uri="{BB962C8B-B14F-4D97-AF65-F5344CB8AC3E}">
        <p14:creationId xmlns:p14="http://schemas.microsoft.com/office/powerpoint/2010/main" val="324876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5129</TotalTime>
  <Words>467</Words>
  <Application>Microsoft Office PowerPoint</Application>
  <PresentationFormat>Widescreen</PresentationFormat>
  <Paragraphs>91</Paragraphs>
  <Slides>11</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新細明體</vt:lpstr>
      <vt:lpstr>Arial</vt:lpstr>
      <vt:lpstr>Arial Unicode MS</vt:lpstr>
      <vt:lpstr>Calibri</vt:lpstr>
      <vt:lpstr>Calibri Light</vt:lpstr>
      <vt:lpstr>Wingdings</vt:lpstr>
      <vt:lpstr>Office Theme</vt:lpstr>
      <vt:lpstr>Assimilation of TEMPO NO2 and HCHO to Constrain Emissions and Air Quality Forecasts using an Ensemble Kalman Filter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McDonald</dc:creator>
  <cp:lastModifiedBy>Brian McDonald</cp:lastModifiedBy>
  <cp:revision>923</cp:revision>
  <dcterms:created xsi:type="dcterms:W3CDTF">2023-11-14T05:21:16Z</dcterms:created>
  <dcterms:modified xsi:type="dcterms:W3CDTF">2026-06-14T17:48:20Z</dcterms:modified>
</cp:coreProperties>
</file>