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9"/>
  </p:notesMasterIdLst>
  <p:sldIdLst>
    <p:sldId id="5043" r:id="rId2"/>
    <p:sldId id="302" r:id="rId3"/>
    <p:sldId id="1042653577" r:id="rId4"/>
    <p:sldId id="257" r:id="rId5"/>
    <p:sldId id="258" r:id="rId6"/>
    <p:sldId id="259" r:id="rId7"/>
    <p:sldId id="260" r:id="rId8"/>
    <p:sldId id="262" r:id="rId9"/>
    <p:sldId id="263" r:id="rId10"/>
    <p:sldId id="264" r:id="rId11"/>
    <p:sldId id="266" r:id="rId12"/>
    <p:sldId id="265" r:id="rId13"/>
    <p:sldId id="267" r:id="rId14"/>
    <p:sldId id="268" r:id="rId15"/>
    <p:sldId id="5046" r:id="rId16"/>
    <p:sldId id="5047" r:id="rId17"/>
    <p:sldId id="5042" r:id="rId1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123" d="100"/>
          <a:sy n="123" d="100"/>
        </p:scale>
        <p:origin x="226" y="96"/>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33262-A45F-4AF8-995F-81A7FF7E60EE}" type="slidenum">
              <a:rPr lang="en-US" smtClean="0"/>
              <a:t>1</a:t>
            </a:fld>
            <a:endParaRPr lang="en-US"/>
          </a:p>
        </p:txBody>
      </p:sp>
    </p:spTree>
    <p:extLst>
      <p:ext uri="{BB962C8B-B14F-4D97-AF65-F5344CB8AC3E}">
        <p14:creationId xmlns:p14="http://schemas.microsoft.com/office/powerpoint/2010/main" val="3409614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e1ea09d6f6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e1ea09d6f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Scale tempo to searey ceiling</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e1ea09d6f6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3e1ea09d6f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308">
                <a:solidFill>
                  <a:schemeClr val="dk1"/>
                </a:solidFill>
                <a:latin typeface="Times New Roman"/>
                <a:ea typeface="Times New Roman"/>
                <a:cs typeface="Times New Roman"/>
                <a:sym typeface="Times New Roman"/>
              </a:rPr>
              <a:t>Clearly some pixels have less vertical information than others as illustrated by the top two plots which can make direct comparison of Searey to TEMPO difficult because it is not clear whether disagreement is due to lack of vertical information. </a:t>
            </a:r>
            <a:endParaRPr sz="1308">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r>
              <a:rPr lang="en" sz="1308">
                <a:solidFill>
                  <a:schemeClr val="dk1"/>
                </a:solidFill>
                <a:latin typeface="Times New Roman"/>
                <a:ea typeface="Times New Roman"/>
                <a:cs typeface="Times New Roman"/>
                <a:sym typeface="Times New Roman"/>
              </a:rPr>
              <a:t>The Searey data points that fall within a pixel contribute to a profile and nothing above or below the min and max are assumed. Then that profile is integrated to get the partial column value significantly smaller than TEMPOs tropospheric column.</a:t>
            </a:r>
            <a:endParaRPr sz="1308">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1200"/>
              </a:spcAft>
              <a:buClr>
                <a:schemeClr val="dk1"/>
              </a:buClr>
              <a:buSzPts val="1100"/>
              <a:buFont typeface="Arial"/>
              <a:buNone/>
            </a:pPr>
            <a:r>
              <a:rPr lang="en" sz="1308">
                <a:solidFill>
                  <a:schemeClr val="dk1"/>
                </a:solidFill>
                <a:latin typeface="Times New Roman"/>
                <a:ea typeface="Times New Roman"/>
                <a:cs typeface="Times New Roman"/>
                <a:sym typeface="Times New Roman"/>
              </a:rPr>
              <a:t>For this analysis the mean profile of that Searey flight is assumed to be an acceptable profile shape for the extent we are comparing. Under this assumption the NO2 is considered negligible beyond the ceiling of that profile and the provided TEMPO tropospheric column is distributed according to the shape of that profile and the min and max altitude of the Searey interpolated profile for a pixel is used to extract a comparable fraction of the tropospheric column.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e1ea09d6f6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e1ea09d6f6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3ead01ee46b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3ead01ee46b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3e1ea09d6f6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3e1ea09d6f6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26018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C7D1B5-5F39-4304-9793-00AEBF446684}" type="slidenum">
              <a:rPr lang="en-US" smtClean="0"/>
              <a:t>3</a:t>
            </a:fld>
            <a:endParaRPr lang="en-US"/>
          </a:p>
        </p:txBody>
      </p:sp>
    </p:spTree>
    <p:extLst>
      <p:ext uri="{BB962C8B-B14F-4D97-AF65-F5344CB8AC3E}">
        <p14:creationId xmlns:p14="http://schemas.microsoft.com/office/powerpoint/2010/main" val="2472909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e1931738c4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e1931738c4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3e1931738c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3e1931738c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e148b54ca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e148b54ca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3e34b68e07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3e34b68e07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Make red line thicker, lighter background lake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3e425846d6d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e425846d6d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e8b62f171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3e8b62f171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April 14, 2026</a:t>
            </a:r>
            <a:endParaRPr lang="en-US" dirty="0"/>
          </a:p>
        </p:txBody>
      </p:sp>
      <p:sp>
        <p:nvSpPr>
          <p:cNvPr id="4" name="Footer Placeholder 3"/>
          <p:cNvSpPr>
            <a:spLocks noGrp="1"/>
          </p:cNvSpPr>
          <p:nvPr>
            <p:ph type="ftr" sz="quarter" idx="11"/>
          </p:nvPr>
        </p:nvSpPr>
        <p:spPr/>
        <p:txBody>
          <a:bodyPr/>
          <a:lstStyle/>
          <a:p>
            <a:r>
              <a:rPr lang="en-US"/>
              <a:t>TEMPO Senior Review Proposal</a:t>
            </a:r>
          </a:p>
        </p:txBody>
      </p:sp>
      <p:sp>
        <p:nvSpPr>
          <p:cNvPr id="5" name="Slide Number Placeholder 4"/>
          <p:cNvSpPr>
            <a:spLocks noGrp="1"/>
          </p:cNvSpPr>
          <p:nvPr>
            <p:ph type="sldNum" sz="quarter" idx="12"/>
          </p:nvPr>
        </p:nvSpPr>
        <p:spPr/>
        <p:txBody>
          <a:bodyPr/>
          <a:lstStyle/>
          <a:p>
            <a:fld id="{8ED73442-08FF-4492-B0C7-9D805A86EDBE}" type="slidenum">
              <a:rPr lang="en-US" smtClean="0"/>
              <a:t>‹#›</a:t>
            </a:fld>
            <a:endParaRPr lang="en-US"/>
          </a:p>
        </p:txBody>
      </p:sp>
      <p:sp>
        <p:nvSpPr>
          <p:cNvPr id="6" name="Title 2"/>
          <p:cNvSpPr>
            <a:spLocks noGrp="1"/>
          </p:cNvSpPr>
          <p:nvPr>
            <p:ph type="title"/>
          </p:nvPr>
        </p:nvSpPr>
        <p:spPr>
          <a:xfrm>
            <a:off x="1417896" y="0"/>
            <a:ext cx="6308208" cy="731776"/>
          </a:xfrm>
          <a:prstGeom prst="rect">
            <a:avLst/>
          </a:prstGeom>
        </p:spPr>
        <p:txBody>
          <a:bodyPr anchor="ctr"/>
          <a:lstStyle>
            <a:lvl1pPr algn="ctr">
              <a:defRPr sz="2700" b="0">
                <a:solidFill>
                  <a:schemeClr val="bg1"/>
                </a:solidFill>
                <a:latin typeface="+mn-lt"/>
              </a:defRPr>
            </a:lvl1pPr>
          </a:lstStyle>
          <a:p>
            <a:r>
              <a:rPr lang="en-US" dirty="0"/>
              <a:t>Click to edit Master title style</a:t>
            </a:r>
          </a:p>
        </p:txBody>
      </p:sp>
    </p:spTree>
    <p:extLst>
      <p:ext uri="{BB962C8B-B14F-4D97-AF65-F5344CB8AC3E}">
        <p14:creationId xmlns:p14="http://schemas.microsoft.com/office/powerpoint/2010/main" val="2534639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92504-956C-4D1D-9987-D03C78AB3F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DCBB65-6755-4E0E-A1FE-E959C50C81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F58EED-9B92-4369-A79D-11DDDBD60127}"/>
              </a:ext>
            </a:extLst>
          </p:cNvPr>
          <p:cNvSpPr>
            <a:spLocks noGrp="1"/>
          </p:cNvSpPr>
          <p:nvPr>
            <p:ph type="dt" sz="half" idx="10"/>
          </p:nvPr>
        </p:nvSpPr>
        <p:spPr/>
        <p:txBody>
          <a:bodyPr/>
          <a:lstStyle/>
          <a:p>
            <a:fld id="{0D8A440B-718F-4FD6-B47C-1AF4E7590530}" type="datetimeFigureOut">
              <a:rPr lang="en-US" smtClean="0"/>
              <a:t>6/15/2026</a:t>
            </a:fld>
            <a:endParaRPr lang="en-US"/>
          </a:p>
        </p:txBody>
      </p:sp>
      <p:sp>
        <p:nvSpPr>
          <p:cNvPr id="5" name="Footer Placeholder 4">
            <a:extLst>
              <a:ext uri="{FF2B5EF4-FFF2-40B4-BE49-F238E27FC236}">
                <a16:creationId xmlns:a16="http://schemas.microsoft.com/office/drawing/2014/main" id="{36280D52-E19E-45B8-BC0C-9EEDF8D60E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8667F0-99D5-42E5-B2D7-1461E6431621}"/>
              </a:ext>
            </a:extLst>
          </p:cNvPr>
          <p:cNvSpPr>
            <a:spLocks noGrp="1"/>
          </p:cNvSpPr>
          <p:nvPr>
            <p:ph type="sldNum" sz="quarter" idx="12"/>
          </p:nvPr>
        </p:nvSpPr>
        <p:spPr/>
        <p:txBody>
          <a:bodyPr/>
          <a:lstStyle/>
          <a:p>
            <a:fld id="{BEC53EEE-BC15-402D-A672-1D11F0A2BB1D}" type="slidenum">
              <a:rPr lang="en-US" smtClean="0"/>
              <a:t>‹#›</a:t>
            </a:fld>
            <a:endParaRPr lang="en-US"/>
          </a:p>
        </p:txBody>
      </p:sp>
    </p:spTree>
    <p:extLst>
      <p:ext uri="{BB962C8B-B14F-4D97-AF65-F5344CB8AC3E}">
        <p14:creationId xmlns:p14="http://schemas.microsoft.com/office/powerpoint/2010/main" val="1943129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airplane"/>
      </p:transition>
    </mc:Choice>
    <mc:Fallback xmlns="">
      <p:transition spd="slow" advClick="0" advTm="7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 id="2147483661" r:id="rId13"/>
  </p:sldLayoutIdLst>
  <p:hf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e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7.gif"/><Relationship Id="rId5" Type="http://schemas.microsoft.com/office/2007/relationships/hdphoto" Target="../media/hdphoto1.wdp"/><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5.emf"/></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8.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6.png"/><Relationship Id="rId5" Type="http://schemas.openxmlformats.org/officeDocument/2006/relationships/image" Target="../media/image14.jpg"/><Relationship Id="rId10" Type="http://schemas.openxmlformats.org/officeDocument/2006/relationships/image" Target="../media/image3.png"/><Relationship Id="rId4" Type="http://schemas.openxmlformats.org/officeDocument/2006/relationships/image" Target="../media/image29.pn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0.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6.png"/><Relationship Id="rId5" Type="http://schemas.openxmlformats.org/officeDocument/2006/relationships/image" Target="../media/image14.jpg"/><Relationship Id="rId10" Type="http://schemas.openxmlformats.org/officeDocument/2006/relationships/image" Target="../media/image3.png"/><Relationship Id="rId4" Type="http://schemas.openxmlformats.org/officeDocument/2006/relationships/image" Target="../media/image31.pn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2.png"/><Relationship Id="rId7" Type="http://schemas.openxmlformats.org/officeDocument/2006/relationships/image" Target="../media/image15.png"/><Relationship Id="rId12"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4.jpg"/><Relationship Id="rId11" Type="http://schemas.openxmlformats.org/officeDocument/2006/relationships/image" Target="../media/image3.png"/><Relationship Id="rId5" Type="http://schemas.openxmlformats.org/officeDocument/2006/relationships/image" Target="../media/image34.png"/><Relationship Id="rId10" Type="http://schemas.openxmlformats.org/officeDocument/2006/relationships/image" Target="../media/image17.png"/><Relationship Id="rId4" Type="http://schemas.openxmlformats.org/officeDocument/2006/relationships/image" Target="../media/image33.png"/><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6.png"/><Relationship Id="rId3" Type="http://schemas.openxmlformats.org/officeDocument/2006/relationships/image" Target="../media/image35.png"/><Relationship Id="rId7" Type="http://schemas.openxmlformats.org/officeDocument/2006/relationships/image" Target="../media/image14.jpg"/><Relationship Id="rId12"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8.png"/><Relationship Id="rId11" Type="http://schemas.openxmlformats.org/officeDocument/2006/relationships/image" Target="../media/image17.png"/><Relationship Id="rId5" Type="http://schemas.openxmlformats.org/officeDocument/2006/relationships/image" Target="../media/image37.png"/><Relationship Id="rId10" Type="http://schemas.openxmlformats.org/officeDocument/2006/relationships/image" Target="../media/image2.png"/><Relationship Id="rId4" Type="http://schemas.openxmlformats.org/officeDocument/2006/relationships/image" Target="../media/image36.pn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4.jp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4.jpg"/><Relationship Id="rId7" Type="http://schemas.openxmlformats.org/officeDocument/2006/relationships/image" Target="../media/image17.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4.jpg"/><Relationship Id="rId7" Type="http://schemas.openxmlformats.org/officeDocument/2006/relationships/image" Target="../media/image17.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2.png"/><Relationship Id="rId7" Type="http://schemas.openxmlformats.org/officeDocument/2006/relationships/image" Target="../media/image17.png"/><Relationship Id="rId2" Type="http://schemas.openxmlformats.org/officeDocument/2006/relationships/image" Target="../media/image41.png"/><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43.pn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6.png"/><Relationship Id="rId5" Type="http://schemas.openxmlformats.org/officeDocument/2006/relationships/image" Target="../media/image14.jpg"/><Relationship Id="rId10" Type="http://schemas.openxmlformats.org/officeDocument/2006/relationships/image" Target="../media/image3.png"/><Relationship Id="rId4" Type="http://schemas.openxmlformats.org/officeDocument/2006/relationships/image" Target="../media/image13.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8.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6.png"/><Relationship Id="rId5" Type="http://schemas.openxmlformats.org/officeDocument/2006/relationships/image" Target="../media/image14.jpg"/><Relationship Id="rId10" Type="http://schemas.openxmlformats.org/officeDocument/2006/relationships/image" Target="../media/image3.png"/><Relationship Id="rId4" Type="http://schemas.openxmlformats.org/officeDocument/2006/relationships/image" Target="../media/image19.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8.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6.png"/><Relationship Id="rId5" Type="http://schemas.openxmlformats.org/officeDocument/2006/relationships/image" Target="../media/image14.jpg"/><Relationship Id="rId10" Type="http://schemas.openxmlformats.org/officeDocument/2006/relationships/image" Target="../media/image3.png"/><Relationship Id="rId4" Type="http://schemas.openxmlformats.org/officeDocument/2006/relationships/image" Target="../media/image20.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image" Target="../media/image3.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4.png"/><Relationship Id="rId11" Type="http://schemas.openxmlformats.org/officeDocument/2006/relationships/image" Target="../media/image2.png"/><Relationship Id="rId5" Type="http://schemas.openxmlformats.org/officeDocument/2006/relationships/image" Target="../media/image23.png"/><Relationship Id="rId10" Type="http://schemas.openxmlformats.org/officeDocument/2006/relationships/image" Target="../media/image16.png"/><Relationship Id="rId4" Type="http://schemas.openxmlformats.org/officeDocument/2006/relationships/image" Target="../media/image22.png"/><Relationship Id="rId9" Type="http://schemas.openxmlformats.org/officeDocument/2006/relationships/image" Target="../media/image15.png"/><Relationship Id="rId1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6.png"/><Relationship Id="rId7"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6.png"/><Relationship Id="rId4" Type="http://schemas.openxmlformats.org/officeDocument/2006/relationships/image" Target="../media/image14.jpg"/><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7.png"/><Relationship Id="rId7"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6.png"/><Relationship Id="rId4" Type="http://schemas.openxmlformats.org/officeDocument/2006/relationships/image" Target="../media/image14.jpg"/><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84C02F76-BA2A-4ADC-9B93-4C5A307C7655}"/>
              </a:ext>
            </a:extLst>
          </p:cNvPr>
          <p:cNvSpPr/>
          <p:nvPr/>
        </p:nvSpPr>
        <p:spPr>
          <a:xfrm>
            <a:off x="0" y="0"/>
            <a:ext cx="9144000" cy="515147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1" name="TextBox 10">
            <a:extLst>
              <a:ext uri="{FF2B5EF4-FFF2-40B4-BE49-F238E27FC236}">
                <a16:creationId xmlns:a16="http://schemas.microsoft.com/office/drawing/2014/main" id="{1F368624-7E14-400D-8908-6B3613D7A29B}"/>
              </a:ext>
            </a:extLst>
          </p:cNvPr>
          <p:cNvSpPr txBox="1"/>
          <p:nvPr/>
        </p:nvSpPr>
        <p:spPr>
          <a:xfrm>
            <a:off x="-223080" y="1649377"/>
            <a:ext cx="9041193" cy="1292662"/>
          </a:xfrm>
          <a:prstGeom prst="rect">
            <a:avLst/>
          </a:prstGeom>
          <a:noFill/>
        </p:spPr>
        <p:txBody>
          <a:bodyPr wrap="square">
            <a:spAutoFit/>
          </a:bodyPr>
          <a:lstStyle/>
          <a:p>
            <a:pPr algn="ctr"/>
            <a:r>
              <a:rPr lang="en-US" sz="1800" b="1" dirty="0">
                <a:solidFill>
                  <a:srgbClr val="202124"/>
                </a:solidFill>
                <a:latin typeface="Roboto" panose="02000000000000000000" pitchFamily="2" charset="0"/>
                <a:ea typeface="Roboto" panose="02000000000000000000" pitchFamily="2" charset="0"/>
                <a:cs typeface="Arial" panose="020B0604020202020204" pitchFamily="34" charset="0"/>
                <a:sym typeface="Roboto"/>
              </a:rPr>
              <a:t>Validation of TEMPO O</a:t>
            </a:r>
            <a:r>
              <a:rPr lang="en-US" sz="1800" b="1" baseline="-25000" dirty="0">
                <a:solidFill>
                  <a:srgbClr val="202124"/>
                </a:solidFill>
                <a:latin typeface="Roboto" panose="02000000000000000000" pitchFamily="2" charset="0"/>
                <a:ea typeface="Roboto" panose="02000000000000000000" pitchFamily="2" charset="0"/>
                <a:cs typeface="Arial" panose="020B0604020202020204" pitchFamily="34" charset="0"/>
                <a:sym typeface="Roboto"/>
              </a:rPr>
              <a:t>3</a:t>
            </a:r>
            <a:r>
              <a:rPr lang="en-US" sz="1800" b="1" dirty="0">
                <a:solidFill>
                  <a:srgbClr val="202124"/>
                </a:solidFill>
                <a:latin typeface="Roboto" panose="02000000000000000000" pitchFamily="2" charset="0"/>
                <a:ea typeface="Roboto" panose="02000000000000000000" pitchFamily="2" charset="0"/>
                <a:cs typeface="Arial" panose="020B0604020202020204" pitchFamily="34" charset="0"/>
                <a:sym typeface="Roboto"/>
              </a:rPr>
              <a:t> profiles and NO</a:t>
            </a:r>
            <a:r>
              <a:rPr lang="en-US" sz="1800" b="1" baseline="-25000" dirty="0">
                <a:solidFill>
                  <a:srgbClr val="202124"/>
                </a:solidFill>
                <a:latin typeface="Roboto" panose="02000000000000000000" pitchFamily="2" charset="0"/>
                <a:ea typeface="Roboto" panose="02000000000000000000" pitchFamily="2" charset="0"/>
                <a:cs typeface="Arial" panose="020B0604020202020204" pitchFamily="34" charset="0"/>
                <a:sym typeface="Roboto"/>
              </a:rPr>
              <a:t>2</a:t>
            </a:r>
            <a:r>
              <a:rPr lang="en-US" sz="1800" b="1" dirty="0">
                <a:solidFill>
                  <a:srgbClr val="202124"/>
                </a:solidFill>
                <a:latin typeface="Roboto" panose="02000000000000000000" pitchFamily="2" charset="0"/>
                <a:ea typeface="Roboto" panose="02000000000000000000" pitchFamily="2" charset="0"/>
                <a:cs typeface="Arial" panose="020B0604020202020204" pitchFamily="34" charset="0"/>
                <a:sym typeface="Roboto"/>
              </a:rPr>
              <a:t> column with </a:t>
            </a:r>
          </a:p>
          <a:p>
            <a:pPr algn="ctr"/>
            <a:r>
              <a:rPr lang="en-US" sz="1800" b="1" dirty="0">
                <a:solidFill>
                  <a:srgbClr val="202124"/>
                </a:solidFill>
                <a:latin typeface="Roboto" panose="02000000000000000000" pitchFamily="2" charset="0"/>
                <a:ea typeface="Roboto" panose="02000000000000000000" pitchFamily="2" charset="0"/>
                <a:cs typeface="Arial" panose="020B0604020202020204" pitchFamily="34" charset="0"/>
                <a:sym typeface="Roboto"/>
              </a:rPr>
              <a:t>TOLNet/RO</a:t>
            </a:r>
            <a:r>
              <a:rPr lang="en-US" sz="1800" b="1" baseline="-25000" dirty="0">
                <a:solidFill>
                  <a:srgbClr val="202124"/>
                </a:solidFill>
                <a:latin typeface="Roboto" panose="02000000000000000000" pitchFamily="2" charset="0"/>
                <a:ea typeface="Roboto" panose="02000000000000000000" pitchFamily="2" charset="0"/>
                <a:cs typeface="Arial" panose="020B0604020202020204" pitchFamily="34" charset="0"/>
                <a:sym typeface="Roboto"/>
              </a:rPr>
              <a:t>3</a:t>
            </a:r>
            <a:r>
              <a:rPr lang="en-US" sz="1800" b="1" dirty="0">
                <a:solidFill>
                  <a:srgbClr val="202124"/>
                </a:solidFill>
                <a:latin typeface="Roboto" panose="02000000000000000000" pitchFamily="2" charset="0"/>
                <a:ea typeface="Roboto" panose="02000000000000000000" pitchFamily="2" charset="0"/>
                <a:cs typeface="Arial" panose="020B0604020202020204" pitchFamily="34" charset="0"/>
                <a:sym typeface="Roboto"/>
              </a:rPr>
              <a:t>QET and SeaRey measurements</a:t>
            </a:r>
          </a:p>
          <a:p>
            <a:pPr algn="ctr"/>
            <a:endParaRPr lang="en-US" b="1" dirty="0">
              <a:solidFill>
                <a:srgbClr val="202124"/>
              </a:solidFill>
              <a:latin typeface="Roboto" panose="02000000000000000000" pitchFamily="2" charset="0"/>
              <a:ea typeface="Roboto" panose="02000000000000000000" pitchFamily="2" charset="0"/>
              <a:cs typeface="Arial" panose="020B0604020202020204" pitchFamily="34" charset="0"/>
              <a:sym typeface="Roboto"/>
            </a:endParaRPr>
          </a:p>
          <a:p>
            <a:pPr algn="ctr"/>
            <a:r>
              <a:rPr lang="en-US" b="1" dirty="0">
                <a:latin typeface="Arial" panose="020B0604020202020204" pitchFamily="34" charset="0"/>
                <a:cs typeface="Arial" panose="020B0604020202020204" pitchFamily="34" charset="0"/>
              </a:rPr>
              <a:t>Mike Newchurch and John Burden</a:t>
            </a:r>
          </a:p>
          <a:p>
            <a:pPr algn="ctr"/>
            <a:r>
              <a:rPr lang="en-US" b="1" dirty="0">
                <a:latin typeface="Arial" panose="020B0604020202020204" pitchFamily="34" charset="0"/>
                <a:cs typeface="Arial" panose="020B0604020202020204" pitchFamily="34" charset="0"/>
              </a:rPr>
              <a:t>U Alabama in Huntsville</a:t>
            </a:r>
            <a:endParaRPr lang="en-US" b="1" dirty="0"/>
          </a:p>
        </p:txBody>
      </p:sp>
      <p:pic>
        <p:nvPicPr>
          <p:cNvPr id="13" name="Picture 12">
            <a:extLst>
              <a:ext uri="{FF2B5EF4-FFF2-40B4-BE49-F238E27FC236}">
                <a16:creationId xmlns:a16="http://schemas.microsoft.com/office/drawing/2014/main" id="{C5B89D86-F298-409F-B6EB-311D3A871AB3}"/>
              </a:ext>
            </a:extLst>
          </p:cNvPr>
          <p:cNvPicPr>
            <a:picLocks noChangeAspect="1"/>
          </p:cNvPicPr>
          <p:nvPr/>
        </p:nvPicPr>
        <p:blipFill rotWithShape="1">
          <a:blip r:embed="rId3">
            <a:alphaModFix amt="5000"/>
            <a:extLst>
              <a:ext uri="{28A0092B-C50C-407E-A947-70E740481C1C}">
                <a14:useLocalDpi xmlns:a14="http://schemas.microsoft.com/office/drawing/2010/main" val="0"/>
              </a:ext>
            </a:extLst>
          </a:blip>
          <a:srcRect l="62173" t="28018" r="1859" b="65474"/>
          <a:stretch/>
        </p:blipFill>
        <p:spPr>
          <a:xfrm>
            <a:off x="0" y="0"/>
            <a:ext cx="9144000" cy="1555011"/>
          </a:xfrm>
          <a:prstGeom prst="rect">
            <a:avLst/>
          </a:prstGeom>
        </p:spPr>
      </p:pic>
      <p:pic>
        <p:nvPicPr>
          <p:cNvPr id="19" name="Picture 4">
            <a:extLst>
              <a:ext uri="{FF2B5EF4-FFF2-40B4-BE49-F238E27FC236}">
                <a16:creationId xmlns:a16="http://schemas.microsoft.com/office/drawing/2014/main" id="{235693A7-60C2-466F-81F6-A33A2DB076C4}"/>
              </a:ext>
            </a:extLst>
          </p:cNvPr>
          <p:cNvPicPr>
            <a:picLocks noChangeAspect="1" noChangeArrowheads="1"/>
          </p:cNvPicPr>
          <p:nvPr/>
        </p:nvPicPr>
        <p:blipFill>
          <a:blip r:embed="rId4">
            <a:alphaModFix amt="85000"/>
            <a:extLst>
              <a:ext uri="{BEBA8EAE-BF5A-486C-A8C5-ECC9F3942E4B}">
                <a14:imgProps xmlns:a14="http://schemas.microsoft.com/office/drawing/2010/main">
                  <a14:imgLayer r:embed="rId5">
                    <a14:imgEffect>
                      <a14:backgroundRemoval t="5647" b="94456" l="2053" r="96481">
                        <a14:foregroundMark x1="42424" y1="17351" x2="24438" y2="22587"/>
                        <a14:foregroundMark x1="31281" y1="28234" x2="62757" y2="38193"/>
                        <a14:foregroundMark x1="62757" y1="38193" x2="69599" y2="60575"/>
                        <a14:foregroundMark x1="69599" y1="60575" x2="59238" y2="65092"/>
                        <a14:foregroundMark x1="15836" y1="21663" x2="9580" y2="51540"/>
                        <a14:foregroundMark x1="9580" y1="51540" x2="9580" y2="53285"/>
                        <a14:foregroundMark x1="5865" y1="20021" x2="5279" y2="17762"/>
                        <a14:foregroundMark x1="8113" y1="17351" x2="8602" y2="17351"/>
                        <a14:foregroundMark x1="8895" y1="17454" x2="12121" y2="17454"/>
                        <a14:foregroundMark x1="17889" y1="17454" x2="22678" y2="17454"/>
                        <a14:foregroundMark x1="38416" y1="18378" x2="51417" y2="19405"/>
                        <a14:foregroundMark x1="58749" y1="20226" x2="69306" y2="20739"/>
                        <a14:foregroundMark x1="70186" y1="20739" x2="70186" y2="20739"/>
                        <a14:foregroundMark x1="53959" y1="14990" x2="53470" y2="14682"/>
                        <a14:foregroundMark x1="53372" y1="8214" x2="53372" y2="7803"/>
                        <a14:foregroundMark x1="44966" y1="7598" x2="29619" y2="7803"/>
                        <a14:foregroundMark x1="29619" y1="7803" x2="22483" y2="14579"/>
                        <a14:foregroundMark x1="22483" y1="14579" x2="21408" y2="16940"/>
                        <a14:foregroundMark x1="19159" y1="19610" x2="54154" y2="21355"/>
                        <a14:foregroundMark x1="54154" y1="21355" x2="77517" y2="20534"/>
                        <a14:foregroundMark x1="77517" y1="20534" x2="57869" y2="9754"/>
                        <a14:foregroundMark x1="57869" y1="9754" x2="45259" y2="23614"/>
                        <a14:foregroundMark x1="45259" y1="23614" x2="55132" y2="26591"/>
                        <a14:foregroundMark x1="55132" y1="26591" x2="58749" y2="25462"/>
                        <a14:foregroundMark x1="83284" y1="21971" x2="70283" y2="18378"/>
                        <a14:foregroundMark x1="70283" y1="18378" x2="60997" y2="30903"/>
                        <a14:foregroundMark x1="60997" y1="30903" x2="75758" y2="27926"/>
                        <a14:foregroundMark x1="75758" y1="27926" x2="78495" y2="18789"/>
                        <a14:foregroundMark x1="90225" y1="22485" x2="86315" y2="24538"/>
                        <a14:foregroundMark x1="69306" y1="24230" x2="67253" y2="24127"/>
                        <a14:foregroundMark x1="67253" y1="24127" x2="65396" y2="24127"/>
                        <a14:foregroundMark x1="63539" y1="24127" x2="63539" y2="24127"/>
                        <a14:foregroundMark x1="65885" y1="20021" x2="65885" y2="20021"/>
                        <a14:foregroundMark x1="65885" y1="19302" x2="65885" y2="19302"/>
                        <a14:foregroundMark x1="65885" y1="19097" x2="64321" y2="17351"/>
                        <a14:foregroundMark x1="64223" y1="17146" x2="64223" y2="17146"/>
                        <a14:foregroundMark x1="63245" y1="17351" x2="62366" y2="18070"/>
                        <a14:foregroundMark x1="62366" y1="13039" x2="59629" y2="11602"/>
                        <a14:foregroundMark x1="56500" y1="11499" x2="55523" y2="11499"/>
                        <a14:foregroundMark x1="52395" y1="11499" x2="49365" y2="11396"/>
                        <a14:foregroundMark x1="49071" y1="11396" x2="49071" y2="11396"/>
                        <a14:foregroundMark x1="47996" y1="11396" x2="44966" y2="11088"/>
                        <a14:foregroundMark x1="43695" y1="11088" x2="39394" y2="11088"/>
                        <a14:foregroundMark x1="39101" y1="11088" x2="34115" y2="10883"/>
                        <a14:foregroundMark x1="32649" y1="10883" x2="32258" y2="11088"/>
                        <a14:foregroundMark x1="29228" y1="14476" x2="27175" y2="17762"/>
                        <a14:foregroundMark x1="26100" y1="22690" x2="26100" y2="26591"/>
                        <a14:foregroundMark x1="26100" y1="27515" x2="22972" y2="27515"/>
                        <a14:foregroundMark x1="19257" y1="27515" x2="19257" y2="27515"/>
                        <a14:foregroundMark x1="13587" y1="24641" x2="12023" y2="24641"/>
                        <a14:foregroundMark x1="11828" y1="24333" x2="11535" y2="22895"/>
                        <a14:foregroundMark x1="9482" y1="22895" x2="9286" y2="26181"/>
                        <a14:foregroundMark x1="9286" y1="27823" x2="7331" y2="26591"/>
                        <a14:foregroundMark x1="5474" y1="23922" x2="4888" y2="23306"/>
                        <a14:foregroundMark x1="2053" y1="20534" x2="2053" y2="20534"/>
                        <a14:foregroundMark x1="13196" y1="18275" x2="13685" y2="17762"/>
                        <a14:foregroundMark x1="14467" y1="17762" x2="14858" y2="17762"/>
                        <a14:foregroundMark x1="14858" y1="21047" x2="14272" y2="25565"/>
                        <a14:foregroundMark x1="14272" y1="26078" x2="14272" y2="26591"/>
                        <a14:foregroundMark x1="13587" y1="25565" x2="12903" y2="20329"/>
                        <a14:foregroundMark x1="11437" y1="36037" x2="10166" y2="50000"/>
                        <a14:foregroundMark x1="10166" y1="51540" x2="10166" y2="51540"/>
                        <a14:foregroundMark x1="10753" y1="53593" x2="11535" y2="55236"/>
                        <a14:foregroundMark x1="12121" y1="58830" x2="13001" y2="62012"/>
                        <a14:foregroundMark x1="13881" y1="68378" x2="14858" y2="70842"/>
                        <a14:foregroundMark x1="18671" y1="73819" x2="20039" y2="75770"/>
                        <a14:foregroundMark x1="21017" y1="78953" x2="21017" y2="79363"/>
                        <a14:foregroundMark x1="21017" y1="79363" x2="49365" y2="85010"/>
                        <a14:foregroundMark x1="65689" y1="88398" x2="69501" y2="87474"/>
                        <a14:foregroundMark x1="72923" y1="85524" x2="69110" y2="86242"/>
                        <a14:foregroundMark x1="57380" y1="89117" x2="53959" y2="90349"/>
                        <a14:foregroundMark x1="48387" y1="91992" x2="29912" y2="86242"/>
                        <a14:foregroundMark x1="29912" y1="86242" x2="12414" y2="69302"/>
                        <a14:foregroundMark x1="12414" y1="68891" x2="12121" y2="64990"/>
                        <a14:foregroundMark x1="9971" y1="54004" x2="9971" y2="46509"/>
                        <a14:foregroundMark x1="10264" y1="46099" x2="16813" y2="72793"/>
                        <a14:foregroundMark x1="16813" y1="72793" x2="16813" y2="72793"/>
                        <a14:foregroundMark x1="16422" y1="72177" x2="16031" y2="70842"/>
                        <a14:foregroundMark x1="68524" y1="82649" x2="68524" y2="82649"/>
                        <a14:foregroundMark x1="61388" y1="92402" x2="78886" y2="81314"/>
                        <a14:foregroundMark x1="78886" y1="81314" x2="89541" y2="61294"/>
                        <a14:foregroundMark x1="89541" y1="61294" x2="88856" y2="50513"/>
                        <a14:foregroundMark x1="88856" y1="50513" x2="74487" y2="67556"/>
                        <a14:foregroundMark x1="74487" y1="67556" x2="62463" y2="94045"/>
                        <a14:foregroundMark x1="72923" y1="80287" x2="74389" y2="79466"/>
                        <a14:foregroundMark x1="75660" y1="78953" x2="76931" y2="77413"/>
                        <a14:foregroundMark x1="77322" y1="76489" x2="77615" y2="75873"/>
                        <a14:foregroundMark x1="78006" y1="75359" x2="79081" y2="73511"/>
                        <a14:foregroundMark x1="81329" y1="70534" x2="85044" y2="63655"/>
                        <a14:foregroundMark x1="85044" y1="63655" x2="87781" y2="49384"/>
                        <a14:foregroundMark x1="87879" y1="45996" x2="85630" y2="34702"/>
                        <a14:foregroundMark x1="81720" y1="29671" x2="38123" y2="24538"/>
                        <a14:foregroundMark x1="62463" y1="14168" x2="40860" y2="13142"/>
                        <a14:foregroundMark x1="38514" y1="12115" x2="52981" y2="5749"/>
                        <a14:foregroundMark x1="52981" y1="5749" x2="59824" y2="8316"/>
                        <a14:foregroundMark x1="59824" y1="8316" x2="61486" y2="13039"/>
                        <a14:foregroundMark x1="67058" y1="9856" x2="48778" y2="12526"/>
                        <a14:foregroundMark x1="54839" y1="16324" x2="58553" y2="22177"/>
                        <a14:foregroundMark x1="55132" y1="19610" x2="46628" y2="28131"/>
                        <a14:foregroundMark x1="24536" y1="22485" x2="23754" y2="17146"/>
                        <a14:foregroundMark x1="34018" y1="17967" x2="27175" y2="18070"/>
                        <a14:foregroundMark x1="26686" y1="28439" x2="22287" y2="24949"/>
                        <a14:foregroundMark x1="26882" y1="26899" x2="35093" y2="26797"/>
                        <a14:foregroundMark x1="35093" y1="26797" x2="27175" y2="27823"/>
                        <a14:foregroundMark x1="57674" y1="19097" x2="59824" y2="18994"/>
                        <a14:foregroundMark x1="64027" y1="17659" x2="70479" y2="17146"/>
                        <a14:foregroundMark x1="62268" y1="24846" x2="64223" y2="23614"/>
                        <a14:foregroundMark x1="64321" y1="23614" x2="74585" y2="20945"/>
                        <a14:foregroundMark x1="81525" y1="17762" x2="81818" y2="26899"/>
                        <a14:foregroundMark x1="81818" y1="26899" x2="90225" y2="24949"/>
                        <a14:foregroundMark x1="90225" y1="24949" x2="83969" y2="17351"/>
                        <a14:foregroundMark x1="83969" y1="17351" x2="78788" y2="18583"/>
                        <a14:foregroundMark x1="88563" y1="24949" x2="90323" y2="18378"/>
                        <a14:foregroundMark x1="83480" y1="17967" x2="89932" y2="17454"/>
                        <a14:foregroundMark x1="79668" y1="21253" x2="81329" y2="29055"/>
                        <a14:foregroundMark x1="79765" y1="27413" x2="89052" y2="32444"/>
                        <a14:foregroundMark x1="93842" y1="18378" x2="95503" y2="26797"/>
                        <a14:foregroundMark x1="78201" y1="23306" x2="84653" y2="35421"/>
                        <a14:foregroundMark x1="84653" y1="35421" x2="84653" y2="35729"/>
                        <a14:foregroundMark x1="72532" y1="34086" x2="17400" y2="29466"/>
                        <a14:foregroundMark x1="17302" y1="31622" x2="25513" y2="32238"/>
                        <a14:foregroundMark x1="25513" y1="32238" x2="33431" y2="32136"/>
                        <a14:foregroundMark x1="14467" y1="36037" x2="47116" y2="33265"/>
                        <a14:foregroundMark x1="47116" y1="33265" x2="73900" y2="33368"/>
                        <a14:foregroundMark x1="74096" y1="32033" x2="72336" y2="26591"/>
                        <a14:foregroundMark x1="70479" y1="29774" x2="67058" y2="41478"/>
                        <a14:foregroundMark x1="67058" y1="41478" x2="66764" y2="41889"/>
                        <a14:foregroundMark x1="58065" y1="37680" x2="66667" y2="30903"/>
                        <a14:foregroundMark x1="66667" y1="30903" x2="68524" y2="30185"/>
                        <a14:foregroundMark x1="63245" y1="60986" x2="63245" y2="68070"/>
                        <a14:foregroundMark x1="63245" y1="68070" x2="56598" y2="81622"/>
                        <a14:foregroundMark x1="56598" y1="81622" x2="51808" y2="85832"/>
                        <a14:foregroundMark x1="39101" y1="89733" x2="47996" y2="94456"/>
                        <a14:foregroundMark x1="47996" y1="94456" x2="57771" y2="93943"/>
                        <a14:foregroundMark x1="57771" y1="93943" x2="60606" y2="92197"/>
                        <a14:foregroundMark x1="46530" y1="94456" x2="24633" y2="88296"/>
                        <a14:foregroundMark x1="24633" y1="88296" x2="16911" y2="81109"/>
                        <a14:foregroundMark x1="16911" y1="81109" x2="15543" y2="64271"/>
                        <a14:foregroundMark x1="16129" y1="66530" x2="11144" y2="61396"/>
                        <a14:foregroundMark x1="11144" y1="61396" x2="6549" y2="47023"/>
                        <a14:foregroundMark x1="6452" y1="53696" x2="3617" y2="46612"/>
                        <a14:foregroundMark x1="3617" y1="46612" x2="5279" y2="44764"/>
                        <a14:foregroundMark x1="11828" y1="36037" x2="19941" y2="22587"/>
                        <a14:foregroundMark x1="19941" y1="22587" x2="20528" y2="22177"/>
                        <a14:foregroundMark x1="40665" y1="18378" x2="55132" y2="15092"/>
                        <a14:foregroundMark x1="55132" y1="15092" x2="69208" y2="21971"/>
                        <a14:foregroundMark x1="69208" y1="21971" x2="69306" y2="23203"/>
                        <a14:foregroundMark x1="69795" y1="22690" x2="90518" y2="14990"/>
                        <a14:foregroundMark x1="90518" y1="14990" x2="93353" y2="14990"/>
                        <a14:foregroundMark x1="95015" y1="16016" x2="95894" y2="24127"/>
                        <a14:foregroundMark x1="78006" y1="35010" x2="88172" y2="17659"/>
                        <a14:foregroundMark x1="88172" y1="17659" x2="95210" y2="14066"/>
                        <a14:foregroundMark x1="95210" y1="14066" x2="96481" y2="13860"/>
                        <a14:backgroundMark x1="8016" y1="5031" x2="23754" y2="7495"/>
                        <a14:backgroundMark x1="20723" y1="5852" x2="20723" y2="5852"/>
                        <a14:backgroundMark x1="13587" y1="3285" x2="9482" y2="7290"/>
                      </a14:backgroundRemoval>
                    </a14:imgEffect>
                  </a14:imgLayer>
                </a14:imgProps>
              </a:ext>
              <a:ext uri="{28A0092B-C50C-407E-A947-70E740481C1C}">
                <a14:useLocalDpi xmlns:a14="http://schemas.microsoft.com/office/drawing/2010/main" val="0"/>
              </a:ext>
            </a:extLst>
          </a:blip>
          <a:srcRect/>
          <a:stretch>
            <a:fillRect/>
          </a:stretch>
        </p:blipFill>
        <p:spPr bwMode="auto">
          <a:xfrm>
            <a:off x="173250" y="119674"/>
            <a:ext cx="1363422" cy="129821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a:extLst>
              <a:ext uri="{FF2B5EF4-FFF2-40B4-BE49-F238E27FC236}">
                <a16:creationId xmlns:a16="http://schemas.microsoft.com/office/drawing/2014/main" id="{C78FA450-D19D-483B-A2FD-5A517C08483A}"/>
              </a:ext>
            </a:extLst>
          </p:cNvPr>
          <p:cNvPicPr>
            <a:picLocks noChangeAspect="1" noChangeArrowheads="1"/>
          </p:cNvPicPr>
          <p:nvPr/>
        </p:nvPicPr>
        <p:blipFill>
          <a:blip r:embed="rId6">
            <a:alphaModFix amt="85000"/>
            <a:extLst>
              <a:ext uri="{BEBA8EAE-BF5A-486C-A8C5-ECC9F3942E4B}">
                <a14:imgProps xmlns:a14="http://schemas.microsoft.com/office/drawing/2010/main">
                  <a14:imgLayer r:embed="rId7">
                    <a14:imgEffect>
                      <a14:backgroundRemoval t="4091" b="95455" l="2913" r="96602">
                        <a14:foregroundMark x1="35922" y1="10909" x2="17476" y2="35455"/>
                        <a14:foregroundMark x1="17476" y1="35455" x2="16990" y2="37727"/>
                        <a14:foregroundMark x1="16990" y1="37727" x2="11650" y2="50455"/>
                        <a14:foregroundMark x1="11650" y1="50455" x2="14563" y2="74091"/>
                        <a14:foregroundMark x1="14563" y1="74091" x2="53883" y2="88636"/>
                        <a14:foregroundMark x1="53883" y1="88636" x2="73786" y2="90455"/>
                        <a14:foregroundMark x1="73786" y1="90455" x2="84466" y2="79545"/>
                        <a14:foregroundMark x1="84466" y1="79545" x2="49029" y2="40000"/>
                        <a14:foregroundMark x1="49029" y1="40000" x2="20874" y2="42273"/>
                        <a14:foregroundMark x1="20874" y1="42273" x2="17961" y2="35455"/>
                        <a14:foregroundMark x1="38350" y1="76818" x2="64563" y2="71818"/>
                        <a14:foregroundMark x1="64563" y1="71818" x2="84951" y2="58636"/>
                        <a14:foregroundMark x1="84951" y1="58636" x2="93689" y2="64545"/>
                        <a14:foregroundMark x1="93689" y1="64545" x2="92233" y2="68636"/>
                        <a14:foregroundMark x1="88835" y1="80909" x2="94660" y2="38636"/>
                        <a14:foregroundMark x1="94660" y1="38636" x2="92233" y2="36818"/>
                        <a14:foregroundMark x1="88835" y1="49545" x2="88835" y2="62273"/>
                        <a14:foregroundMark x1="88835" y1="62273" x2="81553" y2="80000"/>
                        <a14:foregroundMark x1="81553" y1="80000" x2="50000" y2="88182"/>
                        <a14:foregroundMark x1="58738" y1="95455" x2="10680" y2="85909"/>
                        <a14:foregroundMark x1="10680" y1="85909" x2="2913" y2="57273"/>
                        <a14:foregroundMark x1="2913" y1="57273" x2="6311" y2="50909"/>
                        <a14:foregroundMark x1="6796" y1="49545" x2="11650" y2="81364"/>
                        <a14:foregroundMark x1="4854" y1="45909" x2="18447" y2="18636"/>
                        <a14:foregroundMark x1="18447" y1="18636" x2="43204" y2="6364"/>
                        <a14:foregroundMark x1="43204" y1="6364" x2="70388" y2="11364"/>
                        <a14:foregroundMark x1="70388" y1="11364" x2="81068" y2="20455"/>
                        <a14:foregroundMark x1="81068" y1="20455" x2="88350" y2="37273"/>
                        <a14:foregroundMark x1="76214" y1="21364" x2="62136" y2="5909"/>
                        <a14:foregroundMark x1="62136" y1="5909" x2="51456" y2="3636"/>
                        <a14:foregroundMark x1="51456" y1="3636" x2="40777" y2="4545"/>
                        <a14:foregroundMark x1="40777" y1="4545" x2="30583" y2="10000"/>
                        <a14:foregroundMark x1="38350" y1="92273" x2="68447" y2="95909"/>
                        <a14:foregroundMark x1="68447" y1="95909" x2="74757" y2="93182"/>
                        <a14:foregroundMark x1="19903" y1="95000" x2="64078" y2="97273"/>
                        <a14:foregroundMark x1="64078" y1="97273" x2="89806" y2="90455"/>
                        <a14:foregroundMark x1="89806" y1="90455" x2="96117" y2="78636"/>
                        <a14:foregroundMark x1="96117" y1="78636" x2="96602" y2="41364"/>
                        <a14:foregroundMark x1="96602" y1="41364" x2="96117" y2="40455"/>
                        <a14:foregroundMark x1="11165" y1="75000" x2="95631" y2="85455"/>
                        <a14:foregroundMark x1="27184" y1="85455" x2="6311" y2="77273"/>
                        <a14:foregroundMark x1="52913" y1="29091" x2="76699" y2="38636"/>
                        <a14:backgroundMark x1="9223" y1="16818" x2="18932" y2="1364"/>
                        <a14:backgroundMark x1="10194" y1="8636" x2="10194" y2="8636"/>
                        <a14:backgroundMark x1="10194" y1="8636" x2="10194" y2="8636"/>
                        <a14:backgroundMark x1="14563" y1="13636" x2="14563" y2="13636"/>
                        <a14:backgroundMark x1="15049" y1="14091" x2="15049" y2="14091"/>
                        <a14:backgroundMark x1="15049" y1="14545" x2="2913" y2="23182"/>
                        <a14:backgroundMark x1="2913" y1="23182" x2="10516" y2="24606"/>
                      </a14:backgroundRemoval>
                    </a14:imgEffect>
                  </a14:imgLayer>
                </a14:imgProps>
              </a:ext>
              <a:ext uri="{28A0092B-C50C-407E-A947-70E740481C1C}">
                <a14:useLocalDpi xmlns:a14="http://schemas.microsoft.com/office/drawing/2010/main" val="0"/>
              </a:ext>
            </a:extLst>
          </a:blip>
          <a:srcRect/>
          <a:stretch>
            <a:fillRect/>
          </a:stretch>
        </p:blipFill>
        <p:spPr bwMode="auto">
          <a:xfrm>
            <a:off x="7608757" y="139204"/>
            <a:ext cx="1254597" cy="1339857"/>
          </a:xfrm>
          <a:prstGeom prst="rect">
            <a:avLst/>
          </a:prstGeom>
          <a:noFill/>
          <a:extLst>
            <a:ext uri="{909E8E84-426E-40DD-AFC4-6F175D3DCCD1}">
              <a14:hiddenFill xmlns:a14="http://schemas.microsoft.com/office/drawing/2010/main">
                <a:solidFill>
                  <a:srgbClr val="FFFFFF"/>
                </a:solidFill>
              </a14:hiddenFill>
            </a:ext>
          </a:extLst>
        </p:spPr>
      </p:pic>
      <p:pic>
        <p:nvPicPr>
          <p:cNvPr id="21" name="Google Shape;62;p13">
            <a:extLst>
              <a:ext uri="{FF2B5EF4-FFF2-40B4-BE49-F238E27FC236}">
                <a16:creationId xmlns:a16="http://schemas.microsoft.com/office/drawing/2014/main" id="{C1908FC4-91E9-4C9A-9394-9E8D85D7411D}"/>
              </a:ext>
            </a:extLst>
          </p:cNvPr>
          <p:cNvPicPr preferRelativeResize="0"/>
          <p:nvPr/>
        </p:nvPicPr>
        <p:blipFill>
          <a:blip r:embed="rId8">
            <a:alphaModFix amt="85000"/>
          </a:blip>
          <a:stretch>
            <a:fillRect/>
          </a:stretch>
        </p:blipFill>
        <p:spPr>
          <a:xfrm>
            <a:off x="7360858" y="3692289"/>
            <a:ext cx="1680335" cy="1141015"/>
          </a:xfrm>
          <a:prstGeom prst="rect">
            <a:avLst/>
          </a:prstGeom>
          <a:noFill/>
          <a:ln>
            <a:noFill/>
          </a:ln>
        </p:spPr>
      </p:pic>
      <p:pic>
        <p:nvPicPr>
          <p:cNvPr id="22" name="Picture 21">
            <a:extLst>
              <a:ext uri="{FF2B5EF4-FFF2-40B4-BE49-F238E27FC236}">
                <a16:creationId xmlns:a16="http://schemas.microsoft.com/office/drawing/2014/main" id="{123A4D2A-9EC3-42AE-86C7-52C7599B1D7F}"/>
              </a:ext>
            </a:extLst>
          </p:cNvPr>
          <p:cNvPicPr>
            <a:picLocks noChangeAspect="1"/>
          </p:cNvPicPr>
          <p:nvPr/>
        </p:nvPicPr>
        <p:blipFill>
          <a:blip r:embed="rId9"/>
          <a:stretch>
            <a:fillRect/>
          </a:stretch>
        </p:blipFill>
        <p:spPr>
          <a:xfrm>
            <a:off x="173250" y="3598069"/>
            <a:ext cx="1082252" cy="1325822"/>
          </a:xfrm>
          <a:prstGeom prst="rect">
            <a:avLst/>
          </a:prstGeom>
          <a:solidFill>
            <a:sysClr val="windowText" lastClr="000000"/>
          </a:solidFill>
        </p:spPr>
      </p:pic>
      <p:pic>
        <p:nvPicPr>
          <p:cNvPr id="23" name="Picture 22">
            <a:extLst>
              <a:ext uri="{FF2B5EF4-FFF2-40B4-BE49-F238E27FC236}">
                <a16:creationId xmlns:a16="http://schemas.microsoft.com/office/drawing/2014/main" id="{E0C6C69E-5731-49FB-8592-3B846307AF3F}"/>
              </a:ext>
            </a:extLst>
          </p:cNvPr>
          <p:cNvPicPr>
            <a:picLocks noChangeAspect="1"/>
          </p:cNvPicPr>
          <p:nvPr/>
        </p:nvPicPr>
        <p:blipFill rotWithShape="1">
          <a:blip r:embed="rId10">
            <a:alphaModFix amt="85000"/>
            <a:extLst>
              <a:ext uri="{28A0092B-C50C-407E-A947-70E740481C1C}">
                <a14:useLocalDpi xmlns:a14="http://schemas.microsoft.com/office/drawing/2010/main" val="0"/>
              </a:ext>
            </a:extLst>
          </a:blip>
          <a:srcRect t="15418" b="59434"/>
          <a:stretch/>
        </p:blipFill>
        <p:spPr>
          <a:xfrm>
            <a:off x="2898803" y="4161458"/>
            <a:ext cx="2922016" cy="734824"/>
          </a:xfrm>
          <a:prstGeom prst="roundRect">
            <a:avLst/>
          </a:prstGeom>
          <a:ln w="6350">
            <a:noFill/>
          </a:ln>
        </p:spPr>
      </p:pic>
      <p:sp>
        <p:nvSpPr>
          <p:cNvPr id="8" name="Date Placeholder 7">
            <a:extLst>
              <a:ext uri="{FF2B5EF4-FFF2-40B4-BE49-F238E27FC236}">
                <a16:creationId xmlns:a16="http://schemas.microsoft.com/office/drawing/2014/main" id="{66FA33A4-2160-46E3-95E8-EE085F0F8E03}"/>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9586A-740D-495D-951D-FA52660ECADF}" type="datetime1">
              <a:rPr lang="en-US" smtClean="0"/>
              <a:t>6/15/2026</a:t>
            </a:fld>
            <a:endParaRPr lang="en-US" dirty="0"/>
          </a:p>
        </p:txBody>
      </p:sp>
      <p:sp>
        <p:nvSpPr>
          <p:cNvPr id="9" name="Footer Placeholder 8">
            <a:extLst>
              <a:ext uri="{FF2B5EF4-FFF2-40B4-BE49-F238E27FC236}">
                <a16:creationId xmlns:a16="http://schemas.microsoft.com/office/drawing/2014/main" id="{A1468B4A-E01B-47D1-AFD3-D05A89EE24C7}"/>
              </a:ext>
            </a:extLst>
          </p:cNvPr>
          <p:cNvSpPr>
            <a:spLocks noGrp="1"/>
          </p:cNvSpPr>
          <p:nvPr>
            <p:ph type="ftr" sz="quarter" idx="11"/>
          </p:nvPr>
        </p:nvSpPr>
        <p:spPr>
          <a:xfrm>
            <a:off x="1911796" y="4820335"/>
            <a:ext cx="5344633"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Newchurch and Burden TEMPO/TOLNet STM 2026     U Iowa </a:t>
            </a:r>
          </a:p>
        </p:txBody>
      </p:sp>
      <p:sp>
        <p:nvSpPr>
          <p:cNvPr id="10" name="Slide Number Placeholder 9">
            <a:extLst>
              <a:ext uri="{FF2B5EF4-FFF2-40B4-BE49-F238E27FC236}">
                <a16:creationId xmlns:a16="http://schemas.microsoft.com/office/drawing/2014/main" id="{14C4E8C4-E2CD-4462-B4D7-E154A4DB1B15}"/>
              </a:ext>
            </a:extLst>
          </p:cNvPr>
          <p:cNvSpPr>
            <a:spLocks noGrp="1"/>
          </p:cNvSpPr>
          <p:nvPr>
            <p:ph type="sldNum" sz="quarter" idx="12"/>
          </p:nvPr>
        </p:nvSpPr>
        <p:spPr/>
        <p:txBody>
          <a:bodyPr/>
          <a:lstStyle/>
          <a:p>
            <a:fld id="{BEC53EEE-BC15-402D-A672-1D11F0A2BB1D}" type="slidenum">
              <a:rPr lang="en-US" smtClean="0"/>
              <a:t>1</a:t>
            </a:fld>
            <a:endParaRPr lang="en-US"/>
          </a:p>
        </p:txBody>
      </p:sp>
      <p:sp>
        <p:nvSpPr>
          <p:cNvPr id="29" name="TextBox 28">
            <a:extLst>
              <a:ext uri="{FF2B5EF4-FFF2-40B4-BE49-F238E27FC236}">
                <a16:creationId xmlns:a16="http://schemas.microsoft.com/office/drawing/2014/main" id="{D31A08D4-00D8-46FB-9E8F-9ABFB3F26F54}"/>
              </a:ext>
            </a:extLst>
          </p:cNvPr>
          <p:cNvSpPr txBox="1"/>
          <p:nvPr/>
        </p:nvSpPr>
        <p:spPr>
          <a:xfrm>
            <a:off x="2824993" y="3710056"/>
            <a:ext cx="3083992" cy="415498"/>
          </a:xfrm>
          <a:prstGeom prst="rect">
            <a:avLst/>
          </a:prstGeom>
          <a:noFill/>
        </p:spPr>
        <p:txBody>
          <a:bodyPr wrap="square" rtlCol="0">
            <a:spAutoFit/>
          </a:bodyPr>
          <a:lstStyle/>
          <a:p>
            <a:r>
              <a:rPr lang="en-US" sz="2100" dirty="0">
                <a:solidFill>
                  <a:schemeClr val="accent5">
                    <a:lumMod val="40000"/>
                    <a:lumOff val="60000"/>
                  </a:schemeClr>
                </a:solidFill>
                <a:highlight>
                  <a:srgbClr val="000000"/>
                </a:highlight>
              </a:rPr>
              <a:t>TOLNet.larc.nasa.gov</a:t>
            </a:r>
          </a:p>
        </p:txBody>
      </p:sp>
      <p:pic>
        <p:nvPicPr>
          <p:cNvPr id="32" name="Google Shape;178;p1">
            <a:extLst>
              <a:ext uri="{FF2B5EF4-FFF2-40B4-BE49-F238E27FC236}">
                <a16:creationId xmlns:a16="http://schemas.microsoft.com/office/drawing/2014/main" id="{B70E8EB7-1539-417B-8028-D1DE4B1F59DF}"/>
              </a:ext>
            </a:extLst>
          </p:cNvPr>
          <p:cNvPicPr preferRelativeResize="0"/>
          <p:nvPr/>
        </p:nvPicPr>
        <p:blipFill rotWithShape="1">
          <a:blip r:embed="rId11">
            <a:alphaModFix/>
          </a:blip>
          <a:srcRect l="22369" t="45776" r="14055" b="36674"/>
          <a:stretch/>
        </p:blipFill>
        <p:spPr>
          <a:xfrm>
            <a:off x="2686050" y="3043243"/>
            <a:ext cx="3222935" cy="610793"/>
          </a:xfrm>
          <a:prstGeom prst="rect">
            <a:avLst/>
          </a:prstGeom>
          <a:noFill/>
          <a:ln>
            <a:noFill/>
          </a:ln>
          <a:effectLst>
            <a:outerShdw blurRad="63500" sx="102000" sy="102000" algn="ctr" rotWithShape="0">
              <a:srgbClr val="000000">
                <a:alpha val="40000"/>
              </a:srgbClr>
            </a:outerShdw>
          </a:effectLst>
        </p:spPr>
      </p:pic>
      <p:sp>
        <p:nvSpPr>
          <p:cNvPr id="3" name="TextBox 2">
            <a:extLst>
              <a:ext uri="{FF2B5EF4-FFF2-40B4-BE49-F238E27FC236}">
                <a16:creationId xmlns:a16="http://schemas.microsoft.com/office/drawing/2014/main" id="{E217B4F8-DE2C-4E23-A611-0F41CA8CFE08}"/>
              </a:ext>
            </a:extLst>
          </p:cNvPr>
          <p:cNvSpPr txBox="1"/>
          <p:nvPr/>
        </p:nvSpPr>
        <p:spPr>
          <a:xfrm>
            <a:off x="1960059" y="58665"/>
            <a:ext cx="4544291" cy="1384995"/>
          </a:xfrm>
          <a:prstGeom prst="rect">
            <a:avLst/>
          </a:prstGeom>
          <a:noFill/>
        </p:spPr>
        <p:txBody>
          <a:bodyPr wrap="square" rtlCol="0">
            <a:spAutoFit/>
          </a:bodyPr>
          <a:lstStyle/>
          <a:p>
            <a:pPr algn="ctr"/>
            <a:r>
              <a:rPr lang="en-US" sz="2400" b="1" dirty="0"/>
              <a:t>TEMPO/TOLNet </a:t>
            </a:r>
          </a:p>
          <a:p>
            <a:pPr algn="ctr"/>
            <a:r>
              <a:rPr lang="en-US" sz="2400" b="1" dirty="0"/>
              <a:t>Science Team Workshop</a:t>
            </a:r>
          </a:p>
          <a:p>
            <a:pPr algn="ctr"/>
            <a:r>
              <a:rPr lang="en-US" sz="1800" b="1" dirty="0"/>
              <a:t>U. Iowa, Iowa City, Iowa</a:t>
            </a:r>
          </a:p>
          <a:p>
            <a:pPr algn="ctr"/>
            <a:r>
              <a:rPr lang="en-US" sz="1800" b="1" dirty="0"/>
              <a:t>15 June 2026 </a:t>
            </a:r>
          </a:p>
        </p:txBody>
      </p:sp>
    </p:spTree>
    <p:extLst>
      <p:ext uri="{BB962C8B-B14F-4D97-AF65-F5344CB8AC3E}">
        <p14:creationId xmlns:p14="http://schemas.microsoft.com/office/powerpoint/2010/main" val="4160542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1"/>
          <p:cNvSpPr txBox="1">
            <a:spLocks noGrp="1"/>
          </p:cNvSpPr>
          <p:nvPr>
            <p:ph type="title"/>
          </p:nvPr>
        </p:nvSpPr>
        <p:spPr>
          <a:xfrm>
            <a:off x="288253" y="2400"/>
            <a:ext cx="8520600" cy="38613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b="1" dirty="0">
                <a:latin typeface="+mn-lt"/>
                <a:ea typeface="Times New Roman"/>
                <a:cs typeface="Times New Roman"/>
                <a:sym typeface="Times New Roman"/>
              </a:rPr>
              <a:t>Ozone Partial Columns: Searey and TEMPO</a:t>
            </a:r>
            <a:endParaRPr sz="1800" b="1" dirty="0">
              <a:latin typeface="+mn-lt"/>
              <a:ea typeface="Times New Roman"/>
              <a:cs typeface="Times New Roman"/>
              <a:sym typeface="Times New Roman"/>
            </a:endParaRPr>
          </a:p>
        </p:txBody>
      </p:sp>
      <p:sp>
        <p:nvSpPr>
          <p:cNvPr id="121" name="Google Shape;121;p21"/>
          <p:cNvSpPr txBox="1"/>
          <p:nvPr/>
        </p:nvSpPr>
        <p:spPr>
          <a:xfrm>
            <a:off x="3115938" y="1314330"/>
            <a:ext cx="630600" cy="44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latin typeface="Times New Roman"/>
                <a:ea typeface="Times New Roman"/>
                <a:cs typeface="Times New Roman"/>
                <a:sym typeface="Times New Roman"/>
              </a:rPr>
              <a:t>15Z</a:t>
            </a:r>
            <a:endParaRPr b="1" dirty="0">
              <a:solidFill>
                <a:schemeClr val="dk1"/>
              </a:solidFill>
              <a:latin typeface="Times New Roman"/>
              <a:ea typeface="Times New Roman"/>
              <a:cs typeface="Times New Roman"/>
              <a:sym typeface="Times New Roman"/>
            </a:endParaRPr>
          </a:p>
        </p:txBody>
      </p:sp>
      <p:sp>
        <p:nvSpPr>
          <p:cNvPr id="122" name="Google Shape;122;p21"/>
          <p:cNvSpPr txBox="1"/>
          <p:nvPr/>
        </p:nvSpPr>
        <p:spPr>
          <a:xfrm>
            <a:off x="5220227" y="1314330"/>
            <a:ext cx="630600" cy="44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latin typeface="Times New Roman"/>
                <a:ea typeface="Times New Roman"/>
                <a:cs typeface="Times New Roman"/>
                <a:sym typeface="Times New Roman"/>
              </a:rPr>
              <a:t>20Z</a:t>
            </a:r>
            <a:endParaRPr b="1" dirty="0">
              <a:solidFill>
                <a:schemeClr val="dk1"/>
              </a:solidFill>
              <a:latin typeface="Times New Roman"/>
              <a:ea typeface="Times New Roman"/>
              <a:cs typeface="Times New Roman"/>
              <a:sym typeface="Times New Roman"/>
            </a:endParaRPr>
          </a:p>
        </p:txBody>
      </p:sp>
      <p:sp>
        <p:nvSpPr>
          <p:cNvPr id="123" name="Google Shape;123;p21"/>
          <p:cNvSpPr txBox="1"/>
          <p:nvPr/>
        </p:nvSpPr>
        <p:spPr>
          <a:xfrm>
            <a:off x="1838849" y="4304205"/>
            <a:ext cx="5064370" cy="58007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dirty="0">
                <a:solidFill>
                  <a:schemeClr val="dk1"/>
                </a:solidFill>
                <a:latin typeface="+mn-lt"/>
                <a:ea typeface="Times New Roman"/>
                <a:cs typeface="Times New Roman"/>
                <a:sym typeface="Times New Roman"/>
              </a:rPr>
              <a:t>The TEMPO O</a:t>
            </a:r>
            <a:r>
              <a:rPr lang="en" sz="1300" baseline="-25000" dirty="0">
                <a:solidFill>
                  <a:schemeClr val="dk1"/>
                </a:solidFill>
                <a:latin typeface="+mn-lt"/>
                <a:ea typeface="Times New Roman"/>
                <a:cs typeface="Times New Roman"/>
                <a:sym typeface="Times New Roman"/>
              </a:rPr>
              <a:t>3</a:t>
            </a:r>
            <a:r>
              <a:rPr lang="en" sz="1300" dirty="0">
                <a:solidFill>
                  <a:schemeClr val="dk1"/>
                </a:solidFill>
                <a:latin typeface="+mn-lt"/>
                <a:ea typeface="Times New Roman"/>
                <a:cs typeface="Times New Roman"/>
                <a:sym typeface="Times New Roman"/>
              </a:rPr>
              <a:t> partial column results from extracting the SeaRey vertical extent from the 2-km partial column altlitude extent.</a:t>
            </a:r>
            <a:endParaRPr sz="1300" dirty="0">
              <a:solidFill>
                <a:schemeClr val="dk1"/>
              </a:solidFill>
              <a:latin typeface="+mn-lt"/>
              <a:ea typeface="Times New Roman"/>
              <a:cs typeface="Times New Roman"/>
              <a:sym typeface="Times New Roman"/>
            </a:endParaRPr>
          </a:p>
        </p:txBody>
      </p:sp>
      <p:pic>
        <p:nvPicPr>
          <p:cNvPr id="124" name="Google Shape;124;p21"/>
          <p:cNvPicPr preferRelativeResize="0"/>
          <p:nvPr/>
        </p:nvPicPr>
        <p:blipFill>
          <a:blip r:embed="rId3">
            <a:alphaModFix/>
          </a:blip>
          <a:stretch>
            <a:fillRect/>
          </a:stretch>
        </p:blipFill>
        <p:spPr>
          <a:xfrm>
            <a:off x="6049108" y="448513"/>
            <a:ext cx="3057300" cy="3540682"/>
          </a:xfrm>
          <a:prstGeom prst="rect">
            <a:avLst/>
          </a:prstGeom>
          <a:noFill/>
          <a:ln>
            <a:noFill/>
          </a:ln>
        </p:spPr>
      </p:pic>
      <p:pic>
        <p:nvPicPr>
          <p:cNvPr id="125" name="Google Shape;125;p21"/>
          <p:cNvPicPr preferRelativeResize="0"/>
          <p:nvPr/>
        </p:nvPicPr>
        <p:blipFill>
          <a:blip r:embed="rId4">
            <a:alphaModFix/>
          </a:blip>
          <a:stretch>
            <a:fillRect/>
          </a:stretch>
        </p:blipFill>
        <p:spPr>
          <a:xfrm>
            <a:off x="288253" y="494051"/>
            <a:ext cx="2903773" cy="3595628"/>
          </a:xfrm>
          <a:prstGeom prst="rect">
            <a:avLst/>
          </a:prstGeom>
          <a:noFill/>
          <a:ln>
            <a:noFill/>
          </a:ln>
        </p:spPr>
      </p:pic>
      <p:sp>
        <p:nvSpPr>
          <p:cNvPr id="126" name="Google Shape;126;p21"/>
          <p:cNvSpPr txBox="1"/>
          <p:nvPr/>
        </p:nvSpPr>
        <p:spPr>
          <a:xfrm>
            <a:off x="2934118" y="2685925"/>
            <a:ext cx="1898100" cy="90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600" dirty="0">
                <a:solidFill>
                  <a:schemeClr val="dk1"/>
                </a:solidFill>
                <a:latin typeface="Times New Roman"/>
                <a:ea typeface="Times New Roman"/>
                <a:cs typeface="Times New Roman"/>
                <a:sym typeface="Times New Roman"/>
              </a:rPr>
              <a:t>Mean Bias (T - S):    -36 ×10¹⁵</a:t>
            </a:r>
            <a:endParaRPr sz="6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600" dirty="0">
                <a:solidFill>
                  <a:schemeClr val="dk1"/>
                </a:solidFill>
                <a:latin typeface="Times New Roman"/>
                <a:ea typeface="Times New Roman"/>
                <a:cs typeface="Times New Roman"/>
                <a:sym typeface="Times New Roman"/>
              </a:rPr>
              <a:t>Median Bias:             -15 ×10¹⁵</a:t>
            </a:r>
            <a:endParaRPr sz="6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600" dirty="0">
                <a:solidFill>
                  <a:schemeClr val="dk1"/>
                </a:solidFill>
                <a:latin typeface="Times New Roman"/>
                <a:ea typeface="Times New Roman"/>
                <a:cs typeface="Times New Roman"/>
                <a:sym typeface="Times New Roman"/>
              </a:rPr>
              <a:t>Std Dev:                     31</a:t>
            </a:r>
            <a:endParaRPr sz="6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600" dirty="0">
                <a:solidFill>
                  <a:schemeClr val="dk1"/>
                </a:solidFill>
                <a:latin typeface="Times New Roman"/>
                <a:ea typeface="Times New Roman"/>
                <a:cs typeface="Times New Roman"/>
                <a:sym typeface="Times New Roman"/>
              </a:rPr>
              <a:t>RMSE:                       48</a:t>
            </a:r>
            <a:endParaRPr sz="6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600" dirty="0">
                <a:solidFill>
                  <a:schemeClr val="dk1"/>
                </a:solidFill>
                <a:latin typeface="Times New Roman"/>
                <a:ea typeface="Times New Roman"/>
                <a:cs typeface="Times New Roman"/>
                <a:sym typeface="Times New Roman"/>
              </a:rPr>
              <a:t>Min Difference:         -91</a:t>
            </a:r>
            <a:endParaRPr sz="6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600" dirty="0">
                <a:solidFill>
                  <a:schemeClr val="dk1"/>
                </a:solidFill>
                <a:latin typeface="Times New Roman"/>
                <a:ea typeface="Times New Roman"/>
                <a:cs typeface="Times New Roman"/>
                <a:sym typeface="Times New Roman"/>
              </a:rPr>
              <a:t>Max Difference:         -1</a:t>
            </a:r>
            <a:endParaRPr sz="6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600" dirty="0">
                <a:solidFill>
                  <a:schemeClr val="dk1"/>
                </a:solidFill>
                <a:latin typeface="Times New Roman"/>
                <a:ea typeface="Times New Roman"/>
                <a:cs typeface="Times New Roman"/>
                <a:sym typeface="Times New Roman"/>
              </a:rPr>
              <a:t>Mean Pixel % Bias:   -61.6%(Higher Searey)</a:t>
            </a:r>
            <a:endParaRPr sz="6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600" dirty="0">
              <a:solidFill>
                <a:schemeClr val="dk1"/>
              </a:solidFill>
              <a:latin typeface="Times New Roman"/>
              <a:ea typeface="Times New Roman"/>
              <a:cs typeface="Times New Roman"/>
              <a:sym typeface="Times New Roman"/>
            </a:endParaRPr>
          </a:p>
        </p:txBody>
      </p:sp>
      <p:sp>
        <p:nvSpPr>
          <p:cNvPr id="127" name="Google Shape;127;p21"/>
          <p:cNvSpPr txBox="1"/>
          <p:nvPr/>
        </p:nvSpPr>
        <p:spPr>
          <a:xfrm>
            <a:off x="4851044" y="2685925"/>
            <a:ext cx="1794300" cy="91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600" dirty="0">
                <a:solidFill>
                  <a:schemeClr val="dk1"/>
                </a:solidFill>
                <a:latin typeface="Times New Roman"/>
                <a:ea typeface="Times New Roman"/>
                <a:cs typeface="Times New Roman"/>
                <a:sym typeface="Times New Roman"/>
              </a:rPr>
              <a:t>Mean Bias (T - S):    -46×10¹⁵</a:t>
            </a:r>
            <a:endParaRPr sz="6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600" dirty="0">
                <a:solidFill>
                  <a:schemeClr val="dk1"/>
                </a:solidFill>
                <a:latin typeface="Times New Roman"/>
                <a:ea typeface="Times New Roman"/>
                <a:cs typeface="Times New Roman"/>
                <a:sym typeface="Times New Roman"/>
              </a:rPr>
              <a:t>Median Bias:             -43 ×10¹⁵</a:t>
            </a:r>
            <a:endParaRPr sz="6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600" dirty="0">
                <a:solidFill>
                  <a:schemeClr val="dk1"/>
                </a:solidFill>
                <a:latin typeface="Times New Roman"/>
                <a:ea typeface="Times New Roman"/>
                <a:cs typeface="Times New Roman"/>
                <a:sym typeface="Times New Roman"/>
              </a:rPr>
              <a:t>Std Dev:                     36</a:t>
            </a:r>
            <a:endParaRPr sz="6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600" dirty="0">
                <a:solidFill>
                  <a:schemeClr val="dk1"/>
                </a:solidFill>
                <a:latin typeface="Times New Roman"/>
                <a:ea typeface="Times New Roman"/>
                <a:cs typeface="Times New Roman"/>
                <a:sym typeface="Times New Roman"/>
              </a:rPr>
              <a:t>RMSE:                       59</a:t>
            </a:r>
            <a:endParaRPr sz="6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600" dirty="0">
                <a:solidFill>
                  <a:schemeClr val="dk1"/>
                </a:solidFill>
                <a:latin typeface="Times New Roman"/>
                <a:ea typeface="Times New Roman"/>
                <a:cs typeface="Times New Roman"/>
                <a:sym typeface="Times New Roman"/>
              </a:rPr>
              <a:t>Min Difference:       -136</a:t>
            </a:r>
            <a:endParaRPr sz="6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600" dirty="0">
                <a:solidFill>
                  <a:schemeClr val="dk1"/>
                </a:solidFill>
                <a:latin typeface="Times New Roman"/>
                <a:ea typeface="Times New Roman"/>
                <a:cs typeface="Times New Roman"/>
                <a:sym typeface="Times New Roman"/>
              </a:rPr>
              <a:t>Max Difference:       -0.7</a:t>
            </a:r>
            <a:endParaRPr sz="6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600" dirty="0">
                <a:solidFill>
                  <a:schemeClr val="dk1"/>
                </a:solidFill>
                <a:latin typeface="Times New Roman"/>
                <a:ea typeface="Times New Roman"/>
                <a:cs typeface="Times New Roman"/>
                <a:sym typeface="Times New Roman"/>
              </a:rPr>
              <a:t>Mean Pixel % Bias:  -59.9% (Higher Searey)</a:t>
            </a:r>
            <a:endParaRPr sz="6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600" dirty="0">
              <a:solidFill>
                <a:schemeClr val="dk1"/>
              </a:solidFill>
              <a:latin typeface="Times New Roman"/>
              <a:ea typeface="Times New Roman"/>
              <a:cs typeface="Times New Roman"/>
              <a:sym typeface="Times New Roman"/>
            </a:endParaRPr>
          </a:p>
        </p:txBody>
      </p:sp>
      <p:sp>
        <p:nvSpPr>
          <p:cNvPr id="2" name="Slide Number Placeholder 1">
            <a:extLst>
              <a:ext uri="{FF2B5EF4-FFF2-40B4-BE49-F238E27FC236}">
                <a16:creationId xmlns:a16="http://schemas.microsoft.com/office/drawing/2014/main" id="{4E4552B9-6D45-4DB2-9A1D-5FB2578B27F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sp>
        <p:nvSpPr>
          <p:cNvPr id="11" name="Google Shape;264;p9">
            <a:extLst>
              <a:ext uri="{FF2B5EF4-FFF2-40B4-BE49-F238E27FC236}">
                <a16:creationId xmlns:a16="http://schemas.microsoft.com/office/drawing/2014/main" id="{857EFB11-7AE9-41DF-9E03-F6940F1E513C}"/>
              </a:ext>
            </a:extLst>
          </p:cNvPr>
          <p:cNvSpPr txBox="1"/>
          <p:nvPr/>
        </p:nvSpPr>
        <p:spPr>
          <a:xfrm>
            <a:off x="2598394" y="4925158"/>
            <a:ext cx="6673065" cy="190471"/>
          </a:xfrm>
          <a:prstGeom prst="rect">
            <a:avLst/>
          </a:prstGeom>
          <a:noFill/>
          <a:ln>
            <a:noFill/>
          </a:ln>
        </p:spPr>
        <p:txBody>
          <a:bodyPr spcFirstLastPara="1" wrap="square" lIns="68569" tIns="34275" rIns="68569" bIns="34275" anchor="t" anchorCtr="0">
            <a:spAutoFit/>
          </a:bodyPr>
          <a:lstStyle/>
          <a:p>
            <a:r>
              <a:rPr lang="en-US" sz="800" dirty="0"/>
              <a:t>Newchurch and Burden TEMPO/TOLNet STM 2026     U Iowa </a:t>
            </a:r>
          </a:p>
        </p:txBody>
      </p:sp>
      <p:grpSp>
        <p:nvGrpSpPr>
          <p:cNvPr id="12" name="Group 11">
            <a:extLst>
              <a:ext uri="{FF2B5EF4-FFF2-40B4-BE49-F238E27FC236}">
                <a16:creationId xmlns:a16="http://schemas.microsoft.com/office/drawing/2014/main" id="{B7670AFA-12EB-40E6-8F9D-0E74A98658BA}"/>
              </a:ext>
            </a:extLst>
          </p:cNvPr>
          <p:cNvGrpSpPr/>
          <p:nvPr/>
        </p:nvGrpSpPr>
        <p:grpSpPr>
          <a:xfrm>
            <a:off x="0" y="-97788"/>
            <a:ext cx="9246741" cy="702333"/>
            <a:chOff x="0" y="-97788"/>
            <a:chExt cx="9246741" cy="702333"/>
          </a:xfrm>
        </p:grpSpPr>
        <p:pic>
          <p:nvPicPr>
            <p:cNvPr id="13" name="Google Shape;257;p9">
              <a:extLst>
                <a:ext uri="{FF2B5EF4-FFF2-40B4-BE49-F238E27FC236}">
                  <a16:creationId xmlns:a16="http://schemas.microsoft.com/office/drawing/2014/main" id="{7F1E539A-4C17-4EFD-8EAC-B115F2E3363E}"/>
                </a:ext>
              </a:extLst>
            </p:cNvPr>
            <p:cNvPicPr preferRelativeResize="0"/>
            <p:nvPr/>
          </p:nvPicPr>
          <p:blipFill rotWithShape="1">
            <a:blip r:embed="rId5">
              <a:alphaModFix amt="20000"/>
            </a:blip>
            <a:srcRect t="64336" b="28974"/>
            <a:stretch/>
          </p:blipFill>
          <p:spPr>
            <a:xfrm>
              <a:off x="0" y="0"/>
              <a:ext cx="9144000" cy="458483"/>
            </a:xfrm>
            <a:prstGeom prst="rect">
              <a:avLst/>
            </a:prstGeom>
            <a:noFill/>
            <a:ln>
              <a:noFill/>
            </a:ln>
          </p:spPr>
        </p:pic>
        <p:pic>
          <p:nvPicPr>
            <p:cNvPr id="14" name="Google Shape;266;p9">
              <a:extLst>
                <a:ext uri="{FF2B5EF4-FFF2-40B4-BE49-F238E27FC236}">
                  <a16:creationId xmlns:a16="http://schemas.microsoft.com/office/drawing/2014/main" id="{9C838ABF-30B2-4F3E-BB67-12BA515A4A03}"/>
                </a:ext>
              </a:extLst>
            </p:cNvPr>
            <p:cNvPicPr preferRelativeResize="0"/>
            <p:nvPr/>
          </p:nvPicPr>
          <p:blipFill rotWithShape="1">
            <a:blip r:embed="rId6">
              <a:alphaModFix amt="20000"/>
            </a:blip>
            <a:srcRect l="19369" t="44195" r="25977" b="42620"/>
            <a:stretch/>
          </p:blipFill>
          <p:spPr>
            <a:xfrm flipH="1">
              <a:off x="7903396" y="-97788"/>
              <a:ext cx="1343345" cy="702333"/>
            </a:xfrm>
            <a:prstGeom prst="rect">
              <a:avLst/>
            </a:prstGeom>
            <a:noFill/>
            <a:ln>
              <a:noFill/>
            </a:ln>
          </p:spPr>
        </p:pic>
      </p:grpSp>
      <p:pic>
        <p:nvPicPr>
          <p:cNvPr id="15" name="Google Shape;260;p9">
            <a:extLst>
              <a:ext uri="{FF2B5EF4-FFF2-40B4-BE49-F238E27FC236}">
                <a16:creationId xmlns:a16="http://schemas.microsoft.com/office/drawing/2014/main" id="{29380A96-5CF3-4B55-AF48-DA723ECC8518}"/>
              </a:ext>
            </a:extLst>
          </p:cNvPr>
          <p:cNvPicPr preferRelativeResize="0"/>
          <p:nvPr/>
        </p:nvPicPr>
        <p:blipFill rotWithShape="1">
          <a:blip r:embed="rId7">
            <a:alphaModFix/>
          </a:blip>
          <a:srcRect/>
          <a:stretch/>
        </p:blipFill>
        <p:spPr>
          <a:xfrm>
            <a:off x="0" y="4880189"/>
            <a:ext cx="506001" cy="268484"/>
          </a:xfrm>
          <a:prstGeom prst="rect">
            <a:avLst/>
          </a:prstGeom>
          <a:noFill/>
          <a:ln>
            <a:noFill/>
          </a:ln>
        </p:spPr>
      </p:pic>
      <p:pic>
        <p:nvPicPr>
          <p:cNvPr id="16" name="Google Shape;261;p9">
            <a:extLst>
              <a:ext uri="{FF2B5EF4-FFF2-40B4-BE49-F238E27FC236}">
                <a16:creationId xmlns:a16="http://schemas.microsoft.com/office/drawing/2014/main" id="{5619BA41-739F-46CB-BDC2-771A6C6D04D3}"/>
              </a:ext>
            </a:extLst>
          </p:cNvPr>
          <p:cNvPicPr preferRelativeResize="0"/>
          <p:nvPr/>
        </p:nvPicPr>
        <p:blipFill rotWithShape="1">
          <a:blip r:embed="rId8">
            <a:alphaModFix/>
          </a:blip>
          <a:srcRect/>
          <a:stretch/>
        </p:blipFill>
        <p:spPr>
          <a:xfrm>
            <a:off x="506002" y="4925158"/>
            <a:ext cx="187514" cy="178546"/>
          </a:xfrm>
          <a:prstGeom prst="rect">
            <a:avLst/>
          </a:prstGeom>
          <a:noFill/>
          <a:ln>
            <a:noFill/>
          </a:ln>
        </p:spPr>
      </p:pic>
      <p:pic>
        <p:nvPicPr>
          <p:cNvPr id="17" name="Google Shape;262;p9">
            <a:extLst>
              <a:ext uri="{FF2B5EF4-FFF2-40B4-BE49-F238E27FC236}">
                <a16:creationId xmlns:a16="http://schemas.microsoft.com/office/drawing/2014/main" id="{EC4389FD-7D51-4E68-99E1-574326E95D61}"/>
              </a:ext>
            </a:extLst>
          </p:cNvPr>
          <p:cNvPicPr preferRelativeResize="0"/>
          <p:nvPr/>
        </p:nvPicPr>
        <p:blipFill rotWithShape="1">
          <a:blip r:embed="rId9">
            <a:alphaModFix/>
          </a:blip>
          <a:srcRect/>
          <a:stretch/>
        </p:blipFill>
        <p:spPr>
          <a:xfrm>
            <a:off x="760919" y="4925158"/>
            <a:ext cx="187514" cy="187514"/>
          </a:xfrm>
          <a:prstGeom prst="rect">
            <a:avLst/>
          </a:prstGeom>
          <a:noFill/>
          <a:ln>
            <a:noFill/>
          </a:ln>
        </p:spPr>
      </p:pic>
      <p:pic>
        <p:nvPicPr>
          <p:cNvPr id="18" name="Google Shape;263;p9">
            <a:extLst>
              <a:ext uri="{FF2B5EF4-FFF2-40B4-BE49-F238E27FC236}">
                <a16:creationId xmlns:a16="http://schemas.microsoft.com/office/drawing/2014/main" id="{4B0030C3-ECAE-4313-852A-B842D90FF7E6}"/>
              </a:ext>
            </a:extLst>
          </p:cNvPr>
          <p:cNvPicPr preferRelativeResize="0"/>
          <p:nvPr/>
        </p:nvPicPr>
        <p:blipFill rotWithShape="1">
          <a:blip r:embed="rId10">
            <a:alphaModFix/>
          </a:blip>
          <a:srcRect/>
          <a:stretch/>
        </p:blipFill>
        <p:spPr>
          <a:xfrm>
            <a:off x="1012003" y="4908556"/>
            <a:ext cx="187514" cy="200258"/>
          </a:xfrm>
          <a:prstGeom prst="rect">
            <a:avLst/>
          </a:prstGeom>
          <a:noFill/>
          <a:ln>
            <a:noFill/>
          </a:ln>
        </p:spPr>
      </p:pic>
      <p:pic>
        <p:nvPicPr>
          <p:cNvPr id="19" name="Google Shape;268;p9">
            <a:extLst>
              <a:ext uri="{FF2B5EF4-FFF2-40B4-BE49-F238E27FC236}">
                <a16:creationId xmlns:a16="http://schemas.microsoft.com/office/drawing/2014/main" id="{EB7BB4CD-4855-48B0-841A-50A9DD25AEF0}"/>
              </a:ext>
            </a:extLst>
          </p:cNvPr>
          <p:cNvPicPr preferRelativeResize="0"/>
          <p:nvPr/>
        </p:nvPicPr>
        <p:blipFill rotWithShape="1">
          <a:blip r:embed="rId11">
            <a:alphaModFix/>
          </a:blip>
          <a:srcRect t="9104" b="52754"/>
          <a:stretch/>
        </p:blipFill>
        <p:spPr>
          <a:xfrm>
            <a:off x="1304815" y="4909876"/>
            <a:ext cx="506001" cy="192998"/>
          </a:xfrm>
          <a:prstGeom prst="ellipse">
            <a:avLst/>
          </a:prstGeom>
          <a:noFill/>
          <a:ln w="9525" cap="flat" cmpd="sng">
            <a:solidFill>
              <a:schemeClr val="dk1"/>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3"/>
          <p:cNvSpPr txBox="1">
            <a:spLocks noGrp="1"/>
          </p:cNvSpPr>
          <p:nvPr>
            <p:ph type="title"/>
          </p:nvPr>
        </p:nvSpPr>
        <p:spPr>
          <a:xfrm>
            <a:off x="2191300" y="-2433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b="1" dirty="0">
                <a:latin typeface="+mn-lt"/>
                <a:ea typeface="Times New Roman"/>
                <a:cs typeface="Times New Roman"/>
                <a:sym typeface="Times New Roman"/>
              </a:rPr>
              <a:t>NO</a:t>
            </a:r>
            <a:r>
              <a:rPr lang="en" sz="1800" b="1" baseline="-25000" dirty="0">
                <a:latin typeface="+mn-lt"/>
                <a:ea typeface="Times New Roman"/>
                <a:cs typeface="Times New Roman"/>
                <a:sym typeface="Times New Roman"/>
              </a:rPr>
              <a:t>2</a:t>
            </a:r>
            <a:r>
              <a:rPr lang="en" sz="1800" b="1" dirty="0">
                <a:latin typeface="+mn-lt"/>
                <a:ea typeface="Times New Roman"/>
                <a:cs typeface="Times New Roman"/>
                <a:sym typeface="Times New Roman"/>
              </a:rPr>
              <a:t> Flight Profiles</a:t>
            </a:r>
            <a:endParaRPr sz="1800" b="1" dirty="0">
              <a:latin typeface="+mn-lt"/>
              <a:ea typeface="Times New Roman"/>
              <a:cs typeface="Times New Roman"/>
              <a:sym typeface="Times New Roman"/>
            </a:endParaRPr>
          </a:p>
        </p:txBody>
      </p:sp>
      <p:pic>
        <p:nvPicPr>
          <p:cNvPr id="148" name="Google Shape;148;p23"/>
          <p:cNvPicPr preferRelativeResize="0"/>
          <p:nvPr/>
        </p:nvPicPr>
        <p:blipFill>
          <a:blip r:embed="rId3">
            <a:alphaModFix/>
          </a:blip>
          <a:stretch>
            <a:fillRect/>
          </a:stretch>
        </p:blipFill>
        <p:spPr>
          <a:xfrm>
            <a:off x="2566875" y="480887"/>
            <a:ext cx="3156139" cy="4160919"/>
          </a:xfrm>
          <a:prstGeom prst="rect">
            <a:avLst/>
          </a:prstGeom>
          <a:noFill/>
          <a:ln>
            <a:noFill/>
          </a:ln>
        </p:spPr>
      </p:pic>
      <p:pic>
        <p:nvPicPr>
          <p:cNvPr id="149" name="Google Shape;149;p23"/>
          <p:cNvPicPr preferRelativeResize="0"/>
          <p:nvPr/>
        </p:nvPicPr>
        <p:blipFill>
          <a:blip r:embed="rId4">
            <a:alphaModFix/>
          </a:blip>
          <a:stretch>
            <a:fillRect/>
          </a:stretch>
        </p:blipFill>
        <p:spPr>
          <a:xfrm>
            <a:off x="5752252" y="472868"/>
            <a:ext cx="3317045" cy="4197764"/>
          </a:xfrm>
          <a:prstGeom prst="rect">
            <a:avLst/>
          </a:prstGeom>
          <a:noFill/>
          <a:ln>
            <a:noFill/>
          </a:ln>
        </p:spPr>
      </p:pic>
      <p:sp>
        <p:nvSpPr>
          <p:cNvPr id="2" name="Slide Number Placeholder 1">
            <a:extLst>
              <a:ext uri="{FF2B5EF4-FFF2-40B4-BE49-F238E27FC236}">
                <a16:creationId xmlns:a16="http://schemas.microsoft.com/office/drawing/2014/main" id="{893BA9D9-56B5-431D-835D-F9D454FA8FA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sp>
        <p:nvSpPr>
          <p:cNvPr id="10" name="Google Shape;123;p21">
            <a:extLst>
              <a:ext uri="{FF2B5EF4-FFF2-40B4-BE49-F238E27FC236}">
                <a16:creationId xmlns:a16="http://schemas.microsoft.com/office/drawing/2014/main" id="{367CC023-ABD0-4D2E-B9C9-782F2F427710}"/>
              </a:ext>
            </a:extLst>
          </p:cNvPr>
          <p:cNvSpPr txBox="1"/>
          <p:nvPr/>
        </p:nvSpPr>
        <p:spPr>
          <a:xfrm>
            <a:off x="74703" y="1284632"/>
            <a:ext cx="2511073" cy="3582120"/>
          </a:xfrm>
          <a:prstGeom prst="rect">
            <a:avLst/>
          </a:prstGeom>
          <a:noFill/>
          <a:ln>
            <a:noFill/>
          </a:ln>
        </p:spPr>
        <p:txBody>
          <a:bodyPr spcFirstLastPara="1" wrap="square" lIns="91425" tIns="91425" rIns="91425" bIns="91425" anchor="t" anchorCtr="0">
            <a:noAutofit/>
          </a:bodyPr>
          <a:lstStyle/>
          <a:p>
            <a:pPr lvl="0"/>
            <a:r>
              <a:rPr lang="en" sz="1300" dirty="0">
                <a:solidFill>
                  <a:schemeClr val="dk1"/>
                </a:solidFill>
                <a:latin typeface="+mn-lt"/>
                <a:ea typeface="Times New Roman"/>
                <a:cs typeface="Times New Roman"/>
                <a:sym typeface="Times New Roman"/>
              </a:rPr>
              <a:t>The TEMPO NO</a:t>
            </a:r>
            <a:r>
              <a:rPr lang="en" sz="1300" baseline="-25000" dirty="0">
                <a:solidFill>
                  <a:schemeClr val="dk1"/>
                </a:solidFill>
                <a:latin typeface="+mn-lt"/>
                <a:ea typeface="Times New Roman"/>
                <a:cs typeface="Times New Roman"/>
                <a:sym typeface="Times New Roman"/>
              </a:rPr>
              <a:t>2</a:t>
            </a:r>
            <a:r>
              <a:rPr lang="en" sz="1300" dirty="0">
                <a:solidFill>
                  <a:schemeClr val="dk1"/>
                </a:solidFill>
                <a:latin typeface="+mn-lt"/>
                <a:ea typeface="Times New Roman"/>
                <a:cs typeface="Times New Roman"/>
                <a:sym typeface="Times New Roman"/>
              </a:rPr>
              <a:t> partial column results from scaling the TEMPO tropospheric column by the normalized SeaRey flight-average vertical profile extracting the SeaRey vertical extent from the tropospheric column.</a:t>
            </a:r>
            <a:endParaRPr sz="1300" dirty="0">
              <a:solidFill>
                <a:schemeClr val="dk1"/>
              </a:solidFill>
              <a:latin typeface="+mn-lt"/>
              <a:ea typeface="Times New Roman"/>
              <a:cs typeface="Times New Roman"/>
              <a:sym typeface="Times New Roman"/>
            </a:endParaRPr>
          </a:p>
        </p:txBody>
      </p:sp>
      <p:sp>
        <p:nvSpPr>
          <p:cNvPr id="5" name="TextBox 4">
            <a:extLst>
              <a:ext uri="{FF2B5EF4-FFF2-40B4-BE49-F238E27FC236}">
                <a16:creationId xmlns:a16="http://schemas.microsoft.com/office/drawing/2014/main" id="{AAA52220-71B8-4919-9466-0A3B64500FFF}"/>
              </a:ext>
            </a:extLst>
          </p:cNvPr>
          <p:cNvSpPr txBox="1"/>
          <p:nvPr/>
        </p:nvSpPr>
        <p:spPr>
          <a:xfrm>
            <a:off x="3577213" y="4544586"/>
            <a:ext cx="1258678" cy="307777"/>
          </a:xfrm>
          <a:prstGeom prst="rect">
            <a:avLst/>
          </a:prstGeom>
          <a:noFill/>
        </p:spPr>
        <p:txBody>
          <a:bodyPr wrap="none" rtlCol="0">
            <a:spAutoFit/>
          </a:bodyPr>
          <a:lstStyle/>
          <a:p>
            <a:r>
              <a:rPr lang="en-US" dirty="0"/>
              <a:t>Morning flight</a:t>
            </a:r>
          </a:p>
        </p:txBody>
      </p:sp>
      <p:sp>
        <p:nvSpPr>
          <p:cNvPr id="14" name="TextBox 13">
            <a:extLst>
              <a:ext uri="{FF2B5EF4-FFF2-40B4-BE49-F238E27FC236}">
                <a16:creationId xmlns:a16="http://schemas.microsoft.com/office/drawing/2014/main" id="{01850049-D643-452B-AFD7-8D9091102AAD}"/>
              </a:ext>
            </a:extLst>
          </p:cNvPr>
          <p:cNvSpPr txBox="1"/>
          <p:nvPr/>
        </p:nvSpPr>
        <p:spPr>
          <a:xfrm>
            <a:off x="6733296" y="4564869"/>
            <a:ext cx="1388522" cy="307777"/>
          </a:xfrm>
          <a:prstGeom prst="rect">
            <a:avLst/>
          </a:prstGeom>
          <a:noFill/>
        </p:spPr>
        <p:txBody>
          <a:bodyPr wrap="none" rtlCol="0">
            <a:spAutoFit/>
          </a:bodyPr>
          <a:lstStyle/>
          <a:p>
            <a:r>
              <a:rPr lang="en-US" dirty="0"/>
              <a:t>Afternoon flight</a:t>
            </a:r>
          </a:p>
        </p:txBody>
      </p:sp>
      <p:sp>
        <p:nvSpPr>
          <p:cNvPr id="15" name="Google Shape;264;p9">
            <a:extLst>
              <a:ext uri="{FF2B5EF4-FFF2-40B4-BE49-F238E27FC236}">
                <a16:creationId xmlns:a16="http://schemas.microsoft.com/office/drawing/2014/main" id="{04D58A9A-B6F2-405E-A7B0-209B40430A6E}"/>
              </a:ext>
            </a:extLst>
          </p:cNvPr>
          <p:cNvSpPr txBox="1"/>
          <p:nvPr/>
        </p:nvSpPr>
        <p:spPr>
          <a:xfrm>
            <a:off x="2598394" y="4925158"/>
            <a:ext cx="6673065" cy="190471"/>
          </a:xfrm>
          <a:prstGeom prst="rect">
            <a:avLst/>
          </a:prstGeom>
          <a:noFill/>
          <a:ln>
            <a:noFill/>
          </a:ln>
        </p:spPr>
        <p:txBody>
          <a:bodyPr spcFirstLastPara="1" wrap="square" lIns="68569" tIns="34275" rIns="68569" bIns="34275" anchor="t" anchorCtr="0">
            <a:spAutoFit/>
          </a:bodyPr>
          <a:lstStyle/>
          <a:p>
            <a:r>
              <a:rPr lang="en-US" sz="800" dirty="0"/>
              <a:t>Newchurch and Burden TEMPO/TOLNet STM 2026     U Iowa </a:t>
            </a:r>
          </a:p>
        </p:txBody>
      </p:sp>
      <p:grpSp>
        <p:nvGrpSpPr>
          <p:cNvPr id="16" name="Group 15">
            <a:extLst>
              <a:ext uri="{FF2B5EF4-FFF2-40B4-BE49-F238E27FC236}">
                <a16:creationId xmlns:a16="http://schemas.microsoft.com/office/drawing/2014/main" id="{C4F0EDA7-3924-4C9D-B8E6-3E05CC78FA8F}"/>
              </a:ext>
            </a:extLst>
          </p:cNvPr>
          <p:cNvGrpSpPr/>
          <p:nvPr/>
        </p:nvGrpSpPr>
        <p:grpSpPr>
          <a:xfrm>
            <a:off x="0" y="-97788"/>
            <a:ext cx="9246741" cy="702333"/>
            <a:chOff x="0" y="-97788"/>
            <a:chExt cx="9246741" cy="702333"/>
          </a:xfrm>
        </p:grpSpPr>
        <p:pic>
          <p:nvPicPr>
            <p:cNvPr id="17" name="Google Shape;257;p9">
              <a:extLst>
                <a:ext uri="{FF2B5EF4-FFF2-40B4-BE49-F238E27FC236}">
                  <a16:creationId xmlns:a16="http://schemas.microsoft.com/office/drawing/2014/main" id="{6042EA7A-A979-49D7-92CB-B385099ED8E8}"/>
                </a:ext>
              </a:extLst>
            </p:cNvPr>
            <p:cNvPicPr preferRelativeResize="0"/>
            <p:nvPr/>
          </p:nvPicPr>
          <p:blipFill rotWithShape="1">
            <a:blip r:embed="rId5">
              <a:alphaModFix amt="20000"/>
            </a:blip>
            <a:srcRect t="64336" b="28974"/>
            <a:stretch/>
          </p:blipFill>
          <p:spPr>
            <a:xfrm>
              <a:off x="0" y="0"/>
              <a:ext cx="9144000" cy="458483"/>
            </a:xfrm>
            <a:prstGeom prst="rect">
              <a:avLst/>
            </a:prstGeom>
            <a:noFill/>
            <a:ln>
              <a:noFill/>
            </a:ln>
          </p:spPr>
        </p:pic>
        <p:pic>
          <p:nvPicPr>
            <p:cNvPr id="18" name="Google Shape;266;p9">
              <a:extLst>
                <a:ext uri="{FF2B5EF4-FFF2-40B4-BE49-F238E27FC236}">
                  <a16:creationId xmlns:a16="http://schemas.microsoft.com/office/drawing/2014/main" id="{66210FE1-4455-44B0-A282-56C23C2F86C6}"/>
                </a:ext>
              </a:extLst>
            </p:cNvPr>
            <p:cNvPicPr preferRelativeResize="0"/>
            <p:nvPr/>
          </p:nvPicPr>
          <p:blipFill rotWithShape="1">
            <a:blip r:embed="rId6">
              <a:alphaModFix amt="20000"/>
            </a:blip>
            <a:srcRect l="19369" t="44195" r="25977" b="42620"/>
            <a:stretch/>
          </p:blipFill>
          <p:spPr>
            <a:xfrm flipH="1">
              <a:off x="7903396" y="-97788"/>
              <a:ext cx="1343345" cy="702333"/>
            </a:xfrm>
            <a:prstGeom prst="rect">
              <a:avLst/>
            </a:prstGeom>
            <a:noFill/>
            <a:ln>
              <a:noFill/>
            </a:ln>
          </p:spPr>
        </p:pic>
      </p:grpSp>
      <p:pic>
        <p:nvPicPr>
          <p:cNvPr id="19" name="Google Shape;260;p9">
            <a:extLst>
              <a:ext uri="{FF2B5EF4-FFF2-40B4-BE49-F238E27FC236}">
                <a16:creationId xmlns:a16="http://schemas.microsoft.com/office/drawing/2014/main" id="{29631282-D312-4D6F-BFE7-0486C610AB8C}"/>
              </a:ext>
            </a:extLst>
          </p:cNvPr>
          <p:cNvPicPr preferRelativeResize="0"/>
          <p:nvPr/>
        </p:nvPicPr>
        <p:blipFill rotWithShape="1">
          <a:blip r:embed="rId7">
            <a:alphaModFix/>
          </a:blip>
          <a:srcRect/>
          <a:stretch/>
        </p:blipFill>
        <p:spPr>
          <a:xfrm>
            <a:off x="0" y="4880189"/>
            <a:ext cx="506001" cy="268484"/>
          </a:xfrm>
          <a:prstGeom prst="rect">
            <a:avLst/>
          </a:prstGeom>
          <a:noFill/>
          <a:ln>
            <a:noFill/>
          </a:ln>
        </p:spPr>
      </p:pic>
      <p:pic>
        <p:nvPicPr>
          <p:cNvPr id="20" name="Google Shape;261;p9">
            <a:extLst>
              <a:ext uri="{FF2B5EF4-FFF2-40B4-BE49-F238E27FC236}">
                <a16:creationId xmlns:a16="http://schemas.microsoft.com/office/drawing/2014/main" id="{931676AE-2587-40F8-B4DC-FE64F0FD1286}"/>
              </a:ext>
            </a:extLst>
          </p:cNvPr>
          <p:cNvPicPr preferRelativeResize="0"/>
          <p:nvPr/>
        </p:nvPicPr>
        <p:blipFill rotWithShape="1">
          <a:blip r:embed="rId8">
            <a:alphaModFix/>
          </a:blip>
          <a:srcRect/>
          <a:stretch/>
        </p:blipFill>
        <p:spPr>
          <a:xfrm>
            <a:off x="506002" y="4925158"/>
            <a:ext cx="187514" cy="178546"/>
          </a:xfrm>
          <a:prstGeom prst="rect">
            <a:avLst/>
          </a:prstGeom>
          <a:noFill/>
          <a:ln>
            <a:noFill/>
          </a:ln>
        </p:spPr>
      </p:pic>
      <p:pic>
        <p:nvPicPr>
          <p:cNvPr id="21" name="Google Shape;262;p9">
            <a:extLst>
              <a:ext uri="{FF2B5EF4-FFF2-40B4-BE49-F238E27FC236}">
                <a16:creationId xmlns:a16="http://schemas.microsoft.com/office/drawing/2014/main" id="{2E8E28B3-466A-44C1-B554-C067C5DC90F5}"/>
              </a:ext>
            </a:extLst>
          </p:cNvPr>
          <p:cNvPicPr preferRelativeResize="0"/>
          <p:nvPr/>
        </p:nvPicPr>
        <p:blipFill rotWithShape="1">
          <a:blip r:embed="rId9">
            <a:alphaModFix/>
          </a:blip>
          <a:srcRect/>
          <a:stretch/>
        </p:blipFill>
        <p:spPr>
          <a:xfrm>
            <a:off x="760919" y="4925158"/>
            <a:ext cx="187514" cy="187514"/>
          </a:xfrm>
          <a:prstGeom prst="rect">
            <a:avLst/>
          </a:prstGeom>
          <a:noFill/>
          <a:ln>
            <a:noFill/>
          </a:ln>
        </p:spPr>
      </p:pic>
      <p:pic>
        <p:nvPicPr>
          <p:cNvPr id="22" name="Google Shape;263;p9">
            <a:extLst>
              <a:ext uri="{FF2B5EF4-FFF2-40B4-BE49-F238E27FC236}">
                <a16:creationId xmlns:a16="http://schemas.microsoft.com/office/drawing/2014/main" id="{F779214E-AA3D-4B9A-AF51-0A53FFCEEE47}"/>
              </a:ext>
            </a:extLst>
          </p:cNvPr>
          <p:cNvPicPr preferRelativeResize="0"/>
          <p:nvPr/>
        </p:nvPicPr>
        <p:blipFill rotWithShape="1">
          <a:blip r:embed="rId10">
            <a:alphaModFix/>
          </a:blip>
          <a:srcRect/>
          <a:stretch/>
        </p:blipFill>
        <p:spPr>
          <a:xfrm>
            <a:off x="1012003" y="4908556"/>
            <a:ext cx="187514" cy="200258"/>
          </a:xfrm>
          <a:prstGeom prst="rect">
            <a:avLst/>
          </a:prstGeom>
          <a:noFill/>
          <a:ln>
            <a:noFill/>
          </a:ln>
        </p:spPr>
      </p:pic>
      <p:pic>
        <p:nvPicPr>
          <p:cNvPr id="23" name="Google Shape;268;p9">
            <a:extLst>
              <a:ext uri="{FF2B5EF4-FFF2-40B4-BE49-F238E27FC236}">
                <a16:creationId xmlns:a16="http://schemas.microsoft.com/office/drawing/2014/main" id="{4D33255F-0588-4380-A52B-A5427E5D765C}"/>
              </a:ext>
            </a:extLst>
          </p:cNvPr>
          <p:cNvPicPr preferRelativeResize="0"/>
          <p:nvPr/>
        </p:nvPicPr>
        <p:blipFill rotWithShape="1">
          <a:blip r:embed="rId11">
            <a:alphaModFix/>
          </a:blip>
          <a:srcRect t="9104" b="52754"/>
          <a:stretch/>
        </p:blipFill>
        <p:spPr>
          <a:xfrm>
            <a:off x="1304815" y="4909876"/>
            <a:ext cx="506001" cy="192998"/>
          </a:xfrm>
          <a:prstGeom prst="ellipse">
            <a:avLst/>
          </a:prstGeom>
          <a:noFill/>
          <a:ln w="9525" cap="flat" cmpd="sng">
            <a:solidFill>
              <a:schemeClr val="dk1"/>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2"/>
          <p:cNvSpPr txBox="1">
            <a:spLocks noGrp="1"/>
          </p:cNvSpPr>
          <p:nvPr>
            <p:ph type="title"/>
          </p:nvPr>
        </p:nvSpPr>
        <p:spPr>
          <a:xfrm>
            <a:off x="252945" y="0"/>
            <a:ext cx="8520600" cy="57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SzPts val="990"/>
              <a:buNone/>
            </a:pPr>
            <a:r>
              <a:rPr lang="en" sz="1800" b="1" dirty="0">
                <a:latin typeface="+mn-lt"/>
                <a:ea typeface="Times New Roman"/>
                <a:cs typeface="Times New Roman"/>
                <a:sym typeface="Times New Roman"/>
              </a:rPr>
              <a:t>NO</a:t>
            </a:r>
            <a:r>
              <a:rPr lang="en" sz="1800" b="1" baseline="-25000" dirty="0">
                <a:latin typeface="+mn-lt"/>
                <a:ea typeface="Times New Roman"/>
                <a:cs typeface="Times New Roman"/>
                <a:sym typeface="Times New Roman"/>
              </a:rPr>
              <a:t>2</a:t>
            </a:r>
            <a:r>
              <a:rPr lang="en" sz="1800" b="1" dirty="0">
                <a:latin typeface="+mn-lt"/>
                <a:ea typeface="Times New Roman"/>
                <a:cs typeface="Times New Roman"/>
                <a:sym typeface="Times New Roman"/>
              </a:rPr>
              <a:t> TEMPO partial tropospheric column comparison with SeaRey</a:t>
            </a:r>
            <a:endParaRPr sz="1800" b="1" dirty="0">
              <a:latin typeface="+mn-lt"/>
              <a:ea typeface="Times New Roman"/>
              <a:cs typeface="Times New Roman"/>
              <a:sym typeface="Times New Roman"/>
            </a:endParaRPr>
          </a:p>
        </p:txBody>
      </p:sp>
      <p:sp>
        <p:nvSpPr>
          <p:cNvPr id="133" name="Google Shape;133;p22"/>
          <p:cNvSpPr txBox="1"/>
          <p:nvPr/>
        </p:nvSpPr>
        <p:spPr>
          <a:xfrm>
            <a:off x="1199463" y="3486865"/>
            <a:ext cx="684600" cy="41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chemeClr val="dk1"/>
                </a:solidFill>
                <a:latin typeface="Times New Roman"/>
                <a:ea typeface="Times New Roman"/>
                <a:cs typeface="Times New Roman"/>
                <a:sym typeface="Times New Roman"/>
              </a:rPr>
              <a:t>15Z</a:t>
            </a:r>
            <a:endParaRPr sz="1800" b="1" dirty="0">
              <a:solidFill>
                <a:schemeClr val="dk1"/>
              </a:solidFill>
              <a:latin typeface="Times New Roman"/>
              <a:ea typeface="Times New Roman"/>
              <a:cs typeface="Times New Roman"/>
              <a:sym typeface="Times New Roman"/>
            </a:endParaRPr>
          </a:p>
        </p:txBody>
      </p:sp>
      <p:sp>
        <p:nvSpPr>
          <p:cNvPr id="134" name="Google Shape;134;p22"/>
          <p:cNvSpPr txBox="1"/>
          <p:nvPr/>
        </p:nvSpPr>
        <p:spPr>
          <a:xfrm>
            <a:off x="4035675" y="3459025"/>
            <a:ext cx="684600" cy="41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latin typeface="Times New Roman"/>
                <a:ea typeface="Times New Roman"/>
                <a:cs typeface="Times New Roman"/>
                <a:sym typeface="Times New Roman"/>
              </a:rPr>
              <a:t>17Z</a:t>
            </a:r>
            <a:endParaRPr sz="1800" b="1">
              <a:solidFill>
                <a:schemeClr val="dk1"/>
              </a:solidFill>
              <a:latin typeface="Times New Roman"/>
              <a:ea typeface="Times New Roman"/>
              <a:cs typeface="Times New Roman"/>
              <a:sym typeface="Times New Roman"/>
            </a:endParaRPr>
          </a:p>
        </p:txBody>
      </p:sp>
      <p:sp>
        <p:nvSpPr>
          <p:cNvPr id="135" name="Google Shape;135;p22"/>
          <p:cNvSpPr txBox="1"/>
          <p:nvPr/>
        </p:nvSpPr>
        <p:spPr>
          <a:xfrm>
            <a:off x="7258950" y="3459025"/>
            <a:ext cx="684600" cy="41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latin typeface="Times New Roman"/>
                <a:ea typeface="Times New Roman"/>
                <a:cs typeface="Times New Roman"/>
                <a:sym typeface="Times New Roman"/>
              </a:rPr>
              <a:t>20Z</a:t>
            </a:r>
            <a:endParaRPr sz="1800" b="1">
              <a:solidFill>
                <a:schemeClr val="dk1"/>
              </a:solidFill>
              <a:latin typeface="Times New Roman"/>
              <a:ea typeface="Times New Roman"/>
              <a:cs typeface="Times New Roman"/>
              <a:sym typeface="Times New Roman"/>
            </a:endParaRPr>
          </a:p>
        </p:txBody>
      </p:sp>
      <p:pic>
        <p:nvPicPr>
          <p:cNvPr id="136" name="Google Shape;136;p22"/>
          <p:cNvPicPr preferRelativeResize="0"/>
          <p:nvPr/>
        </p:nvPicPr>
        <p:blipFill>
          <a:blip r:embed="rId3">
            <a:alphaModFix/>
          </a:blip>
          <a:stretch>
            <a:fillRect/>
          </a:stretch>
        </p:blipFill>
        <p:spPr>
          <a:xfrm>
            <a:off x="135687" y="1017724"/>
            <a:ext cx="2895084" cy="2376049"/>
          </a:xfrm>
          <a:prstGeom prst="rect">
            <a:avLst/>
          </a:prstGeom>
          <a:noFill/>
          <a:ln>
            <a:noFill/>
          </a:ln>
        </p:spPr>
      </p:pic>
      <p:pic>
        <p:nvPicPr>
          <p:cNvPr id="137" name="Google Shape;137;p22"/>
          <p:cNvPicPr preferRelativeResize="0"/>
          <p:nvPr/>
        </p:nvPicPr>
        <p:blipFill>
          <a:blip r:embed="rId4">
            <a:alphaModFix/>
          </a:blip>
          <a:stretch>
            <a:fillRect/>
          </a:stretch>
        </p:blipFill>
        <p:spPr>
          <a:xfrm>
            <a:off x="3030771" y="1017724"/>
            <a:ext cx="2964949" cy="2376049"/>
          </a:xfrm>
          <a:prstGeom prst="rect">
            <a:avLst/>
          </a:prstGeom>
          <a:noFill/>
          <a:ln>
            <a:noFill/>
          </a:ln>
        </p:spPr>
      </p:pic>
      <p:pic>
        <p:nvPicPr>
          <p:cNvPr id="138" name="Google Shape;138;p22"/>
          <p:cNvPicPr preferRelativeResize="0"/>
          <p:nvPr/>
        </p:nvPicPr>
        <p:blipFill>
          <a:blip r:embed="rId5">
            <a:alphaModFix/>
          </a:blip>
          <a:stretch>
            <a:fillRect/>
          </a:stretch>
        </p:blipFill>
        <p:spPr>
          <a:xfrm>
            <a:off x="6075778" y="1000599"/>
            <a:ext cx="2943425" cy="2348500"/>
          </a:xfrm>
          <a:prstGeom prst="rect">
            <a:avLst/>
          </a:prstGeom>
          <a:noFill/>
          <a:ln>
            <a:noFill/>
          </a:ln>
        </p:spPr>
      </p:pic>
      <p:sp>
        <p:nvSpPr>
          <p:cNvPr id="2" name="Slide Number Placeholder 1">
            <a:extLst>
              <a:ext uri="{FF2B5EF4-FFF2-40B4-BE49-F238E27FC236}">
                <a16:creationId xmlns:a16="http://schemas.microsoft.com/office/drawing/2014/main" id="{08E30C9C-5988-4528-9A42-174565181DA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sp>
        <p:nvSpPr>
          <p:cNvPr id="10" name="Google Shape;123;p21">
            <a:extLst>
              <a:ext uri="{FF2B5EF4-FFF2-40B4-BE49-F238E27FC236}">
                <a16:creationId xmlns:a16="http://schemas.microsoft.com/office/drawing/2014/main" id="{2CDE87FE-102A-46E0-82AE-B7E5A3AB0ED8}"/>
              </a:ext>
            </a:extLst>
          </p:cNvPr>
          <p:cNvSpPr txBox="1"/>
          <p:nvPr/>
        </p:nvSpPr>
        <p:spPr>
          <a:xfrm>
            <a:off x="599552" y="4009454"/>
            <a:ext cx="7412334" cy="580076"/>
          </a:xfrm>
          <a:prstGeom prst="rect">
            <a:avLst/>
          </a:prstGeom>
          <a:noFill/>
          <a:ln>
            <a:noFill/>
          </a:ln>
        </p:spPr>
        <p:txBody>
          <a:bodyPr spcFirstLastPara="1" wrap="square" lIns="91425" tIns="91425" rIns="91425" bIns="91425" anchor="t" anchorCtr="0">
            <a:noAutofit/>
          </a:bodyPr>
          <a:lstStyle/>
          <a:p>
            <a:pPr lvl="0"/>
            <a:r>
              <a:rPr lang="en" sz="1300" dirty="0">
                <a:solidFill>
                  <a:schemeClr val="dk1"/>
                </a:solidFill>
                <a:latin typeface="+mn-lt"/>
                <a:ea typeface="Times New Roman"/>
                <a:cs typeface="Times New Roman"/>
                <a:sym typeface="Times New Roman"/>
              </a:rPr>
              <a:t>In pixels where SeaRey measurements exist, the TEMPO NO</a:t>
            </a:r>
            <a:r>
              <a:rPr lang="en" sz="1300" baseline="-25000" dirty="0">
                <a:solidFill>
                  <a:schemeClr val="dk1"/>
                </a:solidFill>
                <a:latin typeface="+mn-lt"/>
                <a:ea typeface="Times New Roman"/>
                <a:cs typeface="Times New Roman"/>
                <a:sym typeface="Times New Roman"/>
              </a:rPr>
              <a:t>2</a:t>
            </a:r>
            <a:r>
              <a:rPr lang="en" sz="1300" dirty="0">
                <a:solidFill>
                  <a:schemeClr val="dk1"/>
                </a:solidFill>
                <a:latin typeface="+mn-lt"/>
                <a:ea typeface="Times New Roman"/>
                <a:cs typeface="Times New Roman"/>
                <a:sym typeface="Times New Roman"/>
              </a:rPr>
              <a:t> partial column results from scaling the TEMPO tropospheric column by the normalized SeaRey average vertical profile extracting the SeaRey vertical extent from the tropospheric column. In other pixels (with no SeaRey circles, the (taller) entire TEMPO tropospheric NO</a:t>
            </a:r>
            <a:r>
              <a:rPr lang="en" sz="1300" baseline="-25000" dirty="0">
                <a:solidFill>
                  <a:schemeClr val="dk1"/>
                </a:solidFill>
                <a:latin typeface="+mn-lt"/>
                <a:ea typeface="Times New Roman"/>
                <a:cs typeface="Times New Roman"/>
                <a:sym typeface="Times New Roman"/>
              </a:rPr>
              <a:t>2</a:t>
            </a:r>
            <a:r>
              <a:rPr lang="en" sz="1300" dirty="0">
                <a:solidFill>
                  <a:schemeClr val="dk1"/>
                </a:solidFill>
                <a:latin typeface="+mn-lt"/>
                <a:ea typeface="Times New Roman"/>
                <a:cs typeface="Times New Roman"/>
                <a:sym typeface="Times New Roman"/>
              </a:rPr>
              <a:t> column is plotted.</a:t>
            </a:r>
            <a:endParaRPr sz="1300" dirty="0">
              <a:solidFill>
                <a:schemeClr val="dk1"/>
              </a:solidFill>
              <a:latin typeface="+mn-lt"/>
              <a:ea typeface="Times New Roman"/>
              <a:cs typeface="Times New Roman"/>
              <a:sym typeface="Times New Roman"/>
            </a:endParaRPr>
          </a:p>
        </p:txBody>
      </p:sp>
      <p:sp>
        <p:nvSpPr>
          <p:cNvPr id="11" name="Google Shape;264;p9">
            <a:extLst>
              <a:ext uri="{FF2B5EF4-FFF2-40B4-BE49-F238E27FC236}">
                <a16:creationId xmlns:a16="http://schemas.microsoft.com/office/drawing/2014/main" id="{A1D69329-4CBE-4A8D-9C66-C018E358C469}"/>
              </a:ext>
            </a:extLst>
          </p:cNvPr>
          <p:cNvSpPr txBox="1"/>
          <p:nvPr/>
        </p:nvSpPr>
        <p:spPr>
          <a:xfrm>
            <a:off x="2598394" y="4925158"/>
            <a:ext cx="6673065" cy="190471"/>
          </a:xfrm>
          <a:prstGeom prst="rect">
            <a:avLst/>
          </a:prstGeom>
          <a:noFill/>
          <a:ln>
            <a:noFill/>
          </a:ln>
        </p:spPr>
        <p:txBody>
          <a:bodyPr spcFirstLastPara="1" wrap="square" lIns="68569" tIns="34275" rIns="68569" bIns="34275" anchor="t" anchorCtr="0">
            <a:spAutoFit/>
          </a:bodyPr>
          <a:lstStyle/>
          <a:p>
            <a:r>
              <a:rPr lang="en-US" sz="800" dirty="0"/>
              <a:t>Newchurch and Burden TEMPO/TOLNet STM 2026     U Iowa </a:t>
            </a:r>
          </a:p>
        </p:txBody>
      </p:sp>
      <p:grpSp>
        <p:nvGrpSpPr>
          <p:cNvPr id="12" name="Group 11">
            <a:extLst>
              <a:ext uri="{FF2B5EF4-FFF2-40B4-BE49-F238E27FC236}">
                <a16:creationId xmlns:a16="http://schemas.microsoft.com/office/drawing/2014/main" id="{0FEF1A5A-6B59-4C25-8E63-187901250E6B}"/>
              </a:ext>
            </a:extLst>
          </p:cNvPr>
          <p:cNvGrpSpPr/>
          <p:nvPr/>
        </p:nvGrpSpPr>
        <p:grpSpPr>
          <a:xfrm>
            <a:off x="0" y="-97788"/>
            <a:ext cx="9246741" cy="702333"/>
            <a:chOff x="0" y="-97788"/>
            <a:chExt cx="9246741" cy="702333"/>
          </a:xfrm>
        </p:grpSpPr>
        <p:pic>
          <p:nvPicPr>
            <p:cNvPr id="13" name="Google Shape;257;p9">
              <a:extLst>
                <a:ext uri="{FF2B5EF4-FFF2-40B4-BE49-F238E27FC236}">
                  <a16:creationId xmlns:a16="http://schemas.microsoft.com/office/drawing/2014/main" id="{0DB543AE-CAF4-48F9-AB36-2C5B89379461}"/>
                </a:ext>
              </a:extLst>
            </p:cNvPr>
            <p:cNvPicPr preferRelativeResize="0"/>
            <p:nvPr/>
          </p:nvPicPr>
          <p:blipFill rotWithShape="1">
            <a:blip r:embed="rId6">
              <a:alphaModFix amt="20000"/>
            </a:blip>
            <a:srcRect t="64336" b="28974"/>
            <a:stretch/>
          </p:blipFill>
          <p:spPr>
            <a:xfrm>
              <a:off x="0" y="0"/>
              <a:ext cx="9144000" cy="458483"/>
            </a:xfrm>
            <a:prstGeom prst="rect">
              <a:avLst/>
            </a:prstGeom>
            <a:noFill/>
            <a:ln>
              <a:noFill/>
            </a:ln>
          </p:spPr>
        </p:pic>
        <p:pic>
          <p:nvPicPr>
            <p:cNvPr id="14" name="Google Shape;266;p9">
              <a:extLst>
                <a:ext uri="{FF2B5EF4-FFF2-40B4-BE49-F238E27FC236}">
                  <a16:creationId xmlns:a16="http://schemas.microsoft.com/office/drawing/2014/main" id="{597C3923-D938-4D69-92A4-8531874DA59A}"/>
                </a:ext>
              </a:extLst>
            </p:cNvPr>
            <p:cNvPicPr preferRelativeResize="0"/>
            <p:nvPr/>
          </p:nvPicPr>
          <p:blipFill rotWithShape="1">
            <a:blip r:embed="rId7">
              <a:alphaModFix amt="20000"/>
            </a:blip>
            <a:srcRect l="19369" t="44195" r="25977" b="42620"/>
            <a:stretch/>
          </p:blipFill>
          <p:spPr>
            <a:xfrm flipH="1">
              <a:off x="7903396" y="-97788"/>
              <a:ext cx="1343345" cy="702333"/>
            </a:xfrm>
            <a:prstGeom prst="rect">
              <a:avLst/>
            </a:prstGeom>
            <a:noFill/>
            <a:ln>
              <a:noFill/>
            </a:ln>
          </p:spPr>
        </p:pic>
      </p:grpSp>
      <p:pic>
        <p:nvPicPr>
          <p:cNvPr id="15" name="Google Shape;260;p9">
            <a:extLst>
              <a:ext uri="{FF2B5EF4-FFF2-40B4-BE49-F238E27FC236}">
                <a16:creationId xmlns:a16="http://schemas.microsoft.com/office/drawing/2014/main" id="{D10A45A0-E610-4DC9-895A-4518BD12F36B}"/>
              </a:ext>
            </a:extLst>
          </p:cNvPr>
          <p:cNvPicPr preferRelativeResize="0"/>
          <p:nvPr/>
        </p:nvPicPr>
        <p:blipFill rotWithShape="1">
          <a:blip r:embed="rId8">
            <a:alphaModFix/>
          </a:blip>
          <a:srcRect/>
          <a:stretch/>
        </p:blipFill>
        <p:spPr>
          <a:xfrm>
            <a:off x="0" y="4880189"/>
            <a:ext cx="506001" cy="268484"/>
          </a:xfrm>
          <a:prstGeom prst="rect">
            <a:avLst/>
          </a:prstGeom>
          <a:noFill/>
          <a:ln>
            <a:noFill/>
          </a:ln>
        </p:spPr>
      </p:pic>
      <p:pic>
        <p:nvPicPr>
          <p:cNvPr id="16" name="Google Shape;261;p9">
            <a:extLst>
              <a:ext uri="{FF2B5EF4-FFF2-40B4-BE49-F238E27FC236}">
                <a16:creationId xmlns:a16="http://schemas.microsoft.com/office/drawing/2014/main" id="{227363BF-2C2E-49FD-B9E3-2869C511B51E}"/>
              </a:ext>
            </a:extLst>
          </p:cNvPr>
          <p:cNvPicPr preferRelativeResize="0"/>
          <p:nvPr/>
        </p:nvPicPr>
        <p:blipFill rotWithShape="1">
          <a:blip r:embed="rId9">
            <a:alphaModFix/>
          </a:blip>
          <a:srcRect/>
          <a:stretch/>
        </p:blipFill>
        <p:spPr>
          <a:xfrm>
            <a:off x="506002" y="4925158"/>
            <a:ext cx="187514" cy="178546"/>
          </a:xfrm>
          <a:prstGeom prst="rect">
            <a:avLst/>
          </a:prstGeom>
          <a:noFill/>
          <a:ln>
            <a:noFill/>
          </a:ln>
        </p:spPr>
      </p:pic>
      <p:pic>
        <p:nvPicPr>
          <p:cNvPr id="17" name="Google Shape;262;p9">
            <a:extLst>
              <a:ext uri="{FF2B5EF4-FFF2-40B4-BE49-F238E27FC236}">
                <a16:creationId xmlns:a16="http://schemas.microsoft.com/office/drawing/2014/main" id="{147F4078-BCDB-4689-A87C-68820073BFF6}"/>
              </a:ext>
            </a:extLst>
          </p:cNvPr>
          <p:cNvPicPr preferRelativeResize="0"/>
          <p:nvPr/>
        </p:nvPicPr>
        <p:blipFill rotWithShape="1">
          <a:blip r:embed="rId10">
            <a:alphaModFix/>
          </a:blip>
          <a:srcRect/>
          <a:stretch/>
        </p:blipFill>
        <p:spPr>
          <a:xfrm>
            <a:off x="760919" y="4925158"/>
            <a:ext cx="187514" cy="187514"/>
          </a:xfrm>
          <a:prstGeom prst="rect">
            <a:avLst/>
          </a:prstGeom>
          <a:noFill/>
          <a:ln>
            <a:noFill/>
          </a:ln>
        </p:spPr>
      </p:pic>
      <p:pic>
        <p:nvPicPr>
          <p:cNvPr id="18" name="Google Shape;263;p9">
            <a:extLst>
              <a:ext uri="{FF2B5EF4-FFF2-40B4-BE49-F238E27FC236}">
                <a16:creationId xmlns:a16="http://schemas.microsoft.com/office/drawing/2014/main" id="{558ACE87-2F06-4412-923D-07093647AE4D}"/>
              </a:ext>
            </a:extLst>
          </p:cNvPr>
          <p:cNvPicPr preferRelativeResize="0"/>
          <p:nvPr/>
        </p:nvPicPr>
        <p:blipFill rotWithShape="1">
          <a:blip r:embed="rId11">
            <a:alphaModFix/>
          </a:blip>
          <a:srcRect/>
          <a:stretch/>
        </p:blipFill>
        <p:spPr>
          <a:xfrm>
            <a:off x="1012003" y="4908556"/>
            <a:ext cx="187514" cy="200258"/>
          </a:xfrm>
          <a:prstGeom prst="rect">
            <a:avLst/>
          </a:prstGeom>
          <a:noFill/>
          <a:ln>
            <a:noFill/>
          </a:ln>
        </p:spPr>
      </p:pic>
      <p:pic>
        <p:nvPicPr>
          <p:cNvPr id="19" name="Google Shape;268;p9">
            <a:extLst>
              <a:ext uri="{FF2B5EF4-FFF2-40B4-BE49-F238E27FC236}">
                <a16:creationId xmlns:a16="http://schemas.microsoft.com/office/drawing/2014/main" id="{EE6772A9-C79F-419D-81FA-7CA574BB2644}"/>
              </a:ext>
            </a:extLst>
          </p:cNvPr>
          <p:cNvPicPr preferRelativeResize="0"/>
          <p:nvPr/>
        </p:nvPicPr>
        <p:blipFill rotWithShape="1">
          <a:blip r:embed="rId12">
            <a:alphaModFix/>
          </a:blip>
          <a:srcRect t="9104" b="52754"/>
          <a:stretch/>
        </p:blipFill>
        <p:spPr>
          <a:xfrm>
            <a:off x="1304815" y="4909876"/>
            <a:ext cx="506001" cy="192998"/>
          </a:xfrm>
          <a:prstGeom prst="ellipse">
            <a:avLst/>
          </a:prstGeom>
          <a:noFill/>
          <a:ln w="9525" cap="flat" cmpd="sng">
            <a:solidFill>
              <a:schemeClr val="dk1"/>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4"/>
          <p:cNvSpPr txBox="1">
            <a:spLocks noGrp="1"/>
          </p:cNvSpPr>
          <p:nvPr>
            <p:ph type="title"/>
          </p:nvPr>
        </p:nvSpPr>
        <p:spPr>
          <a:xfrm>
            <a:off x="1012003" y="-13521"/>
            <a:ext cx="3342551"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ct val="39286"/>
              <a:buFont typeface="Arial"/>
              <a:buNone/>
            </a:pPr>
            <a:r>
              <a:rPr lang="en" sz="1800" b="1" dirty="0">
                <a:latin typeface="+mn-lt"/>
                <a:ea typeface="Times New Roman"/>
                <a:cs typeface="Times New Roman"/>
                <a:sym typeface="Times New Roman"/>
              </a:rPr>
              <a:t>TEMPO NO</a:t>
            </a:r>
            <a:r>
              <a:rPr lang="en" sz="1800" b="1" baseline="-25000" dirty="0">
                <a:latin typeface="+mn-lt"/>
                <a:ea typeface="Times New Roman"/>
                <a:cs typeface="Times New Roman"/>
                <a:sym typeface="Times New Roman"/>
              </a:rPr>
              <a:t>2</a:t>
            </a:r>
            <a:r>
              <a:rPr lang="en" sz="1800" b="1" dirty="0">
                <a:latin typeface="+mn-lt"/>
                <a:ea typeface="Times New Roman"/>
                <a:cs typeface="Times New Roman"/>
                <a:sym typeface="Times New Roman"/>
              </a:rPr>
              <a:t> Validation</a:t>
            </a:r>
            <a:endParaRPr sz="1800" dirty="0">
              <a:latin typeface="+mn-lt"/>
            </a:endParaRPr>
          </a:p>
        </p:txBody>
      </p:sp>
      <p:sp>
        <p:nvSpPr>
          <p:cNvPr id="155" name="Google Shape;155;p24"/>
          <p:cNvSpPr txBox="1">
            <a:spLocks noGrp="1"/>
          </p:cNvSpPr>
          <p:nvPr>
            <p:ph type="body" idx="1"/>
          </p:nvPr>
        </p:nvSpPr>
        <p:spPr>
          <a:xfrm>
            <a:off x="179746" y="569671"/>
            <a:ext cx="3615900" cy="4327226"/>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 sz="4000" dirty="0">
                <a:solidFill>
                  <a:schemeClr val="dk1"/>
                </a:solidFill>
                <a:latin typeface="+mn-lt"/>
                <a:ea typeface="Times New Roman"/>
                <a:cs typeface="Times New Roman"/>
                <a:sym typeface="Times New Roman"/>
              </a:rPr>
              <a:t>The 15Z morning flight with a </a:t>
            </a:r>
          </a:p>
          <a:p>
            <a:pPr marL="0" lvl="0" indent="0" algn="l" rtl="0">
              <a:spcBef>
                <a:spcPts val="0"/>
              </a:spcBef>
              <a:spcAft>
                <a:spcPts val="0"/>
              </a:spcAft>
              <a:buNone/>
            </a:pPr>
            <a:r>
              <a:rPr lang="en" sz="4000" dirty="0">
                <a:solidFill>
                  <a:schemeClr val="dk1"/>
                </a:solidFill>
                <a:latin typeface="+mn-lt"/>
                <a:ea typeface="Times New Roman"/>
                <a:cs typeface="Times New Roman"/>
                <a:sym typeface="Times New Roman"/>
              </a:rPr>
              <a:t>shallower BL agree very closely.</a:t>
            </a:r>
            <a:endParaRPr sz="4000" dirty="0">
              <a:solidFill>
                <a:schemeClr val="dk1"/>
              </a:solidFill>
              <a:latin typeface="+mn-lt"/>
              <a:ea typeface="Times New Roman"/>
              <a:cs typeface="Times New Roman"/>
              <a:sym typeface="Times New Roman"/>
            </a:endParaRPr>
          </a:p>
          <a:p>
            <a:pPr marL="0" lvl="0" indent="0" algn="l" rtl="0">
              <a:lnSpc>
                <a:spcPct val="6000"/>
              </a:lnSpc>
              <a:spcBef>
                <a:spcPts val="1200"/>
              </a:spcBef>
              <a:spcAft>
                <a:spcPts val="0"/>
              </a:spcAft>
              <a:buClr>
                <a:schemeClr val="dk1"/>
              </a:buClr>
              <a:buSzPct val="42530"/>
              <a:buFont typeface="Arial"/>
              <a:buNone/>
            </a:pPr>
            <a:r>
              <a:rPr lang="en" sz="4000" dirty="0">
                <a:solidFill>
                  <a:schemeClr val="dk1"/>
                </a:solidFill>
                <a:latin typeface="+mn-lt"/>
                <a:ea typeface="Times New Roman"/>
                <a:cs typeface="Times New Roman"/>
                <a:sym typeface="Times New Roman"/>
              </a:rPr>
              <a:t>Mean Bias (T-S): 0.2 ×10¹⁵</a:t>
            </a:r>
            <a:endParaRPr sz="4000" dirty="0">
              <a:solidFill>
                <a:schemeClr val="dk1"/>
              </a:solidFill>
              <a:latin typeface="+mn-lt"/>
              <a:ea typeface="Times New Roman"/>
              <a:cs typeface="Times New Roman"/>
              <a:sym typeface="Times New Roman"/>
            </a:endParaRPr>
          </a:p>
          <a:p>
            <a:pPr marL="0" lvl="0" indent="0" algn="l" rtl="0">
              <a:lnSpc>
                <a:spcPct val="6000"/>
              </a:lnSpc>
              <a:spcBef>
                <a:spcPts val="1200"/>
              </a:spcBef>
              <a:spcAft>
                <a:spcPts val="0"/>
              </a:spcAft>
              <a:buClr>
                <a:schemeClr val="dk1"/>
              </a:buClr>
              <a:buSzPct val="42530"/>
              <a:buFont typeface="Arial"/>
              <a:buNone/>
            </a:pPr>
            <a:r>
              <a:rPr lang="en" sz="4000" dirty="0">
                <a:solidFill>
                  <a:schemeClr val="dk1"/>
                </a:solidFill>
                <a:latin typeface="+mn-lt"/>
                <a:ea typeface="Times New Roman"/>
                <a:cs typeface="Times New Roman"/>
                <a:sym typeface="Times New Roman"/>
              </a:rPr>
              <a:t>Median Bias:       0.02 ×10¹⁵</a:t>
            </a:r>
            <a:endParaRPr sz="4000" dirty="0">
              <a:solidFill>
                <a:schemeClr val="dk1"/>
              </a:solidFill>
              <a:latin typeface="+mn-lt"/>
              <a:ea typeface="Times New Roman"/>
              <a:cs typeface="Times New Roman"/>
              <a:sym typeface="Times New Roman"/>
            </a:endParaRPr>
          </a:p>
          <a:p>
            <a:pPr marL="0" lvl="0" indent="0" algn="l" rtl="0">
              <a:lnSpc>
                <a:spcPct val="6000"/>
              </a:lnSpc>
              <a:spcBef>
                <a:spcPts val="1200"/>
              </a:spcBef>
              <a:spcAft>
                <a:spcPts val="0"/>
              </a:spcAft>
              <a:buClr>
                <a:schemeClr val="dk1"/>
              </a:buClr>
              <a:buSzPct val="42530"/>
              <a:buFont typeface="Arial"/>
              <a:buNone/>
            </a:pPr>
            <a:r>
              <a:rPr lang="en" sz="4000" dirty="0">
                <a:solidFill>
                  <a:schemeClr val="dk1"/>
                </a:solidFill>
                <a:latin typeface="+mn-lt"/>
                <a:ea typeface="Times New Roman"/>
                <a:cs typeface="Times New Roman"/>
                <a:sym typeface="Times New Roman"/>
              </a:rPr>
              <a:t>Std Dev:	  0.6</a:t>
            </a:r>
          </a:p>
          <a:p>
            <a:pPr marL="0" lvl="0" indent="0" algn="l" rtl="0">
              <a:lnSpc>
                <a:spcPct val="6000"/>
              </a:lnSpc>
              <a:spcBef>
                <a:spcPts val="1200"/>
              </a:spcBef>
              <a:spcAft>
                <a:spcPts val="0"/>
              </a:spcAft>
              <a:buClr>
                <a:schemeClr val="dk1"/>
              </a:buClr>
              <a:buSzPct val="42530"/>
              <a:buFont typeface="Arial"/>
              <a:buNone/>
            </a:pPr>
            <a:r>
              <a:rPr lang="en" sz="4000" dirty="0">
                <a:solidFill>
                  <a:schemeClr val="dk1"/>
                </a:solidFill>
                <a:latin typeface="+mn-lt"/>
                <a:ea typeface="Times New Roman"/>
                <a:cs typeface="Times New Roman"/>
                <a:sym typeface="Times New Roman"/>
              </a:rPr>
              <a:t>RMSE:                 0.7</a:t>
            </a:r>
            <a:endParaRPr sz="4000" dirty="0">
              <a:solidFill>
                <a:schemeClr val="dk1"/>
              </a:solidFill>
              <a:latin typeface="+mn-lt"/>
              <a:ea typeface="Times New Roman"/>
              <a:cs typeface="Times New Roman"/>
              <a:sym typeface="Times New Roman"/>
            </a:endParaRPr>
          </a:p>
          <a:p>
            <a:pPr marL="0" lvl="0" indent="0" algn="l" rtl="0">
              <a:lnSpc>
                <a:spcPct val="6000"/>
              </a:lnSpc>
              <a:spcBef>
                <a:spcPts val="1200"/>
              </a:spcBef>
              <a:spcAft>
                <a:spcPts val="0"/>
              </a:spcAft>
              <a:buClr>
                <a:schemeClr val="dk1"/>
              </a:buClr>
              <a:buSzPct val="42530"/>
              <a:buFont typeface="Arial"/>
              <a:buNone/>
            </a:pPr>
            <a:r>
              <a:rPr lang="en" sz="4000" dirty="0">
                <a:solidFill>
                  <a:schemeClr val="dk1"/>
                </a:solidFill>
                <a:latin typeface="+mn-lt"/>
                <a:ea typeface="Times New Roman"/>
                <a:cs typeface="Times New Roman"/>
                <a:sym typeface="Times New Roman"/>
              </a:rPr>
              <a:t>Min Difference:   -1</a:t>
            </a:r>
            <a:endParaRPr sz="4000" dirty="0">
              <a:solidFill>
                <a:schemeClr val="dk1"/>
              </a:solidFill>
              <a:latin typeface="+mn-lt"/>
              <a:ea typeface="Times New Roman"/>
              <a:cs typeface="Times New Roman"/>
              <a:sym typeface="Times New Roman"/>
            </a:endParaRPr>
          </a:p>
          <a:p>
            <a:pPr marL="0" lvl="0" indent="0" algn="l" rtl="0">
              <a:lnSpc>
                <a:spcPct val="6000"/>
              </a:lnSpc>
              <a:spcBef>
                <a:spcPts val="1200"/>
              </a:spcBef>
              <a:spcAft>
                <a:spcPts val="0"/>
              </a:spcAft>
              <a:buNone/>
            </a:pPr>
            <a:r>
              <a:rPr lang="en" sz="4000" dirty="0">
                <a:solidFill>
                  <a:schemeClr val="dk1"/>
                </a:solidFill>
                <a:latin typeface="+mn-lt"/>
                <a:ea typeface="Times New Roman"/>
                <a:cs typeface="Times New Roman"/>
                <a:sym typeface="Times New Roman"/>
              </a:rPr>
              <a:t>Max Difference:   </a:t>
            </a:r>
            <a:r>
              <a:rPr lang="en-US" sz="4000" dirty="0">
                <a:solidFill>
                  <a:schemeClr val="dk1"/>
                </a:solidFill>
                <a:latin typeface="+mn-lt"/>
                <a:ea typeface="Times New Roman"/>
                <a:cs typeface="Times New Roman"/>
                <a:sym typeface="Times New Roman"/>
              </a:rPr>
              <a:t>2</a:t>
            </a:r>
          </a:p>
          <a:p>
            <a:pPr marL="0" lvl="0" indent="0" algn="l" rtl="0">
              <a:lnSpc>
                <a:spcPct val="6000"/>
              </a:lnSpc>
              <a:spcBef>
                <a:spcPts val="1200"/>
              </a:spcBef>
              <a:spcAft>
                <a:spcPts val="0"/>
              </a:spcAft>
              <a:buNone/>
            </a:pPr>
            <a:endParaRPr lang="en-US" sz="4000" dirty="0">
              <a:solidFill>
                <a:schemeClr val="dk1"/>
              </a:solidFill>
              <a:latin typeface="+mn-lt"/>
              <a:ea typeface="Times New Roman"/>
              <a:cs typeface="Times New Roman"/>
              <a:sym typeface="Times New Roman"/>
            </a:endParaRPr>
          </a:p>
          <a:p>
            <a:pPr marL="0" lvl="0" indent="0" algn="l" rtl="0">
              <a:lnSpc>
                <a:spcPct val="6000"/>
              </a:lnSpc>
              <a:spcBef>
                <a:spcPts val="1200"/>
              </a:spcBef>
              <a:spcAft>
                <a:spcPts val="0"/>
              </a:spcAft>
              <a:buNone/>
            </a:pPr>
            <a:endParaRPr lang="en-US" sz="4000" dirty="0">
              <a:solidFill>
                <a:schemeClr val="dk1"/>
              </a:solidFill>
              <a:latin typeface="+mn-lt"/>
              <a:ea typeface="Times New Roman"/>
              <a:cs typeface="Times New Roman"/>
              <a:sym typeface="Times New Roman"/>
            </a:endParaRPr>
          </a:p>
          <a:p>
            <a:pPr marL="0" lvl="0" indent="0" algn="l" rtl="0">
              <a:lnSpc>
                <a:spcPct val="6000"/>
              </a:lnSpc>
              <a:spcBef>
                <a:spcPts val="1200"/>
              </a:spcBef>
              <a:spcAft>
                <a:spcPts val="0"/>
              </a:spcAft>
              <a:buNone/>
            </a:pPr>
            <a:endParaRPr lang="en-US" sz="4000" dirty="0">
              <a:solidFill>
                <a:schemeClr val="dk1"/>
              </a:solidFill>
              <a:latin typeface="+mn-lt"/>
              <a:ea typeface="Times New Roman"/>
              <a:cs typeface="Times New Roman"/>
              <a:sym typeface="Times New Roman"/>
            </a:endParaRPr>
          </a:p>
          <a:p>
            <a:pPr marL="0" lvl="0" indent="0" algn="l" rtl="0">
              <a:lnSpc>
                <a:spcPct val="6000"/>
              </a:lnSpc>
              <a:spcBef>
                <a:spcPts val="1200"/>
              </a:spcBef>
              <a:spcAft>
                <a:spcPts val="0"/>
              </a:spcAft>
              <a:buNone/>
            </a:pPr>
            <a:endParaRPr lang="en-US" sz="4000" dirty="0">
              <a:solidFill>
                <a:schemeClr val="dk1"/>
              </a:solidFill>
              <a:latin typeface="+mn-lt"/>
              <a:ea typeface="Times New Roman"/>
              <a:cs typeface="Times New Roman"/>
              <a:sym typeface="Times New Roman"/>
            </a:endParaRPr>
          </a:p>
          <a:p>
            <a:pPr marL="0" lvl="0" indent="0" algn="l" rtl="0">
              <a:lnSpc>
                <a:spcPct val="6000"/>
              </a:lnSpc>
              <a:spcBef>
                <a:spcPts val="1200"/>
              </a:spcBef>
              <a:spcAft>
                <a:spcPts val="0"/>
              </a:spcAft>
              <a:buNone/>
            </a:pPr>
            <a:endParaRPr lang="en-US" sz="4000" dirty="0">
              <a:solidFill>
                <a:schemeClr val="dk1"/>
              </a:solidFill>
              <a:latin typeface="+mn-lt"/>
              <a:ea typeface="Times New Roman"/>
              <a:cs typeface="Times New Roman"/>
              <a:sym typeface="Times New Roman"/>
            </a:endParaRPr>
          </a:p>
          <a:p>
            <a:pPr marL="0" lvl="0" indent="0" algn="l" rtl="0">
              <a:lnSpc>
                <a:spcPct val="6000"/>
              </a:lnSpc>
              <a:spcBef>
                <a:spcPts val="1200"/>
              </a:spcBef>
              <a:spcAft>
                <a:spcPts val="0"/>
              </a:spcAft>
              <a:buNone/>
            </a:pPr>
            <a:endParaRPr sz="4000" dirty="0">
              <a:solidFill>
                <a:schemeClr val="dk1"/>
              </a:solidFill>
              <a:latin typeface="+mn-lt"/>
              <a:ea typeface="Times New Roman"/>
              <a:cs typeface="Times New Roman"/>
              <a:sym typeface="Times New Roman"/>
            </a:endParaRPr>
          </a:p>
          <a:p>
            <a:pPr marL="0" lvl="0" indent="0" algn="l" rtl="0">
              <a:spcBef>
                <a:spcPts val="1200"/>
              </a:spcBef>
              <a:spcAft>
                <a:spcPts val="0"/>
              </a:spcAft>
              <a:buNone/>
            </a:pPr>
            <a:r>
              <a:rPr lang="en" sz="4000" dirty="0">
                <a:solidFill>
                  <a:schemeClr val="dk1"/>
                </a:solidFill>
                <a:latin typeface="+mn-lt"/>
                <a:ea typeface="Times New Roman"/>
                <a:cs typeface="Times New Roman"/>
                <a:sym typeface="Times New Roman"/>
              </a:rPr>
              <a:t>The 20Z afternoon flight has a much deeper BL but also has a higher ceiling on the mean profile which shows the limitations of the assumption of negligible NO2 above the SeaRey mean profile but also that more vertical information leads to better agreement.</a:t>
            </a:r>
            <a:endParaRPr sz="4000" dirty="0">
              <a:solidFill>
                <a:schemeClr val="dk1"/>
              </a:solidFill>
              <a:latin typeface="+mn-lt"/>
              <a:ea typeface="Times New Roman"/>
              <a:cs typeface="Times New Roman"/>
              <a:sym typeface="Times New Roman"/>
            </a:endParaRPr>
          </a:p>
          <a:p>
            <a:pPr marL="0" lvl="0" indent="0" algn="l" rtl="0">
              <a:lnSpc>
                <a:spcPct val="6000"/>
              </a:lnSpc>
              <a:spcBef>
                <a:spcPts val="1200"/>
              </a:spcBef>
              <a:spcAft>
                <a:spcPts val="0"/>
              </a:spcAft>
              <a:buClr>
                <a:schemeClr val="dk1"/>
              </a:buClr>
              <a:buSzPct val="42530"/>
              <a:buFont typeface="Arial"/>
              <a:buNone/>
            </a:pPr>
            <a:r>
              <a:rPr lang="en" sz="4000" dirty="0">
                <a:solidFill>
                  <a:schemeClr val="dk1"/>
                </a:solidFill>
                <a:latin typeface="+mn-lt"/>
                <a:ea typeface="Times New Roman"/>
                <a:cs typeface="Times New Roman"/>
                <a:sym typeface="Times New Roman"/>
              </a:rPr>
              <a:t>Mean Bias (T-S):      0.4 ×10¹⁵</a:t>
            </a:r>
            <a:endParaRPr sz="4000" dirty="0">
              <a:solidFill>
                <a:schemeClr val="dk1"/>
              </a:solidFill>
              <a:latin typeface="+mn-lt"/>
              <a:ea typeface="Times New Roman"/>
              <a:cs typeface="Times New Roman"/>
              <a:sym typeface="Times New Roman"/>
            </a:endParaRPr>
          </a:p>
          <a:p>
            <a:pPr marL="0" lvl="0" indent="0" algn="l" rtl="0">
              <a:lnSpc>
                <a:spcPct val="6000"/>
              </a:lnSpc>
              <a:spcBef>
                <a:spcPts val="1200"/>
              </a:spcBef>
              <a:spcAft>
                <a:spcPts val="0"/>
              </a:spcAft>
              <a:buClr>
                <a:schemeClr val="dk1"/>
              </a:buClr>
              <a:buSzPct val="42530"/>
              <a:buFont typeface="Arial"/>
              <a:buNone/>
            </a:pPr>
            <a:r>
              <a:rPr lang="en" sz="4000" dirty="0">
                <a:solidFill>
                  <a:schemeClr val="dk1"/>
                </a:solidFill>
                <a:latin typeface="+mn-lt"/>
                <a:ea typeface="Times New Roman"/>
                <a:cs typeface="Times New Roman"/>
                <a:sym typeface="Times New Roman"/>
              </a:rPr>
              <a:t>Median Bias:            0.3 ×10¹⁵</a:t>
            </a:r>
            <a:endParaRPr sz="4000" dirty="0">
              <a:solidFill>
                <a:schemeClr val="dk1"/>
              </a:solidFill>
              <a:latin typeface="+mn-lt"/>
              <a:ea typeface="Times New Roman"/>
              <a:cs typeface="Times New Roman"/>
              <a:sym typeface="Times New Roman"/>
            </a:endParaRPr>
          </a:p>
          <a:p>
            <a:pPr marL="0" lvl="0" indent="0" algn="l" rtl="0">
              <a:lnSpc>
                <a:spcPct val="6000"/>
              </a:lnSpc>
              <a:spcBef>
                <a:spcPts val="1200"/>
              </a:spcBef>
              <a:spcAft>
                <a:spcPts val="0"/>
              </a:spcAft>
              <a:buClr>
                <a:schemeClr val="dk1"/>
              </a:buClr>
              <a:buSzPct val="42530"/>
              <a:buFont typeface="Arial"/>
              <a:buNone/>
            </a:pPr>
            <a:r>
              <a:rPr lang="en" sz="4000" dirty="0">
                <a:solidFill>
                  <a:schemeClr val="dk1"/>
                </a:solidFill>
                <a:latin typeface="+mn-lt"/>
                <a:ea typeface="Times New Roman"/>
                <a:cs typeface="Times New Roman"/>
                <a:sym typeface="Times New Roman"/>
              </a:rPr>
              <a:t>Std Dev:                   0.5</a:t>
            </a:r>
            <a:endParaRPr sz="4000" dirty="0">
              <a:solidFill>
                <a:schemeClr val="dk1"/>
              </a:solidFill>
              <a:latin typeface="+mn-lt"/>
              <a:ea typeface="Times New Roman"/>
              <a:cs typeface="Times New Roman"/>
              <a:sym typeface="Times New Roman"/>
            </a:endParaRPr>
          </a:p>
          <a:p>
            <a:pPr marL="0" lvl="0" indent="0" algn="l" rtl="0">
              <a:lnSpc>
                <a:spcPct val="6000"/>
              </a:lnSpc>
              <a:spcBef>
                <a:spcPts val="1200"/>
              </a:spcBef>
              <a:spcAft>
                <a:spcPts val="0"/>
              </a:spcAft>
              <a:buClr>
                <a:schemeClr val="dk1"/>
              </a:buClr>
              <a:buSzPct val="42530"/>
              <a:buFont typeface="Arial"/>
              <a:buNone/>
            </a:pPr>
            <a:r>
              <a:rPr lang="en" sz="4000" dirty="0">
                <a:solidFill>
                  <a:schemeClr val="dk1"/>
                </a:solidFill>
                <a:latin typeface="+mn-lt"/>
                <a:ea typeface="Times New Roman"/>
                <a:cs typeface="Times New Roman"/>
                <a:sym typeface="Times New Roman"/>
              </a:rPr>
              <a:t>RMSE:                     0.6</a:t>
            </a:r>
            <a:endParaRPr sz="4000" dirty="0">
              <a:solidFill>
                <a:schemeClr val="dk1"/>
              </a:solidFill>
              <a:latin typeface="+mn-lt"/>
              <a:ea typeface="Times New Roman"/>
              <a:cs typeface="Times New Roman"/>
              <a:sym typeface="Times New Roman"/>
            </a:endParaRPr>
          </a:p>
          <a:p>
            <a:pPr marL="0" lvl="0" indent="0" algn="l" rtl="0">
              <a:lnSpc>
                <a:spcPct val="6000"/>
              </a:lnSpc>
              <a:spcBef>
                <a:spcPts val="1200"/>
              </a:spcBef>
              <a:spcAft>
                <a:spcPts val="0"/>
              </a:spcAft>
              <a:buClr>
                <a:schemeClr val="dk1"/>
              </a:buClr>
              <a:buSzPct val="42530"/>
              <a:buFont typeface="Arial"/>
              <a:buNone/>
            </a:pPr>
            <a:r>
              <a:rPr lang="en" sz="4000" dirty="0">
                <a:solidFill>
                  <a:schemeClr val="dk1"/>
                </a:solidFill>
                <a:latin typeface="+mn-lt"/>
                <a:ea typeface="Times New Roman"/>
                <a:cs typeface="Times New Roman"/>
                <a:sym typeface="Times New Roman"/>
              </a:rPr>
              <a:t>Min Difference:       -0.09</a:t>
            </a:r>
            <a:endParaRPr sz="4000" dirty="0">
              <a:solidFill>
                <a:schemeClr val="dk1"/>
              </a:solidFill>
              <a:latin typeface="+mn-lt"/>
              <a:ea typeface="Times New Roman"/>
              <a:cs typeface="Times New Roman"/>
              <a:sym typeface="Times New Roman"/>
            </a:endParaRPr>
          </a:p>
          <a:p>
            <a:pPr marL="0" lvl="0" indent="0" algn="l" rtl="0">
              <a:lnSpc>
                <a:spcPct val="6000"/>
              </a:lnSpc>
              <a:spcBef>
                <a:spcPts val="1200"/>
              </a:spcBef>
              <a:spcAft>
                <a:spcPts val="0"/>
              </a:spcAft>
              <a:buNone/>
            </a:pPr>
            <a:r>
              <a:rPr lang="en" sz="4000" dirty="0">
                <a:solidFill>
                  <a:schemeClr val="dk1"/>
                </a:solidFill>
                <a:latin typeface="+mn-lt"/>
                <a:ea typeface="Times New Roman"/>
                <a:cs typeface="Times New Roman"/>
                <a:sym typeface="Times New Roman"/>
              </a:rPr>
              <a:t>Max Difference:       2</a:t>
            </a:r>
            <a:endParaRPr sz="4000" dirty="0">
              <a:solidFill>
                <a:schemeClr val="dk1"/>
              </a:solidFill>
              <a:latin typeface="+mn-lt"/>
              <a:ea typeface="Times New Roman"/>
              <a:cs typeface="Times New Roman"/>
              <a:sym typeface="Times New Roman"/>
            </a:endParaRPr>
          </a:p>
          <a:p>
            <a:pPr marL="0" lvl="0" indent="0" algn="l" rtl="0">
              <a:lnSpc>
                <a:spcPct val="6000"/>
              </a:lnSpc>
              <a:spcBef>
                <a:spcPts val="1200"/>
              </a:spcBef>
              <a:spcAft>
                <a:spcPts val="1200"/>
              </a:spcAft>
              <a:buNone/>
            </a:pPr>
            <a:endParaRPr sz="750" dirty="0">
              <a:solidFill>
                <a:schemeClr val="dk1"/>
              </a:solidFill>
              <a:latin typeface="Times New Roman"/>
              <a:ea typeface="Times New Roman"/>
              <a:cs typeface="Times New Roman"/>
              <a:sym typeface="Times New Roman"/>
            </a:endParaRPr>
          </a:p>
        </p:txBody>
      </p:sp>
      <p:pic>
        <p:nvPicPr>
          <p:cNvPr id="156" name="Google Shape;156;p24"/>
          <p:cNvPicPr preferRelativeResize="0"/>
          <p:nvPr/>
        </p:nvPicPr>
        <p:blipFill>
          <a:blip r:embed="rId3">
            <a:alphaModFix/>
          </a:blip>
          <a:stretch>
            <a:fillRect/>
          </a:stretch>
        </p:blipFill>
        <p:spPr>
          <a:xfrm>
            <a:off x="3727938" y="198882"/>
            <a:ext cx="2377803" cy="2132336"/>
          </a:xfrm>
          <a:prstGeom prst="rect">
            <a:avLst/>
          </a:prstGeom>
          <a:noFill/>
          <a:ln>
            <a:noFill/>
          </a:ln>
        </p:spPr>
      </p:pic>
      <p:pic>
        <p:nvPicPr>
          <p:cNvPr id="157" name="Google Shape;157;p24"/>
          <p:cNvPicPr preferRelativeResize="0"/>
          <p:nvPr/>
        </p:nvPicPr>
        <p:blipFill>
          <a:blip r:embed="rId4">
            <a:alphaModFix/>
          </a:blip>
          <a:stretch>
            <a:fillRect/>
          </a:stretch>
        </p:blipFill>
        <p:spPr>
          <a:xfrm>
            <a:off x="6179736" y="135500"/>
            <a:ext cx="2863816" cy="2292852"/>
          </a:xfrm>
          <a:prstGeom prst="rect">
            <a:avLst/>
          </a:prstGeom>
          <a:noFill/>
          <a:ln>
            <a:noFill/>
          </a:ln>
        </p:spPr>
      </p:pic>
      <p:pic>
        <p:nvPicPr>
          <p:cNvPr id="158" name="Google Shape;158;p24"/>
          <p:cNvPicPr preferRelativeResize="0"/>
          <p:nvPr/>
        </p:nvPicPr>
        <p:blipFill>
          <a:blip r:embed="rId5">
            <a:alphaModFix/>
          </a:blip>
          <a:stretch>
            <a:fillRect/>
          </a:stretch>
        </p:blipFill>
        <p:spPr>
          <a:xfrm>
            <a:off x="3761792" y="2715149"/>
            <a:ext cx="2377803" cy="2199517"/>
          </a:xfrm>
          <a:prstGeom prst="rect">
            <a:avLst/>
          </a:prstGeom>
          <a:noFill/>
          <a:ln>
            <a:noFill/>
          </a:ln>
        </p:spPr>
      </p:pic>
      <p:pic>
        <p:nvPicPr>
          <p:cNvPr id="159" name="Google Shape;159;p24"/>
          <p:cNvPicPr preferRelativeResize="0"/>
          <p:nvPr/>
        </p:nvPicPr>
        <p:blipFill>
          <a:blip r:embed="rId6">
            <a:alphaModFix/>
          </a:blip>
          <a:stretch>
            <a:fillRect/>
          </a:stretch>
        </p:blipFill>
        <p:spPr>
          <a:xfrm>
            <a:off x="6250075" y="2715149"/>
            <a:ext cx="2739747" cy="2181748"/>
          </a:xfrm>
          <a:prstGeom prst="rect">
            <a:avLst/>
          </a:prstGeom>
          <a:noFill/>
          <a:ln>
            <a:noFill/>
          </a:ln>
        </p:spPr>
      </p:pic>
      <p:sp>
        <p:nvSpPr>
          <p:cNvPr id="162" name="Google Shape;162;p24"/>
          <p:cNvSpPr txBox="1"/>
          <p:nvPr/>
        </p:nvSpPr>
        <p:spPr>
          <a:xfrm>
            <a:off x="5262786" y="1626883"/>
            <a:ext cx="446100" cy="33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dirty="0">
                <a:solidFill>
                  <a:schemeClr val="dk1"/>
                </a:solidFill>
                <a:latin typeface="Times New Roman"/>
                <a:ea typeface="Times New Roman"/>
                <a:cs typeface="Times New Roman"/>
                <a:sym typeface="Times New Roman"/>
              </a:rPr>
              <a:t>15Z</a:t>
            </a:r>
            <a:endParaRPr sz="900" b="1" dirty="0">
              <a:solidFill>
                <a:schemeClr val="dk1"/>
              </a:solidFill>
              <a:latin typeface="Times New Roman"/>
              <a:ea typeface="Times New Roman"/>
              <a:cs typeface="Times New Roman"/>
              <a:sym typeface="Times New Roman"/>
            </a:endParaRPr>
          </a:p>
        </p:txBody>
      </p:sp>
      <p:sp>
        <p:nvSpPr>
          <p:cNvPr id="164" name="Google Shape;164;p24"/>
          <p:cNvSpPr txBox="1"/>
          <p:nvPr/>
        </p:nvSpPr>
        <p:spPr>
          <a:xfrm>
            <a:off x="5179285" y="4111606"/>
            <a:ext cx="446100" cy="33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dirty="0">
                <a:solidFill>
                  <a:schemeClr val="dk1"/>
                </a:solidFill>
                <a:latin typeface="Times New Roman"/>
                <a:ea typeface="Times New Roman"/>
                <a:cs typeface="Times New Roman"/>
                <a:sym typeface="Times New Roman"/>
              </a:rPr>
              <a:t>20Z</a:t>
            </a:r>
            <a:endParaRPr sz="900" b="1" dirty="0">
              <a:solidFill>
                <a:schemeClr val="dk1"/>
              </a:solidFill>
              <a:latin typeface="Times New Roman"/>
              <a:ea typeface="Times New Roman"/>
              <a:cs typeface="Times New Roman"/>
              <a:sym typeface="Times New Roman"/>
            </a:endParaRPr>
          </a:p>
        </p:txBody>
      </p:sp>
      <p:sp>
        <p:nvSpPr>
          <p:cNvPr id="2" name="Slide Number Placeholder 1">
            <a:extLst>
              <a:ext uri="{FF2B5EF4-FFF2-40B4-BE49-F238E27FC236}">
                <a16:creationId xmlns:a16="http://schemas.microsoft.com/office/drawing/2014/main" id="{2397B869-2EF5-41AD-A341-15AE2975724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sp>
        <p:nvSpPr>
          <p:cNvPr id="14" name="Google Shape;264;p9">
            <a:extLst>
              <a:ext uri="{FF2B5EF4-FFF2-40B4-BE49-F238E27FC236}">
                <a16:creationId xmlns:a16="http://schemas.microsoft.com/office/drawing/2014/main" id="{CF1A77DA-4320-4161-B19B-1AADD4F49BE1}"/>
              </a:ext>
            </a:extLst>
          </p:cNvPr>
          <p:cNvSpPr txBox="1"/>
          <p:nvPr/>
        </p:nvSpPr>
        <p:spPr>
          <a:xfrm>
            <a:off x="2598394" y="4925158"/>
            <a:ext cx="6673065" cy="190471"/>
          </a:xfrm>
          <a:prstGeom prst="rect">
            <a:avLst/>
          </a:prstGeom>
          <a:noFill/>
          <a:ln>
            <a:noFill/>
          </a:ln>
        </p:spPr>
        <p:txBody>
          <a:bodyPr spcFirstLastPara="1" wrap="square" lIns="68569" tIns="34275" rIns="68569" bIns="34275" anchor="t" anchorCtr="0">
            <a:spAutoFit/>
          </a:bodyPr>
          <a:lstStyle/>
          <a:p>
            <a:r>
              <a:rPr lang="en-US" sz="800" dirty="0"/>
              <a:t>Newchurch and Burden TEMPO/TOLNet STM 2026     U Iowa </a:t>
            </a:r>
          </a:p>
        </p:txBody>
      </p:sp>
      <p:grpSp>
        <p:nvGrpSpPr>
          <p:cNvPr id="15" name="Group 14">
            <a:extLst>
              <a:ext uri="{FF2B5EF4-FFF2-40B4-BE49-F238E27FC236}">
                <a16:creationId xmlns:a16="http://schemas.microsoft.com/office/drawing/2014/main" id="{D7755C0A-AD97-4ED7-B05D-22A04D052AC1}"/>
              </a:ext>
            </a:extLst>
          </p:cNvPr>
          <p:cNvGrpSpPr/>
          <p:nvPr/>
        </p:nvGrpSpPr>
        <p:grpSpPr>
          <a:xfrm>
            <a:off x="0" y="-104564"/>
            <a:ext cx="9246741" cy="702333"/>
            <a:chOff x="0" y="-97788"/>
            <a:chExt cx="9246741" cy="702333"/>
          </a:xfrm>
        </p:grpSpPr>
        <p:pic>
          <p:nvPicPr>
            <p:cNvPr id="16" name="Google Shape;257;p9">
              <a:extLst>
                <a:ext uri="{FF2B5EF4-FFF2-40B4-BE49-F238E27FC236}">
                  <a16:creationId xmlns:a16="http://schemas.microsoft.com/office/drawing/2014/main" id="{394FF009-FB20-448F-886D-729D64C4594F}"/>
                </a:ext>
              </a:extLst>
            </p:cNvPr>
            <p:cNvPicPr preferRelativeResize="0"/>
            <p:nvPr/>
          </p:nvPicPr>
          <p:blipFill rotWithShape="1">
            <a:blip r:embed="rId7">
              <a:alphaModFix amt="20000"/>
            </a:blip>
            <a:srcRect t="64336" b="28974"/>
            <a:stretch/>
          </p:blipFill>
          <p:spPr>
            <a:xfrm>
              <a:off x="0" y="0"/>
              <a:ext cx="9144000" cy="458483"/>
            </a:xfrm>
            <a:prstGeom prst="rect">
              <a:avLst/>
            </a:prstGeom>
            <a:noFill/>
            <a:ln>
              <a:noFill/>
            </a:ln>
          </p:spPr>
        </p:pic>
        <p:pic>
          <p:nvPicPr>
            <p:cNvPr id="17" name="Google Shape;266;p9">
              <a:extLst>
                <a:ext uri="{FF2B5EF4-FFF2-40B4-BE49-F238E27FC236}">
                  <a16:creationId xmlns:a16="http://schemas.microsoft.com/office/drawing/2014/main" id="{1F1FB6E5-BA2A-4518-A454-D959BD404EAC}"/>
                </a:ext>
              </a:extLst>
            </p:cNvPr>
            <p:cNvPicPr preferRelativeResize="0"/>
            <p:nvPr/>
          </p:nvPicPr>
          <p:blipFill rotWithShape="1">
            <a:blip r:embed="rId8">
              <a:alphaModFix amt="20000"/>
            </a:blip>
            <a:srcRect l="19369" t="44195" r="25977" b="42620"/>
            <a:stretch/>
          </p:blipFill>
          <p:spPr>
            <a:xfrm flipH="1">
              <a:off x="7903396" y="-97788"/>
              <a:ext cx="1343345" cy="702333"/>
            </a:xfrm>
            <a:prstGeom prst="rect">
              <a:avLst/>
            </a:prstGeom>
            <a:noFill/>
            <a:ln>
              <a:noFill/>
            </a:ln>
          </p:spPr>
        </p:pic>
      </p:grpSp>
      <p:pic>
        <p:nvPicPr>
          <p:cNvPr id="18" name="Google Shape;260;p9">
            <a:extLst>
              <a:ext uri="{FF2B5EF4-FFF2-40B4-BE49-F238E27FC236}">
                <a16:creationId xmlns:a16="http://schemas.microsoft.com/office/drawing/2014/main" id="{55203A6E-A206-462F-A028-B2235F1C376C}"/>
              </a:ext>
            </a:extLst>
          </p:cNvPr>
          <p:cNvPicPr preferRelativeResize="0"/>
          <p:nvPr/>
        </p:nvPicPr>
        <p:blipFill rotWithShape="1">
          <a:blip r:embed="rId9">
            <a:alphaModFix/>
          </a:blip>
          <a:srcRect/>
          <a:stretch/>
        </p:blipFill>
        <p:spPr>
          <a:xfrm>
            <a:off x="0" y="4880189"/>
            <a:ext cx="506001" cy="268484"/>
          </a:xfrm>
          <a:prstGeom prst="rect">
            <a:avLst/>
          </a:prstGeom>
          <a:noFill/>
          <a:ln>
            <a:noFill/>
          </a:ln>
        </p:spPr>
      </p:pic>
      <p:pic>
        <p:nvPicPr>
          <p:cNvPr id="19" name="Google Shape;261;p9">
            <a:extLst>
              <a:ext uri="{FF2B5EF4-FFF2-40B4-BE49-F238E27FC236}">
                <a16:creationId xmlns:a16="http://schemas.microsoft.com/office/drawing/2014/main" id="{615139BA-E747-4415-B3F5-A51D2C7CEEF4}"/>
              </a:ext>
            </a:extLst>
          </p:cNvPr>
          <p:cNvPicPr preferRelativeResize="0"/>
          <p:nvPr/>
        </p:nvPicPr>
        <p:blipFill rotWithShape="1">
          <a:blip r:embed="rId10">
            <a:alphaModFix/>
          </a:blip>
          <a:srcRect/>
          <a:stretch/>
        </p:blipFill>
        <p:spPr>
          <a:xfrm>
            <a:off x="506002" y="4925158"/>
            <a:ext cx="187514" cy="178546"/>
          </a:xfrm>
          <a:prstGeom prst="rect">
            <a:avLst/>
          </a:prstGeom>
          <a:noFill/>
          <a:ln>
            <a:noFill/>
          </a:ln>
        </p:spPr>
      </p:pic>
      <p:pic>
        <p:nvPicPr>
          <p:cNvPr id="20" name="Google Shape;262;p9">
            <a:extLst>
              <a:ext uri="{FF2B5EF4-FFF2-40B4-BE49-F238E27FC236}">
                <a16:creationId xmlns:a16="http://schemas.microsoft.com/office/drawing/2014/main" id="{E440DED3-EF2D-4838-A8FC-736E770866BF}"/>
              </a:ext>
            </a:extLst>
          </p:cNvPr>
          <p:cNvPicPr preferRelativeResize="0"/>
          <p:nvPr/>
        </p:nvPicPr>
        <p:blipFill rotWithShape="1">
          <a:blip r:embed="rId11">
            <a:alphaModFix/>
          </a:blip>
          <a:srcRect/>
          <a:stretch/>
        </p:blipFill>
        <p:spPr>
          <a:xfrm>
            <a:off x="760919" y="4925158"/>
            <a:ext cx="187514" cy="187514"/>
          </a:xfrm>
          <a:prstGeom prst="rect">
            <a:avLst/>
          </a:prstGeom>
          <a:noFill/>
          <a:ln>
            <a:noFill/>
          </a:ln>
        </p:spPr>
      </p:pic>
      <p:pic>
        <p:nvPicPr>
          <p:cNvPr id="21" name="Google Shape;263;p9">
            <a:extLst>
              <a:ext uri="{FF2B5EF4-FFF2-40B4-BE49-F238E27FC236}">
                <a16:creationId xmlns:a16="http://schemas.microsoft.com/office/drawing/2014/main" id="{F9408E29-26E8-4EDD-B85A-0890DD83CACE}"/>
              </a:ext>
            </a:extLst>
          </p:cNvPr>
          <p:cNvPicPr preferRelativeResize="0"/>
          <p:nvPr/>
        </p:nvPicPr>
        <p:blipFill rotWithShape="1">
          <a:blip r:embed="rId12">
            <a:alphaModFix/>
          </a:blip>
          <a:srcRect/>
          <a:stretch/>
        </p:blipFill>
        <p:spPr>
          <a:xfrm>
            <a:off x="1012003" y="4908556"/>
            <a:ext cx="187514" cy="200258"/>
          </a:xfrm>
          <a:prstGeom prst="rect">
            <a:avLst/>
          </a:prstGeom>
          <a:noFill/>
          <a:ln>
            <a:noFill/>
          </a:ln>
        </p:spPr>
      </p:pic>
      <p:pic>
        <p:nvPicPr>
          <p:cNvPr id="22" name="Google Shape;268;p9">
            <a:extLst>
              <a:ext uri="{FF2B5EF4-FFF2-40B4-BE49-F238E27FC236}">
                <a16:creationId xmlns:a16="http://schemas.microsoft.com/office/drawing/2014/main" id="{154D26B6-425C-4A7F-860B-069A721B0734}"/>
              </a:ext>
            </a:extLst>
          </p:cNvPr>
          <p:cNvPicPr preferRelativeResize="0"/>
          <p:nvPr/>
        </p:nvPicPr>
        <p:blipFill rotWithShape="1">
          <a:blip r:embed="rId13">
            <a:alphaModFix/>
          </a:blip>
          <a:srcRect t="9104" b="52754"/>
          <a:stretch/>
        </p:blipFill>
        <p:spPr>
          <a:xfrm>
            <a:off x="1304815" y="4909876"/>
            <a:ext cx="506001" cy="192998"/>
          </a:xfrm>
          <a:prstGeom prst="ellipse">
            <a:avLst/>
          </a:prstGeom>
          <a:noFill/>
          <a:ln w="9525" cap="flat" cmpd="sng">
            <a:solidFill>
              <a:schemeClr val="dk1"/>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5"/>
          <p:cNvSpPr txBox="1">
            <a:spLocks noGrp="1"/>
          </p:cNvSpPr>
          <p:nvPr>
            <p:ph type="title"/>
          </p:nvPr>
        </p:nvSpPr>
        <p:spPr>
          <a:xfrm>
            <a:off x="147576" y="1925"/>
            <a:ext cx="8520600" cy="43685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b="1" dirty="0">
                <a:latin typeface="+mn-lt"/>
                <a:ea typeface="Times New Roman"/>
                <a:cs typeface="Times New Roman"/>
                <a:sym typeface="Times New Roman"/>
              </a:rPr>
              <a:t>Conclusions</a:t>
            </a:r>
            <a:endParaRPr sz="1800" b="1" dirty="0">
              <a:latin typeface="+mn-lt"/>
              <a:ea typeface="Times New Roman"/>
              <a:cs typeface="Times New Roman"/>
              <a:sym typeface="Times New Roman"/>
            </a:endParaRPr>
          </a:p>
        </p:txBody>
      </p:sp>
      <p:sp>
        <p:nvSpPr>
          <p:cNvPr id="170" name="Google Shape;170;p2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buNone/>
            </a:pPr>
            <a:r>
              <a:rPr lang="en" sz="1400" dirty="0">
                <a:solidFill>
                  <a:schemeClr val="dk1"/>
                </a:solidFill>
                <a:latin typeface="+mn-lt"/>
                <a:ea typeface="Times New Roman"/>
                <a:cs typeface="Times New Roman"/>
                <a:sym typeface="Times New Roman"/>
              </a:rPr>
              <a:t>Ozone and NO</a:t>
            </a:r>
            <a:r>
              <a:rPr lang="en" sz="1400" baseline="-25000" dirty="0">
                <a:solidFill>
                  <a:schemeClr val="dk1"/>
                </a:solidFill>
                <a:latin typeface="+mn-lt"/>
                <a:ea typeface="Times New Roman"/>
                <a:cs typeface="Times New Roman"/>
                <a:sym typeface="Times New Roman"/>
              </a:rPr>
              <a:t>2</a:t>
            </a:r>
            <a:r>
              <a:rPr lang="en" sz="1400" dirty="0">
                <a:solidFill>
                  <a:schemeClr val="dk1"/>
                </a:solidFill>
                <a:latin typeface="+mn-lt"/>
                <a:ea typeface="Times New Roman"/>
                <a:cs typeface="Times New Roman"/>
                <a:sym typeface="Times New Roman"/>
              </a:rPr>
              <a:t> often vary significantly with respect to space and time. These gradients result from the Lake Breeze effect, plume transport, and the interaction of diurnal chemistry and kinematics. These sharp gradients are difficult for models and satellite measurements to reproduce. In-situ airborne and ground-based lidar measurements provide needed context to understand the distributions.</a:t>
            </a:r>
            <a:endParaRPr sz="1400" dirty="0">
              <a:solidFill>
                <a:schemeClr val="dk1"/>
              </a:solidFill>
              <a:latin typeface="+mn-lt"/>
              <a:ea typeface="Times New Roman"/>
              <a:cs typeface="Times New Roman"/>
              <a:sym typeface="Times New Roman"/>
            </a:endParaRPr>
          </a:p>
          <a:p>
            <a:pPr marL="0" lvl="0" indent="0" algn="l" rtl="0">
              <a:spcBef>
                <a:spcPts val="1200"/>
              </a:spcBef>
              <a:spcAft>
                <a:spcPts val="0"/>
              </a:spcAft>
              <a:buNone/>
            </a:pPr>
            <a:r>
              <a:rPr lang="en" sz="1400" dirty="0">
                <a:solidFill>
                  <a:schemeClr val="dk1"/>
                </a:solidFill>
                <a:latin typeface="+mn-lt"/>
                <a:ea typeface="Times New Roman"/>
                <a:cs typeface="Times New Roman"/>
                <a:sym typeface="Times New Roman"/>
              </a:rPr>
              <a:t>NO</a:t>
            </a:r>
            <a:r>
              <a:rPr lang="en" sz="1400" baseline="-25000" dirty="0">
                <a:solidFill>
                  <a:schemeClr val="dk1"/>
                </a:solidFill>
                <a:latin typeface="+mn-lt"/>
                <a:ea typeface="Times New Roman"/>
                <a:cs typeface="Times New Roman"/>
                <a:sym typeface="Times New Roman"/>
              </a:rPr>
              <a:t>2</a:t>
            </a:r>
            <a:r>
              <a:rPr lang="en" sz="1400" dirty="0">
                <a:solidFill>
                  <a:schemeClr val="dk1"/>
                </a:solidFill>
                <a:latin typeface="+mn-lt"/>
                <a:ea typeface="Times New Roman"/>
                <a:cs typeface="Times New Roman"/>
                <a:sym typeface="Times New Roman"/>
              </a:rPr>
              <a:t> partial tropospheric column product compare very well to in-situ measurements near surface when the NO</a:t>
            </a:r>
            <a:r>
              <a:rPr lang="en" sz="1400" baseline="-25000" dirty="0">
                <a:solidFill>
                  <a:schemeClr val="dk1"/>
                </a:solidFill>
                <a:latin typeface="+mn-lt"/>
                <a:ea typeface="Times New Roman"/>
                <a:cs typeface="Times New Roman"/>
                <a:sym typeface="Times New Roman"/>
              </a:rPr>
              <a:t>2</a:t>
            </a:r>
            <a:r>
              <a:rPr lang="en" sz="1400" dirty="0">
                <a:solidFill>
                  <a:schemeClr val="dk1"/>
                </a:solidFill>
                <a:latin typeface="+mn-lt"/>
                <a:ea typeface="Times New Roman"/>
                <a:cs typeface="Times New Roman"/>
                <a:sym typeface="Times New Roman"/>
              </a:rPr>
              <a:t> vertical distribution is primarily at the surface, especially in the morning.</a:t>
            </a:r>
            <a:endParaRPr sz="1400" dirty="0">
              <a:solidFill>
                <a:schemeClr val="dk1"/>
              </a:solidFill>
              <a:latin typeface="+mn-lt"/>
              <a:ea typeface="Times New Roman"/>
              <a:cs typeface="Times New Roman"/>
              <a:sym typeface="Times New Roman"/>
            </a:endParaRPr>
          </a:p>
          <a:p>
            <a:pPr marL="0" lvl="0" indent="0" algn="l" rtl="0">
              <a:spcBef>
                <a:spcPts val="1200"/>
              </a:spcBef>
              <a:spcAft>
                <a:spcPts val="1200"/>
              </a:spcAft>
              <a:buNone/>
            </a:pPr>
            <a:r>
              <a:rPr lang="en" sz="1400" dirty="0">
                <a:solidFill>
                  <a:schemeClr val="dk1"/>
                </a:solidFill>
                <a:latin typeface="+mn-lt"/>
                <a:ea typeface="Times New Roman"/>
                <a:cs typeface="Times New Roman"/>
                <a:sym typeface="Times New Roman"/>
              </a:rPr>
              <a:t>Currently, tropospheric ozone retrieval is a challenge (especially near surface) for TEMPO due to the strong attenuation of the UV spectrum in the stratosphere that leaves very little surface information after the two-way photon trip. Also, ozone often has sharp vertical gradients near the surface that can not be captured accurately at TEMPO’s vertical resolving resolution. Nevertheless, comparisons to in-situ measurements of comporable column extents show promising agreement, especially over more homogeneous conditions.</a:t>
            </a:r>
            <a:endParaRPr sz="1400" dirty="0">
              <a:solidFill>
                <a:schemeClr val="dk1"/>
              </a:solidFill>
              <a:latin typeface="+mn-lt"/>
              <a:ea typeface="Times New Roman"/>
              <a:cs typeface="Times New Roman"/>
              <a:sym typeface="Times New Roman"/>
            </a:endParaRPr>
          </a:p>
        </p:txBody>
      </p:sp>
      <p:sp>
        <p:nvSpPr>
          <p:cNvPr id="2" name="Slide Number Placeholder 1">
            <a:extLst>
              <a:ext uri="{FF2B5EF4-FFF2-40B4-BE49-F238E27FC236}">
                <a16:creationId xmlns:a16="http://schemas.microsoft.com/office/drawing/2014/main" id="{9AF6EA91-30F6-42FF-87E1-254BCE6507F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sp>
        <p:nvSpPr>
          <p:cNvPr id="5" name="Google Shape;264;p9">
            <a:extLst>
              <a:ext uri="{FF2B5EF4-FFF2-40B4-BE49-F238E27FC236}">
                <a16:creationId xmlns:a16="http://schemas.microsoft.com/office/drawing/2014/main" id="{2C0AC21F-81A6-4E04-84AE-2D3CFFC49108}"/>
              </a:ext>
            </a:extLst>
          </p:cNvPr>
          <p:cNvSpPr txBox="1"/>
          <p:nvPr/>
        </p:nvSpPr>
        <p:spPr>
          <a:xfrm>
            <a:off x="2598394" y="4925158"/>
            <a:ext cx="6673065" cy="190471"/>
          </a:xfrm>
          <a:prstGeom prst="rect">
            <a:avLst/>
          </a:prstGeom>
          <a:noFill/>
          <a:ln>
            <a:noFill/>
          </a:ln>
        </p:spPr>
        <p:txBody>
          <a:bodyPr spcFirstLastPara="1" wrap="square" lIns="68569" tIns="34275" rIns="68569" bIns="34275" anchor="t" anchorCtr="0">
            <a:spAutoFit/>
          </a:bodyPr>
          <a:lstStyle/>
          <a:p>
            <a:r>
              <a:rPr lang="en-US" sz="800" dirty="0"/>
              <a:t>Newchurch and Burden TEMPO/TOLNet STM 2026     U Iowa </a:t>
            </a:r>
          </a:p>
        </p:txBody>
      </p:sp>
      <p:grpSp>
        <p:nvGrpSpPr>
          <p:cNvPr id="6" name="Group 5">
            <a:extLst>
              <a:ext uri="{FF2B5EF4-FFF2-40B4-BE49-F238E27FC236}">
                <a16:creationId xmlns:a16="http://schemas.microsoft.com/office/drawing/2014/main" id="{B7430F9C-1356-4BA8-B245-D43ED6CADB90}"/>
              </a:ext>
            </a:extLst>
          </p:cNvPr>
          <p:cNvGrpSpPr/>
          <p:nvPr/>
        </p:nvGrpSpPr>
        <p:grpSpPr>
          <a:xfrm>
            <a:off x="0" y="-97788"/>
            <a:ext cx="9246741" cy="702333"/>
            <a:chOff x="0" y="-97788"/>
            <a:chExt cx="9246741" cy="702333"/>
          </a:xfrm>
        </p:grpSpPr>
        <p:pic>
          <p:nvPicPr>
            <p:cNvPr id="7" name="Google Shape;257;p9">
              <a:extLst>
                <a:ext uri="{FF2B5EF4-FFF2-40B4-BE49-F238E27FC236}">
                  <a16:creationId xmlns:a16="http://schemas.microsoft.com/office/drawing/2014/main" id="{154DC871-3E51-4A23-933A-0796F8E2B1EA}"/>
                </a:ext>
              </a:extLst>
            </p:cNvPr>
            <p:cNvPicPr preferRelativeResize="0"/>
            <p:nvPr/>
          </p:nvPicPr>
          <p:blipFill rotWithShape="1">
            <a:blip r:embed="rId3">
              <a:alphaModFix amt="20000"/>
            </a:blip>
            <a:srcRect t="64336" b="28974"/>
            <a:stretch/>
          </p:blipFill>
          <p:spPr>
            <a:xfrm>
              <a:off x="0" y="0"/>
              <a:ext cx="9144000" cy="458483"/>
            </a:xfrm>
            <a:prstGeom prst="rect">
              <a:avLst/>
            </a:prstGeom>
            <a:noFill/>
            <a:ln>
              <a:noFill/>
            </a:ln>
          </p:spPr>
        </p:pic>
        <p:pic>
          <p:nvPicPr>
            <p:cNvPr id="8" name="Google Shape;266;p9">
              <a:extLst>
                <a:ext uri="{FF2B5EF4-FFF2-40B4-BE49-F238E27FC236}">
                  <a16:creationId xmlns:a16="http://schemas.microsoft.com/office/drawing/2014/main" id="{85D5D594-7AA2-4031-B6B3-A37F1F8574B3}"/>
                </a:ext>
              </a:extLst>
            </p:cNvPr>
            <p:cNvPicPr preferRelativeResize="0"/>
            <p:nvPr/>
          </p:nvPicPr>
          <p:blipFill rotWithShape="1">
            <a:blip r:embed="rId4">
              <a:alphaModFix amt="20000"/>
            </a:blip>
            <a:srcRect l="19369" t="44195" r="25977" b="42620"/>
            <a:stretch/>
          </p:blipFill>
          <p:spPr>
            <a:xfrm flipH="1">
              <a:off x="7903396" y="-97788"/>
              <a:ext cx="1343345" cy="702333"/>
            </a:xfrm>
            <a:prstGeom prst="rect">
              <a:avLst/>
            </a:prstGeom>
            <a:noFill/>
            <a:ln>
              <a:noFill/>
            </a:ln>
          </p:spPr>
        </p:pic>
      </p:grpSp>
      <p:pic>
        <p:nvPicPr>
          <p:cNvPr id="9" name="Google Shape;260;p9">
            <a:extLst>
              <a:ext uri="{FF2B5EF4-FFF2-40B4-BE49-F238E27FC236}">
                <a16:creationId xmlns:a16="http://schemas.microsoft.com/office/drawing/2014/main" id="{3431FDB7-A0D6-4806-B5F4-01FF6F037978}"/>
              </a:ext>
            </a:extLst>
          </p:cNvPr>
          <p:cNvPicPr preferRelativeResize="0"/>
          <p:nvPr/>
        </p:nvPicPr>
        <p:blipFill rotWithShape="1">
          <a:blip r:embed="rId5">
            <a:alphaModFix/>
          </a:blip>
          <a:srcRect/>
          <a:stretch/>
        </p:blipFill>
        <p:spPr>
          <a:xfrm>
            <a:off x="0" y="4880189"/>
            <a:ext cx="506001" cy="268484"/>
          </a:xfrm>
          <a:prstGeom prst="rect">
            <a:avLst/>
          </a:prstGeom>
          <a:noFill/>
          <a:ln>
            <a:noFill/>
          </a:ln>
        </p:spPr>
      </p:pic>
      <p:pic>
        <p:nvPicPr>
          <p:cNvPr id="10" name="Google Shape;261;p9">
            <a:extLst>
              <a:ext uri="{FF2B5EF4-FFF2-40B4-BE49-F238E27FC236}">
                <a16:creationId xmlns:a16="http://schemas.microsoft.com/office/drawing/2014/main" id="{E722DF28-E437-46F9-8C61-2B5C85E1FEFB}"/>
              </a:ext>
            </a:extLst>
          </p:cNvPr>
          <p:cNvPicPr preferRelativeResize="0"/>
          <p:nvPr/>
        </p:nvPicPr>
        <p:blipFill rotWithShape="1">
          <a:blip r:embed="rId6">
            <a:alphaModFix/>
          </a:blip>
          <a:srcRect/>
          <a:stretch/>
        </p:blipFill>
        <p:spPr>
          <a:xfrm>
            <a:off x="506002" y="4925158"/>
            <a:ext cx="187514" cy="178546"/>
          </a:xfrm>
          <a:prstGeom prst="rect">
            <a:avLst/>
          </a:prstGeom>
          <a:noFill/>
          <a:ln>
            <a:noFill/>
          </a:ln>
        </p:spPr>
      </p:pic>
      <p:pic>
        <p:nvPicPr>
          <p:cNvPr id="11" name="Google Shape;262;p9">
            <a:extLst>
              <a:ext uri="{FF2B5EF4-FFF2-40B4-BE49-F238E27FC236}">
                <a16:creationId xmlns:a16="http://schemas.microsoft.com/office/drawing/2014/main" id="{4EBEAB17-8414-415F-B095-7345EDCDF6AD}"/>
              </a:ext>
            </a:extLst>
          </p:cNvPr>
          <p:cNvPicPr preferRelativeResize="0"/>
          <p:nvPr/>
        </p:nvPicPr>
        <p:blipFill rotWithShape="1">
          <a:blip r:embed="rId7">
            <a:alphaModFix/>
          </a:blip>
          <a:srcRect/>
          <a:stretch/>
        </p:blipFill>
        <p:spPr>
          <a:xfrm>
            <a:off x="760919" y="4925158"/>
            <a:ext cx="187514" cy="187514"/>
          </a:xfrm>
          <a:prstGeom prst="rect">
            <a:avLst/>
          </a:prstGeom>
          <a:noFill/>
          <a:ln>
            <a:noFill/>
          </a:ln>
        </p:spPr>
      </p:pic>
      <p:pic>
        <p:nvPicPr>
          <p:cNvPr id="12" name="Google Shape;263;p9">
            <a:extLst>
              <a:ext uri="{FF2B5EF4-FFF2-40B4-BE49-F238E27FC236}">
                <a16:creationId xmlns:a16="http://schemas.microsoft.com/office/drawing/2014/main" id="{83CAD522-F8B7-4CDF-B835-A60960A73431}"/>
              </a:ext>
            </a:extLst>
          </p:cNvPr>
          <p:cNvPicPr preferRelativeResize="0"/>
          <p:nvPr/>
        </p:nvPicPr>
        <p:blipFill rotWithShape="1">
          <a:blip r:embed="rId8">
            <a:alphaModFix/>
          </a:blip>
          <a:srcRect/>
          <a:stretch/>
        </p:blipFill>
        <p:spPr>
          <a:xfrm>
            <a:off x="1012003" y="4908556"/>
            <a:ext cx="187514" cy="200258"/>
          </a:xfrm>
          <a:prstGeom prst="rect">
            <a:avLst/>
          </a:prstGeom>
          <a:noFill/>
          <a:ln>
            <a:noFill/>
          </a:ln>
        </p:spPr>
      </p:pic>
      <p:pic>
        <p:nvPicPr>
          <p:cNvPr id="13" name="Google Shape;268;p9">
            <a:extLst>
              <a:ext uri="{FF2B5EF4-FFF2-40B4-BE49-F238E27FC236}">
                <a16:creationId xmlns:a16="http://schemas.microsoft.com/office/drawing/2014/main" id="{98E1F5BE-252B-44A4-A5DD-1402D0E65BEF}"/>
              </a:ext>
            </a:extLst>
          </p:cNvPr>
          <p:cNvPicPr preferRelativeResize="0"/>
          <p:nvPr/>
        </p:nvPicPr>
        <p:blipFill rotWithShape="1">
          <a:blip r:embed="rId9">
            <a:alphaModFix/>
          </a:blip>
          <a:srcRect t="9104" b="52754"/>
          <a:stretch/>
        </p:blipFill>
        <p:spPr>
          <a:xfrm>
            <a:off x="1304815" y="4909876"/>
            <a:ext cx="506001" cy="192998"/>
          </a:xfrm>
          <a:prstGeom prst="ellipse">
            <a:avLst/>
          </a:prstGeom>
          <a:noFill/>
          <a:ln w="9525" cap="flat" cmpd="sng">
            <a:solidFill>
              <a:schemeClr val="dk1"/>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EB080-8DDF-4F4D-ABA5-6876620BC0C5}"/>
              </a:ext>
            </a:extLst>
          </p:cNvPr>
          <p:cNvSpPr>
            <a:spLocks noGrp="1"/>
          </p:cNvSpPr>
          <p:nvPr>
            <p:ph type="title"/>
          </p:nvPr>
        </p:nvSpPr>
        <p:spPr>
          <a:xfrm>
            <a:off x="157529" y="4921"/>
            <a:ext cx="8520600" cy="393600"/>
          </a:xfrm>
        </p:spPr>
        <p:txBody>
          <a:bodyPr>
            <a:normAutofit fontScale="90000"/>
          </a:bodyPr>
          <a:lstStyle/>
          <a:p>
            <a:r>
              <a:rPr lang="en-US" sz="2000" b="1" dirty="0"/>
              <a:t>Dickens et al, submitted to JGR Atmospheres, 2026</a:t>
            </a:r>
          </a:p>
        </p:txBody>
      </p:sp>
      <p:sp>
        <p:nvSpPr>
          <p:cNvPr id="3" name="Slide Number Placeholder 2">
            <a:extLst>
              <a:ext uri="{FF2B5EF4-FFF2-40B4-BE49-F238E27FC236}">
                <a16:creationId xmlns:a16="http://schemas.microsoft.com/office/drawing/2014/main" id="{CFFF7F77-5CAA-4370-AEA2-106997C7C07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pic>
        <p:nvPicPr>
          <p:cNvPr id="11" name="Picture 10">
            <a:extLst>
              <a:ext uri="{FF2B5EF4-FFF2-40B4-BE49-F238E27FC236}">
                <a16:creationId xmlns:a16="http://schemas.microsoft.com/office/drawing/2014/main" id="{C0D67E92-FCF3-4DE3-9BF5-25BFA2C33D14}"/>
              </a:ext>
            </a:extLst>
          </p:cNvPr>
          <p:cNvPicPr>
            <a:picLocks noChangeAspect="1"/>
          </p:cNvPicPr>
          <p:nvPr/>
        </p:nvPicPr>
        <p:blipFill>
          <a:blip r:embed="rId2"/>
          <a:stretch>
            <a:fillRect/>
          </a:stretch>
        </p:blipFill>
        <p:spPr>
          <a:xfrm>
            <a:off x="4949456" y="488062"/>
            <a:ext cx="4037015" cy="4649679"/>
          </a:xfrm>
          <a:prstGeom prst="rect">
            <a:avLst/>
          </a:prstGeom>
        </p:spPr>
      </p:pic>
      <p:sp>
        <p:nvSpPr>
          <p:cNvPr id="13" name="TextBox 12">
            <a:extLst>
              <a:ext uri="{FF2B5EF4-FFF2-40B4-BE49-F238E27FC236}">
                <a16:creationId xmlns:a16="http://schemas.microsoft.com/office/drawing/2014/main" id="{3024C232-E634-47F7-9A81-6C62490ABBBA}"/>
              </a:ext>
            </a:extLst>
          </p:cNvPr>
          <p:cNvSpPr txBox="1"/>
          <p:nvPr/>
        </p:nvSpPr>
        <p:spPr>
          <a:xfrm>
            <a:off x="157529" y="419130"/>
            <a:ext cx="4701550" cy="4401205"/>
          </a:xfrm>
          <a:prstGeom prst="rect">
            <a:avLst/>
          </a:prstGeom>
          <a:noFill/>
        </p:spPr>
        <p:txBody>
          <a:bodyPr wrap="square">
            <a:spAutoFit/>
          </a:bodyPr>
          <a:lstStyle/>
          <a:p>
            <a:pPr algn="l"/>
            <a:r>
              <a:rPr lang="en-US" sz="1400" b="0" i="0" u="none" strike="noStrike" baseline="0" dirty="0">
                <a:latin typeface="CIDFont+F3"/>
              </a:rPr>
              <a:t>Figure 9. Vertical profiles of winds, aerosols, and O</a:t>
            </a:r>
            <a:r>
              <a:rPr lang="en-US" sz="900" b="0" i="0" u="none" strike="noStrike" baseline="0" dirty="0">
                <a:latin typeface="CIDFont+F3"/>
              </a:rPr>
              <a:t>3 </a:t>
            </a:r>
            <a:r>
              <a:rPr lang="en-US" sz="1400" b="0" i="0" u="none" strike="noStrike" baseline="0" dirty="0">
                <a:latin typeface="CIDFont+F3"/>
              </a:rPr>
              <a:t>from LiDAR measurements at Chiwaukee</a:t>
            </a:r>
          </a:p>
          <a:p>
            <a:pPr algn="l"/>
            <a:r>
              <a:rPr lang="en-US" sz="1050" b="0" i="0" u="none" strike="noStrike" baseline="0" dirty="0">
                <a:latin typeface="CIDFont+F1"/>
              </a:rPr>
              <a:t>851 </a:t>
            </a:r>
            <a:r>
              <a:rPr lang="en-US" sz="1400" b="0" i="0" u="none" strike="noStrike" baseline="0" dirty="0">
                <a:latin typeface="CIDFont+F3"/>
              </a:rPr>
              <a:t>Prairie over time on 2 August 2023. (a) Wind barbs from the wind LiDAR, with surface winds</a:t>
            </a:r>
          </a:p>
          <a:p>
            <a:pPr algn="l"/>
            <a:r>
              <a:rPr lang="en-US" sz="1050" b="0" i="0" u="none" strike="noStrike" baseline="0" dirty="0">
                <a:latin typeface="CIDFont+F1"/>
              </a:rPr>
              <a:t>852 </a:t>
            </a:r>
            <a:r>
              <a:rPr lang="en-US" sz="1400" b="0" i="0" u="none" strike="noStrike" baseline="0" dirty="0">
                <a:latin typeface="CIDFont+F3"/>
              </a:rPr>
              <a:t>shown in the bottom row and wind sonde data in the vertical columns at 07:15, 14:15, and</a:t>
            </a:r>
          </a:p>
          <a:p>
            <a:pPr algn="l"/>
            <a:r>
              <a:rPr lang="en-US" sz="1050" b="0" i="0" u="none" strike="noStrike" baseline="0" dirty="0">
                <a:latin typeface="CIDFont+F1"/>
              </a:rPr>
              <a:t>853 </a:t>
            </a:r>
            <a:r>
              <a:rPr lang="en-US" sz="1400" b="0" i="0" u="none" strike="noStrike" baseline="0" dirty="0">
                <a:latin typeface="CIDFont+F3"/>
              </a:rPr>
              <a:t>18:15 CST. Colors show the U component of the winds, and wind barbs are depicted in knots</a:t>
            </a:r>
          </a:p>
          <a:p>
            <a:pPr algn="l"/>
            <a:r>
              <a:rPr lang="en-US" sz="1400" b="0" i="0" u="none" strike="noStrike" baseline="0" dirty="0">
                <a:latin typeface="CIDFont+F3"/>
              </a:rPr>
              <a:t>(1 kt ≈ 0.51 m/s) using the standard convention to enhance detail. (b) Variance </a:t>
            </a:r>
            <a:r>
              <a:rPr lang="en-US" sz="1050" b="0" i="0" u="none" strike="noStrike" baseline="0" dirty="0">
                <a:latin typeface="CIDFont+F1"/>
              </a:rPr>
              <a:t>854 </a:t>
            </a:r>
            <a:r>
              <a:rPr lang="en-US" sz="1400" b="0" i="0" u="none" strike="noStrike" baseline="0" dirty="0">
                <a:latin typeface="CIDFont+F3"/>
              </a:rPr>
              <a:t>in vertical</a:t>
            </a:r>
          </a:p>
          <a:p>
            <a:pPr algn="l"/>
            <a:r>
              <a:rPr lang="en-US" sz="1050" b="0" i="0" u="none" strike="noStrike" baseline="0" dirty="0">
                <a:latin typeface="CIDFont+F1"/>
              </a:rPr>
              <a:t>855 </a:t>
            </a:r>
            <a:r>
              <a:rPr lang="en-US" sz="1400" b="0" i="0" u="none" strike="noStrike" baseline="0" dirty="0">
                <a:latin typeface="CIDFont+F3"/>
              </a:rPr>
              <a:t>winds (m</a:t>
            </a:r>
            <a:r>
              <a:rPr lang="en-US" sz="900" b="0" i="0" u="none" strike="noStrike" baseline="0" dirty="0">
                <a:latin typeface="CIDFont+F3"/>
              </a:rPr>
              <a:t>2</a:t>
            </a:r>
            <a:r>
              <a:rPr lang="en-US" sz="1400" b="0" i="0" u="none" strike="noStrike" baseline="0" dirty="0">
                <a:latin typeface="CIDFont+F3"/>
              </a:rPr>
              <a:t>/s</a:t>
            </a:r>
            <a:r>
              <a:rPr lang="en-US" sz="900" b="0" i="0" u="none" strike="noStrike" baseline="0" dirty="0">
                <a:latin typeface="CIDFont+F3"/>
              </a:rPr>
              <a:t>-2</a:t>
            </a:r>
            <a:r>
              <a:rPr lang="en-US" sz="1400" b="0" i="0" u="none" strike="noStrike" baseline="0" dirty="0">
                <a:latin typeface="CIDFont+F3"/>
              </a:rPr>
              <a:t>). (c) Aerosol extinction coefficients at 299 nm from the aerosol LiDAR with</a:t>
            </a:r>
          </a:p>
          <a:p>
            <a:pPr algn="l"/>
            <a:r>
              <a:rPr lang="en-US" sz="1050" b="0" i="0" u="none" strike="noStrike" baseline="0" dirty="0">
                <a:latin typeface="CIDFont+F1"/>
              </a:rPr>
              <a:t>856 </a:t>
            </a:r>
            <a:r>
              <a:rPr lang="en-US" sz="1400" b="0" i="0" u="none" strike="noStrike" baseline="0" dirty="0">
                <a:latin typeface="CIDFont+F3"/>
              </a:rPr>
              <a:t>regulatory surface monitored PM</a:t>
            </a:r>
            <a:r>
              <a:rPr lang="en-US" sz="900" b="0" i="0" u="none" strike="noStrike" baseline="0" dirty="0">
                <a:latin typeface="CIDFont+F3"/>
              </a:rPr>
              <a:t>2.5 </a:t>
            </a:r>
            <a:r>
              <a:rPr lang="en-US" sz="1400" b="0" i="0" u="none" strike="noStrike" baseline="0" dirty="0">
                <a:latin typeface="CIDFont+F3"/>
              </a:rPr>
              <a:t>data and UAS PM</a:t>
            </a:r>
            <a:r>
              <a:rPr lang="en-US" sz="900" b="0" i="0" u="none" strike="noStrike" baseline="0" dirty="0">
                <a:latin typeface="CIDFont+F3"/>
              </a:rPr>
              <a:t>2.5 </a:t>
            </a:r>
            <a:r>
              <a:rPr lang="en-US" sz="1400" b="0" i="0" u="none" strike="noStrike" baseline="0" dirty="0">
                <a:latin typeface="CIDFont+F3"/>
              </a:rPr>
              <a:t>data shown at the bottom. (d) O</a:t>
            </a:r>
            <a:r>
              <a:rPr lang="en-US" sz="900" b="0" i="0" u="none" strike="noStrike" baseline="0" dirty="0">
                <a:latin typeface="CIDFont+F3"/>
              </a:rPr>
              <a:t>3</a:t>
            </a:r>
          </a:p>
          <a:p>
            <a:pPr algn="l"/>
            <a:r>
              <a:rPr lang="en-US" sz="1050" b="0" i="0" u="none" strike="noStrike" baseline="0" dirty="0">
                <a:latin typeface="CIDFont+F1"/>
              </a:rPr>
              <a:t>857 </a:t>
            </a:r>
            <a:r>
              <a:rPr lang="en-US" sz="1400" b="0" i="0" u="none" strike="noStrike" baseline="0" dirty="0">
                <a:latin typeface="CIDFont+F3"/>
              </a:rPr>
              <a:t>concentrations from the O</a:t>
            </a:r>
            <a:r>
              <a:rPr lang="en-US" sz="900" b="0" i="0" u="none" strike="noStrike" baseline="0" dirty="0">
                <a:latin typeface="CIDFont+F3"/>
              </a:rPr>
              <a:t>3 </a:t>
            </a:r>
            <a:r>
              <a:rPr lang="en-US" sz="1400" b="0" i="0" u="none" strike="noStrike" baseline="0" dirty="0">
                <a:latin typeface="CIDFont+F3"/>
              </a:rPr>
              <a:t>LiDAR, with O</a:t>
            </a:r>
            <a:r>
              <a:rPr lang="en-US" sz="900" b="0" i="0" u="none" strike="noStrike" baseline="0" dirty="0">
                <a:latin typeface="CIDFont+F3"/>
              </a:rPr>
              <a:t>3 </a:t>
            </a:r>
            <a:r>
              <a:rPr lang="en-US" sz="1400" b="0" i="0" u="none" strike="noStrike" baseline="0" dirty="0">
                <a:latin typeface="CIDFont+F3"/>
              </a:rPr>
              <a:t>sonde data overlaid and regulatory surface</a:t>
            </a:r>
          </a:p>
          <a:p>
            <a:pPr algn="l"/>
            <a:r>
              <a:rPr lang="en-US" sz="1050" b="0" i="0" u="none" strike="noStrike" baseline="0" dirty="0">
                <a:latin typeface="CIDFont+F1"/>
              </a:rPr>
              <a:t>858 </a:t>
            </a:r>
            <a:r>
              <a:rPr lang="en-US" sz="1400" b="0" i="0" u="none" strike="noStrike" baseline="0" dirty="0">
                <a:latin typeface="CIDFont+F3"/>
              </a:rPr>
              <a:t>monitoring data and UAS data shown at the bottom. The figure uses the traditional color</a:t>
            </a:r>
          </a:p>
          <a:p>
            <a:pPr algn="l"/>
            <a:r>
              <a:rPr lang="en-US" sz="1050" b="0" i="0" u="none" strike="noStrike" baseline="0" dirty="0">
                <a:latin typeface="CIDFont+F1"/>
              </a:rPr>
              <a:t>859 </a:t>
            </a:r>
            <a:r>
              <a:rPr lang="en-US" sz="1400" b="0" i="0" u="none" strike="noStrike" baseline="0" dirty="0">
                <a:latin typeface="CIDFont+F3"/>
              </a:rPr>
              <a:t>scale for O</a:t>
            </a:r>
            <a:r>
              <a:rPr lang="en-US" sz="900" b="0" i="0" u="none" strike="noStrike" baseline="0" dirty="0">
                <a:latin typeface="CIDFont+F3"/>
              </a:rPr>
              <a:t>3 </a:t>
            </a:r>
            <a:r>
              <a:rPr lang="en-US" sz="1400" b="0" i="0" u="none" strike="noStrike" baseline="0" dirty="0" err="1">
                <a:latin typeface="CIDFont+F3"/>
              </a:rPr>
              <a:t>LiDARs</a:t>
            </a:r>
            <a:r>
              <a:rPr lang="en-US" sz="1400" b="0" i="0" u="none" strike="noStrike" baseline="0" dirty="0">
                <a:latin typeface="CIDFont+F3"/>
              </a:rPr>
              <a:t>; see Figure S15 for a color blind friendly version.</a:t>
            </a:r>
            <a:endParaRPr lang="en-US" dirty="0"/>
          </a:p>
        </p:txBody>
      </p:sp>
      <p:grpSp>
        <p:nvGrpSpPr>
          <p:cNvPr id="6" name="Group 5">
            <a:extLst>
              <a:ext uri="{FF2B5EF4-FFF2-40B4-BE49-F238E27FC236}">
                <a16:creationId xmlns:a16="http://schemas.microsoft.com/office/drawing/2014/main" id="{CDF282D0-8F6C-459F-8E83-321D8A717795}"/>
              </a:ext>
            </a:extLst>
          </p:cNvPr>
          <p:cNvGrpSpPr/>
          <p:nvPr/>
        </p:nvGrpSpPr>
        <p:grpSpPr>
          <a:xfrm>
            <a:off x="0" y="-103093"/>
            <a:ext cx="9246741" cy="702333"/>
            <a:chOff x="0" y="-97788"/>
            <a:chExt cx="9246741" cy="702333"/>
          </a:xfrm>
        </p:grpSpPr>
        <p:pic>
          <p:nvPicPr>
            <p:cNvPr id="7" name="Google Shape;257;p9">
              <a:extLst>
                <a:ext uri="{FF2B5EF4-FFF2-40B4-BE49-F238E27FC236}">
                  <a16:creationId xmlns:a16="http://schemas.microsoft.com/office/drawing/2014/main" id="{E95D574E-3CAD-48DA-A6AC-8ABB0AEB0D8D}"/>
                </a:ext>
              </a:extLst>
            </p:cNvPr>
            <p:cNvPicPr preferRelativeResize="0"/>
            <p:nvPr/>
          </p:nvPicPr>
          <p:blipFill rotWithShape="1">
            <a:blip r:embed="rId3">
              <a:alphaModFix amt="20000"/>
            </a:blip>
            <a:srcRect t="64336" b="28974"/>
            <a:stretch/>
          </p:blipFill>
          <p:spPr>
            <a:xfrm>
              <a:off x="0" y="0"/>
              <a:ext cx="9144000" cy="458483"/>
            </a:xfrm>
            <a:prstGeom prst="rect">
              <a:avLst/>
            </a:prstGeom>
            <a:noFill/>
            <a:ln>
              <a:noFill/>
            </a:ln>
          </p:spPr>
        </p:pic>
        <p:pic>
          <p:nvPicPr>
            <p:cNvPr id="8" name="Google Shape;266;p9">
              <a:extLst>
                <a:ext uri="{FF2B5EF4-FFF2-40B4-BE49-F238E27FC236}">
                  <a16:creationId xmlns:a16="http://schemas.microsoft.com/office/drawing/2014/main" id="{4B653804-E376-4099-8D66-956484D1B085}"/>
                </a:ext>
              </a:extLst>
            </p:cNvPr>
            <p:cNvPicPr preferRelativeResize="0"/>
            <p:nvPr/>
          </p:nvPicPr>
          <p:blipFill rotWithShape="1">
            <a:blip r:embed="rId4">
              <a:alphaModFix amt="20000"/>
            </a:blip>
            <a:srcRect l="19369" t="44195" r="25977" b="42620"/>
            <a:stretch/>
          </p:blipFill>
          <p:spPr>
            <a:xfrm flipH="1">
              <a:off x="7903396" y="-97788"/>
              <a:ext cx="1343345" cy="702333"/>
            </a:xfrm>
            <a:prstGeom prst="rect">
              <a:avLst/>
            </a:prstGeom>
            <a:noFill/>
            <a:ln>
              <a:noFill/>
            </a:ln>
          </p:spPr>
        </p:pic>
      </p:grpSp>
      <p:pic>
        <p:nvPicPr>
          <p:cNvPr id="9" name="Google Shape;260;p9">
            <a:extLst>
              <a:ext uri="{FF2B5EF4-FFF2-40B4-BE49-F238E27FC236}">
                <a16:creationId xmlns:a16="http://schemas.microsoft.com/office/drawing/2014/main" id="{110AF169-6470-47B0-81AA-1BC04C1F0437}"/>
              </a:ext>
            </a:extLst>
          </p:cNvPr>
          <p:cNvPicPr preferRelativeResize="0"/>
          <p:nvPr/>
        </p:nvPicPr>
        <p:blipFill rotWithShape="1">
          <a:blip r:embed="rId5">
            <a:alphaModFix/>
          </a:blip>
          <a:srcRect/>
          <a:stretch/>
        </p:blipFill>
        <p:spPr>
          <a:xfrm>
            <a:off x="0" y="4880189"/>
            <a:ext cx="506001" cy="268484"/>
          </a:xfrm>
          <a:prstGeom prst="rect">
            <a:avLst/>
          </a:prstGeom>
          <a:noFill/>
          <a:ln>
            <a:noFill/>
          </a:ln>
        </p:spPr>
      </p:pic>
      <p:pic>
        <p:nvPicPr>
          <p:cNvPr id="10" name="Google Shape;261;p9">
            <a:extLst>
              <a:ext uri="{FF2B5EF4-FFF2-40B4-BE49-F238E27FC236}">
                <a16:creationId xmlns:a16="http://schemas.microsoft.com/office/drawing/2014/main" id="{6A23DB52-C6E0-42E2-92C5-1D96FBC1EF3C}"/>
              </a:ext>
            </a:extLst>
          </p:cNvPr>
          <p:cNvPicPr preferRelativeResize="0"/>
          <p:nvPr/>
        </p:nvPicPr>
        <p:blipFill rotWithShape="1">
          <a:blip r:embed="rId6">
            <a:alphaModFix/>
          </a:blip>
          <a:srcRect/>
          <a:stretch/>
        </p:blipFill>
        <p:spPr>
          <a:xfrm>
            <a:off x="506002" y="4925158"/>
            <a:ext cx="187514" cy="178546"/>
          </a:xfrm>
          <a:prstGeom prst="rect">
            <a:avLst/>
          </a:prstGeom>
          <a:noFill/>
          <a:ln>
            <a:noFill/>
          </a:ln>
        </p:spPr>
      </p:pic>
      <p:pic>
        <p:nvPicPr>
          <p:cNvPr id="12" name="Google Shape;262;p9">
            <a:extLst>
              <a:ext uri="{FF2B5EF4-FFF2-40B4-BE49-F238E27FC236}">
                <a16:creationId xmlns:a16="http://schemas.microsoft.com/office/drawing/2014/main" id="{16991555-29A6-4424-8BC5-5A573E5A2B91}"/>
              </a:ext>
            </a:extLst>
          </p:cNvPr>
          <p:cNvPicPr preferRelativeResize="0"/>
          <p:nvPr/>
        </p:nvPicPr>
        <p:blipFill rotWithShape="1">
          <a:blip r:embed="rId7">
            <a:alphaModFix/>
          </a:blip>
          <a:srcRect/>
          <a:stretch/>
        </p:blipFill>
        <p:spPr>
          <a:xfrm>
            <a:off x="760919" y="4925158"/>
            <a:ext cx="187514" cy="187514"/>
          </a:xfrm>
          <a:prstGeom prst="rect">
            <a:avLst/>
          </a:prstGeom>
          <a:noFill/>
          <a:ln>
            <a:noFill/>
          </a:ln>
        </p:spPr>
      </p:pic>
      <p:pic>
        <p:nvPicPr>
          <p:cNvPr id="14" name="Google Shape;263;p9">
            <a:extLst>
              <a:ext uri="{FF2B5EF4-FFF2-40B4-BE49-F238E27FC236}">
                <a16:creationId xmlns:a16="http://schemas.microsoft.com/office/drawing/2014/main" id="{9FDCF1CC-08BD-4E40-9672-0C1914A0E194}"/>
              </a:ext>
            </a:extLst>
          </p:cNvPr>
          <p:cNvPicPr preferRelativeResize="0"/>
          <p:nvPr/>
        </p:nvPicPr>
        <p:blipFill rotWithShape="1">
          <a:blip r:embed="rId8">
            <a:alphaModFix/>
          </a:blip>
          <a:srcRect/>
          <a:stretch/>
        </p:blipFill>
        <p:spPr>
          <a:xfrm>
            <a:off x="1012003" y="4908556"/>
            <a:ext cx="187514" cy="200258"/>
          </a:xfrm>
          <a:prstGeom prst="rect">
            <a:avLst/>
          </a:prstGeom>
          <a:noFill/>
          <a:ln>
            <a:noFill/>
          </a:ln>
        </p:spPr>
      </p:pic>
      <p:pic>
        <p:nvPicPr>
          <p:cNvPr id="15" name="Google Shape;268;p9">
            <a:extLst>
              <a:ext uri="{FF2B5EF4-FFF2-40B4-BE49-F238E27FC236}">
                <a16:creationId xmlns:a16="http://schemas.microsoft.com/office/drawing/2014/main" id="{D0FD6D2E-1968-44C5-AE39-A4AD472C7F2A}"/>
              </a:ext>
            </a:extLst>
          </p:cNvPr>
          <p:cNvPicPr preferRelativeResize="0"/>
          <p:nvPr/>
        </p:nvPicPr>
        <p:blipFill rotWithShape="1">
          <a:blip r:embed="rId9">
            <a:alphaModFix/>
          </a:blip>
          <a:srcRect t="9104" b="52754"/>
          <a:stretch/>
        </p:blipFill>
        <p:spPr>
          <a:xfrm>
            <a:off x="1304815" y="4909876"/>
            <a:ext cx="506001" cy="192998"/>
          </a:xfrm>
          <a:prstGeom prst="ellipse">
            <a:avLst/>
          </a:prstGeom>
          <a:noFill/>
          <a:ln w="9525"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17773789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8F0E5-B59A-41E4-89BB-ED60D41310FB}"/>
              </a:ext>
            </a:extLst>
          </p:cNvPr>
          <p:cNvSpPr>
            <a:spLocks noGrp="1"/>
          </p:cNvSpPr>
          <p:nvPr>
            <p:ph type="title"/>
          </p:nvPr>
        </p:nvSpPr>
        <p:spPr>
          <a:xfrm>
            <a:off x="130946" y="-12876"/>
            <a:ext cx="8520600" cy="393600"/>
          </a:xfrm>
        </p:spPr>
        <p:txBody>
          <a:bodyPr>
            <a:normAutofit fontScale="90000"/>
          </a:bodyPr>
          <a:lstStyle/>
          <a:p>
            <a:r>
              <a:rPr lang="en-US" sz="1800" b="1" dirty="0"/>
              <a:t>Lin et al., submitted to Science Advances, 2026</a:t>
            </a:r>
          </a:p>
        </p:txBody>
      </p:sp>
      <p:sp>
        <p:nvSpPr>
          <p:cNvPr id="3" name="Slide Number Placeholder 2">
            <a:extLst>
              <a:ext uri="{FF2B5EF4-FFF2-40B4-BE49-F238E27FC236}">
                <a16:creationId xmlns:a16="http://schemas.microsoft.com/office/drawing/2014/main" id="{1AFB61A5-47E4-4D14-B5FA-968E1F9F73E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pic>
        <p:nvPicPr>
          <p:cNvPr id="5" name="Picture 4">
            <a:extLst>
              <a:ext uri="{FF2B5EF4-FFF2-40B4-BE49-F238E27FC236}">
                <a16:creationId xmlns:a16="http://schemas.microsoft.com/office/drawing/2014/main" id="{54D1DC1D-9CCE-43B2-B233-0A51516F63E8}"/>
              </a:ext>
            </a:extLst>
          </p:cNvPr>
          <p:cNvPicPr>
            <a:picLocks noChangeAspect="1"/>
          </p:cNvPicPr>
          <p:nvPr/>
        </p:nvPicPr>
        <p:blipFill>
          <a:blip r:embed="rId2"/>
          <a:stretch>
            <a:fillRect/>
          </a:stretch>
        </p:blipFill>
        <p:spPr>
          <a:xfrm>
            <a:off x="2761971" y="448620"/>
            <a:ext cx="3410526" cy="4694879"/>
          </a:xfrm>
          <a:prstGeom prst="rect">
            <a:avLst/>
          </a:prstGeom>
        </p:spPr>
      </p:pic>
      <p:grpSp>
        <p:nvGrpSpPr>
          <p:cNvPr id="6" name="Group 5">
            <a:extLst>
              <a:ext uri="{FF2B5EF4-FFF2-40B4-BE49-F238E27FC236}">
                <a16:creationId xmlns:a16="http://schemas.microsoft.com/office/drawing/2014/main" id="{BE4D58B2-875D-4E86-8073-01F5989D2D82}"/>
              </a:ext>
            </a:extLst>
          </p:cNvPr>
          <p:cNvGrpSpPr/>
          <p:nvPr/>
        </p:nvGrpSpPr>
        <p:grpSpPr>
          <a:xfrm>
            <a:off x="0" y="-107650"/>
            <a:ext cx="9246741" cy="702333"/>
            <a:chOff x="0" y="-97788"/>
            <a:chExt cx="9246741" cy="702333"/>
          </a:xfrm>
        </p:grpSpPr>
        <p:pic>
          <p:nvPicPr>
            <p:cNvPr id="7" name="Google Shape;257;p9">
              <a:extLst>
                <a:ext uri="{FF2B5EF4-FFF2-40B4-BE49-F238E27FC236}">
                  <a16:creationId xmlns:a16="http://schemas.microsoft.com/office/drawing/2014/main" id="{AF0C0F61-B8B7-4803-8AA7-4FA7ACA46115}"/>
                </a:ext>
              </a:extLst>
            </p:cNvPr>
            <p:cNvPicPr preferRelativeResize="0"/>
            <p:nvPr/>
          </p:nvPicPr>
          <p:blipFill rotWithShape="1">
            <a:blip r:embed="rId3">
              <a:alphaModFix amt="20000"/>
            </a:blip>
            <a:srcRect t="64336" b="28974"/>
            <a:stretch/>
          </p:blipFill>
          <p:spPr>
            <a:xfrm>
              <a:off x="0" y="0"/>
              <a:ext cx="9144000" cy="458483"/>
            </a:xfrm>
            <a:prstGeom prst="rect">
              <a:avLst/>
            </a:prstGeom>
            <a:noFill/>
            <a:ln>
              <a:noFill/>
            </a:ln>
          </p:spPr>
        </p:pic>
        <p:pic>
          <p:nvPicPr>
            <p:cNvPr id="8" name="Google Shape;266;p9">
              <a:extLst>
                <a:ext uri="{FF2B5EF4-FFF2-40B4-BE49-F238E27FC236}">
                  <a16:creationId xmlns:a16="http://schemas.microsoft.com/office/drawing/2014/main" id="{B350E69A-18DF-465F-BC86-A624ED71ABF6}"/>
                </a:ext>
              </a:extLst>
            </p:cNvPr>
            <p:cNvPicPr preferRelativeResize="0"/>
            <p:nvPr/>
          </p:nvPicPr>
          <p:blipFill rotWithShape="1">
            <a:blip r:embed="rId4">
              <a:alphaModFix amt="20000"/>
            </a:blip>
            <a:srcRect l="19369" t="44195" r="25977" b="42620"/>
            <a:stretch/>
          </p:blipFill>
          <p:spPr>
            <a:xfrm flipH="1">
              <a:off x="7903396" y="-97788"/>
              <a:ext cx="1343345" cy="702333"/>
            </a:xfrm>
            <a:prstGeom prst="rect">
              <a:avLst/>
            </a:prstGeom>
            <a:noFill/>
            <a:ln>
              <a:noFill/>
            </a:ln>
          </p:spPr>
        </p:pic>
      </p:grpSp>
      <p:pic>
        <p:nvPicPr>
          <p:cNvPr id="9" name="Google Shape;260;p9">
            <a:extLst>
              <a:ext uri="{FF2B5EF4-FFF2-40B4-BE49-F238E27FC236}">
                <a16:creationId xmlns:a16="http://schemas.microsoft.com/office/drawing/2014/main" id="{C2412911-9060-49C1-AEF5-61FC92962273}"/>
              </a:ext>
            </a:extLst>
          </p:cNvPr>
          <p:cNvPicPr preferRelativeResize="0"/>
          <p:nvPr/>
        </p:nvPicPr>
        <p:blipFill rotWithShape="1">
          <a:blip r:embed="rId5">
            <a:alphaModFix/>
          </a:blip>
          <a:srcRect/>
          <a:stretch/>
        </p:blipFill>
        <p:spPr>
          <a:xfrm>
            <a:off x="0" y="4880189"/>
            <a:ext cx="506001" cy="268484"/>
          </a:xfrm>
          <a:prstGeom prst="rect">
            <a:avLst/>
          </a:prstGeom>
          <a:noFill/>
          <a:ln>
            <a:noFill/>
          </a:ln>
        </p:spPr>
      </p:pic>
      <p:pic>
        <p:nvPicPr>
          <p:cNvPr id="10" name="Google Shape;261;p9">
            <a:extLst>
              <a:ext uri="{FF2B5EF4-FFF2-40B4-BE49-F238E27FC236}">
                <a16:creationId xmlns:a16="http://schemas.microsoft.com/office/drawing/2014/main" id="{9EBCA752-106D-4A72-BA9C-C37A22B770FD}"/>
              </a:ext>
            </a:extLst>
          </p:cNvPr>
          <p:cNvPicPr preferRelativeResize="0"/>
          <p:nvPr/>
        </p:nvPicPr>
        <p:blipFill rotWithShape="1">
          <a:blip r:embed="rId6">
            <a:alphaModFix/>
          </a:blip>
          <a:srcRect/>
          <a:stretch/>
        </p:blipFill>
        <p:spPr>
          <a:xfrm>
            <a:off x="506002" y="4925158"/>
            <a:ext cx="187514" cy="178546"/>
          </a:xfrm>
          <a:prstGeom prst="rect">
            <a:avLst/>
          </a:prstGeom>
          <a:noFill/>
          <a:ln>
            <a:noFill/>
          </a:ln>
        </p:spPr>
      </p:pic>
      <p:pic>
        <p:nvPicPr>
          <p:cNvPr id="11" name="Google Shape;262;p9">
            <a:extLst>
              <a:ext uri="{FF2B5EF4-FFF2-40B4-BE49-F238E27FC236}">
                <a16:creationId xmlns:a16="http://schemas.microsoft.com/office/drawing/2014/main" id="{BC6F11CA-3A93-4A5C-9E72-5001A82DCF01}"/>
              </a:ext>
            </a:extLst>
          </p:cNvPr>
          <p:cNvPicPr preferRelativeResize="0"/>
          <p:nvPr/>
        </p:nvPicPr>
        <p:blipFill rotWithShape="1">
          <a:blip r:embed="rId7">
            <a:alphaModFix/>
          </a:blip>
          <a:srcRect/>
          <a:stretch/>
        </p:blipFill>
        <p:spPr>
          <a:xfrm>
            <a:off x="760919" y="4925158"/>
            <a:ext cx="187514" cy="187514"/>
          </a:xfrm>
          <a:prstGeom prst="rect">
            <a:avLst/>
          </a:prstGeom>
          <a:noFill/>
          <a:ln>
            <a:noFill/>
          </a:ln>
        </p:spPr>
      </p:pic>
      <p:pic>
        <p:nvPicPr>
          <p:cNvPr id="12" name="Google Shape;263;p9">
            <a:extLst>
              <a:ext uri="{FF2B5EF4-FFF2-40B4-BE49-F238E27FC236}">
                <a16:creationId xmlns:a16="http://schemas.microsoft.com/office/drawing/2014/main" id="{D1E83FFF-BFC0-456F-8F3E-DE58266FB3F0}"/>
              </a:ext>
            </a:extLst>
          </p:cNvPr>
          <p:cNvPicPr preferRelativeResize="0"/>
          <p:nvPr/>
        </p:nvPicPr>
        <p:blipFill rotWithShape="1">
          <a:blip r:embed="rId8">
            <a:alphaModFix/>
          </a:blip>
          <a:srcRect/>
          <a:stretch/>
        </p:blipFill>
        <p:spPr>
          <a:xfrm>
            <a:off x="1012003" y="4908556"/>
            <a:ext cx="187514" cy="200258"/>
          </a:xfrm>
          <a:prstGeom prst="rect">
            <a:avLst/>
          </a:prstGeom>
          <a:noFill/>
          <a:ln>
            <a:noFill/>
          </a:ln>
        </p:spPr>
      </p:pic>
      <p:pic>
        <p:nvPicPr>
          <p:cNvPr id="13" name="Google Shape;268;p9">
            <a:extLst>
              <a:ext uri="{FF2B5EF4-FFF2-40B4-BE49-F238E27FC236}">
                <a16:creationId xmlns:a16="http://schemas.microsoft.com/office/drawing/2014/main" id="{5E4CF138-6F57-4DB1-AC35-C26A789D66E5}"/>
              </a:ext>
            </a:extLst>
          </p:cNvPr>
          <p:cNvPicPr preferRelativeResize="0"/>
          <p:nvPr/>
        </p:nvPicPr>
        <p:blipFill rotWithShape="1">
          <a:blip r:embed="rId9">
            <a:alphaModFix/>
          </a:blip>
          <a:srcRect t="9104" b="52754"/>
          <a:stretch/>
        </p:blipFill>
        <p:spPr>
          <a:xfrm>
            <a:off x="1304815" y="4909876"/>
            <a:ext cx="506001" cy="192998"/>
          </a:xfrm>
          <a:prstGeom prst="ellipse">
            <a:avLst/>
          </a:prstGeom>
          <a:noFill/>
          <a:ln w="9525"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164568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91068C-F2F3-4DB6-8AD2-635F2B9F50F0}"/>
              </a:ext>
            </a:extLst>
          </p:cNvPr>
          <p:cNvPicPr>
            <a:picLocks noChangeAspect="1"/>
          </p:cNvPicPr>
          <p:nvPr/>
        </p:nvPicPr>
        <p:blipFill>
          <a:blip r:embed="rId2"/>
          <a:stretch>
            <a:fillRect/>
          </a:stretch>
        </p:blipFill>
        <p:spPr>
          <a:xfrm>
            <a:off x="0" y="0"/>
            <a:ext cx="9144000" cy="5143500"/>
          </a:xfrm>
          <a:prstGeom prst="rect">
            <a:avLst/>
          </a:prstGeom>
        </p:spPr>
      </p:pic>
      <p:pic>
        <p:nvPicPr>
          <p:cNvPr id="3" name="Picture 2">
            <a:extLst>
              <a:ext uri="{FF2B5EF4-FFF2-40B4-BE49-F238E27FC236}">
                <a16:creationId xmlns:a16="http://schemas.microsoft.com/office/drawing/2014/main" id="{30CEF0AB-77A7-4931-81D7-0B0D9AF3BEC3}"/>
              </a:ext>
            </a:extLst>
          </p:cNvPr>
          <p:cNvPicPr>
            <a:picLocks noChangeAspect="1"/>
          </p:cNvPicPr>
          <p:nvPr/>
        </p:nvPicPr>
        <p:blipFill>
          <a:blip r:embed="rId3"/>
          <a:stretch>
            <a:fillRect/>
          </a:stretch>
        </p:blipFill>
        <p:spPr>
          <a:xfrm>
            <a:off x="6370820" y="2001519"/>
            <a:ext cx="2429233" cy="3037283"/>
          </a:xfrm>
          <a:prstGeom prst="rect">
            <a:avLst/>
          </a:prstGeom>
        </p:spPr>
      </p:pic>
      <p:sp>
        <p:nvSpPr>
          <p:cNvPr id="10" name="Footer Placeholder 9">
            <a:extLst>
              <a:ext uri="{FF2B5EF4-FFF2-40B4-BE49-F238E27FC236}">
                <a16:creationId xmlns:a16="http://schemas.microsoft.com/office/drawing/2014/main" id="{FD77FE86-AD91-4DBE-8877-8650DFC8646D}"/>
              </a:ext>
            </a:extLst>
          </p:cNvPr>
          <p:cNvSpPr>
            <a:spLocks noGrp="1"/>
          </p:cNvSpPr>
          <p:nvPr>
            <p:ph type="ftr" sz="quarter" idx="11"/>
          </p:nvPr>
        </p:nvSpPr>
        <p:spPr>
          <a:xfrm>
            <a:off x="1966936" y="4780961"/>
            <a:ext cx="4403883"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Newchurch and Burden TEMPO/TOLNet STM 2026     U Iowa </a:t>
            </a:r>
          </a:p>
        </p:txBody>
      </p:sp>
      <p:sp>
        <p:nvSpPr>
          <p:cNvPr id="11" name="Slide Number Placeholder 10">
            <a:extLst>
              <a:ext uri="{FF2B5EF4-FFF2-40B4-BE49-F238E27FC236}">
                <a16:creationId xmlns:a16="http://schemas.microsoft.com/office/drawing/2014/main" id="{2F61CF67-9A6B-47DE-A300-B2ACD4D8B4A1}"/>
              </a:ext>
            </a:extLst>
          </p:cNvPr>
          <p:cNvSpPr>
            <a:spLocks noGrp="1"/>
          </p:cNvSpPr>
          <p:nvPr>
            <p:ph type="sldNum" sz="quarter" idx="12"/>
          </p:nvPr>
        </p:nvSpPr>
        <p:spPr/>
        <p:txBody>
          <a:bodyPr/>
          <a:lstStyle/>
          <a:p>
            <a:fld id="{BEC53EEE-BC15-402D-A672-1D11F0A2BB1D}" type="slidenum">
              <a:rPr lang="en-US" smtClean="0"/>
              <a:t>17</a:t>
            </a:fld>
            <a:endParaRPr lang="en-US"/>
          </a:p>
        </p:txBody>
      </p:sp>
      <p:pic>
        <p:nvPicPr>
          <p:cNvPr id="12" name="Picture 11">
            <a:extLst>
              <a:ext uri="{FF2B5EF4-FFF2-40B4-BE49-F238E27FC236}">
                <a16:creationId xmlns:a16="http://schemas.microsoft.com/office/drawing/2014/main" id="{54169048-9C51-4511-8FE3-6263D26DECF2}"/>
              </a:ext>
            </a:extLst>
          </p:cNvPr>
          <p:cNvPicPr>
            <a:picLocks noChangeAspect="1"/>
          </p:cNvPicPr>
          <p:nvPr/>
        </p:nvPicPr>
        <p:blipFill>
          <a:blip r:embed="rId4"/>
          <a:stretch>
            <a:fillRect/>
          </a:stretch>
        </p:blipFill>
        <p:spPr>
          <a:xfrm>
            <a:off x="6922347" y="104698"/>
            <a:ext cx="1593004" cy="1697273"/>
          </a:xfrm>
          <a:prstGeom prst="rect">
            <a:avLst/>
          </a:prstGeom>
        </p:spPr>
      </p:pic>
      <p:sp>
        <p:nvSpPr>
          <p:cNvPr id="13" name="TextBox 12">
            <a:extLst>
              <a:ext uri="{FF2B5EF4-FFF2-40B4-BE49-F238E27FC236}">
                <a16:creationId xmlns:a16="http://schemas.microsoft.com/office/drawing/2014/main" id="{9C25760D-C294-466C-974C-1156A8C63F8D}"/>
              </a:ext>
            </a:extLst>
          </p:cNvPr>
          <p:cNvSpPr txBox="1"/>
          <p:nvPr/>
        </p:nvSpPr>
        <p:spPr>
          <a:xfrm>
            <a:off x="2454659" y="4201552"/>
            <a:ext cx="3167882" cy="461665"/>
          </a:xfrm>
          <a:prstGeom prst="rect">
            <a:avLst/>
          </a:prstGeom>
          <a:noFill/>
        </p:spPr>
        <p:txBody>
          <a:bodyPr wrap="square" rtlCol="0">
            <a:spAutoFit/>
          </a:bodyPr>
          <a:lstStyle/>
          <a:p>
            <a:r>
              <a:rPr lang="en-US" sz="2400" dirty="0">
                <a:solidFill>
                  <a:schemeClr val="accent1">
                    <a:lumMod val="40000"/>
                    <a:lumOff val="60000"/>
                  </a:schemeClr>
                </a:solidFill>
                <a:highlight>
                  <a:srgbClr val="000000"/>
                </a:highlight>
              </a:rPr>
              <a:t>TOLNet.larc.nasa.gov</a:t>
            </a:r>
          </a:p>
        </p:txBody>
      </p:sp>
      <p:pic>
        <p:nvPicPr>
          <p:cNvPr id="17" name="Google Shape;260;p9">
            <a:extLst>
              <a:ext uri="{FF2B5EF4-FFF2-40B4-BE49-F238E27FC236}">
                <a16:creationId xmlns:a16="http://schemas.microsoft.com/office/drawing/2014/main" id="{2E1B8D00-6BAE-4DA6-9F8B-C8B867D33FB4}"/>
              </a:ext>
            </a:extLst>
          </p:cNvPr>
          <p:cNvPicPr preferRelativeResize="0"/>
          <p:nvPr/>
        </p:nvPicPr>
        <p:blipFill rotWithShape="1">
          <a:blip r:embed="rId5">
            <a:alphaModFix/>
          </a:blip>
          <a:srcRect/>
          <a:stretch/>
        </p:blipFill>
        <p:spPr>
          <a:xfrm>
            <a:off x="0" y="4880189"/>
            <a:ext cx="506001" cy="268484"/>
          </a:xfrm>
          <a:prstGeom prst="rect">
            <a:avLst/>
          </a:prstGeom>
          <a:noFill/>
          <a:ln>
            <a:noFill/>
          </a:ln>
        </p:spPr>
      </p:pic>
      <p:pic>
        <p:nvPicPr>
          <p:cNvPr id="18" name="Google Shape;261;p9">
            <a:extLst>
              <a:ext uri="{FF2B5EF4-FFF2-40B4-BE49-F238E27FC236}">
                <a16:creationId xmlns:a16="http://schemas.microsoft.com/office/drawing/2014/main" id="{7174E951-0850-4E96-B9C7-C718155AD18C}"/>
              </a:ext>
            </a:extLst>
          </p:cNvPr>
          <p:cNvPicPr preferRelativeResize="0"/>
          <p:nvPr/>
        </p:nvPicPr>
        <p:blipFill rotWithShape="1">
          <a:blip r:embed="rId6">
            <a:alphaModFix/>
          </a:blip>
          <a:srcRect/>
          <a:stretch/>
        </p:blipFill>
        <p:spPr>
          <a:xfrm>
            <a:off x="506002" y="4925158"/>
            <a:ext cx="187514" cy="178546"/>
          </a:xfrm>
          <a:prstGeom prst="rect">
            <a:avLst/>
          </a:prstGeom>
          <a:noFill/>
          <a:ln>
            <a:noFill/>
          </a:ln>
        </p:spPr>
      </p:pic>
      <p:pic>
        <p:nvPicPr>
          <p:cNvPr id="19" name="Google Shape;262;p9">
            <a:extLst>
              <a:ext uri="{FF2B5EF4-FFF2-40B4-BE49-F238E27FC236}">
                <a16:creationId xmlns:a16="http://schemas.microsoft.com/office/drawing/2014/main" id="{85BB993C-BE23-4C09-A366-42EF739FC982}"/>
              </a:ext>
            </a:extLst>
          </p:cNvPr>
          <p:cNvPicPr preferRelativeResize="0"/>
          <p:nvPr/>
        </p:nvPicPr>
        <p:blipFill rotWithShape="1">
          <a:blip r:embed="rId7">
            <a:alphaModFix/>
          </a:blip>
          <a:srcRect/>
          <a:stretch/>
        </p:blipFill>
        <p:spPr>
          <a:xfrm>
            <a:off x="760919" y="4925158"/>
            <a:ext cx="187514" cy="187514"/>
          </a:xfrm>
          <a:prstGeom prst="rect">
            <a:avLst/>
          </a:prstGeom>
          <a:noFill/>
          <a:ln>
            <a:noFill/>
          </a:ln>
        </p:spPr>
      </p:pic>
      <p:pic>
        <p:nvPicPr>
          <p:cNvPr id="20" name="Google Shape;263;p9">
            <a:extLst>
              <a:ext uri="{FF2B5EF4-FFF2-40B4-BE49-F238E27FC236}">
                <a16:creationId xmlns:a16="http://schemas.microsoft.com/office/drawing/2014/main" id="{1796D1DB-DF16-41CA-B91F-BEC97DF7C1C2}"/>
              </a:ext>
            </a:extLst>
          </p:cNvPr>
          <p:cNvPicPr preferRelativeResize="0"/>
          <p:nvPr/>
        </p:nvPicPr>
        <p:blipFill rotWithShape="1">
          <a:blip r:embed="rId8">
            <a:alphaModFix/>
          </a:blip>
          <a:srcRect/>
          <a:stretch/>
        </p:blipFill>
        <p:spPr>
          <a:xfrm>
            <a:off x="1012003" y="4908556"/>
            <a:ext cx="187514" cy="200258"/>
          </a:xfrm>
          <a:prstGeom prst="rect">
            <a:avLst/>
          </a:prstGeom>
          <a:noFill/>
          <a:ln>
            <a:noFill/>
          </a:ln>
        </p:spPr>
      </p:pic>
      <p:pic>
        <p:nvPicPr>
          <p:cNvPr id="21" name="Google Shape;268;p9">
            <a:extLst>
              <a:ext uri="{FF2B5EF4-FFF2-40B4-BE49-F238E27FC236}">
                <a16:creationId xmlns:a16="http://schemas.microsoft.com/office/drawing/2014/main" id="{54BD32AA-7D23-437B-9AFA-DB801BD6034F}"/>
              </a:ext>
            </a:extLst>
          </p:cNvPr>
          <p:cNvPicPr preferRelativeResize="0"/>
          <p:nvPr/>
        </p:nvPicPr>
        <p:blipFill rotWithShape="1">
          <a:blip r:embed="rId9">
            <a:alphaModFix/>
          </a:blip>
          <a:srcRect t="9104" b="52754"/>
          <a:stretch/>
        </p:blipFill>
        <p:spPr>
          <a:xfrm>
            <a:off x="1304815" y="4909876"/>
            <a:ext cx="506001" cy="192998"/>
          </a:xfrm>
          <a:prstGeom prst="ellipse">
            <a:avLst/>
          </a:prstGeom>
          <a:noFill/>
          <a:ln w="9525"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1948994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DF2911B-7879-4481-8117-6AF946E4EE7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8965" t="7348" r="291" b="7721"/>
          <a:stretch>
            <a:fillRect/>
          </a:stretch>
        </p:blipFill>
        <p:spPr>
          <a:xfrm>
            <a:off x="68423" y="2903508"/>
            <a:ext cx="9050705" cy="2029278"/>
          </a:xfrm>
          <a:prstGeom prst="rect">
            <a:avLst/>
          </a:prstGeom>
        </p:spPr>
      </p:pic>
      <p:sp>
        <p:nvSpPr>
          <p:cNvPr id="2" name="TextBox 1">
            <a:extLst>
              <a:ext uri="{FF2B5EF4-FFF2-40B4-BE49-F238E27FC236}">
                <a16:creationId xmlns:a16="http://schemas.microsoft.com/office/drawing/2014/main" id="{3313F0FC-690C-1311-637F-EBBD77E401A9}"/>
              </a:ext>
            </a:extLst>
          </p:cNvPr>
          <p:cNvSpPr txBox="1"/>
          <p:nvPr/>
        </p:nvSpPr>
        <p:spPr>
          <a:xfrm>
            <a:off x="230158" y="52501"/>
            <a:ext cx="8698824" cy="2616101"/>
          </a:xfrm>
          <a:prstGeom prst="rect">
            <a:avLst/>
          </a:prstGeom>
          <a:solidFill>
            <a:schemeClr val="bg1"/>
          </a:solidFill>
        </p:spPr>
        <p:txBody>
          <a:bodyPr wrap="square" rtlCol="0">
            <a:spAutoFit/>
          </a:bodyPr>
          <a:lstStyle/>
          <a:p>
            <a:pPr algn="ctr"/>
            <a:r>
              <a:rPr lang="en-US" sz="2400" b="1" dirty="0"/>
              <a:t>Acknowledgements</a:t>
            </a:r>
          </a:p>
          <a:p>
            <a:pPr algn="ctr"/>
            <a:endParaRPr lang="en-US" sz="2400" b="1" dirty="0"/>
          </a:p>
          <a:p>
            <a:r>
              <a:rPr lang="en-US" b="1" dirty="0"/>
              <a:t>Funding: NASA Earth Science Atmospheres/TOLNet and Electric Power Research Institute (EPRI)</a:t>
            </a:r>
          </a:p>
          <a:p>
            <a:endParaRPr lang="en-US" b="1" dirty="0"/>
          </a:p>
          <a:p>
            <a:r>
              <a:rPr lang="en-US" b="1" dirty="0"/>
              <a:t>Collaborators: TOLNet (8 talks this STM) and TEMPO Science Teams (especially Brad Pierce/U Wisc.)</a:t>
            </a:r>
          </a:p>
          <a:p>
            <a:endParaRPr lang="en-US" b="1" dirty="0"/>
          </a:p>
          <a:p>
            <a:r>
              <a:rPr lang="en-US" b="1" dirty="0"/>
              <a:t>Hangar Host: Jeff Sickel and Steve Jones, Hangar9, Kenosha, WI</a:t>
            </a:r>
          </a:p>
          <a:p>
            <a:endParaRPr lang="en-US" sz="1800" b="1" dirty="0"/>
          </a:p>
          <a:p>
            <a:endParaRPr lang="en-US" dirty="0"/>
          </a:p>
        </p:txBody>
      </p:sp>
    </p:spTree>
    <p:extLst>
      <p:ext uri="{BB962C8B-B14F-4D97-AF65-F5344CB8AC3E}">
        <p14:creationId xmlns:p14="http://schemas.microsoft.com/office/powerpoint/2010/main" val="1304677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airplane"/>
      </p:transition>
    </mc:Choice>
    <mc:Fallback xmlns="">
      <p:transition spd="slow" advClick="0" advTm="7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0A9ED-E16A-FD66-29DA-F647C812F99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E715BD-A1B3-8BA9-431D-27F51C61C4FC}"/>
              </a:ext>
            </a:extLst>
          </p:cNvPr>
          <p:cNvSpPr>
            <a:spLocks noGrp="1"/>
          </p:cNvSpPr>
          <p:nvPr>
            <p:ph type="sldNum" sz="quarter" idx="12"/>
          </p:nvPr>
        </p:nvSpPr>
        <p:spPr/>
        <p:txBody>
          <a:bodyPr/>
          <a:lstStyle/>
          <a:p>
            <a:pPr defTabSz="685800">
              <a:buClrTx/>
              <a:defRPr/>
            </a:pPr>
            <a:fld id="{00000000-1234-1234-1234-123412341234}" type="slidenum">
              <a:rPr lang="en-US" sz="1200" kern="1200">
                <a:solidFill>
                  <a:prstClr val="black">
                    <a:tint val="75000"/>
                  </a:prstClr>
                </a:solidFill>
                <a:latin typeface="Calibri"/>
                <a:ea typeface="+mn-ea"/>
                <a:cs typeface="+mn-cs"/>
              </a:rPr>
              <a:pPr defTabSz="685800">
                <a:buClrTx/>
                <a:defRPr/>
              </a:pPr>
              <a:t>3</a:t>
            </a:fld>
            <a:endParaRPr lang="en-US" sz="1200" kern="1200">
              <a:solidFill>
                <a:prstClr val="black">
                  <a:tint val="75000"/>
                </a:prstClr>
              </a:solidFill>
              <a:latin typeface="Calibri"/>
              <a:ea typeface="+mn-ea"/>
              <a:cs typeface="+mn-cs"/>
            </a:endParaRPr>
          </a:p>
        </p:txBody>
      </p:sp>
      <p:sp>
        <p:nvSpPr>
          <p:cNvPr id="3" name="Title 2">
            <a:extLst>
              <a:ext uri="{FF2B5EF4-FFF2-40B4-BE49-F238E27FC236}">
                <a16:creationId xmlns:a16="http://schemas.microsoft.com/office/drawing/2014/main" id="{89F62F0D-92B2-D19F-58B6-93960B1EB7FC}"/>
              </a:ext>
            </a:extLst>
          </p:cNvPr>
          <p:cNvSpPr>
            <a:spLocks noGrp="1"/>
          </p:cNvSpPr>
          <p:nvPr>
            <p:ph type="title"/>
          </p:nvPr>
        </p:nvSpPr>
        <p:spPr>
          <a:xfrm>
            <a:off x="0" y="0"/>
            <a:ext cx="9144000" cy="731776"/>
          </a:xfrm>
        </p:spPr>
        <p:txBody>
          <a:bodyPr spcFirstLastPara="1" wrap="square" lIns="68580" tIns="34290" rIns="68580" bIns="34290" anchor="ctr" anchorCtr="0">
            <a:normAutofit/>
          </a:bodyPr>
          <a:lstStyle/>
          <a:p>
            <a:r>
              <a:rPr lang="en-US" dirty="0"/>
              <a:t>Over-Guide: Baseline Needs</a:t>
            </a:r>
            <a:endParaRPr lang="en-US" dirty="0">
              <a:solidFill>
                <a:srgbClr val="00B050"/>
              </a:solidFill>
            </a:endParaRPr>
          </a:p>
        </p:txBody>
      </p:sp>
      <p:sp>
        <p:nvSpPr>
          <p:cNvPr id="6" name="TextBox 5">
            <a:extLst>
              <a:ext uri="{FF2B5EF4-FFF2-40B4-BE49-F238E27FC236}">
                <a16:creationId xmlns:a16="http://schemas.microsoft.com/office/drawing/2014/main" id="{D26B0E8C-9D0B-49EC-CCF4-DD27C6F2A48F}"/>
              </a:ext>
            </a:extLst>
          </p:cNvPr>
          <p:cNvSpPr txBox="1"/>
          <p:nvPr/>
        </p:nvSpPr>
        <p:spPr>
          <a:xfrm>
            <a:off x="2292016" y="2474759"/>
            <a:ext cx="4584032" cy="300082"/>
          </a:xfrm>
          <a:prstGeom prst="rect">
            <a:avLst/>
          </a:prstGeom>
          <a:noFill/>
        </p:spPr>
        <p:txBody>
          <a:bodyPr wrap="square">
            <a:spAutoFit/>
          </a:bodyPr>
          <a:lstStyle/>
          <a:p>
            <a:pPr defTabSz="685800">
              <a:buClrTx/>
              <a:defRPr/>
            </a:pPr>
            <a:endParaRPr lang="en-US" sz="1350" kern="1200" dirty="0">
              <a:solidFill>
                <a:prstClr val="black"/>
              </a:solidFill>
              <a:latin typeface="Calibri"/>
              <a:ea typeface="+mn-ea"/>
              <a:cs typeface="+mn-cs"/>
            </a:endParaRPr>
          </a:p>
        </p:txBody>
      </p:sp>
      <p:sp>
        <p:nvSpPr>
          <p:cNvPr id="5" name="Footer Placeholder 4">
            <a:extLst>
              <a:ext uri="{FF2B5EF4-FFF2-40B4-BE49-F238E27FC236}">
                <a16:creationId xmlns:a16="http://schemas.microsoft.com/office/drawing/2014/main" id="{08392B97-27A1-9B33-7FCA-C9ECB5759AC7}"/>
              </a:ext>
            </a:extLst>
          </p:cNvPr>
          <p:cNvSpPr>
            <a:spLocks noGrp="1"/>
          </p:cNvSpPr>
          <p:nvPr>
            <p:ph type="ftr" sz="quarter" idx="11"/>
          </p:nvPr>
        </p:nvSpPr>
        <p:spPr>
          <a:xfrm>
            <a:off x="3028950" y="4965855"/>
            <a:ext cx="3086100" cy="137160"/>
          </a:xfrm>
        </p:spPr>
        <p:txBody>
          <a:bodyPr/>
          <a:lstStyle/>
          <a:p>
            <a:r>
              <a:rPr lang="en-US" dirty="0"/>
              <a:t>TEMPO Senior Review Proposal</a:t>
            </a:r>
          </a:p>
        </p:txBody>
      </p:sp>
      <p:sp>
        <p:nvSpPr>
          <p:cNvPr id="9" name="Date Placeholder 3">
            <a:extLst>
              <a:ext uri="{FF2B5EF4-FFF2-40B4-BE49-F238E27FC236}">
                <a16:creationId xmlns:a16="http://schemas.microsoft.com/office/drawing/2014/main" id="{19D52F8F-0F2B-5A34-1125-7758EE4B0FD9}"/>
              </a:ext>
            </a:extLst>
          </p:cNvPr>
          <p:cNvSpPr>
            <a:spLocks noGrp="1"/>
          </p:cNvSpPr>
          <p:nvPr>
            <p:ph type="dt" sz="half" idx="10"/>
          </p:nvPr>
        </p:nvSpPr>
        <p:spPr>
          <a:xfrm>
            <a:off x="0" y="4965855"/>
            <a:ext cx="2057400" cy="137160"/>
          </a:xfrm>
        </p:spPr>
        <p:txBody>
          <a:bodyPr/>
          <a:lstStyle/>
          <a:p>
            <a:r>
              <a:rPr lang="en-US"/>
              <a:t>April 14, 2026</a:t>
            </a:r>
            <a:endParaRPr lang="en-US" dirty="0"/>
          </a:p>
        </p:txBody>
      </p:sp>
      <p:cxnSp>
        <p:nvCxnSpPr>
          <p:cNvPr id="4" name="Straight Connector 3">
            <a:extLst>
              <a:ext uri="{FF2B5EF4-FFF2-40B4-BE49-F238E27FC236}">
                <a16:creationId xmlns:a16="http://schemas.microsoft.com/office/drawing/2014/main" id="{33C411A5-F06B-6613-F15E-09DA84B3C925}"/>
              </a:ext>
            </a:extLst>
          </p:cNvPr>
          <p:cNvCxnSpPr>
            <a:cxnSpLocks/>
          </p:cNvCxnSpPr>
          <p:nvPr/>
        </p:nvCxnSpPr>
        <p:spPr>
          <a:xfrm>
            <a:off x="5255046" y="821094"/>
            <a:ext cx="0" cy="1750656"/>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15">
            <a:extLst>
              <a:ext uri="{FF2B5EF4-FFF2-40B4-BE49-F238E27FC236}">
                <a16:creationId xmlns:a16="http://schemas.microsoft.com/office/drawing/2014/main" id="{50DDECF3-7495-BE48-79AB-8B41A54949D1}"/>
              </a:ext>
            </a:extLst>
          </p:cNvPr>
          <p:cNvSpPr txBox="1"/>
          <p:nvPr/>
        </p:nvSpPr>
        <p:spPr>
          <a:xfrm>
            <a:off x="5304624" y="821094"/>
            <a:ext cx="3798058" cy="577081"/>
          </a:xfrm>
          <a:prstGeom prst="rect">
            <a:avLst/>
          </a:prstGeom>
          <a:solidFill>
            <a:schemeClr val="accent6">
              <a:lumMod val="40000"/>
              <a:lumOff val="60000"/>
            </a:schemeClr>
          </a:solid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1800" b="1" dirty="0"/>
              <a:t>Computational Resources </a:t>
            </a:r>
            <a:r>
              <a:rPr lang="en-US" sz="1350" b="1" dirty="0"/>
              <a:t>(</a:t>
            </a:r>
            <a:r>
              <a:rPr lang="en-US" sz="1350" b="1" dirty="0">
                <a:solidFill>
                  <a:schemeClr val="accent4"/>
                </a:solidFill>
                <a:hlinkClick r:id="" action="ppaction://noaction">
                  <a:extLst>
                    <a:ext uri="{A12FA001-AC4F-418D-AE19-62706E023703}">
                      <ahyp:hlinkClr xmlns:ahyp="http://schemas.microsoft.com/office/drawing/2018/hyperlinkcolor" val="tx"/>
                    </a:ext>
                  </a:extLst>
                </a:hlinkClick>
              </a:rPr>
              <a:t>backup slide</a:t>
            </a:r>
            <a:r>
              <a:rPr lang="en-US" sz="1350" b="1" dirty="0"/>
              <a:t>)</a:t>
            </a:r>
            <a:endParaRPr lang="en-US" sz="1800" b="1" dirty="0"/>
          </a:p>
        </p:txBody>
      </p:sp>
      <p:sp>
        <p:nvSpPr>
          <p:cNvPr id="11" name="TextBox 21">
            <a:extLst>
              <a:ext uri="{FF2B5EF4-FFF2-40B4-BE49-F238E27FC236}">
                <a16:creationId xmlns:a16="http://schemas.microsoft.com/office/drawing/2014/main" id="{F1F1504C-4670-4892-AF5A-4BA1CEDDBAA3}"/>
              </a:ext>
            </a:extLst>
          </p:cNvPr>
          <p:cNvSpPr txBox="1"/>
          <p:nvPr/>
        </p:nvSpPr>
        <p:spPr>
          <a:xfrm>
            <a:off x="5304624" y="1206308"/>
            <a:ext cx="3798058" cy="553998"/>
          </a:xfrm>
          <a:prstGeom prst="rect">
            <a:avLst/>
          </a:prstGeom>
          <a:solidFill>
            <a:schemeClr val="accent3">
              <a:lumMod val="60000"/>
              <a:lumOff val="40000"/>
            </a:schemeClr>
          </a:solid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1500" dirty="0"/>
              <a:t>Objective: Expand computational capacity of the Science Data Processing Center</a:t>
            </a:r>
          </a:p>
        </p:txBody>
      </p:sp>
      <p:sp>
        <p:nvSpPr>
          <p:cNvPr id="12" name="TextBox 22">
            <a:extLst>
              <a:ext uri="{FF2B5EF4-FFF2-40B4-BE49-F238E27FC236}">
                <a16:creationId xmlns:a16="http://schemas.microsoft.com/office/drawing/2014/main" id="{F1F97A1E-50AF-6538-9B0D-EF3F65156A2A}"/>
              </a:ext>
            </a:extLst>
          </p:cNvPr>
          <p:cNvSpPr txBox="1"/>
          <p:nvPr/>
        </p:nvSpPr>
        <p:spPr>
          <a:xfrm>
            <a:off x="5304624" y="1776835"/>
            <a:ext cx="3798058" cy="761747"/>
          </a:xfrm>
          <a:prstGeom prst="rect">
            <a:avLst/>
          </a:prstGeom>
          <a:solidFill>
            <a:schemeClr val="accent6">
              <a:lumMod val="20000"/>
              <a:lumOff val="80000"/>
            </a:schemeClr>
          </a:solidFill>
        </p:spPr>
        <p:txBody>
          <a:bodyPr wrap="square" lIns="68580" tIns="34290" rIns="68580" bIns="34290"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1500" dirty="0"/>
              <a:t>Benefits: Expedite reprocessing of five years of data after the release of version 5 expected September 2028. </a:t>
            </a:r>
          </a:p>
        </p:txBody>
      </p:sp>
      <p:cxnSp>
        <p:nvCxnSpPr>
          <p:cNvPr id="14" name="Straight Connector 13">
            <a:extLst>
              <a:ext uri="{FF2B5EF4-FFF2-40B4-BE49-F238E27FC236}">
                <a16:creationId xmlns:a16="http://schemas.microsoft.com/office/drawing/2014/main" id="{9D545522-EE81-D95A-DC5B-0C8E9891A05F}"/>
              </a:ext>
            </a:extLst>
          </p:cNvPr>
          <p:cNvCxnSpPr>
            <a:cxnSpLocks/>
          </p:cNvCxnSpPr>
          <p:nvPr/>
        </p:nvCxnSpPr>
        <p:spPr>
          <a:xfrm>
            <a:off x="5255046" y="2571750"/>
            <a:ext cx="3833851" cy="0"/>
          </a:xfrm>
          <a:prstGeom prst="line">
            <a:avLst/>
          </a:prstGeom>
        </p:spPr>
        <p:style>
          <a:lnRef idx="2">
            <a:schemeClr val="accent1"/>
          </a:lnRef>
          <a:fillRef idx="0">
            <a:schemeClr val="accent1"/>
          </a:fillRef>
          <a:effectRef idx="1">
            <a:schemeClr val="accent1"/>
          </a:effectRef>
          <a:fontRef idx="minor">
            <a:schemeClr val="tx1"/>
          </a:fontRef>
        </p:style>
      </p:cxnSp>
      <p:sp>
        <p:nvSpPr>
          <p:cNvPr id="18" name="TextBox 15">
            <a:extLst>
              <a:ext uri="{FF2B5EF4-FFF2-40B4-BE49-F238E27FC236}">
                <a16:creationId xmlns:a16="http://schemas.microsoft.com/office/drawing/2014/main" id="{5155F1CE-FF88-0C76-3520-402654DF77C2}"/>
              </a:ext>
            </a:extLst>
          </p:cNvPr>
          <p:cNvSpPr txBox="1"/>
          <p:nvPr/>
        </p:nvSpPr>
        <p:spPr>
          <a:xfrm>
            <a:off x="35119" y="821094"/>
            <a:ext cx="5137301" cy="369332"/>
          </a:xfrm>
          <a:prstGeom prst="rect">
            <a:avLst/>
          </a:prstGeom>
          <a:solidFill>
            <a:schemeClr val="accent6">
              <a:lumMod val="40000"/>
              <a:lumOff val="60000"/>
            </a:schemeClr>
          </a:solid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1800" b="1" dirty="0"/>
              <a:t>UV-Visible O</a:t>
            </a:r>
            <a:r>
              <a:rPr lang="en-US" sz="1800" b="1" baseline="-25000" dirty="0"/>
              <a:t>3</a:t>
            </a:r>
            <a:r>
              <a:rPr lang="en-US" sz="1800" b="1" dirty="0"/>
              <a:t> profile Enhancement </a:t>
            </a:r>
            <a:r>
              <a:rPr lang="en-US" sz="1350" b="1" dirty="0">
                <a:solidFill>
                  <a:prstClr val="black"/>
                </a:solidFill>
                <a:latin typeface="Calibri"/>
              </a:rPr>
              <a:t> (</a:t>
            </a:r>
            <a:r>
              <a:rPr lang="en-US" sz="1350" b="1" dirty="0">
                <a:solidFill>
                  <a:schemeClr val="accent4"/>
                </a:solidFill>
                <a:latin typeface="Calibri"/>
                <a:hlinkClick r:id="" action="ppaction://noaction">
                  <a:extLst>
                    <a:ext uri="{A12FA001-AC4F-418D-AE19-62706E023703}">
                      <ahyp:hlinkClr xmlns:ahyp="http://schemas.microsoft.com/office/drawing/2018/hyperlinkcolor" val="tx"/>
                    </a:ext>
                  </a:extLst>
                </a:hlinkClick>
              </a:rPr>
              <a:t>backup slide</a:t>
            </a:r>
            <a:r>
              <a:rPr lang="en-US" sz="1350" b="1" dirty="0">
                <a:solidFill>
                  <a:prstClr val="black"/>
                </a:solidFill>
                <a:latin typeface="Calibri"/>
              </a:rPr>
              <a:t>)</a:t>
            </a:r>
            <a:endParaRPr lang="en-US" sz="1800" b="1" dirty="0"/>
          </a:p>
        </p:txBody>
      </p:sp>
      <p:sp>
        <p:nvSpPr>
          <p:cNvPr id="21" name="TextBox 21">
            <a:extLst>
              <a:ext uri="{FF2B5EF4-FFF2-40B4-BE49-F238E27FC236}">
                <a16:creationId xmlns:a16="http://schemas.microsoft.com/office/drawing/2014/main" id="{49AF9326-F875-3A3C-1B82-DD08831C1575}"/>
              </a:ext>
            </a:extLst>
          </p:cNvPr>
          <p:cNvSpPr txBox="1"/>
          <p:nvPr/>
        </p:nvSpPr>
        <p:spPr>
          <a:xfrm>
            <a:off x="41316" y="1196448"/>
            <a:ext cx="5131103" cy="761747"/>
          </a:xfrm>
          <a:prstGeom prst="rect">
            <a:avLst/>
          </a:prstGeom>
          <a:solidFill>
            <a:schemeClr val="accent3">
              <a:lumMod val="60000"/>
              <a:lumOff val="40000"/>
            </a:schemeClr>
          </a:solidFill>
        </p:spPr>
        <p:txBody>
          <a:bodyPr wrap="square" lIns="68580" tIns="34290" rIns="68580" bIns="34290"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1500" dirty="0"/>
              <a:t>Objective: Optimize O</a:t>
            </a:r>
            <a:r>
              <a:rPr lang="en-US" sz="1500" baseline="-25000" dirty="0"/>
              <a:t>3</a:t>
            </a:r>
            <a:r>
              <a:rPr lang="en-US" sz="1500" dirty="0"/>
              <a:t> profile retrieval by adding visible spectral range, improving visible detector calibration and advancing characterization of surface reflectance</a:t>
            </a:r>
          </a:p>
        </p:txBody>
      </p:sp>
      <p:sp>
        <p:nvSpPr>
          <p:cNvPr id="22" name="TextBox 22">
            <a:extLst>
              <a:ext uri="{FF2B5EF4-FFF2-40B4-BE49-F238E27FC236}">
                <a16:creationId xmlns:a16="http://schemas.microsoft.com/office/drawing/2014/main" id="{C168E684-BC5C-4AFE-8DF6-04AD6C8BBADC}"/>
              </a:ext>
            </a:extLst>
          </p:cNvPr>
          <p:cNvSpPr txBox="1"/>
          <p:nvPr/>
        </p:nvSpPr>
        <p:spPr>
          <a:xfrm>
            <a:off x="41316" y="1987300"/>
            <a:ext cx="5131102" cy="992579"/>
          </a:xfrm>
          <a:prstGeom prst="rect">
            <a:avLst/>
          </a:prstGeom>
          <a:solidFill>
            <a:schemeClr val="accent6">
              <a:lumMod val="20000"/>
              <a:lumOff val="80000"/>
            </a:schemeClr>
          </a:solidFill>
        </p:spPr>
        <p:txBody>
          <a:bodyPr wrap="square" lIns="68580" tIns="34290" rIns="68580" bIns="34290"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1500" dirty="0"/>
              <a:t>Benefits: Enhance near-surface O</a:t>
            </a:r>
            <a:r>
              <a:rPr lang="en-US" sz="1500" baseline="-25000" dirty="0"/>
              <a:t>3</a:t>
            </a:r>
            <a:r>
              <a:rPr lang="en-US" sz="1500" dirty="0"/>
              <a:t> sensitivity, improve aerosol layer height and trace gas products, enable Solar-Induced Fluoresce retrieval,  and increase computational efficiency</a:t>
            </a:r>
          </a:p>
        </p:txBody>
      </p:sp>
      <p:sp>
        <p:nvSpPr>
          <p:cNvPr id="25" name="TextBox 28">
            <a:extLst>
              <a:ext uri="{FF2B5EF4-FFF2-40B4-BE49-F238E27FC236}">
                <a16:creationId xmlns:a16="http://schemas.microsoft.com/office/drawing/2014/main" id="{2895C410-9FD5-0CA9-A993-BBD71484E36E}"/>
              </a:ext>
            </a:extLst>
          </p:cNvPr>
          <p:cNvSpPr txBox="1"/>
          <p:nvPr/>
        </p:nvSpPr>
        <p:spPr>
          <a:xfrm>
            <a:off x="3586663" y="2824742"/>
            <a:ext cx="1474138" cy="1685077"/>
          </a:xfrm>
          <a:prstGeom prst="rect">
            <a:avLst/>
          </a:prstGeom>
          <a:noFill/>
        </p:spPr>
        <p:txBody>
          <a:bodyPr wrap="square" lIns="68580" tIns="34290" rIns="68580" bIns="34290"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1050" dirty="0">
                <a:latin typeface="Calibri"/>
                <a:ea typeface="Calibri"/>
                <a:cs typeface="Calibri"/>
              </a:rPr>
              <a:t>Degrees of freedom in the O</a:t>
            </a:r>
            <a:r>
              <a:rPr lang="en-US" sz="1050" baseline="-25000" dirty="0">
                <a:latin typeface="Calibri"/>
                <a:ea typeface="Calibri"/>
                <a:cs typeface="Calibri"/>
              </a:rPr>
              <a:t>3</a:t>
            </a:r>
            <a:r>
              <a:rPr lang="en-US" sz="1050" dirty="0">
                <a:latin typeface="Calibri"/>
                <a:ea typeface="Calibri"/>
                <a:cs typeface="Calibri"/>
              </a:rPr>
              <a:t> profile retrieval increase by a factor of eight for the 0-2 km altitude range when the visible O</a:t>
            </a:r>
            <a:r>
              <a:rPr lang="en-US" sz="1050" baseline="-25000" dirty="0">
                <a:latin typeface="Calibri"/>
                <a:ea typeface="Calibri"/>
                <a:cs typeface="Calibri"/>
              </a:rPr>
              <a:t>3</a:t>
            </a:r>
            <a:r>
              <a:rPr lang="en-US" sz="1050" dirty="0">
                <a:latin typeface="Calibri"/>
                <a:ea typeface="Calibri"/>
                <a:cs typeface="Calibri"/>
              </a:rPr>
              <a:t> Chappuis band is added (right panel). Version 4 (left panel) is only using UV wavelengths.</a:t>
            </a:r>
          </a:p>
        </p:txBody>
      </p:sp>
      <p:pic>
        <p:nvPicPr>
          <p:cNvPr id="32" name="Picture 31">
            <a:extLst>
              <a:ext uri="{FF2B5EF4-FFF2-40B4-BE49-F238E27FC236}">
                <a16:creationId xmlns:a16="http://schemas.microsoft.com/office/drawing/2014/main" id="{0B555064-A644-7BE1-1C11-1E2D18EB71B6}"/>
              </a:ext>
            </a:extLst>
          </p:cNvPr>
          <p:cNvPicPr>
            <a:picLocks noChangeAspect="1"/>
          </p:cNvPicPr>
          <p:nvPr/>
        </p:nvPicPr>
        <p:blipFill>
          <a:blip r:embed="rId3"/>
          <a:stretch>
            <a:fillRect/>
          </a:stretch>
        </p:blipFill>
        <p:spPr>
          <a:xfrm>
            <a:off x="35119" y="2821639"/>
            <a:ext cx="3543607" cy="2107875"/>
          </a:xfrm>
          <a:prstGeom prst="rect">
            <a:avLst/>
          </a:prstGeom>
        </p:spPr>
      </p:pic>
      <p:sp>
        <p:nvSpPr>
          <p:cNvPr id="33" name="TextBox 32">
            <a:extLst>
              <a:ext uri="{FF2B5EF4-FFF2-40B4-BE49-F238E27FC236}">
                <a16:creationId xmlns:a16="http://schemas.microsoft.com/office/drawing/2014/main" id="{3C09B635-E12A-02D4-D7BB-D50198264C57}"/>
              </a:ext>
            </a:extLst>
          </p:cNvPr>
          <p:cNvSpPr txBox="1"/>
          <p:nvPr/>
        </p:nvSpPr>
        <p:spPr>
          <a:xfrm>
            <a:off x="781381" y="3295129"/>
            <a:ext cx="929149" cy="415498"/>
          </a:xfrm>
          <a:prstGeom prst="rect">
            <a:avLst/>
          </a:prstGeom>
          <a:noFill/>
        </p:spPr>
        <p:txBody>
          <a:bodyPr wrap="square">
            <a:spAutoFit/>
          </a:bodyPr>
          <a:lstStyle/>
          <a:p>
            <a:pPr algn="ctr" defTabSz="457189">
              <a:buClrTx/>
              <a:defRPr/>
            </a:pPr>
            <a:r>
              <a:rPr lang="en-US" sz="1050" b="1" kern="1200" dirty="0">
                <a:solidFill>
                  <a:prstClr val="black"/>
                </a:solidFill>
                <a:latin typeface="Calibri"/>
                <a:ea typeface="+mn-ea"/>
                <a:cs typeface="+mn-cs"/>
              </a:rPr>
              <a:t>V4, UV-only</a:t>
            </a:r>
            <a:r>
              <a:rPr lang="en-US" sz="1050" kern="1200" dirty="0">
                <a:solidFill>
                  <a:prstClr val="black"/>
                </a:solidFill>
                <a:latin typeface="Calibri"/>
                <a:ea typeface="+mn-ea"/>
                <a:cs typeface="+mn-cs"/>
              </a:rPr>
              <a:t> </a:t>
            </a:r>
            <a:r>
              <a:rPr lang="en-US" sz="1050" b="1" kern="1200" dirty="0">
                <a:solidFill>
                  <a:prstClr val="black"/>
                </a:solidFill>
                <a:latin typeface="Calibri"/>
                <a:ea typeface="+mn-ea"/>
                <a:cs typeface="+mn-cs"/>
              </a:rPr>
              <a:t>(308-340 nm)</a:t>
            </a:r>
          </a:p>
        </p:txBody>
      </p:sp>
      <p:sp>
        <p:nvSpPr>
          <p:cNvPr id="34" name="TextBox 33">
            <a:extLst>
              <a:ext uri="{FF2B5EF4-FFF2-40B4-BE49-F238E27FC236}">
                <a16:creationId xmlns:a16="http://schemas.microsoft.com/office/drawing/2014/main" id="{9BD461C5-4B69-2D7F-48B1-5163DE219EAA}"/>
              </a:ext>
            </a:extLst>
          </p:cNvPr>
          <p:cNvSpPr txBox="1"/>
          <p:nvPr/>
        </p:nvSpPr>
        <p:spPr>
          <a:xfrm>
            <a:off x="2720231" y="3295129"/>
            <a:ext cx="719927" cy="900246"/>
          </a:xfrm>
          <a:prstGeom prst="rect">
            <a:avLst/>
          </a:prstGeom>
          <a:noFill/>
        </p:spPr>
        <p:txBody>
          <a:bodyPr wrap="square">
            <a:spAutoFit/>
          </a:bodyPr>
          <a:lstStyle/>
          <a:p>
            <a:pPr algn="ctr" defTabSz="457189">
              <a:buClrTx/>
              <a:defRPr/>
            </a:pPr>
            <a:r>
              <a:rPr lang="en-US" sz="1050" b="1" kern="1200" dirty="0">
                <a:solidFill>
                  <a:srgbClr val="008E40"/>
                </a:solidFill>
                <a:latin typeface="Calibri"/>
                <a:ea typeface="+mn-ea"/>
                <a:cs typeface="+mn-cs"/>
              </a:rPr>
              <a:t>UV-Visible</a:t>
            </a:r>
            <a:r>
              <a:rPr lang="en-US" sz="1050" kern="1200" dirty="0">
                <a:solidFill>
                  <a:srgbClr val="008E40"/>
                </a:solidFill>
                <a:latin typeface="Calibri"/>
                <a:ea typeface="+mn-ea"/>
                <a:cs typeface="+mn-cs"/>
              </a:rPr>
              <a:t> </a:t>
            </a:r>
            <a:r>
              <a:rPr lang="en-US" sz="1050" b="1" kern="1200" dirty="0">
                <a:solidFill>
                  <a:srgbClr val="008E40"/>
                </a:solidFill>
                <a:latin typeface="Calibri"/>
                <a:ea typeface="+mn-ea"/>
                <a:cs typeface="+mn-cs"/>
              </a:rPr>
              <a:t>(293-340 nm, 540-650 nm)</a:t>
            </a:r>
          </a:p>
        </p:txBody>
      </p:sp>
      <p:pic>
        <p:nvPicPr>
          <p:cNvPr id="35" name="Picture 34">
            <a:extLst>
              <a:ext uri="{FF2B5EF4-FFF2-40B4-BE49-F238E27FC236}">
                <a16:creationId xmlns:a16="http://schemas.microsoft.com/office/drawing/2014/main" id="{5D87BA0D-5EF2-17BB-720F-B3E9C0D7FE41}"/>
              </a:ext>
            </a:extLst>
          </p:cNvPr>
          <p:cNvPicPr>
            <a:picLocks noChangeAspect="1"/>
          </p:cNvPicPr>
          <p:nvPr/>
        </p:nvPicPr>
        <p:blipFill>
          <a:blip r:embed="rId4">
            <a:extLst>
              <a:ext uri="{28A0092B-C50C-407E-A947-70E740481C1C}">
                <a14:useLocalDpi xmlns:a14="http://schemas.microsoft.com/office/drawing/2010/main" val="0"/>
              </a:ext>
            </a:extLst>
          </a:blip>
          <a:srcRect l="52977" r="94"/>
          <a:stretch>
            <a:fillRect/>
          </a:stretch>
        </p:blipFill>
        <p:spPr>
          <a:xfrm>
            <a:off x="5551384" y="2599980"/>
            <a:ext cx="1907015" cy="2523736"/>
          </a:xfrm>
          <a:prstGeom prst="rect">
            <a:avLst/>
          </a:prstGeom>
        </p:spPr>
      </p:pic>
      <p:sp>
        <p:nvSpPr>
          <p:cNvPr id="36" name="TextBox 28">
            <a:extLst>
              <a:ext uri="{FF2B5EF4-FFF2-40B4-BE49-F238E27FC236}">
                <a16:creationId xmlns:a16="http://schemas.microsoft.com/office/drawing/2014/main" id="{4BB0750B-DA07-5782-0F6E-6C377692EE50}"/>
              </a:ext>
            </a:extLst>
          </p:cNvPr>
          <p:cNvSpPr txBox="1"/>
          <p:nvPr/>
        </p:nvSpPr>
        <p:spPr>
          <a:xfrm>
            <a:off x="7606396" y="2859451"/>
            <a:ext cx="1484857" cy="2008242"/>
          </a:xfrm>
          <a:prstGeom prst="rect">
            <a:avLst/>
          </a:prstGeom>
          <a:noFill/>
        </p:spPr>
        <p:txBody>
          <a:bodyPr wrap="square" lIns="68580" tIns="34290" rIns="68580" bIns="34290"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1050" dirty="0">
                <a:latin typeface="Calibri"/>
                <a:ea typeface="Calibri"/>
                <a:cs typeface="Calibri"/>
              </a:rPr>
              <a:t>Errors in the characterization of the surface reflectance lead to artifacts in Level 2 products. This scene shows areas covered by snow, clear land and water, resulting in NO</a:t>
            </a:r>
            <a:r>
              <a:rPr lang="en-US" sz="1050" baseline="-25000" dirty="0">
                <a:latin typeface="Calibri"/>
                <a:ea typeface="Calibri"/>
                <a:cs typeface="Calibri"/>
              </a:rPr>
              <a:t>2</a:t>
            </a:r>
            <a:r>
              <a:rPr lang="en-US" sz="1050" dirty="0">
                <a:latin typeface="Calibri"/>
                <a:ea typeface="Calibri"/>
                <a:cs typeface="Calibri"/>
              </a:rPr>
              <a:t> distribution artifacts near the coast of Lake Michigan (black circle).</a:t>
            </a:r>
          </a:p>
        </p:txBody>
      </p:sp>
      <p:sp>
        <p:nvSpPr>
          <p:cNvPr id="37" name="Oval 36">
            <a:extLst>
              <a:ext uri="{FF2B5EF4-FFF2-40B4-BE49-F238E27FC236}">
                <a16:creationId xmlns:a16="http://schemas.microsoft.com/office/drawing/2014/main" id="{47C6469F-F14D-4192-8A8F-18DEDADB7375}"/>
              </a:ext>
            </a:extLst>
          </p:cNvPr>
          <p:cNvSpPr/>
          <p:nvPr/>
        </p:nvSpPr>
        <p:spPr>
          <a:xfrm>
            <a:off x="1966511" y="4172292"/>
            <a:ext cx="1545116" cy="523995"/>
          </a:xfrm>
          <a:prstGeom prst="ellipse">
            <a:avLst/>
          </a:prstGeom>
          <a:noFill/>
          <a:ln w="25400">
            <a:solidFill>
              <a:srgbClr val="C0504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cxnSp>
        <p:nvCxnSpPr>
          <p:cNvPr id="39" name="Straight Arrow Connector 38">
            <a:extLst>
              <a:ext uri="{FF2B5EF4-FFF2-40B4-BE49-F238E27FC236}">
                <a16:creationId xmlns:a16="http://schemas.microsoft.com/office/drawing/2014/main" id="{48C3D972-E554-620F-891F-00ABD2B70E5C}"/>
              </a:ext>
            </a:extLst>
          </p:cNvPr>
          <p:cNvCxnSpPr>
            <a:cxnSpLocks/>
            <a:stCxn id="37" idx="0"/>
            <a:endCxn id="41" idx="1"/>
          </p:cNvCxnSpPr>
          <p:nvPr/>
        </p:nvCxnSpPr>
        <p:spPr>
          <a:xfrm>
            <a:off x="2739069" y="4172292"/>
            <a:ext cx="1004664" cy="57236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41" name="TextBox 40">
            <a:extLst>
              <a:ext uri="{FF2B5EF4-FFF2-40B4-BE49-F238E27FC236}">
                <a16:creationId xmlns:a16="http://schemas.microsoft.com/office/drawing/2014/main" id="{0792719F-A060-035B-8899-93D499007668}"/>
              </a:ext>
            </a:extLst>
          </p:cNvPr>
          <p:cNvSpPr txBox="1"/>
          <p:nvPr/>
        </p:nvSpPr>
        <p:spPr>
          <a:xfrm>
            <a:off x="3743733" y="4502343"/>
            <a:ext cx="1156771" cy="484620"/>
          </a:xfrm>
          <a:prstGeom prst="rect">
            <a:avLst/>
          </a:prstGeom>
          <a:noFill/>
          <a:ln>
            <a:solidFill>
              <a:schemeClr val="accent2"/>
            </a:solidFill>
          </a:ln>
        </p:spPr>
        <p:txBody>
          <a:bodyPr wrap="square" lIns="68580" tIns="34290" rIns="68580" bIns="34290" rtlCol="0" anchor="t">
            <a:spAutoFit/>
          </a:bodyPr>
          <a:lstStyle/>
          <a:p>
            <a:pPr>
              <a:lnSpc>
                <a:spcPts val="825"/>
              </a:lnSpc>
            </a:pPr>
            <a:r>
              <a:rPr lang="en-US" sz="1050" dirty="0">
                <a:solidFill>
                  <a:srgbClr val="C0504D"/>
                </a:solidFill>
              </a:rPr>
              <a:t>Enhanced sensitivity to tropospheric O</a:t>
            </a:r>
            <a:r>
              <a:rPr lang="en-US" sz="1050" baseline="-25000" dirty="0">
                <a:solidFill>
                  <a:srgbClr val="C0504D"/>
                </a:solidFill>
              </a:rPr>
              <a:t>3</a:t>
            </a:r>
          </a:p>
        </p:txBody>
      </p:sp>
      <p:sp>
        <p:nvSpPr>
          <p:cNvPr id="44" name="Oval 43">
            <a:extLst>
              <a:ext uri="{FF2B5EF4-FFF2-40B4-BE49-F238E27FC236}">
                <a16:creationId xmlns:a16="http://schemas.microsoft.com/office/drawing/2014/main" id="{36DA7824-E482-B337-AD52-23E2A25B24F4}"/>
              </a:ext>
            </a:extLst>
          </p:cNvPr>
          <p:cNvSpPr/>
          <p:nvPr/>
        </p:nvSpPr>
        <p:spPr>
          <a:xfrm>
            <a:off x="6245520" y="4022505"/>
            <a:ext cx="263508" cy="427661"/>
          </a:xfrm>
          <a:prstGeom prst="ellipse">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45" name="Oval 44">
            <a:extLst>
              <a:ext uri="{FF2B5EF4-FFF2-40B4-BE49-F238E27FC236}">
                <a16:creationId xmlns:a16="http://schemas.microsoft.com/office/drawing/2014/main" id="{2785BDC5-3B4A-A482-2A22-8E1C19EAEF27}"/>
              </a:ext>
            </a:extLst>
          </p:cNvPr>
          <p:cNvSpPr/>
          <p:nvPr/>
        </p:nvSpPr>
        <p:spPr>
          <a:xfrm>
            <a:off x="6302098" y="3045272"/>
            <a:ext cx="108284" cy="108284"/>
          </a:xfrm>
          <a:prstGeom prst="ellipse">
            <a:avLst/>
          </a:prstGeom>
          <a:no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FFC000"/>
              </a:solidFill>
            </a:endParaRPr>
          </a:p>
        </p:txBody>
      </p:sp>
      <p:sp>
        <p:nvSpPr>
          <p:cNvPr id="46" name="TextBox 45">
            <a:extLst>
              <a:ext uri="{FF2B5EF4-FFF2-40B4-BE49-F238E27FC236}">
                <a16:creationId xmlns:a16="http://schemas.microsoft.com/office/drawing/2014/main" id="{BD6CAF7B-CE26-2786-A268-1477DD8618B0}"/>
              </a:ext>
            </a:extLst>
          </p:cNvPr>
          <p:cNvSpPr txBox="1"/>
          <p:nvPr/>
        </p:nvSpPr>
        <p:spPr>
          <a:xfrm>
            <a:off x="5651881" y="2955757"/>
            <a:ext cx="819455" cy="300082"/>
          </a:xfrm>
          <a:prstGeom prst="rect">
            <a:avLst/>
          </a:prstGeom>
          <a:noFill/>
        </p:spPr>
        <p:txBody>
          <a:bodyPr wrap="none" rtlCol="0">
            <a:spAutoFit/>
          </a:bodyPr>
          <a:lstStyle/>
          <a:p>
            <a:r>
              <a:rPr lang="en-US" sz="1350" i="1" dirty="0">
                <a:solidFill>
                  <a:srgbClr val="FFC000"/>
                </a:solidFill>
              </a:rPr>
              <a:t>Chicago</a:t>
            </a:r>
          </a:p>
        </p:txBody>
      </p:sp>
      <p:pic>
        <p:nvPicPr>
          <p:cNvPr id="8" name="Picture 7">
            <a:extLst>
              <a:ext uri="{FF2B5EF4-FFF2-40B4-BE49-F238E27FC236}">
                <a16:creationId xmlns:a16="http://schemas.microsoft.com/office/drawing/2014/main" id="{FB879497-E5AE-612A-77CF-5CF160414969}"/>
              </a:ext>
            </a:extLst>
          </p:cNvPr>
          <p:cNvPicPr>
            <a:picLocks noChangeAspect="1"/>
          </p:cNvPicPr>
          <p:nvPr/>
        </p:nvPicPr>
        <p:blipFill>
          <a:blip r:embed="rId5"/>
          <a:stretch>
            <a:fillRect/>
          </a:stretch>
        </p:blipFill>
        <p:spPr>
          <a:xfrm>
            <a:off x="0" y="-1305"/>
            <a:ext cx="9144000" cy="736958"/>
          </a:xfrm>
          <a:prstGeom prst="rect">
            <a:avLst/>
          </a:prstGeom>
        </p:spPr>
      </p:pic>
    </p:spTree>
    <p:extLst>
      <p:ext uri="{BB962C8B-B14F-4D97-AF65-F5344CB8AC3E}">
        <p14:creationId xmlns:p14="http://schemas.microsoft.com/office/powerpoint/2010/main" val="2209337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281720" y="-8853"/>
            <a:ext cx="8520600" cy="57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SzPts val="990"/>
              <a:buNone/>
            </a:pPr>
            <a:r>
              <a:rPr lang="en" sz="1800" b="1" dirty="0">
                <a:latin typeface="+mj-lt"/>
                <a:ea typeface="Times New Roman"/>
                <a:cs typeface="Times New Roman"/>
                <a:sym typeface="Times New Roman"/>
              </a:rPr>
              <a:t>Study Extent on 8/2/23 RO3QET and Searey</a:t>
            </a:r>
            <a:endParaRPr sz="1800" b="1" dirty="0">
              <a:latin typeface="+mj-lt"/>
              <a:ea typeface="Times New Roman"/>
              <a:cs typeface="Times New Roman"/>
              <a:sym typeface="Times New Roman"/>
            </a:endParaRPr>
          </a:p>
        </p:txBody>
      </p:sp>
      <p:sp>
        <p:nvSpPr>
          <p:cNvPr id="61" name="Google Shape;61;p14"/>
          <p:cNvSpPr txBox="1">
            <a:spLocks noGrp="1"/>
          </p:cNvSpPr>
          <p:nvPr>
            <p:ph type="body" idx="1"/>
          </p:nvPr>
        </p:nvSpPr>
        <p:spPr>
          <a:xfrm>
            <a:off x="556150" y="1186700"/>
            <a:ext cx="4065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62" name="Google Shape;62;p14"/>
          <p:cNvPicPr preferRelativeResize="0"/>
          <p:nvPr/>
        </p:nvPicPr>
        <p:blipFill>
          <a:blip r:embed="rId3">
            <a:alphaModFix/>
          </a:blip>
          <a:stretch>
            <a:fillRect/>
          </a:stretch>
        </p:blipFill>
        <p:spPr>
          <a:xfrm>
            <a:off x="516650" y="1328900"/>
            <a:ext cx="4418698" cy="2884651"/>
          </a:xfrm>
          <a:prstGeom prst="rect">
            <a:avLst/>
          </a:prstGeom>
          <a:noFill/>
          <a:ln>
            <a:noFill/>
          </a:ln>
        </p:spPr>
      </p:pic>
      <p:pic>
        <p:nvPicPr>
          <p:cNvPr id="63" name="Google Shape;63;p14"/>
          <p:cNvPicPr preferRelativeResize="0"/>
          <p:nvPr/>
        </p:nvPicPr>
        <p:blipFill>
          <a:blip r:embed="rId4">
            <a:alphaModFix/>
          </a:blip>
          <a:stretch>
            <a:fillRect/>
          </a:stretch>
        </p:blipFill>
        <p:spPr>
          <a:xfrm>
            <a:off x="5074026" y="1126575"/>
            <a:ext cx="2555741" cy="3416401"/>
          </a:xfrm>
          <a:prstGeom prst="rect">
            <a:avLst/>
          </a:prstGeom>
          <a:noFill/>
          <a:ln>
            <a:noFill/>
          </a:ln>
        </p:spPr>
      </p:pic>
      <p:sp>
        <p:nvSpPr>
          <p:cNvPr id="2" name="Slide Number Placeholder 1">
            <a:extLst>
              <a:ext uri="{FF2B5EF4-FFF2-40B4-BE49-F238E27FC236}">
                <a16:creationId xmlns:a16="http://schemas.microsoft.com/office/drawing/2014/main" id="{92CCA057-EE87-447C-B26C-0C36CE087CE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sp>
        <p:nvSpPr>
          <p:cNvPr id="8" name="TextBox 7">
            <a:extLst>
              <a:ext uri="{FF2B5EF4-FFF2-40B4-BE49-F238E27FC236}">
                <a16:creationId xmlns:a16="http://schemas.microsoft.com/office/drawing/2014/main" id="{D008E147-3711-487C-8ABC-8EBD459881F9}"/>
              </a:ext>
            </a:extLst>
          </p:cNvPr>
          <p:cNvSpPr txBox="1"/>
          <p:nvPr/>
        </p:nvSpPr>
        <p:spPr>
          <a:xfrm>
            <a:off x="2046405" y="4860017"/>
            <a:ext cx="6055242" cy="261610"/>
          </a:xfrm>
          <a:prstGeom prst="rect">
            <a:avLst/>
          </a:prstGeom>
          <a:noFill/>
        </p:spPr>
        <p:txBody>
          <a:bodyPr wrap="square">
            <a:spAutoFit/>
          </a:bodyPr>
          <a:lstStyle/>
          <a:p>
            <a:r>
              <a:rPr lang="en-US" sz="1100" dirty="0"/>
              <a:t>Newchurch and Burden TEMPO/TOLNet STM 2026     U Iowa </a:t>
            </a:r>
          </a:p>
        </p:txBody>
      </p:sp>
      <p:sp>
        <p:nvSpPr>
          <p:cNvPr id="4" name="TextBox 3">
            <a:extLst>
              <a:ext uri="{FF2B5EF4-FFF2-40B4-BE49-F238E27FC236}">
                <a16:creationId xmlns:a16="http://schemas.microsoft.com/office/drawing/2014/main" id="{D8DC2A15-33D9-4CA8-99B3-518388C4616D}"/>
              </a:ext>
            </a:extLst>
          </p:cNvPr>
          <p:cNvSpPr txBox="1"/>
          <p:nvPr/>
        </p:nvSpPr>
        <p:spPr>
          <a:xfrm>
            <a:off x="2934586" y="3726712"/>
            <a:ext cx="1338828" cy="307777"/>
          </a:xfrm>
          <a:prstGeom prst="rect">
            <a:avLst/>
          </a:prstGeom>
          <a:noFill/>
        </p:spPr>
        <p:txBody>
          <a:bodyPr wrap="none" rtlCol="0">
            <a:spAutoFit/>
          </a:bodyPr>
          <a:lstStyle/>
          <a:p>
            <a:r>
              <a:rPr lang="en-US" dirty="0"/>
              <a:t>Lake Michigan</a:t>
            </a:r>
          </a:p>
        </p:txBody>
      </p:sp>
      <p:sp>
        <p:nvSpPr>
          <p:cNvPr id="5" name="TextBox 4">
            <a:extLst>
              <a:ext uri="{FF2B5EF4-FFF2-40B4-BE49-F238E27FC236}">
                <a16:creationId xmlns:a16="http://schemas.microsoft.com/office/drawing/2014/main" id="{CB10E4F4-3BC5-415A-BA35-87C67508C8A4}"/>
              </a:ext>
            </a:extLst>
          </p:cNvPr>
          <p:cNvSpPr txBox="1"/>
          <p:nvPr/>
        </p:nvSpPr>
        <p:spPr>
          <a:xfrm>
            <a:off x="893135" y="2771225"/>
            <a:ext cx="841897" cy="307777"/>
          </a:xfrm>
          <a:prstGeom prst="rect">
            <a:avLst/>
          </a:prstGeom>
          <a:noFill/>
        </p:spPr>
        <p:txBody>
          <a:bodyPr wrap="none" rtlCol="0">
            <a:spAutoFit/>
          </a:bodyPr>
          <a:lstStyle/>
          <a:p>
            <a:r>
              <a:rPr lang="en-US" dirty="0"/>
              <a:t>Chicago</a:t>
            </a:r>
          </a:p>
        </p:txBody>
      </p:sp>
      <p:sp>
        <p:nvSpPr>
          <p:cNvPr id="6" name="TextBox 5">
            <a:extLst>
              <a:ext uri="{FF2B5EF4-FFF2-40B4-BE49-F238E27FC236}">
                <a16:creationId xmlns:a16="http://schemas.microsoft.com/office/drawing/2014/main" id="{2CDEEE01-3E25-4784-9679-C878342EA081}"/>
              </a:ext>
            </a:extLst>
          </p:cNvPr>
          <p:cNvSpPr txBox="1"/>
          <p:nvPr/>
        </p:nvSpPr>
        <p:spPr>
          <a:xfrm>
            <a:off x="5252484" y="2083982"/>
            <a:ext cx="889987" cy="523220"/>
          </a:xfrm>
          <a:prstGeom prst="rect">
            <a:avLst/>
          </a:prstGeom>
          <a:noFill/>
        </p:spPr>
        <p:txBody>
          <a:bodyPr wrap="none" rtlCol="0">
            <a:spAutoFit/>
          </a:bodyPr>
          <a:lstStyle/>
          <a:p>
            <a:r>
              <a:rPr lang="en-US" dirty="0"/>
              <a:t>RO</a:t>
            </a:r>
            <a:r>
              <a:rPr lang="en-US" baseline="-25000" dirty="0"/>
              <a:t>3</a:t>
            </a:r>
            <a:r>
              <a:rPr lang="en-US" dirty="0"/>
              <a:t>QET</a:t>
            </a:r>
          </a:p>
          <a:p>
            <a:endParaRPr lang="en-US" dirty="0"/>
          </a:p>
        </p:txBody>
      </p:sp>
      <p:sp>
        <p:nvSpPr>
          <p:cNvPr id="12" name="TextBox 11">
            <a:extLst>
              <a:ext uri="{FF2B5EF4-FFF2-40B4-BE49-F238E27FC236}">
                <a16:creationId xmlns:a16="http://schemas.microsoft.com/office/drawing/2014/main" id="{379C9D78-BC99-4E16-B52D-0BFC283543F0}"/>
              </a:ext>
            </a:extLst>
          </p:cNvPr>
          <p:cNvSpPr txBox="1"/>
          <p:nvPr/>
        </p:nvSpPr>
        <p:spPr>
          <a:xfrm>
            <a:off x="1975884" y="1806774"/>
            <a:ext cx="891591" cy="307777"/>
          </a:xfrm>
          <a:prstGeom prst="rect">
            <a:avLst/>
          </a:prstGeom>
          <a:noFill/>
        </p:spPr>
        <p:txBody>
          <a:bodyPr wrap="none" rtlCol="0">
            <a:spAutoFit/>
          </a:bodyPr>
          <a:lstStyle/>
          <a:p>
            <a:r>
              <a:rPr lang="en-US" dirty="0"/>
              <a:t>Kenosha</a:t>
            </a:r>
          </a:p>
        </p:txBody>
      </p:sp>
      <p:pic>
        <p:nvPicPr>
          <p:cNvPr id="14" name="Google Shape;257;p9">
            <a:extLst>
              <a:ext uri="{FF2B5EF4-FFF2-40B4-BE49-F238E27FC236}">
                <a16:creationId xmlns:a16="http://schemas.microsoft.com/office/drawing/2014/main" id="{43531B01-C098-4EF7-827D-1FDDC0239AB2}"/>
              </a:ext>
            </a:extLst>
          </p:cNvPr>
          <p:cNvPicPr preferRelativeResize="0"/>
          <p:nvPr/>
        </p:nvPicPr>
        <p:blipFill rotWithShape="1">
          <a:blip r:embed="rId5">
            <a:alphaModFix amt="20000"/>
          </a:blip>
          <a:srcRect t="64336" b="28974"/>
          <a:stretch/>
        </p:blipFill>
        <p:spPr>
          <a:xfrm>
            <a:off x="-1" y="0"/>
            <a:ext cx="10260767" cy="458483"/>
          </a:xfrm>
          <a:prstGeom prst="rect">
            <a:avLst/>
          </a:prstGeom>
          <a:noFill/>
          <a:ln>
            <a:noFill/>
          </a:ln>
        </p:spPr>
      </p:pic>
      <p:grpSp>
        <p:nvGrpSpPr>
          <p:cNvPr id="15" name="Group 14">
            <a:extLst>
              <a:ext uri="{FF2B5EF4-FFF2-40B4-BE49-F238E27FC236}">
                <a16:creationId xmlns:a16="http://schemas.microsoft.com/office/drawing/2014/main" id="{374D548A-229E-4EE8-A75F-B933AFC25E70}"/>
              </a:ext>
            </a:extLst>
          </p:cNvPr>
          <p:cNvGrpSpPr/>
          <p:nvPr/>
        </p:nvGrpSpPr>
        <p:grpSpPr>
          <a:xfrm>
            <a:off x="0" y="-97788"/>
            <a:ext cx="9246741" cy="702333"/>
            <a:chOff x="0" y="-97788"/>
            <a:chExt cx="9246741" cy="702333"/>
          </a:xfrm>
        </p:grpSpPr>
        <p:pic>
          <p:nvPicPr>
            <p:cNvPr id="16" name="Google Shape;257;p9">
              <a:extLst>
                <a:ext uri="{FF2B5EF4-FFF2-40B4-BE49-F238E27FC236}">
                  <a16:creationId xmlns:a16="http://schemas.microsoft.com/office/drawing/2014/main" id="{DC88C643-044B-458A-839A-7E63DB14E995}"/>
                </a:ext>
              </a:extLst>
            </p:cNvPr>
            <p:cNvPicPr preferRelativeResize="0"/>
            <p:nvPr/>
          </p:nvPicPr>
          <p:blipFill rotWithShape="1">
            <a:blip r:embed="rId5">
              <a:alphaModFix amt="20000"/>
            </a:blip>
            <a:srcRect t="64336" b="28974"/>
            <a:stretch/>
          </p:blipFill>
          <p:spPr>
            <a:xfrm>
              <a:off x="0" y="0"/>
              <a:ext cx="9144000" cy="458483"/>
            </a:xfrm>
            <a:prstGeom prst="rect">
              <a:avLst/>
            </a:prstGeom>
            <a:noFill/>
            <a:ln>
              <a:noFill/>
            </a:ln>
          </p:spPr>
        </p:pic>
        <p:pic>
          <p:nvPicPr>
            <p:cNvPr id="17" name="Google Shape;266;p9">
              <a:extLst>
                <a:ext uri="{FF2B5EF4-FFF2-40B4-BE49-F238E27FC236}">
                  <a16:creationId xmlns:a16="http://schemas.microsoft.com/office/drawing/2014/main" id="{A46DDE93-BC00-4304-83A2-AE92DF93E60D}"/>
                </a:ext>
              </a:extLst>
            </p:cNvPr>
            <p:cNvPicPr preferRelativeResize="0"/>
            <p:nvPr/>
          </p:nvPicPr>
          <p:blipFill rotWithShape="1">
            <a:blip r:embed="rId6">
              <a:alphaModFix amt="20000"/>
            </a:blip>
            <a:srcRect l="19369" t="44195" r="25977" b="42620"/>
            <a:stretch/>
          </p:blipFill>
          <p:spPr>
            <a:xfrm flipH="1">
              <a:off x="7903396" y="-97788"/>
              <a:ext cx="1343345" cy="702333"/>
            </a:xfrm>
            <a:prstGeom prst="rect">
              <a:avLst/>
            </a:prstGeom>
            <a:noFill/>
            <a:ln>
              <a:noFill/>
            </a:ln>
          </p:spPr>
        </p:pic>
      </p:grpSp>
      <p:pic>
        <p:nvPicPr>
          <p:cNvPr id="18" name="Google Shape;260;p9">
            <a:extLst>
              <a:ext uri="{FF2B5EF4-FFF2-40B4-BE49-F238E27FC236}">
                <a16:creationId xmlns:a16="http://schemas.microsoft.com/office/drawing/2014/main" id="{48A593E5-F48A-4F48-A2DF-97B5BEA3B4BC}"/>
              </a:ext>
            </a:extLst>
          </p:cNvPr>
          <p:cNvPicPr preferRelativeResize="0"/>
          <p:nvPr/>
        </p:nvPicPr>
        <p:blipFill rotWithShape="1">
          <a:blip r:embed="rId7">
            <a:alphaModFix/>
          </a:blip>
          <a:srcRect/>
          <a:stretch/>
        </p:blipFill>
        <p:spPr>
          <a:xfrm>
            <a:off x="0" y="4880189"/>
            <a:ext cx="506001" cy="268484"/>
          </a:xfrm>
          <a:prstGeom prst="rect">
            <a:avLst/>
          </a:prstGeom>
          <a:noFill/>
          <a:ln>
            <a:noFill/>
          </a:ln>
        </p:spPr>
      </p:pic>
      <p:pic>
        <p:nvPicPr>
          <p:cNvPr id="19" name="Google Shape;261;p9">
            <a:extLst>
              <a:ext uri="{FF2B5EF4-FFF2-40B4-BE49-F238E27FC236}">
                <a16:creationId xmlns:a16="http://schemas.microsoft.com/office/drawing/2014/main" id="{E58E3EAE-84C1-4BEB-BA11-E7EEC6388EA7}"/>
              </a:ext>
            </a:extLst>
          </p:cNvPr>
          <p:cNvPicPr preferRelativeResize="0"/>
          <p:nvPr/>
        </p:nvPicPr>
        <p:blipFill rotWithShape="1">
          <a:blip r:embed="rId8">
            <a:alphaModFix/>
          </a:blip>
          <a:srcRect/>
          <a:stretch/>
        </p:blipFill>
        <p:spPr>
          <a:xfrm>
            <a:off x="506002" y="4925158"/>
            <a:ext cx="187514" cy="178546"/>
          </a:xfrm>
          <a:prstGeom prst="rect">
            <a:avLst/>
          </a:prstGeom>
          <a:noFill/>
          <a:ln>
            <a:noFill/>
          </a:ln>
        </p:spPr>
      </p:pic>
      <p:pic>
        <p:nvPicPr>
          <p:cNvPr id="20" name="Google Shape;262;p9">
            <a:extLst>
              <a:ext uri="{FF2B5EF4-FFF2-40B4-BE49-F238E27FC236}">
                <a16:creationId xmlns:a16="http://schemas.microsoft.com/office/drawing/2014/main" id="{59343505-78B1-4739-9247-9FE68D0B78EF}"/>
              </a:ext>
            </a:extLst>
          </p:cNvPr>
          <p:cNvPicPr preferRelativeResize="0"/>
          <p:nvPr/>
        </p:nvPicPr>
        <p:blipFill rotWithShape="1">
          <a:blip r:embed="rId9">
            <a:alphaModFix/>
          </a:blip>
          <a:srcRect/>
          <a:stretch/>
        </p:blipFill>
        <p:spPr>
          <a:xfrm>
            <a:off x="760919" y="4925158"/>
            <a:ext cx="187514" cy="187514"/>
          </a:xfrm>
          <a:prstGeom prst="rect">
            <a:avLst/>
          </a:prstGeom>
          <a:noFill/>
          <a:ln>
            <a:noFill/>
          </a:ln>
        </p:spPr>
      </p:pic>
      <p:pic>
        <p:nvPicPr>
          <p:cNvPr id="21" name="Google Shape;263;p9">
            <a:extLst>
              <a:ext uri="{FF2B5EF4-FFF2-40B4-BE49-F238E27FC236}">
                <a16:creationId xmlns:a16="http://schemas.microsoft.com/office/drawing/2014/main" id="{28E3BE84-24DD-4AA5-8B12-32BA57006C63}"/>
              </a:ext>
            </a:extLst>
          </p:cNvPr>
          <p:cNvPicPr preferRelativeResize="0"/>
          <p:nvPr/>
        </p:nvPicPr>
        <p:blipFill rotWithShape="1">
          <a:blip r:embed="rId10">
            <a:alphaModFix/>
          </a:blip>
          <a:srcRect/>
          <a:stretch/>
        </p:blipFill>
        <p:spPr>
          <a:xfrm>
            <a:off x="1012003" y="4908556"/>
            <a:ext cx="187514" cy="200258"/>
          </a:xfrm>
          <a:prstGeom prst="rect">
            <a:avLst/>
          </a:prstGeom>
          <a:noFill/>
          <a:ln>
            <a:noFill/>
          </a:ln>
        </p:spPr>
      </p:pic>
      <p:pic>
        <p:nvPicPr>
          <p:cNvPr id="22" name="Google Shape;268;p9">
            <a:extLst>
              <a:ext uri="{FF2B5EF4-FFF2-40B4-BE49-F238E27FC236}">
                <a16:creationId xmlns:a16="http://schemas.microsoft.com/office/drawing/2014/main" id="{38572F4C-28C9-44A0-8E13-EABE369584A7}"/>
              </a:ext>
            </a:extLst>
          </p:cNvPr>
          <p:cNvPicPr preferRelativeResize="0"/>
          <p:nvPr/>
        </p:nvPicPr>
        <p:blipFill rotWithShape="1">
          <a:blip r:embed="rId11">
            <a:alphaModFix/>
          </a:blip>
          <a:srcRect t="9104" b="52754"/>
          <a:stretch/>
        </p:blipFill>
        <p:spPr>
          <a:xfrm>
            <a:off x="1304815" y="4909876"/>
            <a:ext cx="506001" cy="192998"/>
          </a:xfrm>
          <a:prstGeom prst="ellipse">
            <a:avLst/>
          </a:prstGeom>
          <a:noFill/>
          <a:ln w="9525" cap="flat" cmpd="sng">
            <a:solidFill>
              <a:schemeClr val="dk1"/>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311700" y="6701"/>
            <a:ext cx="8520600" cy="57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1800" b="1" dirty="0">
                <a:latin typeface="+mj-lt"/>
                <a:ea typeface="Times New Roman"/>
                <a:cs typeface="Times New Roman"/>
                <a:sym typeface="Times New Roman"/>
              </a:rPr>
              <a:t>RO3QET-Searey Ozone Comparison at the Lakeshore</a:t>
            </a:r>
            <a:endParaRPr sz="1800" b="1" dirty="0">
              <a:latin typeface="+mj-lt"/>
              <a:ea typeface="Times New Roman"/>
              <a:cs typeface="Times New Roman"/>
              <a:sym typeface="Times New Roman"/>
            </a:endParaRPr>
          </a:p>
        </p:txBody>
      </p:sp>
      <p:sp>
        <p:nvSpPr>
          <p:cNvPr id="69" name="Google Shape;69;p15"/>
          <p:cNvSpPr txBox="1">
            <a:spLocks noGrp="1"/>
          </p:cNvSpPr>
          <p:nvPr>
            <p:ph type="body" idx="1"/>
          </p:nvPr>
        </p:nvSpPr>
        <p:spPr>
          <a:xfrm>
            <a:off x="311700" y="1152474"/>
            <a:ext cx="2202900" cy="3546001"/>
          </a:xfrm>
          <a:prstGeom prst="rect">
            <a:avLst/>
          </a:prstGeom>
        </p:spPr>
        <p:txBody>
          <a:bodyPr spcFirstLastPara="1" wrap="square" lIns="91425" tIns="91425" rIns="91425" bIns="91425" anchor="t" anchorCtr="0">
            <a:normAutofit fontScale="85000" lnSpcReduction="10000"/>
          </a:bodyPr>
          <a:lstStyle/>
          <a:p>
            <a:pPr marL="0" lvl="0" indent="0" algn="l" rtl="0">
              <a:spcBef>
                <a:spcPts val="1200"/>
              </a:spcBef>
              <a:spcAft>
                <a:spcPts val="1200"/>
              </a:spcAft>
              <a:buNone/>
            </a:pPr>
            <a:r>
              <a:rPr lang="en" dirty="0">
                <a:solidFill>
                  <a:schemeClr val="dk1"/>
                </a:solidFill>
                <a:latin typeface="+mj-lt"/>
                <a:ea typeface="Times New Roman"/>
                <a:cs typeface="Times New Roman"/>
                <a:sym typeface="Times New Roman"/>
              </a:rPr>
              <a:t>These example profiles illustrate how quickly the ozone profiles can change in time due to the Lake breeze effect and also higher concentrations over the lake (measured by the SeaRey) compared to concentrations over t</a:t>
            </a:r>
            <a:r>
              <a:rPr lang="en-US" dirty="0">
                <a:solidFill>
                  <a:schemeClr val="dk1"/>
                </a:solidFill>
                <a:latin typeface="+mj-lt"/>
                <a:ea typeface="Times New Roman"/>
                <a:cs typeface="Times New Roman"/>
                <a:sym typeface="Times New Roman"/>
              </a:rPr>
              <a:t>he</a:t>
            </a:r>
            <a:r>
              <a:rPr lang="en" dirty="0">
                <a:solidFill>
                  <a:schemeClr val="dk1"/>
                </a:solidFill>
                <a:latin typeface="+mj-lt"/>
                <a:ea typeface="Times New Roman"/>
                <a:cs typeface="Times New Roman"/>
                <a:sym typeface="Times New Roman"/>
              </a:rPr>
              <a:t> land (measured by RO</a:t>
            </a:r>
            <a:r>
              <a:rPr lang="en" baseline="-25000" dirty="0">
                <a:solidFill>
                  <a:schemeClr val="dk1"/>
                </a:solidFill>
                <a:latin typeface="+mj-lt"/>
                <a:ea typeface="Times New Roman"/>
                <a:cs typeface="Times New Roman"/>
                <a:sym typeface="Times New Roman"/>
              </a:rPr>
              <a:t>3</a:t>
            </a:r>
            <a:r>
              <a:rPr lang="en" dirty="0">
                <a:solidFill>
                  <a:schemeClr val="dk1"/>
                </a:solidFill>
                <a:latin typeface="+mj-lt"/>
                <a:ea typeface="Times New Roman"/>
                <a:cs typeface="Times New Roman"/>
                <a:sym typeface="Times New Roman"/>
              </a:rPr>
              <a:t>QET).</a:t>
            </a:r>
            <a:endParaRPr dirty="0">
              <a:solidFill>
                <a:schemeClr val="dk1"/>
              </a:solidFill>
              <a:latin typeface="+mj-lt"/>
              <a:ea typeface="Times New Roman"/>
              <a:cs typeface="Times New Roman"/>
              <a:sym typeface="Times New Roman"/>
            </a:endParaRPr>
          </a:p>
        </p:txBody>
      </p:sp>
      <p:pic>
        <p:nvPicPr>
          <p:cNvPr id="70" name="Google Shape;70;p15"/>
          <p:cNvPicPr preferRelativeResize="0"/>
          <p:nvPr/>
        </p:nvPicPr>
        <p:blipFill>
          <a:blip r:embed="rId3">
            <a:alphaModFix/>
          </a:blip>
          <a:stretch>
            <a:fillRect/>
          </a:stretch>
        </p:blipFill>
        <p:spPr>
          <a:xfrm>
            <a:off x="5620039" y="700869"/>
            <a:ext cx="3212262" cy="4114112"/>
          </a:xfrm>
          <a:prstGeom prst="rect">
            <a:avLst/>
          </a:prstGeom>
          <a:noFill/>
          <a:ln>
            <a:noFill/>
          </a:ln>
        </p:spPr>
      </p:pic>
      <p:pic>
        <p:nvPicPr>
          <p:cNvPr id="71" name="Google Shape;71;p15"/>
          <p:cNvPicPr preferRelativeResize="0"/>
          <p:nvPr/>
        </p:nvPicPr>
        <p:blipFill>
          <a:blip r:embed="rId4">
            <a:alphaModFix/>
          </a:blip>
          <a:stretch>
            <a:fillRect/>
          </a:stretch>
        </p:blipFill>
        <p:spPr>
          <a:xfrm>
            <a:off x="2521215" y="700868"/>
            <a:ext cx="3092208" cy="4093369"/>
          </a:xfrm>
          <a:prstGeom prst="rect">
            <a:avLst/>
          </a:prstGeom>
          <a:noFill/>
          <a:ln>
            <a:noFill/>
          </a:ln>
        </p:spPr>
      </p:pic>
      <p:sp>
        <p:nvSpPr>
          <p:cNvPr id="2" name="Slide Number Placeholder 1">
            <a:extLst>
              <a:ext uri="{FF2B5EF4-FFF2-40B4-BE49-F238E27FC236}">
                <a16:creationId xmlns:a16="http://schemas.microsoft.com/office/drawing/2014/main" id="{E0430FE1-C9CF-4985-A3C0-F5C80867BD3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sp>
        <p:nvSpPr>
          <p:cNvPr id="10" name="TextBox 9">
            <a:extLst>
              <a:ext uri="{FF2B5EF4-FFF2-40B4-BE49-F238E27FC236}">
                <a16:creationId xmlns:a16="http://schemas.microsoft.com/office/drawing/2014/main" id="{F52FA54D-89A8-40C7-B13E-7917270FBB6F}"/>
              </a:ext>
            </a:extLst>
          </p:cNvPr>
          <p:cNvSpPr txBox="1"/>
          <p:nvPr/>
        </p:nvSpPr>
        <p:spPr>
          <a:xfrm>
            <a:off x="2368797" y="4875570"/>
            <a:ext cx="6055242" cy="261610"/>
          </a:xfrm>
          <a:prstGeom prst="rect">
            <a:avLst/>
          </a:prstGeom>
          <a:noFill/>
        </p:spPr>
        <p:txBody>
          <a:bodyPr wrap="square">
            <a:spAutoFit/>
          </a:bodyPr>
          <a:lstStyle/>
          <a:p>
            <a:r>
              <a:rPr lang="en-US" sz="1100" dirty="0"/>
              <a:t>Newchurch and Burden TEMPO/TOLNet STM 2026     U Iowa </a:t>
            </a:r>
          </a:p>
        </p:txBody>
      </p:sp>
      <p:grpSp>
        <p:nvGrpSpPr>
          <p:cNvPr id="8" name="Group 7">
            <a:extLst>
              <a:ext uri="{FF2B5EF4-FFF2-40B4-BE49-F238E27FC236}">
                <a16:creationId xmlns:a16="http://schemas.microsoft.com/office/drawing/2014/main" id="{EC7D863B-ABEC-4C05-9C82-784570366ED6}"/>
              </a:ext>
            </a:extLst>
          </p:cNvPr>
          <p:cNvGrpSpPr/>
          <p:nvPr/>
        </p:nvGrpSpPr>
        <p:grpSpPr>
          <a:xfrm>
            <a:off x="0" y="-110488"/>
            <a:ext cx="9246741" cy="702333"/>
            <a:chOff x="0" y="-97788"/>
            <a:chExt cx="9246741" cy="702333"/>
          </a:xfrm>
        </p:grpSpPr>
        <p:pic>
          <p:nvPicPr>
            <p:cNvPr id="9" name="Google Shape;257;p9">
              <a:extLst>
                <a:ext uri="{FF2B5EF4-FFF2-40B4-BE49-F238E27FC236}">
                  <a16:creationId xmlns:a16="http://schemas.microsoft.com/office/drawing/2014/main" id="{DB8FE6C9-C32B-407A-BCDD-F6A81180DD3A}"/>
                </a:ext>
              </a:extLst>
            </p:cNvPr>
            <p:cNvPicPr preferRelativeResize="0"/>
            <p:nvPr/>
          </p:nvPicPr>
          <p:blipFill rotWithShape="1">
            <a:blip r:embed="rId5">
              <a:alphaModFix amt="20000"/>
            </a:blip>
            <a:srcRect t="64336" b="28974"/>
            <a:stretch/>
          </p:blipFill>
          <p:spPr>
            <a:xfrm>
              <a:off x="0" y="12700"/>
              <a:ext cx="9144000" cy="458483"/>
            </a:xfrm>
            <a:prstGeom prst="rect">
              <a:avLst/>
            </a:prstGeom>
            <a:noFill/>
            <a:ln>
              <a:noFill/>
            </a:ln>
          </p:spPr>
        </p:pic>
        <p:pic>
          <p:nvPicPr>
            <p:cNvPr id="11" name="Google Shape;266;p9">
              <a:extLst>
                <a:ext uri="{FF2B5EF4-FFF2-40B4-BE49-F238E27FC236}">
                  <a16:creationId xmlns:a16="http://schemas.microsoft.com/office/drawing/2014/main" id="{9744CA3F-9BA5-4FBF-915B-851972A03F8C}"/>
                </a:ext>
              </a:extLst>
            </p:cNvPr>
            <p:cNvPicPr preferRelativeResize="0"/>
            <p:nvPr/>
          </p:nvPicPr>
          <p:blipFill rotWithShape="1">
            <a:blip r:embed="rId6">
              <a:alphaModFix amt="20000"/>
            </a:blip>
            <a:srcRect l="19369" t="44195" r="25977" b="42620"/>
            <a:stretch/>
          </p:blipFill>
          <p:spPr>
            <a:xfrm flipH="1">
              <a:off x="7903396" y="-97788"/>
              <a:ext cx="1343345" cy="702333"/>
            </a:xfrm>
            <a:prstGeom prst="rect">
              <a:avLst/>
            </a:prstGeom>
            <a:noFill/>
            <a:ln>
              <a:noFill/>
            </a:ln>
          </p:spPr>
        </p:pic>
      </p:grpSp>
      <p:pic>
        <p:nvPicPr>
          <p:cNvPr id="12" name="Google Shape;260;p9">
            <a:extLst>
              <a:ext uri="{FF2B5EF4-FFF2-40B4-BE49-F238E27FC236}">
                <a16:creationId xmlns:a16="http://schemas.microsoft.com/office/drawing/2014/main" id="{F27A749B-20FD-4A8D-917E-B8ADE028DC0E}"/>
              </a:ext>
            </a:extLst>
          </p:cNvPr>
          <p:cNvPicPr preferRelativeResize="0"/>
          <p:nvPr/>
        </p:nvPicPr>
        <p:blipFill rotWithShape="1">
          <a:blip r:embed="rId7">
            <a:alphaModFix/>
          </a:blip>
          <a:srcRect/>
          <a:stretch/>
        </p:blipFill>
        <p:spPr>
          <a:xfrm>
            <a:off x="0" y="4880189"/>
            <a:ext cx="506001" cy="268484"/>
          </a:xfrm>
          <a:prstGeom prst="rect">
            <a:avLst/>
          </a:prstGeom>
          <a:noFill/>
          <a:ln>
            <a:noFill/>
          </a:ln>
        </p:spPr>
      </p:pic>
      <p:pic>
        <p:nvPicPr>
          <p:cNvPr id="13" name="Google Shape;261;p9">
            <a:extLst>
              <a:ext uri="{FF2B5EF4-FFF2-40B4-BE49-F238E27FC236}">
                <a16:creationId xmlns:a16="http://schemas.microsoft.com/office/drawing/2014/main" id="{4B2AB941-FE62-4427-9620-8BF6D923529D}"/>
              </a:ext>
            </a:extLst>
          </p:cNvPr>
          <p:cNvPicPr preferRelativeResize="0"/>
          <p:nvPr/>
        </p:nvPicPr>
        <p:blipFill rotWithShape="1">
          <a:blip r:embed="rId8">
            <a:alphaModFix/>
          </a:blip>
          <a:srcRect/>
          <a:stretch/>
        </p:blipFill>
        <p:spPr>
          <a:xfrm>
            <a:off x="506002" y="4925158"/>
            <a:ext cx="187514" cy="178546"/>
          </a:xfrm>
          <a:prstGeom prst="rect">
            <a:avLst/>
          </a:prstGeom>
          <a:noFill/>
          <a:ln>
            <a:noFill/>
          </a:ln>
        </p:spPr>
      </p:pic>
      <p:pic>
        <p:nvPicPr>
          <p:cNvPr id="14" name="Google Shape;262;p9">
            <a:extLst>
              <a:ext uri="{FF2B5EF4-FFF2-40B4-BE49-F238E27FC236}">
                <a16:creationId xmlns:a16="http://schemas.microsoft.com/office/drawing/2014/main" id="{381FB0C4-8268-4623-BC81-22BF30B47575}"/>
              </a:ext>
            </a:extLst>
          </p:cNvPr>
          <p:cNvPicPr preferRelativeResize="0"/>
          <p:nvPr/>
        </p:nvPicPr>
        <p:blipFill rotWithShape="1">
          <a:blip r:embed="rId9">
            <a:alphaModFix/>
          </a:blip>
          <a:srcRect/>
          <a:stretch/>
        </p:blipFill>
        <p:spPr>
          <a:xfrm>
            <a:off x="760919" y="4925158"/>
            <a:ext cx="187514" cy="187514"/>
          </a:xfrm>
          <a:prstGeom prst="rect">
            <a:avLst/>
          </a:prstGeom>
          <a:noFill/>
          <a:ln>
            <a:noFill/>
          </a:ln>
        </p:spPr>
      </p:pic>
      <p:pic>
        <p:nvPicPr>
          <p:cNvPr id="15" name="Google Shape;263;p9">
            <a:extLst>
              <a:ext uri="{FF2B5EF4-FFF2-40B4-BE49-F238E27FC236}">
                <a16:creationId xmlns:a16="http://schemas.microsoft.com/office/drawing/2014/main" id="{AE1B0535-F6C0-4623-8DD9-A9AD4E915D6E}"/>
              </a:ext>
            </a:extLst>
          </p:cNvPr>
          <p:cNvPicPr preferRelativeResize="0"/>
          <p:nvPr/>
        </p:nvPicPr>
        <p:blipFill rotWithShape="1">
          <a:blip r:embed="rId10">
            <a:alphaModFix/>
          </a:blip>
          <a:srcRect/>
          <a:stretch/>
        </p:blipFill>
        <p:spPr>
          <a:xfrm>
            <a:off x="1012003" y="4908556"/>
            <a:ext cx="187514" cy="200258"/>
          </a:xfrm>
          <a:prstGeom prst="rect">
            <a:avLst/>
          </a:prstGeom>
          <a:noFill/>
          <a:ln>
            <a:noFill/>
          </a:ln>
        </p:spPr>
      </p:pic>
      <p:pic>
        <p:nvPicPr>
          <p:cNvPr id="16" name="Google Shape;268;p9">
            <a:extLst>
              <a:ext uri="{FF2B5EF4-FFF2-40B4-BE49-F238E27FC236}">
                <a16:creationId xmlns:a16="http://schemas.microsoft.com/office/drawing/2014/main" id="{28BAFE79-6A72-4D43-A929-D575F54BDF94}"/>
              </a:ext>
            </a:extLst>
          </p:cNvPr>
          <p:cNvPicPr preferRelativeResize="0"/>
          <p:nvPr/>
        </p:nvPicPr>
        <p:blipFill rotWithShape="1">
          <a:blip r:embed="rId11">
            <a:alphaModFix/>
          </a:blip>
          <a:srcRect t="9104" b="52754"/>
          <a:stretch/>
        </p:blipFill>
        <p:spPr>
          <a:xfrm>
            <a:off x="1304815" y="4909876"/>
            <a:ext cx="506001" cy="192998"/>
          </a:xfrm>
          <a:prstGeom prst="ellipse">
            <a:avLst/>
          </a:prstGeom>
          <a:noFill/>
          <a:ln w="9525" cap="flat" cmpd="sng">
            <a:solidFill>
              <a:schemeClr val="dk1"/>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188151" y="-31252"/>
            <a:ext cx="8520600" cy="57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1800" b="1" dirty="0">
                <a:latin typeface="+mj-lt"/>
                <a:ea typeface="Times New Roman"/>
                <a:cs typeface="Times New Roman"/>
                <a:sym typeface="Times New Roman"/>
              </a:rPr>
              <a:t>RO</a:t>
            </a:r>
            <a:r>
              <a:rPr lang="en" sz="1800" b="1" baseline="-25000" dirty="0">
                <a:latin typeface="+mj-lt"/>
                <a:ea typeface="Times New Roman"/>
                <a:cs typeface="Times New Roman"/>
                <a:sym typeface="Times New Roman"/>
              </a:rPr>
              <a:t>3</a:t>
            </a:r>
            <a:r>
              <a:rPr lang="en" sz="1800" b="1" dirty="0">
                <a:latin typeface="+mj-lt"/>
                <a:ea typeface="Times New Roman"/>
                <a:cs typeface="Times New Roman"/>
                <a:sym typeface="Times New Roman"/>
              </a:rPr>
              <a:t>QET and SeaRey ozone compared to TEMPO: Land/Lake Differneces</a:t>
            </a:r>
            <a:endParaRPr sz="1800" b="1" dirty="0">
              <a:latin typeface="+mj-lt"/>
              <a:ea typeface="Times New Roman"/>
              <a:cs typeface="Times New Roman"/>
              <a:sym typeface="Times New Roman"/>
            </a:endParaRPr>
          </a:p>
        </p:txBody>
      </p:sp>
      <p:sp>
        <p:nvSpPr>
          <p:cNvPr id="77" name="Google Shape;77;p16"/>
          <p:cNvSpPr txBox="1">
            <a:spLocks noGrp="1"/>
          </p:cNvSpPr>
          <p:nvPr>
            <p:ph type="body" idx="1"/>
          </p:nvPr>
        </p:nvSpPr>
        <p:spPr>
          <a:xfrm>
            <a:off x="57142" y="586417"/>
            <a:ext cx="3597109" cy="4435531"/>
          </a:xfrm>
          <a:prstGeom prst="rect">
            <a:avLst/>
          </a:prstGeom>
        </p:spPr>
        <p:txBody>
          <a:bodyPr spcFirstLastPara="1" wrap="square" lIns="91425" tIns="91425" rIns="91425" bIns="91425" anchor="t" anchorCtr="0">
            <a:noAutofit/>
          </a:bodyPr>
          <a:lstStyle/>
          <a:p>
            <a:pPr marL="0" indent="0">
              <a:buNone/>
            </a:pPr>
            <a:r>
              <a:rPr lang="en" sz="1000" dirty="0">
                <a:solidFill>
                  <a:schemeClr val="dk1"/>
                </a:solidFill>
                <a:latin typeface="+mn-lt"/>
                <a:ea typeface="Times New Roman"/>
                <a:cs typeface="Times New Roman"/>
                <a:sym typeface="Times New Roman"/>
              </a:rPr>
              <a:t>The left plot shows a RO</a:t>
            </a:r>
            <a:r>
              <a:rPr lang="en" sz="1000" baseline="-25000" dirty="0">
                <a:solidFill>
                  <a:schemeClr val="dk1"/>
                </a:solidFill>
                <a:latin typeface="+mn-lt"/>
                <a:ea typeface="Times New Roman"/>
                <a:cs typeface="Times New Roman"/>
                <a:sym typeface="Times New Roman"/>
              </a:rPr>
              <a:t>3</a:t>
            </a:r>
            <a:r>
              <a:rPr lang="en" sz="1000" dirty="0">
                <a:solidFill>
                  <a:schemeClr val="dk1"/>
                </a:solidFill>
                <a:latin typeface="+mn-lt"/>
                <a:ea typeface="Times New Roman"/>
                <a:cs typeface="Times New Roman"/>
                <a:sym typeface="Times New Roman"/>
              </a:rPr>
              <a:t>QET averaged ozone profile with std dev bars ±5 minutes of the time of the TEMPO time. TEMPO is represented as isotonic layers where the midpoint value represents the entire thickness of a layer. It includes the retrieval: Red over land (42.5, -87.81), Blue over lake (42.58, -87.75), and Black dash </a:t>
            </a:r>
            <a:r>
              <a:rPr lang="en" sz="1000" i="1" dirty="0">
                <a:solidFill>
                  <a:schemeClr val="dk1"/>
                </a:solidFill>
                <a:latin typeface="+mn-lt"/>
                <a:ea typeface="Times New Roman"/>
                <a:cs typeface="Times New Roman"/>
                <a:sym typeface="Times New Roman"/>
              </a:rPr>
              <a:t>a priori </a:t>
            </a:r>
            <a:r>
              <a:rPr lang="en" sz="1000" dirty="0">
                <a:solidFill>
                  <a:schemeClr val="dk1"/>
                </a:solidFill>
                <a:latin typeface="+mn-lt"/>
                <a:ea typeface="Times New Roman"/>
                <a:cs typeface="Times New Roman"/>
                <a:sym typeface="Times New Roman"/>
              </a:rPr>
              <a:t>from TEMPO.</a:t>
            </a:r>
            <a:endParaRPr sz="1000" dirty="0">
              <a:solidFill>
                <a:schemeClr val="dk1"/>
              </a:solidFill>
              <a:latin typeface="+mn-lt"/>
              <a:ea typeface="Times New Roman"/>
              <a:cs typeface="Times New Roman"/>
              <a:sym typeface="Times New Roman"/>
            </a:endParaRPr>
          </a:p>
          <a:p>
            <a:pPr marL="0" lvl="0" indent="0" algn="l" rtl="0">
              <a:spcBef>
                <a:spcPts val="1200"/>
              </a:spcBef>
              <a:spcAft>
                <a:spcPts val="0"/>
              </a:spcAft>
              <a:buNone/>
            </a:pPr>
            <a:r>
              <a:rPr lang="en" sz="1000" dirty="0">
                <a:solidFill>
                  <a:schemeClr val="dk1"/>
                </a:solidFill>
                <a:latin typeface="+mn-lt"/>
                <a:ea typeface="Times New Roman"/>
                <a:cs typeface="Times New Roman"/>
                <a:sym typeface="Times New Roman"/>
              </a:rPr>
              <a:t>The plot on the right shows a comparison of the longest ascent (Blue) and descent (Orange) of the last flight from Searey on 8/2/23 to the lidar averaged over that same period of time with std dev bars.</a:t>
            </a:r>
            <a:endParaRPr sz="1000" dirty="0">
              <a:solidFill>
                <a:schemeClr val="dk1"/>
              </a:solidFill>
              <a:latin typeface="+mn-lt"/>
              <a:ea typeface="Times New Roman"/>
              <a:cs typeface="Times New Roman"/>
              <a:sym typeface="Times New Roman"/>
            </a:endParaRPr>
          </a:p>
          <a:p>
            <a:pPr marL="0" lvl="0" indent="0" algn="l" rtl="0">
              <a:spcBef>
                <a:spcPts val="1200"/>
              </a:spcBef>
              <a:spcAft>
                <a:spcPts val="0"/>
              </a:spcAft>
              <a:buNone/>
            </a:pPr>
            <a:r>
              <a:rPr lang="en" sz="1000" dirty="0">
                <a:solidFill>
                  <a:schemeClr val="dk1"/>
                </a:solidFill>
                <a:latin typeface="+mn-lt"/>
                <a:ea typeface="Times New Roman"/>
                <a:cs typeface="Times New Roman"/>
                <a:sym typeface="Times New Roman"/>
              </a:rPr>
              <a:t>The bottom plot represents the lidar curtain shown as a averaged profile to further illustrate variability behind the std dev bars magnitude.</a:t>
            </a:r>
            <a:endParaRPr sz="1000" dirty="0">
              <a:solidFill>
                <a:schemeClr val="dk1"/>
              </a:solidFill>
              <a:latin typeface="+mn-lt"/>
              <a:ea typeface="Times New Roman"/>
              <a:cs typeface="Times New Roman"/>
              <a:sym typeface="Times New Roman"/>
            </a:endParaRPr>
          </a:p>
          <a:p>
            <a:pPr marL="0" lvl="0" indent="0" algn="l" rtl="0">
              <a:spcBef>
                <a:spcPts val="1200"/>
              </a:spcBef>
              <a:spcAft>
                <a:spcPts val="0"/>
              </a:spcAft>
              <a:buNone/>
            </a:pPr>
            <a:r>
              <a:rPr lang="en" sz="1000" dirty="0">
                <a:solidFill>
                  <a:schemeClr val="dk1"/>
                </a:solidFill>
                <a:latin typeface="+mn-lt"/>
                <a:ea typeface="Times New Roman"/>
                <a:cs typeface="Times New Roman"/>
                <a:sym typeface="Times New Roman"/>
              </a:rPr>
              <a:t>The lake measurements were significantly higher than those over land.</a:t>
            </a:r>
            <a:endParaRPr sz="1000" dirty="0">
              <a:solidFill>
                <a:schemeClr val="dk1"/>
              </a:solidFill>
              <a:latin typeface="+mn-lt"/>
              <a:ea typeface="Times New Roman"/>
              <a:cs typeface="Times New Roman"/>
              <a:sym typeface="Times New Roman"/>
            </a:endParaRPr>
          </a:p>
          <a:p>
            <a:pPr marL="0" lvl="0" indent="0" algn="l" rtl="0">
              <a:spcBef>
                <a:spcPts val="1200"/>
              </a:spcBef>
              <a:spcAft>
                <a:spcPts val="0"/>
              </a:spcAft>
              <a:buNone/>
            </a:pPr>
            <a:r>
              <a:rPr lang="en" sz="1000" dirty="0">
                <a:solidFill>
                  <a:schemeClr val="dk1"/>
                </a:solidFill>
                <a:latin typeface="+mn-lt"/>
                <a:ea typeface="Times New Roman"/>
                <a:cs typeface="Times New Roman"/>
                <a:sym typeface="Times New Roman"/>
              </a:rPr>
              <a:t>TEMPO shows that the priors between over Lake Michigan and over land in Kenosha do not change much at low altitudes and, at 1.5 km, are 20 ppbv lower than the lidar. The </a:t>
            </a:r>
            <a:r>
              <a:rPr lang="en" sz="1000" i="1" dirty="0">
                <a:solidFill>
                  <a:schemeClr val="dk1"/>
                </a:solidFill>
                <a:latin typeface="+mn-lt"/>
                <a:ea typeface="Times New Roman"/>
                <a:cs typeface="Times New Roman"/>
                <a:sym typeface="Times New Roman"/>
              </a:rPr>
              <a:t>a priori </a:t>
            </a:r>
            <a:r>
              <a:rPr lang="en" sz="1000" dirty="0">
                <a:solidFill>
                  <a:schemeClr val="dk1"/>
                </a:solidFill>
                <a:latin typeface="+mn-lt"/>
                <a:ea typeface="Times New Roman"/>
                <a:cs typeface="Times New Roman"/>
                <a:sym typeface="Times New Roman"/>
              </a:rPr>
              <a:t>above 2 km seems to be a good estimation of the layer average but the retrievals are 20-30 ppbv lower.</a:t>
            </a:r>
            <a:endParaRPr sz="1000" dirty="0">
              <a:solidFill>
                <a:schemeClr val="dk1"/>
              </a:solidFill>
              <a:latin typeface="+mn-lt"/>
              <a:ea typeface="Times New Roman"/>
              <a:cs typeface="Times New Roman"/>
              <a:sym typeface="Times New Roman"/>
            </a:endParaRPr>
          </a:p>
        </p:txBody>
      </p:sp>
      <p:pic>
        <p:nvPicPr>
          <p:cNvPr id="78" name="Google Shape;78;p16"/>
          <p:cNvPicPr preferRelativeResize="0"/>
          <p:nvPr/>
        </p:nvPicPr>
        <p:blipFill>
          <a:blip r:embed="rId3">
            <a:alphaModFix/>
          </a:blip>
          <a:stretch>
            <a:fillRect/>
          </a:stretch>
        </p:blipFill>
        <p:spPr>
          <a:xfrm>
            <a:off x="6219930" y="586417"/>
            <a:ext cx="2830338" cy="4435531"/>
          </a:xfrm>
          <a:prstGeom prst="rect">
            <a:avLst/>
          </a:prstGeom>
          <a:noFill/>
          <a:ln>
            <a:noFill/>
          </a:ln>
        </p:spPr>
      </p:pic>
      <p:pic>
        <p:nvPicPr>
          <p:cNvPr id="79" name="Google Shape;79;p16"/>
          <p:cNvPicPr preferRelativeResize="0"/>
          <p:nvPr/>
        </p:nvPicPr>
        <p:blipFill>
          <a:blip r:embed="rId4">
            <a:alphaModFix/>
          </a:blip>
          <a:stretch>
            <a:fillRect/>
          </a:stretch>
        </p:blipFill>
        <p:spPr>
          <a:xfrm>
            <a:off x="3576931" y="528016"/>
            <a:ext cx="2793724" cy="4374119"/>
          </a:xfrm>
          <a:prstGeom prst="rect">
            <a:avLst/>
          </a:prstGeom>
          <a:noFill/>
          <a:ln>
            <a:noFill/>
          </a:ln>
        </p:spPr>
      </p:pic>
      <p:sp>
        <p:nvSpPr>
          <p:cNvPr id="2" name="Slide Number Placeholder 1">
            <a:extLst>
              <a:ext uri="{FF2B5EF4-FFF2-40B4-BE49-F238E27FC236}">
                <a16:creationId xmlns:a16="http://schemas.microsoft.com/office/drawing/2014/main" id="{FF900EAC-9FF9-41FA-B6FC-88B23D70AF0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sp>
        <p:nvSpPr>
          <p:cNvPr id="8" name="Google Shape;264;p9">
            <a:extLst>
              <a:ext uri="{FF2B5EF4-FFF2-40B4-BE49-F238E27FC236}">
                <a16:creationId xmlns:a16="http://schemas.microsoft.com/office/drawing/2014/main" id="{EF7DED5C-986D-4FD3-BB9F-DC847AA19E4C}"/>
              </a:ext>
            </a:extLst>
          </p:cNvPr>
          <p:cNvSpPr txBox="1"/>
          <p:nvPr/>
        </p:nvSpPr>
        <p:spPr>
          <a:xfrm>
            <a:off x="2035686" y="4920342"/>
            <a:ext cx="6673065" cy="190471"/>
          </a:xfrm>
          <a:prstGeom prst="rect">
            <a:avLst/>
          </a:prstGeom>
          <a:noFill/>
          <a:ln>
            <a:noFill/>
          </a:ln>
        </p:spPr>
        <p:txBody>
          <a:bodyPr spcFirstLastPara="1" wrap="square" lIns="68569" tIns="34275" rIns="68569" bIns="34275" anchor="t" anchorCtr="0">
            <a:spAutoFit/>
          </a:bodyPr>
          <a:lstStyle/>
          <a:p>
            <a:r>
              <a:rPr lang="en-US" sz="800" dirty="0"/>
              <a:t>Newchurch and Burden TEMPO/TOLNet STM 2026     U Iowa </a:t>
            </a:r>
          </a:p>
        </p:txBody>
      </p:sp>
      <p:grpSp>
        <p:nvGrpSpPr>
          <p:cNvPr id="9" name="Group 8">
            <a:extLst>
              <a:ext uri="{FF2B5EF4-FFF2-40B4-BE49-F238E27FC236}">
                <a16:creationId xmlns:a16="http://schemas.microsoft.com/office/drawing/2014/main" id="{6590129E-6190-4FB7-BDEB-91E64E6DA291}"/>
              </a:ext>
            </a:extLst>
          </p:cNvPr>
          <p:cNvGrpSpPr/>
          <p:nvPr/>
        </p:nvGrpSpPr>
        <p:grpSpPr>
          <a:xfrm>
            <a:off x="0" y="-102784"/>
            <a:ext cx="9246741" cy="702333"/>
            <a:chOff x="0" y="-97788"/>
            <a:chExt cx="9246741" cy="702333"/>
          </a:xfrm>
        </p:grpSpPr>
        <p:pic>
          <p:nvPicPr>
            <p:cNvPr id="10" name="Google Shape;257;p9">
              <a:extLst>
                <a:ext uri="{FF2B5EF4-FFF2-40B4-BE49-F238E27FC236}">
                  <a16:creationId xmlns:a16="http://schemas.microsoft.com/office/drawing/2014/main" id="{F4051630-A57C-437A-9370-917511BB77DA}"/>
                </a:ext>
              </a:extLst>
            </p:cNvPr>
            <p:cNvPicPr preferRelativeResize="0"/>
            <p:nvPr/>
          </p:nvPicPr>
          <p:blipFill rotWithShape="1">
            <a:blip r:embed="rId5">
              <a:alphaModFix amt="20000"/>
            </a:blip>
            <a:srcRect t="64336" b="28974"/>
            <a:stretch/>
          </p:blipFill>
          <p:spPr>
            <a:xfrm>
              <a:off x="0" y="-9126"/>
              <a:ext cx="9144000" cy="458483"/>
            </a:xfrm>
            <a:prstGeom prst="rect">
              <a:avLst/>
            </a:prstGeom>
            <a:noFill/>
            <a:ln>
              <a:noFill/>
            </a:ln>
          </p:spPr>
        </p:pic>
        <p:pic>
          <p:nvPicPr>
            <p:cNvPr id="11" name="Google Shape;266;p9">
              <a:extLst>
                <a:ext uri="{FF2B5EF4-FFF2-40B4-BE49-F238E27FC236}">
                  <a16:creationId xmlns:a16="http://schemas.microsoft.com/office/drawing/2014/main" id="{AAB01D32-50C1-4BC4-92D2-C5AF3EE24AB2}"/>
                </a:ext>
              </a:extLst>
            </p:cNvPr>
            <p:cNvPicPr preferRelativeResize="0"/>
            <p:nvPr/>
          </p:nvPicPr>
          <p:blipFill rotWithShape="1">
            <a:blip r:embed="rId6">
              <a:alphaModFix amt="20000"/>
            </a:blip>
            <a:srcRect l="19369" t="44195" r="25977" b="42620"/>
            <a:stretch/>
          </p:blipFill>
          <p:spPr>
            <a:xfrm flipH="1">
              <a:off x="7903396" y="-97788"/>
              <a:ext cx="1343345" cy="702333"/>
            </a:xfrm>
            <a:prstGeom prst="rect">
              <a:avLst/>
            </a:prstGeom>
            <a:noFill/>
            <a:ln>
              <a:noFill/>
            </a:ln>
          </p:spPr>
        </p:pic>
      </p:grpSp>
      <p:pic>
        <p:nvPicPr>
          <p:cNvPr id="12" name="Google Shape;260;p9">
            <a:extLst>
              <a:ext uri="{FF2B5EF4-FFF2-40B4-BE49-F238E27FC236}">
                <a16:creationId xmlns:a16="http://schemas.microsoft.com/office/drawing/2014/main" id="{6884E58F-BFC2-4892-B2E7-FB7B79EBD2AA}"/>
              </a:ext>
            </a:extLst>
          </p:cNvPr>
          <p:cNvPicPr preferRelativeResize="0"/>
          <p:nvPr/>
        </p:nvPicPr>
        <p:blipFill rotWithShape="1">
          <a:blip r:embed="rId7">
            <a:alphaModFix/>
          </a:blip>
          <a:srcRect/>
          <a:stretch/>
        </p:blipFill>
        <p:spPr>
          <a:xfrm>
            <a:off x="0" y="4880189"/>
            <a:ext cx="506001" cy="268484"/>
          </a:xfrm>
          <a:prstGeom prst="rect">
            <a:avLst/>
          </a:prstGeom>
          <a:noFill/>
          <a:ln>
            <a:noFill/>
          </a:ln>
        </p:spPr>
      </p:pic>
      <p:pic>
        <p:nvPicPr>
          <p:cNvPr id="13" name="Google Shape;261;p9">
            <a:extLst>
              <a:ext uri="{FF2B5EF4-FFF2-40B4-BE49-F238E27FC236}">
                <a16:creationId xmlns:a16="http://schemas.microsoft.com/office/drawing/2014/main" id="{0A88E4D5-AA4D-43C0-8494-2C4F5BF630ED}"/>
              </a:ext>
            </a:extLst>
          </p:cNvPr>
          <p:cNvPicPr preferRelativeResize="0"/>
          <p:nvPr/>
        </p:nvPicPr>
        <p:blipFill rotWithShape="1">
          <a:blip r:embed="rId8">
            <a:alphaModFix/>
          </a:blip>
          <a:srcRect/>
          <a:stretch/>
        </p:blipFill>
        <p:spPr>
          <a:xfrm>
            <a:off x="506002" y="4925158"/>
            <a:ext cx="187514" cy="178546"/>
          </a:xfrm>
          <a:prstGeom prst="rect">
            <a:avLst/>
          </a:prstGeom>
          <a:noFill/>
          <a:ln>
            <a:noFill/>
          </a:ln>
        </p:spPr>
      </p:pic>
      <p:pic>
        <p:nvPicPr>
          <p:cNvPr id="14" name="Google Shape;262;p9">
            <a:extLst>
              <a:ext uri="{FF2B5EF4-FFF2-40B4-BE49-F238E27FC236}">
                <a16:creationId xmlns:a16="http://schemas.microsoft.com/office/drawing/2014/main" id="{BB26AEC6-1BC6-4551-9A73-4F176B59F86E}"/>
              </a:ext>
            </a:extLst>
          </p:cNvPr>
          <p:cNvPicPr preferRelativeResize="0"/>
          <p:nvPr/>
        </p:nvPicPr>
        <p:blipFill rotWithShape="1">
          <a:blip r:embed="rId9">
            <a:alphaModFix/>
          </a:blip>
          <a:srcRect/>
          <a:stretch/>
        </p:blipFill>
        <p:spPr>
          <a:xfrm>
            <a:off x="760919" y="4925158"/>
            <a:ext cx="187514" cy="187514"/>
          </a:xfrm>
          <a:prstGeom prst="rect">
            <a:avLst/>
          </a:prstGeom>
          <a:noFill/>
          <a:ln>
            <a:noFill/>
          </a:ln>
        </p:spPr>
      </p:pic>
      <p:pic>
        <p:nvPicPr>
          <p:cNvPr id="15" name="Google Shape;263;p9">
            <a:extLst>
              <a:ext uri="{FF2B5EF4-FFF2-40B4-BE49-F238E27FC236}">
                <a16:creationId xmlns:a16="http://schemas.microsoft.com/office/drawing/2014/main" id="{BD3DB41C-F62F-43BE-90DF-DF212B246194}"/>
              </a:ext>
            </a:extLst>
          </p:cNvPr>
          <p:cNvPicPr preferRelativeResize="0"/>
          <p:nvPr/>
        </p:nvPicPr>
        <p:blipFill rotWithShape="1">
          <a:blip r:embed="rId10">
            <a:alphaModFix/>
          </a:blip>
          <a:srcRect/>
          <a:stretch/>
        </p:blipFill>
        <p:spPr>
          <a:xfrm>
            <a:off x="1012003" y="4908556"/>
            <a:ext cx="187514" cy="200258"/>
          </a:xfrm>
          <a:prstGeom prst="rect">
            <a:avLst/>
          </a:prstGeom>
          <a:noFill/>
          <a:ln>
            <a:noFill/>
          </a:ln>
        </p:spPr>
      </p:pic>
      <p:pic>
        <p:nvPicPr>
          <p:cNvPr id="16" name="Google Shape;268;p9">
            <a:extLst>
              <a:ext uri="{FF2B5EF4-FFF2-40B4-BE49-F238E27FC236}">
                <a16:creationId xmlns:a16="http://schemas.microsoft.com/office/drawing/2014/main" id="{C489FCF1-EFF0-422F-9187-340123B0DDFD}"/>
              </a:ext>
            </a:extLst>
          </p:cNvPr>
          <p:cNvPicPr preferRelativeResize="0"/>
          <p:nvPr/>
        </p:nvPicPr>
        <p:blipFill rotWithShape="1">
          <a:blip r:embed="rId11">
            <a:alphaModFix/>
          </a:blip>
          <a:srcRect t="9104" b="52754"/>
          <a:stretch/>
        </p:blipFill>
        <p:spPr>
          <a:xfrm>
            <a:off x="1304815" y="4909876"/>
            <a:ext cx="506001" cy="192998"/>
          </a:xfrm>
          <a:prstGeom prst="ellipse">
            <a:avLst/>
          </a:prstGeom>
          <a:noFill/>
          <a:ln w="9525" cap="flat" cmpd="sng">
            <a:solidFill>
              <a:schemeClr val="dk1"/>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7"/>
          <p:cNvSpPr txBox="1">
            <a:spLocks noGrp="1"/>
          </p:cNvSpPr>
          <p:nvPr>
            <p:ph type="title"/>
          </p:nvPr>
        </p:nvSpPr>
        <p:spPr>
          <a:xfrm>
            <a:off x="439650" y="91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1800" b="1" dirty="0">
                <a:latin typeface="+mn-lt"/>
                <a:ea typeface="Times New Roman"/>
                <a:cs typeface="Times New Roman"/>
                <a:sym typeface="Times New Roman"/>
              </a:rPr>
              <a:t>Investigating Differences 1.2-1.4 km between Land and Lake </a:t>
            </a:r>
            <a:endParaRPr sz="1800" b="1" dirty="0">
              <a:latin typeface="+mn-lt"/>
              <a:ea typeface="Times New Roman"/>
              <a:cs typeface="Times New Roman"/>
              <a:sym typeface="Times New Roman"/>
            </a:endParaRPr>
          </a:p>
        </p:txBody>
      </p:sp>
      <p:pic>
        <p:nvPicPr>
          <p:cNvPr id="88" name="Google Shape;88;p17"/>
          <p:cNvPicPr preferRelativeResize="0"/>
          <p:nvPr/>
        </p:nvPicPr>
        <p:blipFill>
          <a:blip r:embed="rId3">
            <a:alphaModFix/>
          </a:blip>
          <a:stretch>
            <a:fillRect/>
          </a:stretch>
        </p:blipFill>
        <p:spPr>
          <a:xfrm>
            <a:off x="3017743" y="662854"/>
            <a:ext cx="3801796" cy="3402272"/>
          </a:xfrm>
          <a:prstGeom prst="rect">
            <a:avLst/>
          </a:prstGeom>
          <a:noFill/>
          <a:ln>
            <a:noFill/>
          </a:ln>
        </p:spPr>
      </p:pic>
      <p:pic>
        <p:nvPicPr>
          <p:cNvPr id="90" name="Google Shape;90;p17"/>
          <p:cNvPicPr preferRelativeResize="0"/>
          <p:nvPr/>
        </p:nvPicPr>
        <p:blipFill>
          <a:blip r:embed="rId4">
            <a:alphaModFix/>
          </a:blip>
          <a:stretch>
            <a:fillRect/>
          </a:stretch>
        </p:blipFill>
        <p:spPr>
          <a:xfrm>
            <a:off x="6125820" y="3645748"/>
            <a:ext cx="590949" cy="1053300"/>
          </a:xfrm>
          <a:prstGeom prst="rect">
            <a:avLst/>
          </a:prstGeom>
          <a:noFill/>
          <a:ln>
            <a:noFill/>
          </a:ln>
        </p:spPr>
      </p:pic>
      <p:sp>
        <p:nvSpPr>
          <p:cNvPr id="2" name="Slide Number Placeholder 1">
            <a:extLst>
              <a:ext uri="{FF2B5EF4-FFF2-40B4-BE49-F238E27FC236}">
                <a16:creationId xmlns:a16="http://schemas.microsoft.com/office/drawing/2014/main" id="{E75C796A-BDFA-4E24-BE59-EB7357F1009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sp>
        <p:nvSpPr>
          <p:cNvPr id="3" name="Oval 2">
            <a:extLst>
              <a:ext uri="{FF2B5EF4-FFF2-40B4-BE49-F238E27FC236}">
                <a16:creationId xmlns:a16="http://schemas.microsoft.com/office/drawing/2014/main" id="{5C98A4CE-CBAA-4A65-9197-F37A0105ED05}"/>
              </a:ext>
            </a:extLst>
          </p:cNvPr>
          <p:cNvSpPr/>
          <p:nvPr/>
        </p:nvSpPr>
        <p:spPr>
          <a:xfrm>
            <a:off x="4260501" y="1175657"/>
            <a:ext cx="984739" cy="94454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69FC1A6-835C-4F7F-B02B-A9965F659FA6}"/>
              </a:ext>
            </a:extLst>
          </p:cNvPr>
          <p:cNvSpPr txBox="1"/>
          <p:nvPr/>
        </p:nvSpPr>
        <p:spPr>
          <a:xfrm>
            <a:off x="4522419" y="801375"/>
            <a:ext cx="2545890" cy="276999"/>
          </a:xfrm>
          <a:prstGeom prst="rect">
            <a:avLst/>
          </a:prstGeom>
          <a:noFill/>
        </p:spPr>
        <p:txBody>
          <a:bodyPr wrap="none" rtlCol="0">
            <a:spAutoFit/>
          </a:bodyPr>
          <a:lstStyle/>
          <a:p>
            <a:r>
              <a:rPr lang="en-US" sz="1200" dirty="0"/>
              <a:t>Very sharp ozone spatial gradients</a:t>
            </a:r>
          </a:p>
        </p:txBody>
      </p:sp>
      <p:cxnSp>
        <p:nvCxnSpPr>
          <p:cNvPr id="6" name="Straight Arrow Connector 5">
            <a:extLst>
              <a:ext uri="{FF2B5EF4-FFF2-40B4-BE49-F238E27FC236}">
                <a16:creationId xmlns:a16="http://schemas.microsoft.com/office/drawing/2014/main" id="{772DECEB-8BBA-4313-B1E0-2A7B380FA652}"/>
              </a:ext>
            </a:extLst>
          </p:cNvPr>
          <p:cNvCxnSpPr>
            <a:endCxn id="3" idx="7"/>
          </p:cNvCxnSpPr>
          <p:nvPr/>
        </p:nvCxnSpPr>
        <p:spPr>
          <a:xfrm flipH="1">
            <a:off x="5101028" y="1078374"/>
            <a:ext cx="308335" cy="23560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5" name="Google Shape;99;p18">
            <a:extLst>
              <a:ext uri="{FF2B5EF4-FFF2-40B4-BE49-F238E27FC236}">
                <a16:creationId xmlns:a16="http://schemas.microsoft.com/office/drawing/2014/main" id="{79D9FCE1-9BDC-4B1A-A628-99B1440B9C43}"/>
              </a:ext>
            </a:extLst>
          </p:cNvPr>
          <p:cNvPicPr preferRelativeResize="0"/>
          <p:nvPr/>
        </p:nvPicPr>
        <p:blipFill>
          <a:blip r:embed="rId5">
            <a:alphaModFix/>
          </a:blip>
          <a:stretch>
            <a:fillRect/>
          </a:stretch>
        </p:blipFill>
        <p:spPr>
          <a:xfrm>
            <a:off x="7068309" y="662854"/>
            <a:ext cx="1918267" cy="1326719"/>
          </a:xfrm>
          <a:prstGeom prst="rect">
            <a:avLst/>
          </a:prstGeom>
          <a:noFill/>
          <a:ln>
            <a:noFill/>
          </a:ln>
        </p:spPr>
      </p:pic>
      <p:pic>
        <p:nvPicPr>
          <p:cNvPr id="16" name="Google Shape;100;p18">
            <a:extLst>
              <a:ext uri="{FF2B5EF4-FFF2-40B4-BE49-F238E27FC236}">
                <a16:creationId xmlns:a16="http://schemas.microsoft.com/office/drawing/2014/main" id="{023BCB64-542B-4640-9126-E10DE8C888A2}"/>
              </a:ext>
            </a:extLst>
          </p:cNvPr>
          <p:cNvPicPr preferRelativeResize="0"/>
          <p:nvPr/>
        </p:nvPicPr>
        <p:blipFill>
          <a:blip r:embed="rId6">
            <a:alphaModFix/>
          </a:blip>
          <a:stretch>
            <a:fillRect/>
          </a:stretch>
        </p:blipFill>
        <p:spPr>
          <a:xfrm>
            <a:off x="6990303" y="2027167"/>
            <a:ext cx="2072457" cy="1483057"/>
          </a:xfrm>
          <a:prstGeom prst="rect">
            <a:avLst/>
          </a:prstGeom>
          <a:noFill/>
          <a:ln>
            <a:noFill/>
          </a:ln>
        </p:spPr>
      </p:pic>
      <p:pic>
        <p:nvPicPr>
          <p:cNvPr id="17" name="Google Shape;101;p18">
            <a:extLst>
              <a:ext uri="{FF2B5EF4-FFF2-40B4-BE49-F238E27FC236}">
                <a16:creationId xmlns:a16="http://schemas.microsoft.com/office/drawing/2014/main" id="{0C3F4835-79E2-4AA3-9782-BAE5F6D7AC68}"/>
              </a:ext>
            </a:extLst>
          </p:cNvPr>
          <p:cNvPicPr preferRelativeResize="0"/>
          <p:nvPr/>
        </p:nvPicPr>
        <p:blipFill>
          <a:blip r:embed="rId7">
            <a:alphaModFix/>
          </a:blip>
          <a:stretch>
            <a:fillRect/>
          </a:stretch>
        </p:blipFill>
        <p:spPr>
          <a:xfrm>
            <a:off x="6990302" y="3547819"/>
            <a:ext cx="2072458" cy="1429466"/>
          </a:xfrm>
          <a:prstGeom prst="rect">
            <a:avLst/>
          </a:prstGeom>
          <a:noFill/>
          <a:ln>
            <a:noFill/>
          </a:ln>
        </p:spPr>
      </p:pic>
      <p:sp>
        <p:nvSpPr>
          <p:cNvPr id="7" name="Oval 6">
            <a:extLst>
              <a:ext uri="{FF2B5EF4-FFF2-40B4-BE49-F238E27FC236}">
                <a16:creationId xmlns:a16="http://schemas.microsoft.com/office/drawing/2014/main" id="{8B491A2D-1245-4AD6-8E1A-3D3B9A50041B}"/>
              </a:ext>
            </a:extLst>
          </p:cNvPr>
          <p:cNvSpPr/>
          <p:nvPr/>
        </p:nvSpPr>
        <p:spPr>
          <a:xfrm>
            <a:off x="8165960" y="662854"/>
            <a:ext cx="622998" cy="6511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75926B3-9509-4BE4-8EDB-4326CD35C122}"/>
              </a:ext>
            </a:extLst>
          </p:cNvPr>
          <p:cNvSpPr/>
          <p:nvPr/>
        </p:nvSpPr>
        <p:spPr>
          <a:xfrm>
            <a:off x="8160959" y="2006298"/>
            <a:ext cx="622998" cy="6511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4A4360B-ABBF-4D4C-AC1D-BD781E5760CA}"/>
              </a:ext>
            </a:extLst>
          </p:cNvPr>
          <p:cNvSpPr/>
          <p:nvPr/>
        </p:nvSpPr>
        <p:spPr>
          <a:xfrm>
            <a:off x="8204251" y="3521270"/>
            <a:ext cx="622998" cy="6511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F2DBA38-49AC-4182-9898-66BA67E3E35E}"/>
              </a:ext>
            </a:extLst>
          </p:cNvPr>
          <p:cNvSpPr/>
          <p:nvPr/>
        </p:nvSpPr>
        <p:spPr>
          <a:xfrm>
            <a:off x="6125073" y="3570806"/>
            <a:ext cx="284591" cy="117015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Google Shape;98;p18">
            <a:extLst>
              <a:ext uri="{FF2B5EF4-FFF2-40B4-BE49-F238E27FC236}">
                <a16:creationId xmlns:a16="http://schemas.microsoft.com/office/drawing/2014/main" id="{CDBB33A8-08A2-44E7-B36B-B19899E70BD9}"/>
              </a:ext>
            </a:extLst>
          </p:cNvPr>
          <p:cNvSpPr txBox="1">
            <a:spLocks/>
          </p:cNvSpPr>
          <p:nvPr/>
        </p:nvSpPr>
        <p:spPr>
          <a:xfrm>
            <a:off x="87497" y="809639"/>
            <a:ext cx="3065545" cy="4050378"/>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buNone/>
            </a:pPr>
            <a:r>
              <a:rPr lang="en-US" sz="900" dirty="0">
                <a:solidFill>
                  <a:schemeClr val="dk1"/>
                </a:solidFill>
                <a:latin typeface="+mn-lt"/>
                <a:ea typeface="Times New Roman"/>
                <a:cs typeface="Times New Roman"/>
                <a:sym typeface="Times New Roman"/>
              </a:rPr>
              <a:t>Near 22:45 Z, SeaRey observed a sharp change in the atmosphere around 1.4 km, where ozone and PM 2.5 both dropped quickly. At the same height, potential temperature jumped by about 3°C, showing the air above was more stable and came from a different source. This means the aircraft crossed a real boundary between two air masses. Windsondes show increasing ascent rates below 2000m that indicate updraft near the shoreline.</a:t>
            </a:r>
          </a:p>
          <a:p>
            <a:pPr marL="0" indent="0">
              <a:buFont typeface="Arial"/>
              <a:buNone/>
            </a:pPr>
            <a:endParaRPr lang="en-US" sz="900" dirty="0">
              <a:solidFill>
                <a:schemeClr val="dk1"/>
              </a:solidFill>
              <a:latin typeface="+mn-lt"/>
              <a:ea typeface="Times New Roman"/>
              <a:cs typeface="Times New Roman"/>
              <a:sym typeface="Times New Roman"/>
            </a:endParaRPr>
          </a:p>
          <a:p>
            <a:pPr marL="0" indent="0">
              <a:spcBef>
                <a:spcPts val="1200"/>
              </a:spcBef>
              <a:buFont typeface="Arial"/>
              <a:buNone/>
            </a:pPr>
            <a:r>
              <a:rPr lang="en-US" sz="900" dirty="0">
                <a:solidFill>
                  <a:schemeClr val="dk1"/>
                </a:solidFill>
                <a:latin typeface="+mn-lt"/>
                <a:ea typeface="Times New Roman"/>
                <a:cs typeface="Times New Roman"/>
                <a:sym typeface="Times New Roman"/>
              </a:rPr>
              <a:t>These observations show how lake‑breeze flows and nearby clean air can stack and mix in complex ways, creating sharp layers that satellites observations with low tropospheric sensitivity will miss. Also, based on the lack of variation between land and lake pixels </a:t>
            </a:r>
            <a:r>
              <a:rPr lang="en-US" sz="900" i="1" dirty="0">
                <a:solidFill>
                  <a:schemeClr val="dk1"/>
                </a:solidFill>
                <a:latin typeface="+mn-lt"/>
                <a:ea typeface="Times New Roman"/>
                <a:cs typeface="Times New Roman"/>
                <a:sym typeface="Times New Roman"/>
              </a:rPr>
              <a:t>a priori</a:t>
            </a:r>
            <a:r>
              <a:rPr lang="en-US" sz="900" dirty="0">
                <a:solidFill>
                  <a:schemeClr val="dk1"/>
                </a:solidFill>
                <a:latin typeface="+mn-lt"/>
                <a:ea typeface="Times New Roman"/>
                <a:cs typeface="Times New Roman"/>
                <a:sym typeface="Times New Roman"/>
              </a:rPr>
              <a:t> used by TEMPO in this case, the spatial resolution of models used for priors may not be sensitive to </a:t>
            </a:r>
            <a:r>
              <a:rPr lang="en-US" sz="900" dirty="0" err="1">
                <a:solidFill>
                  <a:schemeClr val="dk1"/>
                </a:solidFill>
                <a:latin typeface="+mn-lt"/>
                <a:ea typeface="Times New Roman"/>
                <a:cs typeface="Times New Roman"/>
                <a:sym typeface="Times New Roman"/>
              </a:rPr>
              <a:t>to</a:t>
            </a:r>
            <a:r>
              <a:rPr lang="en-US" sz="900" dirty="0">
                <a:solidFill>
                  <a:schemeClr val="dk1"/>
                </a:solidFill>
                <a:latin typeface="+mn-lt"/>
                <a:ea typeface="Times New Roman"/>
                <a:cs typeface="Times New Roman"/>
                <a:sym typeface="Times New Roman"/>
              </a:rPr>
              <a:t> the sharp changes at land-lake boundaries.  </a:t>
            </a:r>
            <a:endParaRPr lang="en-US" sz="900" dirty="0">
              <a:latin typeface="+mn-lt"/>
              <a:ea typeface="Times New Roman"/>
              <a:cs typeface="Times New Roman"/>
              <a:sym typeface="Times New Roman"/>
            </a:endParaRPr>
          </a:p>
          <a:p>
            <a:pPr marL="0" indent="0">
              <a:spcBef>
                <a:spcPts val="1200"/>
              </a:spcBef>
              <a:spcAft>
                <a:spcPts val="1200"/>
              </a:spcAft>
              <a:buFont typeface="Arial"/>
              <a:buNone/>
            </a:pPr>
            <a:endParaRPr lang="en-US" sz="1100" dirty="0">
              <a:latin typeface="+mn-lt"/>
              <a:ea typeface="Times New Roman"/>
              <a:cs typeface="Times New Roman"/>
              <a:sym typeface="Times New Roman"/>
            </a:endParaRPr>
          </a:p>
        </p:txBody>
      </p:sp>
      <p:sp>
        <p:nvSpPr>
          <p:cNvPr id="26" name="Google Shape;264;p9">
            <a:extLst>
              <a:ext uri="{FF2B5EF4-FFF2-40B4-BE49-F238E27FC236}">
                <a16:creationId xmlns:a16="http://schemas.microsoft.com/office/drawing/2014/main" id="{763ED410-0E20-4E3B-A797-0BEAE46D09C7}"/>
              </a:ext>
            </a:extLst>
          </p:cNvPr>
          <p:cNvSpPr txBox="1"/>
          <p:nvPr/>
        </p:nvSpPr>
        <p:spPr>
          <a:xfrm>
            <a:off x="2598394" y="4925158"/>
            <a:ext cx="6673065" cy="190471"/>
          </a:xfrm>
          <a:prstGeom prst="rect">
            <a:avLst/>
          </a:prstGeom>
          <a:noFill/>
          <a:ln>
            <a:noFill/>
          </a:ln>
        </p:spPr>
        <p:txBody>
          <a:bodyPr spcFirstLastPara="1" wrap="square" lIns="68569" tIns="34275" rIns="68569" bIns="34275" anchor="t" anchorCtr="0">
            <a:spAutoFit/>
          </a:bodyPr>
          <a:lstStyle/>
          <a:p>
            <a:r>
              <a:rPr lang="en-US" sz="800" dirty="0"/>
              <a:t>Newchurch and Burden TEMPO/TOLNet STM 2026     U Iowa </a:t>
            </a:r>
          </a:p>
        </p:txBody>
      </p:sp>
      <p:grpSp>
        <p:nvGrpSpPr>
          <p:cNvPr id="27" name="Group 26">
            <a:extLst>
              <a:ext uri="{FF2B5EF4-FFF2-40B4-BE49-F238E27FC236}">
                <a16:creationId xmlns:a16="http://schemas.microsoft.com/office/drawing/2014/main" id="{0D081621-BDC8-4746-A3A7-C5C327CE1C3E}"/>
              </a:ext>
            </a:extLst>
          </p:cNvPr>
          <p:cNvGrpSpPr/>
          <p:nvPr/>
        </p:nvGrpSpPr>
        <p:grpSpPr>
          <a:xfrm>
            <a:off x="0" y="-97788"/>
            <a:ext cx="9246741" cy="702333"/>
            <a:chOff x="0" y="-97788"/>
            <a:chExt cx="9246741" cy="702333"/>
          </a:xfrm>
        </p:grpSpPr>
        <p:pic>
          <p:nvPicPr>
            <p:cNvPr id="28" name="Google Shape;257;p9">
              <a:extLst>
                <a:ext uri="{FF2B5EF4-FFF2-40B4-BE49-F238E27FC236}">
                  <a16:creationId xmlns:a16="http://schemas.microsoft.com/office/drawing/2014/main" id="{E249D931-0AC0-425E-A3FE-36CAE4D93C32}"/>
                </a:ext>
              </a:extLst>
            </p:cNvPr>
            <p:cNvPicPr preferRelativeResize="0"/>
            <p:nvPr/>
          </p:nvPicPr>
          <p:blipFill rotWithShape="1">
            <a:blip r:embed="rId8">
              <a:alphaModFix amt="20000"/>
            </a:blip>
            <a:srcRect t="64336" b="28974"/>
            <a:stretch/>
          </p:blipFill>
          <p:spPr>
            <a:xfrm>
              <a:off x="0" y="0"/>
              <a:ext cx="9144000" cy="458483"/>
            </a:xfrm>
            <a:prstGeom prst="rect">
              <a:avLst/>
            </a:prstGeom>
            <a:noFill/>
            <a:ln>
              <a:noFill/>
            </a:ln>
          </p:spPr>
        </p:pic>
        <p:pic>
          <p:nvPicPr>
            <p:cNvPr id="29" name="Google Shape;266;p9">
              <a:extLst>
                <a:ext uri="{FF2B5EF4-FFF2-40B4-BE49-F238E27FC236}">
                  <a16:creationId xmlns:a16="http://schemas.microsoft.com/office/drawing/2014/main" id="{DBCE3301-201F-45DE-A6C4-CE6D16329563}"/>
                </a:ext>
              </a:extLst>
            </p:cNvPr>
            <p:cNvPicPr preferRelativeResize="0"/>
            <p:nvPr/>
          </p:nvPicPr>
          <p:blipFill rotWithShape="1">
            <a:blip r:embed="rId9">
              <a:alphaModFix amt="20000"/>
            </a:blip>
            <a:srcRect l="19369" t="44195" r="25977" b="42620"/>
            <a:stretch/>
          </p:blipFill>
          <p:spPr>
            <a:xfrm flipH="1">
              <a:off x="7903396" y="-97788"/>
              <a:ext cx="1343345" cy="702333"/>
            </a:xfrm>
            <a:prstGeom prst="rect">
              <a:avLst/>
            </a:prstGeom>
            <a:noFill/>
            <a:ln>
              <a:noFill/>
            </a:ln>
          </p:spPr>
        </p:pic>
      </p:grpSp>
      <p:pic>
        <p:nvPicPr>
          <p:cNvPr id="30" name="Google Shape;260;p9">
            <a:extLst>
              <a:ext uri="{FF2B5EF4-FFF2-40B4-BE49-F238E27FC236}">
                <a16:creationId xmlns:a16="http://schemas.microsoft.com/office/drawing/2014/main" id="{CE208596-2B4F-41A3-AE17-7C1DB7A79E39}"/>
              </a:ext>
            </a:extLst>
          </p:cNvPr>
          <p:cNvPicPr preferRelativeResize="0"/>
          <p:nvPr/>
        </p:nvPicPr>
        <p:blipFill rotWithShape="1">
          <a:blip r:embed="rId10">
            <a:alphaModFix/>
          </a:blip>
          <a:srcRect/>
          <a:stretch/>
        </p:blipFill>
        <p:spPr>
          <a:xfrm>
            <a:off x="0" y="4880189"/>
            <a:ext cx="506001" cy="268484"/>
          </a:xfrm>
          <a:prstGeom prst="rect">
            <a:avLst/>
          </a:prstGeom>
          <a:noFill/>
          <a:ln>
            <a:noFill/>
          </a:ln>
        </p:spPr>
      </p:pic>
      <p:pic>
        <p:nvPicPr>
          <p:cNvPr id="31" name="Google Shape;261;p9">
            <a:extLst>
              <a:ext uri="{FF2B5EF4-FFF2-40B4-BE49-F238E27FC236}">
                <a16:creationId xmlns:a16="http://schemas.microsoft.com/office/drawing/2014/main" id="{D0B3B026-2924-4C72-BBBE-300F7C8581C1}"/>
              </a:ext>
            </a:extLst>
          </p:cNvPr>
          <p:cNvPicPr preferRelativeResize="0"/>
          <p:nvPr/>
        </p:nvPicPr>
        <p:blipFill rotWithShape="1">
          <a:blip r:embed="rId11">
            <a:alphaModFix/>
          </a:blip>
          <a:srcRect/>
          <a:stretch/>
        </p:blipFill>
        <p:spPr>
          <a:xfrm>
            <a:off x="506002" y="4925158"/>
            <a:ext cx="187514" cy="178546"/>
          </a:xfrm>
          <a:prstGeom prst="rect">
            <a:avLst/>
          </a:prstGeom>
          <a:noFill/>
          <a:ln>
            <a:noFill/>
          </a:ln>
        </p:spPr>
      </p:pic>
      <p:pic>
        <p:nvPicPr>
          <p:cNvPr id="32" name="Google Shape;262;p9">
            <a:extLst>
              <a:ext uri="{FF2B5EF4-FFF2-40B4-BE49-F238E27FC236}">
                <a16:creationId xmlns:a16="http://schemas.microsoft.com/office/drawing/2014/main" id="{8F6798B2-3C21-4BF7-9F8C-02407C55A4AA}"/>
              </a:ext>
            </a:extLst>
          </p:cNvPr>
          <p:cNvPicPr preferRelativeResize="0"/>
          <p:nvPr/>
        </p:nvPicPr>
        <p:blipFill rotWithShape="1">
          <a:blip r:embed="rId12">
            <a:alphaModFix/>
          </a:blip>
          <a:srcRect/>
          <a:stretch/>
        </p:blipFill>
        <p:spPr>
          <a:xfrm>
            <a:off x="760919" y="4925158"/>
            <a:ext cx="187514" cy="187514"/>
          </a:xfrm>
          <a:prstGeom prst="rect">
            <a:avLst/>
          </a:prstGeom>
          <a:noFill/>
          <a:ln>
            <a:noFill/>
          </a:ln>
        </p:spPr>
      </p:pic>
      <p:pic>
        <p:nvPicPr>
          <p:cNvPr id="33" name="Google Shape;263;p9">
            <a:extLst>
              <a:ext uri="{FF2B5EF4-FFF2-40B4-BE49-F238E27FC236}">
                <a16:creationId xmlns:a16="http://schemas.microsoft.com/office/drawing/2014/main" id="{8FEB494B-C3B8-4DAB-B320-806B1F67E4E0}"/>
              </a:ext>
            </a:extLst>
          </p:cNvPr>
          <p:cNvPicPr preferRelativeResize="0"/>
          <p:nvPr/>
        </p:nvPicPr>
        <p:blipFill rotWithShape="1">
          <a:blip r:embed="rId13">
            <a:alphaModFix/>
          </a:blip>
          <a:srcRect/>
          <a:stretch/>
        </p:blipFill>
        <p:spPr>
          <a:xfrm>
            <a:off x="1012003" y="4908556"/>
            <a:ext cx="187514" cy="200258"/>
          </a:xfrm>
          <a:prstGeom prst="rect">
            <a:avLst/>
          </a:prstGeom>
          <a:noFill/>
          <a:ln>
            <a:noFill/>
          </a:ln>
        </p:spPr>
      </p:pic>
      <p:pic>
        <p:nvPicPr>
          <p:cNvPr id="34" name="Google Shape;268;p9">
            <a:extLst>
              <a:ext uri="{FF2B5EF4-FFF2-40B4-BE49-F238E27FC236}">
                <a16:creationId xmlns:a16="http://schemas.microsoft.com/office/drawing/2014/main" id="{2F7B8D9A-8271-45ED-8413-9A209E95186A}"/>
              </a:ext>
            </a:extLst>
          </p:cNvPr>
          <p:cNvPicPr preferRelativeResize="0"/>
          <p:nvPr/>
        </p:nvPicPr>
        <p:blipFill rotWithShape="1">
          <a:blip r:embed="rId14">
            <a:alphaModFix/>
          </a:blip>
          <a:srcRect t="9104" b="52754"/>
          <a:stretch/>
        </p:blipFill>
        <p:spPr>
          <a:xfrm>
            <a:off x="1304815" y="4909876"/>
            <a:ext cx="506001" cy="192998"/>
          </a:xfrm>
          <a:prstGeom prst="ellipse">
            <a:avLst/>
          </a:prstGeom>
          <a:noFill/>
          <a:ln w="9525" cap="flat" cmpd="sng">
            <a:solidFill>
              <a:schemeClr val="dk1"/>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9"/>
          <p:cNvSpPr txBox="1">
            <a:spLocks noGrp="1"/>
          </p:cNvSpPr>
          <p:nvPr>
            <p:ph type="title"/>
          </p:nvPr>
        </p:nvSpPr>
        <p:spPr>
          <a:xfrm>
            <a:off x="399243" y="25540"/>
            <a:ext cx="8520600" cy="43119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b="1" dirty="0">
                <a:latin typeface="+mn-lt"/>
                <a:ea typeface="Times New Roman"/>
                <a:cs typeface="Times New Roman"/>
                <a:sym typeface="Times New Roman"/>
              </a:rPr>
              <a:t>HRRR Winds: sfc, above PBL (850 mb) and below PBL top (900 mb)</a:t>
            </a:r>
            <a:endParaRPr sz="1800" b="1" dirty="0">
              <a:latin typeface="+mn-lt"/>
              <a:ea typeface="Times New Roman"/>
              <a:cs typeface="Times New Roman"/>
              <a:sym typeface="Times New Roman"/>
            </a:endParaRPr>
          </a:p>
        </p:txBody>
      </p:sp>
      <p:sp>
        <p:nvSpPr>
          <p:cNvPr id="107" name="Google Shape;107;p19"/>
          <p:cNvSpPr txBox="1">
            <a:spLocks noGrp="1"/>
          </p:cNvSpPr>
          <p:nvPr>
            <p:ph type="body" idx="1"/>
          </p:nvPr>
        </p:nvSpPr>
        <p:spPr>
          <a:xfrm>
            <a:off x="99024" y="618755"/>
            <a:ext cx="3439685" cy="390599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1100" dirty="0">
                <a:solidFill>
                  <a:schemeClr val="dk1"/>
                </a:solidFill>
                <a:latin typeface="+mn-lt"/>
                <a:ea typeface="Times New Roman"/>
                <a:cs typeface="Times New Roman"/>
                <a:sym typeface="Times New Roman"/>
              </a:rPr>
              <a:t>At 2300 utc, HRRR shows the Lake Breeze effect that SeaRey sampled. The arrows indicate direction at multiple pressure levels to show the circulation and the base map is colored by boundary layer height. The boundary layer over the lake that was still circulating polluted air from the week prior was advecting onto the land. The SeaRey measurements pass through that PBL ceiling. </a:t>
            </a:r>
            <a:endParaRPr sz="1100" dirty="0">
              <a:solidFill>
                <a:schemeClr val="dk1"/>
              </a:solidFill>
              <a:latin typeface="+mn-lt"/>
              <a:ea typeface="Times New Roman"/>
              <a:cs typeface="Times New Roman"/>
              <a:sym typeface="Times New Roman"/>
            </a:endParaRPr>
          </a:p>
          <a:p>
            <a:pPr marL="0" lvl="0" indent="0" algn="l" rtl="0">
              <a:spcBef>
                <a:spcPts val="1200"/>
              </a:spcBef>
              <a:spcAft>
                <a:spcPts val="0"/>
              </a:spcAft>
              <a:buNone/>
            </a:pPr>
            <a:r>
              <a:rPr lang="en" sz="1100" dirty="0">
                <a:solidFill>
                  <a:schemeClr val="dk1"/>
                </a:solidFill>
                <a:latin typeface="+mn-lt"/>
                <a:ea typeface="Times New Roman"/>
                <a:cs typeface="Times New Roman"/>
                <a:sym typeface="Times New Roman"/>
              </a:rPr>
              <a:t>These measurements show that cleaner air was aloft. </a:t>
            </a:r>
          </a:p>
          <a:p>
            <a:pPr marL="0" lvl="0" indent="0" algn="l" rtl="0">
              <a:spcBef>
                <a:spcPts val="1200"/>
              </a:spcBef>
              <a:spcAft>
                <a:spcPts val="0"/>
              </a:spcAft>
              <a:buNone/>
            </a:pPr>
            <a:r>
              <a:rPr lang="en" sz="1100" dirty="0">
                <a:solidFill>
                  <a:schemeClr val="dk1"/>
                </a:solidFill>
                <a:latin typeface="+mn-lt"/>
                <a:ea typeface="Times New Roman"/>
                <a:cs typeface="Times New Roman"/>
                <a:sym typeface="Times New Roman"/>
              </a:rPr>
              <a:t>On the next slide the Lidar data from the campaign ozone curtain shows the improving air quality through continuous observation at the Chiwaukee Prairie site. This curtain shows high ozone concentrations start aloft and move downward near the surface where ozone remains for roughly a week until lower concentrations appear and remain low near surface until the end of the campaign. </a:t>
            </a:r>
            <a:endParaRPr sz="1100" dirty="0">
              <a:solidFill>
                <a:schemeClr val="dk1"/>
              </a:solidFill>
              <a:latin typeface="+mn-lt"/>
              <a:ea typeface="Times New Roman"/>
              <a:cs typeface="Times New Roman"/>
              <a:sym typeface="Times New Roman"/>
            </a:endParaRPr>
          </a:p>
        </p:txBody>
      </p:sp>
      <p:pic>
        <p:nvPicPr>
          <p:cNvPr id="108" name="Google Shape;108;p19"/>
          <p:cNvPicPr preferRelativeResize="0"/>
          <p:nvPr/>
        </p:nvPicPr>
        <p:blipFill>
          <a:blip r:embed="rId3">
            <a:alphaModFix/>
          </a:blip>
          <a:stretch>
            <a:fillRect/>
          </a:stretch>
        </p:blipFill>
        <p:spPr>
          <a:xfrm>
            <a:off x="3683000" y="517875"/>
            <a:ext cx="5361976" cy="4089487"/>
          </a:xfrm>
          <a:prstGeom prst="rect">
            <a:avLst/>
          </a:prstGeom>
          <a:noFill/>
          <a:ln>
            <a:noFill/>
          </a:ln>
        </p:spPr>
      </p:pic>
      <p:sp>
        <p:nvSpPr>
          <p:cNvPr id="2" name="Slide Number Placeholder 1">
            <a:extLst>
              <a:ext uri="{FF2B5EF4-FFF2-40B4-BE49-F238E27FC236}">
                <a16:creationId xmlns:a16="http://schemas.microsoft.com/office/drawing/2014/main" id="{E94F6D94-5D0D-4674-A994-BE44DF5466E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sp>
        <p:nvSpPr>
          <p:cNvPr id="6" name="Google Shape;264;p9">
            <a:extLst>
              <a:ext uri="{FF2B5EF4-FFF2-40B4-BE49-F238E27FC236}">
                <a16:creationId xmlns:a16="http://schemas.microsoft.com/office/drawing/2014/main" id="{03CFBD8A-E170-47C5-A0D9-15191B42D82C}"/>
              </a:ext>
            </a:extLst>
          </p:cNvPr>
          <p:cNvSpPr txBox="1"/>
          <p:nvPr/>
        </p:nvSpPr>
        <p:spPr>
          <a:xfrm>
            <a:off x="2200274" y="4904042"/>
            <a:ext cx="6673065" cy="190471"/>
          </a:xfrm>
          <a:prstGeom prst="rect">
            <a:avLst/>
          </a:prstGeom>
          <a:noFill/>
          <a:ln>
            <a:noFill/>
          </a:ln>
        </p:spPr>
        <p:txBody>
          <a:bodyPr spcFirstLastPara="1" wrap="square" lIns="68569" tIns="34275" rIns="68569" bIns="34275" anchor="t" anchorCtr="0">
            <a:spAutoFit/>
          </a:bodyPr>
          <a:lstStyle/>
          <a:p>
            <a:r>
              <a:rPr lang="en-US" sz="800" dirty="0"/>
              <a:t>Newchurch and Burden TEMPO/TOLNet STM 2026     U Iowa </a:t>
            </a:r>
          </a:p>
        </p:txBody>
      </p:sp>
      <p:grpSp>
        <p:nvGrpSpPr>
          <p:cNvPr id="7" name="Group 6">
            <a:extLst>
              <a:ext uri="{FF2B5EF4-FFF2-40B4-BE49-F238E27FC236}">
                <a16:creationId xmlns:a16="http://schemas.microsoft.com/office/drawing/2014/main" id="{AC442368-0669-49EB-B647-6EACB88ECE26}"/>
              </a:ext>
            </a:extLst>
          </p:cNvPr>
          <p:cNvGrpSpPr/>
          <p:nvPr/>
        </p:nvGrpSpPr>
        <p:grpSpPr>
          <a:xfrm>
            <a:off x="0" y="-97788"/>
            <a:ext cx="9246741" cy="702333"/>
            <a:chOff x="0" y="-97788"/>
            <a:chExt cx="9246741" cy="702333"/>
          </a:xfrm>
        </p:grpSpPr>
        <p:pic>
          <p:nvPicPr>
            <p:cNvPr id="8" name="Google Shape;257;p9">
              <a:extLst>
                <a:ext uri="{FF2B5EF4-FFF2-40B4-BE49-F238E27FC236}">
                  <a16:creationId xmlns:a16="http://schemas.microsoft.com/office/drawing/2014/main" id="{5ED1E6D7-29E3-4CD8-9A1C-D8982B5EDD91}"/>
                </a:ext>
              </a:extLst>
            </p:cNvPr>
            <p:cNvPicPr preferRelativeResize="0"/>
            <p:nvPr/>
          </p:nvPicPr>
          <p:blipFill rotWithShape="1">
            <a:blip r:embed="rId4">
              <a:alphaModFix amt="20000"/>
            </a:blip>
            <a:srcRect t="64336" b="28974"/>
            <a:stretch/>
          </p:blipFill>
          <p:spPr>
            <a:xfrm>
              <a:off x="0" y="0"/>
              <a:ext cx="9144000" cy="458483"/>
            </a:xfrm>
            <a:prstGeom prst="rect">
              <a:avLst/>
            </a:prstGeom>
            <a:noFill/>
            <a:ln>
              <a:noFill/>
            </a:ln>
          </p:spPr>
        </p:pic>
        <p:pic>
          <p:nvPicPr>
            <p:cNvPr id="9" name="Google Shape;266;p9">
              <a:extLst>
                <a:ext uri="{FF2B5EF4-FFF2-40B4-BE49-F238E27FC236}">
                  <a16:creationId xmlns:a16="http://schemas.microsoft.com/office/drawing/2014/main" id="{BB2665F1-B825-4247-8ADB-CF66DA5C3B58}"/>
                </a:ext>
              </a:extLst>
            </p:cNvPr>
            <p:cNvPicPr preferRelativeResize="0"/>
            <p:nvPr/>
          </p:nvPicPr>
          <p:blipFill rotWithShape="1">
            <a:blip r:embed="rId5">
              <a:alphaModFix amt="20000"/>
            </a:blip>
            <a:srcRect l="19369" t="44195" r="25977" b="42620"/>
            <a:stretch/>
          </p:blipFill>
          <p:spPr>
            <a:xfrm flipH="1">
              <a:off x="7903396" y="-97788"/>
              <a:ext cx="1343345" cy="702333"/>
            </a:xfrm>
            <a:prstGeom prst="rect">
              <a:avLst/>
            </a:prstGeom>
            <a:noFill/>
            <a:ln>
              <a:noFill/>
            </a:ln>
          </p:spPr>
        </p:pic>
      </p:grpSp>
      <p:pic>
        <p:nvPicPr>
          <p:cNvPr id="10" name="Google Shape;260;p9">
            <a:extLst>
              <a:ext uri="{FF2B5EF4-FFF2-40B4-BE49-F238E27FC236}">
                <a16:creationId xmlns:a16="http://schemas.microsoft.com/office/drawing/2014/main" id="{CDB1B796-9878-4B13-9CCE-C4EADE041E6B}"/>
              </a:ext>
            </a:extLst>
          </p:cNvPr>
          <p:cNvPicPr preferRelativeResize="0"/>
          <p:nvPr/>
        </p:nvPicPr>
        <p:blipFill rotWithShape="1">
          <a:blip r:embed="rId6">
            <a:alphaModFix/>
          </a:blip>
          <a:srcRect/>
          <a:stretch/>
        </p:blipFill>
        <p:spPr>
          <a:xfrm>
            <a:off x="0" y="4880189"/>
            <a:ext cx="506001" cy="268484"/>
          </a:xfrm>
          <a:prstGeom prst="rect">
            <a:avLst/>
          </a:prstGeom>
          <a:noFill/>
          <a:ln>
            <a:noFill/>
          </a:ln>
        </p:spPr>
      </p:pic>
      <p:pic>
        <p:nvPicPr>
          <p:cNvPr id="11" name="Google Shape;261;p9">
            <a:extLst>
              <a:ext uri="{FF2B5EF4-FFF2-40B4-BE49-F238E27FC236}">
                <a16:creationId xmlns:a16="http://schemas.microsoft.com/office/drawing/2014/main" id="{7D385607-5994-4ADE-B94F-DD654B6EA23E}"/>
              </a:ext>
            </a:extLst>
          </p:cNvPr>
          <p:cNvPicPr preferRelativeResize="0"/>
          <p:nvPr/>
        </p:nvPicPr>
        <p:blipFill rotWithShape="1">
          <a:blip r:embed="rId7">
            <a:alphaModFix/>
          </a:blip>
          <a:srcRect/>
          <a:stretch/>
        </p:blipFill>
        <p:spPr>
          <a:xfrm>
            <a:off x="506002" y="4925158"/>
            <a:ext cx="187514" cy="178546"/>
          </a:xfrm>
          <a:prstGeom prst="rect">
            <a:avLst/>
          </a:prstGeom>
          <a:noFill/>
          <a:ln>
            <a:noFill/>
          </a:ln>
        </p:spPr>
      </p:pic>
      <p:pic>
        <p:nvPicPr>
          <p:cNvPr id="12" name="Google Shape;262;p9">
            <a:extLst>
              <a:ext uri="{FF2B5EF4-FFF2-40B4-BE49-F238E27FC236}">
                <a16:creationId xmlns:a16="http://schemas.microsoft.com/office/drawing/2014/main" id="{BDAF1115-983F-4053-8617-3D1E59BDC637}"/>
              </a:ext>
            </a:extLst>
          </p:cNvPr>
          <p:cNvPicPr preferRelativeResize="0"/>
          <p:nvPr/>
        </p:nvPicPr>
        <p:blipFill rotWithShape="1">
          <a:blip r:embed="rId8">
            <a:alphaModFix/>
          </a:blip>
          <a:srcRect/>
          <a:stretch/>
        </p:blipFill>
        <p:spPr>
          <a:xfrm>
            <a:off x="760919" y="4925158"/>
            <a:ext cx="187514" cy="187514"/>
          </a:xfrm>
          <a:prstGeom prst="rect">
            <a:avLst/>
          </a:prstGeom>
          <a:noFill/>
          <a:ln>
            <a:noFill/>
          </a:ln>
        </p:spPr>
      </p:pic>
      <p:pic>
        <p:nvPicPr>
          <p:cNvPr id="13" name="Google Shape;263;p9">
            <a:extLst>
              <a:ext uri="{FF2B5EF4-FFF2-40B4-BE49-F238E27FC236}">
                <a16:creationId xmlns:a16="http://schemas.microsoft.com/office/drawing/2014/main" id="{A992796E-AA4D-41ED-B803-2E3A523D1BCC}"/>
              </a:ext>
            </a:extLst>
          </p:cNvPr>
          <p:cNvPicPr preferRelativeResize="0"/>
          <p:nvPr/>
        </p:nvPicPr>
        <p:blipFill rotWithShape="1">
          <a:blip r:embed="rId9">
            <a:alphaModFix/>
          </a:blip>
          <a:srcRect/>
          <a:stretch/>
        </p:blipFill>
        <p:spPr>
          <a:xfrm>
            <a:off x="1012003" y="4908556"/>
            <a:ext cx="187514" cy="200258"/>
          </a:xfrm>
          <a:prstGeom prst="rect">
            <a:avLst/>
          </a:prstGeom>
          <a:noFill/>
          <a:ln>
            <a:noFill/>
          </a:ln>
        </p:spPr>
      </p:pic>
      <p:pic>
        <p:nvPicPr>
          <p:cNvPr id="14" name="Google Shape;268;p9">
            <a:extLst>
              <a:ext uri="{FF2B5EF4-FFF2-40B4-BE49-F238E27FC236}">
                <a16:creationId xmlns:a16="http://schemas.microsoft.com/office/drawing/2014/main" id="{3203C34B-FFF2-499F-BB0B-C3789A99EEBB}"/>
              </a:ext>
            </a:extLst>
          </p:cNvPr>
          <p:cNvPicPr preferRelativeResize="0"/>
          <p:nvPr/>
        </p:nvPicPr>
        <p:blipFill rotWithShape="1">
          <a:blip r:embed="rId10">
            <a:alphaModFix/>
          </a:blip>
          <a:srcRect t="9104" b="52754"/>
          <a:stretch/>
        </p:blipFill>
        <p:spPr>
          <a:xfrm>
            <a:off x="1304815" y="4909876"/>
            <a:ext cx="506001" cy="192998"/>
          </a:xfrm>
          <a:prstGeom prst="ellipse">
            <a:avLst/>
          </a:prstGeom>
          <a:noFill/>
          <a:ln w="9525" cap="flat" cmpd="sng">
            <a:solidFill>
              <a:schemeClr val="dk1"/>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14" name="Google Shape;114;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15" name="Google Shape;115;p20"/>
          <p:cNvPicPr preferRelativeResize="0"/>
          <p:nvPr/>
        </p:nvPicPr>
        <p:blipFill>
          <a:blip r:embed="rId3">
            <a:alphaModFix/>
          </a:blip>
          <a:stretch>
            <a:fillRect/>
          </a:stretch>
        </p:blipFill>
        <p:spPr>
          <a:xfrm>
            <a:off x="0" y="0"/>
            <a:ext cx="9239352" cy="5097876"/>
          </a:xfrm>
          <a:prstGeom prst="rect">
            <a:avLst/>
          </a:prstGeom>
          <a:noFill/>
          <a:ln>
            <a:noFill/>
          </a:ln>
        </p:spPr>
      </p:pic>
      <p:sp>
        <p:nvSpPr>
          <p:cNvPr id="2" name="Slide Number Placeholder 1">
            <a:extLst>
              <a:ext uri="{FF2B5EF4-FFF2-40B4-BE49-F238E27FC236}">
                <a16:creationId xmlns:a16="http://schemas.microsoft.com/office/drawing/2014/main" id="{167F9F7D-1640-4FDA-9B35-C0CE62A2CB0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grpSp>
        <p:nvGrpSpPr>
          <p:cNvPr id="6" name="Group 5">
            <a:extLst>
              <a:ext uri="{FF2B5EF4-FFF2-40B4-BE49-F238E27FC236}">
                <a16:creationId xmlns:a16="http://schemas.microsoft.com/office/drawing/2014/main" id="{F703D55F-B513-4FEB-BEAD-55092C2C3E44}"/>
              </a:ext>
            </a:extLst>
          </p:cNvPr>
          <p:cNvGrpSpPr/>
          <p:nvPr/>
        </p:nvGrpSpPr>
        <p:grpSpPr>
          <a:xfrm>
            <a:off x="0" y="-97788"/>
            <a:ext cx="9246741" cy="702333"/>
            <a:chOff x="0" y="-97788"/>
            <a:chExt cx="9246741" cy="702333"/>
          </a:xfrm>
        </p:grpSpPr>
        <p:pic>
          <p:nvPicPr>
            <p:cNvPr id="7" name="Google Shape;257;p9">
              <a:extLst>
                <a:ext uri="{FF2B5EF4-FFF2-40B4-BE49-F238E27FC236}">
                  <a16:creationId xmlns:a16="http://schemas.microsoft.com/office/drawing/2014/main" id="{CDD7E212-D3B6-488C-91A5-5313815FF660}"/>
                </a:ext>
              </a:extLst>
            </p:cNvPr>
            <p:cNvPicPr preferRelativeResize="0"/>
            <p:nvPr/>
          </p:nvPicPr>
          <p:blipFill rotWithShape="1">
            <a:blip r:embed="rId4">
              <a:alphaModFix amt="20000"/>
            </a:blip>
            <a:srcRect t="64336" b="28974"/>
            <a:stretch/>
          </p:blipFill>
          <p:spPr>
            <a:xfrm>
              <a:off x="0" y="0"/>
              <a:ext cx="9144000" cy="458483"/>
            </a:xfrm>
            <a:prstGeom prst="rect">
              <a:avLst/>
            </a:prstGeom>
            <a:noFill/>
            <a:ln>
              <a:noFill/>
            </a:ln>
          </p:spPr>
        </p:pic>
        <p:pic>
          <p:nvPicPr>
            <p:cNvPr id="8" name="Google Shape;266;p9">
              <a:extLst>
                <a:ext uri="{FF2B5EF4-FFF2-40B4-BE49-F238E27FC236}">
                  <a16:creationId xmlns:a16="http://schemas.microsoft.com/office/drawing/2014/main" id="{9DFD8620-33C0-4227-B0BC-BA7E2E780AA0}"/>
                </a:ext>
              </a:extLst>
            </p:cNvPr>
            <p:cNvPicPr preferRelativeResize="0"/>
            <p:nvPr/>
          </p:nvPicPr>
          <p:blipFill rotWithShape="1">
            <a:blip r:embed="rId5">
              <a:alphaModFix amt="20000"/>
            </a:blip>
            <a:srcRect l="19369" t="44195" r="25977" b="42620"/>
            <a:stretch/>
          </p:blipFill>
          <p:spPr>
            <a:xfrm flipH="1">
              <a:off x="7903396" y="-97788"/>
              <a:ext cx="1343345" cy="702333"/>
            </a:xfrm>
            <a:prstGeom prst="rect">
              <a:avLst/>
            </a:prstGeom>
            <a:noFill/>
            <a:ln>
              <a:noFill/>
            </a:ln>
          </p:spPr>
        </p:pic>
      </p:grpSp>
      <p:pic>
        <p:nvPicPr>
          <p:cNvPr id="9" name="Google Shape;260;p9">
            <a:extLst>
              <a:ext uri="{FF2B5EF4-FFF2-40B4-BE49-F238E27FC236}">
                <a16:creationId xmlns:a16="http://schemas.microsoft.com/office/drawing/2014/main" id="{9BF85891-F53D-4FEF-8C89-EF8AEC86BB85}"/>
              </a:ext>
            </a:extLst>
          </p:cNvPr>
          <p:cNvPicPr preferRelativeResize="0"/>
          <p:nvPr/>
        </p:nvPicPr>
        <p:blipFill rotWithShape="1">
          <a:blip r:embed="rId6">
            <a:alphaModFix/>
          </a:blip>
          <a:srcRect/>
          <a:stretch/>
        </p:blipFill>
        <p:spPr>
          <a:xfrm>
            <a:off x="0" y="4880189"/>
            <a:ext cx="506001" cy="268484"/>
          </a:xfrm>
          <a:prstGeom prst="rect">
            <a:avLst/>
          </a:prstGeom>
          <a:noFill/>
          <a:ln>
            <a:noFill/>
          </a:ln>
        </p:spPr>
      </p:pic>
      <p:pic>
        <p:nvPicPr>
          <p:cNvPr id="10" name="Google Shape;261;p9">
            <a:extLst>
              <a:ext uri="{FF2B5EF4-FFF2-40B4-BE49-F238E27FC236}">
                <a16:creationId xmlns:a16="http://schemas.microsoft.com/office/drawing/2014/main" id="{82FF90FB-13D6-4517-A7B0-1E0328D79B0D}"/>
              </a:ext>
            </a:extLst>
          </p:cNvPr>
          <p:cNvPicPr preferRelativeResize="0"/>
          <p:nvPr/>
        </p:nvPicPr>
        <p:blipFill rotWithShape="1">
          <a:blip r:embed="rId7">
            <a:alphaModFix/>
          </a:blip>
          <a:srcRect/>
          <a:stretch/>
        </p:blipFill>
        <p:spPr>
          <a:xfrm>
            <a:off x="506002" y="4925158"/>
            <a:ext cx="187514" cy="178546"/>
          </a:xfrm>
          <a:prstGeom prst="rect">
            <a:avLst/>
          </a:prstGeom>
          <a:noFill/>
          <a:ln>
            <a:noFill/>
          </a:ln>
        </p:spPr>
      </p:pic>
      <p:pic>
        <p:nvPicPr>
          <p:cNvPr id="11" name="Google Shape;262;p9">
            <a:extLst>
              <a:ext uri="{FF2B5EF4-FFF2-40B4-BE49-F238E27FC236}">
                <a16:creationId xmlns:a16="http://schemas.microsoft.com/office/drawing/2014/main" id="{E4A970CE-17E3-45D8-9678-D23E8E318786}"/>
              </a:ext>
            </a:extLst>
          </p:cNvPr>
          <p:cNvPicPr preferRelativeResize="0"/>
          <p:nvPr/>
        </p:nvPicPr>
        <p:blipFill rotWithShape="1">
          <a:blip r:embed="rId8">
            <a:alphaModFix/>
          </a:blip>
          <a:srcRect/>
          <a:stretch/>
        </p:blipFill>
        <p:spPr>
          <a:xfrm>
            <a:off x="760919" y="4925158"/>
            <a:ext cx="187514" cy="187514"/>
          </a:xfrm>
          <a:prstGeom prst="rect">
            <a:avLst/>
          </a:prstGeom>
          <a:noFill/>
          <a:ln>
            <a:noFill/>
          </a:ln>
        </p:spPr>
      </p:pic>
      <p:pic>
        <p:nvPicPr>
          <p:cNvPr id="12" name="Google Shape;263;p9">
            <a:extLst>
              <a:ext uri="{FF2B5EF4-FFF2-40B4-BE49-F238E27FC236}">
                <a16:creationId xmlns:a16="http://schemas.microsoft.com/office/drawing/2014/main" id="{45AE671C-19B2-498B-86EB-52C7BFDAF9A8}"/>
              </a:ext>
            </a:extLst>
          </p:cNvPr>
          <p:cNvPicPr preferRelativeResize="0"/>
          <p:nvPr/>
        </p:nvPicPr>
        <p:blipFill rotWithShape="1">
          <a:blip r:embed="rId9">
            <a:alphaModFix/>
          </a:blip>
          <a:srcRect/>
          <a:stretch/>
        </p:blipFill>
        <p:spPr>
          <a:xfrm>
            <a:off x="1012003" y="4908556"/>
            <a:ext cx="187514" cy="200258"/>
          </a:xfrm>
          <a:prstGeom prst="rect">
            <a:avLst/>
          </a:prstGeom>
          <a:noFill/>
          <a:ln>
            <a:noFill/>
          </a:ln>
        </p:spPr>
      </p:pic>
      <p:pic>
        <p:nvPicPr>
          <p:cNvPr id="13" name="Google Shape;268;p9">
            <a:extLst>
              <a:ext uri="{FF2B5EF4-FFF2-40B4-BE49-F238E27FC236}">
                <a16:creationId xmlns:a16="http://schemas.microsoft.com/office/drawing/2014/main" id="{1347D6E0-0F32-4ED4-BB14-410078BD6AF0}"/>
              </a:ext>
            </a:extLst>
          </p:cNvPr>
          <p:cNvPicPr preferRelativeResize="0"/>
          <p:nvPr/>
        </p:nvPicPr>
        <p:blipFill rotWithShape="1">
          <a:blip r:embed="rId10">
            <a:alphaModFix/>
          </a:blip>
          <a:srcRect t="9104" b="52754"/>
          <a:stretch/>
        </p:blipFill>
        <p:spPr>
          <a:xfrm>
            <a:off x="1304815" y="4909876"/>
            <a:ext cx="506001" cy="192998"/>
          </a:xfrm>
          <a:prstGeom prst="ellipse">
            <a:avLst/>
          </a:prstGeom>
          <a:noFill/>
          <a:ln w="9525" cap="flat" cmpd="sng">
            <a:solidFill>
              <a:schemeClr val="dk1"/>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217</TotalTime>
  <Words>1986</Words>
  <Application>Microsoft Office PowerPoint</Application>
  <PresentationFormat>On-screen Show (16:9)</PresentationFormat>
  <Paragraphs>158</Paragraphs>
  <Slides>17</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CIDFont+F1</vt:lpstr>
      <vt:lpstr>CIDFont+F3</vt:lpstr>
      <vt:lpstr>Roboto</vt:lpstr>
      <vt:lpstr>Times New Roman</vt:lpstr>
      <vt:lpstr>Simple Light</vt:lpstr>
      <vt:lpstr>PowerPoint Presentation</vt:lpstr>
      <vt:lpstr>PowerPoint Presentation</vt:lpstr>
      <vt:lpstr>Over-Guide: Baseline Needs</vt:lpstr>
      <vt:lpstr>Study Extent on 8/2/23 RO3QET and Searey</vt:lpstr>
      <vt:lpstr>RO3QET-Searey Ozone Comparison at the Lakeshore</vt:lpstr>
      <vt:lpstr>RO3QET and SeaRey ozone compared to TEMPO: Land/Lake Differneces</vt:lpstr>
      <vt:lpstr>Investigating Differences 1.2-1.4 km between Land and Lake </vt:lpstr>
      <vt:lpstr>HRRR Winds: sfc, above PBL (850 mb) and below PBL top (900 mb)</vt:lpstr>
      <vt:lpstr>PowerPoint Presentation</vt:lpstr>
      <vt:lpstr>Ozone Partial Columns: Searey and TEMPO</vt:lpstr>
      <vt:lpstr>NO2 Flight Profiles</vt:lpstr>
      <vt:lpstr>NO2 TEMPO partial tropospheric column comparison with SeaRey</vt:lpstr>
      <vt:lpstr>TEMPO NO2 Validation</vt:lpstr>
      <vt:lpstr>Conclusions</vt:lpstr>
      <vt:lpstr>Dickens et al, submitted to JGR Atmospheres, 2026</vt:lpstr>
      <vt:lpstr>Lin et al., submitted to Science Advances, 2026</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Newchurch et al., Validation of TEMPO O3 profile and NO2 column with TOLNet/RO3QET and SeaRey measurements.   Tuesday, 16 June, 11:20 LT.</dc:title>
  <dc:creator>Mike Newchurch</dc:creator>
  <cp:lastModifiedBy>mike newchurch</cp:lastModifiedBy>
  <cp:revision>37</cp:revision>
  <dcterms:modified xsi:type="dcterms:W3CDTF">2026-06-15T15:20:48Z</dcterms:modified>
</cp:coreProperties>
</file>