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643" r:id="rId2"/>
    <p:sldId id="708" r:id="rId3"/>
    <p:sldId id="705" r:id="rId4"/>
    <p:sldId id="704" r:id="rId5"/>
    <p:sldId id="676" r:id="rId6"/>
    <p:sldId id="709" r:id="rId7"/>
    <p:sldId id="690" r:id="rId8"/>
    <p:sldId id="694" r:id="rId9"/>
    <p:sldId id="711" r:id="rId10"/>
    <p:sldId id="608" r:id="rId11"/>
    <p:sldId id="273" r:id="rId12"/>
    <p:sldId id="698" r:id="rId13"/>
    <p:sldId id="700" r:id="rId14"/>
    <p:sldId id="712" r:id="rId15"/>
    <p:sldId id="703" r:id="rId16"/>
    <p:sldId id="6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5"/>
    <p:restoredTop sz="72340"/>
  </p:normalViewPr>
  <p:slideViewPr>
    <p:cSldViewPr snapToGrid="0">
      <p:cViewPr varScale="1">
        <p:scale>
          <a:sx n="87" d="100"/>
          <a:sy n="87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D2892-44B1-D94B-9904-E9EF18141CCE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FF743-C94C-2A4F-B2E5-E4F04B4C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6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ora.gsfc.nasa.gov/PG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currently over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lang="en-US" dirty="0"/>
              <a:t> quasi-autonomous Pandora instruments deployed and operationally live as part of the 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Pandonia Global Network (PGN)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0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Positive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ozone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eastern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atmos</a:t>
            </a:r>
            <a:r>
              <a:rPr lang="zh-CN" altLang="en-US" dirty="0"/>
              <a:t> </a:t>
            </a:r>
            <a:r>
              <a:rPr lang="en-US" altLang="zh-CN" dirty="0"/>
              <a:t>chemistry</a:t>
            </a:r>
            <a:r>
              <a:rPr lang="zh-CN" altLang="en-US" dirty="0"/>
              <a:t> </a:t>
            </a:r>
            <a:r>
              <a:rPr lang="en-US" altLang="zh-CN" dirty="0"/>
              <a:t>models.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GEOSCF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trop</a:t>
            </a:r>
            <a:r>
              <a:rPr lang="zh-CN" altLang="en-US" dirty="0"/>
              <a:t> </a:t>
            </a:r>
            <a:r>
              <a:rPr lang="en-US" altLang="zh-CN" dirty="0"/>
              <a:t>column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ozone</a:t>
            </a:r>
            <a:r>
              <a:rPr lang="zh-CN" altLang="en-US" dirty="0"/>
              <a:t> </a:t>
            </a:r>
            <a:r>
              <a:rPr lang="en-US" altLang="zh-CN" dirty="0"/>
              <a:t>bias.</a:t>
            </a:r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showing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five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contiguous</a:t>
            </a:r>
            <a:r>
              <a:rPr lang="zh-CN" altLang="en-US" dirty="0"/>
              <a:t> </a:t>
            </a:r>
            <a:r>
              <a:rPr lang="en-US" altLang="zh-CN" dirty="0"/>
              <a:t>US,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temperature.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regression</a:t>
            </a:r>
            <a:r>
              <a:rPr lang="zh-CN" altLang="en-US" dirty="0"/>
              <a:t> </a:t>
            </a:r>
            <a:r>
              <a:rPr lang="en-US" altLang="zh-CN" dirty="0"/>
              <a:t>slope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biases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slope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O3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HCHO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LISTOS</a:t>
            </a:r>
            <a:r>
              <a:rPr lang="zh-CN" altLang="en-US" dirty="0"/>
              <a:t> </a:t>
            </a:r>
            <a:r>
              <a:rPr lang="en-US" altLang="zh-CN" dirty="0"/>
              <a:t>campaign.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5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</a:t>
            </a:r>
            <a:r>
              <a:rPr lang="zh-CN" altLang="en-US" dirty="0"/>
              <a:t>  </a:t>
            </a:r>
            <a:r>
              <a:rPr lang="en-US" altLang="zh-CN" dirty="0"/>
              <a:t>PBLH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GEOSCF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ERA5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Ceilometer</a:t>
            </a:r>
          </a:p>
          <a:p>
            <a:endParaRPr lang="en-US" dirty="0"/>
          </a:p>
          <a:p>
            <a:r>
              <a:rPr lang="en-US" altLang="zh-CN" dirty="0"/>
              <a:t>Potentially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Ceilometers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validate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aloft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afternoon.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Pandora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downtown</a:t>
            </a:r>
            <a:r>
              <a:rPr lang="zh-CN" altLang="en-US" dirty="0"/>
              <a:t> </a:t>
            </a:r>
            <a:r>
              <a:rPr lang="en-US" altLang="zh-CN" dirty="0"/>
              <a:t>Toronto,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StGeorge</a:t>
            </a:r>
            <a:r>
              <a:rPr lang="zh-CN" altLang="en-US" dirty="0"/>
              <a:t> </a:t>
            </a:r>
            <a:r>
              <a:rPr lang="en-US" altLang="zh-CN" dirty="0"/>
              <a:t>P170,</a:t>
            </a:r>
            <a:r>
              <a:rPr lang="zh-CN" altLang="en-US" dirty="0"/>
              <a:t> </a:t>
            </a:r>
            <a:r>
              <a:rPr lang="en-US" altLang="zh-CN" dirty="0" err="1"/>
              <a:t>CNTower</a:t>
            </a:r>
            <a:r>
              <a:rPr lang="zh-CN" altLang="en-US" dirty="0"/>
              <a:t> </a:t>
            </a:r>
            <a:r>
              <a:rPr lang="en-US" altLang="zh-CN" dirty="0"/>
              <a:t>P243,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horizontally</a:t>
            </a:r>
            <a:r>
              <a:rPr lang="zh-CN" altLang="en-US" dirty="0"/>
              <a:t> </a:t>
            </a:r>
            <a:r>
              <a:rPr lang="en-US" altLang="zh-CN" dirty="0"/>
              <a:t>collocated,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vertical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150m.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mini</a:t>
            </a:r>
            <a:r>
              <a:rPr lang="zh-CN" altLang="en-US" dirty="0"/>
              <a:t> </a:t>
            </a:r>
            <a:r>
              <a:rPr lang="en-US" altLang="zh-CN" dirty="0"/>
              <a:t>micro</a:t>
            </a:r>
            <a:r>
              <a:rPr lang="zh-CN" altLang="en-US" dirty="0"/>
              <a:t> </a:t>
            </a:r>
            <a:r>
              <a:rPr lang="en-US" altLang="zh-CN" dirty="0"/>
              <a:t>Pulse</a:t>
            </a:r>
            <a:r>
              <a:rPr lang="zh-CN" altLang="en-US" dirty="0"/>
              <a:t> </a:t>
            </a:r>
            <a:r>
              <a:rPr lang="en-US" altLang="zh-CN" dirty="0"/>
              <a:t>lidar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StGeorge</a:t>
            </a:r>
            <a:r>
              <a:rPr lang="zh-CN" altLang="en-US" dirty="0"/>
              <a:t> </a:t>
            </a:r>
            <a:r>
              <a:rPr lang="en-US" altLang="zh-CN" dirty="0"/>
              <a:t>site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boundary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height</a:t>
            </a:r>
            <a:r>
              <a:rPr lang="zh-CN" altLang="en-US" dirty="0"/>
              <a:t> </a:t>
            </a:r>
            <a:r>
              <a:rPr lang="en-US" altLang="zh-CN" dirty="0"/>
              <a:t>measurements.</a:t>
            </a:r>
            <a:r>
              <a:rPr lang="zh-CN" altLang="en-US" dirty="0"/>
              <a:t>  </a:t>
            </a:r>
            <a:r>
              <a:rPr lang="en-US" altLang="zh-CN" dirty="0"/>
              <a:t>Direct-sun,</a:t>
            </a:r>
            <a:r>
              <a:rPr lang="zh-CN" altLang="en-US" dirty="0"/>
              <a:t> </a:t>
            </a:r>
            <a:r>
              <a:rPr lang="en-US" altLang="zh-CN" dirty="0"/>
              <a:t>sky-scan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miniMPL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independent</a:t>
            </a:r>
            <a:r>
              <a:rPr lang="zh-CN" altLang="en-US" dirty="0"/>
              <a:t> </a:t>
            </a:r>
            <a:r>
              <a:rPr lang="en-US" altLang="zh-CN" dirty="0"/>
              <a:t>measurements.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2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FF743-C94C-2A4F-B2E5-E4F04B4C22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D49C-B04C-1A4F-7AB2-D3603F151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8F53B-C66A-FCD3-EC77-9023FB50A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1EDC-B7CC-C6E2-2D66-06C7DE0E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81E1A-0E4D-4CD1-8A0D-0D46D8DE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081B-48AC-437F-5F18-FDE11ED1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C62B-2F23-DE11-1305-852F1420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9DFBB-4579-660D-D152-EC6B65732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823A5-C8A1-B50E-6186-7D0D4FA5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B25BD-FAF2-22F9-A2D0-E01A8436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B99B6-D3C4-AFA7-972C-B6C2EF39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18A3A9-3611-9F15-05C7-399E7281A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DB489-76DD-624A-D8A8-9A02EC73F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BEEE0-C2FD-39EB-8202-E51AF275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24928-022F-AF61-5A5C-024B1F8C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0AAC-ACD7-0A67-451A-192F97C6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5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9D3B-83EF-680F-519F-10B31B31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93D5A-8421-441B-103C-7A5C764F5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9006E-1FE5-FF6E-8914-8B8FDF54D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0A381-D445-CFA0-CCCF-5D0951F5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DFF28-47D6-ADD5-FCC1-9DA47A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D95-11D8-BC0B-A358-50FE9F1D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ADBFC-D41B-A285-52EF-F49C182CD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17D35-46CC-818C-7B00-441682BA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363A4-6FCF-F792-310B-9B8B4C14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1103F-86AF-C7ED-4940-A911486C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D8AB-995B-60E1-49B7-6610B9F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4F63B-B56F-D8E5-C8DB-9E13921CF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48225-593C-87A4-C3A0-0705EF48F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AE19E-E84B-19C8-2A2C-48B10A5C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E01DA-E789-8FC6-6148-466B04CB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1F338-D565-5060-7F96-DDD5733D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5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063B-7C4E-9C6D-BDC0-25BA9C6A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F1F4B-0C66-4B45-1E20-2603E87C6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E9C67-9AF2-D7F1-71CF-27A65B79E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9C5B7-96FF-C8B5-8E46-CF3F4B537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B3CE2-F746-50EA-24EA-D2FB97DF5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694128-AF10-7C94-E144-4A828EECF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49FF1-6E2B-EC45-4208-4DE8B53A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FF04B-DFE8-6EDE-E3AC-84525FC1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0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C8E8-B7BE-FA9B-AB12-906C7C8D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43233-1F5F-1F93-BC0A-B8FCD6D9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3E748-9723-1D3C-8E16-913E2B69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9D026-349C-5A04-0486-A83A5642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7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BFCBB-20CF-94B3-9A0F-596A7877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37776-56A5-F8DE-6A54-06AA49AB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ED752-E3B1-C8AA-925B-B48919D0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3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A213-CAE3-3697-C647-9DAC10F2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FF27-5B5B-4233-3BE9-03F004D2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801E9-8330-A79B-A831-F4C2A810B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6FAF6-4C00-2FF5-781A-02231FF9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CF09-BC67-120B-0705-6DD67A2F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D1D84-9A41-5F62-1918-F0DEF3FF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5B68A-F757-1222-A25C-47086269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588E3-F9A9-7D62-2880-221148451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C5297-97A3-458D-8616-9125746A2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3F03E-2038-2AE2-DC43-52A2C164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E8080-85E7-B62E-48CA-B8779C2F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C50-2547-411F-2F5E-0B692D33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1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17658-6B70-525F-C195-0621E6A6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725D-8977-B1E7-0F71-6254BD86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9643B-C93C-0BD9-618C-A3A29510F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F6CFC-4874-E343-B44C-001A01BF627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40E-6DF0-57F2-051E-E6EFCDF30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74E0F-EE30-1AA7-E504-21E3F12B1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87000-484C-F049-BE36-750BBC291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36367BB-D78E-109E-E2B8-EC10371A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8"/>
          <a:stretch/>
        </p:blipFill>
        <p:spPr bwMode="auto">
          <a:xfrm>
            <a:off x="1" y="-231738"/>
            <a:ext cx="12191999" cy="621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E64E92-744C-5CB8-CCB7-BDB243C56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791" y="2679146"/>
            <a:ext cx="9546771" cy="1226917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err="1">
                <a:latin typeface="Helvetica" pitchFamily="2" charset="0"/>
              </a:rPr>
              <a:t>Tianlang</a:t>
            </a:r>
            <a:r>
              <a:rPr lang="en-US" altLang="zh-CN" dirty="0">
                <a:latin typeface="Helvetica" pitchFamily="2" charset="0"/>
              </a:rPr>
              <a:t> Zhao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en-US" altLang="zh-CN" dirty="0">
                <a:latin typeface="Helvetica" pitchFamily="2" charset="0"/>
              </a:rPr>
              <a:t>, </a:t>
            </a:r>
            <a:r>
              <a:rPr lang="en-US" altLang="zh-CN" dirty="0" err="1">
                <a:latin typeface="Helvetica" pitchFamily="2" charset="0"/>
              </a:rPr>
              <a:t>Jingqiu</a:t>
            </a:r>
            <a:r>
              <a:rPr lang="en-US" altLang="zh-CN" dirty="0">
                <a:latin typeface="Helvetica" pitchFamily="2" charset="0"/>
              </a:rPr>
              <a:t> Mao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zh-CN" altLang="en-US" baseline="30000" dirty="0">
                <a:latin typeface="Helvetica" pitchFamily="2" charset="0"/>
              </a:rPr>
              <a:t>*</a:t>
            </a:r>
            <a:r>
              <a:rPr lang="en-US" altLang="zh-CN" dirty="0">
                <a:latin typeface="Helvetica" pitchFamily="2" charset="0"/>
              </a:rPr>
              <a:t>, </a:t>
            </a:r>
            <a:r>
              <a:rPr lang="en-US" altLang="zh-CN" dirty="0" err="1">
                <a:latin typeface="Helvetica" pitchFamily="2" charset="0"/>
              </a:rPr>
              <a:t>Xiaoyi</a:t>
            </a:r>
            <a:r>
              <a:rPr lang="en-US" altLang="zh-CN" dirty="0">
                <a:latin typeface="Helvetica" pitchFamily="2" charset="0"/>
              </a:rPr>
              <a:t> Zhao</a:t>
            </a:r>
            <a:r>
              <a:rPr lang="en-US" altLang="zh-CN" baseline="30000" dirty="0">
                <a:latin typeface="Helvetica" pitchFamily="2" charset="0"/>
              </a:rPr>
              <a:t>2</a:t>
            </a:r>
            <a:r>
              <a:rPr lang="zh-CN" altLang="en-US" baseline="30000" dirty="0">
                <a:latin typeface="Helvetica" pitchFamily="2" charset="0"/>
              </a:rPr>
              <a:t>*</a:t>
            </a:r>
            <a:r>
              <a:rPr lang="en-US" altLang="zh-CN" dirty="0">
                <a:latin typeface="Helvetica" pitchFamily="2" charset="0"/>
              </a:rPr>
              <a:t>, Martina M Friedrich</a:t>
            </a:r>
            <a:r>
              <a:rPr lang="en-US" altLang="zh-CN" baseline="30000" dirty="0">
                <a:latin typeface="Helvetica" pitchFamily="2" charset="0"/>
              </a:rPr>
              <a:t>3</a:t>
            </a:r>
            <a:r>
              <a:rPr lang="en-US" altLang="zh-CN" dirty="0">
                <a:latin typeface="Helvetica" pitchFamily="2" charset="0"/>
              </a:rPr>
              <a:t>, Debora Griffin</a:t>
            </a:r>
            <a:r>
              <a:rPr lang="en-US" altLang="zh-CN" baseline="30000" dirty="0">
                <a:latin typeface="Helvetica" pitchFamily="2" charset="0"/>
              </a:rPr>
              <a:t>2</a:t>
            </a:r>
            <a:r>
              <a:rPr lang="en-US" altLang="zh-CN" dirty="0">
                <a:latin typeface="Helvetica" pitchFamily="2" charset="0"/>
              </a:rPr>
              <a:t>, Ramina Alwarda</a:t>
            </a:r>
            <a:r>
              <a:rPr lang="en-US" altLang="zh-CN" baseline="30000" dirty="0">
                <a:latin typeface="Helvetica" pitchFamily="2" charset="0"/>
              </a:rPr>
              <a:t>4</a:t>
            </a:r>
            <a:r>
              <a:rPr lang="en-US" altLang="zh-CN" dirty="0">
                <a:latin typeface="Helvetica" pitchFamily="2" charset="0"/>
              </a:rPr>
              <a:t>, Kimberly Strong</a:t>
            </a:r>
            <a:r>
              <a:rPr lang="en-US" altLang="zh-CN" baseline="30000" dirty="0">
                <a:latin typeface="Helvetica" pitchFamily="2" charset="0"/>
              </a:rPr>
              <a:t>4</a:t>
            </a:r>
            <a:r>
              <a:rPr lang="en-US" altLang="zh-CN" dirty="0">
                <a:latin typeface="Helvetica" pitchFamily="2" charset="0"/>
              </a:rPr>
              <a:t>, William R Simpson</a:t>
            </a:r>
            <a:r>
              <a:rPr lang="en-US" altLang="zh-CN" baseline="30000" dirty="0">
                <a:latin typeface="Helvetica" pitchFamily="2" charset="0"/>
              </a:rPr>
              <a:t>1</a:t>
            </a:r>
            <a:r>
              <a:rPr lang="en-US" altLang="zh-CN" dirty="0">
                <a:latin typeface="Helvetica" pitchFamily="2" charset="0"/>
              </a:rPr>
              <a:t>, Martin Tiefengraber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Manuel Gebetsberger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Alexander Cede</a:t>
            </a:r>
            <a:r>
              <a:rPr lang="en-US" altLang="zh-CN" baseline="30000" dirty="0">
                <a:latin typeface="Helvetica" pitchFamily="2" charset="0"/>
              </a:rPr>
              <a:t>5</a:t>
            </a:r>
            <a:r>
              <a:rPr lang="en-US" altLang="zh-CN" dirty="0">
                <a:latin typeface="Helvetica" pitchFamily="2" charset="0"/>
              </a:rPr>
              <a:t>, Elena Spinei</a:t>
            </a:r>
            <a:r>
              <a:rPr lang="en-US" altLang="zh-CN" baseline="30000" dirty="0">
                <a:latin typeface="Helvetica" pitchFamily="2" charset="0"/>
              </a:rPr>
              <a:t>6</a:t>
            </a:r>
            <a:r>
              <a:rPr lang="en-US" altLang="zh-CN" dirty="0">
                <a:latin typeface="Helvetica" pitchFamily="2" charset="0"/>
              </a:rPr>
              <a:t>, Apoorva Pandey</a:t>
            </a:r>
            <a:r>
              <a:rPr lang="en-US" altLang="zh-CN" baseline="30000" dirty="0">
                <a:latin typeface="Helvetica" pitchFamily="2" charset="0"/>
              </a:rPr>
              <a:t>6,7</a:t>
            </a:r>
            <a:r>
              <a:rPr lang="en-US" altLang="zh-CN" dirty="0">
                <a:latin typeface="Helvetica" pitchFamily="2" charset="0"/>
              </a:rPr>
              <a:t>, Viral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Shah</a:t>
            </a:r>
            <a:r>
              <a:rPr lang="en-US" altLang="zh-CN" baseline="30000" dirty="0">
                <a:latin typeface="Helvetica" pitchFamily="2" charset="0"/>
              </a:rPr>
              <a:t>6,8</a:t>
            </a:r>
            <a:r>
              <a:rPr lang="en-US" altLang="zh-CN" dirty="0">
                <a:latin typeface="Helvetica" pitchFamily="2" charset="0"/>
              </a:rPr>
              <a:t>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Pamela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A.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Wales</a:t>
            </a:r>
            <a:r>
              <a:rPr lang="en-US" altLang="zh-CN" baseline="30000" dirty="0">
                <a:latin typeface="Helvetica" pitchFamily="2" charset="0"/>
              </a:rPr>
              <a:t>6,8 </a:t>
            </a:r>
            <a:r>
              <a:rPr lang="en-US" altLang="zh-CN" dirty="0">
                <a:latin typeface="Helvetica" pitchFamily="2" charset="0"/>
              </a:rPr>
              <a:t>, K.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Emma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Knowland</a:t>
            </a:r>
            <a:r>
              <a:rPr lang="en-US" altLang="zh-CN" baseline="30000" dirty="0">
                <a:latin typeface="Helvetica" pitchFamily="2" charset="0"/>
              </a:rPr>
              <a:t>6,8,9</a:t>
            </a:r>
            <a:r>
              <a:rPr lang="en-US" altLang="zh-CN" dirty="0">
                <a:latin typeface="Helvetica" pitchFamily="2" charset="0"/>
              </a:rPr>
              <a:t>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Thomas F Hanisco</a:t>
            </a:r>
            <a:r>
              <a:rPr lang="en-US" altLang="zh-CN" baseline="30000" dirty="0">
                <a:latin typeface="Helvetica" pitchFamily="2" charset="0"/>
              </a:rPr>
              <a:t>6</a:t>
            </a:r>
            <a:endParaRPr lang="en-US" baseline="30000" dirty="0">
              <a:latin typeface="Helvetica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ADF8CAD-25B2-2A30-F007-911005C1F27B}"/>
              </a:ext>
            </a:extLst>
          </p:cNvPr>
          <p:cNvSpPr txBox="1">
            <a:spLocks/>
          </p:cNvSpPr>
          <p:nvPr/>
        </p:nvSpPr>
        <p:spPr>
          <a:xfrm>
            <a:off x="1571003" y="3889998"/>
            <a:ext cx="8573614" cy="85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1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Alaska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Fairbanks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Environment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Canada,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3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BIRA-IASB,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4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Toronto,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5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LuftBlick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6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NASA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GSFC,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7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 of Maryland Baltimore County 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8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Morgan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State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University,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baseline="30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9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NASA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Headquarter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E2155-0F20-96AC-5AC2-E06FC7F9B83E}"/>
              </a:ext>
            </a:extLst>
          </p:cNvPr>
          <p:cNvSpPr txBox="1"/>
          <p:nvPr/>
        </p:nvSpPr>
        <p:spPr>
          <a:xfrm>
            <a:off x="4253396" y="6501122"/>
            <a:ext cx="85736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Helvetica" pitchFamily="2" charset="0"/>
              </a:rPr>
              <a:t>This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work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is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supported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by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UAF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Troth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 err="1">
                <a:latin typeface="Helvetica" pitchFamily="2" charset="0"/>
              </a:rPr>
              <a:t>Yeddha</a:t>
            </a:r>
            <a:r>
              <a:rPr lang="en-US" altLang="zh-CN" sz="1600" dirty="0">
                <a:latin typeface="Helvetica" pitchFamily="2" charset="0"/>
              </a:rPr>
              <a:t>’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fellowship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and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NASA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HAQAST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grant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37DB6-BC97-AFF0-7A21-BD2A18076B93}"/>
              </a:ext>
            </a:extLst>
          </p:cNvPr>
          <p:cNvSpPr txBox="1"/>
          <p:nvPr/>
        </p:nvSpPr>
        <p:spPr>
          <a:xfrm>
            <a:off x="0" y="6501122"/>
            <a:ext cx="3239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Helvetica" pitchFamily="2" charset="0"/>
              </a:rPr>
              <a:t>* </a:t>
            </a:r>
            <a:r>
              <a:rPr lang="en-US" altLang="zh-CN" sz="1600" dirty="0">
                <a:latin typeface="Helvetica" pitchFamily="2" charset="0"/>
              </a:rPr>
              <a:t>Corresponding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authors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E1EBC9-ABF4-0F77-07B4-CE98C7C7B460}"/>
              </a:ext>
            </a:extLst>
          </p:cNvPr>
          <p:cNvSpPr txBox="1">
            <a:spLocks/>
          </p:cNvSpPr>
          <p:nvPr/>
        </p:nvSpPr>
        <p:spPr>
          <a:xfrm>
            <a:off x="885058" y="195439"/>
            <a:ext cx="9945503" cy="1951720"/>
          </a:xfrm>
          <a:prstGeom prst="rect">
            <a:avLst/>
          </a:prstGeom>
          <a:noFill/>
          <a:ln>
            <a:noFill/>
          </a:ln>
          <a:effectLst>
            <a:glow rad="1905000">
              <a:srgbClr val="FFFF00">
                <a:alpha val="40000"/>
              </a:srgbClr>
            </a:glow>
            <a:outerShdw blurRad="50800" dist="50800" sx="1000" sy="1000" algn="ctr" rotWithShape="0">
              <a:srgbClr val="FFFF00"/>
            </a:outerShdw>
            <a:reflection stA="0" endPos="0" dist="50800" dir="5400000" sy="-100000" algn="bl" rotWithShape="0"/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Optimal-Estimation </a:t>
            </a:r>
            <a:r>
              <a:rPr lang="en-US" altLang="zh-CN" sz="4000" b="1" dirty="0" err="1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Pandonia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Global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Network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(PGN) Formaldehyde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(HCHO)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Profile Retrievals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across</a:t>
            </a:r>
            <a:r>
              <a:rPr lang="zh-CN" altLang="en-US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altLang="zh-CN" sz="4000" b="1" dirty="0">
                <a:ln>
                  <a:solidFill>
                    <a:schemeClr val="bg2">
                      <a:alpha val="45000"/>
                    </a:schemeClr>
                  </a:solidFill>
                </a:ln>
                <a:solidFill>
                  <a:srgbClr val="002060"/>
                </a:solidFill>
                <a:latin typeface="Helvetica" pitchFamily="2" charset="0"/>
              </a:rPr>
              <a:t>North America</a:t>
            </a:r>
            <a:endParaRPr lang="en-US" sz="4000" b="1" dirty="0">
              <a:ln>
                <a:solidFill>
                  <a:schemeClr val="bg2">
                    <a:alpha val="45000"/>
                  </a:schemeClr>
                </a:solidFill>
              </a:ln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E6ADE-1A12-327F-C47A-8B75752C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5" y="4514080"/>
            <a:ext cx="977900" cy="1016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ED89D0-F626-F1B1-0681-FAE0FF79A032}"/>
              </a:ext>
            </a:extLst>
          </p:cNvPr>
          <p:cNvGrpSpPr/>
          <p:nvPr/>
        </p:nvGrpSpPr>
        <p:grpSpPr>
          <a:xfrm>
            <a:off x="1482452" y="4747095"/>
            <a:ext cx="9019342" cy="1353832"/>
            <a:chOff x="564497" y="4803225"/>
            <a:chExt cx="9019342" cy="13538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DACB6C-2115-8578-7232-B9DF73C5BFEF}"/>
                </a:ext>
              </a:extLst>
            </p:cNvPr>
            <p:cNvGrpSpPr/>
            <p:nvPr/>
          </p:nvGrpSpPr>
          <p:grpSpPr>
            <a:xfrm>
              <a:off x="2200558" y="4840139"/>
              <a:ext cx="7383281" cy="1254158"/>
              <a:chOff x="1518580" y="4816852"/>
              <a:chExt cx="8862364" cy="1505402"/>
            </a:xfrm>
          </p:grpSpPr>
          <p:pic>
            <p:nvPicPr>
              <p:cNvPr id="26626" name="Picture 2">
                <a:extLst>
                  <a:ext uri="{FF2B5EF4-FFF2-40B4-BE49-F238E27FC236}">
                    <a16:creationId xmlns:a16="http://schemas.microsoft.com/office/drawing/2014/main" id="{D8913604-3A0D-51C1-923C-0687804D2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04" t="34592" r="15981" b="36196"/>
              <a:stretch/>
            </p:blipFill>
            <p:spPr bwMode="auto">
              <a:xfrm>
                <a:off x="7025152" y="4816852"/>
                <a:ext cx="3355792" cy="819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66E7829-EE6D-BAE7-5B75-B79B49E0B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5614" t="8960" r="25986" b="9217"/>
              <a:stretch/>
            </p:blipFill>
            <p:spPr>
              <a:xfrm>
                <a:off x="1518580" y="4816852"/>
                <a:ext cx="1780913" cy="150540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4D3485D-2E20-9963-CBA5-B4B3683B3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9124" y="4879886"/>
                <a:ext cx="1513542" cy="1356398"/>
              </a:xfrm>
              <a:prstGeom prst="rect">
                <a:avLst/>
              </a:prstGeom>
            </p:spPr>
          </p:pic>
          <p:pic>
            <p:nvPicPr>
              <p:cNvPr id="26634" name="Picture 10" descr="Observational &amp; model data | Royal Belgian Institute for ...">
                <a:extLst>
                  <a:ext uri="{FF2B5EF4-FFF2-40B4-BE49-F238E27FC236}">
                    <a16:creationId xmlns:a16="http://schemas.microsoft.com/office/drawing/2014/main" id="{2672C053-FA38-F734-6278-9EBD85E3FD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9493" y="4816852"/>
                <a:ext cx="1507145" cy="1505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36" name="Picture 12" descr="LuftBlick">
                <a:extLst>
                  <a:ext uri="{FF2B5EF4-FFF2-40B4-BE49-F238E27FC236}">
                    <a16:creationId xmlns:a16="http://schemas.microsoft.com/office/drawing/2014/main" id="{3A4C7A20-1B2E-789D-C2B8-B0C7B1F6A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7841" y="5630112"/>
                <a:ext cx="3070414" cy="633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BF20BD-A7CB-4703-208D-49BD04FAC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497" y="4803225"/>
              <a:ext cx="1542238" cy="135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15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C4BE2B5E-AE67-38FC-FDD2-4CEEB2A52571}"/>
              </a:ext>
            </a:extLst>
          </p:cNvPr>
          <p:cNvGrpSpPr/>
          <p:nvPr/>
        </p:nvGrpSpPr>
        <p:grpSpPr>
          <a:xfrm>
            <a:off x="251218" y="135006"/>
            <a:ext cx="6422800" cy="6608618"/>
            <a:chOff x="825875" y="205650"/>
            <a:chExt cx="4995619" cy="660861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13783FB-AF08-B66D-56FC-35DC210E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12" t="7535" r="58418" b="55635"/>
            <a:stretch>
              <a:fillRect/>
            </a:stretch>
          </p:blipFill>
          <p:spPr>
            <a:xfrm>
              <a:off x="825875" y="205650"/>
              <a:ext cx="4989250" cy="64467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48A9510-AEE4-176C-9A18-72DC2A5E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261" t="93670" r="58418" b="4365"/>
            <a:stretch>
              <a:fillRect/>
            </a:stretch>
          </p:blipFill>
          <p:spPr>
            <a:xfrm>
              <a:off x="1216779" y="6470314"/>
              <a:ext cx="4604715" cy="343954"/>
            </a:xfrm>
            <a:prstGeom prst="rect">
              <a:avLst/>
            </a:prstGeom>
          </p:spPr>
        </p:pic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8F228ABB-DF9E-E312-069D-8A078C2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6358" y="5063556"/>
            <a:ext cx="727012" cy="77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2C63041-EAA5-F5ED-3925-B94B30CF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8953" y="5837443"/>
            <a:ext cx="664739" cy="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A13CBAD-EC58-C36C-4483-5E3A0171B558}"/>
              </a:ext>
            </a:extLst>
          </p:cNvPr>
          <p:cNvGrpSpPr/>
          <p:nvPr/>
        </p:nvGrpSpPr>
        <p:grpSpPr>
          <a:xfrm>
            <a:off x="6509599" y="1422218"/>
            <a:ext cx="3714206" cy="2002527"/>
            <a:chOff x="525684" y="1584884"/>
            <a:chExt cx="5624877" cy="30326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24D986D-4B7E-DF5E-A96E-3CF45B71DD28}"/>
                </a:ext>
              </a:extLst>
            </p:cNvPr>
            <p:cNvGrpSpPr/>
            <p:nvPr/>
          </p:nvGrpSpPr>
          <p:grpSpPr>
            <a:xfrm>
              <a:off x="525684" y="1584884"/>
              <a:ext cx="5077508" cy="3032673"/>
              <a:chOff x="1589302" y="1445177"/>
              <a:chExt cx="5077508" cy="30326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C11E58F-92FE-D57A-7FD8-341B3F2FA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54000"/>
              </a:blip>
              <a:srcRect b="39920"/>
              <a:stretch/>
            </p:blipFill>
            <p:spPr>
              <a:xfrm>
                <a:off x="1589302" y="1445177"/>
                <a:ext cx="5077508" cy="3032673"/>
              </a:xfrm>
              <a:prstGeom prst="rect">
                <a:avLst/>
              </a:prstGeom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F2266F1D-A8F4-6457-AF7C-4C8711D2F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" t="3408" r="8459" b="9006"/>
              <a:stretch/>
            </p:blipFill>
            <p:spPr bwMode="auto">
              <a:xfrm>
                <a:off x="4272958" y="3322404"/>
                <a:ext cx="590550" cy="600075"/>
              </a:xfrm>
              <a:prstGeom prst="rect">
                <a:avLst/>
              </a:prstGeom>
              <a:noFill/>
              <a:effectLst>
                <a:glow rad="69098">
                  <a:schemeClr val="accent1"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BAC843E4-63A1-02FC-7AF5-E16DEEBF5677}"/>
                  </a:ext>
                </a:extLst>
              </p:cNvPr>
              <p:cNvSpPr/>
              <p:nvPr/>
            </p:nvSpPr>
            <p:spPr>
              <a:xfrm rot="11857022">
                <a:off x="2627347" y="2010960"/>
                <a:ext cx="970649" cy="208734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bg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Arrow 14">
                <a:extLst>
                  <a:ext uri="{FF2B5EF4-FFF2-40B4-BE49-F238E27FC236}">
                    <a16:creationId xmlns:a16="http://schemas.microsoft.com/office/drawing/2014/main" id="{F749BE13-DD7E-3C1C-FB8D-AA7D7CFD7C43}"/>
                  </a:ext>
                </a:extLst>
              </p:cNvPr>
              <p:cNvSpPr/>
              <p:nvPr/>
            </p:nvSpPr>
            <p:spPr>
              <a:xfrm rot="15808265">
                <a:off x="3849234" y="2840666"/>
                <a:ext cx="970649" cy="208734"/>
              </a:xfrm>
              <a:prstGeom prst="rightArrow">
                <a:avLst/>
              </a:prstGeom>
              <a:solidFill>
                <a:srgbClr val="FF0000"/>
              </a:solidFill>
              <a:ln w="19050">
                <a:solidFill>
                  <a:schemeClr val="bg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D80672-8621-8AEA-849B-D5BDD5B5B847}"/>
                </a:ext>
              </a:extLst>
            </p:cNvPr>
            <p:cNvSpPr txBox="1"/>
            <p:nvPr/>
          </p:nvSpPr>
          <p:spPr>
            <a:xfrm>
              <a:off x="2822474" y="2024188"/>
              <a:ext cx="3328087" cy="41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Azim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uth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Viewing</a:t>
              </a:r>
              <a:r>
                <a:rPr lang="zh-CN" alt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Angle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9B96D54-47BD-BCCA-5A13-9A155A1107F2}"/>
                </a:ext>
              </a:extLst>
            </p:cNvPr>
            <p:cNvSpPr/>
            <p:nvPr/>
          </p:nvSpPr>
          <p:spPr>
            <a:xfrm rot="19519920">
              <a:off x="2634224" y="2905289"/>
              <a:ext cx="327705" cy="967239"/>
            </a:xfrm>
            <a:prstGeom prst="leftBrace">
              <a:avLst/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7BFCC-C5D8-7E60-4904-0E9E5DA16F8D}"/>
                </a:ext>
              </a:extLst>
            </p:cNvPr>
            <p:cNvSpPr txBox="1"/>
            <p:nvPr/>
          </p:nvSpPr>
          <p:spPr>
            <a:xfrm>
              <a:off x="1244723" y="3374808"/>
              <a:ext cx="113043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1.3</a:t>
              </a:r>
              <a:r>
                <a:rPr lang="zh-CN" altLang="en-US" b="1" dirty="0"/>
                <a:t> </a:t>
              </a:r>
              <a:r>
                <a:rPr lang="en-US" altLang="zh-CN" b="1" dirty="0"/>
                <a:t>miles</a:t>
              </a:r>
              <a:endParaRPr lang="en-US" b="1" dirty="0"/>
            </a:p>
          </p:txBody>
        </p:sp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ABA7CC47-0866-68A2-1911-17BA45F5F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6" t="3408" r="8459" b="9006"/>
            <a:stretch/>
          </p:blipFill>
          <p:spPr bwMode="auto">
            <a:xfrm>
              <a:off x="2468998" y="2287610"/>
              <a:ext cx="590550" cy="600075"/>
            </a:xfrm>
            <a:prstGeom prst="rect">
              <a:avLst/>
            </a:prstGeom>
            <a:noFill/>
            <a:effectLst>
              <a:glow rad="69098">
                <a:schemeClr val="accent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45B9AAC-27F6-3BC3-CB9B-5FB1E06849B4}"/>
              </a:ext>
            </a:extLst>
          </p:cNvPr>
          <p:cNvSpPr txBox="1">
            <a:spLocks/>
          </p:cNvSpPr>
          <p:nvPr/>
        </p:nvSpPr>
        <p:spPr>
          <a:xfrm>
            <a:off x="6674018" y="578549"/>
            <a:ext cx="4892372" cy="41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itchFamily="2" charset="0"/>
              </a:rPr>
              <a:t>A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case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study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at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Toronto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St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George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site,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endParaRPr lang="en-US" altLang="zh-CN" sz="2800" b="1" dirty="0">
              <a:latin typeface="Helvetica" pitchFamily="2" charset="0"/>
            </a:endParaRPr>
          </a:p>
          <a:p>
            <a:pPr algn="r"/>
            <a:r>
              <a:rPr lang="en-US" altLang="zh-CN" sz="2800" b="1" dirty="0">
                <a:latin typeface="Helvetica" pitchFamily="2" charset="0"/>
              </a:rPr>
              <a:t>during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2024-2025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summers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294AF-FF60-4241-3E8C-E4EBFACBD0BD}"/>
              </a:ext>
            </a:extLst>
          </p:cNvPr>
          <p:cNvSpPr txBox="1"/>
          <p:nvPr/>
        </p:nvSpPr>
        <p:spPr>
          <a:xfrm>
            <a:off x="1832701" y="5111945"/>
            <a:ext cx="426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Helvetica" pitchFamily="2" charset="0"/>
              </a:rPr>
              <a:t>Pandora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243</a:t>
            </a:r>
          </a:p>
          <a:p>
            <a:pPr algn="ctr"/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Toronto-</a:t>
            </a:r>
            <a:r>
              <a:rPr lang="en-US" altLang="zh-CN" sz="1200" dirty="0" err="1">
                <a:latin typeface="Helvetica" pitchFamily="2" charset="0"/>
              </a:rPr>
              <a:t>CNTower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7CD55-CE6C-68C2-EFBC-0AE7A1CC181B}"/>
              </a:ext>
            </a:extLst>
          </p:cNvPr>
          <p:cNvSpPr txBox="1"/>
          <p:nvPr/>
        </p:nvSpPr>
        <p:spPr>
          <a:xfrm>
            <a:off x="824193" y="6018658"/>
            <a:ext cx="241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Helvetica" pitchFamily="2" charset="0"/>
              </a:rPr>
              <a:t>Pandora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170</a:t>
            </a:r>
            <a:r>
              <a:rPr lang="zh-CN" altLang="en-US" sz="1200" dirty="0">
                <a:latin typeface="Helvetica" pitchFamily="2" charset="0"/>
              </a:rPr>
              <a:t> </a:t>
            </a:r>
            <a:endParaRPr lang="en-US" altLang="zh-CN" sz="1200" dirty="0">
              <a:latin typeface="Helvetica" pitchFamily="2" charset="0"/>
            </a:endParaRPr>
          </a:p>
          <a:p>
            <a:pPr algn="ctr"/>
            <a:r>
              <a:rPr lang="en-US" altLang="zh-CN" sz="1200" dirty="0">
                <a:latin typeface="Helvetica" pitchFamily="2" charset="0"/>
              </a:rPr>
              <a:t>StGeorge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71666FB-B1D1-D1EA-B4DE-6A30E4363BAD}"/>
              </a:ext>
            </a:extLst>
          </p:cNvPr>
          <p:cNvSpPr/>
          <p:nvPr/>
        </p:nvSpPr>
        <p:spPr>
          <a:xfrm>
            <a:off x="3069864" y="5753220"/>
            <a:ext cx="252980" cy="686265"/>
          </a:xfrm>
          <a:prstGeom prst="triangle">
            <a:avLst>
              <a:gd name="adj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514577-FD07-1F4A-10DD-BDEE5195D782}"/>
              </a:ext>
            </a:extLst>
          </p:cNvPr>
          <p:cNvSpPr/>
          <p:nvPr/>
        </p:nvSpPr>
        <p:spPr>
          <a:xfrm>
            <a:off x="797931" y="5572006"/>
            <a:ext cx="5589617" cy="397786"/>
          </a:xfrm>
          <a:custGeom>
            <a:avLst/>
            <a:gdLst>
              <a:gd name="csX0" fmla="*/ 0 w 5589617"/>
              <a:gd name="csY0" fmla="*/ 0 h 397786"/>
              <a:gd name="csX1" fmla="*/ 642806 w 5589617"/>
              <a:gd name="csY1" fmla="*/ 0 h 397786"/>
              <a:gd name="csX2" fmla="*/ 1173820 w 5589617"/>
              <a:gd name="csY2" fmla="*/ 0 h 397786"/>
              <a:gd name="csX3" fmla="*/ 1984314 w 5589617"/>
              <a:gd name="csY3" fmla="*/ 0 h 397786"/>
              <a:gd name="csX4" fmla="*/ 2627120 w 5589617"/>
              <a:gd name="csY4" fmla="*/ 0 h 397786"/>
              <a:gd name="csX5" fmla="*/ 3269926 w 5589617"/>
              <a:gd name="csY5" fmla="*/ 0 h 397786"/>
              <a:gd name="csX6" fmla="*/ 4080420 w 5589617"/>
              <a:gd name="csY6" fmla="*/ 0 h 397786"/>
              <a:gd name="csX7" fmla="*/ 4667330 w 5589617"/>
              <a:gd name="csY7" fmla="*/ 0 h 397786"/>
              <a:gd name="csX8" fmla="*/ 5589617 w 5589617"/>
              <a:gd name="csY8" fmla="*/ 0 h 397786"/>
              <a:gd name="csX9" fmla="*/ 5589617 w 5589617"/>
              <a:gd name="csY9" fmla="*/ 397786 h 397786"/>
              <a:gd name="csX10" fmla="*/ 5002707 w 5589617"/>
              <a:gd name="csY10" fmla="*/ 397786 h 397786"/>
              <a:gd name="csX11" fmla="*/ 4304005 w 5589617"/>
              <a:gd name="csY11" fmla="*/ 397786 h 397786"/>
              <a:gd name="csX12" fmla="*/ 3661199 w 5589617"/>
              <a:gd name="csY12" fmla="*/ 397786 h 397786"/>
              <a:gd name="csX13" fmla="*/ 2850705 w 5589617"/>
              <a:gd name="csY13" fmla="*/ 397786 h 397786"/>
              <a:gd name="csX14" fmla="*/ 2040210 w 5589617"/>
              <a:gd name="csY14" fmla="*/ 397786 h 397786"/>
              <a:gd name="csX15" fmla="*/ 1453300 w 5589617"/>
              <a:gd name="csY15" fmla="*/ 397786 h 397786"/>
              <a:gd name="csX16" fmla="*/ 754598 w 5589617"/>
              <a:gd name="csY16" fmla="*/ 397786 h 397786"/>
              <a:gd name="csX17" fmla="*/ 0 w 5589617"/>
              <a:gd name="csY17" fmla="*/ 397786 h 397786"/>
              <a:gd name="csX18" fmla="*/ 0 w 5589617"/>
              <a:gd name="csY18" fmla="*/ 0 h 3977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589617" h="397786" extrusionOk="0">
                <a:moveTo>
                  <a:pt x="0" y="0"/>
                </a:moveTo>
                <a:cubicBezTo>
                  <a:pt x="184290" y="-2437"/>
                  <a:pt x="330637" y="32114"/>
                  <a:pt x="642806" y="0"/>
                </a:cubicBezTo>
                <a:cubicBezTo>
                  <a:pt x="954975" y="-32114"/>
                  <a:pt x="1011778" y="11282"/>
                  <a:pt x="1173820" y="0"/>
                </a:cubicBezTo>
                <a:cubicBezTo>
                  <a:pt x="1335862" y="-11282"/>
                  <a:pt x="1670253" y="3678"/>
                  <a:pt x="1984314" y="0"/>
                </a:cubicBezTo>
                <a:cubicBezTo>
                  <a:pt x="2298375" y="-3678"/>
                  <a:pt x="2466915" y="-12907"/>
                  <a:pt x="2627120" y="0"/>
                </a:cubicBezTo>
                <a:cubicBezTo>
                  <a:pt x="2787325" y="12907"/>
                  <a:pt x="3030574" y="24276"/>
                  <a:pt x="3269926" y="0"/>
                </a:cubicBezTo>
                <a:cubicBezTo>
                  <a:pt x="3509278" y="-24276"/>
                  <a:pt x="3795754" y="10338"/>
                  <a:pt x="4080420" y="0"/>
                </a:cubicBezTo>
                <a:cubicBezTo>
                  <a:pt x="4365086" y="-10338"/>
                  <a:pt x="4548386" y="2985"/>
                  <a:pt x="4667330" y="0"/>
                </a:cubicBezTo>
                <a:cubicBezTo>
                  <a:pt x="4786274" y="-2985"/>
                  <a:pt x="5398077" y="-28278"/>
                  <a:pt x="5589617" y="0"/>
                </a:cubicBezTo>
                <a:cubicBezTo>
                  <a:pt x="5588978" y="175556"/>
                  <a:pt x="5589685" y="249282"/>
                  <a:pt x="5589617" y="397786"/>
                </a:cubicBezTo>
                <a:cubicBezTo>
                  <a:pt x="5319078" y="377489"/>
                  <a:pt x="5204533" y="392132"/>
                  <a:pt x="5002707" y="397786"/>
                </a:cubicBezTo>
                <a:cubicBezTo>
                  <a:pt x="4800881" y="403441"/>
                  <a:pt x="4617994" y="428217"/>
                  <a:pt x="4304005" y="397786"/>
                </a:cubicBezTo>
                <a:cubicBezTo>
                  <a:pt x="3990016" y="367355"/>
                  <a:pt x="3791555" y="369644"/>
                  <a:pt x="3661199" y="397786"/>
                </a:cubicBezTo>
                <a:cubicBezTo>
                  <a:pt x="3530843" y="425928"/>
                  <a:pt x="3207067" y="406177"/>
                  <a:pt x="2850705" y="397786"/>
                </a:cubicBezTo>
                <a:cubicBezTo>
                  <a:pt x="2494343" y="389395"/>
                  <a:pt x="2231629" y="401263"/>
                  <a:pt x="2040210" y="397786"/>
                </a:cubicBezTo>
                <a:cubicBezTo>
                  <a:pt x="1848791" y="394309"/>
                  <a:pt x="1699944" y="406653"/>
                  <a:pt x="1453300" y="397786"/>
                </a:cubicBezTo>
                <a:cubicBezTo>
                  <a:pt x="1206656" y="388920"/>
                  <a:pt x="988819" y="431957"/>
                  <a:pt x="754598" y="397786"/>
                </a:cubicBezTo>
                <a:cubicBezTo>
                  <a:pt x="520377" y="363615"/>
                  <a:pt x="241160" y="408021"/>
                  <a:pt x="0" y="397786"/>
                </a:cubicBezTo>
                <a:cubicBezTo>
                  <a:pt x="11782" y="309805"/>
                  <a:pt x="-3747" y="187061"/>
                  <a:pt x="0" y="0"/>
                </a:cubicBezTo>
                <a:close/>
              </a:path>
            </a:pathLst>
          </a:custGeom>
          <a:noFill/>
          <a:ln w="44450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0B61CF-3689-A69D-B571-7B3772A581E3}"/>
              </a:ext>
            </a:extLst>
          </p:cNvPr>
          <p:cNvSpPr txBox="1"/>
          <p:nvPr/>
        </p:nvSpPr>
        <p:spPr>
          <a:xfrm>
            <a:off x="5363570" y="6505798"/>
            <a:ext cx="257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Local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hour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257A69-2EC9-4A37-304F-F1EF779BBBCB}"/>
              </a:ext>
            </a:extLst>
          </p:cNvPr>
          <p:cNvSpPr txBox="1"/>
          <p:nvPr/>
        </p:nvSpPr>
        <p:spPr>
          <a:xfrm rot="16200000">
            <a:off x="-1485014" y="3324548"/>
            <a:ext cx="334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Helvetica" pitchFamily="2" charset="0"/>
              </a:rPr>
              <a:t>Altitude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(km)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C73960-FC77-E249-2BAD-9ED273BE9070}"/>
              </a:ext>
            </a:extLst>
          </p:cNvPr>
          <p:cNvSpPr txBox="1"/>
          <p:nvPr/>
        </p:nvSpPr>
        <p:spPr>
          <a:xfrm>
            <a:off x="6720183" y="3651834"/>
            <a:ext cx="54925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pitchFamily="2" charset="0"/>
              </a:rPr>
              <a:t>There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are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two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Pandoras,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nearly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collocated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horizontally,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but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has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~150m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vertical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gap.</a:t>
            </a:r>
            <a:r>
              <a:rPr lang="zh-CN" altLang="en-US" sz="2000" dirty="0">
                <a:latin typeface="Helvetica" pitchFamily="2" charset="0"/>
              </a:rPr>
              <a:t> </a:t>
            </a:r>
            <a:endParaRPr lang="en-US" altLang="zh-CN" sz="1400" dirty="0">
              <a:latin typeface="Helvetica" pitchFamily="2" charset="0"/>
            </a:endParaRPr>
          </a:p>
          <a:p>
            <a:endParaRPr lang="en-US" altLang="zh-CN" sz="1400" dirty="0">
              <a:latin typeface="Helvetica" pitchFamily="2" charset="0"/>
            </a:endParaRPr>
          </a:p>
          <a:p>
            <a:r>
              <a:rPr lang="en-US" altLang="zh-CN" sz="2000" dirty="0">
                <a:latin typeface="Helvetica" pitchFamily="2" charset="0"/>
              </a:rPr>
              <a:t>The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difference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in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direct-sun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total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column,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and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MMF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profiling,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can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be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independent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constraint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on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HCHO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abundance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within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the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layer.</a:t>
            </a:r>
          </a:p>
          <a:p>
            <a:endParaRPr lang="en-US" altLang="zh-CN" sz="2000" dirty="0">
              <a:latin typeface="Helvetica" pitchFamily="2" charset="0"/>
            </a:endParaRPr>
          </a:p>
          <a:p>
            <a:r>
              <a:rPr lang="en-US" altLang="zh-CN" sz="2000" dirty="0">
                <a:latin typeface="Helvetica" pitchFamily="2" charset="0"/>
              </a:rPr>
              <a:t>Also,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there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is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mini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Micro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Pulse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LiDAR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(MPL)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the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StGeorge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site,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run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by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Dr.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Debra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Wunch.</a:t>
            </a:r>
            <a:r>
              <a:rPr lang="zh-CN" altLang="en-US" sz="2000" dirty="0">
                <a:latin typeface="Helvetica" pitchFamily="2" charset="0"/>
              </a:rPr>
              <a:t> </a:t>
            </a:r>
            <a:endParaRPr lang="en-US" altLang="zh-CN" sz="2000" dirty="0">
              <a:latin typeface="Helvetica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C00ABD5-E06B-10F2-0849-BD0B413AD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198" y="6018658"/>
            <a:ext cx="527485" cy="7738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6E33F95-1F44-0BEA-B026-8804813EB787}"/>
              </a:ext>
            </a:extLst>
          </p:cNvPr>
          <p:cNvSpPr txBox="1"/>
          <p:nvPr/>
        </p:nvSpPr>
        <p:spPr>
          <a:xfrm>
            <a:off x="2906091" y="6180575"/>
            <a:ext cx="2821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latin typeface="Helvetica" pitchFamily="2" charset="0"/>
              </a:rPr>
              <a:t>miniMPL</a:t>
            </a:r>
            <a:endParaRPr lang="en-US" altLang="zh-CN" sz="1400" dirty="0">
              <a:latin typeface="Helvetica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6CC23BB-1F61-7CFD-EF31-0477C3114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368" y="1351842"/>
            <a:ext cx="1189078" cy="18748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845062E-E42A-144B-5786-C54D3EE96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131" y="2127526"/>
            <a:ext cx="1209699" cy="110031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56E2EF-C9B1-09E7-79E5-4522848EEDB1}"/>
              </a:ext>
            </a:extLst>
          </p:cNvPr>
          <p:cNvSpPr txBox="1"/>
          <p:nvPr/>
        </p:nvSpPr>
        <p:spPr>
          <a:xfrm>
            <a:off x="9862368" y="3226672"/>
            <a:ext cx="1189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latin typeface="Helvetica" pitchFamily="2" charset="0"/>
              </a:rPr>
              <a:t>CNTower</a:t>
            </a:r>
            <a:endParaRPr lang="en-US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C57D3E-A98B-C26C-569C-381850630323}"/>
              </a:ext>
            </a:extLst>
          </p:cNvPr>
          <p:cNvSpPr txBox="1"/>
          <p:nvPr/>
        </p:nvSpPr>
        <p:spPr>
          <a:xfrm>
            <a:off x="11067732" y="3247603"/>
            <a:ext cx="1189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Helvetica" pitchFamily="2" charset="0"/>
              </a:rPr>
              <a:t>StGeorge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063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8C2D19-49A7-6764-9FD6-F8504C39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10"/>
          <a:stretch>
            <a:fillRect/>
          </a:stretch>
        </p:blipFill>
        <p:spPr>
          <a:xfrm>
            <a:off x="1892902" y="209505"/>
            <a:ext cx="5414211" cy="6438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C8BEA-D872-A9E8-DB78-D8086CD2F1C4}"/>
              </a:ext>
            </a:extLst>
          </p:cNvPr>
          <p:cNvGrpSpPr/>
          <p:nvPr/>
        </p:nvGrpSpPr>
        <p:grpSpPr>
          <a:xfrm>
            <a:off x="1554351" y="2438214"/>
            <a:ext cx="2507959" cy="2723628"/>
            <a:chOff x="326680" y="2665334"/>
            <a:chExt cx="2507959" cy="27236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89C363-D6FF-D35F-61FD-631FF8CC2DE1}"/>
                </a:ext>
              </a:extLst>
            </p:cNvPr>
            <p:cNvSpPr/>
            <p:nvPr/>
          </p:nvSpPr>
          <p:spPr>
            <a:xfrm>
              <a:off x="1111828" y="2665335"/>
              <a:ext cx="1722811" cy="169305"/>
            </a:xfrm>
            <a:custGeom>
              <a:avLst/>
              <a:gdLst>
                <a:gd name="csX0" fmla="*/ 0 w 1722811"/>
                <a:gd name="csY0" fmla="*/ 0 h 169305"/>
                <a:gd name="csX1" fmla="*/ 557042 w 1722811"/>
                <a:gd name="csY1" fmla="*/ 0 h 169305"/>
                <a:gd name="csX2" fmla="*/ 1079628 w 1722811"/>
                <a:gd name="csY2" fmla="*/ 0 h 169305"/>
                <a:gd name="csX3" fmla="*/ 1722811 w 1722811"/>
                <a:gd name="csY3" fmla="*/ 0 h 169305"/>
                <a:gd name="csX4" fmla="*/ 1722811 w 1722811"/>
                <a:gd name="csY4" fmla="*/ 169305 h 169305"/>
                <a:gd name="csX5" fmla="*/ 1182997 w 1722811"/>
                <a:gd name="csY5" fmla="*/ 169305 h 169305"/>
                <a:gd name="csX6" fmla="*/ 574270 w 1722811"/>
                <a:gd name="csY6" fmla="*/ 169305 h 169305"/>
                <a:gd name="csX7" fmla="*/ 0 w 1722811"/>
                <a:gd name="csY7" fmla="*/ 169305 h 169305"/>
                <a:gd name="csX8" fmla="*/ 0 w 1722811"/>
                <a:gd name="csY8" fmla="*/ 0 h 1693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22811" h="169305" extrusionOk="0">
                  <a:moveTo>
                    <a:pt x="0" y="0"/>
                  </a:moveTo>
                  <a:cubicBezTo>
                    <a:pt x="189916" y="6233"/>
                    <a:pt x="296431" y="7080"/>
                    <a:pt x="557042" y="0"/>
                  </a:cubicBezTo>
                  <a:cubicBezTo>
                    <a:pt x="817653" y="-7080"/>
                    <a:pt x="926729" y="-9568"/>
                    <a:pt x="1079628" y="0"/>
                  </a:cubicBezTo>
                  <a:cubicBezTo>
                    <a:pt x="1232527" y="9568"/>
                    <a:pt x="1590421" y="15433"/>
                    <a:pt x="1722811" y="0"/>
                  </a:cubicBezTo>
                  <a:cubicBezTo>
                    <a:pt x="1724609" y="66850"/>
                    <a:pt x="1720030" y="124358"/>
                    <a:pt x="1722811" y="169305"/>
                  </a:cubicBezTo>
                  <a:cubicBezTo>
                    <a:pt x="1525330" y="143433"/>
                    <a:pt x="1381093" y="168751"/>
                    <a:pt x="1182997" y="169305"/>
                  </a:cubicBezTo>
                  <a:cubicBezTo>
                    <a:pt x="984901" y="169859"/>
                    <a:pt x="754005" y="163957"/>
                    <a:pt x="574270" y="169305"/>
                  </a:cubicBezTo>
                  <a:cubicBezTo>
                    <a:pt x="394535" y="174653"/>
                    <a:pt x="221816" y="170848"/>
                    <a:pt x="0" y="169305"/>
                  </a:cubicBezTo>
                  <a:cubicBezTo>
                    <a:pt x="-3287" y="112864"/>
                    <a:pt x="3699" y="77020"/>
                    <a:pt x="0" y="0"/>
                  </a:cubicBezTo>
                  <a:close/>
                </a:path>
              </a:pathLst>
            </a:custGeom>
            <a:noFill/>
            <a:ln w="44450">
              <a:solidFill>
                <a:schemeClr val="tx1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urved Down Arrow 4">
              <a:extLst>
                <a:ext uri="{FF2B5EF4-FFF2-40B4-BE49-F238E27FC236}">
                  <a16:creationId xmlns:a16="http://schemas.microsoft.com/office/drawing/2014/main" id="{A1B5228E-A969-8460-A6A9-DA7320CBEA8A}"/>
                </a:ext>
              </a:extLst>
            </p:cNvPr>
            <p:cNvSpPr/>
            <p:nvPr/>
          </p:nvSpPr>
          <p:spPr>
            <a:xfrm rot="16200000">
              <a:off x="-696583" y="3688597"/>
              <a:ext cx="2723628" cy="677101"/>
            </a:xfrm>
            <a:prstGeom prst="curvedDownArrow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C139424-4E25-992C-2412-7A37D264B1C2}"/>
              </a:ext>
            </a:extLst>
          </p:cNvPr>
          <p:cNvSpPr txBox="1"/>
          <p:nvPr/>
        </p:nvSpPr>
        <p:spPr>
          <a:xfrm>
            <a:off x="2978179" y="6488668"/>
            <a:ext cx="257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Local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hour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9384C-88F7-B742-414D-340AE3461129}"/>
              </a:ext>
            </a:extLst>
          </p:cNvPr>
          <p:cNvSpPr txBox="1"/>
          <p:nvPr/>
        </p:nvSpPr>
        <p:spPr>
          <a:xfrm>
            <a:off x="-231404" y="5130895"/>
            <a:ext cx="2570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latin typeface="Helvetica" pitchFamily="2" charset="0"/>
              </a:rPr>
              <a:t>StG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-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CNTower</a:t>
            </a:r>
            <a:endParaRPr lang="en-US" altLang="zh-CN" dirty="0">
              <a:latin typeface="Helvetica" pitchFamily="2" charset="0"/>
            </a:endParaRPr>
          </a:p>
          <a:p>
            <a:pPr algn="ctr"/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direct-sun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total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difference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FCF573-9F0C-93EF-BDBC-F479D8B0B2A9}"/>
              </a:ext>
            </a:extLst>
          </p:cNvPr>
          <p:cNvSpPr txBox="1"/>
          <p:nvPr/>
        </p:nvSpPr>
        <p:spPr>
          <a:xfrm>
            <a:off x="-231405" y="3199862"/>
            <a:ext cx="2570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total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And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trop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(StGeorge)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F8E11C-F808-0368-5E1A-06AAE7CBCB1A}"/>
              </a:ext>
            </a:extLst>
          </p:cNvPr>
          <p:cNvSpPr txBox="1"/>
          <p:nvPr/>
        </p:nvSpPr>
        <p:spPr>
          <a:xfrm>
            <a:off x="-231406" y="1010764"/>
            <a:ext cx="2570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Vertical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</a:t>
            </a:r>
          </a:p>
          <a:p>
            <a:pPr algn="ctr"/>
            <a:r>
              <a:rPr lang="en-US" altLang="zh-CN" dirty="0">
                <a:latin typeface="Helvetica" pitchFamily="2" charset="0"/>
              </a:rPr>
              <a:t>(StGeorge)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AB101-9873-B9EB-C694-822898C1A487}"/>
              </a:ext>
            </a:extLst>
          </p:cNvPr>
          <p:cNvSpPr txBox="1"/>
          <p:nvPr/>
        </p:nvSpPr>
        <p:spPr>
          <a:xfrm>
            <a:off x="1915452" y="-30170"/>
            <a:ext cx="257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Heatwaves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98D4C-07BB-0D2E-3DB1-3E5E5C8EB9B1}"/>
              </a:ext>
            </a:extLst>
          </p:cNvPr>
          <p:cNvSpPr txBox="1"/>
          <p:nvPr/>
        </p:nvSpPr>
        <p:spPr>
          <a:xfrm>
            <a:off x="4008721" y="-33164"/>
            <a:ext cx="257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Non-Heatwaves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320C2-8467-E81A-8041-92623B9CF7FC}"/>
              </a:ext>
            </a:extLst>
          </p:cNvPr>
          <p:cNvSpPr txBox="1"/>
          <p:nvPr/>
        </p:nvSpPr>
        <p:spPr>
          <a:xfrm>
            <a:off x="7012958" y="800312"/>
            <a:ext cx="4903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Pandora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direct-sun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VCD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StGeorge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P170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increasing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from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12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16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LT.</a:t>
            </a:r>
          </a:p>
          <a:p>
            <a:endParaRPr lang="en-US" altLang="zh-CN" sz="2400" dirty="0">
              <a:latin typeface="Helvetica" pitchFamily="2" charset="0"/>
            </a:endParaRPr>
          </a:p>
          <a:p>
            <a:r>
              <a:rPr lang="en-US" altLang="zh-CN" sz="2400" dirty="0">
                <a:latin typeface="Helvetica" pitchFamily="2" charset="0"/>
              </a:rPr>
              <a:t>This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consistent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with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trop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column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diurnal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cycle.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C5F76-6D12-0F2A-BDF7-2F7CB31C4479}"/>
              </a:ext>
            </a:extLst>
          </p:cNvPr>
          <p:cNvSpPr txBox="1"/>
          <p:nvPr/>
        </p:nvSpPr>
        <p:spPr>
          <a:xfrm>
            <a:off x="6658346" y="4022900"/>
            <a:ext cx="5612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Difference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Pandora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direct-sun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VCD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StGeorge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P170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and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 err="1">
                <a:latin typeface="Helvetica" pitchFamily="2" charset="0"/>
              </a:rPr>
              <a:t>CNTower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P243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decreasing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from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12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16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LT.</a:t>
            </a:r>
          </a:p>
          <a:p>
            <a:endParaRPr lang="en-US" altLang="zh-CN" sz="2400" dirty="0">
              <a:latin typeface="Helvetica" pitchFamily="2" charset="0"/>
            </a:endParaRPr>
          </a:p>
          <a:p>
            <a:r>
              <a:rPr lang="en-US" altLang="zh-CN" sz="2400" dirty="0">
                <a:latin typeface="Helvetica" pitchFamily="2" charset="0"/>
              </a:rPr>
              <a:t>This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consistent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with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profile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diurnal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cycle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near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surface.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06F03E-7049-3C4B-BBE1-B81A840E2DE9}"/>
              </a:ext>
            </a:extLst>
          </p:cNvPr>
          <p:cNvCxnSpPr/>
          <p:nvPr/>
        </p:nvCxnSpPr>
        <p:spPr>
          <a:xfrm flipH="1">
            <a:off x="4008721" y="2607520"/>
            <a:ext cx="3004237" cy="80639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9BF801-2A84-BC9C-FFC7-0DDC712D9C05}"/>
              </a:ext>
            </a:extLst>
          </p:cNvPr>
          <p:cNvCxnSpPr/>
          <p:nvPr/>
        </p:nvCxnSpPr>
        <p:spPr>
          <a:xfrm flipH="1">
            <a:off x="3654108" y="4244980"/>
            <a:ext cx="3004237" cy="80639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53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5A586-9178-4FC8-6EAA-56F682DA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9"/>
          <a:stretch>
            <a:fillRect/>
          </a:stretch>
        </p:blipFill>
        <p:spPr>
          <a:xfrm>
            <a:off x="892277" y="443953"/>
            <a:ext cx="11299723" cy="6414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41B21-4833-DEE1-70FF-250D46D71807}"/>
              </a:ext>
            </a:extLst>
          </p:cNvPr>
          <p:cNvSpPr txBox="1"/>
          <p:nvPr/>
        </p:nvSpPr>
        <p:spPr>
          <a:xfrm>
            <a:off x="2151426" y="164613"/>
            <a:ext cx="749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</a:rPr>
              <a:t>8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selected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days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StGeorge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P170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2025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summer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BD8D4-A186-D8BD-F3C0-F11846D0AE05}"/>
              </a:ext>
            </a:extLst>
          </p:cNvPr>
          <p:cNvSpPr txBox="1"/>
          <p:nvPr/>
        </p:nvSpPr>
        <p:spPr>
          <a:xfrm>
            <a:off x="29496" y="143960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Helvetica" pitchFamily="2" charset="0"/>
              </a:rPr>
              <a:t>MMF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56A6F-BA09-C305-C38D-35D21EED98FD}"/>
              </a:ext>
            </a:extLst>
          </p:cNvPr>
          <p:cNvSpPr txBox="1"/>
          <p:nvPr/>
        </p:nvSpPr>
        <p:spPr>
          <a:xfrm>
            <a:off x="-29496" y="3450921"/>
            <a:ext cx="104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Helvetica" pitchFamily="2" charset="0"/>
              </a:rPr>
              <a:t>GEOSCF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DD302-33B9-1489-BC98-C6EC442B6711}"/>
              </a:ext>
            </a:extLst>
          </p:cNvPr>
          <p:cNvSpPr txBox="1"/>
          <p:nvPr/>
        </p:nvSpPr>
        <p:spPr>
          <a:xfrm>
            <a:off x="29495" y="4815906"/>
            <a:ext cx="954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Helvetica" pitchFamily="2" charset="0"/>
              </a:rPr>
              <a:t>HCHO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VCD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D69CE-1ADF-935C-E2AD-45B00F8B4998}"/>
              </a:ext>
            </a:extLst>
          </p:cNvPr>
          <p:cNvSpPr txBox="1"/>
          <p:nvPr/>
        </p:nvSpPr>
        <p:spPr>
          <a:xfrm>
            <a:off x="1511875" y="4925573"/>
            <a:ext cx="16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itchFamily="2" charset="0"/>
              </a:rPr>
              <a:t>PGN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direct-sun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4F39F-813C-2122-94A6-F8A0D516B1F7}"/>
              </a:ext>
            </a:extLst>
          </p:cNvPr>
          <p:cNvSpPr txBox="1"/>
          <p:nvPr/>
        </p:nvSpPr>
        <p:spPr>
          <a:xfrm>
            <a:off x="2079911" y="5202572"/>
            <a:ext cx="1609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Helvetica" pitchFamily="2" charset="0"/>
              </a:rPr>
              <a:t>MMF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59DDB-6684-EEA8-2E0B-58A71F91E36F}"/>
              </a:ext>
            </a:extLst>
          </p:cNvPr>
          <p:cNvSpPr txBox="1"/>
          <p:nvPr/>
        </p:nvSpPr>
        <p:spPr>
          <a:xfrm>
            <a:off x="-29496" y="5965447"/>
            <a:ext cx="1609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Helvetica" pitchFamily="2" charset="0"/>
              </a:rPr>
              <a:t>HCHO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VCD</a:t>
            </a:r>
          </a:p>
          <a:p>
            <a:r>
              <a:rPr lang="en-US" altLang="zh-CN" sz="1600" dirty="0">
                <a:latin typeface="Helvetica" pitchFamily="2" charset="0"/>
              </a:rPr>
              <a:t>difference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1B6CD99-1D0A-7306-2A49-3D982F74DF54}"/>
              </a:ext>
            </a:extLst>
          </p:cNvPr>
          <p:cNvSpPr/>
          <p:nvPr/>
        </p:nvSpPr>
        <p:spPr>
          <a:xfrm rot="14256285">
            <a:off x="4448364" y="4525864"/>
            <a:ext cx="343499" cy="537455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31B051CD-A108-C0DC-478D-E744F60F0345}"/>
              </a:ext>
            </a:extLst>
          </p:cNvPr>
          <p:cNvSpPr/>
          <p:nvPr/>
        </p:nvSpPr>
        <p:spPr>
          <a:xfrm rot="19102614">
            <a:off x="4400445" y="5627742"/>
            <a:ext cx="343499" cy="685179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04664EAF-23FA-ADC2-EE82-B7371D8B7EBA}"/>
              </a:ext>
            </a:extLst>
          </p:cNvPr>
          <p:cNvSpPr/>
          <p:nvPr/>
        </p:nvSpPr>
        <p:spPr>
          <a:xfrm rot="14256285">
            <a:off x="7081216" y="4783632"/>
            <a:ext cx="343499" cy="537455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E8F7A8C-83C3-4DD3-E035-057DFE8BD36D}"/>
              </a:ext>
            </a:extLst>
          </p:cNvPr>
          <p:cNvSpPr/>
          <p:nvPr/>
        </p:nvSpPr>
        <p:spPr>
          <a:xfrm rot="19383219">
            <a:off x="7101353" y="5827320"/>
            <a:ext cx="343499" cy="537455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CB19564-B3B5-8950-8FA3-606B1A25CA87}"/>
              </a:ext>
            </a:extLst>
          </p:cNvPr>
          <p:cNvSpPr/>
          <p:nvPr/>
        </p:nvSpPr>
        <p:spPr>
          <a:xfrm rot="14256285">
            <a:off x="9621417" y="4780077"/>
            <a:ext cx="343499" cy="537455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3095FB04-3231-C6EE-A5E3-E803258AFEE0}"/>
              </a:ext>
            </a:extLst>
          </p:cNvPr>
          <p:cNvSpPr/>
          <p:nvPr/>
        </p:nvSpPr>
        <p:spPr>
          <a:xfrm rot="19383219">
            <a:off x="9621415" y="5777071"/>
            <a:ext cx="343499" cy="537455"/>
          </a:xfrm>
          <a:prstGeom prst="downArrow">
            <a:avLst/>
          </a:prstGeom>
          <a:solidFill>
            <a:schemeClr val="bg1">
              <a:alpha val="2000"/>
            </a:schemeClr>
          </a:solidFill>
          <a:ln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E252A3-CBE2-7C17-1D75-3269150C91A0}"/>
              </a:ext>
            </a:extLst>
          </p:cNvPr>
          <p:cNvSpPr txBox="1"/>
          <p:nvPr/>
        </p:nvSpPr>
        <p:spPr>
          <a:xfrm>
            <a:off x="2151426" y="1524623"/>
            <a:ext cx="1047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>
                <a:latin typeface="Helvetica" pitchFamily="2" charset="0"/>
              </a:rPr>
              <a:t>miniMPL</a:t>
            </a:r>
            <a:endParaRPr lang="en-US" altLang="zh-CN" sz="1100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32EA1-573F-F92D-56A3-913489493CFA}"/>
              </a:ext>
            </a:extLst>
          </p:cNvPr>
          <p:cNvSpPr txBox="1"/>
          <p:nvPr/>
        </p:nvSpPr>
        <p:spPr>
          <a:xfrm>
            <a:off x="3526092" y="549334"/>
            <a:ext cx="7494020" cy="523220"/>
          </a:xfrm>
          <a:prstGeom prst="rect">
            <a:avLst/>
          </a:prstGeom>
          <a:solidFill>
            <a:schemeClr val="bg2">
              <a:lumMod val="75000"/>
              <a:alpha val="8782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Helvetica" pitchFamily="2" charset="0"/>
              </a:rPr>
              <a:t>miniMPL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PBLH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is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consistent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with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the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upper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bound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of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HCHO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aloft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layers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from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MMF,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providing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independent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evidence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of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the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accuracy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of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MMF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retrieval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C092F-DE91-A652-242D-81D4FE91F206}"/>
              </a:ext>
            </a:extLst>
          </p:cNvPr>
          <p:cNvSpPr txBox="1"/>
          <p:nvPr/>
        </p:nvSpPr>
        <p:spPr>
          <a:xfrm>
            <a:off x="2784764" y="5328023"/>
            <a:ext cx="8733168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When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there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is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aloft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layer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in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the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afternoon,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HCHO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column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increases,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but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surface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HCHO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r>
              <a:rPr lang="en-US" altLang="zh-CN" sz="1400" dirty="0">
                <a:highlight>
                  <a:srgbClr val="C0C0C0"/>
                </a:highlight>
                <a:latin typeface="Helvetica" pitchFamily="2" charset="0"/>
              </a:rPr>
              <a:t>reduces.</a:t>
            </a:r>
            <a:r>
              <a:rPr lang="zh-CN" altLang="en-US" sz="1400" dirty="0">
                <a:highlight>
                  <a:srgbClr val="C0C0C0"/>
                </a:highlight>
                <a:latin typeface="Helvetica" pitchFamily="2" charset="0"/>
              </a:rPr>
              <a:t> </a:t>
            </a:r>
            <a:endParaRPr lang="en-US" altLang="zh-CN" sz="1400" dirty="0">
              <a:highlight>
                <a:srgbClr val="C0C0C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69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4599E-8EEA-FD5C-553F-41F43CD63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4D26-66EA-FFCD-F872-D0FD1413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54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Helvetica" pitchFamily="2" charset="0"/>
              </a:rPr>
              <a:t>Takeaways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9300-42AF-854F-5C98-93CE7F7C4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57" y="1418617"/>
            <a:ext cx="9694755" cy="45604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Helvetica" pitchFamily="2" charset="0"/>
              </a:rPr>
              <a:t>We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successfully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retrieved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76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sites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across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North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America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using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algorithm,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which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consistent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satellite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level-2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products.</a:t>
            </a:r>
          </a:p>
          <a:p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show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elevated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aloft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during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heatwaves,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which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GEOS-Chem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GEOS-CF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does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not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capture.</a:t>
            </a:r>
            <a:r>
              <a:rPr lang="zh-CN" altLang="en-US" dirty="0">
                <a:latin typeface="Helvetica" pitchFamily="2" charset="0"/>
              </a:rPr>
              <a:t> </a:t>
            </a:r>
            <a:endParaRPr lang="en-US" altLang="zh-CN" dirty="0">
              <a:latin typeface="Helvetica" pitchFamily="2" charset="0"/>
            </a:endParaRPr>
          </a:p>
          <a:p>
            <a:r>
              <a:rPr lang="en-US" altLang="zh-CN" dirty="0">
                <a:latin typeface="Helvetica" pitchFamily="2" charset="0"/>
              </a:rPr>
              <a:t>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case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study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using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dual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Pandora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altitude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gap,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collocated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miniMPL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provides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independent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evidence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that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support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existence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aloft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layers.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However,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more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measurements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needed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verify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A5619E-E815-E288-BA9B-CDA7DCBCF5AF}"/>
              </a:ext>
            </a:extLst>
          </p:cNvPr>
          <p:cNvSpPr txBox="1">
            <a:spLocks/>
          </p:cNvSpPr>
          <p:nvPr/>
        </p:nvSpPr>
        <p:spPr>
          <a:xfrm>
            <a:off x="3386483" y="6278483"/>
            <a:ext cx="5419034" cy="403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Helvetica" pitchFamily="2" charset="0"/>
              </a:rPr>
              <a:t>Thank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you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for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your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attention!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3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68DE-517F-FB75-2781-588AB4C5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B3B2F-7C16-10CB-1478-36FF7AA00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0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D7CC9-A27A-2BE8-A19A-D631E709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E254C-CD20-6B86-8D86-E34D965E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55" y="1263499"/>
            <a:ext cx="10457792" cy="3121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B36ED-5FBF-9263-15E9-866D0C5B63CE}"/>
              </a:ext>
            </a:extLst>
          </p:cNvPr>
          <p:cNvSpPr txBox="1"/>
          <p:nvPr/>
        </p:nvSpPr>
        <p:spPr>
          <a:xfrm>
            <a:off x="788623" y="298759"/>
            <a:ext cx="1073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Helvetica" pitchFamily="2" charset="0"/>
              </a:rPr>
              <a:t>AEROMMA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vs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MMF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aerosol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extinction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coefficient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profile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(477nm)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999D-5911-42E7-CA02-CF5807A42A3E}"/>
              </a:ext>
            </a:extLst>
          </p:cNvPr>
          <p:cNvSpPr txBox="1"/>
          <p:nvPr/>
        </p:nvSpPr>
        <p:spPr>
          <a:xfrm>
            <a:off x="627960" y="4797057"/>
            <a:ext cx="10495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Pandora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instruments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selected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because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located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within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b="1" u="sng" dirty="0">
                <a:latin typeface="Helvetica" pitchFamily="2" charset="0"/>
              </a:rPr>
              <a:t>50km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distance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from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AEROMMA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profiles.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Only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with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b="1" u="sng" dirty="0">
                <a:latin typeface="Helvetica" pitchFamily="2" charset="0"/>
              </a:rPr>
              <a:t>DOFS&gt;1.5</a:t>
            </a:r>
            <a:r>
              <a:rPr lang="zh-CN" altLang="en-US" b="1" u="sng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selected.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grouped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cities.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altLang="zh-CN" dirty="0">
                <a:latin typeface="Helvetica" pitchFamily="2" charset="0"/>
              </a:rPr>
              <a:t>QA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flag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DOFS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listed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each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panel.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altLang="zh-CN" dirty="0">
                <a:latin typeface="Helvetica" pitchFamily="2" charset="0"/>
              </a:rPr>
              <a:t>At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Toronto,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AEROMMA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have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best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agreement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aerosol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profiles.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1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FAB3-01DF-392C-B3D3-AA9F8F252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98974EA-281D-3334-120F-719C51E5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9403"/>
            <a:ext cx="12192000" cy="25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7AC71C-49F5-143F-ECF7-1E61703B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52" y="246903"/>
            <a:ext cx="31242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5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136033-4E20-B2DE-AF48-AC9898E0B6C6}"/>
              </a:ext>
            </a:extLst>
          </p:cNvPr>
          <p:cNvGrpSpPr/>
          <p:nvPr/>
        </p:nvGrpSpPr>
        <p:grpSpPr>
          <a:xfrm>
            <a:off x="4774056" y="121351"/>
            <a:ext cx="7511984" cy="4086623"/>
            <a:chOff x="2014237" y="1406322"/>
            <a:chExt cx="9080769" cy="4940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8EAE19-61AA-2D14-B88E-0CD40518A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8453" y="1553856"/>
              <a:ext cx="7772400" cy="44679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3BE27C-8C67-DA52-89FA-EC75213A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4237" y="5520079"/>
              <a:ext cx="1208055" cy="6492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2EDCEB-6227-6E50-763C-3D5DE248F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8453" y="5697159"/>
              <a:ext cx="1208055" cy="6492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A56DFE-7F80-538C-C42C-D8C0D8375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6951" y="1406323"/>
              <a:ext cx="1208055" cy="6492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09F43A-A7E8-DE8B-1416-FD6A1E912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8264" y="1406322"/>
              <a:ext cx="3990880" cy="649227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F144F2D-1FDD-1E74-32AA-335532E0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74" y="-33813"/>
            <a:ext cx="11963126" cy="750611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Helvetica" pitchFamily="2" charset="0"/>
              </a:rPr>
              <a:t>Quick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introduction:</a:t>
            </a:r>
            <a:r>
              <a:rPr lang="zh-CN" altLang="en-US" sz="2800" b="1" dirty="0">
                <a:latin typeface="Helvetica" pitchFamily="2" charset="0"/>
              </a:rPr>
              <a:t>  </a:t>
            </a:r>
            <a:r>
              <a:rPr lang="en-US" altLang="zh-CN" sz="2800" b="1" dirty="0">
                <a:latin typeface="Helvetica" pitchFamily="2" charset="0"/>
              </a:rPr>
              <a:t>what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are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Pandora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and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PGN?</a:t>
            </a:r>
            <a:endParaRPr lang="en-US" sz="2800" b="1" dirty="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AD896-60AB-DD54-C3ED-BA6939A0E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1" y="791143"/>
            <a:ext cx="2658928" cy="3008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CE70-2559-5339-9A0B-1A2268F3960F}"/>
              </a:ext>
            </a:extLst>
          </p:cNvPr>
          <p:cNvSpPr txBox="1"/>
          <p:nvPr/>
        </p:nvSpPr>
        <p:spPr>
          <a:xfrm>
            <a:off x="3335389" y="1010501"/>
            <a:ext cx="27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Pandora is a ground-based sun/sky/moon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viewing UV-Vis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spectrometer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C8D024-B930-E0C5-0A09-137431A053FF}"/>
              </a:ext>
            </a:extLst>
          </p:cNvPr>
          <p:cNvSpPr txBox="1"/>
          <p:nvPr/>
        </p:nvSpPr>
        <p:spPr>
          <a:xfrm>
            <a:off x="4300265" y="3939440"/>
            <a:ext cx="77258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Pandora has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two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operation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mode:</a:t>
            </a:r>
            <a:r>
              <a:rPr lang="zh-CN" altLang="en-US" sz="2400" dirty="0">
                <a:latin typeface="Helvetica" pitchFamily="2" charset="0"/>
              </a:rPr>
              <a:t>  </a:t>
            </a:r>
            <a:r>
              <a:rPr lang="en-US" altLang="zh-CN" sz="2400" dirty="0">
                <a:latin typeface="Helvetica" pitchFamily="2" charset="0"/>
              </a:rPr>
              <a:t>direct-sun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and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sky-scan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(MAX-DOAS)</a:t>
            </a:r>
          </a:p>
          <a:p>
            <a:pPr marL="342900" indent="-342900"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Direct-sun:</a:t>
            </a:r>
            <a:r>
              <a:rPr lang="zh-CN" altLang="en-US" sz="2400" dirty="0">
                <a:latin typeface="Helvetica" pitchFamily="2" charset="0"/>
              </a:rPr>
              <a:t>   </a:t>
            </a:r>
            <a:r>
              <a:rPr lang="en-US" altLang="zh-CN" sz="2400" dirty="0">
                <a:latin typeface="Helvetica" pitchFamily="2" charset="0"/>
              </a:rPr>
              <a:t>derive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total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column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(widely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used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for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satellite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validation)</a:t>
            </a:r>
          </a:p>
          <a:p>
            <a:pPr marL="342900" indent="-342900"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Sky-scan:</a:t>
            </a:r>
            <a:r>
              <a:rPr lang="zh-CN" altLang="en-US" sz="2400" dirty="0">
                <a:latin typeface="Helvetica" pitchFamily="2" charset="0"/>
              </a:rPr>
              <a:t>    </a:t>
            </a:r>
            <a:r>
              <a:rPr lang="en-US" altLang="zh-CN" sz="2400" dirty="0">
                <a:latin typeface="Helvetica" pitchFamily="2" charset="0"/>
              </a:rPr>
              <a:t>derive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vertical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profile</a:t>
            </a:r>
          </a:p>
          <a:p>
            <a:endParaRPr lang="en-US" altLang="zh-CN" dirty="0">
              <a:latin typeface="Helvetica" pitchFamily="2" charset="0"/>
            </a:endParaRPr>
          </a:p>
          <a:p>
            <a:r>
              <a:rPr lang="en-US" altLang="zh-CN" sz="2400" dirty="0">
                <a:latin typeface="Helvetica" pitchFamily="2" charset="0"/>
              </a:rPr>
              <a:t>PGN: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 err="1">
                <a:latin typeface="Helvetica" pitchFamily="2" charset="0"/>
              </a:rPr>
              <a:t>Pandonia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Global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Network,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global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network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Pandora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instrument</a:t>
            </a:r>
          </a:p>
          <a:p>
            <a:endParaRPr lang="en-US" altLang="zh-CN" sz="2400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552C57-4B07-1F76-B522-36A4FF672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86" y="4137160"/>
            <a:ext cx="3633414" cy="25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9E803EDC-9997-6CCC-A6B0-79CD5BEB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62" b="2169"/>
          <a:stretch>
            <a:fillRect/>
          </a:stretch>
        </p:blipFill>
        <p:spPr>
          <a:xfrm>
            <a:off x="253852" y="4211064"/>
            <a:ext cx="3494133" cy="2483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7B1DE6-35FD-3110-5CE8-A2B418E11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351" y="884235"/>
            <a:ext cx="5918608" cy="2911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B00C9E-5844-25AC-25D7-3FD0286A999A}"/>
              </a:ext>
            </a:extLst>
          </p:cNvPr>
          <p:cNvSpPr txBox="1"/>
          <p:nvPr/>
        </p:nvSpPr>
        <p:spPr>
          <a:xfrm>
            <a:off x="6019540" y="4041324"/>
            <a:ext cx="5918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Slope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=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2.8,</a:t>
            </a:r>
            <a:r>
              <a:rPr lang="zh-CN" altLang="en-US" sz="2400" dirty="0">
                <a:latin typeface="Helvetica" pitchFamily="2" charset="0"/>
              </a:rPr>
              <a:t>                         </a:t>
            </a:r>
            <a:r>
              <a:rPr lang="en-US" altLang="zh-CN" sz="2400" dirty="0">
                <a:latin typeface="Helvetica" pitchFamily="2" charset="0"/>
              </a:rPr>
              <a:t>intercept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=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3.8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A8ABE1-DDDC-3631-3846-7A43E3F8E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62" y="731267"/>
            <a:ext cx="4729714" cy="271444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16B65FC-FD99-A310-FB86-00D45517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74" y="-33813"/>
            <a:ext cx="11963126" cy="750611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Helvetica" pitchFamily="2" charset="0"/>
              </a:rPr>
              <a:t>Model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has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correlated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biases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in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surface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ozone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and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HCHO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column</a:t>
            </a:r>
            <a:endParaRPr lang="en-US" sz="2800" b="1" dirty="0">
              <a:latin typeface="Helvetica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780BF1-CDE1-2A34-C831-75A0A1EA1F56}"/>
              </a:ext>
            </a:extLst>
          </p:cNvPr>
          <p:cNvCxnSpPr>
            <a:cxnSpLocks/>
          </p:cNvCxnSpPr>
          <p:nvPr/>
        </p:nvCxnSpPr>
        <p:spPr>
          <a:xfrm>
            <a:off x="7445829" y="2068286"/>
            <a:ext cx="0" cy="197960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3C9615-9B7C-DF53-ADD7-3E62CC8DDE6C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2407534" y="5127622"/>
            <a:ext cx="3612006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1DE240A-AAB5-4AF6-71D3-F6C225C22D7D}"/>
              </a:ext>
            </a:extLst>
          </p:cNvPr>
          <p:cNvSpPr txBox="1"/>
          <p:nvPr/>
        </p:nvSpPr>
        <p:spPr>
          <a:xfrm>
            <a:off x="6019540" y="4896789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Slope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=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2.6</a:t>
            </a:r>
            <a:r>
              <a:rPr lang="zh-CN" altLang="en-US" sz="2400" dirty="0">
                <a:latin typeface="Helvetica" pitchFamily="2" charset="0"/>
              </a:rPr>
              <a:t>  </a:t>
            </a:r>
            <a:endParaRPr lang="en-US" altLang="zh-CN" sz="2400" baseline="30000" dirty="0">
              <a:latin typeface="Helvetica" pitchFamily="2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3A4CA1B-67C0-D1CB-9FC9-E3158CE51A6A}"/>
              </a:ext>
            </a:extLst>
          </p:cNvPr>
          <p:cNvSpPr txBox="1">
            <a:spLocks/>
          </p:cNvSpPr>
          <p:nvPr/>
        </p:nvSpPr>
        <p:spPr>
          <a:xfrm>
            <a:off x="4780346" y="5589287"/>
            <a:ext cx="7512360" cy="1223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itchFamily="2" charset="0"/>
              </a:rPr>
              <a:t>These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biases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are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likely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related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to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chemical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production,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especially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during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heatwaves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09155C-48A5-A5A6-B4B2-35F62B7CBDAD}"/>
              </a:ext>
            </a:extLst>
          </p:cNvPr>
          <p:cNvSpPr txBox="1"/>
          <p:nvPr/>
        </p:nvSpPr>
        <p:spPr>
          <a:xfrm>
            <a:off x="6019540" y="4360020"/>
            <a:ext cx="3780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Helvetica" pitchFamily="2" charset="0"/>
              </a:rPr>
              <a:t>(ppb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O</a:t>
            </a:r>
            <a:r>
              <a:rPr lang="en-US" altLang="zh-CN" sz="1800" baseline="-25000" dirty="0">
                <a:latin typeface="Helvetica" pitchFamily="2" charset="0"/>
              </a:rPr>
              <a:t>3,sfc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/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10</a:t>
            </a:r>
            <a:r>
              <a:rPr lang="en-US" altLang="zh-CN" sz="1800" baseline="30000" dirty="0">
                <a:latin typeface="Helvetica" pitchFamily="2" charset="0"/>
              </a:rPr>
              <a:t>15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 err="1">
                <a:latin typeface="Helvetica" pitchFamily="2" charset="0"/>
              </a:rPr>
              <a:t>molec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cm</a:t>
            </a:r>
            <a:r>
              <a:rPr lang="en-US" altLang="zh-CN" sz="1800" baseline="30000" dirty="0">
                <a:latin typeface="Helvetica" pitchFamily="2" charset="0"/>
              </a:rPr>
              <a:t>-2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HCHO)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7B2015-E5B0-BF03-4491-A08715DECE18}"/>
              </a:ext>
            </a:extLst>
          </p:cNvPr>
          <p:cNvSpPr txBox="1"/>
          <p:nvPr/>
        </p:nvSpPr>
        <p:spPr>
          <a:xfrm>
            <a:off x="10809812" y="4360020"/>
            <a:ext cx="1382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Helvetica" pitchFamily="2" charset="0"/>
              </a:rPr>
              <a:t>(ppb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O</a:t>
            </a:r>
            <a:r>
              <a:rPr lang="en-US" altLang="zh-CN" sz="1800" baseline="-25000" dirty="0">
                <a:latin typeface="Helvetica" pitchFamily="2" charset="0"/>
              </a:rPr>
              <a:t>3</a:t>
            </a:r>
            <a:r>
              <a:rPr lang="en-US" altLang="zh-CN" sz="1800" dirty="0">
                <a:latin typeface="Helvetica" pitchFamily="2" charset="0"/>
              </a:rPr>
              <a:t>)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D94263-FBF8-4F9A-5220-D4BC0B4DC358}"/>
              </a:ext>
            </a:extLst>
          </p:cNvPr>
          <p:cNvSpPr txBox="1"/>
          <p:nvPr/>
        </p:nvSpPr>
        <p:spPr>
          <a:xfrm>
            <a:off x="3614958" y="3377900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Helvetica" pitchFamily="2" charset="0"/>
              </a:rPr>
              <a:t>(Submitted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to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ES&amp;T)</a:t>
            </a:r>
            <a:endParaRPr lang="en-US" altLang="zh-CN" sz="1400" baseline="30000" dirty="0">
              <a:latin typeface="Helvetica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2EDEBA-0DAD-B251-78E3-B65F4691B999}"/>
              </a:ext>
            </a:extLst>
          </p:cNvPr>
          <p:cNvSpPr txBox="1"/>
          <p:nvPr/>
        </p:nvSpPr>
        <p:spPr>
          <a:xfrm>
            <a:off x="2888711" y="6522659"/>
            <a:ext cx="1718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Helvetica" pitchFamily="2" charset="0"/>
              </a:rPr>
              <a:t>(Travis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et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al,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2022)</a:t>
            </a:r>
            <a:endParaRPr lang="en-US" altLang="zh-CN" sz="1400" baseline="30000" dirty="0">
              <a:latin typeface="Helvetica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EA0279-D043-8A35-65F5-112081457194}"/>
              </a:ext>
            </a:extLst>
          </p:cNvPr>
          <p:cNvSpPr txBox="1"/>
          <p:nvPr/>
        </p:nvSpPr>
        <p:spPr>
          <a:xfrm>
            <a:off x="2652657" y="4282156"/>
            <a:ext cx="3049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Black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dots: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Helvetica" pitchFamily="2" charset="0"/>
              </a:rPr>
              <a:t>17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SLAMS ozone monitor locations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during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LISTOS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campaign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879AD2B2-2A0F-FBE3-6539-623DF944907C}"/>
              </a:ext>
            </a:extLst>
          </p:cNvPr>
          <p:cNvGrpSpPr/>
          <p:nvPr/>
        </p:nvGrpSpPr>
        <p:grpSpPr>
          <a:xfrm>
            <a:off x="104242" y="922453"/>
            <a:ext cx="11983515" cy="3590614"/>
            <a:chOff x="60699" y="2207242"/>
            <a:chExt cx="11983515" cy="359061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CD6DFED-BC64-5504-58E1-34C7175DA83D}"/>
                </a:ext>
              </a:extLst>
            </p:cNvPr>
            <p:cNvGrpSpPr/>
            <p:nvPr/>
          </p:nvGrpSpPr>
          <p:grpSpPr>
            <a:xfrm>
              <a:off x="147786" y="2207242"/>
              <a:ext cx="11896428" cy="3221285"/>
              <a:chOff x="150606" y="31201"/>
              <a:chExt cx="11896428" cy="322128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09AF0BA-9D2F-BA39-B99C-098D9F445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048" b="38448"/>
              <a:stretch>
                <a:fillRect/>
              </a:stretch>
            </p:blipFill>
            <p:spPr>
              <a:xfrm>
                <a:off x="6253085" y="823957"/>
                <a:ext cx="5793949" cy="2428529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B33931-C593-7A7C-4C60-BFB7309F418C}"/>
                  </a:ext>
                </a:extLst>
              </p:cNvPr>
              <p:cNvGrpSpPr/>
              <p:nvPr/>
            </p:nvGrpSpPr>
            <p:grpSpPr>
              <a:xfrm>
                <a:off x="150606" y="708105"/>
                <a:ext cx="5788310" cy="2544378"/>
                <a:chOff x="144966" y="486317"/>
                <a:chExt cx="5788310" cy="254437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57382E1-FD80-9372-A870-24EE9B7933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18" t="2770" r="1" b="38738"/>
                <a:stretch>
                  <a:fillRect/>
                </a:stretch>
              </p:blipFill>
              <p:spPr>
                <a:xfrm>
                  <a:off x="144966" y="602166"/>
                  <a:ext cx="5788310" cy="242852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82B4E6E-764E-6F73-C05A-6863ECC8C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26168" y="486317"/>
                  <a:ext cx="3365500" cy="1270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34E0C0-7027-1E63-ADD4-9FE645C7CF39}"/>
                  </a:ext>
                </a:extLst>
              </p:cNvPr>
              <p:cNvSpPr txBox="1"/>
              <p:nvPr/>
            </p:nvSpPr>
            <p:spPr>
              <a:xfrm>
                <a:off x="1740008" y="486313"/>
                <a:ext cx="2329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Helvetica" pitchFamily="2" charset="0"/>
                  </a:rPr>
                  <a:t>Surface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T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in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25-30°C</a:t>
                </a:r>
                <a:endParaRPr lang="en-US" altLang="zh-CN" baseline="30000" dirty="0">
                  <a:latin typeface="Helvetica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3D0EB0-AF73-45CD-69B2-739B743429C4}"/>
                  </a:ext>
                </a:extLst>
              </p:cNvPr>
              <p:cNvSpPr txBox="1"/>
              <p:nvPr/>
            </p:nvSpPr>
            <p:spPr>
              <a:xfrm>
                <a:off x="1697829" y="31201"/>
                <a:ext cx="85867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Helvetica" pitchFamily="2" charset="0"/>
                  </a:rPr>
                  <a:t>Northeast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Coastal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US,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HCHO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profile,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July-August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2022,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12-15LT</a:t>
                </a:r>
                <a:r>
                  <a:rPr lang="zh-CN" altLang="en-US" sz="2000" dirty="0"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latin typeface="Helvetica" pitchFamily="2" charset="0"/>
                  </a:rPr>
                  <a:t>average</a:t>
                </a:r>
                <a:endParaRPr lang="en-US" altLang="zh-CN" sz="2000" baseline="30000" dirty="0">
                  <a:latin typeface="Helvetica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9A346B-9951-1DF6-EBDA-588587C882C5}"/>
                  </a:ext>
                </a:extLst>
              </p:cNvPr>
              <p:cNvSpPr txBox="1"/>
              <p:nvPr/>
            </p:nvSpPr>
            <p:spPr>
              <a:xfrm>
                <a:off x="3381429" y="1710539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Helvetica" pitchFamily="2" charset="0"/>
                  </a:rPr>
                  <a:t>GEOS-CF</a:t>
                </a:r>
                <a:endParaRPr lang="en-US" altLang="zh-CN" baseline="30000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20E0BA-5FD7-D8B1-EA4E-6455C4955B6F}"/>
                  </a:ext>
                </a:extLst>
              </p:cNvPr>
              <p:cNvSpPr txBox="1"/>
              <p:nvPr/>
            </p:nvSpPr>
            <p:spPr>
              <a:xfrm>
                <a:off x="7626821" y="461665"/>
                <a:ext cx="2329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Helvetica" pitchFamily="2" charset="0"/>
                  </a:rPr>
                  <a:t>Surface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T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in</a:t>
                </a:r>
                <a:r>
                  <a:rPr lang="zh-CN" altLang="en-US" dirty="0">
                    <a:latin typeface="Helvetica" pitchFamily="2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</a:rPr>
                  <a:t>35-40°C</a:t>
                </a:r>
                <a:endParaRPr lang="en-US" altLang="zh-CN" baseline="30000" dirty="0">
                  <a:latin typeface="Helvetica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8F209D-4CD1-3DD0-89A5-B2B883117055}"/>
                  </a:ext>
                </a:extLst>
              </p:cNvPr>
              <p:cNvSpPr txBox="1"/>
              <p:nvPr/>
            </p:nvSpPr>
            <p:spPr>
              <a:xfrm>
                <a:off x="571700" y="2496235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PGN</a:t>
                </a:r>
                <a:r>
                  <a:rPr lang="zh-CN" altLang="en-US" dirty="0">
                    <a:solidFill>
                      <a:srgbClr val="00B050"/>
                    </a:solidFill>
                    <a:latin typeface="Helvetica" pitchFamily="2" charset="0"/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sky-scan</a:t>
                </a:r>
                <a:r>
                  <a:rPr lang="zh-CN" altLang="en-US" dirty="0">
                    <a:solidFill>
                      <a:srgbClr val="00B050"/>
                    </a:solidFill>
                    <a:latin typeface="Helvetica" pitchFamily="2" charset="0"/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L2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6FFEB6-EBFA-951D-CFE4-D819AB35054E}"/>
                  </a:ext>
                </a:extLst>
              </p:cNvPr>
              <p:cNvSpPr txBox="1"/>
              <p:nvPr/>
            </p:nvSpPr>
            <p:spPr>
              <a:xfrm>
                <a:off x="516166" y="1433540"/>
                <a:ext cx="1544012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70C0"/>
                    </a:solidFill>
                    <a:latin typeface="Helvetica" pitchFamily="2" charset="0"/>
                  </a:rPr>
                  <a:t>GEOS-Chem</a:t>
                </a:r>
              </a:p>
              <a:p>
                <a:pPr algn="ctr"/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(PBLH</a:t>
                </a:r>
                <a:r>
                  <a:rPr lang="zh-CN" altLang="en-US" baseline="30000" dirty="0">
                    <a:solidFill>
                      <a:srgbClr val="0070C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x</a:t>
                </a:r>
                <a:r>
                  <a:rPr lang="zh-CN" altLang="en-US" baseline="30000" dirty="0">
                    <a:solidFill>
                      <a:srgbClr val="0070C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1.25)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19D0BF-438C-8F8B-4822-AD1EEEBE5A58}"/>
                  </a:ext>
                </a:extLst>
              </p:cNvPr>
              <p:cNvSpPr txBox="1"/>
              <p:nvPr/>
            </p:nvSpPr>
            <p:spPr>
              <a:xfrm>
                <a:off x="516166" y="1826388"/>
                <a:ext cx="154401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F0"/>
                    </a:solidFill>
                    <a:latin typeface="Helvetica" pitchFamily="2" charset="0"/>
                  </a:rPr>
                  <a:t>GEOS-Chem</a:t>
                </a:r>
              </a:p>
              <a:p>
                <a:pPr algn="ctr"/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(PBLH</a:t>
                </a:r>
                <a:r>
                  <a:rPr lang="zh-CN" altLang="en-US" baseline="30000" dirty="0">
                    <a:solidFill>
                      <a:srgbClr val="00B0F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x</a:t>
                </a:r>
                <a:r>
                  <a:rPr lang="zh-CN" altLang="en-US" baseline="30000" dirty="0">
                    <a:solidFill>
                      <a:srgbClr val="00B0F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0.5)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5966FFA-D0A1-104B-CD22-AD29CDC970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507" y="1987538"/>
                <a:ext cx="137520" cy="2315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CA3D4E5-A434-B952-F414-006FBDCAE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1808" y="2829259"/>
                <a:ext cx="643763" cy="207024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8770F93A-A8C3-86E7-9EC8-BEAAD7DDFB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83978" y="1826388"/>
                <a:ext cx="300639" cy="18904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69C5D1A-6D3E-AEFE-6A93-B36EAF5D23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71444" y="1486627"/>
                <a:ext cx="313173" cy="18904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806EAC-4966-7D5C-AD63-6F5200351574}"/>
                  </a:ext>
                </a:extLst>
              </p:cNvPr>
              <p:cNvSpPr txBox="1"/>
              <p:nvPr/>
            </p:nvSpPr>
            <p:spPr>
              <a:xfrm>
                <a:off x="7301964" y="2644593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PGN</a:t>
                </a:r>
                <a:r>
                  <a:rPr lang="zh-CN" altLang="en-US" dirty="0">
                    <a:solidFill>
                      <a:srgbClr val="00B050"/>
                    </a:solidFill>
                    <a:latin typeface="Helvetica" pitchFamily="2" charset="0"/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sky-scan</a:t>
                </a:r>
                <a:r>
                  <a:rPr lang="zh-CN" altLang="en-US" dirty="0">
                    <a:solidFill>
                      <a:srgbClr val="00B050"/>
                    </a:solidFill>
                    <a:latin typeface="Helvetica" pitchFamily="2" charset="0"/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  <a:latin typeface="Helvetica" pitchFamily="2" charset="0"/>
                  </a:rPr>
                  <a:t>L2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0425664-E86C-C2C5-EA14-3FF058051481}"/>
                  </a:ext>
                </a:extLst>
              </p:cNvPr>
              <p:cNvCxnSpPr>
                <a:cxnSpLocks/>
                <a:stCxn id="46" idx="3"/>
              </p:cNvCxnSpPr>
              <p:nvPr/>
            </p:nvCxnSpPr>
            <p:spPr>
              <a:xfrm>
                <a:off x="9281993" y="2829259"/>
                <a:ext cx="555468" cy="10351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1E8E42-C947-D090-4A9C-2FB346E79406}"/>
                  </a:ext>
                </a:extLst>
              </p:cNvPr>
              <p:cNvSpPr txBox="1"/>
              <p:nvPr/>
            </p:nvSpPr>
            <p:spPr>
              <a:xfrm>
                <a:off x="9804008" y="1641722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Helvetica" pitchFamily="2" charset="0"/>
                  </a:rPr>
                  <a:t>GEOS-CF</a:t>
                </a:r>
                <a:endParaRPr lang="en-US" altLang="zh-CN" baseline="30000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64920C2-530C-806C-7233-5862DE08C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47086" y="1918721"/>
                <a:ext cx="137520" cy="2315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831A07-3764-33C3-88BC-AAB0DB1102ED}"/>
                  </a:ext>
                </a:extLst>
              </p:cNvPr>
              <p:cNvSpPr txBox="1"/>
              <p:nvPr/>
            </p:nvSpPr>
            <p:spPr>
              <a:xfrm>
                <a:off x="6771407" y="1750550"/>
                <a:ext cx="1544012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70C0"/>
                    </a:solidFill>
                    <a:latin typeface="Helvetica" pitchFamily="2" charset="0"/>
                  </a:rPr>
                  <a:t>GEOS-Chem</a:t>
                </a:r>
              </a:p>
              <a:p>
                <a:pPr algn="ctr"/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(PBLH</a:t>
                </a:r>
                <a:r>
                  <a:rPr lang="zh-CN" altLang="en-US" baseline="30000" dirty="0">
                    <a:solidFill>
                      <a:srgbClr val="0070C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x</a:t>
                </a:r>
                <a:r>
                  <a:rPr lang="zh-CN" altLang="en-US" baseline="30000" dirty="0">
                    <a:solidFill>
                      <a:srgbClr val="0070C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70C0"/>
                    </a:solidFill>
                    <a:latin typeface="Helvetica" pitchFamily="2" charset="0"/>
                  </a:rPr>
                  <a:t>1.25)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8EF7CC7-4BFF-AF2E-F702-C1C442665497}"/>
                  </a:ext>
                </a:extLst>
              </p:cNvPr>
              <p:cNvSpPr txBox="1"/>
              <p:nvPr/>
            </p:nvSpPr>
            <p:spPr>
              <a:xfrm>
                <a:off x="6771407" y="2143398"/>
                <a:ext cx="154401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F0"/>
                    </a:solidFill>
                    <a:latin typeface="Helvetica" pitchFamily="2" charset="0"/>
                  </a:rPr>
                  <a:t>GEOS-Chem</a:t>
                </a:r>
              </a:p>
              <a:p>
                <a:pPr algn="ctr"/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(PBLH</a:t>
                </a:r>
                <a:r>
                  <a:rPr lang="zh-CN" altLang="en-US" baseline="30000" dirty="0">
                    <a:solidFill>
                      <a:srgbClr val="00B0F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x</a:t>
                </a:r>
                <a:r>
                  <a:rPr lang="zh-CN" altLang="en-US" baseline="30000" dirty="0">
                    <a:solidFill>
                      <a:srgbClr val="00B0F0"/>
                    </a:solidFill>
                    <a:latin typeface="Helvetica" pitchFamily="2" charset="0"/>
                  </a:rPr>
                  <a:t> </a:t>
                </a:r>
                <a:r>
                  <a:rPr lang="en-US" altLang="zh-CN" baseline="30000" dirty="0">
                    <a:solidFill>
                      <a:srgbClr val="00B0F0"/>
                    </a:solidFill>
                    <a:latin typeface="Helvetica" pitchFamily="2" charset="0"/>
                  </a:rPr>
                  <a:t>0.5)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E528867-50DC-9E71-5DE8-8A18E8BBFD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49362" y="2042397"/>
                <a:ext cx="983848" cy="295527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600312FF-5737-CCD8-09D9-55E2EBD46B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49362" y="1602333"/>
                <a:ext cx="1122334" cy="28119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2570A4-311A-E5E9-C3CD-EE3EF211A858}"/>
                </a:ext>
              </a:extLst>
            </p:cNvPr>
            <p:cNvSpPr txBox="1"/>
            <p:nvPr/>
          </p:nvSpPr>
          <p:spPr>
            <a:xfrm>
              <a:off x="8441322" y="5420375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Helvetica" pitchFamily="2" charset="0"/>
                </a:rPr>
                <a:t>HCHO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(ppb)</a:t>
              </a:r>
              <a:endParaRPr lang="en-US" altLang="zh-CN" sz="2400" baseline="30000" dirty="0">
                <a:latin typeface="Helvetica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D327A4-2ED2-B51F-6A55-D26541C51C9B}"/>
                </a:ext>
              </a:extLst>
            </p:cNvPr>
            <p:cNvSpPr txBox="1"/>
            <p:nvPr/>
          </p:nvSpPr>
          <p:spPr>
            <a:xfrm>
              <a:off x="2472751" y="5428524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Helvetica" pitchFamily="2" charset="0"/>
                </a:rPr>
                <a:t>HCHO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(ppb)</a:t>
              </a:r>
              <a:endParaRPr lang="en-US" altLang="zh-CN" sz="2400" baseline="30000" dirty="0">
                <a:latin typeface="Helvetica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DABE11-ED40-CD6C-CB2F-9E3122B4E3E5}"/>
                </a:ext>
              </a:extLst>
            </p:cNvPr>
            <p:cNvSpPr txBox="1"/>
            <p:nvPr/>
          </p:nvSpPr>
          <p:spPr>
            <a:xfrm rot="16200000">
              <a:off x="-494581" y="3933469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Helvetica" pitchFamily="2" charset="0"/>
                </a:rPr>
                <a:t>Altitude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(km)</a:t>
              </a:r>
              <a:endParaRPr lang="en-US" altLang="zh-CN" sz="2400" baseline="30000" dirty="0">
                <a:latin typeface="Helvetica" pitchFamily="2" charset="0"/>
              </a:endParaRPr>
            </a:p>
          </p:txBody>
        </p:sp>
      </p:grpSp>
      <p:sp>
        <p:nvSpPr>
          <p:cNvPr id="64" name="Title 1">
            <a:extLst>
              <a:ext uri="{FF2B5EF4-FFF2-40B4-BE49-F238E27FC236}">
                <a16:creationId xmlns:a16="http://schemas.microsoft.com/office/drawing/2014/main" id="{058F53CE-F23D-F9CE-59A0-7524FA15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74" y="-33813"/>
            <a:ext cx="11963126" cy="750611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Helvetica" pitchFamily="2" charset="0"/>
              </a:rPr>
              <a:t>Model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shows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a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stronger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PBL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mixing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than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PGN</a:t>
            </a:r>
            <a:endParaRPr lang="en-US" sz="2800" b="1" dirty="0">
              <a:latin typeface="Helvetica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0B0D85E-AB5E-BD81-2E3C-C40409196A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020"/>
          <a:stretch>
            <a:fillRect/>
          </a:stretch>
        </p:blipFill>
        <p:spPr>
          <a:xfrm>
            <a:off x="8284760" y="4513067"/>
            <a:ext cx="2205314" cy="20840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C5E29F3-1E34-8E94-837F-58F65F708A7E}"/>
              </a:ext>
            </a:extLst>
          </p:cNvPr>
          <p:cNvSpPr txBox="1"/>
          <p:nvPr/>
        </p:nvSpPr>
        <p:spPr>
          <a:xfrm>
            <a:off x="9709120" y="6579160"/>
            <a:ext cx="95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Helvetica" pitchFamily="2" charset="0"/>
              </a:rPr>
              <a:t>Surface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T</a:t>
            </a:r>
            <a:endParaRPr lang="en-US" altLang="zh-CN" baseline="30000" dirty="0">
              <a:latin typeface="Helvetica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59D1C1D-5951-2CF5-8CC2-68DF8EB7A79F}"/>
              </a:ext>
            </a:extLst>
          </p:cNvPr>
          <p:cNvSpPr txBox="1"/>
          <p:nvPr/>
        </p:nvSpPr>
        <p:spPr>
          <a:xfrm>
            <a:off x="9844731" y="5972723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latin typeface="Helvetica" pitchFamily="2" charset="0"/>
              </a:rPr>
              <a:t>PGN</a:t>
            </a:r>
            <a:r>
              <a:rPr lang="zh-CN" altLang="en-US" sz="1600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Helvetica" pitchFamily="2" charset="0"/>
              </a:rPr>
              <a:t>HCHO</a:t>
            </a:r>
            <a:r>
              <a:rPr lang="zh-CN" altLang="en-US" sz="1600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Helvetica" pitchFamily="2" charset="0"/>
              </a:rPr>
              <a:t>trop</a:t>
            </a:r>
            <a:r>
              <a:rPr lang="zh-CN" altLang="en-US" sz="1600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Helvetica" pitchFamily="2" charset="0"/>
              </a:rPr>
              <a:t>column</a:t>
            </a:r>
          </a:p>
          <a:p>
            <a:pPr algn="r"/>
            <a:r>
              <a:rPr lang="en-US" altLang="zh-CN" sz="1600" dirty="0">
                <a:solidFill>
                  <a:srgbClr val="0070C0"/>
                </a:solidFill>
                <a:latin typeface="Helvetica" pitchFamily="2" charset="0"/>
              </a:rPr>
              <a:t>(~0-3km)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4F58F88-4CA7-34FB-68F5-B24536EC30D2}"/>
              </a:ext>
            </a:extLst>
          </p:cNvPr>
          <p:cNvSpPr txBox="1"/>
          <p:nvPr/>
        </p:nvSpPr>
        <p:spPr>
          <a:xfrm>
            <a:off x="9322716" y="4938344"/>
            <a:ext cx="340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Helvetica" pitchFamily="2" charset="0"/>
              </a:rPr>
              <a:t>GEOS-CF</a:t>
            </a:r>
            <a:r>
              <a:rPr lang="zh-CN" altLang="en-US" sz="16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Helvetica" pitchFamily="2" charset="0"/>
              </a:rPr>
              <a:t>HCHO</a:t>
            </a:r>
            <a:r>
              <a:rPr lang="zh-CN" altLang="en-US" sz="16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Helvetica" pitchFamily="2" charset="0"/>
              </a:rPr>
              <a:t>trop</a:t>
            </a:r>
            <a:r>
              <a:rPr lang="zh-CN" altLang="en-US" sz="16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Helvetica" pitchFamily="2" charset="0"/>
              </a:rPr>
              <a:t>column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85B834DA-023C-5AE4-18B9-80CE6935BE98}"/>
              </a:ext>
            </a:extLst>
          </p:cNvPr>
          <p:cNvSpPr txBox="1">
            <a:spLocks/>
          </p:cNvSpPr>
          <p:nvPr/>
        </p:nvSpPr>
        <p:spPr>
          <a:xfrm>
            <a:off x="377230" y="4828824"/>
            <a:ext cx="7907530" cy="1370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Helvetica" pitchFamily="2" charset="0"/>
              </a:rPr>
              <a:t>PGN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shows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different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HCHO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profile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shape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than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GEOS-CF,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including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stronger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vertical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gradient,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and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aloft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layer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within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PBL</a:t>
            </a:r>
            <a:r>
              <a:rPr lang="zh-CN" altLang="en-US" sz="2000" dirty="0">
                <a:latin typeface="Helvetica" pitchFamily="2" charset="0"/>
              </a:rPr>
              <a:t>*</a:t>
            </a:r>
            <a:endParaRPr lang="en-US" altLang="zh-CN" sz="2000" dirty="0">
              <a:latin typeface="Helvetica" pitchFamily="2" charset="0"/>
            </a:endParaRPr>
          </a:p>
          <a:p>
            <a:endParaRPr lang="en-US" sz="2400" b="1" dirty="0">
              <a:latin typeface="Helvetica" pitchFamily="2" charset="0"/>
            </a:endParaRPr>
          </a:p>
          <a:p>
            <a:r>
              <a:rPr lang="en-US" altLang="zh-CN" sz="2400" b="1" dirty="0">
                <a:latin typeface="Helvetica" pitchFamily="2" charset="0"/>
              </a:rPr>
              <a:t>Excessive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PBL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mixing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could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potentially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lead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to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overestimation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in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HCHO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and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O</a:t>
            </a:r>
            <a:r>
              <a:rPr lang="en-US" altLang="zh-CN" sz="2400" b="1" baseline="-25000" dirty="0">
                <a:latin typeface="Helvetica" pitchFamily="2" charset="0"/>
              </a:rPr>
              <a:t>3</a:t>
            </a:r>
            <a:endParaRPr lang="en-US" sz="2400" b="1" baseline="-25000" dirty="0">
              <a:latin typeface="Helvetica" pitchFamily="2" charset="0"/>
            </a:endParaRPr>
          </a:p>
        </p:txBody>
      </p:sp>
      <p:sp>
        <p:nvSpPr>
          <p:cNvPr id="75" name="Bent-Up Arrow 74">
            <a:extLst>
              <a:ext uri="{FF2B5EF4-FFF2-40B4-BE49-F238E27FC236}">
                <a16:creationId xmlns:a16="http://schemas.microsoft.com/office/drawing/2014/main" id="{25D3EA13-2EC4-57C1-8B9A-F92F1534AFB5}"/>
              </a:ext>
            </a:extLst>
          </p:cNvPr>
          <p:cNvSpPr/>
          <p:nvPr/>
        </p:nvSpPr>
        <p:spPr>
          <a:xfrm rot="16200000">
            <a:off x="3828831" y="3199677"/>
            <a:ext cx="1370177" cy="1467068"/>
          </a:xfrm>
          <a:prstGeom prst="bentUpArrow">
            <a:avLst>
              <a:gd name="adj1" fmla="val 15046"/>
              <a:gd name="adj2" fmla="val 14743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D1A6F0-9EB0-F679-F0FC-5DCA66EF6EA9}"/>
              </a:ext>
            </a:extLst>
          </p:cNvPr>
          <p:cNvSpPr txBox="1"/>
          <p:nvPr/>
        </p:nvSpPr>
        <p:spPr>
          <a:xfrm>
            <a:off x="0" y="6501122"/>
            <a:ext cx="323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Helvetica" pitchFamily="2" charset="0"/>
              </a:rPr>
              <a:t>*</a:t>
            </a:r>
            <a:r>
              <a:rPr lang="en-US" altLang="zh-CN" sz="1400" dirty="0">
                <a:latin typeface="Helvetica" pitchFamily="2" charset="0"/>
              </a:rPr>
              <a:t>Zhao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et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al,.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2025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GRL</a:t>
            </a:r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5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CCF89-8781-CC96-E963-EC9BB4D6C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57" y="1714722"/>
            <a:ext cx="2292337" cy="496042"/>
          </a:xfrm>
          <a:ln w="22225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L1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data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E4ABD31-6593-017E-3A79-C7EBD5A7A132}"/>
              </a:ext>
            </a:extLst>
          </p:cNvPr>
          <p:cNvSpPr/>
          <p:nvPr/>
        </p:nvSpPr>
        <p:spPr>
          <a:xfrm>
            <a:off x="3113590" y="1828801"/>
            <a:ext cx="4016415" cy="2430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D81C92-9F83-D974-5165-DF12FF188514}"/>
              </a:ext>
            </a:extLst>
          </p:cNvPr>
          <p:cNvSpPr txBox="1">
            <a:spLocks/>
          </p:cNvSpPr>
          <p:nvPr/>
        </p:nvSpPr>
        <p:spPr>
          <a:xfrm>
            <a:off x="7373486" y="1714722"/>
            <a:ext cx="3136327" cy="496042"/>
          </a:xfrm>
          <a:prstGeom prst="rect">
            <a:avLst/>
          </a:prstGeom>
          <a:ln w="2222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latin typeface="Helvetica" pitchFamily="2" charset="0"/>
              </a:rPr>
              <a:t>HCHO,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</a:t>
            </a:r>
            <a:r>
              <a:rPr lang="en-US" altLang="zh-CN" baseline="-25000" dirty="0">
                <a:latin typeface="Helvetica" pitchFamily="2" charset="0"/>
              </a:rPr>
              <a:t>4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dSCDs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2CDB15-A856-F161-9B66-9B2D8DD7281E}"/>
              </a:ext>
            </a:extLst>
          </p:cNvPr>
          <p:cNvSpPr txBox="1">
            <a:spLocks/>
          </p:cNvSpPr>
          <p:nvPr/>
        </p:nvSpPr>
        <p:spPr>
          <a:xfrm>
            <a:off x="3655671" y="1437615"/>
            <a:ext cx="2733553" cy="425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Helvetica" pitchFamily="2" charset="0"/>
              </a:rPr>
              <a:t>QDOAS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fitting</a:t>
            </a:r>
          </a:p>
          <a:p>
            <a:pPr marL="0" indent="0" algn="ctr">
              <a:buNone/>
            </a:pPr>
            <a:endParaRPr lang="en-US" sz="2400" dirty="0">
              <a:latin typeface="Helvetica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6E9A07-6E45-D84E-12BF-8B70080C69E8}"/>
              </a:ext>
            </a:extLst>
          </p:cNvPr>
          <p:cNvSpPr txBox="1">
            <a:spLocks/>
          </p:cNvSpPr>
          <p:nvPr/>
        </p:nvSpPr>
        <p:spPr>
          <a:xfrm>
            <a:off x="2546430" y="2033192"/>
            <a:ext cx="4827056" cy="817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latin typeface="Helvetica" pitchFamily="2" charset="0"/>
              </a:rPr>
              <a:t>HCHO</a:t>
            </a:r>
            <a:r>
              <a:rPr lang="zh-CN" altLang="en-US" sz="1800" dirty="0">
                <a:latin typeface="Helvetica" pitchFamily="2" charset="0"/>
              </a:rPr>
              <a:t>  </a:t>
            </a:r>
            <a:r>
              <a:rPr lang="en-US" altLang="zh-CN" sz="1800" dirty="0">
                <a:latin typeface="Helvetica" pitchFamily="2" charset="0"/>
              </a:rPr>
              <a:t>324.5-359nm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Helvetica" pitchFamily="2" charset="0"/>
              </a:rPr>
              <a:t>O</a:t>
            </a:r>
            <a:r>
              <a:rPr lang="en-US" altLang="zh-CN" sz="1800" baseline="-25000" dirty="0">
                <a:latin typeface="Helvetica" pitchFamily="2" charset="0"/>
              </a:rPr>
              <a:t>4</a:t>
            </a:r>
            <a:r>
              <a:rPr lang="zh-CN" altLang="en-US" sz="1800" dirty="0">
                <a:latin typeface="Helvetica" pitchFamily="2" charset="0"/>
              </a:rPr>
              <a:t>  </a:t>
            </a:r>
            <a:r>
              <a:rPr lang="en-US" altLang="zh-CN" sz="1800" dirty="0">
                <a:latin typeface="Helvetica" pitchFamily="2" charset="0"/>
              </a:rPr>
              <a:t>425-490nm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Helvetica" pitchFamily="2" charset="0"/>
              </a:rPr>
              <a:t>Elevation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angle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sequence: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1,2,3,4,5,6,7,8,9,10,15,20,30,90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D876307-7B51-DCA1-AA60-7FBBF677CE3B}"/>
              </a:ext>
            </a:extLst>
          </p:cNvPr>
          <p:cNvSpPr/>
          <p:nvPr/>
        </p:nvSpPr>
        <p:spPr>
          <a:xfrm rot="5400000">
            <a:off x="7534962" y="3732684"/>
            <a:ext cx="3079386" cy="2660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9A0E92-E4BE-AA5C-C475-D00D0DE7B540}"/>
              </a:ext>
            </a:extLst>
          </p:cNvPr>
          <p:cNvSpPr txBox="1">
            <a:spLocks/>
          </p:cNvSpPr>
          <p:nvPr/>
        </p:nvSpPr>
        <p:spPr>
          <a:xfrm>
            <a:off x="9311833" y="3150678"/>
            <a:ext cx="2116238" cy="150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Helvetica" pitchFamily="2" charset="0"/>
              </a:rPr>
              <a:t>Remove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blocked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elevation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angles;</a:t>
            </a:r>
          </a:p>
          <a:p>
            <a:pPr marL="0" indent="0">
              <a:buNone/>
            </a:pPr>
            <a:r>
              <a:rPr lang="en-US" altLang="zh-CN" sz="1800" dirty="0">
                <a:latin typeface="Helvetica" pitchFamily="2" charset="0"/>
              </a:rPr>
              <a:t>Apply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HCHO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and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O</a:t>
            </a:r>
            <a:r>
              <a:rPr lang="en-US" altLang="zh-CN" sz="1800" baseline="-25000" dirty="0">
                <a:latin typeface="Helvetica" pitchFamily="2" charset="0"/>
              </a:rPr>
              <a:t>4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fitting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RMS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filter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(RMS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&lt;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1e-3)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93A5F5-696A-CD35-6E33-44DEE1502A7E}"/>
              </a:ext>
            </a:extLst>
          </p:cNvPr>
          <p:cNvSpPr txBox="1">
            <a:spLocks/>
          </p:cNvSpPr>
          <p:nvPr/>
        </p:nvSpPr>
        <p:spPr>
          <a:xfrm>
            <a:off x="7373486" y="5520615"/>
            <a:ext cx="3136327" cy="845461"/>
          </a:xfrm>
          <a:prstGeom prst="rect">
            <a:avLst/>
          </a:prstGeom>
          <a:ln w="2222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latin typeface="Helvetica" pitchFamily="2" charset="0"/>
              </a:rPr>
              <a:t>Filtered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</a:t>
            </a:r>
            <a:r>
              <a:rPr lang="en-US" altLang="zh-CN" baseline="-25000" dirty="0">
                <a:latin typeface="Helvetica" pitchFamily="2" charset="0"/>
              </a:rPr>
              <a:t>4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dSCDs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4F7F1FD-B648-576C-1FE1-5456B1C158A1}"/>
              </a:ext>
            </a:extLst>
          </p:cNvPr>
          <p:cNvSpPr/>
          <p:nvPr/>
        </p:nvSpPr>
        <p:spPr>
          <a:xfrm rot="10800000">
            <a:off x="3085017" y="5810339"/>
            <a:ext cx="4155310" cy="2430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620D130-DE0D-6788-CFAF-4255B5DE5C4F}"/>
              </a:ext>
            </a:extLst>
          </p:cNvPr>
          <p:cNvSpPr txBox="1">
            <a:spLocks/>
          </p:cNvSpPr>
          <p:nvPr/>
        </p:nvSpPr>
        <p:spPr>
          <a:xfrm>
            <a:off x="682356" y="5695324"/>
            <a:ext cx="2292337" cy="750611"/>
          </a:xfrm>
          <a:prstGeom prst="rect">
            <a:avLst/>
          </a:prstGeom>
          <a:ln w="2222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05E110E-73A0-4410-C80A-34EE853CBF33}"/>
              </a:ext>
            </a:extLst>
          </p:cNvPr>
          <p:cNvSpPr txBox="1">
            <a:spLocks/>
          </p:cNvSpPr>
          <p:nvPr/>
        </p:nvSpPr>
        <p:spPr>
          <a:xfrm>
            <a:off x="3565003" y="6020024"/>
            <a:ext cx="2733553" cy="425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profiling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5F6A54-0284-52EA-6E6F-3972A0DE03AE}"/>
              </a:ext>
            </a:extLst>
          </p:cNvPr>
          <p:cNvSpPr txBox="1">
            <a:spLocks/>
          </p:cNvSpPr>
          <p:nvPr/>
        </p:nvSpPr>
        <p:spPr>
          <a:xfrm>
            <a:off x="405115" y="2988205"/>
            <a:ext cx="3159888" cy="1507766"/>
          </a:xfrm>
          <a:prstGeom prst="rect">
            <a:avLst/>
          </a:prstGeom>
          <a:solidFill>
            <a:srgbClr val="92D050"/>
          </a:solidFill>
          <a:ln w="22225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Helvetica" pitchFamily="2" charset="0"/>
              </a:rPr>
              <a:t>Quality-controlled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PGN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MMF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HCHO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profiles,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aerosol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extinction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profiles,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Helvetica" pitchFamily="2" charset="0"/>
              </a:rPr>
              <a:t>averaging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kernel,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DOF…</a:t>
            </a:r>
            <a:r>
              <a:rPr lang="zh-CN" altLang="en-US" sz="2000" dirty="0">
                <a:latin typeface="Helvetica" pitchFamily="2" charset="0"/>
              </a:rPr>
              <a:t> </a:t>
            </a:r>
            <a:endParaRPr lang="en-US" altLang="zh-CN" sz="2000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Helvetica" pitchFamily="2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5071247-AFBB-D4C6-754F-04DC66FCDA80}"/>
              </a:ext>
            </a:extLst>
          </p:cNvPr>
          <p:cNvSpPr/>
          <p:nvPr/>
        </p:nvSpPr>
        <p:spPr>
          <a:xfrm rot="5400000" flipH="1" flipV="1">
            <a:off x="935019" y="4964364"/>
            <a:ext cx="923525" cy="2625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E8D8764-21F8-E848-4EFC-53CCC4F2F7C9}"/>
              </a:ext>
            </a:extLst>
          </p:cNvPr>
          <p:cNvSpPr txBox="1">
            <a:spLocks/>
          </p:cNvSpPr>
          <p:nvPr/>
        </p:nvSpPr>
        <p:spPr>
          <a:xfrm>
            <a:off x="968778" y="4954137"/>
            <a:ext cx="2116238" cy="398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latin typeface="Helvetica" pitchFamily="2" charset="0"/>
              </a:rPr>
              <a:t>QA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flag</a:t>
            </a:r>
            <a:endParaRPr lang="en-US" sz="1800" dirty="0">
              <a:latin typeface="Helvetica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39D486-6E3C-1E6A-2841-5CDD8C157D79}"/>
              </a:ext>
            </a:extLst>
          </p:cNvPr>
          <p:cNvGrpSpPr/>
          <p:nvPr/>
        </p:nvGrpSpPr>
        <p:grpSpPr>
          <a:xfrm>
            <a:off x="3856266" y="4175059"/>
            <a:ext cx="1597100" cy="1635280"/>
            <a:chOff x="5669114" y="4249943"/>
            <a:chExt cx="1597100" cy="16352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B384F9-67F5-57D3-C2DC-1592C774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7579" y="4249943"/>
              <a:ext cx="1343290" cy="1284316"/>
            </a:xfrm>
            <a:prstGeom prst="rect">
              <a:avLst/>
            </a:prstGeom>
          </p:spPr>
        </p:pic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62E3E1C-454C-F8E6-3BBE-E57435A8DE78}"/>
                </a:ext>
              </a:extLst>
            </p:cNvPr>
            <p:cNvSpPr txBox="1">
              <a:spLocks/>
            </p:cNvSpPr>
            <p:nvPr/>
          </p:nvSpPr>
          <p:spPr>
            <a:xfrm>
              <a:off x="5669114" y="5505425"/>
              <a:ext cx="1597100" cy="3797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200" dirty="0">
                  <a:latin typeface="Helvetica" pitchFamily="2" charset="0"/>
                </a:rPr>
                <a:t>HCHO</a:t>
              </a:r>
              <a:r>
                <a:rPr lang="zh-CN" altLang="en-US" sz="1200" dirty="0">
                  <a:latin typeface="Helvetica" pitchFamily="2" charset="0"/>
                </a:rPr>
                <a:t> </a:t>
              </a:r>
              <a:r>
                <a:rPr lang="en-US" altLang="zh-CN" sz="1200" dirty="0">
                  <a:latin typeface="Helvetica" pitchFamily="2" charset="0"/>
                </a:rPr>
                <a:t>concentration</a:t>
              </a:r>
              <a:r>
                <a:rPr lang="zh-CN" altLang="en-US" sz="1200" dirty="0">
                  <a:latin typeface="Helvetica" pitchFamily="2" charset="0"/>
                </a:rPr>
                <a:t> </a:t>
              </a:r>
              <a:r>
                <a:rPr lang="en-US" altLang="zh-CN" sz="1200" dirty="0">
                  <a:latin typeface="Helvetica" pitchFamily="2" charset="0"/>
                </a:rPr>
                <a:t>(</a:t>
              </a:r>
              <a:r>
                <a:rPr lang="en-US" altLang="zh-CN" sz="1200" dirty="0" err="1">
                  <a:latin typeface="Helvetica" pitchFamily="2" charset="0"/>
                </a:rPr>
                <a:t>molec</a:t>
              </a:r>
              <a:r>
                <a:rPr lang="zh-CN" altLang="en-US" sz="1200" dirty="0">
                  <a:latin typeface="Helvetica" pitchFamily="2" charset="0"/>
                </a:rPr>
                <a:t> </a:t>
              </a:r>
              <a:r>
                <a:rPr lang="en-US" altLang="zh-CN" sz="1200" dirty="0">
                  <a:latin typeface="Helvetica" pitchFamily="2" charset="0"/>
                </a:rPr>
                <a:t>cm</a:t>
              </a:r>
              <a:r>
                <a:rPr lang="en-US" altLang="zh-CN" sz="1200" baseline="30000" dirty="0">
                  <a:latin typeface="Helvetica" pitchFamily="2" charset="0"/>
                </a:rPr>
                <a:t>-3</a:t>
              </a:r>
              <a:r>
                <a:rPr lang="en-US" altLang="zh-CN" sz="1200" dirty="0">
                  <a:latin typeface="Helvetica" pitchFamily="2" charset="0"/>
                </a:rPr>
                <a:t>)</a:t>
              </a:r>
              <a:endParaRPr lang="en-US" sz="1200" dirty="0">
                <a:latin typeface="Helvetica" pitchFamily="2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EE1E8E-59CD-B9DB-613F-FB96C21C4F95}"/>
              </a:ext>
            </a:extLst>
          </p:cNvPr>
          <p:cNvSpPr txBox="1">
            <a:spLocks/>
          </p:cNvSpPr>
          <p:nvPr/>
        </p:nvSpPr>
        <p:spPr>
          <a:xfrm>
            <a:off x="5296486" y="4215478"/>
            <a:ext cx="2116238" cy="1369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Helvetica" pitchFamily="2" charset="0"/>
              </a:rPr>
              <a:t>A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priori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profile</a:t>
            </a:r>
          </a:p>
          <a:p>
            <a:pPr marL="0" indent="0">
              <a:buNone/>
            </a:pPr>
            <a:r>
              <a:rPr lang="en-US" altLang="zh-CN" sz="1800" dirty="0">
                <a:latin typeface="Helvetica" pitchFamily="2" charset="0"/>
              </a:rPr>
              <a:t>(constant,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exponential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decay,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scale</a:t>
            </a:r>
            <a:r>
              <a:rPr lang="zh-CN" altLang="en-US" sz="1800" dirty="0">
                <a:latin typeface="Helvetica" pitchFamily="2" charset="0"/>
              </a:rPr>
              <a:t> </a:t>
            </a:r>
            <a:r>
              <a:rPr lang="en-US" altLang="zh-CN" sz="1800" dirty="0">
                <a:latin typeface="Helvetica" pitchFamily="2" charset="0"/>
              </a:rPr>
              <a:t>height=1km)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779200-5821-B3A1-535F-632F7060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69" y="357645"/>
            <a:ext cx="11322825" cy="750611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Helvetica" pitchFamily="2" charset="0"/>
              </a:rPr>
              <a:t>We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present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new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retrieval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of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PGN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HCHO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profiles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using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MMF</a:t>
            </a:r>
            <a:r>
              <a:rPr lang="zh-CN" altLang="en-US" sz="3600" dirty="0">
                <a:latin typeface="Helvetica" pitchFamily="2" charset="0"/>
              </a:rPr>
              <a:t>* </a:t>
            </a:r>
            <a:r>
              <a:rPr lang="en-US" altLang="zh-CN" sz="3600" dirty="0">
                <a:latin typeface="Helvetica" pitchFamily="2" charset="0"/>
              </a:rPr>
              <a:t>optimal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estimation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(OE)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algorithm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6B1005-BBB8-B9F3-3C39-55FF53F8EAAA}"/>
              </a:ext>
            </a:extLst>
          </p:cNvPr>
          <p:cNvSpPr txBox="1">
            <a:spLocks/>
          </p:cNvSpPr>
          <p:nvPr/>
        </p:nvSpPr>
        <p:spPr>
          <a:xfrm>
            <a:off x="7373486" y="6270875"/>
            <a:ext cx="4844005" cy="654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400" dirty="0">
              <a:latin typeface="Helvetica" pitchFamily="2" charset="0"/>
            </a:endParaRPr>
          </a:p>
          <a:p>
            <a:pPr marL="0" indent="0" algn="r">
              <a:buNone/>
            </a:pPr>
            <a:r>
              <a:rPr lang="zh-CN" altLang="en-US" sz="1400" dirty="0">
                <a:latin typeface="Helvetica" pitchFamily="2" charset="0"/>
              </a:rPr>
              <a:t>*</a:t>
            </a:r>
            <a:r>
              <a:rPr lang="en-US" altLang="zh-CN" sz="1400" dirty="0">
                <a:latin typeface="Helvetica" pitchFamily="2" charset="0"/>
              </a:rPr>
              <a:t>MMF: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Mexican MAX-DOAS Fit</a:t>
            </a:r>
            <a:r>
              <a:rPr lang="zh-CN" altLang="en-US" sz="1400" dirty="0">
                <a:latin typeface="Helvetica" pitchFamily="2" charset="0"/>
              </a:rPr>
              <a:t>  </a:t>
            </a:r>
            <a:r>
              <a:rPr lang="en-US" altLang="zh-CN" sz="1400" dirty="0">
                <a:latin typeface="Helvetica" pitchFamily="2" charset="0"/>
              </a:rPr>
              <a:t>(Friedrich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et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al.,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2019)</a:t>
            </a:r>
          </a:p>
        </p:txBody>
      </p:sp>
    </p:spTree>
    <p:extLst>
      <p:ext uri="{BB962C8B-B14F-4D97-AF65-F5344CB8AC3E}">
        <p14:creationId xmlns:p14="http://schemas.microsoft.com/office/powerpoint/2010/main" val="392833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8A60-2325-00F1-E8B4-C8314247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39AFDBB-416F-DDF5-FA9B-808845D05A9C}"/>
              </a:ext>
            </a:extLst>
          </p:cNvPr>
          <p:cNvSpPr txBox="1"/>
          <p:nvPr/>
        </p:nvSpPr>
        <p:spPr>
          <a:xfrm>
            <a:off x="828846" y="5854024"/>
            <a:ext cx="495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tropospheric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column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(</a:t>
            </a:r>
            <a:r>
              <a:rPr lang="en-US" altLang="zh-CN" dirty="0" err="1">
                <a:latin typeface="Helvetica" pitchFamily="2" charset="0"/>
              </a:rPr>
              <a:t>HCHO</a:t>
            </a:r>
            <a:r>
              <a:rPr lang="en-US" altLang="zh-CN" baseline="-25000" dirty="0" err="1">
                <a:latin typeface="Helvetica" pitchFamily="2" charset="0"/>
              </a:rPr>
              <a:t>trop</a:t>
            </a:r>
            <a:r>
              <a:rPr lang="en-US" altLang="zh-CN" dirty="0">
                <a:latin typeface="Helvetica" pitchFamily="2" charset="0"/>
              </a:rPr>
              <a:t>)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from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retrieval,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across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the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contiguous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US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174FCB-4DF6-ABF9-8C24-7A80BB93E0A7}"/>
              </a:ext>
            </a:extLst>
          </p:cNvPr>
          <p:cNvSpPr txBox="1">
            <a:spLocks/>
          </p:cNvSpPr>
          <p:nvPr/>
        </p:nvSpPr>
        <p:spPr>
          <a:xfrm>
            <a:off x="313470" y="357645"/>
            <a:ext cx="9959420" cy="750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Helvetica" pitchFamily="2" charset="0"/>
              </a:rPr>
              <a:t>PGN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MMF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HCHO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profile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retrieval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is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performed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at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76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sites,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during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2023-2025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summers</a:t>
            </a:r>
            <a:endParaRPr lang="en-US" sz="36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91AEAA-CB5B-50A8-5F12-E1E20EF0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59" y="2110353"/>
            <a:ext cx="4135107" cy="2847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4D800-8A02-C195-5AC1-D51D84AEFCCA}"/>
              </a:ext>
            </a:extLst>
          </p:cNvPr>
          <p:cNvSpPr txBox="1"/>
          <p:nvPr/>
        </p:nvSpPr>
        <p:spPr>
          <a:xfrm>
            <a:off x="7021827" y="5854024"/>
            <a:ext cx="495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MMF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 err="1">
                <a:latin typeface="Helvetica" pitchFamily="2" charset="0"/>
              </a:rPr>
              <a:t>HCHO</a:t>
            </a:r>
            <a:r>
              <a:rPr lang="en-US" altLang="zh-CN" baseline="-25000" dirty="0" err="1">
                <a:latin typeface="Helvetica" pitchFamily="2" charset="0"/>
              </a:rPr>
              <a:t>trop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show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similar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spatial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pattern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previous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satellite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retrieval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reported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F647B-4EA1-F41F-09D2-E48B790FD962}"/>
              </a:ext>
            </a:extLst>
          </p:cNvPr>
          <p:cNvSpPr txBox="1"/>
          <p:nvPr/>
        </p:nvSpPr>
        <p:spPr>
          <a:xfrm>
            <a:off x="10035893" y="5128981"/>
            <a:ext cx="1919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elvetica" pitchFamily="2" charset="0"/>
              </a:rPr>
              <a:t>(Zhu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et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al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2017,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ES&amp;T)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D49252-FD54-3A43-55B0-A8DE914E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9" y="1792170"/>
            <a:ext cx="6446145" cy="34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E60C8-A478-E5FD-6846-32C34968E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9EC7-7C2A-5EDD-9968-D3C2B65D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7" y="10403"/>
            <a:ext cx="11139896" cy="90841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Helvetica" pitchFamily="2" charset="0"/>
              </a:rPr>
              <a:t>MMF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 err="1">
                <a:latin typeface="Helvetica" pitchFamily="2" charset="0"/>
              </a:rPr>
              <a:t>HCHO</a:t>
            </a:r>
            <a:r>
              <a:rPr lang="en-US" altLang="zh-CN" sz="3600" baseline="-25000" dirty="0" err="1">
                <a:latin typeface="Helvetica" pitchFamily="2" charset="0"/>
              </a:rPr>
              <a:t>trop</a:t>
            </a:r>
            <a:r>
              <a:rPr lang="zh-CN" altLang="en-US" sz="3600" baseline="-25000" dirty="0">
                <a:latin typeface="Helvetica" pitchFamily="2" charset="0"/>
              </a:rPr>
              <a:t>   </a:t>
            </a:r>
            <a:r>
              <a:rPr lang="en-US" altLang="zh-CN" sz="3600" dirty="0">
                <a:latin typeface="Helvetica" pitchFamily="2" charset="0"/>
              </a:rPr>
              <a:t>vs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TEMPO and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PGN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L2</a:t>
            </a:r>
            <a:r>
              <a:rPr lang="zh-CN" altLang="en-US" sz="3600" dirty="0">
                <a:latin typeface="Helvetica" pitchFamily="2" charset="0"/>
              </a:rPr>
              <a:t> </a:t>
            </a:r>
            <a:r>
              <a:rPr lang="en-US" altLang="zh-CN" sz="3600" dirty="0">
                <a:latin typeface="Helvetica" pitchFamily="2" charset="0"/>
              </a:rPr>
              <a:t>data</a:t>
            </a:r>
            <a:endParaRPr lang="en-US" sz="36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597776-1627-999F-70AA-7B537956BA52}"/>
              </a:ext>
            </a:extLst>
          </p:cNvPr>
          <p:cNvSpPr txBox="1"/>
          <p:nvPr/>
        </p:nvSpPr>
        <p:spPr>
          <a:xfrm>
            <a:off x="2116075" y="3842123"/>
            <a:ext cx="3222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Helvetica" pitchFamily="2" charset="0"/>
              </a:rPr>
              <a:t>TEMPO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HCHO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trop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column</a:t>
            </a:r>
          </a:p>
          <a:p>
            <a:pPr algn="ctr"/>
            <a:r>
              <a:rPr lang="en-US" altLang="zh-CN" sz="2000" dirty="0">
                <a:latin typeface="Helvetica" pitchFamily="2" charset="0"/>
              </a:rPr>
              <a:t>(10</a:t>
            </a:r>
            <a:r>
              <a:rPr lang="en-US" altLang="zh-CN" sz="2000" baseline="30000" dirty="0">
                <a:latin typeface="Helvetica" pitchFamily="2" charset="0"/>
              </a:rPr>
              <a:t>16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molecules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cm</a:t>
            </a:r>
            <a:r>
              <a:rPr lang="en-US" altLang="zh-CN" sz="2000" baseline="30000" dirty="0">
                <a:latin typeface="Helvetica" pitchFamily="2" charset="0"/>
              </a:rPr>
              <a:t>-2</a:t>
            </a:r>
            <a:r>
              <a:rPr lang="en-US" altLang="zh-CN" sz="2000" dirty="0">
                <a:latin typeface="Helvetica" pitchFamily="2" charset="0"/>
              </a:rPr>
              <a:t>)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A0509-6C08-F2F1-364A-7AD6DDD308D6}"/>
              </a:ext>
            </a:extLst>
          </p:cNvPr>
          <p:cNvSpPr txBox="1"/>
          <p:nvPr/>
        </p:nvSpPr>
        <p:spPr>
          <a:xfrm>
            <a:off x="243296" y="1773551"/>
            <a:ext cx="22605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Helvetica" pitchFamily="2" charset="0"/>
              </a:rPr>
              <a:t>MMF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HCHO</a:t>
            </a:r>
            <a:r>
              <a:rPr lang="zh-CN" altLang="en-US" sz="2800" dirty="0">
                <a:latin typeface="Helvetica" pitchFamily="2" charset="0"/>
              </a:rPr>
              <a:t> </a:t>
            </a:r>
            <a:endParaRPr lang="en-US" altLang="zh-CN" sz="2800" dirty="0">
              <a:latin typeface="Helvetica" pitchFamily="2" charset="0"/>
            </a:endParaRPr>
          </a:p>
          <a:p>
            <a:r>
              <a:rPr lang="en-US" altLang="zh-CN" sz="2800" dirty="0">
                <a:latin typeface="Helvetica" pitchFamily="2" charset="0"/>
              </a:rPr>
              <a:t>trop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column</a:t>
            </a:r>
          </a:p>
          <a:p>
            <a:r>
              <a:rPr lang="en-US" altLang="zh-CN" sz="2800" dirty="0">
                <a:latin typeface="Helvetica" pitchFamily="2" charset="0"/>
              </a:rPr>
              <a:t>(</a:t>
            </a:r>
            <a:r>
              <a:rPr lang="en-US" altLang="zh-CN" sz="2800" dirty="0" err="1">
                <a:latin typeface="Helvetica" pitchFamily="2" charset="0"/>
              </a:rPr>
              <a:t>molec</a:t>
            </a:r>
            <a:r>
              <a:rPr lang="zh-CN" altLang="en-US" sz="2800" dirty="0">
                <a:latin typeface="Helvetica" pitchFamily="2" charset="0"/>
              </a:rPr>
              <a:t> </a:t>
            </a:r>
            <a:r>
              <a:rPr lang="en-US" altLang="zh-CN" sz="2800" dirty="0">
                <a:latin typeface="Helvetica" pitchFamily="2" charset="0"/>
              </a:rPr>
              <a:t>cm</a:t>
            </a:r>
            <a:r>
              <a:rPr lang="en-US" altLang="zh-CN" sz="2800" baseline="30000" dirty="0">
                <a:latin typeface="Helvetica" pitchFamily="2" charset="0"/>
              </a:rPr>
              <a:t>-2</a:t>
            </a:r>
            <a:r>
              <a:rPr lang="en-US" altLang="zh-CN" sz="2800" dirty="0">
                <a:latin typeface="Helvetica" pitchFamily="2" charset="0"/>
              </a:rPr>
              <a:t>)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D67C1-646A-2D23-0BFC-CB89339F641C}"/>
              </a:ext>
            </a:extLst>
          </p:cNvPr>
          <p:cNvSpPr txBox="1"/>
          <p:nvPr/>
        </p:nvSpPr>
        <p:spPr>
          <a:xfrm>
            <a:off x="5485724" y="3842123"/>
            <a:ext cx="2911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Helvetica" pitchFamily="2" charset="0"/>
              </a:rPr>
              <a:t>PGN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direct-sun</a:t>
            </a:r>
            <a:r>
              <a:rPr lang="zh-CN" altLang="en-US" sz="2000" dirty="0">
                <a:latin typeface="Helvetica" pitchFamily="2" charset="0"/>
              </a:rPr>
              <a:t> </a:t>
            </a:r>
            <a:endParaRPr lang="en-US" altLang="zh-CN" sz="2000" dirty="0">
              <a:latin typeface="Helvetica" pitchFamily="2" charset="0"/>
            </a:endParaRPr>
          </a:p>
          <a:p>
            <a:pPr algn="ctr"/>
            <a:r>
              <a:rPr lang="en-US" altLang="zh-CN" sz="2000" dirty="0">
                <a:latin typeface="Helvetica" pitchFamily="2" charset="0"/>
              </a:rPr>
              <a:t>total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column</a:t>
            </a:r>
          </a:p>
          <a:p>
            <a:pPr algn="ctr"/>
            <a:r>
              <a:rPr lang="en-US" altLang="zh-CN" sz="2000" dirty="0">
                <a:latin typeface="Helvetica" pitchFamily="2" charset="0"/>
              </a:rPr>
              <a:t>(10</a:t>
            </a:r>
            <a:r>
              <a:rPr lang="en-US" altLang="zh-CN" sz="2000" baseline="30000" dirty="0">
                <a:latin typeface="Helvetica" pitchFamily="2" charset="0"/>
              </a:rPr>
              <a:t>16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molecules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cm</a:t>
            </a:r>
            <a:r>
              <a:rPr lang="en-US" altLang="zh-CN" sz="2000" baseline="30000" dirty="0">
                <a:latin typeface="Helvetica" pitchFamily="2" charset="0"/>
              </a:rPr>
              <a:t>-2</a:t>
            </a:r>
            <a:r>
              <a:rPr lang="en-US" altLang="zh-CN" sz="2000" dirty="0">
                <a:latin typeface="Helvetica" pitchFamily="2" charset="0"/>
              </a:rPr>
              <a:t>)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4BACB-C3B7-887F-BC65-ECC10A52517F}"/>
              </a:ext>
            </a:extLst>
          </p:cNvPr>
          <p:cNvSpPr txBox="1"/>
          <p:nvPr/>
        </p:nvSpPr>
        <p:spPr>
          <a:xfrm>
            <a:off x="8905046" y="3842122"/>
            <a:ext cx="2911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Helvetica" pitchFamily="2" charset="0"/>
              </a:rPr>
              <a:t>PGN</a:t>
            </a:r>
            <a:r>
              <a:rPr lang="zh-CN" altLang="en-US" sz="2000" dirty="0">
                <a:latin typeface="Helvetica" pitchFamily="2" charset="0"/>
              </a:rPr>
              <a:t>  </a:t>
            </a:r>
            <a:r>
              <a:rPr lang="en-US" altLang="zh-CN" sz="2000" dirty="0">
                <a:latin typeface="Helvetica" pitchFamily="2" charset="0"/>
              </a:rPr>
              <a:t>sky-scan</a:t>
            </a:r>
            <a:r>
              <a:rPr lang="zh-CN" altLang="en-US" sz="2000" dirty="0">
                <a:latin typeface="Helvetica" pitchFamily="2" charset="0"/>
              </a:rPr>
              <a:t> </a:t>
            </a:r>
            <a:endParaRPr lang="en-US" altLang="zh-CN" sz="2000" dirty="0">
              <a:latin typeface="Helvetica" pitchFamily="2" charset="0"/>
            </a:endParaRPr>
          </a:p>
          <a:p>
            <a:pPr algn="ctr"/>
            <a:r>
              <a:rPr lang="en-US" altLang="zh-CN" sz="2000" dirty="0">
                <a:latin typeface="Helvetica" pitchFamily="2" charset="0"/>
              </a:rPr>
              <a:t>trop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column</a:t>
            </a:r>
          </a:p>
          <a:p>
            <a:pPr algn="ctr"/>
            <a:r>
              <a:rPr lang="en-US" altLang="zh-CN" sz="2000" dirty="0">
                <a:latin typeface="Helvetica" pitchFamily="2" charset="0"/>
              </a:rPr>
              <a:t>(10</a:t>
            </a:r>
            <a:r>
              <a:rPr lang="en-US" altLang="zh-CN" sz="2000" baseline="30000" dirty="0">
                <a:latin typeface="Helvetica" pitchFamily="2" charset="0"/>
              </a:rPr>
              <a:t>16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molecules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cm</a:t>
            </a:r>
            <a:r>
              <a:rPr lang="en-US" altLang="zh-CN" sz="2000" baseline="30000" dirty="0">
                <a:latin typeface="Helvetica" pitchFamily="2" charset="0"/>
              </a:rPr>
              <a:t>-2</a:t>
            </a:r>
            <a:r>
              <a:rPr lang="en-US" altLang="zh-CN" sz="2000" dirty="0">
                <a:latin typeface="Helvetica" pitchFamily="2" charset="0"/>
              </a:rPr>
              <a:t>)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1F372C-A8B6-6EFF-9924-59DA808B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34" y="4737298"/>
            <a:ext cx="11114535" cy="30402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2400" dirty="0">
              <a:latin typeface="Helvetica" pitchFamily="2" charset="0"/>
            </a:endParaRPr>
          </a:p>
          <a:p>
            <a:pPr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 err="1">
                <a:latin typeface="Helvetica" pitchFamily="2" charset="0"/>
              </a:rPr>
              <a:t>HCHO</a:t>
            </a:r>
            <a:r>
              <a:rPr lang="en-US" altLang="zh-CN" sz="2400" baseline="-25000" dirty="0" err="1">
                <a:latin typeface="Helvetica" pitchFamily="2" charset="0"/>
              </a:rPr>
              <a:t>trop</a:t>
            </a:r>
            <a:r>
              <a:rPr lang="zh-CN" altLang="en-US" sz="2400" baseline="-250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agrees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well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with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PGN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sky-scan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L2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trop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column;</a:t>
            </a:r>
          </a:p>
          <a:p>
            <a:pPr>
              <a:buFontTx/>
              <a:buChar char="-"/>
            </a:pP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 err="1">
                <a:latin typeface="Helvetica" pitchFamily="2" charset="0"/>
              </a:rPr>
              <a:t>HCHO</a:t>
            </a:r>
            <a:r>
              <a:rPr lang="en-US" altLang="zh-CN" sz="2400" baseline="-25000" dirty="0" err="1">
                <a:latin typeface="Helvetica" pitchFamily="2" charset="0"/>
              </a:rPr>
              <a:t>trop</a:t>
            </a:r>
            <a:r>
              <a:rPr lang="zh-CN" altLang="en-US" sz="2400" baseline="-250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shows a negative bias relative to PGN direct-sun and TEMPO HCHO columns, likely because 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profile retrieval has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 limited sensitivity to HCHO above ~3 km.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33AA1-84F1-16EC-427E-E75DA78E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134" y="686433"/>
            <a:ext cx="3344233" cy="3040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1C92B-A5BB-DEC1-1A9F-FC3994B68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768" y="709315"/>
            <a:ext cx="3344232" cy="3040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AD4D4-5D47-96DD-89B9-84356A9D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573" y="855074"/>
            <a:ext cx="3207912" cy="29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DBADF1-F865-32DC-2A78-05A4D49C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71" y="201412"/>
            <a:ext cx="7206122" cy="111649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Helvetica" pitchFamily="2" charset="0"/>
              </a:rPr>
              <a:t>MMF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median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HCHO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profile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in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five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regions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of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US,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during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2023-2025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r>
              <a:rPr lang="en-US" altLang="zh-CN" sz="2800" b="1" dirty="0">
                <a:latin typeface="Helvetica" pitchFamily="2" charset="0"/>
              </a:rPr>
              <a:t>summers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04825-391A-6E72-27B2-8659922762AC}"/>
              </a:ext>
            </a:extLst>
          </p:cNvPr>
          <p:cNvSpPr txBox="1"/>
          <p:nvPr/>
        </p:nvSpPr>
        <p:spPr>
          <a:xfrm>
            <a:off x="345258" y="5491481"/>
            <a:ext cx="549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MMF HCHO profiles indicate that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may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not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well-mixed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PBL,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especially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during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heatwaves.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17215-3E28-F85D-AE5B-A3BE52F744C7}"/>
              </a:ext>
            </a:extLst>
          </p:cNvPr>
          <p:cNvSpPr txBox="1"/>
          <p:nvPr/>
        </p:nvSpPr>
        <p:spPr>
          <a:xfrm>
            <a:off x="6531433" y="5456259"/>
            <a:ext cx="549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During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heatwaves,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MMF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show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more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clear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HCHO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aloft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layer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than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PGN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L2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data.</a:t>
            </a:r>
            <a:r>
              <a:rPr lang="zh-CN" altLang="en-US" sz="2400" dirty="0">
                <a:latin typeface="Helvetica" pitchFamily="2" charset="0"/>
              </a:rPr>
              <a:t>  </a:t>
            </a:r>
            <a:r>
              <a:rPr lang="en-US" altLang="zh-CN" sz="2400" dirty="0">
                <a:latin typeface="Helvetica" pitchFamily="2" charset="0"/>
              </a:rPr>
              <a:t>They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are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similar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in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other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cases.</a:t>
            </a:r>
            <a:endParaRPr lang="en-US" sz="1600" dirty="0">
              <a:latin typeface="Helvetica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89D1F2-AFBB-2F22-2A10-E7EC5AD0D6FD}"/>
              </a:ext>
            </a:extLst>
          </p:cNvPr>
          <p:cNvGrpSpPr/>
          <p:nvPr/>
        </p:nvGrpSpPr>
        <p:grpSpPr>
          <a:xfrm>
            <a:off x="345259" y="1686418"/>
            <a:ext cx="11907376" cy="3521222"/>
            <a:chOff x="96361" y="1406544"/>
            <a:chExt cx="11907376" cy="35212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A9B7376-D412-F3FC-04CB-9056275CB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40"/>
            <a:stretch>
              <a:fillRect/>
            </a:stretch>
          </p:blipFill>
          <p:spPr>
            <a:xfrm>
              <a:off x="567159" y="1797143"/>
              <a:ext cx="7629087" cy="276129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E28172-B3B8-C156-16FF-352969C7B500}"/>
                </a:ext>
              </a:extLst>
            </p:cNvPr>
            <p:cNvSpPr txBox="1"/>
            <p:nvPr/>
          </p:nvSpPr>
          <p:spPr>
            <a:xfrm>
              <a:off x="2813332" y="4558434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Helvetica" pitchFamily="2" charset="0"/>
                </a:rPr>
                <a:t>Local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time</a:t>
              </a:r>
              <a:r>
                <a:rPr lang="zh-CN" altLang="en-US" dirty="0">
                  <a:latin typeface="Helvetica" pitchFamily="2" charset="0"/>
                </a:rPr>
                <a:t> </a:t>
              </a:r>
              <a:r>
                <a:rPr lang="en-US" altLang="zh-CN" dirty="0">
                  <a:latin typeface="Helvetica" pitchFamily="2" charset="0"/>
                </a:rPr>
                <a:t>(hour)</a:t>
              </a:r>
              <a:endParaRPr lang="en-US" dirty="0">
                <a:latin typeface="Helvetica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B47A90-AD90-C668-3A65-19E4EAB29432}"/>
                </a:ext>
              </a:extLst>
            </p:cNvPr>
            <p:cNvSpPr txBox="1"/>
            <p:nvPr/>
          </p:nvSpPr>
          <p:spPr>
            <a:xfrm>
              <a:off x="7783933" y="1406544"/>
              <a:ext cx="4219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Helvetica" pitchFamily="2" charset="0"/>
                </a:rPr>
                <a:t>PGN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sky-scan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L2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at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Southeast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US</a:t>
              </a:r>
              <a:endParaRPr lang="en-US" sz="2000" dirty="0">
                <a:latin typeface="Helvetica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CBD02D-BD92-D0E6-37B8-78D88A492F84}"/>
                </a:ext>
              </a:extLst>
            </p:cNvPr>
            <p:cNvGrpSpPr/>
            <p:nvPr/>
          </p:nvGrpSpPr>
          <p:grpSpPr>
            <a:xfrm>
              <a:off x="8550527" y="1797143"/>
              <a:ext cx="1656284" cy="2869558"/>
              <a:chOff x="3113315" y="294077"/>
              <a:chExt cx="2340427" cy="405485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C7B9343-FD0D-0A09-1772-7BFDFE885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371" r="95780"/>
              <a:stretch>
                <a:fillRect/>
              </a:stretch>
            </p:blipFill>
            <p:spPr>
              <a:xfrm>
                <a:off x="3113315" y="294077"/>
                <a:ext cx="326571" cy="405485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BBE780D-6470-3F05-603A-C79B96B3E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7123" r="24926"/>
              <a:stretch>
                <a:fillRect/>
              </a:stretch>
            </p:blipFill>
            <p:spPr>
              <a:xfrm>
                <a:off x="3396341" y="294077"/>
                <a:ext cx="2057401" cy="4054856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4E6899-0400-B43C-A014-B287B4522299}"/>
                </a:ext>
              </a:extLst>
            </p:cNvPr>
            <p:cNvSpPr txBox="1"/>
            <p:nvPr/>
          </p:nvSpPr>
          <p:spPr>
            <a:xfrm rot="16200000">
              <a:off x="-514864" y="2883527"/>
              <a:ext cx="16225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Helvetica" pitchFamily="2" charset="0"/>
                </a:rPr>
                <a:t>Altitude</a:t>
              </a:r>
              <a:r>
                <a:rPr lang="zh-CN" altLang="en-US" sz="2000" dirty="0">
                  <a:latin typeface="Helvetica" pitchFamily="2" charset="0"/>
                </a:rPr>
                <a:t> </a:t>
              </a:r>
              <a:r>
                <a:rPr lang="en-US" altLang="zh-CN" sz="2000" dirty="0">
                  <a:latin typeface="Helvetica" pitchFamily="2" charset="0"/>
                </a:rPr>
                <a:t>(km)</a:t>
              </a:r>
              <a:endParaRPr lang="en-US" sz="2000" dirty="0">
                <a:latin typeface="Helvetica" pitchFamily="2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CADD43-4ED1-5112-6D6A-9110E10AD6D4}"/>
              </a:ext>
            </a:extLst>
          </p:cNvPr>
          <p:cNvSpPr txBox="1"/>
          <p:nvPr/>
        </p:nvSpPr>
        <p:spPr>
          <a:xfrm>
            <a:off x="968272" y="227802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</a:rPr>
              <a:t>Heatwaves</a:t>
            </a:r>
            <a:endParaRPr lang="en-US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2D4B9D-2355-E835-8A59-989230B721D3}"/>
              </a:ext>
            </a:extLst>
          </p:cNvPr>
          <p:cNvSpPr txBox="1"/>
          <p:nvPr/>
        </p:nvSpPr>
        <p:spPr>
          <a:xfrm>
            <a:off x="968272" y="347804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</a:rPr>
              <a:t>Non-heatwaves</a:t>
            </a:r>
            <a:endParaRPr lang="en-US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516E580-CB19-EA3D-A164-B32566A93B5C}"/>
              </a:ext>
            </a:extLst>
          </p:cNvPr>
          <p:cNvGrpSpPr/>
          <p:nvPr/>
        </p:nvGrpSpPr>
        <p:grpSpPr>
          <a:xfrm>
            <a:off x="7697787" y="161365"/>
            <a:ext cx="4370233" cy="1329709"/>
            <a:chOff x="7633796" y="12324"/>
            <a:chExt cx="4370233" cy="132970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DF9DF17-10BF-DA57-6B06-AC0769806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6990" y="33169"/>
              <a:ext cx="2469491" cy="123615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0D27D6-33ED-D7AF-9D46-582BAC630C87}"/>
                </a:ext>
              </a:extLst>
            </p:cNvPr>
            <p:cNvSpPr txBox="1"/>
            <p:nvPr/>
          </p:nvSpPr>
          <p:spPr>
            <a:xfrm>
              <a:off x="7633796" y="273647"/>
              <a:ext cx="1148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Helvetica" pitchFamily="2" charset="0"/>
                </a:rPr>
                <a:t>Western</a:t>
              </a:r>
              <a:r>
                <a:rPr lang="zh-CN" altLang="en-US" sz="1400" dirty="0">
                  <a:latin typeface="Helvetica" pitchFamily="2" charset="0"/>
                </a:rPr>
                <a:t> </a:t>
              </a:r>
              <a:r>
                <a:rPr lang="en-US" altLang="zh-CN" sz="1400" dirty="0">
                  <a:latin typeface="Helvetica" pitchFamily="2" charset="0"/>
                </a:rPr>
                <a:t>US</a:t>
              </a:r>
              <a:endParaRPr lang="en-US" sz="1400" dirty="0">
                <a:latin typeface="Helvetica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AD47C7-F56D-7BB0-9CFA-B85278A8C2CC}"/>
                </a:ext>
              </a:extLst>
            </p:cNvPr>
            <p:cNvSpPr txBox="1"/>
            <p:nvPr/>
          </p:nvSpPr>
          <p:spPr>
            <a:xfrm>
              <a:off x="8813719" y="1034256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Helvetica" pitchFamily="2" charset="0"/>
                </a:rPr>
                <a:t>Southern</a:t>
              </a:r>
              <a:r>
                <a:rPr lang="zh-CN" altLang="en-US" sz="1400" dirty="0">
                  <a:latin typeface="Helvetica" pitchFamily="2" charset="0"/>
                </a:rPr>
                <a:t> </a:t>
              </a:r>
              <a:r>
                <a:rPr lang="en-US" altLang="zh-CN" sz="1400" dirty="0">
                  <a:latin typeface="Helvetica" pitchFamily="2" charset="0"/>
                </a:rPr>
                <a:t>US</a:t>
              </a:r>
              <a:endParaRPr lang="en-US" sz="1400" dirty="0">
                <a:latin typeface="Helvetica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2F4150-77BA-0413-944A-85B91E998503}"/>
                </a:ext>
              </a:extLst>
            </p:cNvPr>
            <p:cNvSpPr txBox="1"/>
            <p:nvPr/>
          </p:nvSpPr>
          <p:spPr>
            <a:xfrm>
              <a:off x="9822718" y="805444"/>
              <a:ext cx="1290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Helvetica" pitchFamily="2" charset="0"/>
                </a:rPr>
                <a:t>Southeast</a:t>
              </a:r>
              <a:r>
                <a:rPr lang="zh-CN" altLang="en-US" sz="1400" dirty="0">
                  <a:latin typeface="Helvetica" pitchFamily="2" charset="0"/>
                </a:rPr>
                <a:t> </a:t>
              </a:r>
              <a:r>
                <a:rPr lang="en-US" altLang="zh-CN" sz="1400" dirty="0">
                  <a:latin typeface="Helvetica" pitchFamily="2" charset="0"/>
                </a:rPr>
                <a:t>US</a:t>
              </a:r>
              <a:endParaRPr lang="en-US" sz="1400" dirty="0">
                <a:latin typeface="Helvetica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FDF6B3-EFF9-9F06-F6EA-968BE1D84236}"/>
                </a:ext>
              </a:extLst>
            </p:cNvPr>
            <p:cNvSpPr txBox="1"/>
            <p:nvPr/>
          </p:nvSpPr>
          <p:spPr>
            <a:xfrm>
              <a:off x="10386278" y="427453"/>
              <a:ext cx="1617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Helvetica" pitchFamily="2" charset="0"/>
                </a:rPr>
                <a:t>Northeast</a:t>
              </a:r>
              <a:r>
                <a:rPr lang="zh-CN" altLang="en-US" sz="1400" dirty="0">
                  <a:latin typeface="Helvetica" pitchFamily="2" charset="0"/>
                </a:rPr>
                <a:t> </a:t>
              </a:r>
              <a:r>
                <a:rPr lang="en-US" altLang="zh-CN" sz="1400" dirty="0">
                  <a:latin typeface="Helvetica" pitchFamily="2" charset="0"/>
                </a:rPr>
                <a:t>Coastal</a:t>
              </a:r>
              <a:endParaRPr lang="en-US" sz="1400" dirty="0">
                <a:latin typeface="Helvetica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539DCEB-D360-4366-805B-A8F4A0BEEDFA}"/>
                </a:ext>
              </a:extLst>
            </p:cNvPr>
            <p:cNvSpPr txBox="1"/>
            <p:nvPr/>
          </p:nvSpPr>
          <p:spPr>
            <a:xfrm>
              <a:off x="9372526" y="12324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Helvetica" pitchFamily="2" charset="0"/>
                </a:rPr>
                <a:t>Great</a:t>
              </a:r>
              <a:r>
                <a:rPr lang="zh-CN" altLang="en-US" sz="1400" dirty="0">
                  <a:latin typeface="Helvetica" pitchFamily="2" charset="0"/>
                </a:rPr>
                <a:t> </a:t>
              </a:r>
              <a:r>
                <a:rPr lang="en-US" altLang="zh-CN" sz="1400" dirty="0">
                  <a:latin typeface="Helvetica" pitchFamily="2" charset="0"/>
                </a:rPr>
                <a:t>Lakes</a:t>
              </a:r>
              <a:endParaRPr lang="en-US" sz="1400" dirty="0">
                <a:latin typeface="Helvetica" pitchFamily="2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AF09FE6-7FF8-67C7-44F8-312703C4DAC0}"/>
              </a:ext>
            </a:extLst>
          </p:cNvPr>
          <p:cNvSpPr txBox="1"/>
          <p:nvPr/>
        </p:nvSpPr>
        <p:spPr>
          <a:xfrm>
            <a:off x="9030533" y="225784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</a:rPr>
              <a:t>Heatwaves</a:t>
            </a:r>
            <a:endParaRPr lang="en-US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302B31-841B-5E2E-A6A7-F71F878819E2}"/>
              </a:ext>
            </a:extLst>
          </p:cNvPr>
          <p:cNvSpPr txBox="1"/>
          <p:nvPr/>
        </p:nvSpPr>
        <p:spPr>
          <a:xfrm>
            <a:off x="9030533" y="345785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Helvetica" pitchFamily="2" charset="0"/>
              </a:rPr>
              <a:t>Non-heatwaves</a:t>
            </a:r>
            <a:endParaRPr lang="en-US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50" name="Curved Down Arrow 49">
            <a:extLst>
              <a:ext uri="{FF2B5EF4-FFF2-40B4-BE49-F238E27FC236}">
                <a16:creationId xmlns:a16="http://schemas.microsoft.com/office/drawing/2014/main" id="{083F5852-2289-A974-742F-3AD1807FD780}"/>
              </a:ext>
            </a:extLst>
          </p:cNvPr>
          <p:cNvSpPr/>
          <p:nvPr/>
        </p:nvSpPr>
        <p:spPr>
          <a:xfrm>
            <a:off x="6121506" y="1564431"/>
            <a:ext cx="3222101" cy="606803"/>
          </a:xfrm>
          <a:prstGeom prst="curvedDownArrow">
            <a:avLst/>
          </a:prstGeom>
          <a:solidFill>
            <a:schemeClr val="bg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FEFDB3-5519-5628-FFDC-8FD0C8E9585E}"/>
              </a:ext>
            </a:extLst>
          </p:cNvPr>
          <p:cNvSpPr txBox="1"/>
          <p:nvPr/>
        </p:nvSpPr>
        <p:spPr>
          <a:xfrm>
            <a:off x="8761228" y="483830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Local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time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(hour)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4F1524-F5D7-3FAA-6917-C64632A7AF8F}"/>
              </a:ext>
            </a:extLst>
          </p:cNvPr>
          <p:cNvSpPr txBox="1"/>
          <p:nvPr/>
        </p:nvSpPr>
        <p:spPr>
          <a:xfrm>
            <a:off x="3935392" y="1686418"/>
            <a:ext cx="233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pitchFamily="2" charset="0"/>
              </a:rPr>
              <a:t>MMF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HCHO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5A34EEC-747C-CADF-9F57-802178EC82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321" t="11534" r="20631" b="5413"/>
          <a:stretch>
            <a:fillRect/>
          </a:stretch>
        </p:blipFill>
        <p:spPr>
          <a:xfrm>
            <a:off x="10581066" y="2595133"/>
            <a:ext cx="1525149" cy="221113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B3B6807-CCB4-A2F2-995A-CA5CC2084616}"/>
              </a:ext>
            </a:extLst>
          </p:cNvPr>
          <p:cNvSpPr txBox="1"/>
          <p:nvPr/>
        </p:nvSpPr>
        <p:spPr>
          <a:xfrm>
            <a:off x="10532078" y="2349369"/>
            <a:ext cx="1777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Local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noon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(12-15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LT)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270DB8-F5A1-88F5-069E-4C5C610372AF}"/>
              </a:ext>
            </a:extLst>
          </p:cNvPr>
          <p:cNvSpPr txBox="1"/>
          <p:nvPr/>
        </p:nvSpPr>
        <p:spPr>
          <a:xfrm>
            <a:off x="10822221" y="396341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Helvetica" pitchFamily="2" charset="0"/>
              </a:rPr>
              <a:t>MMF</a:t>
            </a:r>
            <a:endParaRPr lang="en-US" dirty="0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561C60-58D8-B95A-AA17-2A160AE77699}"/>
              </a:ext>
            </a:extLst>
          </p:cNvPr>
          <p:cNvSpPr txBox="1"/>
          <p:nvPr/>
        </p:nvSpPr>
        <p:spPr>
          <a:xfrm>
            <a:off x="11100812" y="35620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PGN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L2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0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BD776-E7FB-D581-29A9-A108318D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84F85E-3504-B542-B793-47D5278CF4CA}"/>
              </a:ext>
            </a:extLst>
          </p:cNvPr>
          <p:cNvSpPr txBox="1"/>
          <p:nvPr/>
        </p:nvSpPr>
        <p:spPr>
          <a:xfrm>
            <a:off x="480078" y="4580639"/>
            <a:ext cx="3278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AEROMMA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profiles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also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show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non-well-mixed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PBL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under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high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surface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temperature,</a:t>
            </a:r>
          </a:p>
          <a:p>
            <a:endParaRPr lang="en-US" sz="1200" dirty="0">
              <a:latin typeface="Helvetica" pitchFamily="2" charset="0"/>
            </a:endParaRPr>
          </a:p>
          <a:p>
            <a:endParaRPr lang="en-US" sz="1200" dirty="0">
              <a:latin typeface="Helvetica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483F7A-96C1-3174-1FAE-006753E2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885" t="15567" b="18481"/>
          <a:stretch>
            <a:fillRect/>
          </a:stretch>
        </p:blipFill>
        <p:spPr>
          <a:xfrm>
            <a:off x="190875" y="1359646"/>
            <a:ext cx="3857289" cy="3004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CAFD3A-EF3C-AA24-6421-3F7724885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50" b="2640"/>
          <a:stretch>
            <a:fillRect/>
          </a:stretch>
        </p:blipFill>
        <p:spPr>
          <a:xfrm>
            <a:off x="4306586" y="878844"/>
            <a:ext cx="7576096" cy="37674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F62DF-8D11-106E-E2D1-95A6EA87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923" b="8940"/>
          <a:stretch>
            <a:fillRect/>
          </a:stretch>
        </p:blipFill>
        <p:spPr>
          <a:xfrm>
            <a:off x="4337828" y="4833628"/>
            <a:ext cx="7576096" cy="1145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23A58F-C871-643F-8EE1-201DCB2DB2FD}"/>
              </a:ext>
            </a:extLst>
          </p:cNvPr>
          <p:cNvSpPr txBox="1">
            <a:spLocks/>
          </p:cNvSpPr>
          <p:nvPr/>
        </p:nvSpPr>
        <p:spPr>
          <a:xfrm>
            <a:off x="228874" y="128234"/>
            <a:ext cx="11963126" cy="41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itchFamily="2" charset="0"/>
              </a:rPr>
              <a:t>Elevated HCHO aloft during heatwaves: real signal or artifact?</a:t>
            </a:r>
            <a:r>
              <a:rPr lang="zh-CN" altLang="en-US" sz="2800" b="1" dirty="0">
                <a:latin typeface="Helvetica" pitchFamily="2" charset="0"/>
              </a:rPr>
              <a:t> </a:t>
            </a:r>
            <a:endParaRPr lang="en-US" sz="2800" b="1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1F7AF-6049-4F3A-0572-A3B0C71CB94E}"/>
              </a:ext>
            </a:extLst>
          </p:cNvPr>
          <p:cNvSpPr txBox="1"/>
          <p:nvPr/>
        </p:nvSpPr>
        <p:spPr>
          <a:xfrm>
            <a:off x="9703943" y="546443"/>
            <a:ext cx="2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CO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mixing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ratio</a:t>
            </a:r>
            <a:r>
              <a:rPr lang="zh-CN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Helvetica" pitchFamily="2" charset="0"/>
              </a:rPr>
              <a:t>(ppb)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4EA3F-3A76-F6A0-821A-3B21AD500A07}"/>
              </a:ext>
            </a:extLst>
          </p:cNvPr>
          <p:cNvSpPr txBox="1"/>
          <p:nvPr/>
        </p:nvSpPr>
        <p:spPr>
          <a:xfrm>
            <a:off x="9328818" y="6055749"/>
            <a:ext cx="286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HCHO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mixing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ratio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(ppb)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BA12-F1F4-76ED-8FB7-70794F3A805E}"/>
              </a:ext>
            </a:extLst>
          </p:cNvPr>
          <p:cNvSpPr txBox="1"/>
          <p:nvPr/>
        </p:nvSpPr>
        <p:spPr>
          <a:xfrm>
            <a:off x="7829774" y="4480140"/>
            <a:ext cx="7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NYC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EDA85-5120-0DAF-5BAC-87085B756AAF}"/>
              </a:ext>
            </a:extLst>
          </p:cNvPr>
          <p:cNvSpPr txBox="1"/>
          <p:nvPr/>
        </p:nvSpPr>
        <p:spPr>
          <a:xfrm>
            <a:off x="7481453" y="526166"/>
            <a:ext cx="164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Los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Angeles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C5C12-9473-C80C-E2D5-EF0A6481E695}"/>
              </a:ext>
            </a:extLst>
          </p:cNvPr>
          <p:cNvSpPr txBox="1"/>
          <p:nvPr/>
        </p:nvSpPr>
        <p:spPr>
          <a:xfrm>
            <a:off x="391781" y="6218740"/>
            <a:ext cx="8051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But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AEROMMA-PGN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collocated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observations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likely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influenced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by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fire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smokes,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so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we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need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more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evidences</a:t>
            </a:r>
          </a:p>
          <a:p>
            <a:endParaRPr lang="en-US" sz="1200" dirty="0">
              <a:latin typeface="Helvetica" pitchFamily="2" charset="0"/>
            </a:endParaRPr>
          </a:p>
          <a:p>
            <a:endParaRPr lang="en-US" sz="1200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DB81B-423D-407B-D455-16C2EA42CD91}"/>
              </a:ext>
            </a:extLst>
          </p:cNvPr>
          <p:cNvSpPr txBox="1">
            <a:spLocks/>
          </p:cNvSpPr>
          <p:nvPr/>
        </p:nvSpPr>
        <p:spPr>
          <a:xfrm>
            <a:off x="975697" y="835864"/>
            <a:ext cx="3278882" cy="41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Helvetica" pitchFamily="2" charset="0"/>
              </a:rPr>
              <a:t>AEROMMA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aircraft</a:t>
            </a:r>
            <a:r>
              <a:rPr lang="zh-CN" altLang="en-US" sz="2000" dirty="0">
                <a:latin typeface="Helvetica" pitchFamily="2" charset="0"/>
              </a:rPr>
              <a:t> </a:t>
            </a:r>
            <a:r>
              <a:rPr lang="en-US" altLang="zh-CN" sz="2000" dirty="0">
                <a:latin typeface="Helvetica" pitchFamily="2" charset="0"/>
              </a:rPr>
              <a:t>campaign,2023</a:t>
            </a:r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9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6157</TotalTime>
  <Words>1398</Words>
  <Application>Microsoft Macintosh PowerPoint</Application>
  <PresentationFormat>Widescreen</PresentationFormat>
  <Paragraphs>189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Helvetica</vt:lpstr>
      <vt:lpstr>Office Theme</vt:lpstr>
      <vt:lpstr>PowerPoint Presentation</vt:lpstr>
      <vt:lpstr>Quick introduction:  what are Pandora and PGN?</vt:lpstr>
      <vt:lpstr>Model has correlated biases in surface ozone and HCHO column</vt:lpstr>
      <vt:lpstr>Model shows a stronger PBL mixing than PGN</vt:lpstr>
      <vt:lpstr>We present a new retrieval of PGN HCHO profiles using MMF* optimal estimation (OE) algorithm</vt:lpstr>
      <vt:lpstr>PowerPoint Presentation</vt:lpstr>
      <vt:lpstr>MMF HCHOtrop   vs TEMPO and PGN L2 data</vt:lpstr>
      <vt:lpstr>MMF median HCHO profile in five regions of US, during 2023-2025 summers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Tianlang Zhao</dc:creator>
  <cp:lastModifiedBy>Tianlang Zhao</cp:lastModifiedBy>
  <cp:revision>28</cp:revision>
  <dcterms:created xsi:type="dcterms:W3CDTF">2026-06-07T04:06:57Z</dcterms:created>
  <dcterms:modified xsi:type="dcterms:W3CDTF">2026-06-11T15:37:52Z</dcterms:modified>
</cp:coreProperties>
</file>