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9151" r:id="rId3"/>
    <p:sldId id="838" r:id="rId4"/>
    <p:sldId id="29141" r:id="rId5"/>
    <p:sldId id="835" r:id="rId6"/>
    <p:sldId id="590" r:id="rId7"/>
    <p:sldId id="2134805958" r:id="rId8"/>
    <p:sldId id="29155" r:id="rId9"/>
    <p:sldId id="29140" r:id="rId10"/>
    <p:sldId id="29157" r:id="rId11"/>
    <p:sldId id="29158" r:id="rId12"/>
    <p:sldId id="2915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02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85" autoAdjust="0"/>
    <p:restoredTop sz="91453" autoAdjust="0"/>
  </p:normalViewPr>
  <p:slideViewPr>
    <p:cSldViewPr snapToGrid="0">
      <p:cViewPr varScale="1">
        <p:scale>
          <a:sx n="58" d="100"/>
          <a:sy n="58" d="100"/>
        </p:scale>
        <p:origin x="10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03B42-420D-458B-AB9D-B7F8F4F96A4D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10002-C885-438F-B163-BD445106F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87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6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4122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DACED-793F-4B00-A03D-FBBEB3BC0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5B1BC-8AF2-4BE7-BEBB-F08126DE4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64C8C-3CC3-4084-81F7-28E590997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E642-B121-412F-83F4-52D8957461F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60261-6D1D-48B8-89EE-62928B92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95D4F-4C8A-44ED-A143-E89229BBF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61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DE01E-1B96-434D-B601-A62F39EA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394E75-9EA6-4490-908C-41805AB90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9F44D-2567-469F-98BE-B98CD2C79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E642-B121-412F-83F4-52D8957461F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EFF44-AD98-40E1-9E97-BDF1DFFD7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5ED80-7C87-4D5D-91F6-747E0EE9F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1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ABA589-1CB1-4258-AD59-CDCBBE80BC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929B2F-AFCB-45E0-97C4-B57F18C13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962B7-49F0-4A13-9024-C78A47FC2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E642-B121-412F-83F4-52D8957461F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168B8-2A8A-4477-9CC1-6006C953C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5FA98-980D-4FB8-9BF3-20CAACE62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37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7B6C8-1124-4DDC-8C15-794C2B456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09E66-9365-4DE8-8071-CCC0B836F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6D979-CA66-45DB-A3DF-B9913E68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E642-B121-412F-83F4-52D8957461F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27F23-DDA0-480C-91CD-068A666D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862E3-12FB-40B6-985E-387E6935D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13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6D69E-3438-4572-987C-C20B881D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322B9-666E-409F-B8DB-38F72840A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211DB-529A-4E81-91C9-B80FDB1F5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E642-B121-412F-83F4-52D8957461F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390FC-8A05-411C-B2AB-74070B90A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8052-B298-4811-A39F-E17809574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57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36245-0E9E-4ECE-AA50-314BFB0D5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1E097-7392-4E89-A9E4-C80A56BDD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1C340-69D2-47AF-BBC4-1F4604EFB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C8405-AC78-414C-8AAD-E8F1ADEAB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E642-B121-412F-83F4-52D8957461F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AD954-EB74-42B8-B9E7-D61F7F7C6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A5C9A-A36C-4B35-930F-D7513355B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50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41D71-90E3-4216-821F-164CAC46A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7749F-CFE5-4051-889B-EF26913B1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8D5679-1DC5-4D05-ABB1-4E3607BC5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942001-18F6-4465-9780-E15E295A66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014F90-8719-48AB-AF86-9D0093E63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90E25E-A440-41C6-8368-76EBC66D3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E642-B121-412F-83F4-52D8957461F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FD5DF4-44A2-4D78-BE21-028AF4F8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DD72BA-2B9E-4C0C-BB14-BC0E5580F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2B858-0FD2-40CA-BD04-17D2ECE2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B6241-26C5-40D5-B246-54786420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E642-B121-412F-83F4-52D8957461F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25535-E674-4B79-BDD3-13E0F1F55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085C2-5AE7-4AD7-B807-B10EE5144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7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EF51A7-ABA3-4F99-B3E2-C99B6EF22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E642-B121-412F-83F4-52D8957461F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5FB3E-76E4-4491-B102-FAE3BC86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C1946-13E6-49AF-8379-ACB5B861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2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F3D8-C49E-4977-824B-20F2D4118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BF9AB-E3AD-425B-97C7-6A9F3E17B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ED9B0-1CBA-478F-89FD-472A87B19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173454-9DE9-44A7-B70B-AF424B6B1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E642-B121-412F-83F4-52D8957461F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560A6C-52BA-4746-96C5-003F59436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C35984-E282-45D4-8F30-2E9750F01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FAA7B-6442-44EC-AF81-975B2EE26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5B87D2-53C4-482D-968E-071F302FE4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391AF-64E2-41D7-BF90-3F160DBF5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51DE3-AF78-4D25-927E-F890C45FA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E642-B121-412F-83F4-52D8957461F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0BA95E-FD60-4F25-A08E-2107BFFD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854B8-2325-467C-BF75-B81FE123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09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BFE6C-02F8-4EC9-98A5-790960B8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089B9-1237-4034-B1CC-EC1BC29B3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4FDB1-C136-4DDC-966D-98E174551E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CE642-B121-412F-83F4-52D8957461F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2084D-7B6B-498A-B0EF-027D34ED89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1F6B5-4EAE-450B-A484-570377662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6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F941CB-CF26-5744-8EB0-61AE5BD57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59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D62CD8-1D95-4507-B736-483EC5108BAD}"/>
              </a:ext>
            </a:extLst>
          </p:cNvPr>
          <p:cNvSpPr txBox="1"/>
          <p:nvPr/>
        </p:nvSpPr>
        <p:spPr>
          <a:xfrm>
            <a:off x="3999878" y="1340314"/>
            <a:ext cx="7896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 for L2 Product Harmonization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Across Multiple GEO Sensors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38F043-A560-4713-8163-B4F0B0862A37}"/>
              </a:ext>
            </a:extLst>
          </p:cNvPr>
          <p:cNvSpPr txBox="1"/>
          <p:nvPr/>
        </p:nvSpPr>
        <p:spPr>
          <a:xfrm>
            <a:off x="3999878" y="3290142"/>
            <a:ext cx="766349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Brian McDonald, Ph.D.</a:t>
            </a:r>
          </a:p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Program Lead, Atmospheric Composition Modeling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NOAA Chemical Sciences Laboratory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TEMPO DART Team Meeting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(June 16, 2026)</a:t>
            </a:r>
          </a:p>
        </p:txBody>
      </p:sp>
      <p:pic>
        <p:nvPicPr>
          <p:cNvPr id="5" name="Picture 8" descr="Daven Henze | Environmental Engineering Program | University of Colorado  Boulder">
            <a:extLst>
              <a:ext uri="{FF2B5EF4-FFF2-40B4-BE49-F238E27FC236}">
                <a16:creationId xmlns:a16="http://schemas.microsoft.com/office/drawing/2014/main" id="{A6102C32-829E-43B7-9A50-21DDAD58D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r="35285"/>
          <a:stretch/>
        </p:blipFill>
        <p:spPr bwMode="auto">
          <a:xfrm>
            <a:off x="561674" y="2448658"/>
            <a:ext cx="1714800" cy="192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248B77-1017-4392-A4C5-A4DF7375C68C}"/>
              </a:ext>
            </a:extLst>
          </p:cNvPr>
          <p:cNvSpPr txBox="1"/>
          <p:nvPr/>
        </p:nvSpPr>
        <p:spPr>
          <a:xfrm>
            <a:off x="561674" y="4406182"/>
            <a:ext cx="17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Daven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Henze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(CU Boulder)</a:t>
            </a:r>
          </a:p>
        </p:txBody>
      </p:sp>
    </p:spTree>
    <p:extLst>
      <p:ext uri="{BB962C8B-B14F-4D97-AF65-F5344CB8AC3E}">
        <p14:creationId xmlns:p14="http://schemas.microsoft.com/office/powerpoint/2010/main" val="2592013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6E4CAF-F439-451B-8D1E-24AD8F6AE22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 Impacting Assimilation of Multiple Satellite Datasets</a:t>
            </a:r>
          </a:p>
          <a:p>
            <a:pPr algn="ctr"/>
            <a:endParaRPr lang="en-US" sz="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19ACB8-6069-490F-B288-2481FF1B38FB}"/>
              </a:ext>
            </a:extLst>
          </p:cNvPr>
          <p:cNvSpPr txBox="1"/>
          <p:nvPr/>
        </p:nvSpPr>
        <p:spPr>
          <a:xfrm>
            <a:off x="398548" y="1146631"/>
            <a:ext cx="110369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Different instruments require different error treatment, averaging, and weighting: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A18C1D-4734-4167-9981-BB15296F7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4" y="2023442"/>
            <a:ext cx="7772400" cy="1673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8F6CC6-B3CD-43D4-B939-D6C19BC60763}"/>
              </a:ext>
            </a:extLst>
          </p:cNvPr>
          <p:cNvSpPr txBox="1"/>
          <p:nvPr/>
        </p:nvSpPr>
        <p:spPr>
          <a:xfrm>
            <a:off x="398548" y="1606182"/>
            <a:ext cx="8023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e.g. Cost function in joint assimilation of OMI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SO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(Qu et al., 2019):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AB28DA-1D37-4EA9-A319-ACBFA59A8986}"/>
              </a:ext>
            </a:extLst>
          </p:cNvPr>
          <p:cNvCxnSpPr/>
          <p:nvPr/>
        </p:nvCxnSpPr>
        <p:spPr>
          <a:xfrm flipV="1">
            <a:off x="6203464" y="1955231"/>
            <a:ext cx="2890294" cy="438332"/>
          </a:xfrm>
          <a:prstGeom prst="straightConnector1">
            <a:avLst/>
          </a:prstGeom>
          <a:ln w="127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F1A2369-C00E-4099-BC42-CC4A40C75FBB}"/>
              </a:ext>
            </a:extLst>
          </p:cNvPr>
          <p:cNvSpPr txBox="1"/>
          <p:nvPr/>
        </p:nvSpPr>
        <p:spPr>
          <a:xfrm>
            <a:off x="9093758" y="1684255"/>
            <a:ext cx="303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monthly average SO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VCDs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A9519-423A-45A0-A5E6-F7E5F1D5FCCE}"/>
              </a:ext>
            </a:extLst>
          </p:cNvPr>
          <p:cNvSpPr txBox="1"/>
          <p:nvPr/>
        </p:nvSpPr>
        <p:spPr>
          <a:xfrm>
            <a:off x="9093758" y="2038909"/>
            <a:ext cx="182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VCDs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8F8CDEA-B446-4509-93A8-BA488EBAFE17}"/>
              </a:ext>
            </a:extLst>
          </p:cNvPr>
          <p:cNvCxnSpPr/>
          <p:nvPr/>
        </p:nvCxnSpPr>
        <p:spPr>
          <a:xfrm flipV="1">
            <a:off x="6203464" y="2266917"/>
            <a:ext cx="2890294" cy="438332"/>
          </a:xfrm>
          <a:prstGeom prst="straightConnector1">
            <a:avLst/>
          </a:prstGeom>
          <a:ln w="127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77B5410-A67E-4821-9DE5-A250E21F75B7}"/>
              </a:ext>
            </a:extLst>
          </p:cNvPr>
          <p:cNvSpPr txBox="1"/>
          <p:nvPr/>
        </p:nvSpPr>
        <p:spPr>
          <a:xfrm>
            <a:off x="688310" y="3803538"/>
            <a:ext cx="632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scaling factor to adjust for different volume of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SO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F2C7BD-658A-4730-9A93-5D2C59543875}"/>
              </a:ext>
            </a:extLst>
          </p:cNvPr>
          <p:cNvCxnSpPr>
            <a:cxnSpLocks/>
          </p:cNvCxnSpPr>
          <p:nvPr/>
        </p:nvCxnSpPr>
        <p:spPr>
          <a:xfrm flipH="1">
            <a:off x="1587640" y="2498773"/>
            <a:ext cx="708690" cy="1266325"/>
          </a:xfrm>
          <a:prstGeom prst="straightConnector1">
            <a:avLst/>
          </a:prstGeom>
          <a:ln w="127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43B2BF4-137A-4812-8BFB-AB01B1E467C3}"/>
              </a:ext>
            </a:extLst>
          </p:cNvPr>
          <p:cNvSpPr txBox="1"/>
          <p:nvPr/>
        </p:nvSpPr>
        <p:spPr>
          <a:xfrm>
            <a:off x="398548" y="4265589"/>
            <a:ext cx="9985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Noise from one species can project into error for co-assimilated species:</a:t>
            </a:r>
          </a:p>
          <a:p>
            <a:endParaRPr lang="en-US" sz="22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B7B828-5102-49A8-905C-2C2F90E44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99" y="4752589"/>
            <a:ext cx="4913366" cy="194723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731A6F8-4B86-4985-B22C-8CE098F42D15}"/>
              </a:ext>
            </a:extLst>
          </p:cNvPr>
          <p:cNvSpPr/>
          <p:nvPr/>
        </p:nvSpPr>
        <p:spPr>
          <a:xfrm>
            <a:off x="3405645" y="4834521"/>
            <a:ext cx="469900" cy="15080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2865F6-1AC1-47D7-B99C-8539010C8C08}"/>
              </a:ext>
            </a:extLst>
          </p:cNvPr>
          <p:cNvSpPr/>
          <p:nvPr/>
        </p:nvSpPr>
        <p:spPr>
          <a:xfrm>
            <a:off x="1054467" y="4834522"/>
            <a:ext cx="469900" cy="15080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CC8693-C468-48C9-B227-0265AD27C6B2}"/>
              </a:ext>
            </a:extLst>
          </p:cNvPr>
          <p:cNvSpPr txBox="1"/>
          <p:nvPr/>
        </p:nvSpPr>
        <p:spPr>
          <a:xfrm>
            <a:off x="5640334" y="4878673"/>
            <a:ext cx="627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Boxed results on the left: summed error reduction for single-species inversions (orange) exceeds the joint (blue) because large SO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errors degrade the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performance.  On the right: the reverse is true if SO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observation error is the same as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observation error (Qu et al., 2019)</a:t>
            </a:r>
          </a:p>
        </p:txBody>
      </p:sp>
    </p:spTree>
    <p:extLst>
      <p:ext uri="{BB962C8B-B14F-4D97-AF65-F5344CB8AC3E}">
        <p14:creationId xmlns:p14="http://schemas.microsoft.com/office/powerpoint/2010/main" val="1845853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6E4CAF-F439-451B-8D1E-24AD8F6AE22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Assimilation is Sometimes an Improvement / Compromise</a:t>
            </a:r>
          </a:p>
          <a:p>
            <a:pPr algn="ctr"/>
            <a:endParaRPr lang="en-US" sz="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EB94ED-6B8E-4D20-8462-BE1B0BBFD535}"/>
              </a:ext>
            </a:extLst>
          </p:cNvPr>
          <p:cNvSpPr txBox="1"/>
          <p:nvPr/>
        </p:nvSpPr>
        <p:spPr>
          <a:xfrm>
            <a:off x="139552" y="1797788"/>
            <a:ext cx="860065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Improvement: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Aircraft isoprene the best in the joint assimilation (right)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Compromise: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HCHO(UV/Vis) + ISOP(IR) useful for KORUS-AQ (Choi </a:t>
            </a:r>
            <a:r>
              <a:rPr lang="en-US" sz="2200" dirty="0"/>
              <a:t>et al., 2025) </a:t>
            </a:r>
            <a:endParaRPr lang="en-US" sz="22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734D80-FB06-43F8-8312-A7DE3509F0A7}"/>
              </a:ext>
            </a:extLst>
          </p:cNvPr>
          <p:cNvSpPr txBox="1"/>
          <p:nvPr/>
        </p:nvSpPr>
        <p:spPr>
          <a:xfrm>
            <a:off x="139552" y="1028347"/>
            <a:ext cx="8093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HCHO (OMPS) + ISOP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CrIS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 joint assimilation in KORUS-AQ (Choi et al., 2025) </a:t>
            </a:r>
          </a:p>
        </p:txBody>
      </p:sp>
      <p:pic>
        <p:nvPicPr>
          <p:cNvPr id="35" name="Picture 34" descr="A graph of different types of data&#10;&#10;AI-generated content may be incorrect.">
            <a:extLst>
              <a:ext uri="{FF2B5EF4-FFF2-40B4-BE49-F238E27FC236}">
                <a16:creationId xmlns:a16="http://schemas.microsoft.com/office/drawing/2014/main" id="{0A76C694-D784-4E1E-B2C7-D6707925F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552" y="1046745"/>
            <a:ext cx="3497756" cy="340025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2EB10F6-53E3-4765-B57A-6B1F9222B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0" y="3422352"/>
            <a:ext cx="8600651" cy="3400257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4F792848-5AC2-48DE-AC01-9C8D56D04D2C}"/>
              </a:ext>
            </a:extLst>
          </p:cNvPr>
          <p:cNvSpPr/>
          <p:nvPr/>
        </p:nvSpPr>
        <p:spPr>
          <a:xfrm>
            <a:off x="2363661" y="4029751"/>
            <a:ext cx="1205804" cy="25120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0F4E2F3-9164-481A-8B30-CB0E75B8022B}"/>
              </a:ext>
            </a:extLst>
          </p:cNvPr>
          <p:cNvSpPr txBox="1"/>
          <p:nvPr/>
        </p:nvSpPr>
        <p:spPr>
          <a:xfrm>
            <a:off x="8531303" y="4473275"/>
            <a:ext cx="38354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lowest residual error is for the observed species in the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species inversions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but the other species performs better in a </a:t>
            </a:r>
            <a:r>
              <a:rPr lang="en-US" b="1" dirty="0">
                <a:solidFill>
                  <a:srgbClr val="F67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inversion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 when 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assimilated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9EECB03-FAEE-4937-979C-FB5907199295}"/>
              </a:ext>
            </a:extLst>
          </p:cNvPr>
          <p:cNvSpPr/>
          <p:nvPr/>
        </p:nvSpPr>
        <p:spPr>
          <a:xfrm>
            <a:off x="5874205" y="4029751"/>
            <a:ext cx="1256437" cy="251209"/>
          </a:xfrm>
          <a:prstGeom prst="ellipse">
            <a:avLst/>
          </a:prstGeom>
          <a:noFill/>
          <a:ln w="28575">
            <a:solidFill>
              <a:srgbClr val="F679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D2D6002-95E1-4D80-AA2E-BDE9F2BD4D34}"/>
              </a:ext>
            </a:extLst>
          </p:cNvPr>
          <p:cNvSpPr/>
          <p:nvPr/>
        </p:nvSpPr>
        <p:spPr>
          <a:xfrm>
            <a:off x="4122466" y="4029751"/>
            <a:ext cx="1256437" cy="251209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C05BF7A-90E1-4CD9-83C0-DB0DBE8D594A}"/>
              </a:ext>
            </a:extLst>
          </p:cNvPr>
          <p:cNvSpPr/>
          <p:nvPr/>
        </p:nvSpPr>
        <p:spPr>
          <a:xfrm>
            <a:off x="2361823" y="5394009"/>
            <a:ext cx="1205804" cy="25120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E706A38-C942-452D-ACC5-462532023D6C}"/>
              </a:ext>
            </a:extLst>
          </p:cNvPr>
          <p:cNvSpPr/>
          <p:nvPr/>
        </p:nvSpPr>
        <p:spPr>
          <a:xfrm>
            <a:off x="5872367" y="5394009"/>
            <a:ext cx="1256437" cy="251209"/>
          </a:xfrm>
          <a:prstGeom prst="ellipse">
            <a:avLst/>
          </a:prstGeom>
          <a:noFill/>
          <a:ln w="28575">
            <a:solidFill>
              <a:srgbClr val="F679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609B602-E10F-4649-8EF7-69883CB82943}"/>
              </a:ext>
            </a:extLst>
          </p:cNvPr>
          <p:cNvSpPr/>
          <p:nvPr/>
        </p:nvSpPr>
        <p:spPr>
          <a:xfrm>
            <a:off x="4120628" y="5394009"/>
            <a:ext cx="1256437" cy="251209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09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CA3F01-D69A-4CD8-ACAF-B3B6C5E7CA2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55;p13">
            <a:extLst>
              <a:ext uri="{FF2B5EF4-FFF2-40B4-BE49-F238E27FC236}">
                <a16:creationId xmlns:a16="http://schemas.microsoft.com/office/drawing/2014/main" id="{E7164FA9-8A41-49DF-B3F6-BBBAA98905B7}"/>
              </a:ext>
            </a:extLst>
          </p:cNvPr>
          <p:cNvSpPr txBox="1">
            <a:spLocks/>
          </p:cNvSpPr>
          <p:nvPr/>
        </p:nvSpPr>
        <p:spPr>
          <a:xfrm>
            <a:off x="390693" y="922613"/>
            <a:ext cx="11309812" cy="331801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dk1"/>
              </a:buClr>
              <a:buSzPct val="100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Continue development of L2 Products from Infrared Sounder (prepare for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GeoXO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GXS)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buClr>
                <a:schemeClr val="dk1"/>
              </a:buClr>
              <a:buSzPct val="100000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buClr>
                <a:schemeClr val="dk1"/>
              </a:buClr>
              <a:buSzPct val="100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Continued need for evaluation and bias-correction of L2 Products</a:t>
            </a:r>
          </a:p>
          <a:p>
            <a:pPr marL="461963" indent="-461963">
              <a:buClr>
                <a:schemeClr val="dk1"/>
              </a:buClr>
              <a:buSzPct val="100000"/>
            </a:pPr>
            <a:endParaRPr lang="en-US" sz="10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buClr>
                <a:schemeClr val="dk1"/>
              </a:buClr>
              <a:buSzPct val="100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Next generation meteorological and chemistry models offer great promise, still need more testing and evaluation at high-resolution regional scales</a:t>
            </a:r>
          </a:p>
          <a:p>
            <a:pPr marL="461963" indent="-461963">
              <a:buClr>
                <a:schemeClr val="dk1"/>
              </a:buClr>
              <a:buSzPct val="100000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buClr>
                <a:schemeClr val="dk1"/>
              </a:buClr>
              <a:buSzPct val="100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Joint assimilation is sometimes an improvement, sometimes a compromise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buClr>
                <a:schemeClr val="dk1"/>
              </a:buClr>
              <a:buSzPct val="100000"/>
            </a:pP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81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DD0559-6FB1-4572-8359-EDCADF57A6F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Geostationary Ring of Air Quality Satellites</a:t>
            </a:r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E5CBAC1-8857-4098-8909-FB8E3E884F0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 r="3316"/>
          <a:stretch/>
        </p:blipFill>
        <p:spPr bwMode="auto">
          <a:xfrm>
            <a:off x="0" y="914400"/>
            <a:ext cx="121920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284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520" y="1260714"/>
            <a:ext cx="11909200" cy="5274800"/>
          </a:xfrm>
          <a:prstGeom prst="snip2DiagRect">
            <a:avLst>
              <a:gd name="adj1" fmla="val 5042"/>
              <a:gd name="adj2" fmla="val 3584"/>
            </a:avLst>
          </a:prstGeom>
          <a:noFill/>
          <a:ln>
            <a:noFill/>
          </a:ln>
        </p:spPr>
      </p:pic>
      <p:pic>
        <p:nvPicPr>
          <p:cNvPr id="685" name="Google Shape;685;p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4947" y="2900823"/>
            <a:ext cx="506851" cy="337768"/>
          </a:xfrm>
          <a:prstGeom prst="rect">
            <a:avLst/>
          </a:prstGeom>
          <a:noFill/>
          <a:ln w="9525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6" name="Google Shape;686;p1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3445" y="2900768"/>
            <a:ext cx="506852" cy="337901"/>
          </a:xfrm>
          <a:prstGeom prst="rect">
            <a:avLst/>
          </a:prstGeom>
          <a:noFill/>
          <a:ln w="9525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7" name="Google Shape;687;p1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48329" y="2889925"/>
            <a:ext cx="506851" cy="337901"/>
          </a:xfrm>
          <a:prstGeom prst="rect">
            <a:avLst/>
          </a:prstGeom>
          <a:noFill/>
          <a:ln w="9525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8" name="Google Shape;688;p1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9726" y="2921371"/>
            <a:ext cx="506852" cy="266943"/>
          </a:xfrm>
          <a:prstGeom prst="rect">
            <a:avLst/>
          </a:prstGeom>
          <a:noFill/>
          <a:ln w="9525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9" name="Google Shape;689;p1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50129" y="2900735"/>
            <a:ext cx="526211" cy="350807"/>
          </a:xfrm>
          <a:prstGeom prst="rect">
            <a:avLst/>
          </a:prstGeom>
          <a:noFill/>
          <a:ln w="9525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90" name="Google Shape;690;p113"/>
          <p:cNvSpPr txBox="1"/>
          <p:nvPr/>
        </p:nvSpPr>
        <p:spPr>
          <a:xfrm>
            <a:off x="3024377" y="3260444"/>
            <a:ext cx="678800" cy="646290"/>
          </a:xfrm>
          <a:prstGeom prst="rect">
            <a:avLst/>
          </a:prstGeom>
          <a:solidFill>
            <a:srgbClr val="E4E7E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900"/>
            </a:pPr>
            <a:r>
              <a:rPr lang="en-US" sz="1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GOES-R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900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Imager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900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LM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113"/>
          <p:cNvSpPr txBox="1"/>
          <p:nvPr/>
        </p:nvSpPr>
        <p:spPr>
          <a:xfrm>
            <a:off x="1172701" y="3232661"/>
            <a:ext cx="756000" cy="646290"/>
          </a:xfrm>
          <a:prstGeom prst="rect">
            <a:avLst/>
          </a:prstGeom>
          <a:solidFill>
            <a:srgbClr val="E4E7E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900"/>
            </a:pPr>
            <a:r>
              <a:rPr lang="en-US" sz="1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GOES-R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900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Imager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900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LM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2" name="Google Shape;692;p1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93894" y="2958768"/>
            <a:ext cx="506852" cy="266943"/>
          </a:xfrm>
          <a:prstGeom prst="rect">
            <a:avLst/>
          </a:prstGeom>
          <a:noFill/>
          <a:ln w="9525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93" name="Google Shape;693;p113"/>
          <p:cNvSpPr txBox="1"/>
          <p:nvPr/>
        </p:nvSpPr>
        <p:spPr>
          <a:xfrm>
            <a:off x="1128659" y="4331837"/>
            <a:ext cx="757200" cy="64629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rgbClr val="07336F"/>
              </a:buClr>
              <a:buSzPts val="900"/>
            </a:pPr>
            <a:r>
              <a:rPr lang="en-US" sz="1200" b="1" u="sng" dirty="0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GEO-I</a:t>
            </a:r>
            <a:endParaRPr sz="1467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7336F"/>
              </a:buClr>
              <a:buSzPts val="900"/>
            </a:pPr>
            <a:r>
              <a:rPr lang="en-US" sz="1200" b="1" dirty="0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Imager</a:t>
            </a:r>
            <a:endParaRPr sz="14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7336F"/>
              </a:buClr>
              <a:buSzPts val="900"/>
            </a:pPr>
            <a:r>
              <a:rPr lang="en-US" sz="1200" b="1" dirty="0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LM</a:t>
            </a:r>
            <a:endParaRPr sz="1200" b="1" dirty="0">
              <a:solidFill>
                <a:srgbClr val="0733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113"/>
          <p:cNvSpPr txBox="1"/>
          <p:nvPr/>
        </p:nvSpPr>
        <p:spPr>
          <a:xfrm>
            <a:off x="10654280" y="3293834"/>
            <a:ext cx="505200" cy="461624"/>
          </a:xfrm>
          <a:prstGeom prst="rect">
            <a:avLst/>
          </a:prstGeom>
          <a:solidFill>
            <a:srgbClr val="E4E7E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900"/>
            </a:pPr>
            <a:r>
              <a:rPr lang="en-US" sz="1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H8/9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900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Img</a:t>
            </a:r>
            <a:r>
              <a:rPr lang="en-US" sz="1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2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113"/>
          <p:cNvSpPr txBox="1"/>
          <p:nvPr/>
        </p:nvSpPr>
        <p:spPr>
          <a:xfrm>
            <a:off x="9425863" y="3295243"/>
            <a:ext cx="538800" cy="461624"/>
          </a:xfrm>
          <a:prstGeom prst="rect">
            <a:avLst/>
          </a:prstGeom>
          <a:solidFill>
            <a:srgbClr val="E4E7E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900"/>
            </a:pPr>
            <a:r>
              <a:rPr lang="en-US" sz="1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GK2A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900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Img</a:t>
            </a:r>
            <a:r>
              <a:rPr lang="en-US" sz="1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2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p113"/>
          <p:cNvSpPr txBox="1"/>
          <p:nvPr/>
        </p:nvSpPr>
        <p:spPr>
          <a:xfrm>
            <a:off x="9983865" y="3297262"/>
            <a:ext cx="609200" cy="646290"/>
          </a:xfrm>
          <a:prstGeom prst="rect">
            <a:avLst/>
          </a:prstGeom>
          <a:solidFill>
            <a:srgbClr val="E4E7E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900"/>
            </a:pPr>
            <a:r>
              <a:rPr lang="en-US" sz="1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GK2B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FF0000"/>
              </a:buClr>
              <a:buSzPts val="900"/>
            </a:pPr>
            <a:r>
              <a:rPr lang="en-US" sz="1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AC</a:t>
            </a:r>
            <a:r>
              <a:rPr lang="en-US" sz="1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2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FF0000"/>
              </a:buClr>
              <a:buSzPts val="900"/>
            </a:pPr>
            <a:r>
              <a:rPr lang="en-US" sz="1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OC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113"/>
          <p:cNvSpPr txBox="1"/>
          <p:nvPr/>
        </p:nvSpPr>
        <p:spPr>
          <a:xfrm>
            <a:off x="10620267" y="4341161"/>
            <a:ext cx="573200" cy="64629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rgbClr val="07336F"/>
              </a:buClr>
              <a:buSzPts val="900"/>
            </a:pPr>
            <a:r>
              <a:rPr lang="en-US" sz="1200" b="1" u="sng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H10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7336F"/>
              </a:buClr>
              <a:buSzPts val="900"/>
            </a:pPr>
            <a:r>
              <a:rPr lang="en-US" sz="1200" b="1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Imgr</a:t>
            </a:r>
            <a:r>
              <a:rPr lang="en-US" sz="1200" b="1">
                <a:solidFill>
                  <a:srgbClr val="33CC33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200" b="1">
              <a:solidFill>
                <a:srgbClr val="33CC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1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Sndr</a:t>
            </a:r>
            <a:r>
              <a:rPr lang="en-US" sz="1200" b="1">
                <a:solidFill>
                  <a:srgbClr val="33CC33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113"/>
          <p:cNvSpPr txBox="1"/>
          <p:nvPr/>
        </p:nvSpPr>
        <p:spPr>
          <a:xfrm>
            <a:off x="5116468" y="3282758"/>
            <a:ext cx="500800" cy="461624"/>
          </a:xfrm>
          <a:prstGeom prst="rect">
            <a:avLst/>
          </a:prstGeom>
          <a:solidFill>
            <a:srgbClr val="E4E7E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900"/>
            </a:pPr>
            <a:r>
              <a:rPr lang="en-US" sz="1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MSG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900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Imgr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113"/>
          <p:cNvSpPr txBox="1"/>
          <p:nvPr/>
        </p:nvSpPr>
        <p:spPr>
          <a:xfrm>
            <a:off x="5701969" y="3282961"/>
            <a:ext cx="609200" cy="461624"/>
          </a:xfrm>
          <a:prstGeom prst="rect">
            <a:avLst/>
          </a:prstGeom>
          <a:solidFill>
            <a:srgbClr val="E4E7E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900"/>
            </a:pPr>
            <a:r>
              <a:rPr lang="en-US" sz="1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MSG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900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Rapid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113"/>
          <p:cNvSpPr txBox="1"/>
          <p:nvPr/>
        </p:nvSpPr>
        <p:spPr>
          <a:xfrm>
            <a:off x="6338231" y="3284461"/>
            <a:ext cx="581600" cy="461624"/>
          </a:xfrm>
          <a:prstGeom prst="rect">
            <a:avLst/>
          </a:prstGeom>
          <a:solidFill>
            <a:srgbClr val="E4E7E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900"/>
            </a:pPr>
            <a:r>
              <a:rPr lang="en-US" sz="1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MSG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900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Imgr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113"/>
          <p:cNvSpPr txBox="1"/>
          <p:nvPr/>
        </p:nvSpPr>
        <p:spPr>
          <a:xfrm>
            <a:off x="5119793" y="4354660"/>
            <a:ext cx="581600" cy="64629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rgbClr val="07336F"/>
              </a:buClr>
              <a:buSzPts val="900"/>
            </a:pPr>
            <a:r>
              <a:rPr lang="en-US" sz="1200" b="1" u="sng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MTG-I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7336F"/>
              </a:buClr>
              <a:buSzPts val="900"/>
            </a:pPr>
            <a:r>
              <a:rPr lang="en-US" sz="1200" b="1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Imgr</a:t>
            </a:r>
            <a:endParaRPr sz="1200" b="1">
              <a:solidFill>
                <a:srgbClr val="0733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7336F"/>
              </a:buClr>
              <a:buSzPts val="900"/>
            </a:pPr>
            <a:r>
              <a:rPr lang="en-US" sz="1200" b="1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LM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113"/>
          <p:cNvSpPr txBox="1"/>
          <p:nvPr/>
        </p:nvSpPr>
        <p:spPr>
          <a:xfrm>
            <a:off x="5738564" y="4357235"/>
            <a:ext cx="609200" cy="64629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rgbClr val="07336F"/>
              </a:buClr>
              <a:buSzPts val="900"/>
            </a:pPr>
            <a:r>
              <a:rPr lang="en-US" sz="1200" b="1" u="sng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MTG-S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FF0000"/>
              </a:buClr>
              <a:buSzPts val="900"/>
            </a:pPr>
            <a:r>
              <a:rPr lang="en-US" sz="1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Sndr</a:t>
            </a:r>
            <a:endParaRPr sz="1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FF0000"/>
              </a:buClr>
              <a:buSzPts val="900"/>
            </a:pPr>
            <a:r>
              <a:rPr lang="en-US" sz="1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AC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113"/>
          <p:cNvSpPr txBox="1"/>
          <p:nvPr/>
        </p:nvSpPr>
        <p:spPr>
          <a:xfrm>
            <a:off x="6353291" y="4353443"/>
            <a:ext cx="578000" cy="64629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rgbClr val="07336F"/>
              </a:buClr>
              <a:buSzPts val="900"/>
            </a:pPr>
            <a:r>
              <a:rPr lang="en-US" sz="1200" b="1" u="sng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MTG-I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7336F"/>
              </a:buClr>
              <a:buSzPts val="900"/>
            </a:pPr>
            <a:r>
              <a:rPr lang="en-US" sz="1200" b="1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Rapid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7336F"/>
              </a:buClr>
              <a:buSzPts val="900"/>
            </a:pPr>
            <a:r>
              <a:rPr lang="en-US" sz="1200" b="1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LM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113"/>
          <p:cNvSpPr txBox="1"/>
          <p:nvPr/>
        </p:nvSpPr>
        <p:spPr>
          <a:xfrm>
            <a:off x="8858296" y="3294328"/>
            <a:ext cx="550413" cy="830956"/>
          </a:xfrm>
          <a:prstGeom prst="rect">
            <a:avLst/>
          </a:prstGeom>
          <a:solidFill>
            <a:srgbClr val="E4E7E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900"/>
            </a:pPr>
            <a:r>
              <a:rPr lang="en-US" sz="1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FY4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900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Imgr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FF0000"/>
              </a:buClr>
              <a:buSzPts val="900"/>
            </a:pPr>
            <a:r>
              <a:rPr lang="en-US" sz="1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Sndr</a:t>
            </a:r>
            <a:endParaRPr sz="1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900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LM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5" name="Google Shape;705;p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76904" y="2902726"/>
            <a:ext cx="526417" cy="350808"/>
          </a:xfrm>
          <a:prstGeom prst="rect">
            <a:avLst/>
          </a:prstGeom>
          <a:noFill/>
          <a:ln w="9525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06" name="Google Shape;706;p113"/>
          <p:cNvSpPr txBox="1"/>
          <p:nvPr/>
        </p:nvSpPr>
        <p:spPr>
          <a:xfrm>
            <a:off x="117931" y="3237321"/>
            <a:ext cx="893200" cy="420716"/>
          </a:xfrm>
          <a:prstGeom prst="rect">
            <a:avLst/>
          </a:prstGeom>
          <a:solidFill>
            <a:srgbClr val="E4E7E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900"/>
            </a:pPr>
            <a:r>
              <a:rPr lang="en-US" sz="1067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Satellites In Operation</a:t>
            </a:r>
            <a:endParaRPr sz="1067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113"/>
          <p:cNvSpPr txBox="1"/>
          <p:nvPr/>
        </p:nvSpPr>
        <p:spPr>
          <a:xfrm>
            <a:off x="95280" y="4330517"/>
            <a:ext cx="939200" cy="42071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rgbClr val="07336F"/>
              </a:buClr>
              <a:buSzPts val="900"/>
            </a:pPr>
            <a:r>
              <a:rPr lang="en-US" sz="1067" b="1" i="1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Planned</a:t>
            </a:r>
            <a:endParaRPr sz="1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7336F"/>
              </a:buClr>
              <a:buSzPts val="900"/>
            </a:pPr>
            <a:r>
              <a:rPr lang="en-US" sz="1067" b="1" i="1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Satellites</a:t>
            </a:r>
            <a:endParaRPr sz="1400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113"/>
          <p:cNvSpPr txBox="1"/>
          <p:nvPr/>
        </p:nvSpPr>
        <p:spPr>
          <a:xfrm>
            <a:off x="7712503" y="4342716"/>
            <a:ext cx="521600" cy="64629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rgbClr val="07336F"/>
              </a:buClr>
              <a:buSzPts val="900"/>
            </a:pPr>
            <a:r>
              <a:rPr lang="en-US" sz="1200" b="1" u="sng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I-3DS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124163"/>
              </a:buClr>
              <a:buSzPts val="900"/>
            </a:pPr>
            <a:r>
              <a:rPr lang="en-US" sz="1200" b="1">
                <a:solidFill>
                  <a:srgbClr val="124163"/>
                </a:solidFill>
                <a:latin typeface="Calibri"/>
                <a:ea typeface="Calibri"/>
                <a:cs typeface="Calibri"/>
                <a:sym typeface="Calibri"/>
              </a:rPr>
              <a:t>Imgr</a:t>
            </a:r>
            <a:endParaRPr sz="1200" b="1">
              <a:solidFill>
                <a:srgbClr val="1241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124163"/>
              </a:buClr>
              <a:buSzPts val="900"/>
            </a:pPr>
            <a:r>
              <a:rPr lang="en-US" sz="1200" b="1">
                <a:solidFill>
                  <a:srgbClr val="124163"/>
                </a:solidFill>
                <a:latin typeface="Calibri"/>
                <a:ea typeface="Calibri"/>
                <a:cs typeface="Calibri"/>
                <a:sym typeface="Calibri"/>
              </a:rPr>
              <a:t>Sndr</a:t>
            </a:r>
            <a:endParaRPr sz="1200" b="1">
              <a:solidFill>
                <a:srgbClr val="1241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113"/>
          <p:cNvSpPr txBox="1"/>
          <p:nvPr/>
        </p:nvSpPr>
        <p:spPr>
          <a:xfrm>
            <a:off x="7033936" y="3284461"/>
            <a:ext cx="573200" cy="461624"/>
          </a:xfrm>
          <a:prstGeom prst="rect">
            <a:avLst/>
          </a:prstGeom>
          <a:solidFill>
            <a:srgbClr val="E4E7E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900"/>
            </a:pPr>
            <a:r>
              <a:rPr lang="en-US" sz="1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Elk-L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900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Imgr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0" name="Google Shape;710;p1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58607" y="2931077"/>
            <a:ext cx="470844" cy="313896"/>
          </a:xfrm>
          <a:prstGeom prst="rect">
            <a:avLst/>
          </a:prstGeom>
          <a:noFill/>
          <a:ln w="9525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11" name="Google Shape;711;p113"/>
          <p:cNvSpPr txBox="1"/>
          <p:nvPr/>
        </p:nvSpPr>
        <p:spPr>
          <a:xfrm>
            <a:off x="8324171" y="4375671"/>
            <a:ext cx="496400" cy="83095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rgbClr val="07336F"/>
              </a:buClr>
              <a:buSzPts val="900"/>
            </a:pPr>
            <a:r>
              <a:rPr lang="en-US" sz="1200" b="1" u="sng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FY4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7336F"/>
              </a:buClr>
              <a:buSzPts val="900"/>
            </a:pPr>
            <a:r>
              <a:rPr lang="en-US" sz="1200" b="1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Imgr</a:t>
            </a:r>
            <a:endParaRPr sz="1200" b="1">
              <a:solidFill>
                <a:srgbClr val="0733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FF0000"/>
              </a:buClr>
              <a:buSzPts val="900"/>
            </a:pPr>
            <a:r>
              <a:rPr lang="en-US" sz="1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Sndr</a:t>
            </a:r>
            <a:endParaRPr sz="1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124163"/>
              </a:buClr>
              <a:buSzPts val="900"/>
            </a:pPr>
            <a:r>
              <a:rPr lang="en-US" sz="1200" b="1">
                <a:solidFill>
                  <a:srgbClr val="124163"/>
                </a:solidFill>
                <a:latin typeface="Calibri"/>
                <a:ea typeface="Calibri"/>
                <a:cs typeface="Calibri"/>
                <a:sym typeface="Calibri"/>
              </a:rPr>
              <a:t>LM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113"/>
          <p:cNvSpPr txBox="1"/>
          <p:nvPr/>
        </p:nvSpPr>
        <p:spPr>
          <a:xfrm>
            <a:off x="7714728" y="3260412"/>
            <a:ext cx="536000" cy="646290"/>
          </a:xfrm>
          <a:prstGeom prst="rect">
            <a:avLst/>
          </a:prstGeom>
          <a:solidFill>
            <a:srgbClr val="E4E7E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900"/>
            </a:pPr>
            <a:r>
              <a:rPr lang="en-US" sz="1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I-3DR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900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Imgr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900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Sndr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113"/>
          <p:cNvSpPr txBox="1"/>
          <p:nvPr/>
        </p:nvSpPr>
        <p:spPr>
          <a:xfrm>
            <a:off x="8267167" y="3282761"/>
            <a:ext cx="553404" cy="461624"/>
          </a:xfrm>
          <a:prstGeom prst="rect">
            <a:avLst/>
          </a:prstGeom>
          <a:solidFill>
            <a:srgbClr val="E4E7E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900"/>
            </a:pPr>
            <a:r>
              <a:rPr lang="en-US" sz="1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FY2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900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Imgr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4" name="Google Shape;714;p113"/>
          <p:cNvGrpSpPr/>
          <p:nvPr/>
        </p:nvGrpSpPr>
        <p:grpSpPr>
          <a:xfrm>
            <a:off x="5146095" y="2907527"/>
            <a:ext cx="463012" cy="341516"/>
            <a:chOff x="1322263" y="6360461"/>
            <a:chExt cx="8616837" cy="6371576"/>
          </a:xfrm>
        </p:grpSpPr>
        <p:sp>
          <p:nvSpPr>
            <p:cNvPr id="715" name="Google Shape;715;p113"/>
            <p:cNvSpPr/>
            <p:nvPr/>
          </p:nvSpPr>
          <p:spPr>
            <a:xfrm>
              <a:off x="1325200" y="6378532"/>
              <a:ext cx="8613900" cy="6353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0C0C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200"/>
              </a:pPr>
              <a:endPara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16" name="Google Shape;716;p1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322263" y="6360461"/>
              <a:ext cx="8504884" cy="6371576"/>
            </a:xfrm>
            <a:prstGeom prst="rect">
              <a:avLst/>
            </a:prstGeom>
            <a:noFill/>
            <a:ln w="9525" cap="flat" cmpd="sng">
              <a:solidFill>
                <a:srgbClr val="0C0C0C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717" name="Google Shape;717;p113"/>
          <p:cNvGrpSpPr/>
          <p:nvPr/>
        </p:nvGrpSpPr>
        <p:grpSpPr>
          <a:xfrm>
            <a:off x="6403889" y="2907527"/>
            <a:ext cx="463012" cy="341516"/>
            <a:chOff x="1322263" y="6360461"/>
            <a:chExt cx="8616837" cy="6371576"/>
          </a:xfrm>
        </p:grpSpPr>
        <p:sp>
          <p:nvSpPr>
            <p:cNvPr id="718" name="Google Shape;718;p113"/>
            <p:cNvSpPr/>
            <p:nvPr/>
          </p:nvSpPr>
          <p:spPr>
            <a:xfrm>
              <a:off x="1325200" y="6378532"/>
              <a:ext cx="8613900" cy="6353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0C0C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200"/>
              </a:pPr>
              <a:endPara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19" name="Google Shape;719;p1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322263" y="6360461"/>
              <a:ext cx="8504884" cy="6371576"/>
            </a:xfrm>
            <a:prstGeom prst="rect">
              <a:avLst/>
            </a:prstGeom>
            <a:noFill/>
            <a:ln w="9525" cap="flat" cmpd="sng">
              <a:solidFill>
                <a:srgbClr val="0C0C0C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720" name="Google Shape;720;p113"/>
          <p:cNvGrpSpPr/>
          <p:nvPr/>
        </p:nvGrpSpPr>
        <p:grpSpPr>
          <a:xfrm>
            <a:off x="5749186" y="2917256"/>
            <a:ext cx="463012" cy="341516"/>
            <a:chOff x="1322263" y="6360461"/>
            <a:chExt cx="8616837" cy="6371576"/>
          </a:xfrm>
        </p:grpSpPr>
        <p:sp>
          <p:nvSpPr>
            <p:cNvPr id="721" name="Google Shape;721;p113"/>
            <p:cNvSpPr/>
            <p:nvPr/>
          </p:nvSpPr>
          <p:spPr>
            <a:xfrm>
              <a:off x="1325200" y="6378532"/>
              <a:ext cx="8613900" cy="6353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0C0C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200"/>
              </a:pPr>
              <a:endPara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22" name="Google Shape;722;p1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322263" y="6360461"/>
              <a:ext cx="8504884" cy="6371576"/>
            </a:xfrm>
            <a:prstGeom prst="rect">
              <a:avLst/>
            </a:prstGeom>
            <a:noFill/>
            <a:ln w="9525" cap="flat" cmpd="sng">
              <a:solidFill>
                <a:srgbClr val="0C0C0C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723" name="Google Shape;723;p113"/>
          <p:cNvSpPr txBox="1"/>
          <p:nvPr/>
        </p:nvSpPr>
        <p:spPr>
          <a:xfrm>
            <a:off x="9962367" y="4342712"/>
            <a:ext cx="573200" cy="46162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rgbClr val="07336F"/>
              </a:buClr>
              <a:buSzPts val="900"/>
            </a:pPr>
            <a:r>
              <a:rPr lang="en-US" sz="1200" b="1" u="sng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GK3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7336F"/>
              </a:buClr>
              <a:buSzPts val="900"/>
            </a:pPr>
            <a:r>
              <a:rPr lang="en-US" sz="1200" b="1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Imgr</a:t>
            </a:r>
            <a:endParaRPr sz="1200" b="1">
              <a:solidFill>
                <a:srgbClr val="0733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113"/>
          <p:cNvSpPr txBox="1"/>
          <p:nvPr/>
        </p:nvSpPr>
        <p:spPr>
          <a:xfrm>
            <a:off x="9304451" y="4345693"/>
            <a:ext cx="573200" cy="46162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rgbClr val="07336F"/>
              </a:buClr>
              <a:buSzPts val="900"/>
            </a:pPr>
            <a:r>
              <a:rPr lang="en-US" sz="1200" b="1" u="sng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GK3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FF0000"/>
              </a:buClr>
              <a:buSzPts val="900"/>
            </a:pPr>
            <a:r>
              <a:rPr lang="en-US" sz="1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Sndr</a:t>
            </a:r>
            <a:endParaRPr sz="1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113"/>
          <p:cNvSpPr txBox="1"/>
          <p:nvPr/>
        </p:nvSpPr>
        <p:spPr>
          <a:xfrm>
            <a:off x="2018985" y="4341171"/>
            <a:ext cx="847200" cy="46162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rgbClr val="07336F"/>
              </a:buClr>
              <a:buSzPts val="900"/>
            </a:pPr>
            <a:r>
              <a:rPr lang="en-US" sz="1200" b="1" u="sng" dirty="0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GEO-S</a:t>
            </a:r>
            <a:endParaRPr sz="1467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7336F"/>
              </a:buClr>
              <a:buSzPts val="900"/>
            </a:pPr>
            <a:r>
              <a:rPr lang="en-US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Sounder</a:t>
            </a:r>
            <a:endParaRPr sz="14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113"/>
          <p:cNvSpPr txBox="1">
            <a:spLocks noGrp="1"/>
          </p:cNvSpPr>
          <p:nvPr>
            <p:ph type="sldNum" idx="2"/>
          </p:nvPr>
        </p:nvSpPr>
        <p:spPr>
          <a:xfrm>
            <a:off x="8935551" y="641538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467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endParaRPr sz="1467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28" name="Google Shape;728;p1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43213" y="2889934"/>
            <a:ext cx="506851" cy="337901"/>
          </a:xfrm>
          <a:prstGeom prst="rect">
            <a:avLst/>
          </a:prstGeom>
          <a:noFill/>
          <a:ln w="9525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29" name="Google Shape;729;p113"/>
          <p:cNvSpPr txBox="1"/>
          <p:nvPr/>
        </p:nvSpPr>
        <p:spPr>
          <a:xfrm>
            <a:off x="55265" y="4784071"/>
            <a:ext cx="1019200" cy="4207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rgbClr val="FF0000"/>
              </a:buClr>
              <a:buSzPts val="900"/>
            </a:pPr>
            <a:r>
              <a:rPr lang="en-US" sz="1067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New Capabilities</a:t>
            </a:r>
            <a:endParaRPr sz="1400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113"/>
          <p:cNvSpPr txBox="1"/>
          <p:nvPr/>
        </p:nvSpPr>
        <p:spPr>
          <a:xfrm>
            <a:off x="3006167" y="4315813"/>
            <a:ext cx="756000" cy="64629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rgbClr val="07336F"/>
              </a:buClr>
              <a:buSzPts val="900"/>
            </a:pPr>
            <a:r>
              <a:rPr lang="en-US" sz="1200" b="1" u="sng" dirty="0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GEO-I</a:t>
            </a:r>
            <a:endParaRPr sz="1467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7336F"/>
              </a:buClr>
              <a:buSzPts val="900"/>
            </a:pPr>
            <a:r>
              <a:rPr lang="en-US" sz="1200" b="1" dirty="0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Imager</a:t>
            </a:r>
            <a:endParaRPr sz="14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7336F"/>
              </a:buClr>
              <a:buSzPts val="900"/>
            </a:pPr>
            <a:r>
              <a:rPr lang="en-US" sz="1200" b="1" dirty="0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LM</a:t>
            </a:r>
            <a:endParaRPr sz="1200" b="1" dirty="0">
              <a:solidFill>
                <a:srgbClr val="0733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113"/>
          <p:cNvSpPr txBox="1"/>
          <p:nvPr/>
        </p:nvSpPr>
        <p:spPr>
          <a:xfrm>
            <a:off x="10582582" y="3738838"/>
            <a:ext cx="1165276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200" i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*US developed</a:t>
            </a:r>
            <a:endParaRPr sz="2400"/>
          </a:p>
          <a:p>
            <a:pPr algn="ctr"/>
            <a:r>
              <a:rPr lang="en-US" sz="1200" i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Instrument</a:t>
            </a:r>
            <a:endParaRPr sz="2400"/>
          </a:p>
        </p:txBody>
      </p:sp>
      <p:sp>
        <p:nvSpPr>
          <p:cNvPr id="732" name="Google Shape;732;p113"/>
          <p:cNvSpPr/>
          <p:nvPr/>
        </p:nvSpPr>
        <p:spPr>
          <a:xfrm>
            <a:off x="118458" y="1473364"/>
            <a:ext cx="675173" cy="50912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p113"/>
          <p:cNvSpPr txBox="1"/>
          <p:nvPr/>
        </p:nvSpPr>
        <p:spPr>
          <a:xfrm>
            <a:off x="9950064" y="4858355"/>
            <a:ext cx="573200" cy="46162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rgbClr val="07336F"/>
              </a:buClr>
              <a:buSzPts val="900"/>
            </a:pPr>
            <a:r>
              <a:rPr lang="en-US" sz="1200" b="1" u="sng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rPr>
              <a:t>GK3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7336F"/>
              </a:buClr>
              <a:buSzPts val="900"/>
            </a:pPr>
            <a:r>
              <a:rPr lang="en-US" sz="1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Sndr</a:t>
            </a:r>
            <a:endParaRPr sz="1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BCA5AFE-F51F-4DB6-A5BC-D8D49A0DFCD2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Geostationary Ring of Meteorological Satellites</a:t>
            </a:r>
          </a:p>
          <a:p>
            <a:pPr algn="ctr"/>
            <a:endParaRPr lang="en-US" sz="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813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3F88FD-11CD-4E51-9763-06729C397A25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Talk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AC6529-A8EA-475C-880D-FE11A9B94C1C}"/>
              </a:ext>
            </a:extLst>
          </p:cNvPr>
          <p:cNvSpPr txBox="1"/>
          <p:nvPr/>
        </p:nvSpPr>
        <p:spPr>
          <a:xfrm>
            <a:off x="755130" y="1974336"/>
            <a:ext cx="106817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Both"/>
              <a:tabLst>
                <a:tab pos="56991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Satellite needs for L2 atmospheric composition products</a:t>
            </a:r>
          </a:p>
          <a:p>
            <a:pPr marL="457200" indent="-457200">
              <a:buAutoNum type="arabicParenBoth"/>
              <a:tabLst>
                <a:tab pos="569913" algn="l"/>
              </a:tabLs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Both"/>
              <a:tabLst>
                <a:tab pos="56991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Ongoing developments with atmospheric chemistry and composition models</a:t>
            </a:r>
          </a:p>
          <a:p>
            <a:pPr marL="457200" indent="-457200">
              <a:buAutoNum type="arabicParenBoth"/>
              <a:tabLst>
                <a:tab pos="569913" algn="l"/>
              </a:tabLs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Both"/>
              <a:tabLst>
                <a:tab pos="56991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Challenges with joint assimilation of multiple species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239300-DB12-4D38-9693-5038CEC97875}"/>
              </a:ext>
            </a:extLst>
          </p:cNvPr>
          <p:cNvSpPr txBox="1"/>
          <p:nvPr/>
        </p:nvSpPr>
        <p:spPr>
          <a:xfrm>
            <a:off x="0" y="1190625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ready are our modeling &amp; DA systems for ingesting multiple GEO and LEO sensors?</a:t>
            </a:r>
          </a:p>
        </p:txBody>
      </p:sp>
    </p:spTree>
    <p:extLst>
      <p:ext uri="{BB962C8B-B14F-4D97-AF65-F5344CB8AC3E}">
        <p14:creationId xmlns:p14="http://schemas.microsoft.com/office/powerpoint/2010/main" val="1694120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6E4CAF-F439-451B-8D1E-24AD8F6AE22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Infrared Sounder Expands Atmospheric Chemistry Species </a:t>
            </a:r>
          </a:p>
          <a:p>
            <a:pPr algn="ctr"/>
            <a:endParaRPr lang="en-US" sz="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B935CD-5A59-453E-9631-F3A18E3B6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19" y="1399994"/>
            <a:ext cx="4802929" cy="4829174"/>
          </a:xfrm>
          <a:prstGeom prst="rect">
            <a:avLst/>
          </a:prstGeom>
        </p:spPr>
      </p:pic>
      <p:pic>
        <p:nvPicPr>
          <p:cNvPr id="1026" name="Picture 2" descr="Details are in the caption following the image">
            <a:extLst>
              <a:ext uri="{FF2B5EF4-FFF2-40B4-BE49-F238E27FC236}">
                <a16:creationId xmlns:a16="http://schemas.microsoft.com/office/drawing/2014/main" id="{2E28478B-C304-43F9-AC61-73582DAC3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492" y="1516256"/>
            <a:ext cx="4952139" cy="482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DB9AA-34DD-49CE-8336-A68D6F8E8EFB}"/>
              </a:ext>
            </a:extLst>
          </p:cNvPr>
          <p:cNvSpPr txBox="1"/>
          <p:nvPr/>
        </p:nvSpPr>
        <p:spPr>
          <a:xfrm>
            <a:off x="1247775" y="999884"/>
            <a:ext cx="3264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Canadian Wildfires of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75A690-3AAA-45FC-A4F3-E979F12587C3}"/>
              </a:ext>
            </a:extLst>
          </p:cNvPr>
          <p:cNvSpPr txBox="1"/>
          <p:nvPr/>
        </p:nvSpPr>
        <p:spPr>
          <a:xfrm>
            <a:off x="6882744" y="999643"/>
            <a:ext cx="3903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Biogenic Isoprene (2012 – 2020)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C818A9-2EBA-4901-8C0A-482E6D5FE763}"/>
              </a:ext>
            </a:extLst>
          </p:cNvPr>
          <p:cNvSpPr txBox="1"/>
          <p:nvPr/>
        </p:nvSpPr>
        <p:spPr>
          <a:xfrm>
            <a:off x="9115425" y="6519446"/>
            <a:ext cx="3076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Wells et al. (</a:t>
            </a: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JGR-Atmos.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B075D-3992-45FD-AC75-454C3976EFF1}"/>
              </a:ext>
            </a:extLst>
          </p:cNvPr>
          <p:cNvSpPr txBox="1"/>
          <p:nvPr/>
        </p:nvSpPr>
        <p:spPr>
          <a:xfrm>
            <a:off x="-3292" y="6519446"/>
            <a:ext cx="3460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 et al. (</a:t>
            </a: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GRL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2024)</a:t>
            </a:r>
          </a:p>
        </p:txBody>
      </p:sp>
    </p:spTree>
    <p:extLst>
      <p:ext uri="{BB962C8B-B14F-4D97-AF65-F5344CB8AC3E}">
        <p14:creationId xmlns:p14="http://schemas.microsoft.com/office/powerpoint/2010/main" val="3781547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EDEFE04-73CF-43B7-8518-71FB29E21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06" y="1277016"/>
            <a:ext cx="9892862" cy="55647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D3DEE3-218A-41D0-A227-2B764F2EAE60}"/>
              </a:ext>
            </a:extLst>
          </p:cNvPr>
          <p:cNvSpPr txBox="1"/>
          <p:nvPr/>
        </p:nvSpPr>
        <p:spPr>
          <a:xfrm>
            <a:off x="8518905" y="5433339"/>
            <a:ext cx="353290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Credit:  NASA's Scientific Visualization Studio; Data provided by the Smithsonian Astrophysical Observatory| Harvard &amp; Smithsonian.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Visualizers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Cindy Starr (Global Science and Technology, Inc.)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Elkins (USRA) and  Trent L. Schindler (USRA)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Scientists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Caroline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Nowlan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and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Xiong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Center for Astrophysics | Harvard &amp; Smithsonian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498" y="53422"/>
            <a:ext cx="7581272" cy="6782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279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TEMPO retrievals for air quality research:</a:t>
            </a:r>
          </a:p>
          <a:p>
            <a:pPr marL="0" marR="0" lvl="0" indent="0" algn="l" defTabSz="4279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279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4279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279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  <a:p>
            <a:pPr lvl="0" defTabSz="427939">
              <a:lnSpc>
                <a:spcPct val="150000"/>
              </a:lnSpc>
              <a:defRPr/>
            </a:pPr>
            <a:r>
              <a:rPr lang="en" sz="2400" b="1" kern="0" dirty="0">
                <a:solidFill>
                  <a:srgbClr val="FFFFCC"/>
                </a:solidFill>
                <a:latin typeface="Arial"/>
                <a:cs typeface="Arial"/>
                <a:sym typeface="Arial"/>
              </a:rPr>
              <a:t>C</a:t>
            </a:r>
            <a:r>
              <a:rPr lang="en" sz="2400" b="1" kern="0" baseline="-25000" dirty="0">
                <a:solidFill>
                  <a:srgbClr val="FFFFCC"/>
                </a:solidFill>
                <a:latin typeface="Arial"/>
                <a:cs typeface="Arial"/>
                <a:sym typeface="Arial"/>
              </a:rPr>
              <a:t>2</a:t>
            </a:r>
            <a:r>
              <a:rPr lang="en" sz="2400" b="1" kern="0" dirty="0">
                <a:solidFill>
                  <a:srgbClr val="FFFFCC"/>
                </a:solidFill>
                <a:latin typeface="Arial"/>
                <a:cs typeface="Arial"/>
                <a:sym typeface="Arial"/>
              </a:rPr>
              <a:t>H</a:t>
            </a:r>
            <a:r>
              <a:rPr lang="en" sz="2400" b="1" kern="0" baseline="-25000" dirty="0">
                <a:solidFill>
                  <a:srgbClr val="FFFFCC"/>
                </a:solidFill>
                <a:latin typeface="Arial"/>
                <a:cs typeface="Arial"/>
                <a:sym typeface="Arial"/>
              </a:rPr>
              <a:t>2</a:t>
            </a:r>
            <a:r>
              <a:rPr lang="en" sz="2400" b="1" kern="0" dirty="0">
                <a:solidFill>
                  <a:srgbClr val="FFFFCC"/>
                </a:solidFill>
                <a:latin typeface="Arial"/>
                <a:cs typeface="Arial"/>
                <a:sym typeface="Arial"/>
              </a:rPr>
              <a:t>O</a:t>
            </a:r>
            <a:r>
              <a:rPr lang="en" sz="2400" b="1" kern="0" baseline="-25000" dirty="0">
                <a:solidFill>
                  <a:srgbClr val="FFFFCC"/>
                </a:solidFill>
                <a:latin typeface="Arial"/>
                <a:cs typeface="Arial"/>
                <a:sym typeface="Arial"/>
              </a:rPr>
              <a:t>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4279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279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AOD</a:t>
            </a:r>
          </a:p>
          <a:p>
            <a:pPr marL="0" marR="0" lvl="0" indent="0" algn="l" defTabSz="4279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FFCC"/>
                </a:solidFill>
                <a:latin typeface="Calibri"/>
              </a:rPr>
              <a:t>Top of aerosol layer</a:t>
            </a: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27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5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11480" marR="0" lvl="0" indent="-411480" algn="l" defTabSz="427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685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11480" marR="0" lvl="0" indent="-411480" algn="l" defTabSz="427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685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11480" marR="0" lvl="0" indent="-411480" algn="l" defTabSz="427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685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27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5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27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5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27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5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853E2B-CBE0-4AA0-BF7F-E6ED8EB39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38" y="899480"/>
            <a:ext cx="1238250" cy="1181100"/>
          </a:xfrm>
          <a:prstGeom prst="rect">
            <a:avLst/>
          </a:prstGeom>
        </p:spPr>
      </p:pic>
      <p:sp>
        <p:nvSpPr>
          <p:cNvPr id="2" name="L-Shape 1">
            <a:extLst>
              <a:ext uri="{FF2B5EF4-FFF2-40B4-BE49-F238E27FC236}">
                <a16:creationId xmlns:a16="http://schemas.microsoft.com/office/drawing/2014/main" id="{E24FA84F-371D-4C88-B31B-A8EC450B9BBA}"/>
              </a:ext>
            </a:extLst>
          </p:cNvPr>
          <p:cNvSpPr/>
          <p:nvPr/>
        </p:nvSpPr>
        <p:spPr>
          <a:xfrm rot="18749301">
            <a:off x="45236" y="1239758"/>
            <a:ext cx="414029" cy="195510"/>
          </a:xfrm>
          <a:prstGeom prst="corner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-Shape 8">
            <a:extLst>
              <a:ext uri="{FF2B5EF4-FFF2-40B4-BE49-F238E27FC236}">
                <a16:creationId xmlns:a16="http://schemas.microsoft.com/office/drawing/2014/main" id="{819283BD-E451-46BF-BE6F-BC0F9CBB61E3}"/>
              </a:ext>
            </a:extLst>
          </p:cNvPr>
          <p:cNvSpPr/>
          <p:nvPr/>
        </p:nvSpPr>
        <p:spPr>
          <a:xfrm rot="18749301">
            <a:off x="45236" y="1764141"/>
            <a:ext cx="414029" cy="195510"/>
          </a:xfrm>
          <a:prstGeom prst="corner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D60AC011-1087-4CE3-BE98-D041F6E8DC90}"/>
              </a:ext>
            </a:extLst>
          </p:cNvPr>
          <p:cNvSpPr/>
          <p:nvPr/>
        </p:nvSpPr>
        <p:spPr>
          <a:xfrm rot="18749301">
            <a:off x="45235" y="2354545"/>
            <a:ext cx="414029" cy="195510"/>
          </a:xfrm>
          <a:prstGeom prst="corner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8AC9F3A4-7E76-43A7-A53F-DE13B8ED3845}"/>
              </a:ext>
            </a:extLst>
          </p:cNvPr>
          <p:cNvSpPr/>
          <p:nvPr/>
        </p:nvSpPr>
        <p:spPr>
          <a:xfrm rot="18749301">
            <a:off x="45236" y="2893727"/>
            <a:ext cx="414029" cy="195510"/>
          </a:xfrm>
          <a:prstGeom prst="corner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-Shape 14">
            <a:extLst>
              <a:ext uri="{FF2B5EF4-FFF2-40B4-BE49-F238E27FC236}">
                <a16:creationId xmlns:a16="http://schemas.microsoft.com/office/drawing/2014/main" id="{E804EE9F-B9AF-4E72-9C38-050F91B4B3F6}"/>
              </a:ext>
            </a:extLst>
          </p:cNvPr>
          <p:cNvSpPr/>
          <p:nvPr/>
        </p:nvSpPr>
        <p:spPr>
          <a:xfrm rot="18749301">
            <a:off x="50368" y="3432908"/>
            <a:ext cx="414029" cy="195510"/>
          </a:xfrm>
          <a:prstGeom prst="corner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-Shape 15">
            <a:extLst>
              <a:ext uri="{FF2B5EF4-FFF2-40B4-BE49-F238E27FC236}">
                <a16:creationId xmlns:a16="http://schemas.microsoft.com/office/drawing/2014/main" id="{AAD77943-65A4-405D-81C6-6878B24D66DD}"/>
              </a:ext>
            </a:extLst>
          </p:cNvPr>
          <p:cNvSpPr/>
          <p:nvPr/>
        </p:nvSpPr>
        <p:spPr>
          <a:xfrm rot="18749301">
            <a:off x="45235" y="3995286"/>
            <a:ext cx="414029" cy="195510"/>
          </a:xfrm>
          <a:prstGeom prst="corner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-Shape 16">
            <a:extLst>
              <a:ext uri="{FF2B5EF4-FFF2-40B4-BE49-F238E27FC236}">
                <a16:creationId xmlns:a16="http://schemas.microsoft.com/office/drawing/2014/main" id="{F7B41421-309E-4D15-9BAC-7171173C1BC4}"/>
              </a:ext>
            </a:extLst>
          </p:cNvPr>
          <p:cNvSpPr/>
          <p:nvPr/>
        </p:nvSpPr>
        <p:spPr>
          <a:xfrm rot="18749301">
            <a:off x="45236" y="4529233"/>
            <a:ext cx="414029" cy="195510"/>
          </a:xfrm>
          <a:prstGeom prst="corner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espo.nasa.gov/sites/default/files/images/20230804POD.jpg">
            <a:extLst>
              <a:ext uri="{FF2B5EF4-FFF2-40B4-BE49-F238E27FC236}">
                <a16:creationId xmlns:a16="http://schemas.microsoft.com/office/drawing/2014/main" id="{385ABE16-9191-4FE8-9825-171F68A1D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82" y="409487"/>
            <a:ext cx="4986470" cy="332431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00978B-4EE2-4597-BD42-6A15749AE133}"/>
              </a:ext>
            </a:extLst>
          </p:cNvPr>
          <p:cNvSpPr txBox="1"/>
          <p:nvPr/>
        </p:nvSpPr>
        <p:spPr>
          <a:xfrm>
            <a:off x="7023682" y="3785065"/>
            <a:ext cx="498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AEROMMA-STAQS group photo in Dayton, OH </a:t>
            </a:r>
          </a:p>
        </p:txBody>
      </p:sp>
    </p:spTree>
    <p:extLst>
      <p:ext uri="{BB962C8B-B14F-4D97-AF65-F5344CB8AC3E}">
        <p14:creationId xmlns:p14="http://schemas.microsoft.com/office/powerpoint/2010/main" val="4290444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E41062-DD00-46FB-AE5D-F40F38C045D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for Bias Correction of Satellite Data Prior to DA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13">
            <a:extLst>
              <a:ext uri="{FF2B5EF4-FFF2-40B4-BE49-F238E27FC236}">
                <a16:creationId xmlns:a16="http://schemas.microsoft.com/office/drawing/2014/main" id="{CC13F501-8299-405F-BA82-8677976BC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0" y="1600200"/>
            <a:ext cx="6065050" cy="49377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A8C669-F1F4-4D30-BAB9-47D7FE3758E5}"/>
              </a:ext>
            </a:extLst>
          </p:cNvPr>
          <p:cNvSpPr txBox="1"/>
          <p:nvPr/>
        </p:nvSpPr>
        <p:spPr>
          <a:xfrm>
            <a:off x="1834613" y="1040755"/>
            <a:ext cx="245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TEMPO NO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V3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904189-0D4C-438D-932F-88DB5CAF3670}"/>
              </a:ext>
            </a:extLst>
          </p:cNvPr>
          <p:cNvGrpSpPr/>
          <p:nvPr/>
        </p:nvGrpSpPr>
        <p:grpSpPr>
          <a:xfrm>
            <a:off x="415525" y="1781175"/>
            <a:ext cx="5363775" cy="4343400"/>
            <a:chOff x="415525" y="1781175"/>
            <a:chExt cx="5363775" cy="43434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BB4129A-EEAD-4CC0-8808-0090A8EB1444}"/>
                </a:ext>
              </a:extLst>
            </p:cNvPr>
            <p:cNvSpPr/>
            <p:nvPr/>
          </p:nvSpPr>
          <p:spPr>
            <a:xfrm>
              <a:off x="3286125" y="1781175"/>
              <a:ext cx="2486025" cy="1885950"/>
            </a:xfrm>
            <a:prstGeom prst="rect">
              <a:avLst/>
            </a:prstGeom>
            <a:noFill/>
            <a:ln w="5715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E049CB-AAEB-4E9B-B778-4FE78C8FBD6A}"/>
                </a:ext>
              </a:extLst>
            </p:cNvPr>
            <p:cNvSpPr/>
            <p:nvPr/>
          </p:nvSpPr>
          <p:spPr>
            <a:xfrm>
              <a:off x="419100" y="4238625"/>
              <a:ext cx="2486025" cy="1885950"/>
            </a:xfrm>
            <a:prstGeom prst="rect">
              <a:avLst/>
            </a:prstGeom>
            <a:noFill/>
            <a:ln w="5715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6914F90-AC17-4C54-B21A-906151A2B605}"/>
                </a:ext>
              </a:extLst>
            </p:cNvPr>
            <p:cNvSpPr/>
            <p:nvPr/>
          </p:nvSpPr>
          <p:spPr>
            <a:xfrm>
              <a:off x="415525" y="1781175"/>
              <a:ext cx="2486025" cy="1885950"/>
            </a:xfrm>
            <a:prstGeom prst="rect">
              <a:avLst/>
            </a:prstGeom>
            <a:noFill/>
            <a:ln w="5715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9D371B-4E8A-4F06-9311-77A5A853012A}"/>
                </a:ext>
              </a:extLst>
            </p:cNvPr>
            <p:cNvSpPr/>
            <p:nvPr/>
          </p:nvSpPr>
          <p:spPr>
            <a:xfrm>
              <a:off x="3293275" y="4238625"/>
              <a:ext cx="2486025" cy="1885950"/>
            </a:xfrm>
            <a:prstGeom prst="rect">
              <a:avLst/>
            </a:prstGeom>
            <a:noFill/>
            <a:ln w="5715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61C4C5B-2DAE-4A26-9A41-6132B68A6A66}"/>
              </a:ext>
            </a:extLst>
          </p:cNvPr>
          <p:cNvGrpSpPr/>
          <p:nvPr/>
        </p:nvGrpSpPr>
        <p:grpSpPr>
          <a:xfrm>
            <a:off x="6096000" y="1040755"/>
            <a:ext cx="6065052" cy="5497205"/>
            <a:chOff x="6096000" y="1040755"/>
            <a:chExt cx="6065052" cy="5497205"/>
          </a:xfrm>
        </p:grpSpPr>
        <p:pic>
          <p:nvPicPr>
            <p:cNvPr id="7" name="Google Shape;120;p4" descr="The image displays a series of graphs comparing the biases and slopes of VCD (Volume-specific volume) between different measurement instruments (TEMPO and TROPOMI) and a reference (Pandora) across various temperatures and time intervals.&#10;&#10;AI 產生的內容可能不正確。">
              <a:extLst>
                <a:ext uri="{FF2B5EF4-FFF2-40B4-BE49-F238E27FC236}">
                  <a16:creationId xmlns:a16="http://schemas.microsoft.com/office/drawing/2014/main" id="{AABFB222-1541-4359-A532-5BBCD1052EA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96000" y="1600200"/>
              <a:ext cx="6065052" cy="4937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CB13A3-CE4F-46B5-A536-37D2CA8370D2}"/>
                </a:ext>
              </a:extLst>
            </p:cNvPr>
            <p:cNvSpPr txBox="1"/>
            <p:nvPr/>
          </p:nvSpPr>
          <p:spPr>
            <a:xfrm>
              <a:off x="7899665" y="1040755"/>
              <a:ext cx="2400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TEMPO NO</a:t>
              </a:r>
              <a:r>
                <a:rPr lang="en-US" sz="2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V4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4C7083-AA73-4AF8-9B68-3814BC53F17A}"/>
                </a:ext>
              </a:extLst>
            </p:cNvPr>
            <p:cNvSpPr/>
            <p:nvPr/>
          </p:nvSpPr>
          <p:spPr>
            <a:xfrm>
              <a:off x="6477000" y="1781175"/>
              <a:ext cx="2486025" cy="188595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73D21E-9190-4708-971C-FC3963EDBA16}"/>
                </a:ext>
              </a:extLst>
            </p:cNvPr>
            <p:cNvSpPr/>
            <p:nvPr/>
          </p:nvSpPr>
          <p:spPr>
            <a:xfrm>
              <a:off x="9351175" y="1781175"/>
              <a:ext cx="2486025" cy="1885950"/>
            </a:xfrm>
            <a:prstGeom prst="rect">
              <a:avLst/>
            </a:prstGeom>
            <a:noFill/>
            <a:ln w="5715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72331C9-C92C-487B-969A-015EF29E77F1}"/>
                </a:ext>
              </a:extLst>
            </p:cNvPr>
            <p:cNvSpPr/>
            <p:nvPr/>
          </p:nvSpPr>
          <p:spPr>
            <a:xfrm>
              <a:off x="6484150" y="4238625"/>
              <a:ext cx="2486025" cy="188595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D710E2B-9D9B-4AB1-9B45-CE5692F41A94}"/>
                </a:ext>
              </a:extLst>
            </p:cNvPr>
            <p:cNvSpPr/>
            <p:nvPr/>
          </p:nvSpPr>
          <p:spPr>
            <a:xfrm>
              <a:off x="9351175" y="4238625"/>
              <a:ext cx="2486025" cy="1885950"/>
            </a:xfrm>
            <a:prstGeom prst="rect">
              <a:avLst/>
            </a:prstGeom>
            <a:noFill/>
            <a:ln w="5715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C0DD276-C00C-494C-A31A-8BD69C7E1FDA}"/>
              </a:ext>
            </a:extLst>
          </p:cNvPr>
          <p:cNvSpPr txBox="1"/>
          <p:nvPr/>
        </p:nvSpPr>
        <p:spPr>
          <a:xfrm>
            <a:off x="9115425" y="6519446"/>
            <a:ext cx="3076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Hsu et al. (</a:t>
            </a: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preparation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37DC1E-0CA5-4B85-81E7-102357F66764}"/>
              </a:ext>
            </a:extLst>
          </p:cNvPr>
          <p:cNvSpPr txBox="1"/>
          <p:nvPr/>
        </p:nvSpPr>
        <p:spPr>
          <a:xfrm>
            <a:off x="-3292" y="6519446"/>
            <a:ext cx="3460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Hsu et al. (</a:t>
            </a: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JGR-Atmos.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2026)</a:t>
            </a:r>
          </a:p>
        </p:txBody>
      </p:sp>
    </p:spTree>
    <p:extLst>
      <p:ext uri="{BB962C8B-B14F-4D97-AF65-F5344CB8AC3E}">
        <p14:creationId xmlns:p14="http://schemas.microsoft.com/office/powerpoint/2010/main" val="306642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6E4CAF-F439-451B-8D1E-24AD8F6AE22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Generation Global to Regional Refinement Capability</a:t>
            </a:r>
          </a:p>
          <a:p>
            <a:pPr algn="ctr"/>
            <a:endParaRPr lang="en-US" sz="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stretch_sat_sandy">
            <a:extLst>
              <a:ext uri="{FF2B5EF4-FFF2-40B4-BE49-F238E27FC236}">
                <a16:creationId xmlns:a16="http://schemas.microsoft.com/office/drawing/2014/main" id="{2C657382-011F-424A-8A47-2C5E4E757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598" y="2447925"/>
            <a:ext cx="3756280" cy="375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mpas-dev.github.io/atmosphere/MPAS-var-res_mesh.png">
            <a:extLst>
              <a:ext uri="{FF2B5EF4-FFF2-40B4-BE49-F238E27FC236}">
                <a16:creationId xmlns:a16="http://schemas.microsoft.com/office/drawing/2014/main" id="{AFA19AA6-81E0-47F1-AEFE-DCCE55B5A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129" y="2340265"/>
            <a:ext cx="3883554" cy="38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tream NASA | Listen to podcast episodes online for free on SoundCloud">
            <a:extLst>
              <a:ext uri="{FF2B5EF4-FFF2-40B4-BE49-F238E27FC236}">
                <a16:creationId xmlns:a16="http://schemas.microsoft.com/office/drawing/2014/main" id="{972F90D9-9EDA-4B81-B63A-088BCBEC4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303" y="1125826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F49C22-4803-425A-AA42-C9DA061B0C0B}"/>
              </a:ext>
            </a:extLst>
          </p:cNvPr>
          <p:cNvSpPr txBox="1"/>
          <p:nvPr/>
        </p:nvSpPr>
        <p:spPr>
          <a:xfrm>
            <a:off x="6918598" y="6324600"/>
            <a:ext cx="375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FV3: GEOS-Chem, UFS-Chem</a:t>
            </a:r>
          </a:p>
        </p:txBody>
      </p:sp>
      <p:pic>
        <p:nvPicPr>
          <p:cNvPr id="2062" name="Picture 14" descr="File:NOAA logo.svg - Wikimedia Commons">
            <a:extLst>
              <a:ext uri="{FF2B5EF4-FFF2-40B4-BE49-F238E27FC236}">
                <a16:creationId xmlns:a16="http://schemas.microsoft.com/office/drawing/2014/main" id="{A0D3225C-C627-4D24-A300-F3175AFA7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849" y="1125826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File:NOAA logo.svg - Wikimedia Commons">
            <a:extLst>
              <a:ext uri="{FF2B5EF4-FFF2-40B4-BE49-F238E27FC236}">
                <a16:creationId xmlns:a16="http://schemas.microsoft.com/office/drawing/2014/main" id="{64ADCF75-E7EC-4F81-99DE-FD9C39A62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598" y="1125826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8D0961-6936-4FC4-864C-354B52FDC519}"/>
              </a:ext>
            </a:extLst>
          </p:cNvPr>
          <p:cNvSpPr txBox="1"/>
          <p:nvPr/>
        </p:nvSpPr>
        <p:spPr>
          <a:xfrm>
            <a:off x="1671870" y="6324600"/>
            <a:ext cx="3883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MPAS: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CheMPAS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-A, UFS-Chem</a:t>
            </a:r>
          </a:p>
        </p:txBody>
      </p:sp>
      <p:pic>
        <p:nvPicPr>
          <p:cNvPr id="13" name="Picture 4" descr="NSF NCAR &amp; UCAR">
            <a:extLst>
              <a:ext uri="{FF2B5EF4-FFF2-40B4-BE49-F238E27FC236}">
                <a16:creationId xmlns:a16="http://schemas.microsoft.com/office/drawing/2014/main" id="{7DE2316E-80C2-4AA5-B662-40631BD9E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22" y="1163414"/>
            <a:ext cx="1035578" cy="103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523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lh7-us.googleusercontent.com/docsz/AD_4nXfp6WWI7tI0BHR5yFCpbfjMDKZfTVXf2Wsrg8PH888E9I_mRc-8WGMyTlkW8uR1mXDqIiVWus8Rxm7zl61vP7GbgcyLO0NOSBHtFGszE8xGLmDraN6QaInmFBx3B2TII4FiwmuBMlRf1yGz5-5cFrRxYoQ?key=yp15_MPkqU4pwsKLXOsIoA">
            <a:extLst>
              <a:ext uri="{FF2B5EF4-FFF2-40B4-BE49-F238E27FC236}">
                <a16:creationId xmlns:a16="http://schemas.microsoft.com/office/drawing/2014/main" id="{B5154FF3-D6AE-41A8-8653-768234B82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5" r="7254"/>
          <a:stretch/>
        </p:blipFill>
        <p:spPr bwMode="auto">
          <a:xfrm>
            <a:off x="1112373" y="1110868"/>
            <a:ext cx="3493939" cy="143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CCA383-A845-4A4E-8642-70512AB73606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Generation Atmospheric Chemistry Infrastructure</a:t>
            </a:r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D094BA00-2F01-4A3B-9872-4983F0FBBE9E}"/>
              </a:ext>
            </a:extLst>
          </p:cNvPr>
          <p:cNvSpPr/>
          <p:nvPr/>
        </p:nvSpPr>
        <p:spPr>
          <a:xfrm>
            <a:off x="5502215" y="1440372"/>
            <a:ext cx="1701210" cy="914400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30554F6A-F620-4FB9-8B2F-F312223A1C7B}"/>
              </a:ext>
            </a:extLst>
          </p:cNvPr>
          <p:cNvSpPr/>
          <p:nvPr/>
        </p:nvSpPr>
        <p:spPr>
          <a:xfrm rot="18790097">
            <a:off x="4168100" y="4014058"/>
            <a:ext cx="805700" cy="14766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67323-D3B1-405C-B49F-C57F7D918495}"/>
              </a:ext>
            </a:extLst>
          </p:cNvPr>
          <p:cNvSpPr txBox="1"/>
          <p:nvPr/>
        </p:nvSpPr>
        <p:spPr>
          <a:xfrm>
            <a:off x="2895006" y="5446269"/>
            <a:ext cx="6670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Accelerate development of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CheMPAS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UFS-Chem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 advance global-to-regional modeling and chemical data assimilation</a:t>
            </a:r>
          </a:p>
        </p:txBody>
      </p:sp>
      <p:pic>
        <p:nvPicPr>
          <p:cNvPr id="15" name="Picture 4" descr="NSF NCAR &amp; UCAR">
            <a:extLst>
              <a:ext uri="{FF2B5EF4-FFF2-40B4-BE49-F238E27FC236}">
                <a16:creationId xmlns:a16="http://schemas.microsoft.com/office/drawing/2014/main" id="{4CDE38F4-169B-42DD-807A-11877DFA6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841" y="2751634"/>
            <a:ext cx="1200329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ile:NOAA logo.svg - Wikipedia">
            <a:extLst>
              <a:ext uri="{FF2B5EF4-FFF2-40B4-BE49-F238E27FC236}">
                <a16:creationId xmlns:a16="http://schemas.microsoft.com/office/drawing/2014/main" id="{303A224D-A9B4-4737-B11C-04AAC8C93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510" y="2733585"/>
            <a:ext cx="1200329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5B300DE7-214E-40D5-950D-88A8DC4A3918}"/>
              </a:ext>
            </a:extLst>
          </p:cNvPr>
          <p:cNvSpPr/>
          <p:nvPr/>
        </p:nvSpPr>
        <p:spPr>
          <a:xfrm rot="2708789">
            <a:off x="7661355" y="3929211"/>
            <a:ext cx="805700" cy="14766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5010B-8F38-40A1-9F96-786102667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209" y="1075343"/>
            <a:ext cx="1516590" cy="1516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64A645-95C1-43A5-B938-C3D984311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583" y="1049906"/>
            <a:ext cx="1516590" cy="156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48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5083</TotalTime>
  <Words>638</Words>
  <Application>Microsoft Office PowerPoint</Application>
  <PresentationFormat>Widescreen</PresentationFormat>
  <Paragraphs>152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Candara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McDonald</dc:creator>
  <cp:lastModifiedBy>Brian McDonald</cp:lastModifiedBy>
  <cp:revision>909</cp:revision>
  <dcterms:created xsi:type="dcterms:W3CDTF">2023-11-14T05:21:16Z</dcterms:created>
  <dcterms:modified xsi:type="dcterms:W3CDTF">2026-06-15T14:37:52Z</dcterms:modified>
</cp:coreProperties>
</file>