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54" r:id="rId2"/>
    <p:sldId id="808" r:id="rId3"/>
    <p:sldId id="4956" r:id="rId4"/>
    <p:sldId id="4965" r:id="rId5"/>
    <p:sldId id="2643" r:id="rId6"/>
    <p:sldId id="4980" r:id="rId7"/>
    <p:sldId id="4981" r:id="rId8"/>
    <p:sldId id="264" r:id="rId9"/>
    <p:sldId id="4982" r:id="rId10"/>
    <p:sldId id="4973" r:id="rId11"/>
    <p:sldId id="4983" r:id="rId12"/>
    <p:sldId id="262" r:id="rId13"/>
    <p:sldId id="4984" r:id="rId14"/>
    <p:sldId id="267" r:id="rId15"/>
    <p:sldId id="263" r:id="rId16"/>
    <p:sldId id="4985" r:id="rId17"/>
    <p:sldId id="4974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52" userDrawn="1">
          <p15:clr>
            <a:srgbClr val="A4A3A4"/>
          </p15:clr>
        </p15:guide>
        <p15:guide id="3" orient="horz" pos="22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, Chi" initials="CC" lastIdx="1" clrIdx="0"/>
  <p:cmAuthor id="2" name="Chen, Chi" initials="CC [2]" lastIdx="1" clrIdx="1"/>
  <p:cmAuthor id="3" name="Chen, Chi" initials="CC [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AAD4DF"/>
    <a:srgbClr val="519ACC"/>
    <a:srgbClr val="298CCC"/>
    <a:srgbClr val="0600FF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91627-6070-EA4F-94E9-D3A0AEFF05C8}" v="31" dt="2026-06-15T20:33:37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11" autoAdjust="0"/>
    <p:restoredTop sz="96128" autoAdjust="0"/>
  </p:normalViewPr>
  <p:slideViewPr>
    <p:cSldViewPr snapToGrid="0" snapToObjects="1">
      <p:cViewPr varScale="1">
        <p:scale>
          <a:sx n="155" d="100"/>
          <a:sy n="155" d="100"/>
        </p:scale>
        <p:origin x="184" y="384"/>
      </p:cViewPr>
      <p:guideLst>
        <p:guide pos="2952"/>
        <p:guide orient="horz" pos="2292"/>
      </p:guideLst>
    </p:cSldViewPr>
  </p:slideViewPr>
  <p:outlineViewPr>
    <p:cViewPr>
      <p:scale>
        <a:sx n="33" d="100"/>
        <a:sy n="33" d="100"/>
      </p:scale>
      <p:origin x="0" y="102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y, Robert C. (GSFC-6130)" userId="2c99442f-1b3b-4e2a-af94-0544095b1ae5" providerId="ADAL" clId="{524D60E5-895A-5B56-B278-9314B56609B9}"/>
    <pc:docChg chg="undo custSel addSld delSld modSld sldOrd">
      <pc:chgData name="Levy, Robert C. (GSFC-6130)" userId="2c99442f-1b3b-4e2a-af94-0544095b1ae5" providerId="ADAL" clId="{524D60E5-895A-5B56-B278-9314B56609B9}" dt="2026-06-15T20:46:39.036" v="5012" actId="207"/>
      <pc:docMkLst>
        <pc:docMk/>
      </pc:docMkLst>
      <pc:sldChg chg="addSp delSp modSp add mod setBg delAnim modAnim">
        <pc:chgData name="Levy, Robert C. (GSFC-6130)" userId="2c99442f-1b3b-4e2a-af94-0544095b1ae5" providerId="ADAL" clId="{524D60E5-895A-5B56-B278-9314B56609B9}" dt="2026-06-15T20:34:04.423" v="4537" actId="1076"/>
        <pc:sldMkLst>
          <pc:docMk/>
          <pc:sldMk cId="871203752" sldId="262"/>
        </pc:sldMkLst>
        <pc:spChg chg="mod">
          <ac:chgData name="Levy, Robert C. (GSFC-6130)" userId="2c99442f-1b3b-4e2a-af94-0544095b1ae5" providerId="ADAL" clId="{524D60E5-895A-5B56-B278-9314B56609B9}" dt="2026-06-15T19:49:00.413" v="1400" actId="207"/>
          <ac:spMkLst>
            <pc:docMk/>
            <pc:sldMk cId="871203752" sldId="262"/>
            <ac:spMk id="2" creationId="{C90497A7-4764-1D24-AC43-B489A96CEEF4}"/>
          </ac:spMkLst>
        </pc:spChg>
        <pc:spChg chg="add mod">
          <ac:chgData name="Levy, Robert C. (GSFC-6130)" userId="2c99442f-1b3b-4e2a-af94-0544095b1ae5" providerId="ADAL" clId="{524D60E5-895A-5B56-B278-9314B56609B9}" dt="2026-06-15T20:01:54.892" v="1969"/>
          <ac:spMkLst>
            <pc:docMk/>
            <pc:sldMk cId="871203752" sldId="262"/>
            <ac:spMk id="5" creationId="{69B9E2B8-C4F7-30FB-79F8-FE3CF4F1CB74}"/>
          </ac:spMkLst>
        </pc:spChg>
        <pc:spChg chg="add mod">
          <ac:chgData name="Levy, Robert C. (GSFC-6130)" userId="2c99442f-1b3b-4e2a-af94-0544095b1ae5" providerId="ADAL" clId="{524D60E5-895A-5B56-B278-9314B56609B9}" dt="2026-06-15T20:01:54.892" v="1969"/>
          <ac:spMkLst>
            <pc:docMk/>
            <pc:sldMk cId="871203752" sldId="262"/>
            <ac:spMk id="6" creationId="{37DF9234-5559-E3B1-7A82-6B04F43FFE53}"/>
          </ac:spMkLst>
        </pc:spChg>
        <pc:spChg chg="add mod">
          <ac:chgData name="Levy, Robert C. (GSFC-6130)" userId="2c99442f-1b3b-4e2a-af94-0544095b1ae5" providerId="ADAL" clId="{524D60E5-895A-5B56-B278-9314B56609B9}" dt="2026-06-15T20:01:54.892" v="1969"/>
          <ac:spMkLst>
            <pc:docMk/>
            <pc:sldMk cId="871203752" sldId="262"/>
            <ac:spMk id="7" creationId="{704D32A1-A220-7C7B-4443-6C498A7021EB}"/>
          </ac:spMkLst>
        </pc:spChg>
        <pc:spChg chg="add mod">
          <ac:chgData name="Levy, Robert C. (GSFC-6130)" userId="2c99442f-1b3b-4e2a-af94-0544095b1ae5" providerId="ADAL" clId="{524D60E5-895A-5B56-B278-9314B56609B9}" dt="2026-06-15T20:02:23.622" v="1971"/>
          <ac:spMkLst>
            <pc:docMk/>
            <pc:sldMk cId="871203752" sldId="262"/>
            <ac:spMk id="9" creationId="{89FDF465-E27D-828C-AE58-1C913012E1DA}"/>
          </ac:spMkLst>
        </pc:spChg>
        <pc:spChg chg="mod topLvl">
          <ac:chgData name="Levy, Robert C. (GSFC-6130)" userId="2c99442f-1b3b-4e2a-af94-0544095b1ae5" providerId="ADAL" clId="{524D60E5-895A-5B56-B278-9314B56609B9}" dt="2026-06-15T20:02:20.903" v="1970" actId="478"/>
          <ac:spMkLst>
            <pc:docMk/>
            <pc:sldMk cId="871203752" sldId="262"/>
            <ac:spMk id="16" creationId="{BCF5A69B-6C08-A0BE-ABAC-293F4B128000}"/>
          </ac:spMkLst>
        </pc:spChg>
        <pc:spChg chg="mod">
          <ac:chgData name="Levy, Robert C. (GSFC-6130)" userId="2c99442f-1b3b-4e2a-af94-0544095b1ae5" providerId="ADAL" clId="{524D60E5-895A-5B56-B278-9314B56609B9}" dt="2026-06-15T20:02:40.915" v="1972"/>
          <ac:spMkLst>
            <pc:docMk/>
            <pc:sldMk cId="871203752" sldId="262"/>
            <ac:spMk id="17" creationId="{9FAD1369-44B7-39F9-BDBB-7176BBA92B54}"/>
          </ac:spMkLst>
        </pc:spChg>
        <pc:spChg chg="mod">
          <ac:chgData name="Levy, Robert C. (GSFC-6130)" userId="2c99442f-1b3b-4e2a-af94-0544095b1ae5" providerId="ADAL" clId="{524D60E5-895A-5B56-B278-9314B56609B9}" dt="2026-06-15T20:02:40.915" v="1972"/>
          <ac:spMkLst>
            <pc:docMk/>
            <pc:sldMk cId="871203752" sldId="262"/>
            <ac:spMk id="18" creationId="{90FBC752-DC7D-A8F0-47F9-74FDB47D947D}"/>
          </ac:spMkLst>
        </pc:spChg>
        <pc:spChg chg="del mod">
          <ac:chgData name="Levy, Robert C. (GSFC-6130)" userId="2c99442f-1b3b-4e2a-af94-0544095b1ae5" providerId="ADAL" clId="{524D60E5-895A-5B56-B278-9314B56609B9}" dt="2026-06-15T20:02:52.254" v="1974" actId="478"/>
          <ac:spMkLst>
            <pc:docMk/>
            <pc:sldMk cId="871203752" sldId="262"/>
            <ac:spMk id="19" creationId="{E8DF520F-3646-4012-913D-5B83B44BA60F}"/>
          </ac:spMkLst>
        </pc:spChg>
        <pc:spChg chg="mod">
          <ac:chgData name="Levy, Robert C. (GSFC-6130)" userId="2c99442f-1b3b-4e2a-af94-0544095b1ae5" providerId="ADAL" clId="{524D60E5-895A-5B56-B278-9314B56609B9}" dt="2026-06-15T20:02:40.915" v="1972"/>
          <ac:spMkLst>
            <pc:docMk/>
            <pc:sldMk cId="871203752" sldId="262"/>
            <ac:spMk id="20" creationId="{A09A05FA-30AD-FB9B-137F-CA1DFA8D2F85}"/>
          </ac:spMkLst>
        </pc:spChg>
        <pc:spChg chg="mod">
          <ac:chgData name="Levy, Robert C. (GSFC-6130)" userId="2c99442f-1b3b-4e2a-af94-0544095b1ae5" providerId="ADAL" clId="{524D60E5-895A-5B56-B278-9314B56609B9}" dt="2026-06-15T20:03:05.678" v="1977" actId="571"/>
          <ac:spMkLst>
            <pc:docMk/>
            <pc:sldMk cId="871203752" sldId="262"/>
            <ac:spMk id="23" creationId="{03E2A687-8B98-8381-7A55-3BB12F31E872}"/>
          </ac:spMkLst>
        </pc:spChg>
        <pc:spChg chg="mod">
          <ac:chgData name="Levy, Robert C. (GSFC-6130)" userId="2c99442f-1b3b-4e2a-af94-0544095b1ae5" providerId="ADAL" clId="{524D60E5-895A-5B56-B278-9314B56609B9}" dt="2026-06-15T20:03:05.678" v="1977" actId="571"/>
          <ac:spMkLst>
            <pc:docMk/>
            <pc:sldMk cId="871203752" sldId="262"/>
            <ac:spMk id="24" creationId="{20206D15-E64D-6D86-A408-C187160AD0BD}"/>
          </ac:spMkLst>
        </pc:spChg>
        <pc:spChg chg="mod">
          <ac:chgData name="Levy, Robert C. (GSFC-6130)" userId="2c99442f-1b3b-4e2a-af94-0544095b1ae5" providerId="ADAL" clId="{524D60E5-895A-5B56-B278-9314B56609B9}" dt="2026-06-15T20:03:05.678" v="1977" actId="571"/>
          <ac:spMkLst>
            <pc:docMk/>
            <pc:sldMk cId="871203752" sldId="262"/>
            <ac:spMk id="25" creationId="{82ED8522-8BAA-05C7-9830-3ACE9975200E}"/>
          </ac:spMkLst>
        </pc:spChg>
        <pc:spChg chg="add mod">
          <ac:chgData name="Levy, Robert C. (GSFC-6130)" userId="2c99442f-1b3b-4e2a-af94-0544095b1ae5" providerId="ADAL" clId="{524D60E5-895A-5B56-B278-9314B56609B9}" dt="2026-06-15T20:34:04.423" v="4537" actId="1076"/>
          <ac:spMkLst>
            <pc:docMk/>
            <pc:sldMk cId="871203752" sldId="262"/>
            <ac:spMk id="27" creationId="{1F8033A8-CC20-3F08-CD96-BDC9B062D996}"/>
          </ac:spMkLst>
        </pc:spChg>
        <pc:grpChg chg="del">
          <ac:chgData name="Levy, Robert C. (GSFC-6130)" userId="2c99442f-1b3b-4e2a-af94-0544095b1ae5" providerId="ADAL" clId="{524D60E5-895A-5B56-B278-9314B56609B9}" dt="2026-06-15T20:02:20.903" v="1970" actId="478"/>
          <ac:grpSpMkLst>
            <pc:docMk/>
            <pc:sldMk cId="871203752" sldId="262"/>
            <ac:grpSpMk id="12" creationId="{768A52CD-78CD-E4F8-528F-AAC839A778DE}"/>
          </ac:grpSpMkLst>
        </pc:grpChg>
        <pc:grpChg chg="add del mod">
          <ac:chgData name="Levy, Robert C. (GSFC-6130)" userId="2c99442f-1b3b-4e2a-af94-0544095b1ae5" providerId="ADAL" clId="{524D60E5-895A-5B56-B278-9314B56609B9}" dt="2026-06-15T20:03:10.344" v="1979" actId="478"/>
          <ac:grpSpMkLst>
            <pc:docMk/>
            <pc:sldMk cId="871203752" sldId="262"/>
            <ac:grpSpMk id="14" creationId="{A8DADCCC-D487-45F3-1554-60F9F4911DE4}"/>
          </ac:grpSpMkLst>
        </pc:grpChg>
        <pc:grpChg chg="add del mod">
          <ac:chgData name="Levy, Robert C. (GSFC-6130)" userId="2c99442f-1b3b-4e2a-af94-0544095b1ae5" providerId="ADAL" clId="{524D60E5-895A-5B56-B278-9314B56609B9}" dt="2026-06-15T20:03:09.423" v="1978" actId="478"/>
          <ac:grpSpMkLst>
            <pc:docMk/>
            <pc:sldMk cId="871203752" sldId="262"/>
            <ac:grpSpMk id="21" creationId="{8205438D-5789-A7FA-2687-1506A1764E63}"/>
          </ac:grpSpMkLst>
        </pc:grpChg>
        <pc:picChg chg="add mod">
          <ac:chgData name="Levy, Robert C. (GSFC-6130)" userId="2c99442f-1b3b-4e2a-af94-0544095b1ae5" providerId="ADAL" clId="{524D60E5-895A-5B56-B278-9314B56609B9}" dt="2026-06-15T19:50:03.125" v="1409" actId="14100"/>
          <ac:picMkLst>
            <pc:docMk/>
            <pc:sldMk cId="871203752" sldId="262"/>
            <ac:picMk id="3" creationId="{3CFEEADE-D01C-66B2-1FA4-2FFBE42E3B66}"/>
          </ac:picMkLst>
        </pc:picChg>
        <pc:picChg chg="add mod">
          <ac:chgData name="Levy, Robert C. (GSFC-6130)" userId="2c99442f-1b3b-4e2a-af94-0544095b1ae5" providerId="ADAL" clId="{524D60E5-895A-5B56-B278-9314B56609B9}" dt="2026-06-15T20:01:54.892" v="1969"/>
          <ac:picMkLst>
            <pc:docMk/>
            <pc:sldMk cId="871203752" sldId="262"/>
            <ac:picMk id="4" creationId="{73512DA6-9E50-F457-FEAB-41659D20B79F}"/>
          </ac:picMkLst>
        </pc:picChg>
        <pc:picChg chg="add mod">
          <ac:chgData name="Levy, Robert C. (GSFC-6130)" userId="2c99442f-1b3b-4e2a-af94-0544095b1ae5" providerId="ADAL" clId="{524D60E5-895A-5B56-B278-9314B56609B9}" dt="2026-06-15T20:02:23.622" v="1971"/>
          <ac:picMkLst>
            <pc:docMk/>
            <pc:sldMk cId="871203752" sldId="262"/>
            <ac:picMk id="8" creationId="{82A47E44-20AA-824F-7C46-0AB506196D44}"/>
          </ac:picMkLst>
        </pc:picChg>
        <pc:picChg chg="del">
          <ac:chgData name="Levy, Robert C. (GSFC-6130)" userId="2c99442f-1b3b-4e2a-af94-0544095b1ae5" providerId="ADAL" clId="{524D60E5-895A-5B56-B278-9314B56609B9}" dt="2026-06-15T19:48:55.516" v="1398" actId="478"/>
          <ac:picMkLst>
            <pc:docMk/>
            <pc:sldMk cId="871203752" sldId="262"/>
            <ac:picMk id="10" creationId="{90F16F65-80DC-8699-45D9-41B2C0A4FEF9}"/>
          </ac:picMkLst>
        </pc:picChg>
        <pc:picChg chg="del">
          <ac:chgData name="Levy, Robert C. (GSFC-6130)" userId="2c99442f-1b3b-4e2a-af94-0544095b1ae5" providerId="ADAL" clId="{524D60E5-895A-5B56-B278-9314B56609B9}" dt="2026-06-15T19:48:56.084" v="1399" actId="478"/>
          <ac:picMkLst>
            <pc:docMk/>
            <pc:sldMk cId="871203752" sldId="262"/>
            <ac:picMk id="11" creationId="{9DBCAF41-D7C9-C9C8-EFE3-05BE35C9B6F5}"/>
          </ac:picMkLst>
        </pc:picChg>
        <pc:picChg chg="del mod topLvl modCrop">
          <ac:chgData name="Levy, Robert C. (GSFC-6130)" userId="2c99442f-1b3b-4e2a-af94-0544095b1ae5" providerId="ADAL" clId="{524D60E5-895A-5B56-B278-9314B56609B9}" dt="2026-06-15T20:02:20.903" v="1970" actId="478"/>
          <ac:picMkLst>
            <pc:docMk/>
            <pc:sldMk cId="871203752" sldId="262"/>
            <ac:picMk id="13" creationId="{956945FA-C17C-E9D1-67BB-B7A38E49FD2C}"/>
          </ac:picMkLst>
        </pc:picChg>
        <pc:picChg chg="mod modCrop">
          <ac:chgData name="Levy, Robert C. (GSFC-6130)" userId="2c99442f-1b3b-4e2a-af94-0544095b1ae5" providerId="ADAL" clId="{524D60E5-895A-5B56-B278-9314B56609B9}" dt="2026-06-15T20:03:01.124" v="1976" actId="732"/>
          <ac:picMkLst>
            <pc:docMk/>
            <pc:sldMk cId="871203752" sldId="262"/>
            <ac:picMk id="15" creationId="{9E6C47B2-F68F-B81E-A866-402EEDE89833}"/>
          </ac:picMkLst>
        </pc:picChg>
        <pc:picChg chg="mod">
          <ac:chgData name="Levy, Robert C. (GSFC-6130)" userId="2c99442f-1b3b-4e2a-af94-0544095b1ae5" providerId="ADAL" clId="{524D60E5-895A-5B56-B278-9314B56609B9}" dt="2026-06-15T20:03:05.678" v="1977" actId="571"/>
          <ac:picMkLst>
            <pc:docMk/>
            <pc:sldMk cId="871203752" sldId="262"/>
            <ac:picMk id="22" creationId="{DD9CEC86-00F1-C26E-8488-79D80EE5096F}"/>
          </ac:picMkLst>
        </pc:picChg>
        <pc:picChg chg="add mod">
          <ac:chgData name="Levy, Robert C. (GSFC-6130)" userId="2c99442f-1b3b-4e2a-af94-0544095b1ae5" providerId="ADAL" clId="{524D60E5-895A-5B56-B278-9314B56609B9}" dt="2026-06-15T20:03:34.222" v="1986" actId="1076"/>
          <ac:picMkLst>
            <pc:docMk/>
            <pc:sldMk cId="871203752" sldId="262"/>
            <ac:picMk id="26" creationId="{BBDC07EA-4EC1-0D13-7C13-B842A0765575}"/>
          </ac:picMkLst>
        </pc:picChg>
      </pc:sldChg>
      <pc:sldChg chg="addSp modSp add mod setBg">
        <pc:chgData name="Levy, Robert C. (GSFC-6130)" userId="2c99442f-1b3b-4e2a-af94-0544095b1ae5" providerId="ADAL" clId="{524D60E5-895A-5B56-B278-9314B56609B9}" dt="2026-06-15T20:07:41.727" v="2114" actId="1076"/>
        <pc:sldMkLst>
          <pc:docMk/>
          <pc:sldMk cId="1213833917" sldId="263"/>
        </pc:sldMkLst>
        <pc:spChg chg="add mod">
          <ac:chgData name="Levy, Robert C. (GSFC-6130)" userId="2c99442f-1b3b-4e2a-af94-0544095b1ae5" providerId="ADAL" clId="{524D60E5-895A-5B56-B278-9314B56609B9}" dt="2026-06-15T20:07:41.727" v="2114" actId="1076"/>
          <ac:spMkLst>
            <pc:docMk/>
            <pc:sldMk cId="1213833917" sldId="263"/>
            <ac:spMk id="2" creationId="{1C59C6BA-28AF-94C6-3525-CB92ADB75336}"/>
          </ac:spMkLst>
        </pc:spChg>
        <pc:spChg chg="mod">
          <ac:chgData name="Levy, Robert C. (GSFC-6130)" userId="2c99442f-1b3b-4e2a-af94-0544095b1ae5" providerId="ADAL" clId="{524D60E5-895A-5B56-B278-9314B56609B9}" dt="2026-06-15T20:06:46.081" v="1990" actId="1076"/>
          <ac:spMkLst>
            <pc:docMk/>
            <pc:sldMk cId="1213833917" sldId="263"/>
            <ac:spMk id="7" creationId="{61734717-BF3C-7EF1-5D69-3E07901A01E5}"/>
          </ac:spMkLst>
        </pc:spChg>
      </pc:sldChg>
      <pc:sldChg chg="modSp add mod setBg">
        <pc:chgData name="Levy, Robert C. (GSFC-6130)" userId="2c99442f-1b3b-4e2a-af94-0544095b1ae5" providerId="ADAL" clId="{524D60E5-895A-5B56-B278-9314B56609B9}" dt="2026-06-15T20:01:07.832" v="1968" actId="1076"/>
        <pc:sldMkLst>
          <pc:docMk/>
          <pc:sldMk cId="3842552323" sldId="267"/>
        </pc:sldMkLst>
        <pc:spChg chg="mod">
          <ac:chgData name="Levy, Robert C. (GSFC-6130)" userId="2c99442f-1b3b-4e2a-af94-0544095b1ae5" providerId="ADAL" clId="{524D60E5-895A-5B56-B278-9314B56609B9}" dt="2026-06-15T20:01:06.206" v="1967" actId="1076"/>
          <ac:spMkLst>
            <pc:docMk/>
            <pc:sldMk cId="3842552323" sldId="267"/>
            <ac:spMk id="10" creationId="{667C947C-8843-FA01-F66E-5269F1672E18}"/>
          </ac:spMkLst>
        </pc:spChg>
        <pc:spChg chg="mod">
          <ac:chgData name="Levy, Robert C. (GSFC-6130)" userId="2c99442f-1b3b-4e2a-af94-0544095b1ae5" providerId="ADAL" clId="{524D60E5-895A-5B56-B278-9314B56609B9}" dt="2026-06-15T20:01:07.832" v="1968" actId="1076"/>
          <ac:spMkLst>
            <pc:docMk/>
            <pc:sldMk cId="3842552323" sldId="267"/>
            <ac:spMk id="27" creationId="{C3244B81-53B9-0801-5366-F92CDC57381D}"/>
          </ac:spMkLst>
        </pc:spChg>
        <pc:grpChg chg="mod">
          <ac:chgData name="Levy, Robert C. (GSFC-6130)" userId="2c99442f-1b3b-4e2a-af94-0544095b1ae5" providerId="ADAL" clId="{524D60E5-895A-5B56-B278-9314B56609B9}" dt="2026-06-15T19:59:46.652" v="1944" actId="1076"/>
          <ac:grpSpMkLst>
            <pc:docMk/>
            <pc:sldMk cId="3842552323" sldId="267"/>
            <ac:grpSpMk id="13" creationId="{7395084F-CF4E-FC22-6B3D-4A9937A714D3}"/>
          </ac:grpSpMkLst>
        </pc:grpChg>
      </pc:sldChg>
      <pc:sldChg chg="del">
        <pc:chgData name="Levy, Robert C. (GSFC-6130)" userId="2c99442f-1b3b-4e2a-af94-0544095b1ae5" providerId="ADAL" clId="{524D60E5-895A-5B56-B278-9314B56609B9}" dt="2026-06-15T19:24:26.201" v="626" actId="2696"/>
        <pc:sldMkLst>
          <pc:docMk/>
          <pc:sldMk cId="3750108210" sldId="443"/>
        </pc:sldMkLst>
      </pc:sldChg>
      <pc:sldChg chg="modSp mod">
        <pc:chgData name="Levy, Robert C. (GSFC-6130)" userId="2c99442f-1b3b-4e2a-af94-0544095b1ae5" providerId="ADAL" clId="{524D60E5-895A-5B56-B278-9314B56609B9}" dt="2026-06-15T20:43:32.987" v="5007" actId="20577"/>
        <pc:sldMkLst>
          <pc:docMk/>
          <pc:sldMk cId="245937235" sldId="808"/>
        </pc:sldMkLst>
        <pc:spChg chg="mod">
          <ac:chgData name="Levy, Robert C. (GSFC-6130)" userId="2c99442f-1b3b-4e2a-af94-0544095b1ae5" providerId="ADAL" clId="{524D60E5-895A-5B56-B278-9314B56609B9}" dt="2026-06-15T20:43:32.987" v="5007" actId="20577"/>
          <ac:spMkLst>
            <pc:docMk/>
            <pc:sldMk cId="245937235" sldId="808"/>
            <ac:spMk id="2" creationId="{00000000-0000-0000-0000-000000000000}"/>
          </ac:spMkLst>
        </pc:spChg>
      </pc:sldChg>
      <pc:sldChg chg="del">
        <pc:chgData name="Levy, Robert C. (GSFC-6130)" userId="2c99442f-1b3b-4e2a-af94-0544095b1ae5" providerId="ADAL" clId="{524D60E5-895A-5B56-B278-9314B56609B9}" dt="2026-06-15T20:43:03.253" v="4979" actId="2696"/>
        <pc:sldMkLst>
          <pc:docMk/>
          <pc:sldMk cId="3688240250" sldId="890"/>
        </pc:sldMkLst>
      </pc:sldChg>
      <pc:sldChg chg="del">
        <pc:chgData name="Levy, Robert C. (GSFC-6130)" userId="2c99442f-1b3b-4e2a-af94-0544095b1ae5" providerId="ADAL" clId="{524D60E5-895A-5B56-B278-9314B56609B9}" dt="2026-06-15T19:33:18.690" v="766" actId="2696"/>
        <pc:sldMkLst>
          <pc:docMk/>
          <pc:sldMk cId="2009595256" sldId="911"/>
        </pc:sldMkLst>
      </pc:sldChg>
      <pc:sldChg chg="del">
        <pc:chgData name="Levy, Robert C. (GSFC-6130)" userId="2c99442f-1b3b-4e2a-af94-0544095b1ae5" providerId="ADAL" clId="{524D60E5-895A-5B56-B278-9314B56609B9}" dt="2026-06-15T19:24:36.482" v="627" actId="2696"/>
        <pc:sldMkLst>
          <pc:docMk/>
          <pc:sldMk cId="3557677347" sldId="2628"/>
        </pc:sldMkLst>
      </pc:sldChg>
      <pc:sldChg chg="addSp delSp modSp mod delAnim">
        <pc:chgData name="Levy, Robert C. (GSFC-6130)" userId="2c99442f-1b3b-4e2a-af94-0544095b1ae5" providerId="ADAL" clId="{524D60E5-895A-5B56-B278-9314B56609B9}" dt="2026-06-15T20:46:39.036" v="5012" actId="207"/>
        <pc:sldMkLst>
          <pc:docMk/>
          <pc:sldMk cId="2047776032" sldId="2643"/>
        </pc:sldMkLst>
        <pc:spChg chg="mod">
          <ac:chgData name="Levy, Robert C. (GSFC-6130)" userId="2c99442f-1b3b-4e2a-af94-0544095b1ae5" providerId="ADAL" clId="{524D60E5-895A-5B56-B278-9314B56609B9}" dt="2026-06-15T20:46:39.036" v="5012" actId="207"/>
          <ac:spMkLst>
            <pc:docMk/>
            <pc:sldMk cId="2047776032" sldId="2643"/>
            <ac:spMk id="3" creationId="{C692BBD3-4BAD-C14E-AF56-65FAD4893A89}"/>
          </ac:spMkLst>
        </pc:spChg>
        <pc:spChg chg="mod">
          <ac:chgData name="Levy, Robert C. (GSFC-6130)" userId="2c99442f-1b3b-4e2a-af94-0544095b1ae5" providerId="ADAL" clId="{524D60E5-895A-5B56-B278-9314B56609B9}" dt="2026-06-15T19:28:57.101" v="738" actId="20577"/>
          <ac:spMkLst>
            <pc:docMk/>
            <pc:sldMk cId="2047776032" sldId="2643"/>
            <ac:spMk id="4" creationId="{AF71F739-9FC1-C34C-9EF5-05E616CABDF5}"/>
          </ac:spMkLst>
        </pc:spChg>
        <pc:spChg chg="add mod">
          <ac:chgData name="Levy, Robert C. (GSFC-6130)" userId="2c99442f-1b3b-4e2a-af94-0544095b1ae5" providerId="ADAL" clId="{524D60E5-895A-5B56-B278-9314B56609B9}" dt="2026-06-15T19:32:59.269" v="765" actId="20577"/>
          <ac:spMkLst>
            <pc:docMk/>
            <pc:sldMk cId="2047776032" sldId="2643"/>
            <ac:spMk id="8" creationId="{99ED2CC0-F12C-7BFE-5C9F-406292F49577}"/>
          </ac:spMkLst>
        </pc:spChg>
        <pc:picChg chg="add mod">
          <ac:chgData name="Levy, Robert C. (GSFC-6130)" userId="2c99442f-1b3b-4e2a-af94-0544095b1ae5" providerId="ADAL" clId="{524D60E5-895A-5B56-B278-9314B56609B9}" dt="2026-06-15T19:27:31.337" v="656" actId="1076"/>
          <ac:picMkLst>
            <pc:docMk/>
            <pc:sldMk cId="2047776032" sldId="2643"/>
            <ac:picMk id="2" creationId="{19E4012C-FFDF-A82E-543E-597D037A8D6B}"/>
          </ac:picMkLst>
        </pc:picChg>
        <pc:picChg chg="del">
          <ac:chgData name="Levy, Robert C. (GSFC-6130)" userId="2c99442f-1b3b-4e2a-af94-0544095b1ae5" providerId="ADAL" clId="{524D60E5-895A-5B56-B278-9314B56609B9}" dt="2026-06-15T19:24:51.877" v="628" actId="478"/>
          <ac:picMkLst>
            <pc:docMk/>
            <pc:sldMk cId="2047776032" sldId="2643"/>
            <ac:picMk id="5" creationId="{BF42ED8F-064E-9542-A612-9FC9EC4C313D}"/>
          </ac:picMkLst>
        </pc:picChg>
      </pc:sldChg>
      <pc:sldChg chg="addSp delSp modSp mod">
        <pc:chgData name="Levy, Robert C. (GSFC-6130)" userId="2c99442f-1b3b-4e2a-af94-0544095b1ae5" providerId="ADAL" clId="{524D60E5-895A-5B56-B278-9314B56609B9}" dt="2026-06-15T20:10:13.782" v="2129" actId="20577"/>
        <pc:sldMkLst>
          <pc:docMk/>
          <pc:sldMk cId="2058779995" sldId="2654"/>
        </pc:sldMkLst>
        <pc:spChg chg="mod">
          <ac:chgData name="Levy, Robert C. (GSFC-6130)" userId="2c99442f-1b3b-4e2a-af94-0544095b1ae5" providerId="ADAL" clId="{524D60E5-895A-5B56-B278-9314B56609B9}" dt="2026-06-15T19:21:16.659" v="481" actId="20577"/>
          <ac:spMkLst>
            <pc:docMk/>
            <pc:sldMk cId="2058779995" sldId="2654"/>
            <ac:spMk id="2" creationId="{7DEBA26C-1650-3541-C88F-22D9329F91BE}"/>
          </ac:spMkLst>
        </pc:spChg>
        <pc:spChg chg="mod">
          <ac:chgData name="Levy, Robert C. (GSFC-6130)" userId="2c99442f-1b3b-4e2a-af94-0544095b1ae5" providerId="ADAL" clId="{524D60E5-895A-5B56-B278-9314B56609B9}" dt="2026-06-15T19:25:50.536" v="642" actId="14100"/>
          <ac:spMkLst>
            <pc:docMk/>
            <pc:sldMk cId="2058779995" sldId="2654"/>
            <ac:spMk id="4" creationId="{CD83BD20-BEB9-C48C-3399-A3A6A7C1E9F2}"/>
          </ac:spMkLst>
        </pc:spChg>
        <pc:spChg chg="del">
          <ac:chgData name="Levy, Robert C. (GSFC-6130)" userId="2c99442f-1b3b-4e2a-af94-0544095b1ae5" providerId="ADAL" clId="{524D60E5-895A-5B56-B278-9314B56609B9}" dt="2026-06-15T19:25:40.502" v="639" actId="478"/>
          <ac:spMkLst>
            <pc:docMk/>
            <pc:sldMk cId="2058779995" sldId="2654"/>
            <ac:spMk id="6" creationId="{26349DFC-E8BC-D0BE-818E-A378A57313D9}"/>
          </ac:spMkLst>
        </pc:spChg>
        <pc:spChg chg="mod">
          <ac:chgData name="Levy, Robert C. (GSFC-6130)" userId="2c99442f-1b3b-4e2a-af94-0544095b1ae5" providerId="ADAL" clId="{524D60E5-895A-5B56-B278-9314B56609B9}" dt="2026-06-15T20:10:13.782" v="2129" actId="20577"/>
          <ac:spMkLst>
            <pc:docMk/>
            <pc:sldMk cId="2058779995" sldId="2654"/>
            <ac:spMk id="13" creationId="{A0B29E3E-083A-5738-8B35-788804B7A1DD}"/>
          </ac:spMkLst>
        </pc:spChg>
        <pc:picChg chg="add mod modCrop">
          <ac:chgData name="Levy, Robert C. (GSFC-6130)" userId="2c99442f-1b3b-4e2a-af94-0544095b1ae5" providerId="ADAL" clId="{524D60E5-895A-5B56-B278-9314B56609B9}" dt="2026-06-15T19:25:53.008" v="643" actId="1076"/>
          <ac:picMkLst>
            <pc:docMk/>
            <pc:sldMk cId="2058779995" sldId="2654"/>
            <ac:picMk id="5" creationId="{639DFA71-9722-1807-5146-2CC269FFA4B4}"/>
          </ac:picMkLst>
        </pc:picChg>
        <pc:picChg chg="add del mod">
          <ac:chgData name="Levy, Robert C. (GSFC-6130)" userId="2c99442f-1b3b-4e2a-af94-0544095b1ae5" providerId="ADAL" clId="{524D60E5-895A-5B56-B278-9314B56609B9}" dt="2026-06-15T19:25:42.137" v="640" actId="14100"/>
          <ac:picMkLst>
            <pc:docMk/>
            <pc:sldMk cId="2058779995" sldId="2654"/>
            <ac:picMk id="8" creationId="{BFDEFC3E-EFAD-957E-30F2-36D9E69AF3BA}"/>
          </ac:picMkLst>
        </pc:picChg>
        <pc:picChg chg="add del mod">
          <ac:chgData name="Levy, Robert C. (GSFC-6130)" userId="2c99442f-1b3b-4e2a-af94-0544095b1ae5" providerId="ADAL" clId="{524D60E5-895A-5B56-B278-9314B56609B9}" dt="2026-06-15T19:25:26.604" v="632" actId="478"/>
          <ac:picMkLst>
            <pc:docMk/>
            <pc:sldMk cId="2058779995" sldId="2654"/>
            <ac:picMk id="9" creationId="{AEA78347-8DEE-0E47-6293-BBC3D2D61C7C}"/>
          </ac:picMkLst>
        </pc:picChg>
        <pc:picChg chg="del">
          <ac:chgData name="Levy, Robert C. (GSFC-6130)" userId="2c99442f-1b3b-4e2a-af94-0544095b1ae5" providerId="ADAL" clId="{524D60E5-895A-5B56-B278-9314B56609B9}" dt="2026-06-15T19:25:35.335" v="637" actId="478"/>
          <ac:picMkLst>
            <pc:docMk/>
            <pc:sldMk cId="2058779995" sldId="2654"/>
            <ac:picMk id="1026" creationId="{FBF5A233-7999-7041-349D-50CDAE3D06AD}"/>
          </ac:picMkLst>
        </pc:picChg>
      </pc:sldChg>
      <pc:sldChg chg="addSp delSp modSp mod delAnim">
        <pc:chgData name="Levy, Robert C. (GSFC-6130)" userId="2c99442f-1b3b-4e2a-af94-0544095b1ae5" providerId="ADAL" clId="{524D60E5-895A-5B56-B278-9314B56609B9}" dt="2026-06-15T20:43:53.193" v="5011" actId="1076"/>
        <pc:sldMkLst>
          <pc:docMk/>
          <pc:sldMk cId="2389936301" sldId="4956"/>
        </pc:sldMkLst>
        <pc:spChg chg="del mod">
          <ac:chgData name="Levy, Robert C. (GSFC-6130)" userId="2c99442f-1b3b-4e2a-af94-0544095b1ae5" providerId="ADAL" clId="{524D60E5-895A-5B56-B278-9314B56609B9}" dt="2026-06-15T19:27:00.798" v="649" actId="21"/>
          <ac:spMkLst>
            <pc:docMk/>
            <pc:sldMk cId="2389936301" sldId="4956"/>
            <ac:spMk id="3" creationId="{199E4647-5A8C-A15C-9933-9658A1ACA1B9}"/>
          </ac:spMkLst>
        </pc:spChg>
        <pc:picChg chg="del">
          <ac:chgData name="Levy, Robert C. (GSFC-6130)" userId="2c99442f-1b3b-4e2a-af94-0544095b1ae5" providerId="ADAL" clId="{524D60E5-895A-5B56-B278-9314B56609B9}" dt="2026-06-15T19:26:41.180" v="645" actId="478"/>
          <ac:picMkLst>
            <pc:docMk/>
            <pc:sldMk cId="2389936301" sldId="4956"/>
            <ac:picMk id="4" creationId="{A1C44FFC-EC3A-A2F4-E005-F893168503C5}"/>
          </ac:picMkLst>
        </pc:picChg>
        <pc:picChg chg="del">
          <ac:chgData name="Levy, Robert C. (GSFC-6130)" userId="2c99442f-1b3b-4e2a-af94-0544095b1ae5" providerId="ADAL" clId="{524D60E5-895A-5B56-B278-9314B56609B9}" dt="2026-06-15T19:26:40.613" v="644" actId="478"/>
          <ac:picMkLst>
            <pc:docMk/>
            <pc:sldMk cId="2389936301" sldId="4956"/>
            <ac:picMk id="5" creationId="{04588606-24B7-2DBE-3679-284C3814597C}"/>
          </ac:picMkLst>
        </pc:picChg>
        <pc:picChg chg="add mod">
          <ac:chgData name="Levy, Robert C. (GSFC-6130)" userId="2c99442f-1b3b-4e2a-af94-0544095b1ae5" providerId="ADAL" clId="{524D60E5-895A-5B56-B278-9314B56609B9}" dt="2026-06-15T20:43:53.193" v="5011" actId="1076"/>
          <ac:picMkLst>
            <pc:docMk/>
            <pc:sldMk cId="2389936301" sldId="4956"/>
            <ac:picMk id="6" creationId="{45C3803C-318F-AD0A-16BF-443DE048C238}"/>
          </ac:picMkLst>
        </pc:picChg>
      </pc:sldChg>
      <pc:sldChg chg="del">
        <pc:chgData name="Levy, Robert C. (GSFC-6130)" userId="2c99442f-1b3b-4e2a-af94-0544095b1ae5" providerId="ADAL" clId="{524D60E5-895A-5B56-B278-9314B56609B9}" dt="2026-06-15T20:43:36.515" v="5008" actId="2696"/>
        <pc:sldMkLst>
          <pc:docMk/>
          <pc:sldMk cId="2867577753" sldId="4963"/>
        </pc:sldMkLst>
      </pc:sldChg>
      <pc:sldChg chg="addSp modSp mod">
        <pc:chgData name="Levy, Robert C. (GSFC-6130)" userId="2c99442f-1b3b-4e2a-af94-0544095b1ae5" providerId="ADAL" clId="{524D60E5-895A-5B56-B278-9314B56609B9}" dt="2026-06-15T19:27:05.973" v="651" actId="1076"/>
        <pc:sldMkLst>
          <pc:docMk/>
          <pc:sldMk cId="3924742213" sldId="4965"/>
        </pc:sldMkLst>
        <pc:spChg chg="add mod">
          <ac:chgData name="Levy, Robert C. (GSFC-6130)" userId="2c99442f-1b3b-4e2a-af94-0544095b1ae5" providerId="ADAL" clId="{524D60E5-895A-5B56-B278-9314B56609B9}" dt="2026-06-15T19:27:05.973" v="651" actId="1076"/>
          <ac:spMkLst>
            <pc:docMk/>
            <pc:sldMk cId="3924742213" sldId="4965"/>
            <ac:spMk id="2" creationId="{6D69ABFB-C76D-6F45-C12C-8C90838F75BE}"/>
          </ac:spMkLst>
        </pc:spChg>
      </pc:sldChg>
      <pc:sldChg chg="add setBg">
        <pc:chgData name="Levy, Robert C. (GSFC-6130)" userId="2c99442f-1b3b-4e2a-af94-0544095b1ae5" providerId="ADAL" clId="{524D60E5-895A-5B56-B278-9314B56609B9}" dt="2026-06-15T20:09:14.203" v="2117"/>
        <pc:sldMkLst>
          <pc:docMk/>
          <pc:sldMk cId="744822632" sldId="4973"/>
        </pc:sldMkLst>
      </pc:sldChg>
      <pc:sldChg chg="delSp modSp del mod">
        <pc:chgData name="Levy, Robert C. (GSFC-6130)" userId="2c99442f-1b3b-4e2a-af94-0544095b1ae5" providerId="ADAL" clId="{524D60E5-895A-5B56-B278-9314B56609B9}" dt="2026-06-15T20:08:54.424" v="2115" actId="2696"/>
        <pc:sldMkLst>
          <pc:docMk/>
          <pc:sldMk cId="3664098373" sldId="4973"/>
        </pc:sldMkLst>
        <pc:spChg chg="del mod">
          <ac:chgData name="Levy, Robert C. (GSFC-6130)" userId="2c99442f-1b3b-4e2a-af94-0544095b1ae5" providerId="ADAL" clId="{524D60E5-895A-5B56-B278-9314B56609B9}" dt="2026-06-15T19:36:08.724" v="800" actId="21"/>
          <ac:spMkLst>
            <pc:docMk/>
            <pc:sldMk cId="3664098373" sldId="4973"/>
            <ac:spMk id="6" creationId="{FE173A5F-F23D-6138-FEFF-DA0EF021F7A6}"/>
          </ac:spMkLst>
        </pc:spChg>
      </pc:sldChg>
      <pc:sldChg chg="addSp modSp mod">
        <pc:chgData name="Levy, Robert C. (GSFC-6130)" userId="2c99442f-1b3b-4e2a-af94-0544095b1ae5" providerId="ADAL" clId="{524D60E5-895A-5B56-B278-9314B56609B9}" dt="2026-06-15T19:36:13.576" v="801"/>
        <pc:sldMkLst>
          <pc:docMk/>
          <pc:sldMk cId="3754977843" sldId="4981"/>
        </pc:sldMkLst>
        <pc:spChg chg="add mod">
          <ac:chgData name="Levy, Robert C. (GSFC-6130)" userId="2c99442f-1b3b-4e2a-af94-0544095b1ae5" providerId="ADAL" clId="{524D60E5-895A-5B56-B278-9314B56609B9}" dt="2026-06-15T19:36:13.576" v="801"/>
          <ac:spMkLst>
            <pc:docMk/>
            <pc:sldMk cId="3754977843" sldId="4981"/>
            <ac:spMk id="2" creationId="{638B03C6-2A1C-9315-8730-31A4D942AF62}"/>
          </ac:spMkLst>
        </pc:spChg>
        <pc:picChg chg="mod">
          <ac:chgData name="Levy, Robert C. (GSFC-6130)" userId="2c99442f-1b3b-4e2a-af94-0544095b1ae5" providerId="ADAL" clId="{524D60E5-895A-5B56-B278-9314B56609B9}" dt="2026-06-15T19:35:58.658" v="799" actId="1076"/>
          <ac:picMkLst>
            <pc:docMk/>
            <pc:sldMk cId="3754977843" sldId="4981"/>
            <ac:picMk id="3" creationId="{14F84082-09EE-A672-A1C8-A9640B9CCE28}"/>
          </ac:picMkLst>
        </pc:picChg>
      </pc:sldChg>
      <pc:sldChg chg="addSp modSp new mod ord setBg">
        <pc:chgData name="Levy, Robert C. (GSFC-6130)" userId="2c99442f-1b3b-4e2a-af94-0544095b1ae5" providerId="ADAL" clId="{524D60E5-895A-5B56-B278-9314B56609B9}" dt="2026-06-15T20:37:19.945" v="4572" actId="5793"/>
        <pc:sldMkLst>
          <pc:docMk/>
          <pc:sldMk cId="799243407" sldId="4983"/>
        </pc:sldMkLst>
        <pc:spChg chg="mod">
          <ac:chgData name="Levy, Robert C. (GSFC-6130)" userId="2c99442f-1b3b-4e2a-af94-0544095b1ae5" providerId="ADAL" clId="{524D60E5-895A-5B56-B278-9314B56609B9}" dt="2026-06-15T20:35:50.892" v="4551" actId="207"/>
          <ac:spMkLst>
            <pc:docMk/>
            <pc:sldMk cId="799243407" sldId="4983"/>
            <ac:spMk id="2" creationId="{BAD41871-B6C2-C931-3C04-D43988674F07}"/>
          </ac:spMkLst>
        </pc:spChg>
        <pc:spChg chg="add mod">
          <ac:chgData name="Levy, Robert C. (GSFC-6130)" userId="2c99442f-1b3b-4e2a-af94-0544095b1ae5" providerId="ADAL" clId="{524D60E5-895A-5B56-B278-9314B56609B9}" dt="2026-06-15T20:37:19.945" v="4572" actId="5793"/>
          <ac:spMkLst>
            <pc:docMk/>
            <pc:sldMk cId="799243407" sldId="4983"/>
            <ac:spMk id="3" creationId="{E9DAF75F-3E82-ECC3-0AE5-E7FEA9830B7F}"/>
          </ac:spMkLst>
        </pc:spChg>
      </pc:sldChg>
      <pc:sldChg chg="addSp modSp add mod setBg">
        <pc:chgData name="Levy, Robert C. (GSFC-6130)" userId="2c99442f-1b3b-4e2a-af94-0544095b1ae5" providerId="ADAL" clId="{524D60E5-895A-5B56-B278-9314B56609B9}" dt="2026-06-15T19:57:20.517" v="1939" actId="1076"/>
        <pc:sldMkLst>
          <pc:docMk/>
          <pc:sldMk cId="523219406" sldId="4984"/>
        </pc:sldMkLst>
        <pc:spChg chg="mod">
          <ac:chgData name="Levy, Robert C. (GSFC-6130)" userId="2c99442f-1b3b-4e2a-af94-0544095b1ae5" providerId="ADAL" clId="{524D60E5-895A-5B56-B278-9314B56609B9}" dt="2026-06-15T19:53:25.853" v="1481" actId="27636"/>
          <ac:spMkLst>
            <pc:docMk/>
            <pc:sldMk cId="523219406" sldId="4984"/>
            <ac:spMk id="2" creationId="{30B13C9F-E330-9005-9151-A30C74D74BBA}"/>
          </ac:spMkLst>
        </pc:spChg>
        <pc:spChg chg="mod">
          <ac:chgData name="Levy, Robert C. (GSFC-6130)" userId="2c99442f-1b3b-4e2a-af94-0544095b1ae5" providerId="ADAL" clId="{524D60E5-895A-5B56-B278-9314B56609B9}" dt="2026-06-15T19:53:28.711" v="1483" actId="1076"/>
          <ac:spMkLst>
            <pc:docMk/>
            <pc:sldMk cId="523219406" sldId="4984"/>
            <ac:spMk id="4" creationId="{C054993F-79C0-BE10-4BD2-E14A77B1A1E6}"/>
          </ac:spMkLst>
        </pc:spChg>
        <pc:spChg chg="add mod">
          <ac:chgData name="Levy, Robert C. (GSFC-6130)" userId="2c99442f-1b3b-4e2a-af94-0544095b1ae5" providerId="ADAL" clId="{524D60E5-895A-5B56-B278-9314B56609B9}" dt="2026-06-15T19:57:20.517" v="1939" actId="1076"/>
          <ac:spMkLst>
            <pc:docMk/>
            <pc:sldMk cId="523219406" sldId="4984"/>
            <ac:spMk id="5" creationId="{A4E6BF1D-5271-37C8-2847-936E119F606E}"/>
          </ac:spMkLst>
        </pc:spChg>
        <pc:picChg chg="mod">
          <ac:chgData name="Levy, Robert C. (GSFC-6130)" userId="2c99442f-1b3b-4e2a-af94-0544095b1ae5" providerId="ADAL" clId="{524D60E5-895A-5B56-B278-9314B56609B9}" dt="2026-06-15T19:53:26.885" v="1482" actId="1076"/>
          <ac:picMkLst>
            <pc:docMk/>
            <pc:sldMk cId="523219406" sldId="4984"/>
            <ac:picMk id="3" creationId="{07F42CAA-12A1-76ED-0CA4-78ECC012E4F8}"/>
          </ac:picMkLst>
        </pc:picChg>
      </pc:sldChg>
      <pc:sldChg chg="modSp new mod setBg">
        <pc:chgData name="Levy, Robert C. (GSFC-6130)" userId="2c99442f-1b3b-4e2a-af94-0544095b1ae5" providerId="ADAL" clId="{524D60E5-895A-5B56-B278-9314B56609B9}" dt="2026-06-15T20:42:19.509" v="4978" actId="20577"/>
        <pc:sldMkLst>
          <pc:docMk/>
          <pc:sldMk cId="91101352" sldId="4985"/>
        </pc:sldMkLst>
        <pc:spChg chg="mod">
          <ac:chgData name="Levy, Robert C. (GSFC-6130)" userId="2c99442f-1b3b-4e2a-af94-0544095b1ae5" providerId="ADAL" clId="{524D60E5-895A-5B56-B278-9314B56609B9}" dt="2026-06-15T20:25:29.630" v="4331" actId="27636"/>
          <ac:spMkLst>
            <pc:docMk/>
            <pc:sldMk cId="91101352" sldId="4985"/>
            <ac:spMk id="2" creationId="{10FB02B1-ADCF-C145-DD70-EF1AEB4A21CA}"/>
          </ac:spMkLst>
        </pc:spChg>
        <pc:spChg chg="mod">
          <ac:chgData name="Levy, Robert C. (GSFC-6130)" userId="2c99442f-1b3b-4e2a-af94-0544095b1ae5" providerId="ADAL" clId="{524D60E5-895A-5B56-B278-9314B56609B9}" dt="2026-06-15T20:42:19.509" v="4978" actId="20577"/>
          <ac:spMkLst>
            <pc:docMk/>
            <pc:sldMk cId="91101352" sldId="4985"/>
            <ac:spMk id="3" creationId="{CD91E4ED-26B9-8929-FA06-F8293468241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48DC8-8638-B546-BDB6-FA11DE66F65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D814B-4ECC-1B47-986F-EC3D6848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7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DCBD7-F8B9-D54E-A03C-82D600CF5A9C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83424-4DC0-2447-B596-7F94532F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14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now there are many more algorithms for MODIS, including Deep Blue (retrieves over bright surfaces using a 0.412 micron channel that land surface is much darker), Also MAIAC, which uses multi-day observations to separate quickly changing aerosols from slowly changing land surfaces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7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in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8B256-1DE5-F44C-9869-9E591A65F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6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41A78-AF46-7445-9E72-0B85F389EA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2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6BAC3-7966-E64B-A348-19F14061A7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6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4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DT and TEMPO are </a:t>
            </a:r>
            <a:r>
              <a:rPr lang="en-US" dirty="0" err="1"/>
              <a:t>AllQA</a:t>
            </a:r>
            <a:r>
              <a:rPr lang="en-US" dirty="0"/>
              <a:t> AOD. Movies.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93DB-4C73-E440-A674-A46D866B8B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39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42EE4-EA96-7ACC-69E8-2D97A06C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A5FAC-23FC-AAB6-4334-BE78B4ED5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B33C9-5A93-6C07-236E-8FA9DB053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30ACB-E341-1E3A-FEB1-61E29DD64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93DB-4C73-E440-A674-A46D866B8B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8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3575" y="922338"/>
            <a:ext cx="5618163" cy="31607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9212" y="4389742"/>
            <a:ext cx="4833249" cy="35067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414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32415-E74D-F74D-B49C-717706B18525}" type="datetime1">
              <a:rPr lang="en-US" smtClean="0"/>
              <a:t>6/15/26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4E50-3481-FBC0-CA9F-31342F670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5914" y="102125"/>
            <a:ext cx="1980991" cy="4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0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5959-5894-5244-A799-C6D4E505C6A8}" type="datetime1">
              <a:rPr lang="en-US" smtClean="0"/>
              <a:t>6/15/26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9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8DB0-2554-C748-A4AC-CFC87761A471}" type="datetime1">
              <a:rPr lang="en-US" smtClean="0"/>
              <a:t>6/15/26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2E1D-804D-FF42-8950-4F20E3328A47}" type="datetime1">
              <a:rPr lang="en-US" smtClean="0"/>
              <a:t>6/15/26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63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086726" y="4870848"/>
            <a:ext cx="517922" cy="20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8" tIns="45724" rIns="91448" bIns="45724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900A6496-A250-544B-AC1A-96F02AFA7EED}" type="slidenum">
              <a:rPr lang="en-US" altLang="en-US" sz="75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750">
              <a:ea typeface="Arial" charset="0"/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1737" y="207745"/>
            <a:ext cx="8182856" cy="432224"/>
          </a:xfrm>
        </p:spPr>
        <p:txBody>
          <a:bodyPr anchor="ctr"/>
          <a:lstStyle>
            <a:lvl1pPr>
              <a:defRPr sz="21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7CAD4E-9C6B-F047-9966-252E2E2B1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364592" y="0"/>
            <a:ext cx="779408" cy="649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7C965E-622A-C948-A797-48E96D022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4493994"/>
            <a:ext cx="779408" cy="6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B923-9578-4FF3-5A45-5C6B302F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9CC67-DBB5-CC21-FA44-87160971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6259-C790-DE42-8E9E-16F7142AD0EF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0E4BF9-E00F-1613-EE00-ED178C056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880D9-55C2-D034-FA93-8559D0FB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17B3-E988-7845-8BD7-790EA701B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0B524-93C9-0849-A56B-A9C7AB5C249C}" type="datetime1">
              <a:rPr lang="en-US" smtClean="0"/>
              <a:t>6/15/26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00"/>
                </a:solidFill>
              </a:defRPr>
            </a:lvl1pPr>
          </a:lstStyle>
          <a:p>
            <a:fld id="{C0137D2A-484A-FE43-821F-C39C504DA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8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60" r:id="rId5"/>
    <p:sldLayoutId id="2147483661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ladsweb.modaps.eosdis.nasa.gov/missions-and-measurements/applications/geoleo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adsweb.modaps.eosdis.nasa.gov/missions-and-measurements/applications/geole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hyperlink" Target="https://aeronet.gsfc.nasa.gov/cgi-bin/data_display_aod_v3?site=Dongsha_Island&amp;nachal=2&amp;level=1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BA26C-1650-3541-C88F-22D9329F9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25" y="747221"/>
            <a:ext cx="8363747" cy="9278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GEO-LEO Imager AOD using the Dark Target Algorithm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DDF05-783E-C373-86E3-A6F5494A4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310" y="1835750"/>
            <a:ext cx="4690854" cy="606939"/>
          </a:xfrm>
        </p:spPr>
        <p:txBody>
          <a:bodyPr>
            <a:normAutofit lnSpcReduction="10000"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Robert C. Levy (NASA Goddard Space Flight Center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and the </a:t>
            </a:r>
            <a:r>
              <a:rPr lang="en-US" sz="1600" b="1" dirty="0" err="1">
                <a:solidFill>
                  <a:schemeClr val="bg1"/>
                </a:solidFill>
              </a:rPr>
              <a:t>MEaSUREs</a:t>
            </a:r>
            <a:r>
              <a:rPr lang="en-US" sz="1600" b="1" dirty="0">
                <a:solidFill>
                  <a:schemeClr val="bg1"/>
                </a:solidFill>
              </a:rPr>
              <a:t> Dark Target Aerosol Team</a:t>
            </a:r>
          </a:p>
        </p:txBody>
      </p:sp>
      <p:pic>
        <p:nvPicPr>
          <p:cNvPr id="7" name="Google Shape;93;p2">
            <a:extLst>
              <a:ext uri="{FF2B5EF4-FFF2-40B4-BE49-F238E27FC236}">
                <a16:creationId xmlns:a16="http://schemas.microsoft.com/office/drawing/2014/main" id="{5D69B395-9CE5-AEEA-30BB-B29F5B4ECE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9546" y="75151"/>
            <a:ext cx="893507" cy="7095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D83BD20-BEB9-C48C-3399-A3A6A7C1E9F2}"/>
              </a:ext>
            </a:extLst>
          </p:cNvPr>
          <p:cNvSpPr txBox="1">
            <a:spLocks/>
          </p:cNvSpPr>
          <p:nvPr/>
        </p:nvSpPr>
        <p:spPr>
          <a:xfrm>
            <a:off x="221656" y="3426725"/>
            <a:ext cx="3941041" cy="927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Plus some “comparison” slides with TEMPO product provided by Mijin Kim. 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29E3E-083A-5738-8B35-788804B7A1DD}"/>
              </a:ext>
            </a:extLst>
          </p:cNvPr>
          <p:cNvSpPr txBox="1"/>
          <p:nvPr/>
        </p:nvSpPr>
        <p:spPr>
          <a:xfrm>
            <a:off x="5616017" y="4634283"/>
            <a:ext cx="258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(Teams meetings in 2024)</a:t>
            </a:r>
          </a:p>
        </p:txBody>
      </p:sp>
      <p:pic>
        <p:nvPicPr>
          <p:cNvPr id="11" name="Picture 10" descr="A screenshot of a video call&#10;&#10;Description automatically generated">
            <a:extLst>
              <a:ext uri="{FF2B5EF4-FFF2-40B4-BE49-F238E27FC236}">
                <a16:creationId xmlns:a16="http://schemas.microsoft.com/office/drawing/2014/main" id="{EB5C69A8-2C63-5D3E-AD85-644210F46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981" y="2579682"/>
            <a:ext cx="2719074" cy="1938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83FCCD-4DD0-452B-4169-5BFA686AC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886" y="1777042"/>
            <a:ext cx="1832703" cy="840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311FC7-8E04-8D68-7EEB-7E7530B97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981" y="1815318"/>
            <a:ext cx="729905" cy="764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4FF258-3572-3A25-7EA7-CC08CC92A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534" y="3249436"/>
            <a:ext cx="622726" cy="641223"/>
          </a:xfrm>
          <a:prstGeom prst="rect">
            <a:avLst/>
          </a:prstGeom>
        </p:spPr>
      </p:pic>
      <p:pic>
        <p:nvPicPr>
          <p:cNvPr id="18" name="Picture 2" descr="Bob Holz">
            <a:extLst>
              <a:ext uri="{FF2B5EF4-FFF2-40B4-BE49-F238E27FC236}">
                <a16:creationId xmlns:a16="http://schemas.microsoft.com/office/drawing/2014/main" id="{5133E452-473D-C1EA-F0E8-ADD0662EF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37" t="17731" r="10369" b="5249"/>
          <a:stretch/>
        </p:blipFill>
        <p:spPr bwMode="auto">
          <a:xfrm>
            <a:off x="8271434" y="3890659"/>
            <a:ext cx="517066" cy="73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ennifer wei nasa from science.gsfc.nasa.gov">
            <a:extLst>
              <a:ext uri="{FF2B5EF4-FFF2-40B4-BE49-F238E27FC236}">
                <a16:creationId xmlns:a16="http://schemas.microsoft.com/office/drawing/2014/main" id="{AB221B67-D703-84BB-6E4F-C0D03EA9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5037" y="2617958"/>
            <a:ext cx="641223" cy="6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BCE358-4000-3AE3-40C5-32D4548430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018" y="1990827"/>
            <a:ext cx="561425" cy="641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DFA71-9722-1807-5146-2CC269FFA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92" r="28470"/>
          <a:stretch>
            <a:fillRect/>
          </a:stretch>
        </p:blipFill>
        <p:spPr>
          <a:xfrm>
            <a:off x="4362995" y="3355519"/>
            <a:ext cx="618310" cy="840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EFC3E-EFAD-957E-30F2-36D9E69AF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156" y="118337"/>
            <a:ext cx="1062044" cy="8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79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02E16-3F6C-2B98-C21F-734F54F4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92" y="509685"/>
            <a:ext cx="6811373" cy="3831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C00CB5-2D5D-AAE4-3E90-5652349F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700" dirty="0">
                <a:solidFill>
                  <a:srgbClr val="00B0F0"/>
                </a:solidFill>
              </a:rPr>
              <a:t>Level 2 (all sensors) and Level 3 merge now online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C6A91-E4D2-C6A5-53B1-1AE1B2061A6A}"/>
              </a:ext>
            </a:extLst>
          </p:cNvPr>
          <p:cNvSpPr txBox="1"/>
          <p:nvPr/>
        </p:nvSpPr>
        <p:spPr>
          <a:xfrm>
            <a:off x="7192131" y="2808018"/>
            <a:ext cx="1951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Link to LAADS_DAAC “Webinar”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82F6E-8C4E-B58E-B839-76B08A2E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40" y="3750006"/>
            <a:ext cx="1253141" cy="1253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2E9DD-58FD-BE28-672B-C8AB701C0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473" y="1336132"/>
            <a:ext cx="944600" cy="94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AC7A56-8724-2735-271B-86CF764FEF1C}"/>
              </a:ext>
            </a:extLst>
          </p:cNvPr>
          <p:cNvSpPr txBox="1"/>
          <p:nvPr/>
        </p:nvSpPr>
        <p:spPr>
          <a:xfrm>
            <a:off x="5102352" y="2240718"/>
            <a:ext cx="1472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6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https://ladsweb.modaps.eosdis.nasa.gov/missions-and-measurements/applications/geoleo/</a:t>
            </a:r>
            <a:r>
              <a:rPr lang="en-US" sz="1200" dirty="0">
                <a:solidFill>
                  <a:srgbClr val="0600FF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448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1871-B6C2-C931-3C04-D43988674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37" y="0"/>
            <a:ext cx="8182856" cy="8178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Some fun:  </a:t>
            </a:r>
            <a:r>
              <a:rPr lang="en-US" dirty="0">
                <a:solidFill>
                  <a:schemeClr val="bg1"/>
                </a:solidFill>
              </a:rPr>
              <a:t>Compare GEO-LEO with TEMPO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August 19, 2023 </a:t>
            </a:r>
            <a:r>
              <a:rPr lang="en-US" dirty="0">
                <a:solidFill>
                  <a:schemeClr val="bg1"/>
                </a:solidFill>
              </a:rPr>
              <a:t>(Smoke events)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AF75F-3E82-ECC3-0AE5-E7FEA9830B7F}"/>
              </a:ext>
            </a:extLst>
          </p:cNvPr>
          <p:cNvSpPr txBox="1"/>
          <p:nvPr/>
        </p:nvSpPr>
        <p:spPr>
          <a:xfrm>
            <a:off x="181737" y="951470"/>
            <a:ext cx="877329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GEO and LEO Level 2 and Level 3 Merge run offline (not included in 2019-2022 archive)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TEMPO Level 2 AOD data from Amy Huff/STAR (accessed September 2025)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GEO - LEO merge is 30 minutes (e.g. up to 3 ABI/AHI Full Disk Images, and 6 granules/each for MODIS and/or VIIRS)…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… whereas TEMPO disk image takes about 50 minutes.   This means they don’t quite line up. But close enough….</a:t>
            </a:r>
          </a:p>
        </p:txBody>
      </p:sp>
    </p:spTree>
    <p:extLst>
      <p:ext uri="{BB962C8B-B14F-4D97-AF65-F5344CB8AC3E}">
        <p14:creationId xmlns:p14="http://schemas.microsoft.com/office/powerpoint/2010/main" val="799243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97A7-4764-1D24-AC43-B489A96C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652" y="273844"/>
            <a:ext cx="4183961" cy="1989296"/>
          </a:xfrm>
        </p:spPr>
        <p:txBody>
          <a:bodyPr>
            <a:normAutofit/>
          </a:bodyPr>
          <a:lstStyle/>
          <a:p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DT LEOGEO AOD and TEMPO AOD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5A69B-6C08-A0BE-ABAC-293F4B128000}"/>
              </a:ext>
            </a:extLst>
          </p:cNvPr>
          <p:cNvSpPr txBox="1"/>
          <p:nvPr/>
        </p:nvSpPr>
        <p:spPr>
          <a:xfrm>
            <a:off x="0" y="1370"/>
            <a:ext cx="417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ABI GOES16 True Color Image, 22 UTC</a:t>
            </a:r>
          </a:p>
        </p:txBody>
      </p:sp>
      <p:pic>
        <p:nvPicPr>
          <p:cNvPr id="3" name="DT_TEMPO_conus_20230819">
            <a:hlinkClick r:id="" action="ppaction://media"/>
            <a:extLst>
              <a:ext uri="{FF2B5EF4-FFF2-40B4-BE49-F238E27FC236}">
                <a16:creationId xmlns:a16="http://schemas.microsoft.com/office/drawing/2014/main" id="{3CFEEADE-D01C-66B2-1FA4-2FFBE42E3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55" y="2428274"/>
            <a:ext cx="8903058" cy="24931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DC07EA-4EC1-0D13-7C13-B842A0765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5" y="370702"/>
            <a:ext cx="3972104" cy="1772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8033A8-CC20-3F08-CD96-BDC9B062D996}"/>
              </a:ext>
            </a:extLst>
          </p:cNvPr>
          <p:cNvSpPr txBox="1"/>
          <p:nvPr/>
        </p:nvSpPr>
        <p:spPr>
          <a:xfrm>
            <a:off x="1849593" y="1114603"/>
            <a:ext cx="11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Recirculation</a:t>
            </a:r>
          </a:p>
        </p:txBody>
      </p:sp>
    </p:spTree>
    <p:extLst>
      <p:ext uri="{BB962C8B-B14F-4D97-AF65-F5344CB8AC3E}">
        <p14:creationId xmlns:p14="http://schemas.microsoft.com/office/powerpoint/2010/main" val="8712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13C9F-E330-9005-9151-A30C74D7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848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Comparison (DT GEOLEO – TEMPO)</a:t>
            </a:r>
          </a:p>
        </p:txBody>
      </p:sp>
      <p:pic>
        <p:nvPicPr>
          <p:cNvPr id="3" name="COMP_TEMPO_v02_gridAOD_20230819_S013.mp4">
            <a:hlinkClick r:id="" action="ppaction://media"/>
            <a:extLst>
              <a:ext uri="{FF2B5EF4-FFF2-40B4-BE49-F238E27FC236}">
                <a16:creationId xmlns:a16="http://schemas.microsoft.com/office/drawing/2014/main" id="{07F42CAA-12A1-76ED-0CA4-78ECC012E4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919" y="911719"/>
            <a:ext cx="4819135" cy="2771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4993F-79C0-BE10-4BD2-E14A77B1A1E6}"/>
              </a:ext>
            </a:extLst>
          </p:cNvPr>
          <p:cNvSpPr txBox="1"/>
          <p:nvPr/>
        </p:nvSpPr>
        <p:spPr>
          <a:xfrm>
            <a:off x="5807676" y="911719"/>
            <a:ext cx="30274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Data Quality: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 Both use QA-filtered AOD.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ea typeface="Inter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Spatial Grid: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 TEMPO AOD is gridded at 0.25 degrees.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ea typeface="Inter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Matching: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 TEMPO granules are time-matched  with the corresponding GEOLEO product.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6BF1D-5271-37C8-2847-936E119F606E}"/>
              </a:ext>
            </a:extLst>
          </p:cNvPr>
          <p:cNvSpPr txBox="1"/>
          <p:nvPr/>
        </p:nvSpPr>
        <p:spPr>
          <a:xfrm>
            <a:off x="457200" y="3803609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Generally, DT is higher AOD than TEMPO, especially for the highest AOD cases over land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Over ocean, DT has lower AOD near noon but higher AOD in later afternoon.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Angle dependencies?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Inter"/>
              </a:rPr>
              <a:t>Some differences in sampling, with DT overall being more likely to retrieve. 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52321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20D6C-6576-7AF9-EB28-FD4EE0690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395084F-CF4E-FC22-6B3D-4A9937A714D3}"/>
              </a:ext>
            </a:extLst>
          </p:cNvPr>
          <p:cNvGrpSpPr/>
          <p:nvPr/>
        </p:nvGrpSpPr>
        <p:grpSpPr>
          <a:xfrm>
            <a:off x="75239" y="128629"/>
            <a:ext cx="8615744" cy="4598750"/>
            <a:chOff x="22001625" y="14343695"/>
            <a:chExt cx="13385642" cy="714473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EE2EAC-7942-2E5E-3802-20AA5632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70193" y="15636268"/>
              <a:ext cx="12317074" cy="585216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244B81-53B9-0801-5366-F92CDC57381D}"/>
                </a:ext>
              </a:extLst>
            </p:cNvPr>
            <p:cNvSpPr txBox="1"/>
            <p:nvPr/>
          </p:nvSpPr>
          <p:spPr>
            <a:xfrm>
              <a:off x="22001625" y="14343695"/>
              <a:ext cx="7937444" cy="1075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AERONET Daily Average AOD [500 nm]</a:t>
              </a:r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>
                  <a:solidFill>
                    <a:schemeClr val="bg1"/>
                  </a:solidFill>
                </a:rPr>
                <a:t>Captured from AERONET Data Visualization 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https://</a:t>
              </a:r>
              <a:r>
                <a:rPr lang="en-US" sz="1200" dirty="0" err="1">
                  <a:solidFill>
                    <a:schemeClr val="bg1"/>
                  </a:solidFill>
                </a:rPr>
                <a:t>aeronet.gsfc.nasa.gov</a:t>
              </a:r>
              <a:r>
                <a:rPr lang="en-US" sz="1200" dirty="0">
                  <a:solidFill>
                    <a:schemeClr val="bg1"/>
                  </a:solidFill>
                </a:rPr>
                <a:t>/</a:t>
              </a:r>
              <a:r>
                <a:rPr lang="en-US" sz="1200" dirty="0" err="1">
                  <a:solidFill>
                    <a:schemeClr val="bg1"/>
                  </a:solidFill>
                </a:rPr>
                <a:t>new_web</a:t>
              </a:r>
              <a:r>
                <a:rPr lang="en-US" sz="1200" dirty="0">
                  <a:solidFill>
                    <a:schemeClr val="bg1"/>
                  </a:solidFill>
                </a:rPr>
                <a:t>/</a:t>
              </a:r>
              <a:r>
                <a:rPr lang="en-US" sz="1200" dirty="0" err="1">
                  <a:solidFill>
                    <a:schemeClr val="bg1"/>
                  </a:solidFill>
                </a:rPr>
                <a:t>aeronet_map_tool</a:t>
              </a:r>
              <a:r>
                <a:rPr lang="en-US" sz="1200" dirty="0">
                  <a:solidFill>
                    <a:schemeClr val="bg1"/>
                  </a:solidFill>
                </a:rPr>
                <a:t>/</a:t>
              </a:r>
              <a:r>
                <a:rPr lang="en-US" sz="1200" dirty="0" err="1">
                  <a:solidFill>
                    <a:schemeClr val="bg1"/>
                  </a:solidFill>
                </a:rPr>
                <a:t>index.html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DCE378-470E-40A4-78B7-DBA30CF52516}"/>
              </a:ext>
            </a:extLst>
          </p:cNvPr>
          <p:cNvCxnSpPr>
            <a:cxnSpLocks/>
          </p:cNvCxnSpPr>
          <p:nvPr/>
        </p:nvCxnSpPr>
        <p:spPr>
          <a:xfrm flipV="1">
            <a:off x="1807960" y="1788875"/>
            <a:ext cx="741332" cy="5247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0947AE-0AF4-CBF1-B2EE-14098420B388}"/>
              </a:ext>
            </a:extLst>
          </p:cNvPr>
          <p:cNvCxnSpPr>
            <a:cxnSpLocks/>
          </p:cNvCxnSpPr>
          <p:nvPr/>
        </p:nvCxnSpPr>
        <p:spPr>
          <a:xfrm flipH="1">
            <a:off x="4745998" y="889014"/>
            <a:ext cx="992126" cy="685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542A18-BA7E-C38E-6434-AE5B0F0ECD25}"/>
              </a:ext>
            </a:extLst>
          </p:cNvPr>
          <p:cNvCxnSpPr>
            <a:cxnSpLocks/>
          </p:cNvCxnSpPr>
          <p:nvPr/>
        </p:nvCxnSpPr>
        <p:spPr>
          <a:xfrm flipH="1" flipV="1">
            <a:off x="5160599" y="2993052"/>
            <a:ext cx="2200321" cy="3673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0873D9E-8205-594F-7FCE-55C021A64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5" y="2338742"/>
            <a:ext cx="3566161" cy="1783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F43AA-FFD3-53FF-9027-4429804A7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580" y="3360420"/>
            <a:ext cx="3566161" cy="178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AECDB8-E2DD-F94C-9A57-A2E0B9F73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445" y="42658"/>
            <a:ext cx="3566161" cy="1783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7C947C-8843-FA01-F66E-5269F1672E18}"/>
              </a:ext>
            </a:extLst>
          </p:cNvPr>
          <p:cNvSpPr txBox="1"/>
          <p:nvPr/>
        </p:nvSpPr>
        <p:spPr>
          <a:xfrm>
            <a:off x="19095" y="960601"/>
            <a:ext cx="1968856" cy="1338828"/>
          </a:xfrm>
          <a:prstGeom prst="rect">
            <a:avLst/>
          </a:prstGeom>
          <a:solidFill>
            <a:srgbClr val="AAD4DF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DT ABIs, GEOLEO merged L3 + TEMPO L2</a:t>
            </a:r>
            <a:br>
              <a:rPr lang="en-US" sz="1350" dirty="0">
                <a:solidFill>
                  <a:srgbClr val="FF0000"/>
                </a:solidFill>
              </a:rPr>
            </a:br>
            <a:r>
              <a:rPr lang="en-US" sz="1350" dirty="0">
                <a:solidFill>
                  <a:srgbClr val="FF0000"/>
                </a:solidFill>
              </a:rPr>
              <a:t>AERONET : 30min average</a:t>
            </a:r>
          </a:p>
          <a:p>
            <a:r>
              <a:rPr lang="en-US" sz="1350" dirty="0">
                <a:solidFill>
                  <a:srgbClr val="FF0000"/>
                </a:solidFill>
              </a:rPr>
              <a:t>TEMPO, DT : 25 km radius average </a:t>
            </a:r>
          </a:p>
        </p:txBody>
      </p:sp>
    </p:spTree>
    <p:extLst>
      <p:ext uri="{BB962C8B-B14F-4D97-AF65-F5344CB8AC3E}">
        <p14:creationId xmlns:p14="http://schemas.microsoft.com/office/powerpoint/2010/main" val="384255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9C828A-9F9A-E850-197C-CE5590B3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" y="1412347"/>
            <a:ext cx="2926079" cy="219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4415C-5309-5DD4-A03C-86DE8B3CD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979" y="1412347"/>
            <a:ext cx="2926079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4A3DD-D624-222D-A213-E55CD516E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1" y="1412347"/>
            <a:ext cx="2926079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34717-BF3C-7EF1-5D69-3E07901A01E5}"/>
              </a:ext>
            </a:extLst>
          </p:cNvPr>
          <p:cNvSpPr txBox="1"/>
          <p:nvPr/>
        </p:nvSpPr>
        <p:spPr>
          <a:xfrm>
            <a:off x="739957" y="351092"/>
            <a:ext cx="766408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GMAO Atmospheric Composition Maps, Black Carbon AOD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https://</a:t>
            </a:r>
            <a:r>
              <a:rPr lang="en-US" sz="1500" dirty="0" err="1">
                <a:solidFill>
                  <a:schemeClr val="bg1"/>
                </a:solidFill>
              </a:rPr>
              <a:t>fluid.nccs.nasa.gov</a:t>
            </a:r>
            <a:r>
              <a:rPr lang="en-US" sz="1500" dirty="0">
                <a:solidFill>
                  <a:schemeClr val="bg1"/>
                </a:solidFill>
              </a:rPr>
              <a:t>/reanalysis/chem2d_merra2/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9C6BA-28AF-94C6-3525-CB92ADB75336}"/>
              </a:ext>
            </a:extLst>
          </p:cNvPr>
          <p:cNvSpPr txBox="1"/>
          <p:nvPr/>
        </p:nvSpPr>
        <p:spPr>
          <a:xfrm>
            <a:off x="1199873" y="1061280"/>
            <a:ext cx="681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 Z                                                   18Z                                                      21Z</a:t>
            </a:r>
          </a:p>
        </p:txBody>
      </p:sp>
    </p:spTree>
    <p:extLst>
      <p:ext uri="{BB962C8B-B14F-4D97-AF65-F5344CB8AC3E}">
        <p14:creationId xmlns:p14="http://schemas.microsoft.com/office/powerpoint/2010/main" val="121383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B02B1-ADCF-C145-DD70-EF1AEB4A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3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E4ED-26B9-8929-FA06-F82934682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8876"/>
            <a:ext cx="8229600" cy="4000980"/>
          </a:xfrm>
        </p:spPr>
        <p:txBody>
          <a:bodyPr>
            <a:normAutofit fontScale="92500"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NASA’s </a:t>
            </a:r>
            <a:r>
              <a:rPr lang="en-US" sz="1400" dirty="0" err="1">
                <a:solidFill>
                  <a:schemeClr val="bg1"/>
                </a:solidFill>
              </a:rPr>
              <a:t>MEaSUREs</a:t>
            </a:r>
            <a:r>
              <a:rPr lang="en-US" sz="1400" dirty="0">
                <a:solidFill>
                  <a:schemeClr val="bg1"/>
                </a:solidFill>
              </a:rPr>
              <a:t> supported development of a GEO-LEO aerosol product using “consistent” implementation of the Dark Target  (DT) retrieval algorithm.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L2, L3 and L3-merge products (at HH and QD) are available for period 2019-2022 through NASA’s </a:t>
            </a:r>
            <a:r>
              <a:rPr lang="en-US" sz="1400" dirty="0" err="1">
                <a:solidFill>
                  <a:schemeClr val="bg1"/>
                </a:solidFill>
              </a:rPr>
              <a:t>EarthData</a:t>
            </a:r>
            <a:r>
              <a:rPr lang="en-US" sz="1400" dirty="0">
                <a:solidFill>
                  <a:schemeClr val="bg1"/>
                </a:solidFill>
              </a:rPr>
              <a:t> archive, and a paper has been accepted.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(not shown) AODs from GEO-LEO DT products have biases and issues mostly “consistent” with known performance of DT on MODIS or VIIRS.  Likely to have high-bias over land.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GEO-LEO snapshots &amp; animations are useful for observing aerosol transport that can be compared with models.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With approximately hour repeat, TEMPO’s AOD &amp; other aerosol products provide detail of CONUS+ region.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For a particular case of August 19, 2023 (smoke transport and re-circulation), we compare TEMPO and GEO-LEO. 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Overall, they show the “same world” but with different choices of satisfactory retrieval conditions (clouds/no clouds, etc.).  GEO-LEO is overall much more likely to “retrieve”.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GEO-LEO is offset high compared to TEMPO, which is probably expected given the known GEO-LEO offset.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Both GEO-LEO (merge product) and TEMPO show some skill at observing the diurnal cycle at 3 sites on this day. </a:t>
            </a: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</a:rPr>
              <a:t>Future?  Consistent algorithms on entire GEO-Imager Ring (+ LEO), and consistent algorithms on entire GEO-Compositional Ring (+LEO)?    Joint GEO-LEO (Imager) + GEO-LEO (Spectrometer)?? </a:t>
            </a: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2AD3C-C22B-98A6-D7BA-06F90442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756007" y="403746"/>
            <a:ext cx="8278092" cy="49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2209" tIns="31105" rIns="62209" bIns="31105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310754" algn="l"/>
                <a:tab pos="621506" algn="l"/>
                <a:tab pos="932260" algn="l"/>
                <a:tab pos="1243013" algn="l"/>
                <a:tab pos="1554956" algn="l"/>
                <a:tab pos="1865710" algn="l"/>
                <a:tab pos="2176463" algn="l"/>
                <a:tab pos="2487216" algn="l"/>
                <a:tab pos="2799160" algn="l"/>
                <a:tab pos="3109913" algn="l"/>
                <a:tab pos="3420666" algn="l"/>
                <a:tab pos="3731419" algn="l"/>
                <a:tab pos="4043363" algn="l"/>
                <a:tab pos="4354116" algn="l"/>
                <a:tab pos="4664869" algn="l"/>
                <a:tab pos="4975622" algn="l"/>
                <a:tab pos="5287566" algn="l"/>
                <a:tab pos="5598319" algn="l"/>
                <a:tab pos="5909072" algn="l"/>
                <a:tab pos="6219825" algn="l"/>
              </a:tabLst>
              <a:defRPr/>
            </a:pPr>
            <a:r>
              <a:rPr lang="en-GB" sz="2800" b="1" dirty="0">
                <a:solidFill>
                  <a:schemeClr val="bg1"/>
                </a:solidFill>
                <a:latin typeface="+mj-lt"/>
              </a:rPr>
              <a:t>Dark Target (DT) Aerosol Retrieval Project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81491" y="897451"/>
            <a:ext cx="8145263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71E32-7F5D-8E45-92A7-BAE601B1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Google Shape;93;p2">
            <a:extLst>
              <a:ext uri="{FF2B5EF4-FFF2-40B4-BE49-F238E27FC236}">
                <a16:creationId xmlns:a16="http://schemas.microsoft.com/office/drawing/2014/main" id="{21650BEF-16CA-E721-3404-0C66DA9E71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738" y="150603"/>
            <a:ext cx="621844" cy="64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34E41-7E9B-9662-BBD2-14D7D1744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92" y="267996"/>
            <a:ext cx="1163571" cy="27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433278-A891-45EC-D515-C1F7EE049B39}"/>
              </a:ext>
            </a:extLst>
          </p:cNvPr>
          <p:cNvSpPr txBox="1"/>
          <p:nvPr/>
        </p:nvSpPr>
        <p:spPr>
          <a:xfrm>
            <a:off x="-74727" y="1105506"/>
            <a:ext cx="6353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One algorithm + many sensors = </a:t>
            </a:r>
            <a:r>
              <a:rPr lang="en-US" sz="1800" b="1" dirty="0">
                <a:solidFill>
                  <a:schemeClr val="bg1"/>
                </a:solidFill>
              </a:rPr>
              <a:t>All daylight globe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1ECCC-0059-C20E-8C74-1AAD7E412A03}"/>
              </a:ext>
            </a:extLst>
          </p:cNvPr>
          <p:cNvSpPr txBox="1"/>
          <p:nvPr/>
        </p:nvSpPr>
        <p:spPr>
          <a:xfrm>
            <a:off x="6780563" y="3128123"/>
            <a:ext cx="1279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Dark Target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CBC45-256A-AFFA-BC92-D76DAC638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899" y="1560160"/>
            <a:ext cx="1301261" cy="1301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0D1C3-57F8-F74F-5F6A-2FFF13800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899" y="3447169"/>
            <a:ext cx="1301261" cy="130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1B5CF1-4B75-0CAC-0814-F65730BD3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82" y="1560933"/>
            <a:ext cx="4677117" cy="3129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ECAD16-A82C-2F1F-A986-8B4215CD29B3}"/>
              </a:ext>
            </a:extLst>
          </p:cNvPr>
          <p:cNvSpPr txBox="1"/>
          <p:nvPr/>
        </p:nvSpPr>
        <p:spPr>
          <a:xfrm>
            <a:off x="6649600" y="1255406"/>
            <a:ext cx="164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LAADS GEOLEO</a:t>
            </a:r>
          </a:p>
        </p:txBody>
      </p:sp>
    </p:spTree>
    <p:extLst>
      <p:ext uri="{BB962C8B-B14F-4D97-AF65-F5344CB8AC3E}">
        <p14:creationId xmlns:p14="http://schemas.microsoft.com/office/powerpoint/2010/main" val="25966203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93" y="64264"/>
            <a:ext cx="8046892" cy="593658"/>
          </a:xfrm>
          <a:noFill/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Dark Target Aerosol retrieval Algorithm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(developed for MODIS &amp; ported to VIIRS)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8241" y="766518"/>
            <a:ext cx="2677158" cy="2904524"/>
            <a:chOff x="286597" y="990600"/>
            <a:chExt cx="3569544" cy="38726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597" y="2128075"/>
              <a:ext cx="3547403" cy="2735223"/>
            </a:xfrm>
            <a:prstGeom prst="rect">
              <a:avLst/>
            </a:prstGeom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23872" y="1420188"/>
              <a:ext cx="3510128" cy="73866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Calibri" pitchFamily="-107" charset="0"/>
                </a:rPr>
                <a:t>May 4, 2001; 13:25 UTC</a:t>
              </a:r>
            </a:p>
            <a:p>
              <a:pPr algn="ctr"/>
              <a:r>
                <a:rPr lang="en-US" sz="1500" b="1" i="1" dirty="0">
                  <a:solidFill>
                    <a:schemeClr val="bg1"/>
                  </a:solidFill>
                  <a:latin typeface="Calibri" pitchFamily="-107" charset="0"/>
                </a:rPr>
                <a:t>Level 1 </a:t>
              </a:r>
              <a:r>
                <a:rPr lang="en-US" sz="1500" b="1" dirty="0">
                  <a:solidFill>
                    <a:schemeClr val="bg1"/>
                  </a:solidFill>
                  <a:latin typeface="Calibri" pitchFamily="-107" charset="0"/>
                </a:rPr>
                <a:t>“reflectance”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6453" y="990600"/>
              <a:ext cx="32296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What a sensor observes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94643" y="740409"/>
            <a:ext cx="2761398" cy="2990770"/>
            <a:chOff x="5281800" y="955787"/>
            <a:chExt cx="3681863" cy="3987694"/>
          </a:xfrm>
        </p:grpSpPr>
        <p:grpSp>
          <p:nvGrpSpPr>
            <p:cNvPr id="3" name="Group 32"/>
            <p:cNvGrpSpPr/>
            <p:nvPr/>
          </p:nvGrpSpPr>
          <p:grpSpPr>
            <a:xfrm>
              <a:off x="5281800" y="1437285"/>
              <a:ext cx="3593812" cy="3506196"/>
              <a:chOff x="457200" y="529515"/>
              <a:chExt cx="3242650" cy="3726946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688" y="914847"/>
                <a:ext cx="3200612" cy="3200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>
                <a:off x="1452959" y="2529205"/>
                <a:ext cx="1186359" cy="1014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350" b="1" dirty="0">
                    <a:solidFill>
                      <a:schemeClr val="bg1"/>
                    </a:solidFill>
                    <a:latin typeface="Calibri" pitchFamily="-107" charset="0"/>
                  </a:rPr>
                  <a:t>OCEAN </a:t>
                </a:r>
              </a:p>
              <a:p>
                <a:pPr algn="ctr"/>
                <a:endParaRPr lang="en-US" sz="1350" b="1" dirty="0">
                  <a:solidFill>
                    <a:schemeClr val="bg1"/>
                  </a:solidFill>
                  <a:latin typeface="Calibri" pitchFamily="-107" charset="0"/>
                </a:endParaRPr>
              </a:p>
              <a:p>
                <a:pPr algn="ctr"/>
                <a:r>
                  <a:rPr lang="en-US" sz="1350" b="1" dirty="0">
                    <a:solidFill>
                      <a:schemeClr val="bg1"/>
                    </a:solidFill>
                    <a:latin typeface="Calibri" pitchFamily="-107" charset="0"/>
                  </a:rPr>
                  <a:t>GLINT</a:t>
                </a:r>
              </a:p>
            </p:txBody>
          </p:sp>
          <p:sp>
            <p:nvSpPr>
              <p:cNvPr id="7" name="Text Box 9"/>
              <p:cNvSpPr txBox="1">
                <a:spLocks noChangeArrowheads="1"/>
              </p:cNvSpPr>
              <p:nvPr/>
            </p:nvSpPr>
            <p:spPr bwMode="auto">
              <a:xfrm>
                <a:off x="462688" y="2611797"/>
                <a:ext cx="796713" cy="42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350" b="1" dirty="0">
                    <a:solidFill>
                      <a:schemeClr val="bg1"/>
                    </a:solidFill>
                    <a:latin typeface="Calibri" pitchFamily="-107" charset="0"/>
                  </a:rPr>
                  <a:t>LAND</a:t>
                </a: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529515"/>
                <a:ext cx="3206100" cy="654309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Calibri" pitchFamily="-107" charset="0"/>
                  </a:rPr>
                  <a:t>May 4, 2001; 13:25 UTC</a:t>
                </a:r>
              </a:p>
              <a:p>
                <a:pPr algn="ctr"/>
                <a:r>
                  <a:rPr lang="en-US" sz="1500" b="1" i="1" dirty="0">
                    <a:solidFill>
                      <a:schemeClr val="bg1"/>
                    </a:solidFill>
                    <a:latin typeface="Calibri" pitchFamily="-107" charset="0"/>
                  </a:rPr>
                  <a:t>Level 2</a:t>
                </a:r>
                <a:r>
                  <a:rPr lang="en-US" sz="1500" b="1" dirty="0">
                    <a:solidFill>
                      <a:schemeClr val="bg1"/>
                    </a:solidFill>
                    <a:latin typeface="Calibri" pitchFamily="-107" charset="0"/>
                  </a:rPr>
                  <a:t> (</a:t>
                </a:r>
                <a:r>
                  <a:rPr lang="en-US" sz="1500" b="1" i="1" dirty="0">
                    <a:solidFill>
                      <a:schemeClr val="bg1"/>
                    </a:solidFill>
                    <a:latin typeface="Calibri" pitchFamily="-107" charset="0"/>
                  </a:rPr>
                  <a:t>L2</a:t>
                </a:r>
                <a:r>
                  <a:rPr lang="en-US" sz="1500" b="1" dirty="0">
                    <a:solidFill>
                      <a:schemeClr val="bg1"/>
                    </a:solidFill>
                    <a:latin typeface="Calibri" pitchFamily="-107" charset="0"/>
                  </a:rPr>
                  <a:t>) “product”</a:t>
                </a:r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3073344" y="2653405"/>
                <a:ext cx="626506" cy="1603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350" b="1" dirty="0">
                    <a:solidFill>
                      <a:schemeClr val="bg1"/>
                    </a:solidFill>
                    <a:latin typeface="Calibri" pitchFamily="-107" charset="0"/>
                  </a:rPr>
                  <a:t>AOD</a:t>
                </a:r>
              </a:p>
              <a:p>
                <a:pPr algn="r"/>
                <a:r>
                  <a:rPr lang="en-US" sz="1350" b="1" dirty="0">
                    <a:solidFill>
                      <a:schemeClr val="bg1"/>
                    </a:solidFill>
                    <a:latin typeface="Calibri" pitchFamily="-107" charset="0"/>
                  </a:rPr>
                  <a:t>1.0</a:t>
                </a:r>
              </a:p>
              <a:p>
                <a:pPr algn="r"/>
                <a:endParaRPr lang="en-US" sz="1350" b="1" dirty="0">
                  <a:solidFill>
                    <a:schemeClr val="bg1"/>
                  </a:solidFill>
                  <a:latin typeface="Calibri" pitchFamily="-107" charset="0"/>
                </a:endParaRPr>
              </a:p>
              <a:p>
                <a:pPr algn="r"/>
                <a:endParaRPr lang="en-US" sz="1350" b="1" dirty="0">
                  <a:solidFill>
                    <a:schemeClr val="bg1"/>
                  </a:solidFill>
                  <a:latin typeface="Calibri" pitchFamily="-107" charset="0"/>
                </a:endParaRPr>
              </a:p>
              <a:p>
                <a:pPr algn="r"/>
                <a:r>
                  <a:rPr lang="en-US" sz="1350" b="1" dirty="0">
                    <a:solidFill>
                      <a:schemeClr val="bg1"/>
                    </a:solidFill>
                    <a:latin typeface="Calibri" pitchFamily="-107" charset="0"/>
                  </a:rPr>
                  <a:t>0.0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281801" y="955787"/>
              <a:ext cx="368186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Attributed to aerosol (AOD)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20475" y="1088709"/>
            <a:ext cx="2295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FF00"/>
                </a:solidFill>
              </a:rPr>
              <a:t>Established</a:t>
            </a:r>
            <a:r>
              <a:rPr lang="en-US" dirty="0">
                <a:solidFill>
                  <a:srgbClr val="FFFF00"/>
                </a:solidFill>
              </a:rPr>
              <a:t> by Kaufman, </a:t>
            </a:r>
            <a:r>
              <a:rPr lang="en-US" dirty="0" err="1">
                <a:solidFill>
                  <a:srgbClr val="FFFF00"/>
                </a:solidFill>
              </a:rPr>
              <a:t>Tanré</a:t>
            </a:r>
            <a:r>
              <a:rPr lang="en-US" dirty="0">
                <a:solidFill>
                  <a:srgbClr val="FFFF00"/>
                </a:solidFill>
              </a:rPr>
              <a:t>, Remer, et al (1997)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FFFF00"/>
                </a:solidFill>
              </a:rPr>
              <a:t>Modified</a:t>
            </a:r>
            <a:r>
              <a:rPr lang="en-US" dirty="0">
                <a:solidFill>
                  <a:srgbClr val="FFFF00"/>
                </a:solidFill>
              </a:rPr>
              <a:t> by Remer, Levy, Gupta, Sawyer, Shi et al (2005, 2010, 2013, 2015, 2020,  etc.)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949262" y="1703972"/>
            <a:ext cx="1001535" cy="1256474"/>
            <a:chOff x="3887960" y="2240539"/>
            <a:chExt cx="1335380" cy="1675298"/>
          </a:xfrm>
        </p:grpSpPr>
        <p:grpSp>
          <p:nvGrpSpPr>
            <p:cNvPr id="21" name="Group 20"/>
            <p:cNvGrpSpPr/>
            <p:nvPr/>
          </p:nvGrpSpPr>
          <p:grpSpPr>
            <a:xfrm flipH="1">
              <a:off x="3887960" y="2240539"/>
              <a:ext cx="1335380" cy="1675298"/>
              <a:chOff x="1535048" y="1437546"/>
              <a:chExt cx="4044734" cy="374041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535048" y="1437546"/>
                <a:ext cx="2344436" cy="37404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037428" y="1953947"/>
                <a:ext cx="1451318" cy="2651783"/>
              </a:xfrm>
              <a:prstGeom prst="ellipse">
                <a:avLst/>
              </a:prstGeom>
              <a:solidFill>
                <a:srgbClr val="8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344437" y="2470345"/>
                <a:ext cx="837298" cy="1549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V="1">
                <a:off x="5177297" y="1884164"/>
                <a:ext cx="97685" cy="18143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5329697" y="1827209"/>
                <a:ext cx="97685" cy="18143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5482097" y="1784211"/>
                <a:ext cx="97685" cy="18143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H="1" flipV="1">
                <a:off x="5177297" y="2097349"/>
                <a:ext cx="97685" cy="18143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0800000" flipH="1" flipV="1">
                <a:off x="5329697" y="2056605"/>
                <a:ext cx="97685" cy="18143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0800000" flipH="1" flipV="1">
                <a:off x="5482097" y="2029818"/>
                <a:ext cx="97685" cy="18143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6752" y="2334617"/>
                <a:ext cx="1046623" cy="1908237"/>
              </a:xfrm>
              <a:prstGeom prst="rect">
                <a:avLst/>
              </a:prstGeom>
            </p:spPr>
          </p:pic>
          <p:cxnSp>
            <p:nvCxnSpPr>
              <p:cNvPr id="32" name="Straight Arrow Connector 31"/>
              <p:cNvCxnSpPr/>
              <p:nvPr/>
            </p:nvCxnSpPr>
            <p:spPr>
              <a:xfrm flipV="1">
                <a:off x="2790996" y="1953947"/>
                <a:ext cx="2707266" cy="1256106"/>
              </a:xfrm>
              <a:prstGeom prst="straightConnector1">
                <a:avLst/>
              </a:prstGeom>
              <a:ln w="57150" cmpd="sng">
                <a:solidFill>
                  <a:schemeClr val="bg1">
                    <a:lumMod val="65000"/>
                  </a:schemeClr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3911867" y="2878019"/>
              <a:ext cx="6451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chemeClr val="bg1"/>
                  </a:solidFill>
                </a:rPr>
                <a:t>DT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24287" y="3813666"/>
            <a:ext cx="8895425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Requires</a:t>
            </a:r>
            <a:r>
              <a:rPr lang="en-US" b="1" dirty="0"/>
              <a:t>:  </a:t>
            </a:r>
            <a:r>
              <a:rPr lang="en-US" dirty="0"/>
              <a:t>Observations of spectral reflectance in selected bands between ”blue” and “SWIR” wavelengths (other bands help with cloud/surface masking and filtering)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Retrieves</a:t>
            </a:r>
            <a:r>
              <a:rPr lang="en-US" b="1" dirty="0"/>
              <a:t>: </a:t>
            </a:r>
            <a:r>
              <a:rPr lang="en-US" dirty="0"/>
              <a:t>AOD at 0.55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m, spectral AOD (AE), cloud-cleared </a:t>
            </a:r>
            <a:r>
              <a:rPr lang="en-US" dirty="0" err="1"/>
              <a:t>reflectances</a:t>
            </a:r>
            <a:r>
              <a:rPr lang="en-US" dirty="0"/>
              <a:t>, diagnostics, Quality Assurance and Confidence</a:t>
            </a:r>
          </a:p>
        </p:txBody>
      </p:sp>
    </p:spTree>
    <p:extLst>
      <p:ext uri="{BB962C8B-B14F-4D97-AF65-F5344CB8AC3E}">
        <p14:creationId xmlns:p14="http://schemas.microsoft.com/office/powerpoint/2010/main" val="24593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83638-3604-2037-EF9B-41EA5A3CF616}"/>
              </a:ext>
            </a:extLst>
          </p:cNvPr>
          <p:cNvSpPr txBox="1"/>
          <p:nvPr/>
        </p:nvSpPr>
        <p:spPr>
          <a:xfrm>
            <a:off x="430316" y="160032"/>
            <a:ext cx="7697235" cy="40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309563" hangingPunct="0"/>
            <a:r>
              <a:rPr lang="en-US" sz="2400" b="1" dirty="0">
                <a:solidFill>
                  <a:srgbClr val="00B0F0"/>
                </a:solidFill>
              </a:rPr>
              <a:t>EXPAND with Geostationary (GEO) </a:t>
            </a:r>
            <a:r>
              <a:rPr lang="en-US" sz="2400" b="1" dirty="0">
                <a:solidFill>
                  <a:schemeClr val="bg1"/>
                </a:solidFill>
              </a:rPr>
              <a:t>to observe rapid changes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3803C-318F-AD0A-16BF-443DE048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87" y="671129"/>
            <a:ext cx="6550423" cy="380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36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F16CE1-81AF-12C4-CAA8-C7731BE9F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21" y="34141"/>
            <a:ext cx="9026883" cy="520254"/>
          </a:xfrm>
        </p:spPr>
        <p:txBody>
          <a:bodyPr>
            <a:normAutofit/>
          </a:bodyPr>
          <a:lstStyle/>
          <a:p>
            <a:pPr algn="l"/>
            <a:r>
              <a:rPr lang="en-US" sz="2250" b="1" dirty="0">
                <a:solidFill>
                  <a:schemeClr val="bg1"/>
                </a:solidFill>
              </a:rPr>
              <a:t>Can we apply DT to different platforms and combine into a single product?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15211D-40B6-A97F-269F-F82FFF64D54F}"/>
              </a:ext>
            </a:extLst>
          </p:cNvPr>
          <p:cNvSpPr txBox="1"/>
          <p:nvPr/>
        </p:nvSpPr>
        <p:spPr>
          <a:xfrm>
            <a:off x="1352799" y="3648162"/>
            <a:ext cx="1467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Circa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A2749-9E58-EF66-5EBD-0E6ADFA7ED64}"/>
              </a:ext>
            </a:extLst>
          </p:cNvPr>
          <p:cNvSpPr txBox="1"/>
          <p:nvPr/>
        </p:nvSpPr>
        <p:spPr>
          <a:xfrm>
            <a:off x="5709931" y="3997030"/>
            <a:ext cx="64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600FF"/>
                </a:solidFill>
              </a:rPr>
              <a:t>_SNPP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4E7-88D9-706B-5403-CA04E34BE123}"/>
              </a:ext>
            </a:extLst>
          </p:cNvPr>
          <p:cNvSpPr txBox="1"/>
          <p:nvPr/>
        </p:nvSpPr>
        <p:spPr>
          <a:xfrm>
            <a:off x="1257005" y="4463028"/>
            <a:ext cx="556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AHI = Advanced </a:t>
            </a:r>
            <a:r>
              <a:rPr lang="en-US" dirty="0" err="1">
                <a:solidFill>
                  <a:schemeClr val="bg1"/>
                </a:solidFill>
              </a:rPr>
              <a:t>Himawari</a:t>
            </a:r>
            <a:r>
              <a:rPr lang="en-US" dirty="0">
                <a:solidFill>
                  <a:schemeClr val="bg1"/>
                </a:solidFill>
              </a:rPr>
              <a:t> Imager (Japan)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ABI = Advanced Baseline Imager (U.S.)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2372BC-2A6E-B574-1A0D-7DF3A6AD7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4" y="634861"/>
            <a:ext cx="8412480" cy="3776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69ABFB-C76D-6F45-C12C-8C90838F75BE}"/>
              </a:ext>
            </a:extLst>
          </p:cNvPr>
          <p:cNvSpPr txBox="1"/>
          <p:nvPr/>
        </p:nvSpPr>
        <p:spPr>
          <a:xfrm>
            <a:off x="5969076" y="4601527"/>
            <a:ext cx="248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</a:t>
            </a:r>
            <a:r>
              <a:rPr lang="en-US" b="1" i="1" dirty="0">
                <a:solidFill>
                  <a:schemeClr val="bg1"/>
                </a:solidFill>
              </a:rPr>
              <a:t>coordinated</a:t>
            </a:r>
            <a:r>
              <a:rPr lang="en-US" b="1" dirty="0">
                <a:solidFill>
                  <a:schemeClr val="bg1"/>
                </a:solidFill>
              </a:rPr>
              <a:t> GEO-Ring</a:t>
            </a:r>
          </a:p>
        </p:txBody>
      </p:sp>
    </p:spTree>
    <p:extLst>
      <p:ext uri="{BB962C8B-B14F-4D97-AF65-F5344CB8AC3E}">
        <p14:creationId xmlns:p14="http://schemas.microsoft.com/office/powerpoint/2010/main" val="392474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2BBD3-4BAD-C14E-AF56-65FAD489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04" y="76573"/>
            <a:ext cx="7886700" cy="558914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XAER</a:t>
            </a:r>
            <a:r>
              <a:rPr lang="en-US" b="1" u="sng" dirty="0">
                <a:solidFill>
                  <a:srgbClr val="FF40FF"/>
                </a:solidFill>
              </a:rPr>
              <a:t>DT</a:t>
            </a:r>
            <a:r>
              <a:rPr lang="en-US" dirty="0">
                <a:solidFill>
                  <a:schemeClr val="bg1"/>
                </a:solidFill>
              </a:rPr>
              <a:t>: A joint GEO-LEO aerosol product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07A00E-73EC-C04A-A1EC-50EC9C0B3389}"/>
              </a:ext>
            </a:extLst>
          </p:cNvPr>
          <p:cNvSpPr/>
          <p:nvPr/>
        </p:nvSpPr>
        <p:spPr>
          <a:xfrm>
            <a:off x="1651038" y="600862"/>
            <a:ext cx="55208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A NASA “</a:t>
            </a:r>
            <a:r>
              <a:rPr lang="en-US" sz="1600" b="1" dirty="0" err="1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MeASUREs</a:t>
            </a:r>
            <a:r>
              <a:rPr lang="en-US" sz="1600" b="1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” (Making Earth Data Useful -2017)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1F739-9FC1-C34C-9EF5-05E616CABDF5}"/>
              </a:ext>
            </a:extLst>
          </p:cNvPr>
          <p:cNvSpPr txBox="1"/>
          <p:nvPr/>
        </p:nvSpPr>
        <p:spPr>
          <a:xfrm flipH="1">
            <a:off x="100568" y="1070879"/>
            <a:ext cx="46630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bg1"/>
                </a:solidFill>
              </a:rPr>
              <a:t>Level 2</a:t>
            </a:r>
            <a:r>
              <a:rPr lang="en-US" sz="2000" b="1" dirty="0">
                <a:solidFill>
                  <a:schemeClr val="bg1"/>
                </a:solidFill>
              </a:rPr>
              <a:t>: 4 sensors / 8 platforms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MODIS on Terra &amp; Aqua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VIIRS on Suomi-NPP &amp; NOAA-20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ABI on GOES-East &amp; -West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AHI on Himawari-8 &amp; 9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AODs, Reflectance, QA</a:t>
            </a: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FF00"/>
                </a:solidFill>
              </a:rPr>
              <a:t>Level 3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30-minute intervals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Global 0.25° x 0.25° grid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Mean, </a:t>
            </a:r>
            <a:r>
              <a:rPr lang="en-US" sz="2000" b="1" dirty="0" err="1">
                <a:solidFill>
                  <a:srgbClr val="FFFF00"/>
                </a:solidFill>
              </a:rPr>
              <a:t>StDev</a:t>
            </a:r>
            <a:r>
              <a:rPr lang="en-US" sz="2000" b="1" dirty="0">
                <a:solidFill>
                  <a:srgbClr val="FFFF00"/>
                </a:solidFill>
              </a:rPr>
              <a:t>, Counts, etc.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Merge on 0.25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7D7A-313B-DD4C-D26D-7CD23228239D}"/>
              </a:ext>
            </a:extLst>
          </p:cNvPr>
          <p:cNvSpPr txBox="1"/>
          <p:nvPr/>
        </p:nvSpPr>
        <p:spPr>
          <a:xfrm>
            <a:off x="100568" y="4673443"/>
            <a:ext cx="893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https://ladsweb.modaps.eosdis.nasa.gov/missions-and-measurements/applications/geoleo/</a:t>
            </a:r>
            <a:r>
              <a:rPr lang="en-US" dirty="0">
                <a:solidFill>
                  <a:srgbClr val="FFC000"/>
                </a:solidFill>
              </a:rPr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E4012C-FFDF-A82E-543E-597D037A8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14592"/>
            <a:ext cx="4087237" cy="2714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ED2CC0-F12C-7BFE-5C9F-406292F49577}"/>
              </a:ext>
            </a:extLst>
          </p:cNvPr>
          <p:cNvSpPr txBox="1"/>
          <p:nvPr/>
        </p:nvSpPr>
        <p:spPr>
          <a:xfrm>
            <a:off x="4329618" y="405359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00"/>
                </a:solidFill>
              </a:rPr>
              <a:t>Data available for 2019-2022 through NASA-</a:t>
            </a:r>
            <a:r>
              <a:rPr lang="en-US" sz="1800" b="1" dirty="0" err="1">
                <a:solidFill>
                  <a:srgbClr val="FFFF00"/>
                </a:solidFill>
              </a:rPr>
              <a:t>EarthData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7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F192-9E08-B9BC-1C7E-0E51C99B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3" y="37484"/>
            <a:ext cx="8680234" cy="75004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</a:rPr>
              <a:t>Example: Australia bushfires on January 5, 2020</a:t>
            </a:r>
          </a:p>
        </p:txBody>
      </p:sp>
      <p:pic>
        <p:nvPicPr>
          <p:cNvPr id="30" name="Picture 29" descr="A map of the country&#10;&#10;Description automatically generated">
            <a:extLst>
              <a:ext uri="{FF2B5EF4-FFF2-40B4-BE49-F238E27FC236}">
                <a16:creationId xmlns:a16="http://schemas.microsoft.com/office/drawing/2014/main" id="{8E47BED1-1FE2-4A12-93D3-6A4E0926E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747" y="2615717"/>
            <a:ext cx="3086100" cy="988158"/>
          </a:xfrm>
          <a:prstGeom prst="rect">
            <a:avLst/>
          </a:prstGeom>
        </p:spPr>
      </p:pic>
      <p:pic>
        <p:nvPicPr>
          <p:cNvPr id="32" name="Picture 31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86596361-5B75-803F-1D1A-BA3730E98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747" y="1613505"/>
            <a:ext cx="3086100" cy="988158"/>
          </a:xfrm>
          <a:prstGeom prst="rect">
            <a:avLst/>
          </a:prstGeom>
        </p:spPr>
      </p:pic>
      <p:pic>
        <p:nvPicPr>
          <p:cNvPr id="34" name="Picture 33" descr="A screen shot of a graph&#10;&#10;Description automatically generated">
            <a:extLst>
              <a:ext uri="{FF2B5EF4-FFF2-40B4-BE49-F238E27FC236}">
                <a16:creationId xmlns:a16="http://schemas.microsoft.com/office/drawing/2014/main" id="{04D6945B-37F3-A08F-CC1A-99F8B27A4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747" y="678195"/>
            <a:ext cx="3086100" cy="988158"/>
          </a:xfrm>
          <a:prstGeom prst="rect">
            <a:avLst/>
          </a:prstGeom>
        </p:spPr>
      </p:pic>
      <p:pic>
        <p:nvPicPr>
          <p:cNvPr id="38" name="Picture 37" descr="A white grid with black lines&#10;&#10;Description automatically generated">
            <a:extLst>
              <a:ext uri="{FF2B5EF4-FFF2-40B4-BE49-F238E27FC236}">
                <a16:creationId xmlns:a16="http://schemas.microsoft.com/office/drawing/2014/main" id="{C9817577-BA61-8443-8EE0-7C81EBEF7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11" y="1719313"/>
            <a:ext cx="3086100" cy="988158"/>
          </a:xfrm>
          <a:prstGeom prst="rect">
            <a:avLst/>
          </a:prstGeom>
        </p:spPr>
      </p:pic>
      <p:pic>
        <p:nvPicPr>
          <p:cNvPr id="40" name="Picture 39" descr="A white grid with black lines&#10;&#10;Description automatically generated">
            <a:extLst>
              <a:ext uri="{FF2B5EF4-FFF2-40B4-BE49-F238E27FC236}">
                <a16:creationId xmlns:a16="http://schemas.microsoft.com/office/drawing/2014/main" id="{D957F55A-18AD-7F70-2D3E-FE5009D18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11" y="722949"/>
            <a:ext cx="3086100" cy="988158"/>
          </a:xfrm>
          <a:prstGeom prst="rect">
            <a:avLst/>
          </a:prstGeom>
        </p:spPr>
      </p:pic>
      <p:pic>
        <p:nvPicPr>
          <p:cNvPr id="42" name="Picture 41" descr="A white grid with yellow and red spots&#10;&#10;Description automatically generated with medium confidence">
            <a:extLst>
              <a:ext uri="{FF2B5EF4-FFF2-40B4-BE49-F238E27FC236}">
                <a16:creationId xmlns:a16="http://schemas.microsoft.com/office/drawing/2014/main" id="{4728BC07-1B4F-BB7E-99BF-411568DCAB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11" y="2732263"/>
            <a:ext cx="3086100" cy="9881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E51A64D-7160-670B-C9F6-CEFD92F382EE}"/>
              </a:ext>
            </a:extLst>
          </p:cNvPr>
          <p:cNvSpPr txBox="1"/>
          <p:nvPr/>
        </p:nvSpPr>
        <p:spPr>
          <a:xfrm>
            <a:off x="1907625" y="757866"/>
            <a:ext cx="11211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err="1"/>
              <a:t>MODIS_Terra</a:t>
            </a:r>
            <a:endParaRPr lang="en-US" sz="1350" dirty="0"/>
          </a:p>
          <a:p>
            <a:pPr algn="ctr"/>
            <a:r>
              <a:rPr lang="en-US" sz="1350" dirty="0"/>
              <a:t>(:00, :05)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6DA55-4357-DC20-56E6-C194A11CE72E}"/>
              </a:ext>
            </a:extLst>
          </p:cNvPr>
          <p:cNvSpPr txBox="1"/>
          <p:nvPr/>
        </p:nvSpPr>
        <p:spPr>
          <a:xfrm>
            <a:off x="1191251" y="1972213"/>
            <a:ext cx="11288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err="1"/>
              <a:t>MODIS_Aqua</a:t>
            </a:r>
            <a:endParaRPr lang="en-US" sz="1350" dirty="0"/>
          </a:p>
          <a:p>
            <a:pPr algn="ctr"/>
            <a:r>
              <a:rPr lang="en-US" sz="1350" dirty="0"/>
              <a:t>(:25)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0A6F7C-4517-B29C-9B91-8711383041C8}"/>
              </a:ext>
            </a:extLst>
          </p:cNvPr>
          <p:cNvSpPr txBox="1"/>
          <p:nvPr/>
        </p:nvSpPr>
        <p:spPr>
          <a:xfrm>
            <a:off x="297278" y="3108985"/>
            <a:ext cx="10383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VIIRS _SNPP</a:t>
            </a:r>
          </a:p>
          <a:p>
            <a:pPr algn="ctr"/>
            <a:r>
              <a:rPr lang="en-US" sz="1350" dirty="0"/>
              <a:t>(:00, :06)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FF3016-5280-72F2-424D-A8ABF0401A5C}"/>
              </a:ext>
            </a:extLst>
          </p:cNvPr>
          <p:cNvSpPr txBox="1"/>
          <p:nvPr/>
        </p:nvSpPr>
        <p:spPr>
          <a:xfrm>
            <a:off x="7924248" y="743038"/>
            <a:ext cx="11224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AHI_H08</a:t>
            </a:r>
          </a:p>
          <a:p>
            <a:pPr algn="ctr"/>
            <a:r>
              <a:rPr lang="en-US" sz="1350" dirty="0"/>
              <a:t>(:00, :10, :20)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A40028-094C-7E5A-9AB5-3C7FE5BFAE96}"/>
              </a:ext>
            </a:extLst>
          </p:cNvPr>
          <p:cNvSpPr txBox="1"/>
          <p:nvPr/>
        </p:nvSpPr>
        <p:spPr>
          <a:xfrm>
            <a:off x="7863999" y="2065810"/>
            <a:ext cx="11224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ABI_G17</a:t>
            </a:r>
          </a:p>
          <a:p>
            <a:pPr algn="ctr"/>
            <a:r>
              <a:rPr lang="en-US" sz="1350" dirty="0"/>
              <a:t>(:00, :10, :20)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E6A9EB-E90C-5BFD-3043-C2C2BB8CF10B}"/>
              </a:ext>
            </a:extLst>
          </p:cNvPr>
          <p:cNvSpPr txBox="1"/>
          <p:nvPr/>
        </p:nvSpPr>
        <p:spPr>
          <a:xfrm>
            <a:off x="6600932" y="3008089"/>
            <a:ext cx="11224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ABI_G16</a:t>
            </a:r>
          </a:p>
          <a:p>
            <a:pPr algn="ctr"/>
            <a:r>
              <a:rPr lang="en-US" sz="1350" dirty="0"/>
              <a:t>(:00, :10, :20)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356C31-B228-0A21-B14B-029EC00C611F}"/>
              </a:ext>
            </a:extLst>
          </p:cNvPr>
          <p:cNvGrpSpPr/>
          <p:nvPr/>
        </p:nvGrpSpPr>
        <p:grpSpPr>
          <a:xfrm>
            <a:off x="3262607" y="2253026"/>
            <a:ext cx="2486578" cy="725382"/>
            <a:chOff x="4220320" y="3126310"/>
            <a:chExt cx="3315438" cy="9671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653CADB-FFFA-DFE6-ED05-E65C1DC33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4458538" y="3429000"/>
              <a:ext cx="2998917" cy="27467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184DEAA-465B-9D43-F8FE-1F3A57B975D6}"/>
                </a:ext>
              </a:extLst>
            </p:cNvPr>
            <p:cNvSpPr txBox="1"/>
            <p:nvPr/>
          </p:nvSpPr>
          <p:spPr>
            <a:xfrm>
              <a:off x="4220320" y="3693377"/>
              <a:ext cx="331543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0.01    0.03    0.1    0.3     1.0   3.0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3B9A780-5A2F-F566-6512-188F9F85F044}"/>
                </a:ext>
              </a:extLst>
            </p:cNvPr>
            <p:cNvSpPr txBox="1"/>
            <p:nvPr/>
          </p:nvSpPr>
          <p:spPr>
            <a:xfrm>
              <a:off x="5683894" y="3126310"/>
              <a:ext cx="6833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AOD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E8FD478-4ED2-6824-5958-15B1CF31B911}"/>
              </a:ext>
            </a:extLst>
          </p:cNvPr>
          <p:cNvSpPr txBox="1"/>
          <p:nvPr/>
        </p:nvSpPr>
        <p:spPr>
          <a:xfrm>
            <a:off x="1040253" y="1168739"/>
            <a:ext cx="14409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B0F0"/>
                </a:solidFill>
              </a:rPr>
              <a:t>LEO Level 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3D4780-FC7A-0801-6180-14932CA359A8}"/>
              </a:ext>
            </a:extLst>
          </p:cNvPr>
          <p:cNvSpPr txBox="1"/>
          <p:nvPr/>
        </p:nvSpPr>
        <p:spPr>
          <a:xfrm>
            <a:off x="6960176" y="1155908"/>
            <a:ext cx="1691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B0F0"/>
                </a:solidFill>
              </a:rPr>
              <a:t>GEO Level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8DB56-67DB-3749-974C-D6E40649A2FE}"/>
              </a:ext>
            </a:extLst>
          </p:cNvPr>
          <p:cNvSpPr txBox="1"/>
          <p:nvPr/>
        </p:nvSpPr>
        <p:spPr>
          <a:xfrm>
            <a:off x="3255485" y="1650605"/>
            <a:ext cx="25946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FF00"/>
                </a:solidFill>
              </a:rPr>
              <a:t>All L2 retrievals are </a:t>
            </a:r>
            <a:r>
              <a:rPr lang="en-US" sz="1500" b="1" i="1" dirty="0">
                <a:solidFill>
                  <a:srgbClr val="FFFF00"/>
                </a:solidFill>
              </a:rPr>
              <a:t>consistent</a:t>
            </a:r>
            <a:r>
              <a:rPr lang="en-US" sz="15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584F2-0CFE-EAD2-A269-161438112A8F}"/>
              </a:ext>
            </a:extLst>
          </p:cNvPr>
          <p:cNvSpPr txBox="1"/>
          <p:nvPr/>
        </p:nvSpPr>
        <p:spPr>
          <a:xfrm>
            <a:off x="3238029" y="673813"/>
            <a:ext cx="26274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1800" dirty="0">
                <a:solidFill>
                  <a:srgbClr val="00B0F0"/>
                </a:solidFill>
              </a:rPr>
            </a:br>
            <a:r>
              <a:rPr lang="en-US" sz="1800" dirty="0">
                <a:solidFill>
                  <a:srgbClr val="00B0F0"/>
                </a:solidFill>
              </a:rPr>
              <a:t>All Level 2 AOD retrievals 21:00 – 21:29 UTC</a:t>
            </a:r>
            <a:br>
              <a:rPr lang="en-US" sz="1800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 descr="A close-up of a map&#10;&#10;Description automatically generated">
            <a:extLst>
              <a:ext uri="{FF2B5EF4-FFF2-40B4-BE49-F238E27FC236}">
                <a16:creationId xmlns:a16="http://schemas.microsoft.com/office/drawing/2014/main" id="{6482278E-579B-D16B-F850-CD7484AC5C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069" y="3181511"/>
            <a:ext cx="4057863" cy="1666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0E5A7-AF3B-8859-D9BC-5793082C785B}"/>
              </a:ext>
            </a:extLst>
          </p:cNvPr>
          <p:cNvSpPr txBox="1"/>
          <p:nvPr/>
        </p:nvSpPr>
        <p:spPr>
          <a:xfrm>
            <a:off x="4595910" y="4308104"/>
            <a:ext cx="197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MERGED GEO+LEO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7DF20-45FF-43CA-05BE-5B27711947D5}"/>
              </a:ext>
            </a:extLst>
          </p:cNvPr>
          <p:cNvSpPr txBox="1"/>
          <p:nvPr/>
        </p:nvSpPr>
        <p:spPr>
          <a:xfrm>
            <a:off x="1788487" y="4273896"/>
            <a:ext cx="8217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353DF-7B90-BFAD-EF39-20BE45ADAD7D}"/>
              </a:ext>
            </a:extLst>
          </p:cNvPr>
          <p:cNvSpPr txBox="1"/>
          <p:nvPr/>
        </p:nvSpPr>
        <p:spPr>
          <a:xfrm>
            <a:off x="6644027" y="4169605"/>
            <a:ext cx="9434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S. America</a:t>
            </a:r>
          </a:p>
        </p:txBody>
      </p:sp>
    </p:spTree>
    <p:extLst>
      <p:ext uri="{BB962C8B-B14F-4D97-AF65-F5344CB8AC3E}">
        <p14:creationId xmlns:p14="http://schemas.microsoft.com/office/powerpoint/2010/main" val="138891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84082-09EE-A672-A1C8-A9640B9CC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96" y="609237"/>
            <a:ext cx="7131408" cy="38997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3E9430-37E3-14BE-D40E-17700DD30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09" y="-34650"/>
            <a:ext cx="8436812" cy="64388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</a:rPr>
              <a:t>Track movement.  Compare with models! (5-8 Jan 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8B03C6-2A1C-9315-8730-31A4D942AF62}"/>
              </a:ext>
            </a:extLst>
          </p:cNvPr>
          <p:cNvSpPr txBox="1"/>
          <p:nvPr/>
        </p:nvSpPr>
        <p:spPr>
          <a:xfrm>
            <a:off x="1802939" y="4698768"/>
            <a:ext cx="533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Final paper accepted/proof for JGR-atmospheres, 2026</a:t>
            </a:r>
          </a:p>
        </p:txBody>
      </p:sp>
    </p:spTree>
    <p:extLst>
      <p:ext uri="{BB962C8B-B14F-4D97-AF65-F5344CB8AC3E}">
        <p14:creationId xmlns:p14="http://schemas.microsoft.com/office/powerpoint/2010/main" val="375497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6CC1A-AC05-70F7-9FB0-EEB77296B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29" y="774454"/>
            <a:ext cx="4028366" cy="2571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7CEB59-496D-CD7A-4243-8771B9D35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939" y="774454"/>
            <a:ext cx="3981828" cy="25717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73BAB0-FCF0-BE35-B6FF-CA275367B107}"/>
              </a:ext>
            </a:extLst>
          </p:cNvPr>
          <p:cNvSpPr txBox="1">
            <a:spLocks/>
          </p:cNvSpPr>
          <p:nvPr/>
        </p:nvSpPr>
        <p:spPr>
          <a:xfrm>
            <a:off x="183629" y="130568"/>
            <a:ext cx="8616783" cy="4744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F0"/>
                </a:solidFill>
              </a:rPr>
              <a:t>L3 GEO-LEO :  Learn diurnal cycle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32451FD-F948-CE35-EAF9-D6DBDC4B4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3" y="3679493"/>
            <a:ext cx="426197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Dongsha_Island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Dongsha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Taiwan)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Lat/Long = (20.70° N, 116.73°)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Z =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5.0 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1CF57-CFA3-2B8B-3732-3789494AB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95" y="3515603"/>
            <a:ext cx="2150615" cy="1497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AA875-BFC7-6DB3-B9E9-7EA8304201F3}"/>
              </a:ext>
            </a:extLst>
          </p:cNvPr>
          <p:cNvSpPr txBox="1"/>
          <p:nvPr/>
        </p:nvSpPr>
        <p:spPr>
          <a:xfrm>
            <a:off x="6802028" y="4643600"/>
            <a:ext cx="205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P. Gupta et al., 2025</a:t>
            </a:r>
          </a:p>
        </p:txBody>
      </p:sp>
    </p:spTree>
    <p:extLst>
      <p:ext uri="{BB962C8B-B14F-4D97-AF65-F5344CB8AC3E}">
        <p14:creationId xmlns:p14="http://schemas.microsoft.com/office/powerpoint/2010/main" val="165503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A9FC3-623D-6D0F-F848-7403EB4F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110BB-F285-91D5-2954-3ED6A7BE4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0" y="808695"/>
            <a:ext cx="7772400" cy="37853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1BF354-AA9F-B6E0-B7B7-BA60014B9476}"/>
              </a:ext>
            </a:extLst>
          </p:cNvPr>
          <p:cNvSpPr txBox="1">
            <a:spLocks/>
          </p:cNvSpPr>
          <p:nvPr/>
        </p:nvSpPr>
        <p:spPr>
          <a:xfrm>
            <a:off x="183629" y="130568"/>
            <a:ext cx="8616783" cy="4744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F0"/>
                </a:solidFill>
              </a:rPr>
              <a:t>L3 GEO-LEO :  Improves assimilation efforts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DAC0E-A06D-63AA-629D-0C50A00A8E50}"/>
              </a:ext>
            </a:extLst>
          </p:cNvPr>
          <p:cNvSpPr txBox="1"/>
          <p:nvPr/>
        </p:nvSpPr>
        <p:spPr>
          <a:xfrm>
            <a:off x="5178913" y="4767263"/>
            <a:ext cx="2748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R. Brad Pierce @ Wisconsin</a:t>
            </a:r>
          </a:p>
        </p:txBody>
      </p:sp>
    </p:spTree>
    <p:extLst>
      <p:ext uri="{BB962C8B-B14F-4D97-AF65-F5344CB8AC3E}">
        <p14:creationId xmlns:p14="http://schemas.microsoft.com/office/powerpoint/2010/main" val="412992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57982</TotalTime>
  <Words>1198</Words>
  <Application>Microsoft Macintosh PowerPoint</Application>
  <PresentationFormat>On-screen Show (16:9)</PresentationFormat>
  <Paragraphs>141</Paragraphs>
  <Slides>17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Symbol</vt:lpstr>
      <vt:lpstr>Office Theme</vt:lpstr>
      <vt:lpstr>GEO-LEO Imager AOD using the Dark Target Algorithm</vt:lpstr>
      <vt:lpstr>Dark Target Aerosol retrieval Algorithm  (developed for MODIS &amp; ported to VIIRS)</vt:lpstr>
      <vt:lpstr>PowerPoint Presentation</vt:lpstr>
      <vt:lpstr>Can we apply DT to different platforms and combine into a single product?</vt:lpstr>
      <vt:lpstr>XAERDT: A joint GEO-LEO aerosol product</vt:lpstr>
      <vt:lpstr>Example: Australia bushfires on January 5, 2020</vt:lpstr>
      <vt:lpstr>Track movement.  Compare with models! (5-8 Jan 2020)</vt:lpstr>
      <vt:lpstr>PowerPoint Presentation</vt:lpstr>
      <vt:lpstr>PowerPoint Presentation</vt:lpstr>
      <vt:lpstr>Level 2 (all sensors) and Level 3 merge now online</vt:lpstr>
      <vt:lpstr>Some fun:  Compare GEO-LEO with TEMPO August 19, 2023 (Smoke events)</vt:lpstr>
      <vt:lpstr>DT LEOGEO AOD and TEMPO AOD</vt:lpstr>
      <vt:lpstr>Comparison (DT GEOLEO – TEMPO)</vt:lpstr>
      <vt:lpstr>PowerPoint Presentation</vt:lpstr>
      <vt:lpstr>PowerPoint Presentation</vt:lpstr>
      <vt:lpstr>Conclusions</vt:lpstr>
      <vt:lpstr>PowerPoint Presentation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Taejin Park</dc:creator>
  <cp:lastModifiedBy>Levy, Robert C. (GSFC-6130)</cp:lastModifiedBy>
  <cp:revision>395</cp:revision>
  <dcterms:created xsi:type="dcterms:W3CDTF">2015-04-27T20:50:56Z</dcterms:created>
  <dcterms:modified xsi:type="dcterms:W3CDTF">2026-06-15T20:46:43Z</dcterms:modified>
</cp:coreProperties>
</file>