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278" r:id="rId6"/>
    <p:sldId id="1387" r:id="rId7"/>
    <p:sldId id="1377" r:id="rId8"/>
    <p:sldId id="1399" r:id="rId9"/>
    <p:sldId id="1403" r:id="rId10"/>
    <p:sldId id="283" r:id="rId11"/>
    <p:sldId id="1404" r:id="rId12"/>
    <p:sldId id="1418" r:id="rId13"/>
    <p:sldId id="1415" r:id="rId14"/>
    <p:sldId id="1409" r:id="rId15"/>
    <p:sldId id="1410" r:id="rId16"/>
    <p:sldId id="1412" r:id="rId17"/>
    <p:sldId id="1405" r:id="rId18"/>
    <p:sldId id="1419" r:id="rId19"/>
    <p:sldId id="1407" r:id="rId20"/>
    <p:sldId id="1411" r:id="rId21"/>
    <p:sldId id="1402" r:id="rId22"/>
    <p:sldId id="1408" r:id="rId23"/>
    <p:sldId id="1398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00"/>
    <a:srgbClr val="FCF4CE"/>
    <a:srgbClr val="B6B3A0"/>
    <a:srgbClr val="D9117E"/>
    <a:srgbClr val="5DC1FF"/>
    <a:srgbClr val="37B0FB"/>
    <a:srgbClr val="009AD0"/>
    <a:srgbClr val="94B333"/>
    <a:srgbClr val="BB9301"/>
    <a:srgbClr val="E8C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64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232" y="304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n Hummel" userId="223bb15e-492f-47f0-ba10-bfae0fa45332" providerId="ADAL" clId="{A20E98ED-1C0B-5A50-9D3B-218445DF94C7}"/>
    <pc:docChg chg="modSld">
      <pc:chgData name="Timon Hummel" userId="223bb15e-492f-47f0-ba10-bfae0fa45332" providerId="ADAL" clId="{A20E98ED-1C0B-5A50-9D3B-218445DF94C7}" dt="2026-06-12T15:18:04.102" v="35" actId="20577"/>
      <pc:docMkLst>
        <pc:docMk/>
      </pc:docMkLst>
      <pc:sldChg chg="modSp mod">
        <pc:chgData name="Timon Hummel" userId="223bb15e-492f-47f0-ba10-bfae0fa45332" providerId="ADAL" clId="{A20E98ED-1C0B-5A50-9D3B-218445DF94C7}" dt="2026-06-12T15:18:04.102" v="35" actId="20577"/>
        <pc:sldMkLst>
          <pc:docMk/>
          <pc:sldMk cId="164781555" sldId="278"/>
        </pc:sldMkLst>
        <pc:spChg chg="mod">
          <ac:chgData name="Timon Hummel" userId="223bb15e-492f-47f0-ba10-bfae0fa45332" providerId="ADAL" clId="{A20E98ED-1C0B-5A50-9D3B-218445DF94C7}" dt="2026-06-12T15:18:04.102" v="35" actId="20577"/>
          <ac:spMkLst>
            <pc:docMk/>
            <pc:sldMk cId="164781555" sldId="278"/>
            <ac:spMk id="2" creationId="{1AA03A4A-FF3C-46DA-9AA7-9489606AA41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12.06.26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12.06.26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3661093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62" r:id="rId11"/>
    <p:sldLayoutId id="2147483658" r:id="rId12"/>
    <p:sldLayoutId id="2147483663" r:id="rId13"/>
    <p:sldLayoutId id="2147483671" r:id="rId14"/>
    <p:sldLayoutId id="2147483675" r:id="rId15"/>
    <p:sldLayoutId id="2147483664" r:id="rId16"/>
    <p:sldLayoutId id="2147483665" r:id="rId17"/>
    <p:sldLayoutId id="2147483681" r:id="rId18"/>
    <p:sldLayoutId id="2147483670" r:id="rId19"/>
    <p:sldLayoutId id="2147483678" r:id="rId20"/>
    <p:sldLayoutId id="2147483661" r:id="rId21"/>
    <p:sldLayoutId id="2147483659" r:id="rId22"/>
    <p:sldLayoutId id="2147483667" r:id="rId23"/>
    <p:sldLayoutId id="2147483673" r:id="rId24"/>
    <p:sldLayoutId id="2147483676" r:id="rId25"/>
    <p:sldLayoutId id="2147483668" r:id="rId26"/>
    <p:sldLayoutId id="2147483669" r:id="rId27"/>
    <p:sldLayoutId id="2147483682" r:id="rId28"/>
    <p:sldLayoutId id="2147483666" r:id="rId29"/>
    <p:sldLayoutId id="2147483677" r:id="rId30"/>
    <p:sldLayoutId id="2147483655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809454"/>
            <a:ext cx="10820399" cy="1141439"/>
          </a:xfrm>
        </p:spPr>
        <p:txBody>
          <a:bodyPr>
            <a:normAutofit fontScale="85000" lnSpcReduction="20000"/>
          </a:bodyPr>
          <a:lstStyle/>
          <a:p>
            <a:r>
              <a:rPr lang="de-DE" sz="2300" dirty="0"/>
              <a:t>Ronny Lutz</a:t>
            </a:r>
            <a:r>
              <a:rPr lang="de-DE" sz="2300" baseline="30000" dirty="0"/>
              <a:t>1</a:t>
            </a:r>
            <a:r>
              <a:rPr lang="de-DE" sz="2300" dirty="0"/>
              <a:t>, Diego Loyola</a:t>
            </a:r>
            <a:r>
              <a:rPr lang="de-DE" sz="2300" baseline="30000" dirty="0"/>
              <a:t>1</a:t>
            </a:r>
            <a:r>
              <a:rPr lang="de-DE" sz="2300" dirty="0"/>
              <a:t>, </a:t>
            </a:r>
            <a:r>
              <a:rPr lang="de-DE" sz="2300" u="sng" dirty="0"/>
              <a:t>Timon Hummel</a:t>
            </a:r>
            <a:r>
              <a:rPr lang="de-DE" sz="2300" u="sng" baseline="30000" dirty="0"/>
              <a:t>2</a:t>
            </a:r>
            <a:r>
              <a:rPr lang="de-DE" sz="2300" dirty="0"/>
              <a:t>, and </a:t>
            </a:r>
            <a:r>
              <a:rPr lang="de-DE" sz="2300" dirty="0" err="1"/>
              <a:t>the</a:t>
            </a:r>
            <a:r>
              <a:rPr lang="de-DE" sz="2300" dirty="0"/>
              <a:t> PEGASOS </a:t>
            </a:r>
            <a:r>
              <a:rPr lang="de-DE" sz="2300" dirty="0" err="1"/>
              <a:t>team</a:t>
            </a:r>
            <a:endParaRPr lang="de-DE" sz="2300" dirty="0"/>
          </a:p>
          <a:p>
            <a:r>
              <a:rPr lang="de-DE" baseline="30000" dirty="0"/>
              <a:t>1</a:t>
            </a:r>
            <a:r>
              <a:rPr lang="de-DE" dirty="0"/>
              <a:t>German Aerospace Center, </a:t>
            </a:r>
            <a:r>
              <a:rPr lang="de-DE" baseline="30000" dirty="0"/>
              <a:t>2</a:t>
            </a:r>
            <a:r>
              <a:rPr lang="de-DE" dirty="0"/>
              <a:t>European Space Agency</a:t>
            </a:r>
          </a:p>
          <a:p>
            <a:r>
              <a:rPr lang="de-DE" dirty="0"/>
              <a:t>TEMPO DART Meeting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323750"/>
            <a:ext cx="10528300" cy="322185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1"/>
                </a:solidFill>
              </a:rPr>
              <a:t>PEGASOS</a:t>
            </a:r>
            <a:r>
              <a:rPr lang="en-US" dirty="0"/>
              <a:t> project: Evaluation of Geo-Ring </a:t>
            </a:r>
            <a:br>
              <a:rPr lang="en-US" dirty="0"/>
            </a:br>
            <a:r>
              <a:rPr lang="en-US" dirty="0"/>
              <a:t>data with LEO and ground based measurements</a:t>
            </a:r>
            <a:endParaRPr lang="de-DE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7604D-9795-CDF7-487A-34598766D1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599" y="6534250"/>
            <a:ext cx="5380553" cy="268324"/>
          </a:xfrm>
        </p:spPr>
        <p:txBody>
          <a:bodyPr/>
          <a:lstStyle/>
          <a:p>
            <a:r>
              <a:rPr lang="en-US" dirty="0"/>
              <a:t>Product Evaluation of GEMS L2 via Assessment with S5P and Other Sensors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3E312F-4F66-4499-B062-0C0A88F5E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49" y="0"/>
            <a:ext cx="1364451" cy="19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203" y="297404"/>
            <a:ext cx="8303960" cy="985286"/>
          </a:xfrm>
        </p:spPr>
        <p:txBody>
          <a:bodyPr>
            <a:normAutofit/>
          </a:bodyPr>
          <a:lstStyle/>
          <a:p>
            <a:r>
              <a:rPr lang="de-DE" dirty="0"/>
              <a:t>Aerosols</a:t>
            </a:r>
            <a:br>
              <a:rPr lang="de-DE" dirty="0"/>
            </a:br>
            <a:r>
              <a:rPr lang="de-DE" sz="1600" dirty="0"/>
              <a:t>Team: K. Michailidis, P. </a:t>
            </a:r>
            <a:r>
              <a:rPr lang="de-DE" sz="1600" dirty="0" err="1"/>
              <a:t>Fountoukidis</a:t>
            </a:r>
            <a:r>
              <a:rPr lang="de-DE" sz="1600" dirty="0"/>
              <a:t>, P. </a:t>
            </a:r>
            <a:r>
              <a:rPr lang="de-DE" sz="1600" dirty="0" err="1"/>
              <a:t>Hedelt</a:t>
            </a:r>
            <a:r>
              <a:rPr lang="de-DE" sz="1600" dirty="0"/>
              <a:t>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810BE1-C199-06D5-7195-C9AF9C1F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80" y="193209"/>
            <a:ext cx="971402" cy="9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Εικόνα 12">
            <a:extLst>
              <a:ext uri="{FF2B5EF4-FFF2-40B4-BE49-F238E27FC236}">
                <a16:creationId xmlns:a16="http://schemas.microsoft.com/office/drawing/2014/main" id="{380526BA-A452-812C-802E-AECCF06D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r="4349" b="17863"/>
          <a:stretch>
            <a:fillRect/>
          </a:stretch>
        </p:blipFill>
        <p:spPr bwMode="auto">
          <a:xfrm>
            <a:off x="523142" y="126707"/>
            <a:ext cx="2054274" cy="78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rawing" descr="Εικόνα που περιέχει κείμενο, γράφημα, διάγραμμα, γραμμή&#10;&#10;Το περιεχόμενο που δημιουργείται από AI ενδέχεται να είναι εσφαλμένο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9" y="1358969"/>
            <a:ext cx="3152633" cy="2565780"/>
          </a:xfrm>
          <a:prstGeom prst="rect">
            <a:avLst/>
          </a:prstGeom>
        </p:spPr>
      </p:pic>
      <p:pic>
        <p:nvPicPr>
          <p:cNvPr id="10" name="drawing" descr="Εικόνα που περιέχει κείμενο, γράφημα, γραμμή, στιγμιότυπο οθόνης&#10;&#10;Το περιεχόμενο που δημιουργείται από AI ενδέχεται να είναι εσφαλμένο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247" y="1337481"/>
            <a:ext cx="3152632" cy="2647666"/>
          </a:xfrm>
          <a:prstGeom prst="rect">
            <a:avLst/>
          </a:prstGeom>
        </p:spPr>
      </p:pic>
      <p:pic>
        <p:nvPicPr>
          <p:cNvPr id="11" name="drawing" descr="Εικόνα που περιέχει κείμενο, γράφημα, γραμμή, διάγραμμα&#10;&#10;Το περιεχόμενο που δημιουργείται από AI ενδέχεται να είναι εσφαλμένο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247" y="3903261"/>
            <a:ext cx="3112493" cy="2606722"/>
          </a:xfrm>
          <a:prstGeom prst="rect">
            <a:avLst/>
          </a:prstGeom>
        </p:spPr>
      </p:pic>
      <p:pic>
        <p:nvPicPr>
          <p:cNvPr id="13" name="drawing" descr="Εικόνα που περιέχει κείμενο, γράφημα, γραμμή, διάγραμμα&#10;&#10;Το περιεχόμενο που δημιουργείται από AI ενδέχεται να είναι εσφαλμένο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9" y="3889612"/>
            <a:ext cx="3125337" cy="2620371"/>
          </a:xfrm>
          <a:prstGeom prst="rect">
            <a:avLst/>
          </a:prstGeom>
        </p:spPr>
      </p:pic>
      <p:pic>
        <p:nvPicPr>
          <p:cNvPr id="17" name="drawing" descr="Εικόνα που περιέχει κείμενο, γράφημα, διάγραμμα, γραμμή&#10;&#10;Το περιεχόμενο που δημιουργείται από AI ενδέχεται να είναι εσφαλμένο.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506" y="1398753"/>
            <a:ext cx="3299488" cy="2646934"/>
          </a:xfrm>
          <a:prstGeom prst="rect">
            <a:avLst/>
          </a:prstGeom>
        </p:spPr>
      </p:pic>
      <p:pic>
        <p:nvPicPr>
          <p:cNvPr id="19" name="drawing" descr="Εικόνα που περιέχει κείμενο, γραμμή, διάγραμμα, στιγμιότυπο οθόνης&#10;&#10;Το περιεχόμενο που δημιουργείται από AI ενδέχεται να είναι εσφαλμένο.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646" y="4121623"/>
            <a:ext cx="3016154" cy="2298780"/>
          </a:xfrm>
          <a:prstGeom prst="rect">
            <a:avLst/>
          </a:prstGeom>
        </p:spPr>
      </p:pic>
      <p:sp>
        <p:nvSpPr>
          <p:cNvPr id="20" name="19 - Ορθογώνιο"/>
          <p:cNvSpPr/>
          <p:nvPr/>
        </p:nvSpPr>
        <p:spPr>
          <a:xfrm>
            <a:off x="655064" y="1047043"/>
            <a:ext cx="5636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GEMS Aerosol Index (v2.1) Validation over Gobi Desert </a:t>
            </a:r>
            <a:endParaRPr lang="el-GR" sz="1600" b="1" u="sng" dirty="0"/>
          </a:p>
        </p:txBody>
      </p:sp>
      <p:sp>
        <p:nvSpPr>
          <p:cNvPr id="21" name="20 - Ορθογώνιο"/>
          <p:cNvSpPr/>
          <p:nvPr/>
        </p:nvSpPr>
        <p:spPr>
          <a:xfrm>
            <a:off x="7426813" y="1113393"/>
            <a:ext cx="4216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GEMS AOD (v2.1)</a:t>
            </a:r>
            <a:r>
              <a:rPr lang="el-GR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Validation over Gobi Desert </a:t>
            </a:r>
            <a:endParaRPr lang="el-GR" sz="1600" b="1" u="sng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21 - Ορθογώνιο"/>
          <p:cNvSpPr/>
          <p:nvPr/>
        </p:nvSpPr>
        <p:spPr>
          <a:xfrm>
            <a:off x="313898" y="6408799"/>
            <a:ext cx="66601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Figure 1. </a:t>
            </a:r>
            <a:r>
              <a:rPr lang="en-US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Density scatterplots of AAI over the Gobi Desert (0.2° × 0.2°), for GEMS against (top left) TROPOMI, (top right) TROPOMAER, (bottom left) GOME-2B, GOME-2C (bottom right).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23 - Ευθεία γραμμή σύνδεσης"/>
          <p:cNvCxnSpPr/>
          <p:nvPr/>
        </p:nvCxnSpPr>
        <p:spPr>
          <a:xfrm flipH="1">
            <a:off x="7137778" y="1351129"/>
            <a:ext cx="13648" cy="528850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- Ορθογώνιο"/>
          <p:cNvSpPr/>
          <p:nvPr/>
        </p:nvSpPr>
        <p:spPr>
          <a:xfrm>
            <a:off x="7319748" y="6396335"/>
            <a:ext cx="48722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Figure 2</a:t>
            </a:r>
            <a:r>
              <a:rPr lang="en-US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. Evaluation of aerosol optical depth (AOD) across all case studies over India, comparing TROPOMAER and GEMS. </a:t>
            </a:r>
            <a:endParaRPr lang="el-GR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" name="28 - Ορθογώνιο"/>
          <p:cNvSpPr/>
          <p:nvPr/>
        </p:nvSpPr>
        <p:spPr>
          <a:xfrm>
            <a:off x="1540189" y="2855229"/>
            <a:ext cx="14462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400" dirty="0"/>
              <a:t>MB: 0.17 ± 0.15</a:t>
            </a:r>
            <a:endParaRPr lang="el-GR" sz="1400" dirty="0"/>
          </a:p>
        </p:txBody>
      </p:sp>
      <p:sp>
        <p:nvSpPr>
          <p:cNvPr id="30" name="29 - Ορθογώνιο"/>
          <p:cNvSpPr/>
          <p:nvPr/>
        </p:nvSpPr>
        <p:spPr>
          <a:xfrm>
            <a:off x="1598555" y="5219050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/>
              <a:t>MB: 0.14 ± 0.25</a:t>
            </a:r>
            <a:endParaRPr lang="el-GR" sz="1400" dirty="0"/>
          </a:p>
        </p:txBody>
      </p:sp>
      <p:sp>
        <p:nvSpPr>
          <p:cNvPr id="31" name="30 - Ορθογώνιο"/>
          <p:cNvSpPr/>
          <p:nvPr/>
        </p:nvSpPr>
        <p:spPr>
          <a:xfrm>
            <a:off x="4707289" y="2874683"/>
            <a:ext cx="15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/>
              <a:t>MB: 0.61 ± 11.65</a:t>
            </a:r>
            <a:endParaRPr lang="el-GR" sz="1400" dirty="0"/>
          </a:p>
        </p:txBody>
      </p:sp>
      <p:sp>
        <p:nvSpPr>
          <p:cNvPr id="33" name="32 - Ορθογώνιο"/>
          <p:cNvSpPr/>
          <p:nvPr/>
        </p:nvSpPr>
        <p:spPr>
          <a:xfrm>
            <a:off x="4805438" y="5225534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/>
              <a:t>MB: 0.14 ± 0.23</a:t>
            </a:r>
            <a:endParaRPr lang="el-GR" sz="1400" dirty="0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8F0D4628-7544-4C76-B882-40058CEB3259}"/>
              </a:ext>
            </a:extLst>
          </p:cNvPr>
          <p:cNvSpPr txBox="1"/>
          <p:nvPr/>
        </p:nvSpPr>
        <p:spPr>
          <a:xfrm>
            <a:off x="8248764" y="4376056"/>
            <a:ext cx="2782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MB: </a:t>
            </a:r>
            <a:r>
              <a:rPr lang="en-US" sz="1400" dirty="0"/>
              <a:t>0.0025 ± 0.53</a:t>
            </a:r>
          </a:p>
        </p:txBody>
      </p:sp>
    </p:spTree>
    <p:extLst>
      <p:ext uri="{BB962C8B-B14F-4D97-AF65-F5344CB8AC3E}">
        <p14:creationId xmlns:p14="http://schemas.microsoft.com/office/powerpoint/2010/main" val="411963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203" y="297404"/>
            <a:ext cx="8303960" cy="985286"/>
          </a:xfrm>
        </p:spPr>
        <p:txBody>
          <a:bodyPr>
            <a:normAutofit/>
          </a:bodyPr>
          <a:lstStyle/>
          <a:p>
            <a:r>
              <a:rPr lang="de-DE" dirty="0"/>
              <a:t>Aerosols</a:t>
            </a:r>
            <a:br>
              <a:rPr lang="de-DE" dirty="0"/>
            </a:br>
            <a:r>
              <a:rPr lang="de-DE" sz="1600" dirty="0"/>
              <a:t>Team: K. Michailidis, P. Fountoukidis, P. Hedelt,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810BE1-C199-06D5-7195-C9AF9C1F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80" y="261449"/>
            <a:ext cx="971402" cy="9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Εικόνα 12">
            <a:extLst>
              <a:ext uri="{FF2B5EF4-FFF2-40B4-BE49-F238E27FC236}">
                <a16:creationId xmlns:a16="http://schemas.microsoft.com/office/drawing/2014/main" id="{380526BA-A452-812C-802E-AECCF06D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r="4349" b="17863"/>
          <a:stretch>
            <a:fillRect/>
          </a:stretch>
        </p:blipFill>
        <p:spPr bwMode="auto">
          <a:xfrm>
            <a:off x="523142" y="126707"/>
            <a:ext cx="2054274" cy="78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Εικόνα 2" descr="Εικόνα που περιέχει κείμενο, στιγμιότυπο οθόνης, γραμμή, διάγρα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04DFCA7-DBF9-0C9D-6012-F5142BE1CD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2" y="1460308"/>
            <a:ext cx="3040962" cy="256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Εικόνα 3" descr="Εικόνα που περιέχει κείμενο, στιγμιότυπο οθόνης, διάγραμμα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338578E-0B1B-F3F2-1EF7-20ADB1BCA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55" y="1420406"/>
            <a:ext cx="3094841" cy="260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Εικόνα 4">
            <a:extLst>
              <a:ext uri="{FF2B5EF4-FFF2-40B4-BE49-F238E27FC236}">
                <a16:creationId xmlns:a16="http://schemas.microsoft.com/office/drawing/2014/main" id="{E6DE4A84-7987-7514-1818-0B488EDD0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/>
          <a:stretch>
            <a:fillRect/>
          </a:stretch>
        </p:blipFill>
        <p:spPr bwMode="auto">
          <a:xfrm>
            <a:off x="477673" y="4046936"/>
            <a:ext cx="2825086" cy="239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Εικόνα 6">
            <a:extLst>
              <a:ext uri="{FF2B5EF4-FFF2-40B4-BE49-F238E27FC236}">
                <a16:creationId xmlns:a16="http://schemas.microsoft.com/office/drawing/2014/main" id="{AF267894-0055-B299-FEB3-45F87D61A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1311"/>
          <a:stretch>
            <a:fillRect/>
          </a:stretch>
        </p:blipFill>
        <p:spPr bwMode="auto">
          <a:xfrm>
            <a:off x="3612279" y="4082486"/>
            <a:ext cx="2770496" cy="235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D41D9A41-10FA-2CA0-AE7C-E37964732514}"/>
              </a:ext>
            </a:extLst>
          </p:cNvPr>
          <p:cNvSpPr txBox="1"/>
          <p:nvPr/>
        </p:nvSpPr>
        <p:spPr>
          <a:xfrm>
            <a:off x="1882299" y="1055423"/>
            <a:ext cx="810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GEMS Aerosol Height </a:t>
            </a:r>
            <a:r>
              <a:rPr lang="en-US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(v2.1) </a:t>
            </a:r>
            <a:r>
              <a:rPr lang="de-DE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Validation </a:t>
            </a:r>
            <a:r>
              <a:rPr lang="en-US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[January to October 2025] – Eastern Asia</a:t>
            </a:r>
            <a:endParaRPr lang="de-DE" b="1" u="sng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" name="26 - Ορθογώνιο"/>
          <p:cNvSpPr/>
          <p:nvPr/>
        </p:nvSpPr>
        <p:spPr>
          <a:xfrm>
            <a:off x="272956" y="6409983"/>
            <a:ext cx="6387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Figure 3. </a:t>
            </a:r>
            <a:r>
              <a:rPr lang="en-US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(Top) Density scatter plots of GEMS ALH (left) and AEH (right) with TROPOMI. (Bottom) Histograms showing the distribution of differences between GEMS ALH and TROPOMI ALH.</a:t>
            </a:r>
          </a:p>
        </p:txBody>
      </p:sp>
      <p:sp>
        <p:nvSpPr>
          <p:cNvPr id="29" name="28 - Δεξιό άγκιστρο"/>
          <p:cNvSpPr/>
          <p:nvPr/>
        </p:nvSpPr>
        <p:spPr>
          <a:xfrm>
            <a:off x="6668219" y="1544130"/>
            <a:ext cx="198408" cy="520172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Ορθογώνιο"/>
          <p:cNvSpPr/>
          <p:nvPr/>
        </p:nvSpPr>
        <p:spPr>
          <a:xfrm>
            <a:off x="7203056" y="3910629"/>
            <a:ext cx="48221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Figure 4. </a:t>
            </a:r>
            <a:r>
              <a:rPr lang="en-US" sz="1200" dirty="0">
                <a:latin typeface="Calibri" pitchFamily="34" charset="0"/>
                <a:ea typeface="Calibri" pitchFamily="34" charset="0"/>
                <a:cs typeface="Calibri" pitchFamily="34" charset="0"/>
              </a:rPr>
              <a:t>Box plots of ALH bias between GEMS (v2.1) and TROPOMI/S5P.</a:t>
            </a:r>
          </a:p>
        </p:txBody>
      </p:sp>
      <p:pic>
        <p:nvPicPr>
          <p:cNvPr id="31" name="30 - Εικόνα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90" y="1527505"/>
            <a:ext cx="5274310" cy="240220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31 - Ορθογώνιο"/>
          <p:cNvSpPr/>
          <p:nvPr/>
        </p:nvSpPr>
        <p:spPr>
          <a:xfrm>
            <a:off x="7136064" y="4314376"/>
            <a:ext cx="5055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dirty="0"/>
              <a:t>  </a:t>
            </a:r>
            <a:r>
              <a:rPr lang="en-US" sz="1400" b="1" dirty="0"/>
              <a:t>TROPOMI</a:t>
            </a:r>
            <a:r>
              <a:rPr lang="en-US" sz="1400" dirty="0"/>
              <a:t> </a:t>
            </a:r>
            <a:r>
              <a:rPr lang="en-US" sz="1400" dirty="0" err="1"/>
              <a:t>vs</a:t>
            </a:r>
            <a:r>
              <a:rPr lang="en-US" sz="1400" dirty="0"/>
              <a:t> </a:t>
            </a:r>
            <a:r>
              <a:rPr lang="en-US" sz="1400" b="1" dirty="0"/>
              <a:t>GEMS ALH </a:t>
            </a:r>
            <a:r>
              <a:rPr lang="en-US" sz="1400" dirty="0"/>
              <a:t>(R = 0.23 / MB: -0.15±1.14 km)</a:t>
            </a:r>
          </a:p>
          <a:p>
            <a:pPr algn="just">
              <a:buFont typeface="Arial" pitchFamily="34" charset="0"/>
              <a:buChar char="•"/>
            </a:pPr>
            <a:endParaRPr lang="en-US" sz="1400" dirty="0"/>
          </a:p>
          <a:p>
            <a:pPr algn="just">
              <a:buFont typeface="Arial" pitchFamily="34" charset="0"/>
              <a:buChar char="•"/>
            </a:pPr>
            <a:r>
              <a:rPr lang="en-US" sz="1400" dirty="0"/>
              <a:t> </a:t>
            </a:r>
            <a:r>
              <a:rPr lang="en-US" sz="1400" b="1" dirty="0"/>
              <a:t>TROPOMI</a:t>
            </a:r>
            <a:r>
              <a:rPr lang="en-US" sz="1400" dirty="0"/>
              <a:t> </a:t>
            </a:r>
            <a:r>
              <a:rPr lang="en-US" sz="1400" dirty="0" err="1"/>
              <a:t>vs</a:t>
            </a:r>
            <a:r>
              <a:rPr lang="en-US" sz="1400" dirty="0"/>
              <a:t> </a:t>
            </a:r>
            <a:r>
              <a:rPr lang="en-US" sz="1400" b="1" dirty="0"/>
              <a:t>GEMS AEH </a:t>
            </a:r>
            <a:r>
              <a:rPr lang="en-US" sz="1400" dirty="0"/>
              <a:t>(R = 0.29 / MB: 1.52±1.29 km)</a:t>
            </a:r>
          </a:p>
        </p:txBody>
      </p:sp>
      <p:sp>
        <p:nvSpPr>
          <p:cNvPr id="33" name="32 - Ορθογώνιο"/>
          <p:cNvSpPr/>
          <p:nvPr/>
        </p:nvSpPr>
        <p:spPr>
          <a:xfrm>
            <a:off x="7091462" y="5155340"/>
            <a:ext cx="49805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The GEMS retrieves both the ALH and AEH products by independent algorithm processes:</a:t>
            </a:r>
          </a:p>
          <a:p>
            <a:pPr algn="just"/>
            <a:endParaRPr lang="el-GR" sz="1400" dirty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200" b="1" dirty="0"/>
              <a:t>  AEH:</a:t>
            </a:r>
            <a:r>
              <a:rPr lang="en-US" sz="1200" dirty="0"/>
              <a:t> O₄ SCD (DOAS, L1C, pre. corrected)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b="1" dirty="0"/>
              <a:t>Layer Midpoint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200" b="1" dirty="0"/>
              <a:t>  ALH: </a:t>
            </a:r>
            <a:r>
              <a:rPr lang="en-US" sz="1200" dirty="0"/>
              <a:t>Opt. </a:t>
            </a:r>
            <a:r>
              <a:rPr lang="en-US" sz="1200" dirty="0" err="1"/>
              <a:t>Estim</a:t>
            </a:r>
            <a:r>
              <a:rPr lang="en-US" sz="1200" dirty="0"/>
              <a:t>. (AOD, SSA, a priori)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b="1" dirty="0"/>
              <a:t>Densest Layer altitude</a:t>
            </a:r>
          </a:p>
        </p:txBody>
      </p:sp>
      <p:sp>
        <p:nvSpPr>
          <p:cNvPr id="34" name="33 - Ορθογώνιο"/>
          <p:cNvSpPr/>
          <p:nvPr/>
        </p:nvSpPr>
        <p:spPr>
          <a:xfrm>
            <a:off x="6968247" y="6464269"/>
            <a:ext cx="5223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Consistent offset between  ALH - AEH due to different definitions!</a:t>
            </a:r>
            <a:endParaRPr lang="el-GR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69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D8E7290-45D0-48B2-9F7D-812C1C9E71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(ii): 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35E2BCB-E4EF-4283-B38D-92B0411F5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B63165C9-F129-15AD-0518-DE5E07AF0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55" y="5184199"/>
            <a:ext cx="1023452" cy="9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77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E67C-AAE2-2E1D-1577-703AEED3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1DF08E9-CA55-D31A-178D-674A738B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15" y="322342"/>
            <a:ext cx="10056093" cy="985286"/>
          </a:xfrm>
        </p:spPr>
        <p:txBody>
          <a:bodyPr/>
          <a:lstStyle/>
          <a:p>
            <a:r>
              <a:rPr lang="de-DE" dirty="0"/>
              <a:t>Total </a:t>
            </a:r>
            <a:r>
              <a:rPr lang="de-DE" dirty="0" err="1"/>
              <a:t>Ozone</a:t>
            </a:r>
            <a:br>
              <a:rPr lang="de-DE" dirty="0"/>
            </a:br>
            <a:r>
              <a:rPr lang="de-DE" sz="1600" dirty="0"/>
              <a:t>Team: K. Garane, S. </a:t>
            </a:r>
            <a:r>
              <a:rPr lang="de-DE" sz="1600" dirty="0" err="1"/>
              <a:t>Compernolle</a:t>
            </a:r>
            <a:r>
              <a:rPr lang="de-DE" sz="1600" dirty="0"/>
              <a:t>, K.-P. Heue, T. </a:t>
            </a:r>
            <a:r>
              <a:rPr lang="de-DE" sz="1600" dirty="0" err="1"/>
              <a:t>Verhoelst</a:t>
            </a:r>
            <a:endParaRPr lang="de-DE" sz="1600" dirty="0"/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9741561-A25D-7C5E-1B2E-5CBA68792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D41D9A41-10FA-2CA0-AE7C-E37964732514}"/>
              </a:ext>
            </a:extLst>
          </p:cNvPr>
          <p:cNvSpPr txBox="1"/>
          <p:nvPr/>
        </p:nvSpPr>
        <p:spPr>
          <a:xfrm>
            <a:off x="312806" y="1451213"/>
            <a:ext cx="451997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 err="1">
                <a:solidFill>
                  <a:srgbClr val="82A043"/>
                </a:solidFill>
              </a:rPr>
              <a:t>Results</a:t>
            </a:r>
            <a:r>
              <a:rPr lang="de-DE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b="1" dirty="0"/>
              <a:t>TEMPO O3T </a:t>
            </a:r>
            <a:r>
              <a:rPr lang="en-US" sz="1400" b="1" dirty="0">
                <a:solidFill>
                  <a:srgbClr val="C00000"/>
                </a:solidFill>
              </a:rPr>
              <a:t>v03 (2 years of data)</a:t>
            </a:r>
            <a:r>
              <a:rPr lang="en-US" sz="1400" dirty="0"/>
              <a:t> :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Mean relative bias: -1.5 to -2 %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Pearson R &gt; 0.95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Important North – South gradient: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—"/>
            </a:pPr>
            <a:r>
              <a:rPr lang="en-US" sz="1400" dirty="0"/>
              <a:t>Tropics: Very good agreement (~ +1%)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—"/>
            </a:pPr>
            <a:r>
              <a:rPr lang="en-US" sz="1400"/>
              <a:t>North: </a:t>
            </a:r>
            <a:r>
              <a:rPr lang="en-US" sz="1400" dirty="0"/>
              <a:t>negative biases </a:t>
            </a:r>
            <a:r>
              <a:rPr lang="en-US" sz="1400" dirty="0" err="1"/>
              <a:t>w.r.t.</a:t>
            </a:r>
            <a:r>
              <a:rPr lang="en-US" sz="1400" dirty="0"/>
              <a:t> ground-based observations and other satellite sensors </a:t>
            </a:r>
            <a:br>
              <a:rPr lang="en-US" sz="1400" dirty="0"/>
            </a:br>
            <a:r>
              <a:rPr lang="en-US" sz="1400" dirty="0"/>
              <a:t>(~ -4%)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b="1" dirty="0"/>
              <a:t>TEMPO O3T </a:t>
            </a:r>
            <a:r>
              <a:rPr lang="en-US" sz="1400" b="1" dirty="0">
                <a:solidFill>
                  <a:srgbClr val="C00000"/>
                </a:solidFill>
              </a:rPr>
              <a:t>v04 data (3.5m of data):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Mean relative bias: -2 to -3.5 %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Pearson R &gt; 0.97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Improved North – South gradient: almost stable bias across all latitudes</a:t>
            </a:r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B5630C0F-BE81-61C7-8D1E-9DFF2B45E5A5}"/>
              </a:ext>
            </a:extLst>
          </p:cNvPr>
          <p:cNvSpPr txBox="1"/>
          <p:nvPr/>
        </p:nvSpPr>
        <p:spPr>
          <a:xfrm>
            <a:off x="4828476" y="6324227"/>
            <a:ext cx="704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T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he mean percentage difference</a:t>
            </a:r>
            <a:r>
              <a:rPr lang="en-US" sz="1200" dirty="0">
                <a:ea typeface="Arial" panose="020B0604020202020204" pitchFamily="34" charset="0"/>
                <a:cs typeface="Frutiger-Light"/>
              </a:rPr>
              <a:t>s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 between the O3T observations from TEMPO (v03 and v04) and TROPOMI (</a:t>
            </a:r>
            <a:r>
              <a:rPr lang="en-US" sz="1200" b="1" dirty="0">
                <a:effectLst/>
                <a:ea typeface="Arial" panose="020B0604020202020204" pitchFamily="34" charset="0"/>
                <a:cs typeface="Frutiger-Light"/>
              </a:rPr>
              <a:t>left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), GOME-2C (</a:t>
            </a:r>
            <a:r>
              <a:rPr lang="en-US" sz="1200" b="1" dirty="0">
                <a:effectLst/>
                <a:ea typeface="Arial" panose="020B0604020202020204" pitchFamily="34" charset="0"/>
                <a:cs typeface="Frutiger-Light"/>
              </a:rPr>
              <a:t>right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) over the GEMS FOV.</a:t>
            </a:r>
            <a:endParaRPr lang="de-DE" sz="1200" dirty="0"/>
          </a:p>
        </p:txBody>
      </p:sp>
      <p:sp>
        <p:nvSpPr>
          <p:cNvPr id="9" name="Textfeld 10">
            <a:extLst>
              <a:ext uri="{FF2B5EF4-FFF2-40B4-BE49-F238E27FC236}">
                <a16:creationId xmlns:a16="http://schemas.microsoft.com/office/drawing/2014/main" id="{FEA92DF9-9F91-FD92-AC75-352C03A05C81}"/>
              </a:ext>
            </a:extLst>
          </p:cNvPr>
          <p:cNvSpPr txBox="1"/>
          <p:nvPr/>
        </p:nvSpPr>
        <p:spPr>
          <a:xfrm>
            <a:off x="4957482" y="3442435"/>
            <a:ext cx="711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dirty="0"/>
              <a:t>Time-</a:t>
            </a:r>
            <a:r>
              <a:rPr lang="de-DE" sz="1200" dirty="0" err="1"/>
              <a:t>series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mean</a:t>
            </a:r>
            <a:r>
              <a:rPr lang="de-DE" sz="1200" dirty="0"/>
              <a:t> relative </a:t>
            </a:r>
            <a:r>
              <a:rPr lang="de-DE" sz="1200" dirty="0" err="1"/>
              <a:t>bias</a:t>
            </a:r>
            <a:r>
              <a:rPr lang="de-DE" sz="1200" dirty="0"/>
              <a:t> (%)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b="1" dirty="0"/>
              <a:t>GEMS O3T v03 </a:t>
            </a:r>
            <a:r>
              <a:rPr lang="de-DE" sz="1200" dirty="0"/>
              <a:t>w.r.t. </a:t>
            </a:r>
            <a:r>
              <a:rPr lang="de-DE" sz="1200" dirty="0" err="1"/>
              <a:t>ground-based</a:t>
            </a:r>
            <a:r>
              <a:rPr lang="de-DE" sz="1200" dirty="0"/>
              <a:t> </a:t>
            </a:r>
            <a:r>
              <a:rPr lang="de-DE" sz="1200" dirty="0" err="1"/>
              <a:t>reference</a:t>
            </a:r>
            <a:r>
              <a:rPr lang="de-DE" sz="1200" dirty="0"/>
              <a:t> </a:t>
            </a:r>
            <a:r>
              <a:rPr lang="de-DE" sz="1200" dirty="0" err="1"/>
              <a:t>measurements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Edmonton Brewer </a:t>
            </a:r>
            <a:r>
              <a:rPr lang="de-DE" sz="1200" dirty="0" err="1"/>
              <a:t>station</a:t>
            </a:r>
            <a:r>
              <a:rPr lang="de-DE" sz="1200" dirty="0"/>
              <a:t> </a:t>
            </a:r>
            <a:r>
              <a:rPr lang="de-DE" sz="1200" b="1" dirty="0"/>
              <a:t>(</a:t>
            </a:r>
            <a:r>
              <a:rPr lang="de-DE" sz="1200" b="1" dirty="0" err="1"/>
              <a:t>left</a:t>
            </a:r>
            <a:r>
              <a:rPr lang="de-DE" sz="1200" b="1" dirty="0"/>
              <a:t>)</a:t>
            </a:r>
            <a:r>
              <a:rPr lang="de-DE" sz="1200" dirty="0"/>
              <a:t> and </a:t>
            </a:r>
            <a:r>
              <a:rPr lang="de-DE" sz="1200" dirty="0" err="1"/>
              <a:t>the</a:t>
            </a:r>
            <a:r>
              <a:rPr lang="de-DE" sz="1200" dirty="0"/>
              <a:t> Mountain View Pandora </a:t>
            </a:r>
            <a:r>
              <a:rPr lang="de-DE" sz="1200" dirty="0" err="1"/>
              <a:t>station</a:t>
            </a:r>
            <a:r>
              <a:rPr lang="de-DE" sz="1200" dirty="0"/>
              <a:t> </a:t>
            </a:r>
            <a:r>
              <a:rPr lang="de-DE" sz="1200" b="1" dirty="0"/>
              <a:t>(</a:t>
            </a:r>
            <a:r>
              <a:rPr lang="de-DE" sz="1200" b="1" dirty="0" err="1"/>
              <a:t>right</a:t>
            </a:r>
            <a:r>
              <a:rPr lang="de-DE" sz="1200" b="1" dirty="0"/>
              <a:t>)</a:t>
            </a:r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B88619A4-3F63-10A4-23AC-B146F5364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" y="265294"/>
            <a:ext cx="1023452" cy="976216"/>
          </a:xfrm>
          <a:prstGeom prst="rect">
            <a:avLst/>
          </a:prstGeom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7B38AC28-6C0C-042F-8A7F-87D4138AF445}"/>
              </a:ext>
            </a:extLst>
          </p:cNvPr>
          <p:cNvGrpSpPr/>
          <p:nvPr/>
        </p:nvGrpSpPr>
        <p:grpSpPr>
          <a:xfrm>
            <a:off x="4797019" y="947386"/>
            <a:ext cx="3446904" cy="2481613"/>
            <a:chOff x="4706765" y="1026441"/>
            <a:chExt cx="3280790" cy="2182924"/>
          </a:xfrm>
        </p:grpSpPr>
        <p:pic>
          <p:nvPicPr>
            <p:cNvPr id="15" name="Εικόνα 14" descr="Εικόνα που περιέχει κείμενο, αριθμός, διάγραμμα, γραμμή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784E0F3D-3AAC-A1E8-8C8B-345406040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1"/>
            <a:stretch>
              <a:fillRect/>
            </a:stretch>
          </p:blipFill>
          <p:spPr>
            <a:xfrm>
              <a:off x="4706765" y="1026441"/>
              <a:ext cx="3280790" cy="21829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754717-7691-E740-D83B-D606CC60E68D}"/>
                </a:ext>
              </a:extLst>
            </p:cNvPr>
            <p:cNvSpPr txBox="1"/>
            <p:nvPr/>
          </p:nvSpPr>
          <p:spPr>
            <a:xfrm>
              <a:off x="5140924" y="1294131"/>
              <a:ext cx="26018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v03</a:t>
              </a:r>
              <a:r>
                <a:rPr lang="en-US" sz="1200" b="1" dirty="0">
                  <a:latin typeface="Aptos" panose="020B0004020202020204" pitchFamily="34" charset="0"/>
                </a:rPr>
                <a:t> Mean Rel. Bias: -1.5 ± 1.0 %</a:t>
              </a:r>
              <a:endParaRPr lang="el-GR" sz="12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D46564EE-4DC4-DBE1-05F2-1C4D2257DA79}"/>
              </a:ext>
            </a:extLst>
          </p:cNvPr>
          <p:cNvGrpSpPr/>
          <p:nvPr/>
        </p:nvGrpSpPr>
        <p:grpSpPr>
          <a:xfrm>
            <a:off x="8205316" y="727249"/>
            <a:ext cx="3866502" cy="2701750"/>
            <a:chOff x="8205316" y="836833"/>
            <a:chExt cx="3866502" cy="2848180"/>
          </a:xfrm>
        </p:grpSpPr>
        <p:pic>
          <p:nvPicPr>
            <p:cNvPr id="25" name="drawing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C8130E3E-D223-A89E-E209-AB8A760C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5316" y="977956"/>
              <a:ext cx="3866502" cy="27070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FAAA1A-2041-E9A0-FBFF-C0737AD89A04}"/>
                </a:ext>
              </a:extLst>
            </p:cNvPr>
            <p:cNvSpPr txBox="1"/>
            <p:nvPr/>
          </p:nvSpPr>
          <p:spPr>
            <a:xfrm>
              <a:off x="8550841" y="2607210"/>
              <a:ext cx="20095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v03</a:t>
              </a:r>
              <a:r>
                <a:rPr lang="en-US" sz="1200" b="1" dirty="0">
                  <a:latin typeface="Aptos" panose="020B0004020202020204" pitchFamily="34" charset="0"/>
                </a:rPr>
                <a:t> Mean Rel. Bias: +0.2 %</a:t>
              </a:r>
              <a:endParaRPr lang="el-GR" sz="1200" b="1" dirty="0">
                <a:latin typeface="Aptos" panose="020B00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60BAE4-80AC-E182-F51A-DCB1FFF957FC}"/>
                </a:ext>
              </a:extLst>
            </p:cNvPr>
            <p:cNvSpPr txBox="1"/>
            <p:nvPr/>
          </p:nvSpPr>
          <p:spPr>
            <a:xfrm>
              <a:off x="8712329" y="836833"/>
              <a:ext cx="231719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ptos" panose="020B0004020202020204" pitchFamily="34" charset="0"/>
                </a:rPr>
                <a:t>Mountain View (California) Pandora</a:t>
              </a:r>
              <a:endParaRPr lang="el-GR" sz="1050" dirty="0">
                <a:latin typeface="Aptos" panose="020B0004020202020204" pitchFamily="34" charset="0"/>
              </a:endParaRPr>
            </a:p>
          </p:txBody>
        </p:sp>
      </p:grpSp>
      <p:pic>
        <p:nvPicPr>
          <p:cNvPr id="29" name="Grafik 1" descr="Εικόνα που περιέχει κείμενο, στιγμιότυπο οθόνης, διάγραμμα, πολυχρωμ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2F4E182-42A9-E5C4-4AFA-89C239345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/>
          <a:stretch>
            <a:fillRect/>
          </a:stretch>
        </p:blipFill>
        <p:spPr bwMode="auto">
          <a:xfrm>
            <a:off x="4917255" y="3934860"/>
            <a:ext cx="3546146" cy="241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drawing" descr="Εικόνα που περιέχει κείμενο, στιγμιότυπο οθόνης, διάγραμμα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BDED04D-B609-ADCC-DA9C-18DD3FC79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/>
          <a:stretch>
            <a:fillRect/>
          </a:stretch>
        </p:blipFill>
        <p:spPr>
          <a:xfrm>
            <a:off x="8498744" y="3950240"/>
            <a:ext cx="3466955" cy="23866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9F888DB-3261-E001-705B-D70CD1B91397}"/>
              </a:ext>
            </a:extLst>
          </p:cNvPr>
          <p:cNvSpPr txBox="1"/>
          <p:nvPr/>
        </p:nvSpPr>
        <p:spPr>
          <a:xfrm>
            <a:off x="5510228" y="404062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v03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ACB3BD-98F9-AE20-A1CF-DDD0A7381F0F}"/>
              </a:ext>
            </a:extLst>
          </p:cNvPr>
          <p:cNvSpPr txBox="1"/>
          <p:nvPr/>
        </p:nvSpPr>
        <p:spPr>
          <a:xfrm>
            <a:off x="6334261" y="4011263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v04</a:t>
            </a:r>
            <a:endParaRPr lang="el-GR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EAC87E-C3A8-D852-23B5-146C241FA4F0}"/>
              </a:ext>
            </a:extLst>
          </p:cNvPr>
          <p:cNvSpPr txBox="1"/>
          <p:nvPr/>
        </p:nvSpPr>
        <p:spPr>
          <a:xfrm>
            <a:off x="7151746" y="401845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v04</a:t>
            </a:r>
            <a:endParaRPr lang="el-GR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E9BDB-1251-E51B-CF7D-9B55FAB7CB06}"/>
              </a:ext>
            </a:extLst>
          </p:cNvPr>
          <p:cNvSpPr txBox="1"/>
          <p:nvPr/>
        </p:nvSpPr>
        <p:spPr>
          <a:xfrm>
            <a:off x="9870927" y="411319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v04</a:t>
            </a:r>
            <a:endParaRPr lang="el-GR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122E82-70DC-B101-7BB5-2BF48C213EE4}"/>
              </a:ext>
            </a:extLst>
          </p:cNvPr>
          <p:cNvSpPr txBox="1"/>
          <p:nvPr/>
        </p:nvSpPr>
        <p:spPr>
          <a:xfrm>
            <a:off x="10742320" y="411319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v04</a:t>
            </a:r>
            <a:endParaRPr lang="el-GR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C3D7AB-9455-2BEF-F968-331506A1CC49}"/>
              </a:ext>
            </a:extLst>
          </p:cNvPr>
          <p:cNvSpPr txBox="1"/>
          <p:nvPr/>
        </p:nvSpPr>
        <p:spPr>
          <a:xfrm>
            <a:off x="8999534" y="4072247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v03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206D18-44EE-24E7-09B8-CCDE70DCAE28}"/>
              </a:ext>
            </a:extLst>
          </p:cNvPr>
          <p:cNvSpPr txBox="1"/>
          <p:nvPr/>
        </p:nvSpPr>
        <p:spPr>
          <a:xfrm>
            <a:off x="5695046" y="5095597"/>
            <a:ext cx="184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TEMPO vs TROPOMI</a:t>
            </a:r>
            <a:endParaRPr lang="el-GR" sz="1400" b="1" dirty="0">
              <a:latin typeface="Aptos" panose="020B00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DD3344-0E85-B5D6-7B74-7E45804BBA75}"/>
              </a:ext>
            </a:extLst>
          </p:cNvPr>
          <p:cNvSpPr txBox="1"/>
          <p:nvPr/>
        </p:nvSpPr>
        <p:spPr>
          <a:xfrm>
            <a:off x="9307323" y="5095597"/>
            <a:ext cx="184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TEMPO vs GOME-2C</a:t>
            </a:r>
            <a:endParaRPr lang="el-GR" sz="14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8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883" y="322791"/>
            <a:ext cx="6156850" cy="985286"/>
          </a:xfrm>
        </p:spPr>
        <p:txBody>
          <a:bodyPr/>
          <a:lstStyle/>
          <a:p>
            <a:r>
              <a:rPr lang="de-DE" dirty="0"/>
              <a:t>NO</a:t>
            </a:r>
            <a:r>
              <a:rPr lang="de-DE" baseline="-25000" dirty="0"/>
              <a:t>2</a:t>
            </a:r>
            <a:br>
              <a:rPr lang="de-DE" dirty="0"/>
            </a:br>
            <a:r>
              <a:rPr lang="de-DE" sz="1600" dirty="0"/>
              <a:t>Team: K.-U. Eichmann, I. de Smedt, C. Vigouroux, G. Pinardi, S. Compernolle, T. Verhoelst, S. Seo 		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F48CC600-CE86-BED8-79CB-56D77558A10D}"/>
              </a:ext>
            </a:extLst>
          </p:cNvPr>
          <p:cNvSpPr txBox="1"/>
          <p:nvPr/>
        </p:nvSpPr>
        <p:spPr>
          <a:xfrm>
            <a:off x="399928" y="1462585"/>
            <a:ext cx="58889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 err="1">
                <a:solidFill>
                  <a:srgbClr val="82A043"/>
                </a:solidFill>
              </a:rPr>
              <a:t>Results</a:t>
            </a:r>
            <a:r>
              <a:rPr lang="de-DE" b="1" u="sng" dirty="0">
                <a:solidFill>
                  <a:srgbClr val="82A043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tx1"/>
                </a:solidFill>
              </a:rPr>
              <a:t>We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compared</a:t>
            </a:r>
            <a:r>
              <a:rPr lang="de-DE" sz="1400" dirty="0">
                <a:solidFill>
                  <a:schemeClr val="tx1"/>
                </a:solidFill>
              </a:rPr>
              <a:t> TEMPO NO2 V4 and TROPOMI V2.9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a </a:t>
            </a:r>
            <a:r>
              <a:rPr lang="de-DE" sz="1400" dirty="0" err="1">
                <a:solidFill>
                  <a:schemeClr val="tx1"/>
                </a:solidFill>
              </a:rPr>
              <a:t>two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month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period</a:t>
            </a:r>
            <a:r>
              <a:rPr lang="de-DE" sz="1400" dirty="0">
                <a:solidFill>
                  <a:schemeClr val="tx1"/>
                </a:solidFill>
              </a:rPr>
              <a:t> (2025/12 – 2026/01).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1"/>
                </a:solidFill>
              </a:rPr>
              <a:t>Total </a:t>
            </a:r>
            <a:r>
              <a:rPr lang="de-DE" sz="1400" dirty="0" err="1">
                <a:solidFill>
                  <a:schemeClr val="tx1"/>
                </a:solidFill>
              </a:rPr>
              <a:t>column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difference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is</a:t>
            </a:r>
            <a:r>
              <a:rPr lang="de-DE" sz="1400" dirty="0">
                <a:solidFill>
                  <a:schemeClr val="tx1"/>
                </a:solidFill>
              </a:rPr>
              <a:t> -0.19 ± 0.5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/cm2, </a:t>
            </a:r>
            <a:r>
              <a:rPr lang="de-DE" sz="1400" b="1" dirty="0" err="1">
                <a:solidFill>
                  <a:schemeClr val="tx1"/>
                </a:solidFill>
              </a:rPr>
              <a:t>tropospheric</a:t>
            </a:r>
            <a:r>
              <a:rPr lang="de-DE" sz="1400" dirty="0">
                <a:solidFill>
                  <a:schemeClr val="tx1"/>
                </a:solidFill>
              </a:rPr>
              <a:t> AD= -0.27 ± 0.3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/cm2, </a:t>
            </a:r>
            <a:r>
              <a:rPr lang="de-DE" sz="1400" b="1" dirty="0" err="1">
                <a:solidFill>
                  <a:schemeClr val="tx1"/>
                </a:solidFill>
              </a:rPr>
              <a:t>stratospheric</a:t>
            </a:r>
            <a:r>
              <a:rPr lang="de-DE" sz="1400" dirty="0">
                <a:solidFill>
                  <a:schemeClr val="tx1"/>
                </a:solidFill>
              </a:rPr>
              <a:t> AD= -0.07 ± 0.1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/>
                </a:solidFill>
              </a:rPr>
              <a:t>There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is</a:t>
            </a:r>
            <a:r>
              <a:rPr lang="de-DE" sz="1400" dirty="0">
                <a:solidFill>
                  <a:schemeClr val="tx1"/>
                </a:solidFill>
              </a:rPr>
              <a:t> still a </a:t>
            </a:r>
            <a:r>
              <a:rPr lang="de-DE" sz="1400" dirty="0" err="1">
                <a:solidFill>
                  <a:schemeClr val="tx1"/>
                </a:solidFill>
              </a:rPr>
              <a:t>very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b="1" dirty="0" err="1">
                <a:solidFill>
                  <a:schemeClr val="tx1"/>
                </a:solidFill>
              </a:rPr>
              <a:t>low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de-DE" sz="1400" b="1" dirty="0" err="1">
                <a:solidFill>
                  <a:schemeClr val="tx1"/>
                </a:solidFill>
              </a:rPr>
              <a:t>bias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de-DE" sz="1400" b="1" dirty="0" err="1">
                <a:solidFill>
                  <a:schemeClr val="tx1"/>
                </a:solidFill>
              </a:rPr>
              <a:t>near</a:t>
            </a:r>
            <a:r>
              <a:rPr lang="de-DE" sz="1400" b="1" dirty="0">
                <a:solidFill>
                  <a:schemeClr val="tx1"/>
                </a:solidFill>
              </a:rPr>
              <a:t> LA </a:t>
            </a:r>
            <a:r>
              <a:rPr lang="de-DE" sz="1400" dirty="0">
                <a:solidFill>
                  <a:schemeClr val="tx1"/>
                </a:solidFill>
              </a:rPr>
              <a:t>in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tropospheric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column</a:t>
            </a:r>
            <a:r>
              <a:rPr lang="de-DE" sz="1400" dirty="0">
                <a:solidFill>
                  <a:schemeClr val="tx1"/>
                </a:solidFill>
              </a:rPr>
              <a:t>. This </a:t>
            </a:r>
            <a:r>
              <a:rPr lang="de-DE" sz="1400" dirty="0" err="1">
                <a:solidFill>
                  <a:schemeClr val="tx1"/>
                </a:solidFill>
              </a:rPr>
              <a:t>is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partly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compensated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by</a:t>
            </a:r>
            <a:r>
              <a:rPr lang="de-DE" sz="1400" dirty="0">
                <a:solidFill>
                  <a:schemeClr val="tx1"/>
                </a:solidFill>
              </a:rPr>
              <a:t> a high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r>
              <a:rPr lang="de-DE" sz="1400" dirty="0">
                <a:solidFill>
                  <a:schemeClr val="tx1"/>
                </a:solidFill>
              </a:rPr>
              <a:t> in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stratosphere</a:t>
            </a:r>
            <a:r>
              <a:rPr lang="de-DE" sz="14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en-US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DB9CA1-8C30-282F-6C2F-DB93E976F595}"/>
              </a:ext>
            </a:extLst>
          </p:cNvPr>
          <p:cNvSpPr txBox="1"/>
          <p:nvPr/>
        </p:nvSpPr>
        <p:spPr>
          <a:xfrm>
            <a:off x="7078825" y="5457709"/>
            <a:ext cx="4839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Frutiger-Light"/>
              </a:rPr>
              <a:t>Time series of the relative differences between TEMPO v3 and v4 and PGN (@EVDC) total NO2 measurements at the 34 PGN sites with meaningful temporal coverage. </a:t>
            </a:r>
            <a:endParaRPr lang="en-GB" sz="1400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B4F60314-1840-94E9-73AB-459981E3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" y="265294"/>
            <a:ext cx="1023452" cy="976216"/>
          </a:xfrm>
          <a:prstGeom prst="rect">
            <a:avLst/>
          </a:prstGeom>
        </p:spPr>
      </p:pic>
      <p:pic>
        <p:nvPicPr>
          <p:cNvPr id="6" name="Picture 1" descr="A close-up of a screen&#10;&#10;AI-generated content may be incorrect.">
            <a:extLst>
              <a:ext uri="{FF2B5EF4-FFF2-40B4-BE49-F238E27FC236}">
                <a16:creationId xmlns:a16="http://schemas.microsoft.com/office/drawing/2014/main" id="{6ED05C52-5773-FD0E-0F6F-57E75660558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00800" y="1811354"/>
            <a:ext cx="5724144" cy="35310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043F75-9709-5B06-77DE-4B0E18F505AA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r="9497"/>
          <a:stretch/>
        </p:blipFill>
        <p:spPr>
          <a:xfrm>
            <a:off x="3499745" y="3576734"/>
            <a:ext cx="2789126" cy="3071591"/>
          </a:xfrm>
          <a:prstGeom prst="rect">
            <a:avLst/>
          </a:prstGeom>
        </p:spPr>
      </p:pic>
      <p:pic>
        <p:nvPicPr>
          <p:cNvPr id="9" name="df_no2tr_T-T4_20251201-20260131_M.png">
            <a:extLst>
              <a:ext uri="{FF2B5EF4-FFF2-40B4-BE49-F238E27FC236}">
                <a16:creationId xmlns:a16="http://schemas.microsoft.com/office/drawing/2014/main" id="{7A418B7B-90A2-802C-AFFE-69E4229A9C27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10235"/>
          <a:stretch/>
        </p:blipFill>
        <p:spPr>
          <a:xfrm>
            <a:off x="399928" y="3576735"/>
            <a:ext cx="2756599" cy="307159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78116FA-EAF2-4B8F-5FB9-33D396AE0062}"/>
              </a:ext>
            </a:extLst>
          </p:cNvPr>
          <p:cNvSpPr/>
          <p:nvPr/>
        </p:nvSpPr>
        <p:spPr>
          <a:xfrm>
            <a:off x="311323" y="5937022"/>
            <a:ext cx="158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Troposphere</a:t>
            </a:r>
            <a:endParaRPr lang="en-GB" b="1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36FD223-274A-D937-A232-6F3B1EA62715}"/>
              </a:ext>
            </a:extLst>
          </p:cNvPr>
          <p:cNvSpPr/>
          <p:nvPr/>
        </p:nvSpPr>
        <p:spPr>
          <a:xfrm>
            <a:off x="3499745" y="5935541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Stratosphere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44652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E67C-AAE2-2E1D-1577-703AEED3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2F1BAF5C-84BC-A0A2-E6F2-9CF95209F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4687"/>
          <a:stretch/>
        </p:blipFill>
        <p:spPr>
          <a:xfrm>
            <a:off x="4891028" y="2907743"/>
            <a:ext cx="2520000" cy="114187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A0B9D9D-EBD0-5E12-5109-B4C27FC6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4687"/>
          <a:stretch/>
        </p:blipFill>
        <p:spPr>
          <a:xfrm>
            <a:off x="7068258" y="2907744"/>
            <a:ext cx="2520000" cy="1141875"/>
          </a:xfrm>
          <a:prstGeom prst="rect">
            <a:avLst/>
          </a:prstGeom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4C7B10FF-DC99-81A3-DFC4-661A0D809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2" y="4248603"/>
            <a:ext cx="1778400" cy="23712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2036E3D-2827-9681-1D41-53985B848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4687"/>
          <a:stretch/>
        </p:blipFill>
        <p:spPr>
          <a:xfrm>
            <a:off x="4891028" y="1757555"/>
            <a:ext cx="2520000" cy="1141875"/>
          </a:xfrm>
          <a:prstGeom prst="rect">
            <a:avLst/>
          </a:prstGeo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41DF08E9-CA55-D31A-178D-674A738B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15" y="322342"/>
            <a:ext cx="10056093" cy="985286"/>
          </a:xfrm>
        </p:spPr>
        <p:txBody>
          <a:bodyPr/>
          <a:lstStyle/>
          <a:p>
            <a:r>
              <a:rPr lang="en-GB" dirty="0"/>
              <a:t>Clouds</a:t>
            </a:r>
            <a:br>
              <a:rPr lang="en-GB" dirty="0"/>
            </a:br>
            <a:r>
              <a:rPr lang="en-GB" sz="1600" dirty="0"/>
              <a:t>Team: V. Molina García, R. Lutz, D. Loyola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9741561-A25D-7C5E-1B2E-5CBA68792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D41D9A41-10FA-2CA0-AE7C-E37964732514}"/>
              </a:ext>
            </a:extLst>
          </p:cNvPr>
          <p:cNvSpPr txBox="1"/>
          <p:nvPr/>
        </p:nvSpPr>
        <p:spPr>
          <a:xfrm>
            <a:off x="312806" y="1451213"/>
            <a:ext cx="4519972" cy="5091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400"/>
              </a:spcAft>
            </a:pPr>
            <a:r>
              <a:rPr lang="en-GB" b="1" u="sng" dirty="0">
                <a:solidFill>
                  <a:srgbClr val="82A043"/>
                </a:solidFill>
              </a:rPr>
              <a:t>Results:</a:t>
            </a:r>
          </a:p>
          <a:p>
            <a:pPr>
              <a:spcAft>
                <a:spcPts val="400"/>
              </a:spcAft>
            </a:pPr>
            <a:r>
              <a:rPr lang="en-GB" sz="1400" b="1" dirty="0"/>
              <a:t>TEMPO CLDO4 </a:t>
            </a:r>
            <a:r>
              <a:rPr lang="en-GB" sz="1400" b="1" dirty="0">
                <a:solidFill>
                  <a:srgbClr val="C00000"/>
                </a:solidFill>
              </a:rPr>
              <a:t>v03 (2025-01-01 to 2025-01-07)</a:t>
            </a:r>
            <a:r>
              <a:rPr lang="en-GB" sz="1400" dirty="0"/>
              <a:t> :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Regional averaged comparisons TEMPO vs S5P for cloud fraction and cloud-centroid pressure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Cloud Fraction (CF):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Mean difference of -0.014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Differences between S5P cloud fraction and TEMPO cloud fraction behave symmetric around 0.0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Cloud-Centroid Pressure (CCP):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Mean difference of -23.776 hPa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200" dirty="0"/>
              <a:t>S5P cloud-centroid altitudes are slightly higher than</a:t>
            </a:r>
            <a:br>
              <a:rPr lang="en-GB" sz="1200" dirty="0"/>
            </a:br>
            <a:r>
              <a:rPr lang="en-GB" sz="1200" dirty="0"/>
              <a:t>TEMPO cloud-centroid altitudes</a:t>
            </a:r>
          </a:p>
          <a:p>
            <a:pPr>
              <a:spcAft>
                <a:spcPts val="400"/>
              </a:spcAft>
            </a:pPr>
            <a:r>
              <a:rPr lang="en-US" sz="1400" b="1" dirty="0"/>
              <a:t>TEMPO </a:t>
            </a:r>
            <a:r>
              <a:rPr lang="en-GB" sz="1400" b="1" dirty="0"/>
              <a:t>CLDO4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C00000"/>
                </a:solidFill>
              </a:rPr>
              <a:t>v04 (2025-10-01 to 2025-10-07</a:t>
            </a:r>
            <a:br>
              <a:rPr lang="en-US" sz="1400" b="1" dirty="0">
                <a:solidFill>
                  <a:srgbClr val="C00000"/>
                </a:solidFill>
              </a:rPr>
            </a:br>
            <a:r>
              <a:rPr lang="en-US" sz="1400" b="1" dirty="0">
                <a:solidFill>
                  <a:srgbClr val="C00000"/>
                </a:solidFill>
              </a:rPr>
              <a:t>and 2026-01-01 to 2026-01-07):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Direct pixel-by-pixel comparisons with custom TEMPO OCRA algorithm for cloud fraction</a:t>
            </a:r>
            <a:endParaRPr lang="en-GB" sz="1400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Cloud Fraction (CF):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Mean difference of +0.172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TEMPO CLDO4 CF does not reach 1 so often as TEMPO OCRA CF, even for big cloud structures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TEMPO CLDO4 CF behaves better at high zenith angles, where TEMPO OCRA CF tends to saturate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spcAft>
                <a:spcPts val="400"/>
              </a:spcAft>
            </a:pPr>
            <a:endParaRPr lang="en-US" sz="1400" dirty="0"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B88619A4-3F63-10A4-23AC-B146F5364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8" y="265294"/>
            <a:ext cx="1023452" cy="97621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3A08984-6D25-B55F-D298-E3B5118C0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4687"/>
          <a:stretch/>
        </p:blipFill>
        <p:spPr>
          <a:xfrm>
            <a:off x="7068258" y="1757556"/>
            <a:ext cx="2520000" cy="114187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EBC45AB-19F3-70B9-78B3-CDE4A6E03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794" y="1706400"/>
            <a:ext cx="2282400" cy="11412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B352D07C-2978-1A22-DC36-FDF4282EA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794" y="2858400"/>
            <a:ext cx="2282400" cy="1141200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AAC0A85-DB4D-CD9F-9BC6-0ECF4137D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4138" y="4248603"/>
            <a:ext cx="1800000" cy="2400000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43A45E3E-EC12-F125-CA0D-B67645EF75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5922" y="4247173"/>
            <a:ext cx="1800000" cy="2400001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E66523CE-77E4-7D0A-BC7F-7699F11F74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913" y="4125818"/>
            <a:ext cx="1800000" cy="1350000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399A6DB0-44C1-05F1-69BC-CB1F80F70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13" y="5449718"/>
            <a:ext cx="1800000" cy="13500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A03B946F-EF13-6834-D60F-DC9F2700C44D}"/>
              </a:ext>
            </a:extLst>
          </p:cNvPr>
          <p:cNvSpPr txBox="1"/>
          <p:nvPr/>
        </p:nvSpPr>
        <p:spPr>
          <a:xfrm>
            <a:off x="4886062" y="1581150"/>
            <a:ext cx="2371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TEMPO 2025-01-02 19:15:26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4B34640-15C5-6DED-87D2-C06A9B2F38D1}"/>
              </a:ext>
            </a:extLst>
          </p:cNvPr>
          <p:cNvSpPr txBox="1"/>
          <p:nvPr/>
        </p:nvSpPr>
        <p:spPr>
          <a:xfrm>
            <a:off x="7066112" y="1581150"/>
            <a:ext cx="2371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S5P 2025-01-02 19:04:16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0C7481-4EBF-7ADC-A66A-E5C98EE2365B}"/>
              </a:ext>
            </a:extLst>
          </p:cNvPr>
          <p:cNvSpPr txBox="1"/>
          <p:nvPr/>
        </p:nvSpPr>
        <p:spPr>
          <a:xfrm>
            <a:off x="4555016" y="4036200"/>
            <a:ext cx="2371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TEMPO 2025-10-01 S007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17E57B0-AE22-A2DA-BAAF-79C90BDEF467}"/>
              </a:ext>
            </a:extLst>
          </p:cNvPr>
          <p:cNvSpPr txBox="1"/>
          <p:nvPr/>
        </p:nvSpPr>
        <p:spPr>
          <a:xfrm>
            <a:off x="6529872" y="4036200"/>
            <a:ext cx="1303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CLDO4 CF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DDA2D391-73CE-030E-C814-D6DD6B5547AD}"/>
              </a:ext>
            </a:extLst>
          </p:cNvPr>
          <p:cNvSpPr txBox="1"/>
          <p:nvPr/>
        </p:nvSpPr>
        <p:spPr>
          <a:xfrm>
            <a:off x="7951656" y="4036912"/>
            <a:ext cx="1295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OCRA CF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12708781-56D4-120B-19BA-971FB7B6C801}"/>
              </a:ext>
            </a:extLst>
          </p:cNvPr>
          <p:cNvSpPr txBox="1"/>
          <p:nvPr/>
        </p:nvSpPr>
        <p:spPr>
          <a:xfrm>
            <a:off x="9824934" y="1813092"/>
            <a:ext cx="18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CF difference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380548F-62A1-CAF9-CB7B-374F6278C19B}"/>
              </a:ext>
            </a:extLst>
          </p:cNvPr>
          <p:cNvSpPr txBox="1"/>
          <p:nvPr/>
        </p:nvSpPr>
        <p:spPr>
          <a:xfrm>
            <a:off x="9824007" y="2966435"/>
            <a:ext cx="18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CCP difference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BEB0919-5729-BFFE-EAED-B2FA7D86DF21}"/>
              </a:ext>
            </a:extLst>
          </p:cNvPr>
          <p:cNvSpPr txBox="1"/>
          <p:nvPr/>
        </p:nvSpPr>
        <p:spPr>
          <a:xfrm>
            <a:off x="9963149" y="4203883"/>
            <a:ext cx="159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CF difference</a:t>
            </a:r>
            <a:br>
              <a:rPr lang="en-GB" sz="800" b="1" dirty="0"/>
            </a:br>
            <a:r>
              <a:rPr lang="en-GB" sz="800" b="1" dirty="0"/>
              <a:t>2025-10-01 to</a:t>
            </a:r>
            <a:br>
              <a:rPr lang="en-GB" sz="800" b="1" dirty="0"/>
            </a:br>
            <a:r>
              <a:rPr lang="en-GB" sz="800" b="1" dirty="0"/>
              <a:t>2025-10-07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145C6415-78ED-6F19-ECF7-13D64AC058FC}"/>
              </a:ext>
            </a:extLst>
          </p:cNvPr>
          <p:cNvSpPr txBox="1"/>
          <p:nvPr/>
        </p:nvSpPr>
        <p:spPr>
          <a:xfrm>
            <a:off x="9963149" y="5527783"/>
            <a:ext cx="1590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CF difference</a:t>
            </a:r>
            <a:br>
              <a:rPr lang="en-GB" sz="800" b="1" dirty="0"/>
            </a:br>
            <a:r>
              <a:rPr lang="en-GB" sz="800" b="1" dirty="0"/>
              <a:t>2026-01-01 to</a:t>
            </a:r>
            <a:br>
              <a:rPr lang="en-GB" sz="800" b="1" dirty="0"/>
            </a:br>
            <a:r>
              <a:rPr lang="en-GB" sz="800" b="1" dirty="0"/>
              <a:t>2026-01-07</a:t>
            </a:r>
          </a:p>
        </p:txBody>
      </p:sp>
    </p:spTree>
    <p:extLst>
      <p:ext uri="{BB962C8B-B14F-4D97-AF65-F5344CB8AC3E}">
        <p14:creationId xmlns:p14="http://schemas.microsoft.com/office/powerpoint/2010/main" val="11215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E67C-AAE2-2E1D-1577-703AEED3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9741561-A25D-7C5E-1B2E-5CBA687928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AA810BE1-C199-06D5-7195-C9AF9C1F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048" y="193356"/>
            <a:ext cx="971402" cy="9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Εικόνα 8" descr="Εικόνα που περιέχει κείμενο, χάρτης, διάγραμμα, Άτλ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195C951-E170-2954-3BBF-B43DDC2D2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"/>
          <a:stretch>
            <a:fillRect/>
          </a:stretch>
        </p:blipFill>
        <p:spPr>
          <a:xfrm>
            <a:off x="8149855" y="1527244"/>
            <a:ext cx="3495493" cy="2068732"/>
          </a:xfrm>
          <a:prstGeom prst="rect">
            <a:avLst/>
          </a:prstGeom>
        </p:spPr>
      </p:pic>
      <p:pic>
        <p:nvPicPr>
          <p:cNvPr id="46" name="Εικόνα 11" descr="Εικόνα που περιέχει κείμενο, χάρτης, Άτλας, διάγρα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E8725B5-74CF-7832-D71B-496408DD4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7" y="1481861"/>
            <a:ext cx="3607878" cy="2196848"/>
          </a:xfrm>
          <a:prstGeom prst="rect">
            <a:avLst/>
          </a:prstGeom>
        </p:spPr>
      </p:pic>
      <p:pic>
        <p:nvPicPr>
          <p:cNvPr id="47" name="Εικόνα 22" descr="Εικόνα που περιέχει κείμενο, στιγμιότυπο οθόνης, διάγραμμα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8502B60-460C-7D89-CF36-CCF01974DF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/>
          <a:stretch>
            <a:fillRect/>
          </a:stretch>
        </p:blipFill>
        <p:spPr>
          <a:xfrm>
            <a:off x="6579755" y="4093949"/>
            <a:ext cx="2816725" cy="2214331"/>
          </a:xfrm>
          <a:prstGeom prst="rect">
            <a:avLst/>
          </a:prstGeom>
        </p:spPr>
      </p:pic>
      <p:pic>
        <p:nvPicPr>
          <p:cNvPr id="48" name="Εικόνα 10" descr="Εικόνα που περιέχει κείμενο, στιγμιότυπο οθόνης, γράφημα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4D478FF-C729-A88B-CBF7-656BF8800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50" y="4020846"/>
            <a:ext cx="2888748" cy="2297644"/>
          </a:xfrm>
          <a:prstGeom prst="rect">
            <a:avLst/>
          </a:prstGeom>
        </p:spPr>
      </p:pic>
      <p:pic>
        <p:nvPicPr>
          <p:cNvPr id="49" name="Εικόνα 21" descr="Εικόνα που περιέχει κείμενο, στιγμιότυπο οθόνης, διάγραμμα, γράφη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CEFDDB5-8F0D-1FB2-E3BE-6B74A5531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74"/>
          <a:stretch>
            <a:fillRect/>
          </a:stretch>
        </p:blipFill>
        <p:spPr>
          <a:xfrm>
            <a:off x="9377464" y="4021879"/>
            <a:ext cx="2814536" cy="2285463"/>
          </a:xfrm>
          <a:prstGeom prst="rect">
            <a:avLst/>
          </a:prstGeom>
        </p:spPr>
      </p:pic>
      <p:sp>
        <p:nvSpPr>
          <p:cNvPr id="50" name="49 - Ορθογώνιο"/>
          <p:cNvSpPr/>
          <p:nvPr/>
        </p:nvSpPr>
        <p:spPr>
          <a:xfrm>
            <a:off x="3821502" y="6257836"/>
            <a:ext cx="83704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/>
              <a:t>Figure 6. </a:t>
            </a:r>
            <a:r>
              <a:rPr lang="en-US" sz="1100" dirty="0"/>
              <a:t>(Left) Frequency distributions of collocated TEMPO &amp; TROPOMI ALH. (Middle) Scatter density plot showing their correlation. (Right) Histogram of absolute differences (TEMPO−TROPOMI), indicating agreement and variability under smoke conditions.</a:t>
            </a:r>
            <a:endParaRPr lang="en-US" sz="1100" dirty="0">
              <a:ea typeface="Arial" panose="020B0604020202020204" pitchFamily="34" charset="0"/>
              <a:cs typeface="Frutiger-Light"/>
            </a:endParaRPr>
          </a:p>
        </p:txBody>
      </p:sp>
      <p:sp>
        <p:nvSpPr>
          <p:cNvPr id="5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 txBox="1">
            <a:spLocks/>
          </p:cNvSpPr>
          <p:nvPr/>
        </p:nvSpPr>
        <p:spPr>
          <a:xfrm>
            <a:off x="1744982" y="229310"/>
            <a:ext cx="8303960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Aerosols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Team: K. Michailidis, P. Fountoukidis, P. Hedelt, D. Balis</a:t>
            </a:r>
          </a:p>
        </p:txBody>
      </p:sp>
      <p:sp>
        <p:nvSpPr>
          <p:cNvPr id="54" name="TextBox 37">
            <a:extLst>
              <a:ext uri="{FF2B5EF4-FFF2-40B4-BE49-F238E27FC236}">
                <a16:creationId xmlns:a16="http://schemas.microsoft.com/office/drawing/2014/main" id="{45DD3344-0E85-B5D6-7B74-7E45804BBA75}"/>
              </a:ext>
            </a:extLst>
          </p:cNvPr>
          <p:cNvSpPr txBox="1"/>
          <p:nvPr/>
        </p:nvSpPr>
        <p:spPr>
          <a:xfrm>
            <a:off x="4455268" y="1177617"/>
            <a:ext cx="7120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Aerosol Layer Height [ALH] - Canadian Wildfire</a:t>
            </a:r>
            <a:r>
              <a:rPr lang="el-GR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19-08-2023</a:t>
            </a:r>
            <a:endParaRPr lang="el-GR" sz="1600" b="1" u="sng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5" name="Εικόνα 6" descr="Εικόνα που περιέχει κείμενο, διάγραμμα, γραμμή, γράφη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26300FF-C675-2ED1-DDD7-80D77E151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9" y="1607076"/>
            <a:ext cx="3277796" cy="2249263"/>
          </a:xfrm>
          <a:prstGeom prst="rect">
            <a:avLst/>
          </a:prstGeom>
        </p:spPr>
      </p:pic>
      <p:pic>
        <p:nvPicPr>
          <p:cNvPr id="56" name="Εικόνα 8" descr="Εικόνα που περιέχει κείμενο, στιγμιότυπο οθόνης, γραμμή, γράφη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DD69C3B-0241-B3A8-A5F8-03B87559E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8" y="3898952"/>
            <a:ext cx="3066267" cy="1870448"/>
          </a:xfrm>
          <a:prstGeom prst="rect">
            <a:avLst/>
          </a:prstGeom>
        </p:spPr>
      </p:pic>
      <p:cxnSp>
        <p:nvCxnSpPr>
          <p:cNvPr id="57" name="56 - Ευθεία γραμμή σύνδεσης"/>
          <p:cNvCxnSpPr/>
          <p:nvPr/>
        </p:nvCxnSpPr>
        <p:spPr>
          <a:xfrm>
            <a:off x="3695229" y="1768415"/>
            <a:ext cx="0" cy="508958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- Ορθογώνιο"/>
          <p:cNvSpPr/>
          <p:nvPr/>
        </p:nvSpPr>
        <p:spPr>
          <a:xfrm>
            <a:off x="3878024" y="3628200"/>
            <a:ext cx="81453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/>
              <a:t>Figure. </a:t>
            </a:r>
            <a:r>
              <a:rPr lang="en-US" sz="1100" dirty="0"/>
              <a:t>Spatial distribution of aerosol height products over </a:t>
            </a:r>
            <a:r>
              <a:rPr lang="en-US" sz="1100" dirty="0" err="1"/>
              <a:t>N.America</a:t>
            </a:r>
            <a:r>
              <a:rPr lang="en-US" sz="1100" dirty="0"/>
              <a:t> during an extreme smoke event on 25 September 2023, (left) TEMPOALH (scan10) and TROPOMI/S5P ALH.</a:t>
            </a:r>
            <a:endParaRPr lang="el-GR" sz="1100" dirty="0"/>
          </a:p>
        </p:txBody>
      </p:sp>
      <p:pic>
        <p:nvPicPr>
          <p:cNvPr id="4098" name="Picture 2" descr="NOAA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854" y="6381343"/>
            <a:ext cx="437744" cy="437745"/>
          </a:xfrm>
          <a:prstGeom prst="rect">
            <a:avLst/>
          </a:prstGeom>
          <a:noFill/>
        </p:spPr>
      </p:pic>
      <p:pic>
        <p:nvPicPr>
          <p:cNvPr id="62" name="Picture 6" descr="Εικόνα που περιέχει κύκλος, σύμβολο, γραφικά, λογότυπ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EF09D77-39F2-08A1-AC69-83ECCF12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1" y="128766"/>
            <a:ext cx="993222" cy="9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63 - Ορθογώνιο"/>
          <p:cNvSpPr/>
          <p:nvPr/>
        </p:nvSpPr>
        <p:spPr>
          <a:xfrm>
            <a:off x="357393" y="1201523"/>
            <a:ext cx="3318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AOD - Canadian Wildfire</a:t>
            </a:r>
            <a:r>
              <a:rPr lang="el-GR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sz="1600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19-08-2023</a:t>
            </a:r>
            <a:endParaRPr lang="el-GR" sz="1600" b="1" u="sng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66" name="65 - Ορθογώνιο"/>
          <p:cNvSpPr/>
          <p:nvPr/>
        </p:nvSpPr>
        <p:spPr>
          <a:xfrm>
            <a:off x="835322" y="6378473"/>
            <a:ext cx="2841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i="1" dirty="0"/>
              <a:t>*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TEMPO L2 OFFL Aerosol data provided by NOAA team within PEGASOS project.</a:t>
            </a:r>
            <a:endParaRPr lang="el-GR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66 - Ορθογώνιο"/>
          <p:cNvSpPr/>
          <p:nvPr/>
        </p:nvSpPr>
        <p:spPr>
          <a:xfrm>
            <a:off x="343711" y="5747138"/>
            <a:ext cx="3284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/>
              <a:t>Figure 5. </a:t>
            </a:r>
            <a:r>
              <a:rPr lang="en-US" sz="1100" dirty="0"/>
              <a:t>(Upper) Density scatter plots of TROPOMAER (left) against TEMPO AOD. (Bottom) Box-plot of the mean differences.</a:t>
            </a:r>
          </a:p>
        </p:txBody>
      </p:sp>
      <p:sp>
        <p:nvSpPr>
          <p:cNvPr id="68" name="Ορθογώνιο 9">
            <a:extLst>
              <a:ext uri="{FF2B5EF4-FFF2-40B4-BE49-F238E27FC236}">
                <a16:creationId xmlns:a16="http://schemas.microsoft.com/office/drawing/2014/main" id="{C7F19705-5E65-9DC2-8C74-99820B7D99E9}"/>
              </a:ext>
            </a:extLst>
          </p:cNvPr>
          <p:cNvSpPr/>
          <p:nvPr/>
        </p:nvSpPr>
        <p:spPr>
          <a:xfrm>
            <a:off x="9663630" y="1908600"/>
            <a:ext cx="1348081" cy="785961"/>
          </a:xfrm>
          <a:prstGeom prst="rect">
            <a:avLst/>
          </a:prstGeom>
          <a:noFill/>
          <a:ln w="190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20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PEGASOS </a:t>
            </a:r>
            <a:r>
              <a:rPr lang="de-DE" dirty="0" err="1"/>
              <a:t>team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7FD94-B9C6-488D-A680-833B863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9" y="2145771"/>
            <a:ext cx="928340" cy="773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E46E2-72A7-46C5-AAE8-C23EC247F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9" y="3283367"/>
            <a:ext cx="956199" cy="956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04984-EC1F-4D4C-8DFD-B2B0FF21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19" y="4604125"/>
            <a:ext cx="843391" cy="843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BC5A0F-472B-422F-8D34-FE6F2E9AC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9" y="5812075"/>
            <a:ext cx="840240" cy="8433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E0829F-990E-44EC-862B-32DB6CB6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769898"/>
            <a:ext cx="2512350" cy="15772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3072508" y="1318661"/>
            <a:ext cx="329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Timon Hummel, Claus Zehner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8D8F3AE-BEF8-4E0A-ACF5-32D6D1199C61}"/>
              </a:ext>
            </a:extLst>
          </p:cNvPr>
          <p:cNvSpPr txBox="1"/>
          <p:nvPr/>
        </p:nvSpPr>
        <p:spPr>
          <a:xfrm>
            <a:off x="3072507" y="2347160"/>
            <a:ext cx="859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Pascal Hedelt, Klaus-Peter Heue, Diego Loyola, Ronny Lutz, Victor Molina Garcia, Sora Seo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E3D893-4382-42BA-8A58-40E34B3B4D11}"/>
              </a:ext>
            </a:extLst>
          </p:cNvPr>
          <p:cNvSpPr txBox="1"/>
          <p:nvPr/>
        </p:nvSpPr>
        <p:spPr>
          <a:xfrm>
            <a:off x="3072507" y="3379350"/>
            <a:ext cx="859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Katerina Garane, Konstantinos Michaelidis, Panagiotis Fountoukidis, Dimitris Balis, MariLiza Koukouli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0CC3A8-B91E-4F62-B27B-8F28B1CAB487}"/>
              </a:ext>
            </a:extLst>
          </p:cNvPr>
          <p:cNvSpPr txBox="1"/>
          <p:nvPr/>
        </p:nvSpPr>
        <p:spPr>
          <a:xfrm>
            <a:off x="3072507" y="4606198"/>
            <a:ext cx="8595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Steven Compernolle, Martine de Maziere, Isabelle de Smedt, Daan Hubert, Arno Keppens, Jean-Christopher Lambert, Gaia Pinardi, Nicolas Theys, Michel van Roozendael, Tijl Verhoelst, Corinne Vigouroux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3DCD71-7E52-4794-A238-0B43C19D3133}"/>
              </a:ext>
            </a:extLst>
          </p:cNvPr>
          <p:cNvSpPr txBox="1"/>
          <p:nvPr/>
        </p:nvSpPr>
        <p:spPr>
          <a:xfrm>
            <a:off x="3072507" y="6001479"/>
            <a:ext cx="8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</a:rPr>
              <a:t>Kai-Uwe Eichmann, Mark Weber</a:t>
            </a:r>
          </a:p>
        </p:txBody>
      </p:sp>
    </p:spTree>
    <p:extLst>
      <p:ext uri="{BB962C8B-B14F-4D97-AF65-F5344CB8AC3E}">
        <p14:creationId xmlns:p14="http://schemas.microsoft.com/office/powerpoint/2010/main" val="243455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GEMS and TEMPO </a:t>
            </a:r>
            <a:r>
              <a:rPr lang="de-DE" dirty="0" err="1"/>
              <a:t>teams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3213218" y="3105834"/>
            <a:ext cx="631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+mj-lt"/>
              </a:rPr>
              <a:t>We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appreciate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the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good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collaboration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with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the</a:t>
            </a:r>
            <a:r>
              <a:rPr lang="de-DE" dirty="0">
                <a:latin typeface="+mj-lt"/>
              </a:rPr>
              <a:t> GEMS and TEMPO L2 </a:t>
            </a:r>
            <a:r>
              <a:rPr lang="de-DE" dirty="0" err="1">
                <a:latin typeface="+mj-lt"/>
              </a:rPr>
              <a:t>product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developers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their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contributions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to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the</a:t>
            </a:r>
            <a:r>
              <a:rPr lang="de-DE" dirty="0">
                <a:latin typeface="+mj-lt"/>
              </a:rPr>
              <a:t> PEGASOS </a:t>
            </a:r>
            <a:r>
              <a:rPr lang="de-DE" dirty="0" err="1">
                <a:latin typeface="+mj-lt"/>
              </a:rPr>
              <a:t>project</a:t>
            </a:r>
            <a:r>
              <a:rPr lang="de-DE" dirty="0">
                <a:latin typeface="+mj-lt"/>
              </a:rPr>
              <a:t>!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1B33-3D63-4D36-90D0-94AE8A87BE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9379" y="1791412"/>
            <a:ext cx="1838325" cy="6572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F7FBBE1-6570-48C6-A7FA-14AFEE188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7" y="4182283"/>
            <a:ext cx="1023452" cy="9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2574926" y="3934860"/>
            <a:ext cx="670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1"/>
                </a:solidFill>
                <a:latin typeface="+mj-lt"/>
              </a:rPr>
              <a:t>comments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or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questions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? Contact </a:t>
            </a:r>
            <a:r>
              <a:rPr lang="de-DE" b="1" dirty="0" err="1">
                <a:solidFill>
                  <a:schemeClr val="accent1"/>
                </a:solidFill>
                <a:latin typeface="+mj-lt"/>
              </a:rPr>
              <a:t>me</a:t>
            </a:r>
            <a:r>
              <a:rPr lang="de-DE" b="1" dirty="0">
                <a:solidFill>
                  <a:schemeClr val="accent1"/>
                </a:solidFill>
                <a:latin typeface="+mj-lt"/>
              </a:rPr>
              <a:t> at ronny.lutz@dlr.de</a:t>
            </a:r>
            <a:r>
              <a:rPr lang="de-DE" dirty="0">
                <a:latin typeface="+mj-lt"/>
              </a:rPr>
              <a:t>	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D0D768D-1CD5-4619-B9E2-59A52D5A1A81}"/>
              </a:ext>
            </a:extLst>
          </p:cNvPr>
          <p:cNvSpPr txBox="1"/>
          <p:nvPr/>
        </p:nvSpPr>
        <p:spPr>
          <a:xfrm>
            <a:off x="3300413" y="3167390"/>
            <a:ext cx="6708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Thank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you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for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your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accent1"/>
                </a:solidFill>
                <a:latin typeface="+mj-lt"/>
              </a:rPr>
              <a:t>attention</a:t>
            </a:r>
            <a:r>
              <a:rPr lang="de-DE" sz="2800" b="1" dirty="0">
                <a:solidFill>
                  <a:schemeClr val="accent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1404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PEGASOS </a:t>
            </a:r>
            <a:r>
              <a:rPr lang="de-DE" dirty="0" err="1"/>
              <a:t>consortium</a:t>
            </a:r>
            <a:br>
              <a:rPr lang="de-DE" dirty="0"/>
            </a:br>
            <a:r>
              <a:rPr lang="en-US" sz="1800" dirty="0"/>
              <a:t>P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roduct</a:t>
            </a:r>
            <a:r>
              <a:rPr lang="en-US" sz="1800" dirty="0"/>
              <a:t> E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valuation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of</a:t>
            </a:r>
            <a:r>
              <a:rPr lang="en-US" sz="1800" dirty="0"/>
              <a:t> G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EMS L2 via</a:t>
            </a:r>
            <a:r>
              <a:rPr lang="en-US" sz="1800" dirty="0"/>
              <a:t> A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ssessment with</a:t>
            </a:r>
            <a:r>
              <a:rPr lang="en-US" sz="1800" dirty="0"/>
              <a:t> S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5P and</a:t>
            </a:r>
            <a:r>
              <a:rPr lang="en-US" sz="1800" dirty="0"/>
              <a:t> O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ther</a:t>
            </a:r>
            <a:r>
              <a:rPr lang="en-US" sz="1800" dirty="0"/>
              <a:t> S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ensors</a:t>
            </a:r>
            <a:br>
              <a:rPr lang="de-DE" dirty="0"/>
            </a:b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A537F64-230B-42FD-89E7-DE3CBE57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DLR</a:t>
            </a:r>
          </a:p>
          <a:p>
            <a:pPr lvl="1"/>
            <a:r>
              <a:rPr lang="de-DE" dirty="0"/>
              <a:t>German Aerospace Center</a:t>
            </a:r>
          </a:p>
          <a:p>
            <a:pPr lvl="1"/>
            <a:r>
              <a:rPr lang="de-DE" dirty="0"/>
              <a:t>Remote </a:t>
            </a:r>
            <a:r>
              <a:rPr lang="de-DE" dirty="0" err="1"/>
              <a:t>Sensing</a:t>
            </a:r>
            <a:r>
              <a:rPr lang="de-DE" dirty="0"/>
              <a:t> Technology Institute</a:t>
            </a:r>
          </a:p>
          <a:p>
            <a:pPr lvl="1"/>
            <a:endParaRPr lang="de-DE" dirty="0"/>
          </a:p>
          <a:p>
            <a:r>
              <a:rPr lang="de-DE" dirty="0"/>
              <a:t>AUTH</a:t>
            </a:r>
          </a:p>
          <a:p>
            <a:pPr lvl="1"/>
            <a:r>
              <a:rPr lang="de-DE" dirty="0"/>
              <a:t>Aristotle University </a:t>
            </a:r>
            <a:r>
              <a:rPr lang="de-DE" dirty="0" err="1"/>
              <a:t>of</a:t>
            </a:r>
            <a:r>
              <a:rPr lang="de-DE" dirty="0"/>
              <a:t> Thessaloniki</a:t>
            </a:r>
          </a:p>
          <a:p>
            <a:pPr lvl="1"/>
            <a:r>
              <a:rPr lang="de-DE" dirty="0"/>
              <a:t>Laboratory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Atmospheric</a:t>
            </a:r>
            <a:r>
              <a:rPr lang="de-DE" dirty="0"/>
              <a:t> Physics</a:t>
            </a:r>
          </a:p>
          <a:p>
            <a:pPr lvl="1"/>
            <a:endParaRPr lang="de-DE" dirty="0"/>
          </a:p>
          <a:p>
            <a:r>
              <a:rPr lang="de-DE" dirty="0"/>
              <a:t>BIRA-IASB</a:t>
            </a:r>
          </a:p>
          <a:p>
            <a:pPr lvl="1"/>
            <a:r>
              <a:rPr lang="de-DE" dirty="0"/>
              <a:t>Royal </a:t>
            </a:r>
            <a:r>
              <a:rPr lang="de-DE" dirty="0" err="1"/>
              <a:t>Belgian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Space </a:t>
            </a:r>
            <a:r>
              <a:rPr lang="de-DE" dirty="0" err="1"/>
              <a:t>Aeronomy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IUP-UB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Bremen</a:t>
            </a:r>
          </a:p>
          <a:p>
            <a:pPr lvl="1"/>
            <a:r>
              <a:rPr lang="de-DE" dirty="0"/>
              <a:t>Institute </a:t>
            </a:r>
            <a:r>
              <a:rPr lang="de-DE" dirty="0" err="1"/>
              <a:t>for</a:t>
            </a:r>
            <a:r>
              <a:rPr lang="de-DE" dirty="0"/>
              <a:t> Environmental Physics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7FD94-B9C6-488D-A680-833B863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1813304"/>
            <a:ext cx="928340" cy="773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E46E2-72A7-46C5-AAE8-C23EC247F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94" y="2950900"/>
            <a:ext cx="956199" cy="956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04984-EC1F-4D4C-8DFD-B2B0FF21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4271658"/>
            <a:ext cx="843391" cy="843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BC5A0F-472B-422F-8D34-FE6F2E9AC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5479608"/>
            <a:ext cx="840240" cy="8433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E0829F-990E-44EC-862B-32DB6CB6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26" y="2641699"/>
            <a:ext cx="4401780" cy="27634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9759058" y="2821702"/>
            <a:ext cx="224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</a:rPr>
              <a:t>ESA - ESRIN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72EE591-ED4D-4BA9-8F2D-3A57FE7B6185}"/>
              </a:ext>
            </a:extLst>
          </p:cNvPr>
          <p:cNvSpPr/>
          <p:nvPr/>
        </p:nvSpPr>
        <p:spPr>
          <a:xfrm>
            <a:off x="7824247" y="1627200"/>
            <a:ext cx="1121790" cy="4792454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875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 </a:t>
            </a:r>
            <a:r>
              <a:rPr lang="de-DE" dirty="0" err="1"/>
              <a:t>objective</a:t>
            </a: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A537F64-230B-42FD-89E7-DE3CBE57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Evaluation </a:t>
            </a:r>
            <a:r>
              <a:rPr lang="de-DE" dirty="0" err="1"/>
              <a:t>of</a:t>
            </a:r>
            <a:r>
              <a:rPr lang="de-DE" dirty="0"/>
              <a:t> 		   and                  L2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using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a) LEO </a:t>
            </a:r>
            <a:r>
              <a:rPr lang="de-DE" dirty="0" err="1"/>
              <a:t>sensors</a:t>
            </a:r>
            <a:r>
              <a:rPr lang="de-DE" dirty="0"/>
              <a:t> (TROPOMI and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-borne </a:t>
            </a:r>
            <a:r>
              <a:rPr lang="de-DE" dirty="0" err="1"/>
              <a:t>instruments</a:t>
            </a:r>
            <a:r>
              <a:rPr lang="de-DE" dirty="0"/>
              <a:t>)</a:t>
            </a:r>
          </a:p>
          <a:p>
            <a:pPr marL="457200" lvl="1" indent="0">
              <a:buNone/>
            </a:pPr>
            <a:r>
              <a:rPr lang="de-DE" dirty="0"/>
              <a:t>b) </a:t>
            </a:r>
            <a:r>
              <a:rPr lang="de-DE" dirty="0" err="1"/>
              <a:t>ground-based</a:t>
            </a:r>
            <a:r>
              <a:rPr lang="de-DE" dirty="0"/>
              <a:t> </a:t>
            </a:r>
            <a:r>
              <a:rPr lang="de-DE" dirty="0" err="1"/>
              <a:t>instruments</a:t>
            </a:r>
            <a:r>
              <a:rPr lang="de-DE" dirty="0"/>
              <a:t>/</a:t>
            </a:r>
            <a:r>
              <a:rPr lang="de-DE" dirty="0" err="1"/>
              <a:t>networks</a:t>
            </a:r>
            <a:endParaRPr lang="de-DE" dirty="0"/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E4D6BA-CDF4-43A5-AE35-11F1B9E292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31835" y="1318661"/>
            <a:ext cx="1838325" cy="657225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F61865E-C6D8-472B-848F-FBF191EFBAB0}"/>
              </a:ext>
            </a:extLst>
          </p:cNvPr>
          <p:cNvGraphicFramePr>
            <a:graphicFrameLocks noGrp="1"/>
          </p:cNvGraphicFramePr>
          <p:nvPr/>
        </p:nvGraphicFramePr>
        <p:xfrm>
          <a:off x="2031999" y="3429000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1829055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13787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87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TROPOMI / S5P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Brewer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19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OMI / Aura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Dobson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135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GOME-2 / </a:t>
                      </a:r>
                      <a:r>
                        <a:rPr lang="de-DE" dirty="0" err="1"/>
                        <a:t>MetOp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Ozonesondes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8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IASI / </a:t>
                      </a:r>
                      <a:r>
                        <a:rPr lang="de-DE" dirty="0" err="1"/>
                        <a:t>MetOp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FTIR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307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VIIRS / S-NPP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MAX-DOAS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743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CALIOP / CALIPSO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180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AMI / GK-2A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NDACC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383137"/>
                  </a:ext>
                </a:extLst>
              </a:tr>
            </a:tbl>
          </a:graphicData>
        </a:graphic>
      </p:graphicFrame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90DFA3D2-99BA-4D35-B4FF-CE57D1D294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8EE8ED5-D74B-4D50-834C-C9E10FB2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33" y="1159165"/>
            <a:ext cx="1023452" cy="9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Geo-Ring </a:t>
            </a:r>
            <a:r>
              <a:rPr lang="de-DE" dirty="0" err="1"/>
              <a:t>for</a:t>
            </a:r>
            <a:r>
              <a:rPr lang="de-DE" dirty="0"/>
              <a:t> Air Quality</a:t>
            </a:r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/>
        </p:nvSpPr>
        <p:spPr bwMode="auto">
          <a:xfrm>
            <a:off x="357923" y="1178589"/>
            <a:ext cx="2341733" cy="393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b="1" dirty="0">
                <a:solidFill>
                  <a:schemeClr val="accent1"/>
                </a:solidFill>
              </a:rPr>
              <a:t>PEGASOS Phase 1</a:t>
            </a:r>
          </a:p>
          <a:p>
            <a:r>
              <a:rPr lang="en-GB" b="1" dirty="0">
                <a:solidFill>
                  <a:schemeClr val="accent1"/>
                </a:solidFill>
              </a:rPr>
              <a:t>(2023-2024)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r>
              <a:rPr lang="en-GB" b="1" dirty="0">
                <a:solidFill>
                  <a:schemeClr val="accent1"/>
                </a:solidFill>
              </a:rPr>
              <a:t>PEGASOS Phase 2</a:t>
            </a:r>
          </a:p>
          <a:p>
            <a:r>
              <a:rPr lang="en-GB" b="1" dirty="0">
                <a:solidFill>
                  <a:schemeClr val="accent1"/>
                </a:solidFill>
              </a:rPr>
              <a:t>(2025-2026)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GEMS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TEMPO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endParaRPr lang="en-GB" b="1" dirty="0">
              <a:solidFill>
                <a:schemeClr val="accent1"/>
              </a:solidFill>
            </a:endParaRPr>
          </a:p>
          <a:p>
            <a:r>
              <a:rPr lang="en-GB" b="1" u="sng" dirty="0">
                <a:solidFill>
                  <a:schemeClr val="accent1"/>
                </a:solidFill>
              </a:rPr>
              <a:t>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1"/>
                </a:solidFill>
              </a:rPr>
              <a:t>EarthCARE</a:t>
            </a:r>
            <a:r>
              <a:rPr lang="en-GB" b="1" dirty="0">
                <a:solidFill>
                  <a:schemeClr val="accent1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Sentinel-4?</a:t>
            </a:r>
          </a:p>
          <a:p>
            <a:endParaRPr lang="en-GB" baseline="30000" dirty="0"/>
          </a:p>
          <a:p>
            <a:endParaRPr lang="en-GB" baseline="300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F555E18-11F9-4B09-BA19-ADB0738E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34" y="1223463"/>
            <a:ext cx="8654439" cy="5191071"/>
          </a:xfrm>
          <a:prstGeom prst="rect">
            <a:avLst/>
          </a:prstGeom>
        </p:spPr>
      </p:pic>
      <p:sp>
        <p:nvSpPr>
          <p:cNvPr id="16" name="Textfeld 7">
            <a:extLst>
              <a:ext uri="{FF2B5EF4-FFF2-40B4-BE49-F238E27FC236}">
                <a16:creationId xmlns:a16="http://schemas.microsoft.com/office/drawing/2014/main" id="{A74DB8C1-2484-4676-A302-BCDDB5B89E91}"/>
              </a:ext>
            </a:extLst>
          </p:cNvPr>
          <p:cNvSpPr txBox="1"/>
          <p:nvPr/>
        </p:nvSpPr>
        <p:spPr>
          <a:xfrm>
            <a:off x="9193352" y="6413067"/>
            <a:ext cx="26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image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courtesy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CEOS</a:t>
            </a:r>
          </a:p>
        </p:txBody>
      </p:sp>
    </p:spTree>
    <p:extLst>
      <p:ext uri="{BB962C8B-B14F-4D97-AF65-F5344CB8AC3E}">
        <p14:creationId xmlns:p14="http://schemas.microsoft.com/office/powerpoint/2010/main" val="2042898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0F769BB-6E95-4BCB-8454-25BA58E0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GEMS and TEMPO L2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PEGASOS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195A6-BADB-4BB6-A484-6EBD6076A9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</p:spPr>
        <p:txBody>
          <a:bodyPr>
            <a:normAutofit/>
          </a:bodyPr>
          <a:lstStyle/>
          <a:p>
            <a:pPr marL="307975" indent="0">
              <a:buNone/>
            </a:pPr>
            <a:r>
              <a:rPr lang="en-GB" b="1" u="sng" dirty="0"/>
              <a:t>used for the comparisons:</a:t>
            </a:r>
          </a:p>
          <a:p>
            <a:r>
              <a:rPr lang="en-GB" dirty="0"/>
              <a:t>Phase 1: also SO</a:t>
            </a:r>
            <a:r>
              <a:rPr lang="en-GB" baseline="-25000" dirty="0"/>
              <a:t>2</a:t>
            </a:r>
            <a:r>
              <a:rPr lang="en-GB" dirty="0"/>
              <a:t>, HCHO, O</a:t>
            </a:r>
            <a:r>
              <a:rPr lang="en-GB" baseline="-25000" dirty="0"/>
              <a:t>3</a:t>
            </a:r>
            <a:r>
              <a:rPr lang="en-GB" dirty="0"/>
              <a:t> profile, tropospheric ozone and surface properties</a:t>
            </a:r>
          </a:p>
          <a:p>
            <a:r>
              <a:rPr lang="en-GB" dirty="0"/>
              <a:t>Phase 2: limited to total Ozone, NO</a:t>
            </a:r>
            <a:r>
              <a:rPr lang="en-GB" baseline="-25000" dirty="0"/>
              <a:t>2</a:t>
            </a:r>
            <a:r>
              <a:rPr lang="en-GB" dirty="0"/>
              <a:t>, Clouds, Aerosols</a:t>
            </a:r>
          </a:p>
          <a:p>
            <a:endParaRPr lang="en-US" dirty="0"/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F862F055-E3A5-487D-9EED-8C1FC7118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3A3BE29-EC21-4FAE-B1EF-A31260495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114" y="1163630"/>
            <a:ext cx="1555429" cy="1172949"/>
          </a:xfrm>
          <a:prstGeom prst="rect">
            <a:avLst/>
          </a:prstGeom>
        </p:spPr>
      </p:pic>
      <p:pic>
        <p:nvPicPr>
          <p:cNvPr id="31" name="chart">
            <a:extLst>
              <a:ext uri="{FF2B5EF4-FFF2-40B4-BE49-F238E27FC236}">
                <a16:creationId xmlns:a16="http://schemas.microsoft.com/office/drawing/2014/main" id="{9EE93018-0269-43EC-A57E-29E67E4B5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94" y="3320011"/>
            <a:ext cx="1626514" cy="121343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BCF560A-6AF7-4268-AAB4-42FD1F45F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32" y="2682614"/>
            <a:ext cx="2963673" cy="2206991"/>
          </a:xfrm>
          <a:prstGeom prst="rect">
            <a:avLst/>
          </a:prstGeom>
        </p:spPr>
      </p:pic>
      <p:sp>
        <p:nvSpPr>
          <p:cNvPr id="35" name="Textfeld 9">
            <a:extLst>
              <a:ext uri="{FF2B5EF4-FFF2-40B4-BE49-F238E27FC236}">
                <a16:creationId xmlns:a16="http://schemas.microsoft.com/office/drawing/2014/main" id="{8B455052-C4EB-449C-9A93-C0942F5C7AE3}"/>
              </a:ext>
            </a:extLst>
          </p:cNvPr>
          <p:cNvSpPr txBox="1"/>
          <p:nvPr/>
        </p:nvSpPr>
        <p:spPr>
          <a:xfrm>
            <a:off x="3263333" y="1343912"/>
            <a:ext cx="238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 err="1"/>
              <a:t>Ozone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37" name="Textfeld 11">
            <a:extLst>
              <a:ext uri="{FF2B5EF4-FFF2-40B4-BE49-F238E27FC236}">
                <a16:creationId xmlns:a16="http://schemas.microsoft.com/office/drawing/2014/main" id="{716307C9-95E6-46C6-83A9-7AE6D80B45B0}"/>
              </a:ext>
            </a:extLst>
          </p:cNvPr>
          <p:cNvSpPr txBox="1"/>
          <p:nvPr/>
        </p:nvSpPr>
        <p:spPr>
          <a:xfrm>
            <a:off x="2439308" y="3141896"/>
            <a:ext cx="2991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Nitrogendioxide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trop</a:t>
            </a:r>
            <a:r>
              <a:rPr lang="de-DE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strat</a:t>
            </a:r>
            <a:r>
              <a:rPr lang="de-DE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9" name="Textfeld 13">
            <a:extLst>
              <a:ext uri="{FF2B5EF4-FFF2-40B4-BE49-F238E27FC236}">
                <a16:creationId xmlns:a16="http://schemas.microsoft.com/office/drawing/2014/main" id="{9F57AA72-400F-4379-A08E-7F93AD0E134A}"/>
              </a:ext>
            </a:extLst>
          </p:cNvPr>
          <p:cNvSpPr txBox="1"/>
          <p:nvPr/>
        </p:nvSpPr>
        <p:spPr>
          <a:xfrm>
            <a:off x="8800675" y="3086369"/>
            <a:ext cx="236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Aerosols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index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opt.depth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layer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B60123-68A7-BCCD-D90B-88C113B47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04" y="1318661"/>
            <a:ext cx="1883922" cy="1117031"/>
          </a:xfrm>
          <a:prstGeom prst="rect">
            <a:avLst/>
          </a:prstGeom>
        </p:spPr>
      </p:pic>
      <p:sp>
        <p:nvSpPr>
          <p:cNvPr id="3" name="Textfeld 12">
            <a:extLst>
              <a:ext uri="{FF2B5EF4-FFF2-40B4-BE49-F238E27FC236}">
                <a16:creationId xmlns:a16="http://schemas.microsoft.com/office/drawing/2014/main" id="{5350C435-FA79-CC26-6AA9-AEBBACF9A73C}"/>
              </a:ext>
            </a:extLst>
          </p:cNvPr>
          <p:cNvSpPr txBox="1"/>
          <p:nvPr/>
        </p:nvSpPr>
        <p:spPr>
          <a:xfrm>
            <a:off x="7898715" y="1223567"/>
            <a:ext cx="174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Clouds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fraction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57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D8E7290-45D0-48B2-9F7D-812C1C9E71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(i): 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35E2BCB-E4EF-4283-B38D-92B0411F5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ECE327FF-BBAD-D6B8-F1F8-EBA95B064D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5627" y="5175718"/>
            <a:ext cx="2218627" cy="7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0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566" y="322342"/>
            <a:ext cx="8303960" cy="985286"/>
          </a:xfrm>
        </p:spPr>
        <p:txBody>
          <a:bodyPr/>
          <a:lstStyle/>
          <a:p>
            <a:r>
              <a:rPr lang="de-DE" dirty="0"/>
              <a:t>Total </a:t>
            </a:r>
            <a:r>
              <a:rPr lang="de-DE" dirty="0" err="1"/>
              <a:t>Ozone</a:t>
            </a:r>
            <a:br>
              <a:rPr lang="de-DE" dirty="0"/>
            </a:br>
            <a:r>
              <a:rPr lang="de-DE" sz="1600" dirty="0"/>
              <a:t>Team: K. Garane, S. </a:t>
            </a:r>
            <a:r>
              <a:rPr lang="de-DE" sz="1600" dirty="0" err="1"/>
              <a:t>Compernolle</a:t>
            </a:r>
            <a:r>
              <a:rPr lang="de-DE" sz="1600" dirty="0"/>
              <a:t>, K.-P. Heue, T. </a:t>
            </a:r>
            <a:r>
              <a:rPr lang="de-DE" sz="1600" dirty="0" err="1"/>
              <a:t>Verhoelst</a:t>
            </a:r>
            <a:r>
              <a:rPr lang="de-DE" sz="1600" dirty="0"/>
              <a:t>		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F48CC600-CE86-BED8-79CB-56D77558A10D}"/>
              </a:ext>
            </a:extLst>
          </p:cNvPr>
          <p:cNvSpPr txBox="1"/>
          <p:nvPr/>
        </p:nvSpPr>
        <p:spPr>
          <a:xfrm>
            <a:off x="312806" y="1451213"/>
            <a:ext cx="451997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 err="1">
                <a:solidFill>
                  <a:srgbClr val="82A043"/>
                </a:solidFill>
              </a:rPr>
              <a:t>Results</a:t>
            </a:r>
            <a:r>
              <a:rPr lang="de-DE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dirty="0"/>
              <a:t>5 years of </a:t>
            </a:r>
            <a:r>
              <a:rPr lang="en-US" sz="1400" b="1" dirty="0"/>
              <a:t>GEMS O3T v2.1 </a:t>
            </a:r>
            <a:r>
              <a:rPr lang="en-US" sz="1400" dirty="0"/>
              <a:t>data showed: </a:t>
            </a:r>
          </a:p>
          <a:p>
            <a:pPr algn="just"/>
            <a:endParaRPr lang="en-US" sz="1400" dirty="0"/>
          </a:p>
          <a:p>
            <a:pPr algn="just">
              <a:spcBef>
                <a:spcPts val="2400"/>
              </a:spcBef>
            </a:pPr>
            <a:r>
              <a:rPr lang="en-US" sz="1400" b="1" dirty="0"/>
              <a:t>Mean relative bias </a:t>
            </a:r>
            <a:r>
              <a:rPr lang="en-US" sz="1400" b="1" dirty="0" err="1"/>
              <a:t>w.r.t.</a:t>
            </a:r>
            <a:r>
              <a:rPr lang="en-US" sz="1400" b="1" dirty="0"/>
              <a:t> gr-based stations and other satellite missions: -4 % </a:t>
            </a:r>
          </a:p>
          <a:p>
            <a:pPr algn="just">
              <a:spcBef>
                <a:spcPts val="2400"/>
              </a:spcBef>
            </a:pPr>
            <a:r>
              <a:rPr lang="en-US" sz="1400" dirty="0"/>
              <a:t>Pearson correlation coefficient ≥ 0.9, showing a very good agreement between GEMS and the reference measurements</a:t>
            </a:r>
          </a:p>
          <a:p>
            <a:pPr algn="just">
              <a:spcBef>
                <a:spcPts val="2400"/>
              </a:spcBef>
            </a:pPr>
            <a:r>
              <a:rPr lang="en-US" sz="1400" dirty="0"/>
              <a:t>Clear non-unity slope (&lt; 0.9-1): higher underestimation for high TOCs (North, winter)</a:t>
            </a:r>
          </a:p>
          <a:p>
            <a:pPr algn="just">
              <a:spcBef>
                <a:spcPts val="2400"/>
              </a:spcBef>
            </a:pPr>
            <a:r>
              <a:rPr lang="en-US" sz="1400" dirty="0"/>
              <a:t>A drift of -0.5%/year </a:t>
            </a:r>
            <a:r>
              <a:rPr lang="en-US" sz="1400" dirty="0" err="1"/>
              <a:t>w.r.t.</a:t>
            </a:r>
            <a:r>
              <a:rPr lang="en-US" sz="1400" dirty="0"/>
              <a:t> reference measurements</a:t>
            </a:r>
          </a:p>
          <a:p>
            <a:pPr algn="just">
              <a:spcBef>
                <a:spcPts val="1200"/>
              </a:spcBef>
            </a:pPr>
            <a:r>
              <a:rPr lang="en-US" sz="1400" b="1" dirty="0"/>
              <a:t>North – South gradient </a:t>
            </a:r>
            <a:r>
              <a:rPr lang="en-US" sz="1400" dirty="0"/>
              <a:t>with an annual cycle that differs per latitude: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Very good agreement during summer months at high latitudes and winter months at tropics (± 1%).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During winter months and for higher latitudes GEMS underestimates total ozone by up to -7%</a:t>
            </a:r>
          </a:p>
        </p:txBody>
      </p:sp>
      <p:sp>
        <p:nvSpPr>
          <p:cNvPr id="9" name="Textfeld 10">
            <a:extLst>
              <a:ext uri="{FF2B5EF4-FFF2-40B4-BE49-F238E27FC236}">
                <a16:creationId xmlns:a16="http://schemas.microsoft.com/office/drawing/2014/main" id="{E7C18025-B8FA-D367-14B7-211E37D5166B}"/>
              </a:ext>
            </a:extLst>
          </p:cNvPr>
          <p:cNvSpPr txBox="1"/>
          <p:nvPr/>
        </p:nvSpPr>
        <p:spPr>
          <a:xfrm>
            <a:off x="5282747" y="3241132"/>
            <a:ext cx="681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b="1" dirty="0" err="1"/>
              <a:t>Left</a:t>
            </a:r>
            <a:r>
              <a:rPr lang="de-DE" sz="1200" b="1" dirty="0"/>
              <a:t>: </a:t>
            </a:r>
            <a:r>
              <a:rPr lang="de-DE" sz="1200" dirty="0"/>
              <a:t>Time-</a:t>
            </a:r>
            <a:r>
              <a:rPr lang="de-DE" sz="1200" dirty="0" err="1"/>
              <a:t>series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mean</a:t>
            </a:r>
            <a:r>
              <a:rPr lang="de-DE" sz="1200" dirty="0"/>
              <a:t> relative </a:t>
            </a:r>
            <a:r>
              <a:rPr lang="de-DE" sz="1200" dirty="0" err="1"/>
              <a:t>bias</a:t>
            </a:r>
            <a:r>
              <a:rPr lang="de-DE" sz="1200" dirty="0"/>
              <a:t> (%) </a:t>
            </a:r>
            <a:r>
              <a:rPr lang="de-DE" sz="1200" dirty="0" err="1"/>
              <a:t>of</a:t>
            </a:r>
            <a:r>
              <a:rPr lang="de-DE" sz="1200" dirty="0"/>
              <a:t> GEMS O3T </a:t>
            </a:r>
            <a:r>
              <a:rPr lang="de-DE" sz="1200" dirty="0" err="1"/>
              <a:t>observations</a:t>
            </a:r>
            <a:r>
              <a:rPr lang="de-DE" sz="1200" dirty="0"/>
              <a:t> w.r.t. </a:t>
            </a:r>
            <a:r>
              <a:rPr lang="de-DE" sz="1200" dirty="0" err="1"/>
              <a:t>ground-based</a:t>
            </a:r>
            <a:r>
              <a:rPr lang="de-DE" sz="1200" dirty="0"/>
              <a:t> </a:t>
            </a:r>
            <a:r>
              <a:rPr lang="de-DE" sz="1200" dirty="0" err="1"/>
              <a:t>reference</a:t>
            </a:r>
            <a:r>
              <a:rPr lang="de-DE" sz="1200" dirty="0"/>
              <a:t> </a:t>
            </a:r>
            <a:r>
              <a:rPr lang="de-DE" sz="1200" dirty="0" err="1"/>
              <a:t>measurements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Brewer, Dobson and Pandora at </a:t>
            </a:r>
            <a:r>
              <a:rPr lang="de-DE" sz="1200" dirty="0" err="1"/>
              <a:t>Tsukuba</a:t>
            </a:r>
            <a:r>
              <a:rPr lang="de-DE" sz="1200" dirty="0"/>
              <a:t>, Japan.</a:t>
            </a:r>
          </a:p>
          <a:p>
            <a:pPr algn="just"/>
            <a:r>
              <a:rPr lang="de-DE" sz="1200" b="1" dirty="0"/>
              <a:t>Right: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same </a:t>
            </a:r>
            <a:r>
              <a:rPr lang="de-DE" sz="1200" dirty="0" err="1"/>
              <a:t>station</a:t>
            </a:r>
            <a:r>
              <a:rPr lang="de-DE" sz="1200" dirty="0"/>
              <a:t>, </a:t>
            </a:r>
            <a:r>
              <a:rPr lang="de-DE" sz="1200" dirty="0" err="1"/>
              <a:t>the</a:t>
            </a:r>
            <a:r>
              <a:rPr lang="de-DE" sz="1200" dirty="0"/>
              <a:t> de-</a:t>
            </a:r>
            <a:r>
              <a:rPr lang="de-DE" sz="1200" dirty="0" err="1"/>
              <a:t>seasonalzed</a:t>
            </a:r>
            <a:r>
              <a:rPr lang="de-DE" sz="1200" dirty="0"/>
              <a:t> </a:t>
            </a:r>
            <a:r>
              <a:rPr lang="de-DE" sz="1200" dirty="0" err="1"/>
              <a:t>monthly</a:t>
            </a:r>
            <a:r>
              <a:rPr lang="de-DE" sz="1200" dirty="0"/>
              <a:t> </a:t>
            </a:r>
            <a:r>
              <a:rPr lang="de-DE" sz="1200" dirty="0" err="1"/>
              <a:t>mean</a:t>
            </a:r>
            <a:r>
              <a:rPr lang="de-DE" sz="1200" dirty="0"/>
              <a:t> time </a:t>
            </a:r>
            <a:r>
              <a:rPr lang="de-DE" sz="1200" dirty="0" err="1"/>
              <a:t>series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GEMS </a:t>
            </a:r>
            <a:r>
              <a:rPr lang="de-DE" sz="1200" dirty="0" err="1"/>
              <a:t>vs</a:t>
            </a:r>
            <a:r>
              <a:rPr lang="de-DE" sz="1200" dirty="0"/>
              <a:t> Dobson </a:t>
            </a:r>
            <a:r>
              <a:rPr lang="de-DE" sz="1200" dirty="0" err="1"/>
              <a:t>comparisons</a:t>
            </a:r>
            <a:r>
              <a:rPr lang="de-DE" sz="1200" dirty="0"/>
              <a:t>.   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21BA081E-5AC0-B108-60D0-B1633016E0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2806" y="286480"/>
            <a:ext cx="1838325" cy="657225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τιγμιότυπο οθόνης, γραμμή, γράφη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AC3877B-346D-D7FE-2003-B72ED0B9C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13" y="1108886"/>
            <a:ext cx="3082952" cy="2036845"/>
          </a:xfrm>
          <a:prstGeom prst="rect">
            <a:avLst/>
          </a:prstGeom>
        </p:spPr>
      </p:pic>
      <p:pic>
        <p:nvPicPr>
          <p:cNvPr id="10" name="drawing" descr="Εικόνα που περιέχει κείμενο, στιγμιότυπο οθόνης, ορθογώνιο παραλληλόγραμμο, γραμμή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83281E4-D366-B2B2-D3B4-A0181AFA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2"/>
          <a:stretch>
            <a:fillRect/>
          </a:stretch>
        </p:blipFill>
        <p:spPr>
          <a:xfrm>
            <a:off x="4832778" y="4120560"/>
            <a:ext cx="3440835" cy="2443678"/>
          </a:xfrm>
          <a:prstGeom prst="rect">
            <a:avLst/>
          </a:prstGeom>
        </p:spPr>
      </p:pic>
      <p:pic>
        <p:nvPicPr>
          <p:cNvPr id="13" name="drawing">
            <a:extLst>
              <a:ext uri="{FF2B5EF4-FFF2-40B4-BE49-F238E27FC236}">
                <a16:creationId xmlns:a16="http://schemas.microsoft.com/office/drawing/2014/main" id="{ACDC661B-83B1-7C5A-0967-ECB18DD8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99"/>
          <a:stretch>
            <a:fillRect/>
          </a:stretch>
        </p:blipFill>
        <p:spPr>
          <a:xfrm>
            <a:off x="8536648" y="3894656"/>
            <a:ext cx="3029311" cy="1924992"/>
          </a:xfrm>
          <a:prstGeom prst="rect">
            <a:avLst/>
          </a:prstGeom>
        </p:spPr>
      </p:pic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8CEFA58F-D572-A3EF-17F0-6851F3AF2707}"/>
              </a:ext>
            </a:extLst>
          </p:cNvPr>
          <p:cNvGrpSpPr/>
          <p:nvPr/>
        </p:nvGrpSpPr>
        <p:grpSpPr>
          <a:xfrm>
            <a:off x="8202331" y="1108886"/>
            <a:ext cx="4073830" cy="2163222"/>
            <a:chOff x="8202331" y="1108886"/>
            <a:chExt cx="4073830" cy="2163222"/>
          </a:xfrm>
        </p:grpSpPr>
        <p:pic>
          <p:nvPicPr>
            <p:cNvPr id="8" name="Εικόνα 7" descr="Εικόνα που περιέχει κείμενο, στιγμιότυπο οθόνης, γραμμή, γράφημα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8F5DFB8E-BB0B-11BC-49DB-9B7CDB12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2331" y="1108886"/>
              <a:ext cx="3893800" cy="216322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1CB128-6EF0-C25C-59B0-6DC528497A95}"/>
                </a:ext>
              </a:extLst>
            </p:cNvPr>
            <p:cNvSpPr txBox="1"/>
            <p:nvPr/>
          </p:nvSpPr>
          <p:spPr>
            <a:xfrm>
              <a:off x="10051304" y="2579681"/>
              <a:ext cx="2224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ptos" panose="020B0004020202020204" pitchFamily="34" charset="0"/>
                </a:rPr>
                <a:t>Tsukuba, Japan (Dobson)</a:t>
              </a:r>
            </a:p>
            <a:p>
              <a:r>
                <a:rPr lang="en-US" sz="1200" dirty="0">
                  <a:latin typeface="Aptos" panose="020B0004020202020204" pitchFamily="34" charset="0"/>
                </a:rPr>
                <a:t>Drift: -0.6%/year (st. sign.)</a:t>
              </a:r>
              <a:endParaRPr lang="el-GR" sz="1200" dirty="0">
                <a:latin typeface="Aptos" panose="020B0004020202020204" pitchFamily="34" charset="0"/>
              </a:endParaRPr>
            </a:p>
          </p:txBody>
        </p:sp>
      </p:grpSp>
      <p:sp>
        <p:nvSpPr>
          <p:cNvPr id="5" name="Textfeld 10">
            <a:extLst>
              <a:ext uri="{FF2B5EF4-FFF2-40B4-BE49-F238E27FC236}">
                <a16:creationId xmlns:a16="http://schemas.microsoft.com/office/drawing/2014/main" id="{25731CE8-9B59-1004-DD5B-A987FE64AD82}"/>
              </a:ext>
            </a:extLst>
          </p:cNvPr>
          <p:cNvSpPr txBox="1"/>
          <p:nvPr/>
        </p:nvSpPr>
        <p:spPr>
          <a:xfrm>
            <a:off x="8120082" y="5819648"/>
            <a:ext cx="4058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/>
              <a:t>Left: </a:t>
            </a:r>
            <a:r>
              <a:rPr lang="en-US" sz="1200" dirty="0"/>
              <a:t>T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he mean percentage difference between the O3T observations from GEMS and TROPOMI over the GEMS FOV.</a:t>
            </a:r>
          </a:p>
          <a:p>
            <a:pPr algn="just"/>
            <a:r>
              <a:rPr lang="en-US" sz="1200" b="1" dirty="0">
                <a:effectLst/>
                <a:ea typeface="Arial" panose="020B0604020202020204" pitchFamily="34" charset="0"/>
                <a:cs typeface="Frutiger-Light"/>
              </a:rPr>
              <a:t>Right: </a:t>
            </a:r>
            <a:r>
              <a:rPr lang="en-US" sz="1200" dirty="0">
                <a:effectLst/>
                <a:ea typeface="Arial" panose="020B0604020202020204" pitchFamily="34" charset="0"/>
                <a:cs typeface="Frutiger-Light"/>
              </a:rPr>
              <a:t>De-seasonalized sat-to-sat differences per latitude belt.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3489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566" y="322342"/>
            <a:ext cx="6156850" cy="985286"/>
          </a:xfrm>
        </p:spPr>
        <p:txBody>
          <a:bodyPr/>
          <a:lstStyle/>
          <a:p>
            <a:r>
              <a:rPr lang="de-DE" dirty="0"/>
              <a:t>NO</a:t>
            </a:r>
            <a:r>
              <a:rPr lang="de-DE" baseline="-25000" dirty="0"/>
              <a:t>2</a:t>
            </a:r>
            <a:br>
              <a:rPr lang="de-DE" dirty="0"/>
            </a:br>
            <a:r>
              <a:rPr lang="de-DE" sz="1600" dirty="0"/>
              <a:t>Team: K.-U. Eichmann, I. de Smedt, C. Vigouroux, G. Pinardi, S. Compernolle, T. Verhoelst, S. Seo 		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F48CC600-CE86-BED8-79CB-56D77558A10D}"/>
              </a:ext>
            </a:extLst>
          </p:cNvPr>
          <p:cNvSpPr txBox="1"/>
          <p:nvPr/>
        </p:nvSpPr>
        <p:spPr>
          <a:xfrm>
            <a:off x="368789" y="1120675"/>
            <a:ext cx="5888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 err="1">
                <a:solidFill>
                  <a:srgbClr val="82A043"/>
                </a:solidFill>
              </a:rPr>
              <a:t>Results</a:t>
            </a:r>
            <a:r>
              <a:rPr lang="de-DE" b="1" u="sng" dirty="0">
                <a:solidFill>
                  <a:srgbClr val="82A043"/>
                </a:solidFill>
              </a:rPr>
              <a:t>:</a:t>
            </a:r>
          </a:p>
          <a:p>
            <a:pPr algn="l"/>
            <a:r>
              <a:rPr lang="de-DE" sz="1400" dirty="0" err="1">
                <a:solidFill>
                  <a:schemeClr val="tx1"/>
                </a:solidFill>
              </a:rPr>
              <a:t>We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compared</a:t>
            </a:r>
            <a:r>
              <a:rPr lang="de-DE" sz="1400" dirty="0">
                <a:solidFill>
                  <a:schemeClr val="tx1"/>
                </a:solidFill>
              </a:rPr>
              <a:t> GEMS NO2 V3 and TROPOMI V2.8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a </a:t>
            </a:r>
            <a:r>
              <a:rPr lang="de-DE" sz="1400" dirty="0" err="1">
                <a:solidFill>
                  <a:schemeClr val="tx1"/>
                </a:solidFill>
              </a:rPr>
              <a:t>three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month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period</a:t>
            </a:r>
            <a:r>
              <a:rPr lang="de-DE" sz="1400" dirty="0">
                <a:solidFill>
                  <a:schemeClr val="tx1"/>
                </a:solidFill>
              </a:rPr>
              <a:t> (2025/12 – 2026/02).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1"/>
                </a:solidFill>
              </a:rPr>
              <a:t>Total </a:t>
            </a:r>
            <a:r>
              <a:rPr lang="de-DE" sz="1400" dirty="0" err="1">
                <a:solidFill>
                  <a:schemeClr val="tx1"/>
                </a:solidFill>
              </a:rPr>
              <a:t>column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difference</a:t>
            </a:r>
            <a:r>
              <a:rPr lang="de-DE" sz="1400" dirty="0">
                <a:solidFill>
                  <a:schemeClr val="tx1"/>
                </a:solidFill>
              </a:rPr>
              <a:t> AD = -0.3 ± 0.6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/cm2, </a:t>
            </a:r>
            <a:r>
              <a:rPr lang="de-DE" sz="1400" b="1" dirty="0" err="1">
                <a:solidFill>
                  <a:schemeClr val="tx1"/>
                </a:solidFill>
              </a:rPr>
              <a:t>tropospheric</a:t>
            </a:r>
            <a:r>
              <a:rPr lang="de-DE" sz="1400" dirty="0">
                <a:solidFill>
                  <a:schemeClr val="tx1"/>
                </a:solidFill>
              </a:rPr>
              <a:t> AD = -0.2</a:t>
            </a:r>
            <a:r>
              <a:rPr lang="de-DE" sz="1400" b="1" dirty="0">
                <a:solidFill>
                  <a:schemeClr val="tx1"/>
                </a:solidFill>
              </a:rPr>
              <a:t> ±  0.5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 (</a:t>
            </a:r>
            <a:r>
              <a:rPr lang="de-DE" sz="1400" dirty="0" err="1">
                <a:solidFill>
                  <a:schemeClr val="tx1"/>
                </a:solidFill>
              </a:rPr>
              <a:t>higher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over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polluted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areas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 err="1">
                <a:solidFill>
                  <a:schemeClr val="tx1"/>
                </a:solidFill>
              </a:rPr>
              <a:t>low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over</a:t>
            </a:r>
            <a:r>
              <a:rPr lang="de-DE" sz="1400" dirty="0">
                <a:solidFill>
                  <a:schemeClr val="tx1"/>
                </a:solidFill>
              </a:rPr>
              <a:t> India), </a:t>
            </a:r>
            <a:r>
              <a:rPr lang="de-DE" sz="1400" b="1" dirty="0" err="1">
                <a:solidFill>
                  <a:schemeClr val="tx1"/>
                </a:solidFill>
              </a:rPr>
              <a:t>stratospheric</a:t>
            </a:r>
            <a:r>
              <a:rPr lang="de-DE" sz="1400" dirty="0">
                <a:solidFill>
                  <a:schemeClr val="tx1"/>
                </a:solidFill>
              </a:rPr>
              <a:t> AD = 0.13 ± 0.6  </a:t>
            </a:r>
            <a:r>
              <a:rPr lang="de-DE" sz="1400" dirty="0" err="1">
                <a:solidFill>
                  <a:schemeClr val="tx1"/>
                </a:solidFill>
              </a:rPr>
              <a:t>Pmolec</a:t>
            </a:r>
            <a:r>
              <a:rPr lang="de-DE" sz="1400" dirty="0">
                <a:solidFill>
                  <a:schemeClr val="tx1"/>
                </a:solidFill>
              </a:rPr>
              <a:t>/cm2.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The positive </a:t>
            </a:r>
            <a:r>
              <a:rPr lang="de-DE" sz="1400" dirty="0" err="1">
                <a:solidFill>
                  <a:schemeClr val="tx1"/>
                </a:solidFill>
              </a:rPr>
              <a:t>bias</a:t>
            </a:r>
            <a:r>
              <a:rPr lang="de-DE" sz="1400" dirty="0">
                <a:solidFill>
                  <a:schemeClr val="tx1"/>
                </a:solidFill>
              </a:rPr>
              <a:t> in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North </a:t>
            </a:r>
            <a:r>
              <a:rPr lang="de-DE" sz="1400" dirty="0" err="1">
                <a:solidFill>
                  <a:schemeClr val="tx1"/>
                </a:solidFill>
              </a:rPr>
              <a:t>changes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negative </a:t>
            </a:r>
            <a:r>
              <a:rPr lang="de-DE" sz="1400" dirty="0" err="1">
                <a:solidFill>
                  <a:schemeClr val="tx1"/>
                </a:solidFill>
              </a:rPr>
              <a:t>biases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over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ocean</a:t>
            </a:r>
            <a:r>
              <a:rPr lang="de-DE" sz="1400" dirty="0">
                <a:solidFill>
                  <a:schemeClr val="tx1"/>
                </a:solidFill>
              </a:rPr>
              <a:t> in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South. </a:t>
            </a:r>
            <a:r>
              <a:rPr lang="de-DE" sz="1400" dirty="0" err="1">
                <a:solidFill>
                  <a:schemeClr val="tx1"/>
                </a:solidFill>
              </a:rPr>
              <a:t>That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compensates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with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tropospheric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columns</a:t>
            </a:r>
            <a:r>
              <a:rPr lang="de-DE" sz="1400" dirty="0">
                <a:solidFill>
                  <a:schemeClr val="tx1"/>
                </a:solidFill>
              </a:rPr>
              <a:t> in </a:t>
            </a:r>
            <a:r>
              <a:rPr lang="de-DE" sz="1400" dirty="0" err="1">
                <a:solidFill>
                  <a:schemeClr val="tx1"/>
                </a:solidFill>
              </a:rPr>
              <a:t>the</a:t>
            </a:r>
            <a:r>
              <a:rPr lang="de-DE" sz="1400" dirty="0">
                <a:solidFill>
                  <a:schemeClr val="tx1"/>
                </a:solidFill>
              </a:rPr>
              <a:t> total </a:t>
            </a:r>
            <a:r>
              <a:rPr lang="de-DE" sz="1400" dirty="0" err="1">
                <a:solidFill>
                  <a:schemeClr val="tx1"/>
                </a:solidFill>
              </a:rPr>
              <a:t>columns</a:t>
            </a:r>
            <a:r>
              <a:rPr lang="de-DE" sz="14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US" sz="1400" dirty="0"/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21BA081E-5AC0-B108-60D0-B1633016E0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2806" y="286480"/>
            <a:ext cx="1838325" cy="6572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CDB9CA1-8C30-282F-6C2F-DB93E976F595}"/>
              </a:ext>
            </a:extLst>
          </p:cNvPr>
          <p:cNvSpPr txBox="1"/>
          <p:nvPr/>
        </p:nvSpPr>
        <p:spPr>
          <a:xfrm>
            <a:off x="7269439" y="5457709"/>
            <a:ext cx="4648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cs typeface="Arial" panose="020B0604020202020204" pitchFamily="34" charset="0"/>
              </a:rPr>
              <a:t>Tsukuba (NIES, Japan) Pandora PGN: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Reasonable correlation (</a:t>
            </a:r>
            <a:r>
              <a:rPr lang="en-GB" sz="1400" dirty="0">
                <a:cs typeface="Arial" panose="020B0604020202020204" pitchFamily="34" charset="0"/>
              </a:rPr>
              <a:t>0.63)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and RMSE (37%), but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peculiar positive bias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in local winter. </a:t>
            </a:r>
          </a:p>
          <a:p>
            <a:pPr algn="just"/>
            <a:endParaRPr lang="en-US" sz="1400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01E7F41-A2B9-0B3B-ECBB-DB6C02D1B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19" y="1581063"/>
            <a:ext cx="5297417" cy="3695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D46A75B-156A-814E-13C2-864820188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77"/>
          <a:stretch/>
        </p:blipFill>
        <p:spPr>
          <a:xfrm>
            <a:off x="3924346" y="3428999"/>
            <a:ext cx="2920473" cy="32016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FB88CB6-045F-B3D3-2616-1CE32D51F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79" y="3428999"/>
            <a:ext cx="3318180" cy="3220587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456EC31-9A7A-18AE-B44D-FF931F424D00}"/>
              </a:ext>
            </a:extLst>
          </p:cNvPr>
          <p:cNvSpPr/>
          <p:nvPr/>
        </p:nvSpPr>
        <p:spPr>
          <a:xfrm>
            <a:off x="3911637" y="5869195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Stratosphere</a:t>
            </a:r>
            <a:endParaRPr lang="en-GB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565E48F-51EF-BC78-0893-4028C36BFEA6}"/>
              </a:ext>
            </a:extLst>
          </p:cNvPr>
          <p:cNvSpPr/>
          <p:nvPr/>
        </p:nvSpPr>
        <p:spPr>
          <a:xfrm>
            <a:off x="739017" y="5869195"/>
            <a:ext cx="158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/>
              <a:t>Troposphere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76001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589" y="283612"/>
            <a:ext cx="6321294" cy="985286"/>
          </a:xfrm>
        </p:spPr>
        <p:txBody>
          <a:bodyPr/>
          <a:lstStyle/>
          <a:p>
            <a:r>
              <a:rPr lang="de-DE" dirty="0"/>
              <a:t>Clouds</a:t>
            </a:r>
            <a:br>
              <a:rPr lang="de-DE" dirty="0"/>
            </a:br>
            <a:r>
              <a:rPr lang="de-DE" sz="1600" dirty="0"/>
              <a:t>Team: R. Lutz, V. Molina García, D. Loyola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" name="Εικόνα 12">
            <a:extLst>
              <a:ext uri="{FF2B5EF4-FFF2-40B4-BE49-F238E27FC236}">
                <a16:creationId xmlns:a16="http://schemas.microsoft.com/office/drawing/2014/main" id="{76223675-0E13-AE12-7611-70CD8212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r="4349" b="17863"/>
          <a:stretch>
            <a:fillRect/>
          </a:stretch>
        </p:blipFill>
        <p:spPr bwMode="auto">
          <a:xfrm>
            <a:off x="523142" y="126707"/>
            <a:ext cx="2054274" cy="78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B0442EE-F771-85BD-0209-5FC9A0695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34" y="1169629"/>
            <a:ext cx="2840432" cy="22708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D2F3ACA-DBA6-586C-FB86-1BDFF8F20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24" y="4217864"/>
            <a:ext cx="2634471" cy="210623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298B8F-76AA-E2E1-2449-01330BEA6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1"/>
          <a:stretch/>
        </p:blipFill>
        <p:spPr>
          <a:xfrm>
            <a:off x="6250873" y="3955905"/>
            <a:ext cx="1369071" cy="20498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E60B04-014A-1158-DE7B-39E9CC39F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/>
        </p:blipFill>
        <p:spPr>
          <a:xfrm>
            <a:off x="4976795" y="3955905"/>
            <a:ext cx="1369071" cy="20498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5B28AE-63F1-0EB1-08A6-9F084753F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19" y="1146827"/>
            <a:ext cx="2122305" cy="15926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23A8B4-C867-BC43-C11F-E26B69E4F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19" y="2871659"/>
            <a:ext cx="2122305" cy="15926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24D4C9B-5531-0565-1892-CC44F1699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19" y="4587593"/>
            <a:ext cx="2122305" cy="1592699"/>
          </a:xfrm>
          <a:prstGeom prst="rect">
            <a:avLst/>
          </a:prstGeom>
        </p:spPr>
      </p:pic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6F034D18-AEAE-7104-4EE9-62246282C0AF}"/>
              </a:ext>
            </a:extLst>
          </p:cNvPr>
          <p:cNvSpPr txBox="1">
            <a:spLocks/>
          </p:cNvSpPr>
          <p:nvPr/>
        </p:nvSpPr>
        <p:spPr>
          <a:xfrm>
            <a:off x="9269955" y="4691246"/>
            <a:ext cx="2262112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4">
                    <a:lumMod val="50000"/>
                  </a:schemeClr>
                </a:solidFill>
              </a:rPr>
              <a:t>0 - 3 km</a:t>
            </a:r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AF67BECB-F5BE-D51E-35A3-838695AECF4F}"/>
              </a:ext>
            </a:extLst>
          </p:cNvPr>
          <p:cNvSpPr txBox="1">
            <a:spLocks/>
          </p:cNvSpPr>
          <p:nvPr/>
        </p:nvSpPr>
        <p:spPr>
          <a:xfrm>
            <a:off x="9253149" y="1241503"/>
            <a:ext cx="2262112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4">
                    <a:lumMod val="50000"/>
                  </a:schemeClr>
                </a:solidFill>
              </a:rPr>
              <a:t>5 - 8 km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A4D50493-5421-1334-6647-40D2E1F24408}"/>
              </a:ext>
            </a:extLst>
          </p:cNvPr>
          <p:cNvSpPr txBox="1">
            <a:spLocks/>
          </p:cNvSpPr>
          <p:nvPr/>
        </p:nvSpPr>
        <p:spPr>
          <a:xfrm>
            <a:off x="9242570" y="2964209"/>
            <a:ext cx="2262112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800" b="1" dirty="0">
                <a:solidFill>
                  <a:schemeClr val="accent4">
                    <a:lumMod val="50000"/>
                  </a:schemeClr>
                </a:solidFill>
              </a:rPr>
              <a:t>3 - 5 km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E9AC56A5-559D-67B2-B241-1F0BFEEC8906}"/>
              </a:ext>
            </a:extLst>
          </p:cNvPr>
          <p:cNvSpPr txBox="1">
            <a:spLocks/>
          </p:cNvSpPr>
          <p:nvPr/>
        </p:nvSpPr>
        <p:spPr>
          <a:xfrm>
            <a:off x="8763215" y="6303527"/>
            <a:ext cx="2613916" cy="479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/>
              <a:t>cloud</a:t>
            </a:r>
            <a:r>
              <a:rPr lang="de-DE" sz="1800" dirty="0"/>
              <a:t> </a:t>
            </a:r>
            <a:r>
              <a:rPr lang="de-DE" sz="1800" dirty="0" err="1"/>
              <a:t>pressure</a:t>
            </a:r>
            <a:r>
              <a:rPr lang="de-DE" sz="1800" dirty="0"/>
              <a:t> </a:t>
            </a:r>
            <a:r>
              <a:rPr lang="de-DE" sz="1800" dirty="0" err="1"/>
              <a:t>differences</a:t>
            </a:r>
            <a:r>
              <a:rPr lang="de-DE" sz="1800" dirty="0"/>
              <a:t> TROPOMI – GEMS in hPa 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5B462D3E-5599-A05A-E05D-3721625BF53E}"/>
              </a:ext>
            </a:extLst>
          </p:cNvPr>
          <p:cNvSpPr txBox="1">
            <a:spLocks/>
          </p:cNvSpPr>
          <p:nvPr/>
        </p:nvSpPr>
        <p:spPr>
          <a:xfrm>
            <a:off x="10786476" y="1825960"/>
            <a:ext cx="1312218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Δ = -32 hPa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5AF93BC4-E643-E889-9DE9-7DC9EBE42253}"/>
              </a:ext>
            </a:extLst>
          </p:cNvPr>
          <p:cNvSpPr txBox="1">
            <a:spLocks/>
          </p:cNvSpPr>
          <p:nvPr/>
        </p:nvSpPr>
        <p:spPr>
          <a:xfrm>
            <a:off x="10786476" y="3534269"/>
            <a:ext cx="1312218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Δ = -11 hPa</a:t>
            </a:r>
          </a:p>
        </p:txBody>
      </p:sp>
      <p:sp>
        <p:nvSpPr>
          <p:cNvPr id="19" name="Inhaltsplatzhalter 4">
            <a:extLst>
              <a:ext uri="{FF2B5EF4-FFF2-40B4-BE49-F238E27FC236}">
                <a16:creationId xmlns:a16="http://schemas.microsoft.com/office/drawing/2014/main" id="{A1C886E5-3EFD-3F93-00E5-2654B0048300}"/>
              </a:ext>
            </a:extLst>
          </p:cNvPr>
          <p:cNvSpPr txBox="1">
            <a:spLocks/>
          </p:cNvSpPr>
          <p:nvPr/>
        </p:nvSpPr>
        <p:spPr>
          <a:xfrm>
            <a:off x="10786476" y="5316327"/>
            <a:ext cx="1312218" cy="47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Δ = +26 hPa</a:t>
            </a:r>
          </a:p>
        </p:txBody>
      </p:sp>
      <p:sp>
        <p:nvSpPr>
          <p:cNvPr id="20" name="Textfeld 6">
            <a:extLst>
              <a:ext uri="{FF2B5EF4-FFF2-40B4-BE49-F238E27FC236}">
                <a16:creationId xmlns:a16="http://schemas.microsoft.com/office/drawing/2014/main" id="{727B0824-A468-4E9C-54DA-E30CAA503259}"/>
              </a:ext>
            </a:extLst>
          </p:cNvPr>
          <p:cNvSpPr txBox="1"/>
          <p:nvPr/>
        </p:nvSpPr>
        <p:spPr>
          <a:xfrm>
            <a:off x="368790" y="1120675"/>
            <a:ext cx="44987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 err="1">
                <a:solidFill>
                  <a:srgbClr val="82A043"/>
                </a:solidFill>
              </a:rPr>
              <a:t>Results</a:t>
            </a:r>
            <a:r>
              <a:rPr lang="de-DE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b="1" u="sng" dirty="0">
              <a:solidFill>
                <a:srgbClr val="82A043"/>
              </a:solidFill>
            </a:endParaRPr>
          </a:p>
          <a:p>
            <a:pPr algn="l"/>
            <a:r>
              <a:rPr lang="de-DE" sz="1400" dirty="0" err="1">
                <a:solidFill>
                  <a:schemeClr val="tx1"/>
                </a:solidFill>
              </a:rPr>
              <a:t>We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applied</a:t>
            </a:r>
            <a:r>
              <a:rPr lang="de-DE" sz="1400" dirty="0">
                <a:solidFill>
                  <a:schemeClr val="tx1"/>
                </a:solidFill>
              </a:rPr>
              <a:t> OCRA CF </a:t>
            </a:r>
            <a:r>
              <a:rPr lang="de-DE" sz="1400" dirty="0" err="1">
                <a:solidFill>
                  <a:schemeClr val="tx1"/>
                </a:solidFill>
              </a:rPr>
              <a:t>retrieval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to</a:t>
            </a:r>
            <a:r>
              <a:rPr lang="de-DE" sz="1400" dirty="0">
                <a:solidFill>
                  <a:schemeClr val="tx1"/>
                </a:solidFill>
              </a:rPr>
              <a:t> GEMS L1 and </a:t>
            </a:r>
            <a:r>
              <a:rPr lang="de-DE" sz="1400" dirty="0" err="1">
                <a:solidFill>
                  <a:schemeClr val="tx1"/>
                </a:solidFill>
              </a:rPr>
              <a:t>compared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with</a:t>
            </a:r>
            <a:r>
              <a:rPr lang="de-DE" sz="1400" dirty="0">
                <a:solidFill>
                  <a:schemeClr val="tx1"/>
                </a:solidFill>
              </a:rPr>
              <a:t> GEMS </a:t>
            </a:r>
            <a:r>
              <a:rPr lang="de-DE" sz="1400" dirty="0"/>
              <a:t>CLD</a:t>
            </a:r>
            <a:r>
              <a:rPr lang="de-DE" sz="1400" dirty="0">
                <a:solidFill>
                  <a:schemeClr val="tx1"/>
                </a:solidFill>
              </a:rPr>
              <a:t> V3.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/>
              <a:t>high </a:t>
            </a:r>
            <a:r>
              <a:rPr lang="de-DE" sz="1400" dirty="0" err="1"/>
              <a:t>correlation</a:t>
            </a:r>
            <a:r>
              <a:rPr lang="de-DE" sz="1400" dirty="0"/>
              <a:t> (0.80) and </a:t>
            </a:r>
            <a:r>
              <a:rPr lang="de-DE" sz="1400" dirty="0" err="1"/>
              <a:t>slope</a:t>
            </a:r>
            <a:r>
              <a:rPr lang="de-DE" sz="1400" dirty="0"/>
              <a:t> </a:t>
            </a:r>
            <a:r>
              <a:rPr lang="de-DE" sz="1400" dirty="0" err="1"/>
              <a:t>close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unity</a:t>
            </a:r>
            <a:endParaRPr lang="de-DE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/>
              <a:t>shape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zonal </a:t>
            </a:r>
            <a:r>
              <a:rPr lang="de-DE" sz="1400" dirty="0" err="1"/>
              <a:t>mean</a:t>
            </a:r>
            <a:r>
              <a:rPr lang="de-DE" sz="1400" dirty="0"/>
              <a:t> CF </a:t>
            </a:r>
            <a:r>
              <a:rPr lang="de-DE" sz="1400" dirty="0" err="1"/>
              <a:t>agrees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well</a:t>
            </a:r>
            <a:r>
              <a:rPr lang="de-DE" sz="1400" dirty="0"/>
              <a:t> </a:t>
            </a:r>
          </a:p>
          <a:p>
            <a:pPr algn="l"/>
            <a:endParaRPr lang="de-DE" sz="1400" dirty="0"/>
          </a:p>
          <a:p>
            <a:pPr algn="l"/>
            <a:endParaRPr lang="de-DE" sz="1400" dirty="0"/>
          </a:p>
          <a:p>
            <a:pPr algn="l"/>
            <a:r>
              <a:rPr lang="de-DE" sz="1400" dirty="0" err="1">
                <a:solidFill>
                  <a:schemeClr val="tx1"/>
                </a:solidFill>
              </a:rPr>
              <a:t>We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compared</a:t>
            </a:r>
            <a:r>
              <a:rPr lang="de-DE" sz="1400" dirty="0">
                <a:solidFill>
                  <a:schemeClr val="tx1"/>
                </a:solidFill>
              </a:rPr>
              <a:t> GEMS CLD V3 and TROPOMI CRB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CF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high </a:t>
            </a:r>
            <a:r>
              <a:rPr lang="de-DE" sz="1400" dirty="0" err="1"/>
              <a:t>correlation</a:t>
            </a:r>
            <a:r>
              <a:rPr lang="de-DE" sz="1400" dirty="0"/>
              <a:t> (0.88)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CP </a:t>
            </a:r>
            <a:r>
              <a:rPr lang="de-DE" sz="1400" dirty="0" err="1">
                <a:solidFill>
                  <a:schemeClr val="tx1"/>
                </a:solidFill>
              </a:rPr>
              <a:t>difference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depends</a:t>
            </a:r>
            <a:r>
              <a:rPr lang="de-DE" sz="1400" dirty="0">
                <a:solidFill>
                  <a:schemeClr val="tx1"/>
                </a:solidFill>
              </a:rPr>
              <a:t> on </a:t>
            </a:r>
            <a:r>
              <a:rPr lang="de-DE" sz="1400" dirty="0" err="1">
                <a:solidFill>
                  <a:schemeClr val="tx1"/>
                </a:solidFill>
              </a:rPr>
              <a:t>cloud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altitude</a:t>
            </a:r>
            <a:endParaRPr lang="de-DE" sz="1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clouds</a:t>
            </a:r>
            <a:r>
              <a:rPr lang="de-DE" sz="1400" dirty="0"/>
              <a:t>: </a:t>
            </a:r>
            <a:r>
              <a:rPr lang="de-DE" sz="1400" dirty="0" err="1"/>
              <a:t>small</a:t>
            </a:r>
            <a:r>
              <a:rPr lang="de-DE" sz="1400" dirty="0"/>
              <a:t> positive </a:t>
            </a:r>
            <a:r>
              <a:rPr lang="de-DE" sz="1400" dirty="0" err="1"/>
              <a:t>difference</a:t>
            </a:r>
            <a:endParaRPr lang="de-DE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/>
              <a:t>h</a:t>
            </a:r>
            <a:r>
              <a:rPr lang="de-DE" sz="1400" dirty="0">
                <a:solidFill>
                  <a:schemeClr val="tx1"/>
                </a:solidFill>
              </a:rPr>
              <a:t>igh </a:t>
            </a:r>
            <a:r>
              <a:rPr lang="de-DE" sz="1400" dirty="0" err="1">
                <a:solidFill>
                  <a:schemeClr val="tx1"/>
                </a:solidFill>
              </a:rPr>
              <a:t>clouds</a:t>
            </a:r>
            <a:r>
              <a:rPr lang="de-DE" sz="1400" dirty="0">
                <a:solidFill>
                  <a:schemeClr val="tx1"/>
                </a:solidFill>
              </a:rPr>
              <a:t>: </a:t>
            </a:r>
            <a:r>
              <a:rPr lang="de-DE" sz="1400" dirty="0" err="1">
                <a:solidFill>
                  <a:schemeClr val="tx1"/>
                </a:solidFill>
              </a:rPr>
              <a:t>small</a:t>
            </a:r>
            <a:r>
              <a:rPr lang="de-DE" sz="1400" dirty="0">
                <a:solidFill>
                  <a:schemeClr val="tx1"/>
                </a:solidFill>
              </a:rPr>
              <a:t> negative </a:t>
            </a:r>
            <a:r>
              <a:rPr lang="de-DE" sz="1400" dirty="0" err="1">
                <a:solidFill>
                  <a:schemeClr val="tx1"/>
                </a:solidFill>
              </a:rPr>
              <a:t>difference</a:t>
            </a:r>
            <a:endParaRPr lang="de-DE" sz="1400" dirty="0">
              <a:solidFill>
                <a:schemeClr val="tx1"/>
              </a:solidFill>
            </a:endParaRPr>
          </a:p>
          <a:p>
            <a:pPr algn="just"/>
            <a:endParaRPr lang="en-US" sz="1400" dirty="0"/>
          </a:p>
        </p:txBody>
      </p:sp>
      <p:cxnSp>
        <p:nvCxnSpPr>
          <p:cNvPr id="21" name="23 - Ευθεία γραμμή σύνδεσης">
            <a:extLst>
              <a:ext uri="{FF2B5EF4-FFF2-40B4-BE49-F238E27FC236}">
                <a16:creationId xmlns:a16="http://schemas.microsoft.com/office/drawing/2014/main" id="{01EA56C8-1212-C93E-1A22-1D3ED5B4951E}"/>
              </a:ext>
            </a:extLst>
          </p:cNvPr>
          <p:cNvCxnSpPr/>
          <p:nvPr/>
        </p:nvCxnSpPr>
        <p:spPr>
          <a:xfrm flipH="1">
            <a:off x="8096231" y="1141959"/>
            <a:ext cx="13648" cy="528850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209D27F5-C2AC-8B05-5EFA-FD814DA0EA5E}"/>
              </a:ext>
            </a:extLst>
          </p:cNvPr>
          <p:cNvSpPr txBox="1">
            <a:spLocks/>
          </p:cNvSpPr>
          <p:nvPr/>
        </p:nvSpPr>
        <p:spPr>
          <a:xfrm>
            <a:off x="1126541" y="6324097"/>
            <a:ext cx="2613916" cy="479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 err="1"/>
              <a:t>cloud</a:t>
            </a:r>
            <a:r>
              <a:rPr lang="de-DE" sz="1800" dirty="0"/>
              <a:t> </a:t>
            </a:r>
            <a:r>
              <a:rPr lang="de-DE" sz="1800" dirty="0" err="1"/>
              <a:t>fraction</a:t>
            </a:r>
            <a:r>
              <a:rPr lang="de-DE" sz="1800" dirty="0"/>
              <a:t> </a:t>
            </a:r>
            <a:r>
              <a:rPr lang="de-DE" sz="1800" dirty="0" err="1"/>
              <a:t>comparisons</a:t>
            </a:r>
            <a:r>
              <a:rPr lang="de-DE" sz="1800" dirty="0"/>
              <a:t> TROPOMI vs. GEMS 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DB02DE0D-6C9E-5724-AF06-0119745FD1C7}"/>
              </a:ext>
            </a:extLst>
          </p:cNvPr>
          <p:cNvSpPr txBox="1">
            <a:spLocks/>
          </p:cNvSpPr>
          <p:nvPr/>
        </p:nvSpPr>
        <p:spPr>
          <a:xfrm>
            <a:off x="5006029" y="6110631"/>
            <a:ext cx="2613916" cy="479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Zonal </a:t>
            </a:r>
            <a:r>
              <a:rPr lang="de-DE" sz="1800" dirty="0" err="1"/>
              <a:t>mean</a:t>
            </a:r>
            <a:r>
              <a:rPr lang="de-DE" sz="1800" dirty="0"/>
              <a:t> CF </a:t>
            </a:r>
            <a:r>
              <a:rPr lang="de-DE" sz="1800" dirty="0" err="1"/>
              <a:t>from</a:t>
            </a:r>
            <a:r>
              <a:rPr lang="de-DE" sz="1800" dirty="0"/>
              <a:t> OCRA (</a:t>
            </a:r>
            <a:r>
              <a:rPr lang="de-DE" sz="1800" dirty="0" err="1"/>
              <a:t>left</a:t>
            </a:r>
            <a:r>
              <a:rPr lang="de-DE" sz="1800" dirty="0"/>
              <a:t>) and GEMS V3 (</a:t>
            </a:r>
            <a:r>
              <a:rPr lang="de-DE" sz="1800" dirty="0" err="1"/>
              <a:t>right</a:t>
            </a:r>
            <a:r>
              <a:rPr lang="de-DE" sz="1800" dirty="0"/>
              <a:t>)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9DE72CD0-423F-2058-FF0A-AC4EF60273CC}"/>
              </a:ext>
            </a:extLst>
          </p:cNvPr>
          <p:cNvSpPr txBox="1">
            <a:spLocks/>
          </p:cNvSpPr>
          <p:nvPr/>
        </p:nvSpPr>
        <p:spPr>
          <a:xfrm>
            <a:off x="5028592" y="3534269"/>
            <a:ext cx="2613916" cy="479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OCRA CF </a:t>
            </a:r>
            <a:r>
              <a:rPr lang="de-DE" sz="1800" dirty="0" err="1"/>
              <a:t>vs</a:t>
            </a:r>
            <a:r>
              <a:rPr lang="de-DE" sz="1800" dirty="0"/>
              <a:t> GEMS CLD V3</a:t>
            </a:r>
          </a:p>
        </p:txBody>
      </p:sp>
    </p:spTree>
    <p:extLst>
      <p:ext uri="{BB962C8B-B14F-4D97-AF65-F5344CB8AC3E}">
        <p14:creationId xmlns:p14="http://schemas.microsoft.com/office/powerpoint/2010/main" val="394319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cd48d8-921c-4259-8a3d-b0781ba679a3">RJR4FMAMASVY-255725602-1705</_dlc_DocId>
    <_dlc_DocIdUrl xmlns="2acd48d8-921c-4259-8a3d-b0781ba679a3">
      <Url>https://teamsites.dlr.de/sites/corporatedesign/_layouts/15/DocIdRedir.aspx?ID=RJR4FMAMASVY-255725602-1705</Url>
      <Description>RJR4FMAMASVY-255725602-1705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A8CC32A056AE47942682173C0DE9CE" ma:contentTypeVersion="7" ma:contentTypeDescription="Ein neues Dokument erstellen." ma:contentTypeScope="" ma:versionID="805142680efd2dff13456da6ca9dfc7f">
  <xsd:schema xmlns:xsd="http://www.w3.org/2001/XMLSchema" xmlns:xs="http://www.w3.org/2001/XMLSchema" xmlns:p="http://schemas.microsoft.com/office/2006/metadata/properties" xmlns:ns2="2acd48d8-921c-4259-8a3d-b0781ba679a3" targetNamespace="http://schemas.microsoft.com/office/2006/metadata/properties" ma:root="true" ma:fieldsID="e8b519347e20ca2acbfa3ff94d80d67f" ns2:_="">
    <xsd:import namespace="2acd48d8-921c-4259-8a3d-b0781ba679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48d8-921c-4259-8a3d-b0781ba679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6D7757-6EF8-42C2-BE38-7A8DD329CC8D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2acd48d8-921c-4259-8a3d-b0781ba679a3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7F45B0-CDCD-4C22-A8C8-CAD45FD36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d48d8-921c-4259-8a3d-b0781ba6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C4AD050-D241-48C1-B48E-F647ABFF83C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81228C8-762E-40A3-BA05-9DFB7F2A98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1982</Words>
  <Application>Microsoft Macintosh PowerPoint</Application>
  <PresentationFormat>Widescreen</PresentationFormat>
  <Paragraphs>239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Wingdings</vt:lpstr>
      <vt:lpstr>Office</vt:lpstr>
      <vt:lpstr>The PEGASOS project: Evaluation of Geo-Ring  data with LEO and ground based measurements</vt:lpstr>
      <vt:lpstr>PEGASOS consortium Product Evaluation of GEMS L2 via Assessment with S5P and Other Sensors </vt:lpstr>
      <vt:lpstr>Main objective</vt:lpstr>
      <vt:lpstr>Geo-Ring for Air Quality</vt:lpstr>
      <vt:lpstr>GEMS and TEMPO L2 products evaluated by PEGASOS</vt:lpstr>
      <vt:lpstr>Examples (i): </vt:lpstr>
      <vt:lpstr>Total Ozone Team: K. Garane, S. Compernolle, K.-P. Heue, T. Verhoelst  </vt:lpstr>
      <vt:lpstr>NO2 Team: K.-U. Eichmann, I. de Smedt, C. Vigouroux, G. Pinardi, S. Compernolle, T. Verhoelst, S. Seo   </vt:lpstr>
      <vt:lpstr>Clouds Team: R. Lutz, V. Molina García, D. Loyola</vt:lpstr>
      <vt:lpstr>Aerosols Team: K. Michailidis, P. Fountoukidis, P. Hedelt, D. Balis</vt:lpstr>
      <vt:lpstr>Aerosols Team: K. Michailidis, P. Fountoukidis, P. Hedelt, D. Balis</vt:lpstr>
      <vt:lpstr>Examples (ii): </vt:lpstr>
      <vt:lpstr>Total Ozone Team: K. Garane, S. Compernolle, K.-P. Heue, T. Verhoelst</vt:lpstr>
      <vt:lpstr>NO2 Team: K.-U. Eichmann, I. de Smedt, C. Vigouroux, G. Pinardi, S. Compernolle, T. Verhoelst, S. Seo   </vt:lpstr>
      <vt:lpstr>Clouds Team: V. Molina García, R. Lutz, D. Loyola</vt:lpstr>
      <vt:lpstr>PowerPoint Presentation</vt:lpstr>
      <vt:lpstr>Credits to the PEGASOS team</vt:lpstr>
      <vt:lpstr>Credits to the GEMS and TEMPO teams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Lutz, Ronny</dc:creator>
  <cp:lastModifiedBy>Timon Hummel</cp:lastModifiedBy>
  <cp:revision>417</cp:revision>
  <dcterms:created xsi:type="dcterms:W3CDTF">2022-03-24T21:12:41Z</dcterms:created>
  <dcterms:modified xsi:type="dcterms:W3CDTF">2026-06-12T15:18:14Z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_dlc_DocIdItemGuid">
    <vt:lpwstr>5c6082ca-e65d-4333-a2fc-431e75cd89e9</vt:lpwstr>
  </property>
</Properties>
</file>