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5"/>
  </p:notesMasterIdLst>
  <p:sldIdLst>
    <p:sldId id="29356" r:id="rId2"/>
    <p:sldId id="29357" r:id="rId3"/>
    <p:sldId id="29358"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ldbyB8QCdSmQLftL9/4GmOxbh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7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51" Type="http://schemas.openxmlformats.org/officeDocument/2006/relationships/tableStyles" Target="tableStyles.xml"/><Relationship Id="rId3" Type="http://schemas.openxmlformats.org/officeDocument/2006/relationships/slide" Target="slides/slide2.xml"/><Relationship Id="rId47" Type="http://customschemas.google.com/relationships/presentationmetadata" Target="metadata"/><Relationship Id="rId50"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5" Type="http://schemas.openxmlformats.org/officeDocument/2006/relationships/notesMaster" Target="notesMasters/notesMaster1.xml"/><Relationship Id="rId49" Type="http://schemas.openxmlformats.org/officeDocument/2006/relationships/viewProps" Target="viewProps.xml"/><Relationship Id="rId4" Type="http://schemas.openxmlformats.org/officeDocument/2006/relationships/slide" Target="slides/slide3.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593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1"/>
              </a:buClr>
              <a:buSzPts val="1400"/>
              <a:buNone/>
              <a:defRPr>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28"/>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100000"/>
              </a:lnSpc>
              <a:spcBef>
                <a:spcPts val="533"/>
              </a:spcBef>
              <a:spcAft>
                <a:spcPts val="0"/>
              </a:spcAft>
              <a:buClr>
                <a:schemeClr val="dk1"/>
              </a:buClr>
              <a:buSzPts val="1400"/>
              <a:buFont typeface="Arial"/>
              <a:buChar char="–"/>
              <a:defRPr/>
            </a:lvl2pPr>
            <a:lvl3pPr marL="1371600" lvl="2" indent="-317500" algn="l">
              <a:lnSpc>
                <a:spcPct val="100000"/>
              </a:lnSpc>
              <a:spcBef>
                <a:spcPts val="533"/>
              </a:spcBef>
              <a:spcAft>
                <a:spcPts val="0"/>
              </a:spcAft>
              <a:buClr>
                <a:schemeClr val="dk1"/>
              </a:buClr>
              <a:buSzPts val="1400"/>
              <a:buFont typeface="Courier New"/>
              <a:buChar char="o"/>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15265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8"/>
          <p:cNvSpPr>
            <a:spLocks noGrp="1"/>
          </p:cNvSpPr>
          <p:nvPr>
            <p:ph type="pic" idx="2"/>
          </p:nvPr>
        </p:nvSpPr>
        <p:spPr>
          <a:xfrm>
            <a:off x="5183188" y="987425"/>
            <a:ext cx="6172200" cy="4873625"/>
          </a:xfrm>
          <a:prstGeom prst="rect">
            <a:avLst/>
          </a:prstGeom>
          <a:noFill/>
          <a:ln>
            <a:noFill/>
          </a:ln>
        </p:spPr>
      </p:sp>
      <p:sp>
        <p:nvSpPr>
          <p:cNvPr id="27" name="Google Shape;27;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 name="Google Shape;2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a:t>9-13 December 2024 Fall AGU</a:t>
            </a:r>
            <a:endParaRPr/>
          </a:p>
        </p:txBody>
      </p:sp>
      <p:sp>
        <p:nvSpPr>
          <p:cNvPr id="30" name="Google Shape;3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493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a:t>9-13 December 2024 Fall AGU</a:t>
            </a:r>
            <a:endParaRPr/>
          </a:p>
        </p:txBody>
      </p:sp>
      <p:sp>
        <p:nvSpPr>
          <p:cNvPr id="36" name="Google Shape;3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703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40"/>
          <p:cNvSpPr txBox="1">
            <a:spLocks noGrp="1"/>
          </p:cNvSpPr>
          <p:nvPr>
            <p:ph type="ftr" idx="11"/>
          </p:nvPr>
        </p:nvSpPr>
        <p:spPr>
          <a:xfrm>
            <a:off x="4038600" y="6448425"/>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dirty="0"/>
              <a:t>9-13 December 2024 Fall AGU</a:t>
            </a:r>
          </a:p>
        </p:txBody>
      </p:sp>
      <p:sp>
        <p:nvSpPr>
          <p:cNvPr id="42" name="Google Shape;4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195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9"/>
        <p:cNvGrpSpPr/>
        <p:nvPr/>
      </p:nvGrpSpPr>
      <p:grpSpPr>
        <a:xfrm>
          <a:off x="0" y="0"/>
          <a:ext cx="0" cy="0"/>
          <a:chOff x="0" y="0"/>
          <a:chExt cx="0" cy="0"/>
        </a:xfrm>
      </p:grpSpPr>
      <p:sp>
        <p:nvSpPr>
          <p:cNvPr id="50" name="Google Shape;50;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9-13 December 2024 Fall AGU</a:t>
            </a:r>
            <a:endParaRPr/>
          </a:p>
        </p:txBody>
      </p:sp>
      <p:sp>
        <p:nvSpPr>
          <p:cNvPr id="54" name="Google Shape;5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459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p:nvPr/>
        </p:nvSpPr>
        <p:spPr>
          <a:xfrm>
            <a:off x="0" y="0"/>
            <a:ext cx="12192000" cy="686762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 name="Google Shape;11;p27"/>
          <p:cNvPicPr preferRelativeResize="0"/>
          <p:nvPr/>
        </p:nvPicPr>
        <p:blipFill rotWithShape="1">
          <a:blip r:embed="rId7">
            <a:alphaModFix/>
          </a:blip>
          <a:srcRect/>
          <a:stretch/>
        </p:blipFill>
        <p:spPr>
          <a:xfrm>
            <a:off x="0" y="6420051"/>
            <a:ext cx="11652691" cy="447573"/>
          </a:xfrm>
          <a:prstGeom prst="rect">
            <a:avLst/>
          </a:prstGeom>
          <a:noFill/>
          <a:ln>
            <a:noFill/>
          </a:ln>
        </p:spPr>
      </p:pic>
      <p:sp>
        <p:nvSpPr>
          <p:cNvPr id="12" name="Google Shape;1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p:nvPr/>
        </p:nvSpPr>
        <p:spPr>
          <a:xfrm>
            <a:off x="11361819" y="6443000"/>
            <a:ext cx="830181"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CCCCCC"/>
                </a:solidFill>
                <a:latin typeface="Arial"/>
                <a:ea typeface="Arial"/>
                <a:cs typeface="Arial"/>
                <a:sym typeface="Arial"/>
              </a:rPr>
              <a:t>‹#›</a:t>
            </a:fld>
            <a:endParaRPr sz="1400" b="1" i="0" u="none" strike="noStrike" cap="none">
              <a:solidFill>
                <a:srgbClr val="CCCCCC"/>
              </a:solidFill>
              <a:latin typeface="Arial"/>
              <a:ea typeface="Arial"/>
              <a:cs typeface="Arial"/>
              <a:sym typeface="Arial"/>
            </a:endParaRPr>
          </a:p>
        </p:txBody>
      </p:sp>
      <p:grpSp>
        <p:nvGrpSpPr>
          <p:cNvPr id="15" name="Google Shape;15;p27"/>
          <p:cNvGrpSpPr/>
          <p:nvPr/>
        </p:nvGrpSpPr>
        <p:grpSpPr>
          <a:xfrm>
            <a:off x="128080" y="6092791"/>
            <a:ext cx="667507" cy="667507"/>
            <a:chOff x="310960" y="5520595"/>
            <a:chExt cx="1239704" cy="1239704"/>
          </a:xfrm>
        </p:grpSpPr>
        <p:sp>
          <p:nvSpPr>
            <p:cNvPr id="16" name="Google Shape;16;p27"/>
            <p:cNvSpPr/>
            <p:nvPr/>
          </p:nvSpPr>
          <p:spPr>
            <a:xfrm>
              <a:off x="310960" y="5520595"/>
              <a:ext cx="1239704" cy="123970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 name="Google Shape;17;p27"/>
            <p:cNvPicPr preferRelativeResize="0"/>
            <p:nvPr/>
          </p:nvPicPr>
          <p:blipFill rotWithShape="1">
            <a:blip r:embed="rId8">
              <a:alphaModFix/>
            </a:blip>
            <a:srcRect/>
            <a:stretch/>
          </p:blipFill>
          <p:spPr>
            <a:xfrm>
              <a:off x="352776" y="5562411"/>
              <a:ext cx="1156072" cy="1156072"/>
            </a:xfrm>
            <a:prstGeom prst="rect">
              <a:avLst/>
            </a:prstGeom>
            <a:noFill/>
            <a:ln>
              <a:noFill/>
            </a:ln>
          </p:spPr>
        </p:pic>
      </p:grpSp>
      <p:sp>
        <p:nvSpPr>
          <p:cNvPr id="18" name="Google Shape;18;p27"/>
          <p:cNvSpPr/>
          <p:nvPr/>
        </p:nvSpPr>
        <p:spPr>
          <a:xfrm>
            <a:off x="0" y="0"/>
            <a:ext cx="12192000" cy="320040"/>
          </a:xfrm>
          <a:prstGeom prst="rect">
            <a:avLst/>
          </a:prstGeom>
          <a:blipFill rotWithShape="1">
            <a:blip r:embed="rId9">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7"/>
          <p:cNvSpPr txBox="1"/>
          <p:nvPr/>
        </p:nvSpPr>
        <p:spPr>
          <a:xfrm>
            <a:off x="923667" y="6485276"/>
            <a:ext cx="766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0" name="Google Shape;20;p27"/>
          <p:cNvSpPr txBox="1"/>
          <p:nvPr/>
        </p:nvSpPr>
        <p:spPr>
          <a:xfrm>
            <a:off x="7036067" y="6492875"/>
            <a:ext cx="4325752"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1" name="TextBox 20">
            <a:extLst>
              <a:ext uri="{FF2B5EF4-FFF2-40B4-BE49-F238E27FC236}">
                <a16:creationId xmlns:a16="http://schemas.microsoft.com/office/drawing/2014/main" id="{3DA68E70-EEB1-4C9C-B423-FF0DDCD88177}"/>
              </a:ext>
            </a:extLst>
          </p:cNvPr>
          <p:cNvSpPr txBox="1"/>
          <p:nvPr userDrawn="1"/>
        </p:nvSpPr>
        <p:spPr>
          <a:xfrm>
            <a:off x="7544987" y="6495020"/>
            <a:ext cx="3993501" cy="307777"/>
          </a:xfrm>
          <a:prstGeom prst="rect">
            <a:avLst/>
          </a:prstGeom>
          <a:noFill/>
        </p:spPr>
        <p:txBody>
          <a:bodyPr wrap="square" rtlCol="0">
            <a:spAutoFit/>
          </a:bodyPr>
          <a:lstStyle/>
          <a:p>
            <a:r>
              <a:rPr lang="en-US" sz="1400" b="1" i="1" dirty="0">
                <a:solidFill>
                  <a:schemeClr val="bg1"/>
                </a:solidFill>
              </a:rPr>
              <a:t>TEMPO DART | 15-18 June 2026</a:t>
            </a:r>
          </a:p>
        </p:txBody>
      </p:sp>
      <p:pic>
        <p:nvPicPr>
          <p:cNvPr id="22" name="Google Shape;26;p17">
            <a:extLst>
              <a:ext uri="{FF2B5EF4-FFF2-40B4-BE49-F238E27FC236}">
                <a16:creationId xmlns:a16="http://schemas.microsoft.com/office/drawing/2014/main" id="{2E4CE7A4-32BC-4876-8981-BB983D2FC666}"/>
              </a:ext>
            </a:extLst>
          </p:cNvPr>
          <p:cNvPicPr preferRelativeResize="0"/>
          <p:nvPr userDrawn="1"/>
        </p:nvPicPr>
        <p:blipFill rotWithShape="1">
          <a:blip r:embed="rId10">
            <a:alphaModFix/>
          </a:blip>
          <a:srcRect/>
          <a:stretch/>
        </p:blipFill>
        <p:spPr>
          <a:xfrm>
            <a:off x="10756676" y="-268818"/>
            <a:ext cx="1563624" cy="1208255"/>
          </a:xfrm>
          <a:prstGeom prst="rect">
            <a:avLst/>
          </a:prstGeom>
          <a:noFill/>
          <a:ln>
            <a:noFill/>
          </a:ln>
        </p:spPr>
      </p:pic>
    </p:spTree>
    <p:extLst>
      <p:ext uri="{BB962C8B-B14F-4D97-AF65-F5344CB8AC3E}">
        <p14:creationId xmlns:p14="http://schemas.microsoft.com/office/powerpoint/2010/main" val="1537600642"/>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2" name="Title 1">
            <a:extLst>
              <a:ext uri="{FF2B5EF4-FFF2-40B4-BE49-F238E27FC236}">
                <a16:creationId xmlns:a16="http://schemas.microsoft.com/office/drawing/2014/main" id="{39AAC9F9-5566-431B-8A4B-46EF9B2A90C2}"/>
              </a:ext>
            </a:extLst>
          </p:cNvPr>
          <p:cNvSpPr>
            <a:spLocks noGrp="1"/>
          </p:cNvSpPr>
          <p:nvPr>
            <p:ph type="title"/>
          </p:nvPr>
        </p:nvSpPr>
        <p:spPr>
          <a:xfrm>
            <a:off x="1160584" y="340613"/>
            <a:ext cx="5091545" cy="839421"/>
          </a:xfrm>
        </p:spPr>
        <p:txBody>
          <a:bodyPr/>
          <a:lstStyle/>
          <a:p>
            <a:r>
              <a:rPr lang="en-US" sz="4000" dirty="0">
                <a:solidFill>
                  <a:schemeClr val="bg1"/>
                </a:solidFill>
              </a:rPr>
              <a:t>Geo Ring Synergy</a:t>
            </a:r>
          </a:p>
        </p:txBody>
      </p:sp>
      <p:sp>
        <p:nvSpPr>
          <p:cNvPr id="5" name="Text Placeholder 4">
            <a:extLst>
              <a:ext uri="{FF2B5EF4-FFF2-40B4-BE49-F238E27FC236}">
                <a16:creationId xmlns:a16="http://schemas.microsoft.com/office/drawing/2014/main" id="{B4A7DA5C-3D40-4ED0-8591-CDCFB1793DE8}"/>
              </a:ext>
            </a:extLst>
          </p:cNvPr>
          <p:cNvSpPr>
            <a:spLocks noGrp="1"/>
          </p:cNvSpPr>
          <p:nvPr>
            <p:ph type="body" idx="1"/>
          </p:nvPr>
        </p:nvSpPr>
        <p:spPr>
          <a:xfrm>
            <a:off x="79130" y="1254125"/>
            <a:ext cx="8088923" cy="4601552"/>
          </a:xfrm>
        </p:spPr>
        <p:txBody>
          <a:bodyPr/>
          <a:lstStyle/>
          <a:p>
            <a:pPr>
              <a:buClr>
                <a:schemeClr val="bg1"/>
              </a:buClr>
              <a:buFont typeface="Arial" panose="020B0604020202020204" pitchFamily="34" charset="0"/>
              <a:buChar char="•"/>
            </a:pPr>
            <a:r>
              <a:rPr lang="en-US" sz="1600" dirty="0">
                <a:solidFill>
                  <a:schemeClr val="bg1"/>
                </a:solidFill>
              </a:rPr>
              <a:t>While a single geostationary satellite can view only a portion of the globe, it is possible for a minimum of three geostationary satellites, positioned to view Europe/Middle East/Africa, Asia/Australasia, and the Americas, to collectively provide near-global coverage. Harmonizing the planned geostationary missions to be contemporaneous and have common observing capabilities and data distribution protocols would synergistically enable critically needed understanding of the interactions between regional and global atmospheric composition and of the implications for air quality and climate. </a:t>
            </a:r>
          </a:p>
          <a:p>
            <a:pPr>
              <a:buClr>
                <a:schemeClr val="bg1"/>
              </a:buClr>
              <a:buFont typeface="Arial" panose="020B0604020202020204" pitchFamily="34" charset="0"/>
              <a:buChar char="•"/>
            </a:pPr>
            <a:endParaRPr lang="en-US" sz="1600" dirty="0">
              <a:solidFill>
                <a:schemeClr val="bg1"/>
              </a:solidFill>
            </a:endParaRPr>
          </a:p>
          <a:p>
            <a:pPr>
              <a:buClr>
                <a:schemeClr val="bg1"/>
              </a:buClr>
              <a:buFont typeface="Arial" panose="020B0604020202020204" pitchFamily="34" charset="0"/>
              <a:buChar char="•"/>
            </a:pPr>
            <a:r>
              <a:rPr lang="en-US" sz="1600" dirty="0">
                <a:solidFill>
                  <a:schemeClr val="bg1"/>
                </a:solidFill>
              </a:rPr>
              <a:t>Having these missions in orbit during a common period of at least one year would allow a prototype demonstration of an integrated global observing system by capturing at least one complete annual cycle of hemispheric emissions and resultant initiation of intercontinental pollutant transport. Best efforts to cooperate on defining common requirements, capabilities, data products and validation activities will allow improved designs and data utilization of all sensors and allow cost savings by minimizing duplication of effort. </a:t>
            </a:r>
          </a:p>
        </p:txBody>
      </p:sp>
      <p:pic>
        <p:nvPicPr>
          <p:cNvPr id="7" name="Picture 6">
            <a:extLst>
              <a:ext uri="{FF2B5EF4-FFF2-40B4-BE49-F238E27FC236}">
                <a16:creationId xmlns:a16="http://schemas.microsoft.com/office/drawing/2014/main" id="{6B16FE61-8C96-48AD-A58B-AF2112FC686C}"/>
              </a:ext>
            </a:extLst>
          </p:cNvPr>
          <p:cNvPicPr>
            <a:picLocks noChangeAspect="1"/>
          </p:cNvPicPr>
          <p:nvPr/>
        </p:nvPicPr>
        <p:blipFill>
          <a:blip r:embed="rId3"/>
          <a:stretch>
            <a:fillRect/>
          </a:stretch>
        </p:blipFill>
        <p:spPr>
          <a:xfrm>
            <a:off x="8477111" y="0"/>
            <a:ext cx="3714889" cy="3038764"/>
          </a:xfrm>
          <a:prstGeom prst="rect">
            <a:avLst/>
          </a:prstGeom>
        </p:spPr>
      </p:pic>
      <p:pic>
        <p:nvPicPr>
          <p:cNvPr id="8" name="Google Shape;328;p5">
            <a:extLst>
              <a:ext uri="{FF2B5EF4-FFF2-40B4-BE49-F238E27FC236}">
                <a16:creationId xmlns:a16="http://schemas.microsoft.com/office/drawing/2014/main" id="{C486DEEB-765B-4489-876B-F26064D70039}"/>
              </a:ext>
            </a:extLst>
          </p:cNvPr>
          <p:cNvPicPr preferRelativeResize="0"/>
          <p:nvPr/>
        </p:nvPicPr>
        <p:blipFill rotWithShape="1">
          <a:blip r:embed="rId4">
            <a:alphaModFix/>
          </a:blip>
          <a:srcRect/>
          <a:stretch/>
        </p:blipFill>
        <p:spPr>
          <a:xfrm>
            <a:off x="8510954" y="3064097"/>
            <a:ext cx="3681046" cy="3099312"/>
          </a:xfrm>
          <a:prstGeom prst="rect">
            <a:avLst/>
          </a:prstGeom>
          <a:noFill/>
          <a:ln>
            <a:noFill/>
          </a:ln>
        </p:spPr>
      </p:pic>
    </p:spTree>
    <p:extLst>
      <p:ext uri="{BB962C8B-B14F-4D97-AF65-F5344CB8AC3E}">
        <p14:creationId xmlns:p14="http://schemas.microsoft.com/office/powerpoint/2010/main" val="55575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BC99-91C9-46CD-BA6E-40212C18E393}"/>
              </a:ext>
            </a:extLst>
          </p:cNvPr>
          <p:cNvSpPr>
            <a:spLocks noGrp="1"/>
          </p:cNvSpPr>
          <p:nvPr>
            <p:ph type="title"/>
          </p:nvPr>
        </p:nvSpPr>
        <p:spPr>
          <a:xfrm>
            <a:off x="838200" y="312371"/>
            <a:ext cx="10515600" cy="1325600"/>
          </a:xfrm>
        </p:spPr>
        <p:txBody>
          <a:bodyPr/>
          <a:lstStyle/>
          <a:p>
            <a:r>
              <a:rPr lang="en-US" dirty="0">
                <a:solidFill>
                  <a:schemeClr val="bg1"/>
                </a:solidFill>
              </a:rPr>
              <a:t>Harmonization of Data from GEO Sensors</a:t>
            </a:r>
          </a:p>
        </p:txBody>
      </p:sp>
      <p:sp>
        <p:nvSpPr>
          <p:cNvPr id="3" name="Text Placeholder 2">
            <a:extLst>
              <a:ext uri="{FF2B5EF4-FFF2-40B4-BE49-F238E27FC236}">
                <a16:creationId xmlns:a16="http://schemas.microsoft.com/office/drawing/2014/main" id="{464F2858-7EEC-4F4C-9657-503BF340C55E}"/>
              </a:ext>
            </a:extLst>
          </p:cNvPr>
          <p:cNvSpPr>
            <a:spLocks noGrp="1"/>
          </p:cNvSpPr>
          <p:nvPr>
            <p:ph type="body" idx="1"/>
          </p:nvPr>
        </p:nvSpPr>
        <p:spPr>
          <a:xfrm>
            <a:off x="351692" y="1377218"/>
            <a:ext cx="11227777" cy="4351200"/>
          </a:xfrm>
        </p:spPr>
        <p:txBody>
          <a:bodyPr/>
          <a:lstStyle/>
          <a:p>
            <a:pPr>
              <a:buClr>
                <a:schemeClr val="bg1"/>
              </a:buClr>
              <a:buFont typeface="Arial" panose="020B0604020202020204" pitchFamily="34" charset="0"/>
              <a:buChar char="•"/>
            </a:pPr>
            <a:r>
              <a:rPr lang="en-US" sz="2000" dirty="0">
                <a:solidFill>
                  <a:schemeClr val="bg1"/>
                </a:solidFill>
              </a:rPr>
              <a:t>Cross-calibrate the sensors at the Level 1B phase using one or two LEOs, combination of GEO/LEO</a:t>
            </a:r>
          </a:p>
          <a:p>
            <a:pPr lvl="1">
              <a:buClr>
                <a:schemeClr val="bg1"/>
              </a:buClr>
              <a:buFont typeface="Wingdings" panose="05000000000000000000" pitchFamily="2" charset="2"/>
              <a:buChar char="Ø"/>
            </a:pPr>
            <a:r>
              <a:rPr lang="en-US" sz="1800" dirty="0">
                <a:solidFill>
                  <a:schemeClr val="bg1"/>
                </a:solidFill>
              </a:rPr>
              <a:t>Involves understanding each sensor performance</a:t>
            </a:r>
          </a:p>
          <a:p>
            <a:pPr lvl="1">
              <a:buClr>
                <a:schemeClr val="bg1"/>
              </a:buClr>
              <a:buFont typeface="Wingdings" panose="05000000000000000000" pitchFamily="2" charset="2"/>
              <a:buChar char="Ø"/>
            </a:pPr>
            <a:r>
              <a:rPr lang="en-US" sz="1800" dirty="0">
                <a:solidFill>
                  <a:schemeClr val="bg1"/>
                </a:solidFill>
              </a:rPr>
              <a:t>Involves book-keeping of what is being done to the Level 1B radiances</a:t>
            </a:r>
          </a:p>
          <a:p>
            <a:pPr>
              <a:buClr>
                <a:schemeClr val="bg1"/>
              </a:buClr>
              <a:buFont typeface="Arial" panose="020B0604020202020204" pitchFamily="34" charset="0"/>
              <a:buChar char="•"/>
            </a:pPr>
            <a:r>
              <a:rPr lang="en-US" sz="2000" dirty="0">
                <a:solidFill>
                  <a:schemeClr val="bg1"/>
                </a:solidFill>
              </a:rPr>
              <a:t>Cross-calibrate the Level 2 products</a:t>
            </a:r>
          </a:p>
          <a:p>
            <a:pPr lvl="1">
              <a:buClr>
                <a:schemeClr val="bg1"/>
              </a:buClr>
              <a:buFont typeface="Arial" panose="020B0604020202020204" pitchFamily="34" charset="0"/>
              <a:buChar char="•"/>
            </a:pPr>
            <a:r>
              <a:rPr lang="en-US" sz="1800" dirty="0">
                <a:solidFill>
                  <a:schemeClr val="bg1"/>
                </a:solidFill>
              </a:rPr>
              <a:t>Need a reference (similar sensor in LEO) that is common to all three GEOs</a:t>
            </a:r>
          </a:p>
          <a:p>
            <a:pPr lvl="1">
              <a:buClr>
                <a:schemeClr val="bg1"/>
              </a:buClr>
              <a:buFont typeface="Arial" panose="020B0604020202020204" pitchFamily="34" charset="0"/>
              <a:buChar char="•"/>
            </a:pPr>
            <a:r>
              <a:rPr lang="en-US" sz="1800" dirty="0">
                <a:solidFill>
                  <a:schemeClr val="bg1"/>
                </a:solidFill>
              </a:rPr>
              <a:t>Highest level of confidence in one sensor and adjust other sensors accordingly</a:t>
            </a:r>
          </a:p>
          <a:p>
            <a:pPr lvl="1">
              <a:buClr>
                <a:schemeClr val="bg1"/>
              </a:buClr>
              <a:buFont typeface="Arial" panose="020B0604020202020204" pitchFamily="34" charset="0"/>
              <a:buChar char="•"/>
            </a:pPr>
            <a:r>
              <a:rPr lang="en-US" sz="1800" dirty="0">
                <a:solidFill>
                  <a:schemeClr val="bg1"/>
                </a:solidFill>
              </a:rPr>
              <a:t>Thorough validation of each sensor with ground-based reference network and bias correct each sensor accordingly</a:t>
            </a:r>
          </a:p>
          <a:p>
            <a:pPr>
              <a:buClr>
                <a:schemeClr val="bg1"/>
              </a:buClr>
              <a:buFont typeface="Arial" panose="020B0604020202020204" pitchFamily="34" charset="0"/>
              <a:buChar char="•"/>
            </a:pPr>
            <a:r>
              <a:rPr lang="en-US" sz="2000" dirty="0">
                <a:solidFill>
                  <a:schemeClr val="bg1"/>
                </a:solidFill>
              </a:rPr>
              <a:t>Vicarious calibration methods</a:t>
            </a:r>
          </a:p>
          <a:p>
            <a:pPr lvl="1">
              <a:buClr>
                <a:schemeClr val="bg1"/>
              </a:buClr>
              <a:buFont typeface="Wingdings" panose="05000000000000000000" pitchFamily="2" charset="2"/>
              <a:buChar char="Ø"/>
            </a:pPr>
            <a:r>
              <a:rPr lang="en-US" sz="1800" dirty="0">
                <a:solidFill>
                  <a:schemeClr val="bg1"/>
                </a:solidFill>
              </a:rPr>
              <a:t>Targeted instruments on ground</a:t>
            </a:r>
          </a:p>
          <a:p>
            <a:pPr lvl="1">
              <a:buClr>
                <a:schemeClr val="bg1"/>
              </a:buClr>
              <a:buFont typeface="Wingdings" panose="05000000000000000000" pitchFamily="2" charset="2"/>
              <a:buChar char="Ø"/>
            </a:pPr>
            <a:r>
              <a:rPr lang="en-US" sz="1800" dirty="0">
                <a:solidFill>
                  <a:schemeClr val="bg1"/>
                </a:solidFill>
              </a:rPr>
              <a:t>Deep Convective Clouds</a:t>
            </a:r>
          </a:p>
          <a:p>
            <a:pPr lvl="1">
              <a:buClr>
                <a:schemeClr val="bg1"/>
              </a:buClr>
              <a:buFont typeface="Wingdings" panose="05000000000000000000" pitchFamily="2" charset="2"/>
              <a:buChar char="Ø"/>
            </a:pPr>
            <a:r>
              <a:rPr lang="en-US" sz="1800" dirty="0">
                <a:solidFill>
                  <a:schemeClr val="bg1"/>
                </a:solidFill>
              </a:rPr>
              <a:t>Bright desert surfaces</a:t>
            </a:r>
          </a:p>
          <a:p>
            <a:pPr>
              <a:buClr>
                <a:schemeClr val="bg1"/>
              </a:buClr>
              <a:buFont typeface="Arial" panose="020B0604020202020204" pitchFamily="34" charset="0"/>
              <a:buChar char="•"/>
            </a:pPr>
            <a:r>
              <a:rPr lang="en-US" sz="2000" dirty="0">
                <a:solidFill>
                  <a:schemeClr val="bg1"/>
                </a:solidFill>
              </a:rPr>
              <a:t>Let modelers handle bias correction approaches when assimilating the data</a:t>
            </a:r>
          </a:p>
        </p:txBody>
      </p:sp>
    </p:spTree>
    <p:extLst>
      <p:ext uri="{BB962C8B-B14F-4D97-AF65-F5344CB8AC3E}">
        <p14:creationId xmlns:p14="http://schemas.microsoft.com/office/powerpoint/2010/main" val="166351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F40A1B-09A5-4DE5-B220-F4C79C07DAE8}"/>
              </a:ext>
            </a:extLst>
          </p:cNvPr>
          <p:cNvPicPr>
            <a:picLocks noChangeAspect="1"/>
          </p:cNvPicPr>
          <p:nvPr/>
        </p:nvPicPr>
        <p:blipFill>
          <a:blip r:embed="rId2"/>
          <a:stretch>
            <a:fillRect/>
          </a:stretch>
        </p:blipFill>
        <p:spPr>
          <a:xfrm>
            <a:off x="3799304" y="313890"/>
            <a:ext cx="8392696" cy="6230219"/>
          </a:xfrm>
          <a:prstGeom prst="rect">
            <a:avLst/>
          </a:prstGeom>
        </p:spPr>
      </p:pic>
      <p:sp>
        <p:nvSpPr>
          <p:cNvPr id="5" name="TextBox 4">
            <a:extLst>
              <a:ext uri="{FF2B5EF4-FFF2-40B4-BE49-F238E27FC236}">
                <a16:creationId xmlns:a16="http://schemas.microsoft.com/office/drawing/2014/main" id="{D3FED650-81C8-4864-B8DE-34C9545E19C8}"/>
              </a:ext>
            </a:extLst>
          </p:cNvPr>
          <p:cNvSpPr txBox="1"/>
          <p:nvPr/>
        </p:nvSpPr>
        <p:spPr>
          <a:xfrm>
            <a:off x="870251" y="1221943"/>
            <a:ext cx="2490280" cy="4154984"/>
          </a:xfrm>
          <a:prstGeom prst="rect">
            <a:avLst/>
          </a:prstGeom>
          <a:noFill/>
        </p:spPr>
        <p:txBody>
          <a:bodyPr wrap="square" rtlCol="0">
            <a:spAutoFit/>
          </a:bodyPr>
          <a:lstStyle/>
          <a:p>
            <a:r>
              <a:rPr lang="en-US" sz="2400" dirty="0">
                <a:solidFill>
                  <a:schemeClr val="bg1"/>
                </a:solidFill>
              </a:rPr>
              <a:t>Before doing science applications with the data, we ran the same algorithm on both OMI and GOME-2 and compared the two NO</a:t>
            </a:r>
            <a:r>
              <a:rPr lang="en-US" sz="2400" baseline="-25000" dirty="0">
                <a:solidFill>
                  <a:schemeClr val="bg1"/>
                </a:solidFill>
              </a:rPr>
              <a:t>2</a:t>
            </a:r>
            <a:r>
              <a:rPr lang="en-US" sz="2400" dirty="0">
                <a:solidFill>
                  <a:schemeClr val="bg1"/>
                </a:solidFill>
              </a:rPr>
              <a:t> products</a:t>
            </a:r>
          </a:p>
        </p:txBody>
      </p:sp>
    </p:spTree>
    <p:extLst>
      <p:ext uri="{BB962C8B-B14F-4D97-AF65-F5344CB8AC3E}">
        <p14:creationId xmlns:p14="http://schemas.microsoft.com/office/powerpoint/2010/main" val="4218846203"/>
      </p:ext>
    </p:extLst>
  </p:cSld>
  <p:clrMapOvr>
    <a:masterClrMapping/>
  </p:clrMapOvr>
</p:sld>
</file>

<file path=ppt/theme/theme1.xml><?xml version="1.0" encoding="utf-8"?>
<a:theme xmlns:a="http://schemas.openxmlformats.org/drawingml/2006/main" name="1_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GeoXO-template</Template>
  <TotalTime>26882</TotalTime>
  <Words>311</Words>
  <Application>Microsoft Office PowerPoint</Application>
  <PresentationFormat>Widescreen</PresentationFormat>
  <Paragraphs>18</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Courier New</vt:lpstr>
      <vt:lpstr>Wingdings</vt:lpstr>
      <vt:lpstr>1_Office Theme</vt:lpstr>
      <vt:lpstr>Geo Ring Synergy</vt:lpstr>
      <vt:lpstr>Harmonization of Data from GEO Sensors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 Zhang</dc:creator>
  <cp:lastModifiedBy>Shobha Kondragunta</cp:lastModifiedBy>
  <cp:revision>167</cp:revision>
  <dcterms:created xsi:type="dcterms:W3CDTF">2025-02-26T16:16:58Z</dcterms:created>
  <dcterms:modified xsi:type="dcterms:W3CDTF">2026-06-16T01:51:46Z</dcterms:modified>
</cp:coreProperties>
</file>