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5" r:id="rId3"/>
    <p:sldId id="266" r:id="rId4"/>
    <p:sldId id="273" r:id="rId5"/>
    <p:sldId id="267" r:id="rId6"/>
    <p:sldId id="269" r:id="rId7"/>
    <p:sldId id="271" r:id="rId8"/>
    <p:sldId id="272" r:id="rId9"/>
    <p:sldId id="27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E21C1C"/>
    <a:srgbClr val="FF00FF"/>
    <a:srgbClr val="C77282"/>
    <a:srgbClr val="9B0505"/>
    <a:srgbClr val="77AC30"/>
    <a:srgbClr val="4D4D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5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6-12T12:44:29.495"/>
    </inkml:context>
    <inkml:brush xml:id="br0">
      <inkml:brushProperty name="width" value="0.035" units="cm"/>
      <inkml:brushProperty name="height" value="0.035" units="cm"/>
      <inkml:brushProperty name="color" value="#2509F1"/>
    </inkml:brush>
  </inkml:definitions>
  <inkml:trace contextRef="#ctx0" brushRef="#br0">1 5297 24575,'-1'-16'0,"1"0"0,1 0 0,0 0 0,1 0 0,1 1 0,0-1 0,1 1 0,11-28 0,-3 19 0,2 0 0,0 1 0,1 1 0,1 1 0,2 0 0,0 1 0,26-23 0,-40 40 0,1-1 0,0 1 0,0 0 0,0 0 0,0 1 0,0 0 0,0-1 0,1 2 0,-1-1 0,1 1 0,-1 0 0,1 0 0,6 0 0,12 0 0,44 3 0,-23 0 0,956 0 0,-513-3 0,-467 0 0,0-1 0,28-7 0,-26 5 0,38-3 0,-37 6 0,0 0 0,-1-2 0,24-5 0,-7-2 0,-1-1 0,-1-3 0,56-26 0,-79 34 0,-1 1 0,1 0 0,21-4 0,-24 7 0,0-1 0,0 0 0,0-1 0,0-1 0,-1 0 0,17-10 0,78-50 0,-69 43 0,-25 14 0,-1 0 0,-1 0 0,19-21 0,-17 17 0,25-20 0,-6 10 0,0-2 0,27-29 0,-28 23 0,-9 10 0,-1 0 0,-1-1 0,16-25 0,-12 14 0,-15 22 0,-1-1 0,0 1 0,0-1 0,-1-1 0,5-12 0,-2 0 0,2 2 0,25-40 0,6-12 0,-37 65 0,0-1 0,-1 0 0,0 0 0,-1 0 0,0 0 0,-1-1 0,0 1 0,0-12 0,2-12 0,14-65 0,-11 69 0,-1 0 0,-2 0 0,1-32 0,-6-880 0,0 921 0,-1 0 0,-6-27 0,3 25 0,-2-39 0,6-312 0,3 179 0,-4 162 0,-10-55 0,6 50 0,-5-15 0,7 35 0,0 0 0,-1-21 0,3 19 0,-7-31 0,5 32 0,1 0 0,-2-22 0,5 0 0,-1 1 0,-1 1 0,-7-39 0,3 26 0,1-1 0,6-97 0,1 54 0,-2 83 0,0-41 0,-2-1 0,-10-61 0,5 58 0,3 0 0,5-99 0,0 55 0,-1-225-1365,0 308-5461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6-12T12:55:31.902"/>
    </inkml:context>
    <inkml:brush xml:id="br0">
      <inkml:brushProperty name="width" value="0.035" units="cm"/>
      <inkml:brushProperty name="height" value="0.035" units="cm"/>
      <inkml:brushProperty name="color" value="#F6630D"/>
    </inkml:brush>
  </inkml:definitions>
  <inkml:trace contextRef="#ctx0" brushRef="#br0">0 4126 24575,'25'-2'0,"0"0"0,0-2 0,-1-1 0,0-1 0,27-10 0,12-2 0,16 1 0,-58 14 0,-1-1 0,1-1 0,-1 0 0,-1-2 0,1 0 0,32-18 0,-29 12 0,40-17 0,-38 19 0,-1-1 0,34-24 0,-40 24 0,1 1 0,0 0 0,26-10 0,-19 10 0,-2-1 0,42-26 0,-3 0 0,-7 3 0,-41 24 0,0 1 0,29-13 0,-13 7 0,57-36 0,-15 6 0,-26 19 0,-1-3 0,57-47 0,9-27 0,-107 98 0,16-14 0,-1-2 0,0-1 0,29-45 0,-40 52 0,28-54 0,-11 17 0,-19 42 0,-1-1 0,0-1 0,0 1 0,-2-1 0,6-19 0,-4 6 0,2 0 0,1 1 0,13-27 0,-9 21 0,13-41 0,68-244 0,-90 300 0,-1 0 0,3-21 0,-5 22 0,2 0 0,0 1 0,5-18 0,40-116 0,-24 37 0,-11 74 0,31-63 0,-26 48 0,-15 42 0,0 0 0,1 0 0,7-15 0,2 2 0,3-4 0,16-36 0,-25 47 0,2 0 0,20-28 0,-18 28 0,-1 0 0,11-21 0,-18 30 0,1-1 0,1 1 0,0 0 0,0 1 0,0-1 0,1 1 0,-1 0 0,2 0 0,-1 1 0,1 0 0,-1 0 0,1 1 0,1-1 0,-1 1 0,12-4 0,-5 5 0,0 0 0,0 1 0,0 0 0,0 1 0,0 1 0,0 0 0,19 3 0,17 0 0,-13-5 0,56-8 0,-67 6 0,11-2 0,73-2 0,-96 9 0,0 0 0,0 1 0,-1 1 0,1 0 0,-1 1 0,25 10 0,-19-7 0,-1-1 0,1-1 0,36 5 0,-36-8 0,-1 1 0,0 1 0,22 8 0,-8-2 0,1-1 0,66 8 0,23-1 0,146 0 0,-236-16 0,32 0 0,100-12 0,-95-2 0,22-3 0,-4 3 0,-61 9 0,1 0 0,47-1 0,-57 6 0,-1 1 0,1 0 0,-1 1 0,0 1 0,1 0 0,-1 1 0,-1 1 0,24 10 0,-24-9 0,0 0 0,0 2 0,-1-1 0,0 2 0,0 0 0,-1 0 0,0 2 0,-1-1 0,18 20 0,3 6 0,-25-29 0,0 0 0,-1 1 0,12 17 0,-10-12 0,1 0 0,17 17 0,-15-18 0,-1 1 0,12 17 0,-7-8 0,31 34 0,-12-17 0,38 48 0,-30-44 0,1 0 0,-36-33 0,1 0 0,1-1 0,13 10 0,18 18 0,56 57 0,-89-87 0,0-1 0,0 0 0,0 0 0,0-1 0,1 0 0,0-1 0,0 0 0,0 0 0,1-1 0,-1 0 0,18 3 0,4-3 0,-1-1 0,46-2 0,-30 0 0,-26-2 0,0-1 0,-1-1 0,1-1 0,-1 0 0,26-12 0,-27 9 0,-1 0 0,24-16 0,14-7 0,-1 2 0,-42 22 0,-1 0 0,1 1 0,0 0 0,1 1 0,0 0 0,0 1 0,0 0 0,0 1 0,0 1 0,24-2 0,-11 4 0,1-1 0,39-8 0,-57 7 0,1 0 0,0 1 0,0 0 0,0 1 0,0 0 0,0 0 0,0 1 0,0 1 0,0 0 0,-1 0 0,1 0 0,-1 1 0,1 1 0,14 7 0,-13-4 0,1 0 0,0-1 0,0 0 0,1-1 0,0 0 0,18 4 0,-25-8 0,0 0 0,-1-1 0,1 0 0,0 0 0,-1 0 0,1 0 0,0-1 0,-1 0 0,1 0 0,-1-1 0,0 1 0,1-1 0,-1 0 0,0-1 0,0 1 0,0-1 0,8-6 0,14-12 0,-1-1 0,-1-1 0,-1-1 0,29-38 0,-45 49 0,-1 0 0,0 0 0,-1-1 0,0 0 0,-2 0 0,6-25 0,-1 7 0,25-57 0,-25 70 0,-1 0 0,0-1 0,-2 0 0,6-30 0,-9 33 0,1 1 0,1 0 0,1 0 0,0 1 0,14-26 0,-9 20 0,14-40 0,-17 33 0,-4 12 0,1 0 0,1 1 0,0 0 0,14-24 0,-7 15 0,-1-1 0,16-45 0,1-4 0,18-44 0,8-17 0,-46 115 0,-2-1 0,8-33 0,7-19 0,-13 48 0,0 6 0,-2-1 0,0 0 0,-1-1 0,-1 1 0,-1-1 0,1-26 0,-2 21 0,1 0 0,0 1 0,2-1 0,1 1 0,18-42 0,10-40 0,-32 97 0,1 1 0,0-1 0,0 0 0,1 1 0,0 0 0,1 0 0,0 0 0,7-7 0,2-4 0,-13 16 0,0 1 0,0-1 0,1 1 0,-1 0 0,1 0 0,0 0 0,0 0 0,0 0 0,0 1 0,0-1 0,1 1 0,-1 0 0,1 0 0,0 0 0,-1 1 0,1-1 0,0 1 0,0 0 0,0 0 0,0 0 0,0 0 0,0 1 0,0 0 0,0 0 0,8 0 0,55 3 0,-13-1 0,57-5 0,-65-4 0,23-1 0,-40 8-1365,-17 0-5461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6-12T12:55:56.603"/>
    </inkml:context>
    <inkml:brush xml:id="br0">
      <inkml:brushProperty name="width" value="0.035" units="cm"/>
      <inkml:brushProperty name="height" value="0.035" units="cm"/>
      <inkml:brushProperty name="color" value="#F6630D"/>
    </inkml:brush>
  </inkml:definitions>
  <inkml:trace contextRef="#ctx0" brushRef="#br0">4323 2283 24575,'-13'0'0,"1"-2"0,0 1 0,-1-2 0,1 1 0,0-2 0,0 0 0,1 0 0,-22-11 0,16 7 0,3 3 0,1 0 0,-1 2 0,-23-5 0,22 6 0,0-1 0,1 0 0,-20-9 0,-83-29 0,-2-2 0,24-14 0,71 45 0,0 0 0,1-2 0,-29-22 0,-31-20 0,58 36 0,-91-81 0,18 10 0,73 68 0,-2 1 0,-45-29 0,-9-11 0,48 42 0,-55-48 0,44 33 0,-53-55 0,22 17 0,56 55 0,-25-30 0,31 32 0,-1 0 0,-1 1 0,-22-18 0,13 13 0,1-2 0,1 0 0,1-2 0,-22-32 0,-49-66 0,81 109 0,-14-14 0,-33-51 0,46 57 0,9 15 0,0 0 0,-1-1 0,0 1 0,-10-10 0,-3-4 0,-25-36 0,-8-11 0,10 12 0,31 41 0,-1 0 0,-20-22 0,23 27 0,1 1 0,0-1 0,0-1 0,-8-17 0,-13-20 0,13 27 0,2-1 0,0 0 0,1 0 0,2-1 0,-13-40 0,51 96 0,-15-5 0,-1 0 0,-1 1 0,-2 0 0,8 34 0,-10-23 0,-2 0 0,-2 1 0,-2 0 0,-3 53 0,0-30 0,1-61 0,0 0 0,-1-1 0,1 1 0,-1-1 0,0 1 0,-1-1 0,1 0 0,0 1 0,-1-1 0,0 0 0,0 0 0,0 0 0,0 0 0,-4 4 0,-44 38 0,12-12 0,-78 86 0,-22 2 0,91-80 0,34-30 0,0-1 0,1 2 0,-19 22 0,22-24 0,1-1 0,-1 0 0,-1-1 0,0 1 0,0-2 0,0 0 0,-1 0 0,0 0 0,-1-2 0,1 1 0,-20 5 0,14-8 0,-1-1 0,0-1 0,0-1 0,0 0 0,1-1 0,-1-1 0,-23-5 0,33 3 0,1-1 0,-1 1 0,1-1 0,0-1 0,0 1 0,0-1 0,1-1 0,0 1 0,0-1 0,-8-14 0,-4 0 0,-118-161 0,-14-16 0,128 175 0,-51-41 0,-7-7 0,-28-23 0,71 65 0,-60-56 0,71 60 0,-87-89 0,32 31 0,46 40 0,4 5 0,-56-62-1365,82 93-5461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6-10T15:05:24.778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1 24575,'0'0'-8191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6-10T15:05:28.588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638 616 24575,'2'-3'0,"-1"1"0,0 0 0,0 0 0,2 0 0,-2-1 0,1 2 0,-1-1 0,2 1 0,-1-1 0,0 1 0,0-2 0,1 2 0,-1 0 0,4-1 0,11-10 0,21-31 0,-1-2 0,-33 41 0,-2 2 0,2-1 0,-1 1 0,-1-1 0,2 1 0,-1 0 0,2 0 0,-2 1 0,1-2 0,-1 2 0,8-2 0,-10 3 0,1 0 0,-1 0 0,0 0 0,1 0 0,0 1 0,-1-1 0,0 0 0,1 0 0,0 1 0,-1-1 0,0 1 0,0-1 0,1 1 0,0-1 0,-1 2 0,0-1 0,0 0 0,0 0 0,0-1 0,0 1 0,1 0 0,-1 0 0,-1 0 0,1 0 0,0 0 0,0 2 0,-1-2 0,1 0 0,-1 0 0,2 0 0,-2 1 0,0-1 0,1 4 0,2 5 0,0 1 0,-1 0 0,0 14 0,-1-19 0,3 23 0,-2 1 0,-1 0 0,-1 0 0,-2 0 0,-2-2 0,-7 41 0,10-67 0,0 1 0,-1 1 0,1-1 0,0 0 0,0-1 0,-1 2 0,0-1 0,0-1 0,0 2 0,1-2 0,-2 0 0,1 0 0,-1 0 0,0 1 0,1-1 0,-1 0 0,0 0 0,0-1 0,-4 4 0,2-4 0,1 0 0,-1 0 0,0 0 0,1-1 0,-1 1 0,1-1 0,-1 0 0,0 0 0,-1-1 0,2 1 0,-1-1 0,-6-2 0,-5-2 0,1 0 0,0-2 0,-1 1 0,1-2 0,0 0 0,2-1 0,-15-12 0,-48-43 0,3-2 0,2-3 0,6-4 0,-75-103 0,88 102 0,-53-105 0,105 179 0,-16-39 0,14 37 0,1 0 0,1-1 0,-1 1 0,1 0 0,0 0 0,-1-2 0,1 2 0,0 0 0,0 0 0,0-2 0,1 2 0,-1 0 0,1-3 0,0 5 0,-1-2 0,0 2 0,2 0 0,-2-1 0,0 1 0,1-1 0,-1 1 0,1 0 0,-1-1 0,1 1 0,-1 0 0,1 0 0,-1 0 0,1-1 0,-1 1 0,2 0 0,-2 0 0,1 0 0,-1 0 0,1 0 0,-1 0 0,1 0 0,-1 0 0,1 0 0,-1 0 0,1 0 0,-1 0 0,1 0 0,-1 0 0,2 1 0,-1-1 0,-1 0 0,0 0 0,1 0 0,-1 1 0,1-1 0,-1 0 0,1 1 0,-1-1 0,1 1 0,25 18 0,-25-18 0,199 184 0,-190-177 0,-1 1 0,1 0 0,-2 1 0,0 0 0,0 0 0,-1 1 0,0 0 0,-1 0 0,-1 0 0,0 1 0,5 17 0,-9-27 0,-1-1 0,2 1 0,-2-1 0,0 2 0,0-2 0,1 1 0,-1 0 0,0-1 0,-1 1 0,1 1 0,0-2 0,0 1 0,-2-1 0,2 1 0,-1 0 0,1 0 0,-1 0 0,0-1 0,1 0 0,-1 1 0,0-1 0,0 0 0,-1 2 0,1-2 0,0 0 0,0 0 0,-1 0 0,0 0 0,1 0 0,-1 0 0,1 0 0,0 1 0,-2-1 0,2-1 0,-1 1 0,1-1 0,-2 1 0,2-1 0,-1 1 0,-4-1 0,-8 2 0,0-1 0,-1 0 0,2-1 0,-22-2 0,18 1 0,-12 0-1365,3 0-5461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6-10T15:05:36.62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24575,'0'0'-8191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6-10T15:05:53.35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1408 24575,'27'-2'0,"-2"-1"0,0-1 0,0 0 0,39-14 0,-4 1 0,22-6 0,-50 13 0,-2 1 0,55-7 0,-78 16 0,-1 0 0,0 0 0,0 0 0,0 1 0,0 0 0,0 0 0,1 0 0,-2 1 0,1 0 0,0 0 0,0 1 0,8 4 0,4 5 0,-1 0 0,22 18 0,-11-7 0,-14-13 0,0 1 0,-1 1 0,0 0 0,14 20 0,-27-32 0,1 1 0,-1-1 0,2 1 0,-2 0 0,0-1 0,1 2 0,-1-1 0,0 0 0,1-1 0,-1 1 0,0 0 0,0 0 0,0 0 0,1-1 0,-1 1 0,0 0 0,0 1 0,0-2 0,0 1 0,-1 0 0,1 0 0,0 0 0,0-1 0,0 1 0,-1 1 0,0-1 0,-1 0 0,1 1 0,0-1 0,0 0 0,0 0 0,0 0 0,0-1 0,-1 1 0,0 0 0,1-1 0,0 1 0,0-1 0,-4 1 0,-5 2 0,-1-1 0,1-1 0,-17 0 0,23-1 0,-22 1 0,1-2 0,-1 0 0,1-2 0,0-1 0,0 0 0,0-2 0,1-1 0,-1-1 0,2-1 0,-32-15 0,41 14 0,0 0 0,0-1 0,2-1 0,-22-25 0,-7-6 0,-73-73 0,99 100 0,13 14 0,-3-4 0,0 1 0,0-1 0,2 0 0,-7-8 0,10 14 0,-1-1 0,1 0 0,-1 0 0,1 0 0,-1 0 0,1 0 0,0 0 0,0-1 0,-1 1 0,1 0 0,0 0 0,0 0 0,0 0 0,0 0 0,0 0 0,0 0 0,0 0 0,0-1 0,1 1 0,-1 0 0,0 0 0,1 0 0,-1 0 0,1 0 0,-1 0 0,1 0 0,-1 0 0,1-1 0,-1 2 0,2-1 0,-1 0 0,0 0 0,-1 1 0,3-2 0,14-6 0,-1 0 0,0 2 0,1 0 0,1 1 0,21-3 0,23-8 0,-46 10 0,0 0 0,1 0 0,-1-2 0,-1 0 0,0 0 0,-1-2 0,0 0 0,-1 0 0,0-1 0,14-15 0,-13 11 0,-2-2 0,0 2 0,-1-3 0,0 2 0,-2-2 0,-1-1 0,0 2 0,6-23 0,9-23 0,-14 39 0,-1 0 0,9-37 0,-6-12 0,13-66 0,-19 119 0,2 0 0,0 0 0,0 1 0,18-32 0,-18 38 0,0-2 0,-1 1 0,-1 0 0,4-23 0,-5 18 0,2 2 0,8-23 0,-11 33 0,1 0 0,-1 0 0,2 0 0,0 1 0,-1-1 0,1 2 0,1-2 0,-1 2 0,1-1 0,0 0 0,7-3 0,-9 6 0,1 1 0,0 0 0,-1 0 0,1 1 0,1-2 0,-2 2 0,2 0 0,-1 0 0,0 0 0,0 1 0,1 0 0,-2 0 0,2 0 0,-1 0 0,1 1 0,-2-1 0,2 1 0,4 3 0,1-1 0,-1 1 0,-1 1 0,2-1 0,-2 0 0,0 2 0,-1 1 0,2-2 0,-2 2 0,0-1 0,0 2 0,-1 0 0,0 0 0,0-1 0,-2 2 0,1 0 0,0 0 0,8 18 0,-2 2 0,0 1 0,-3 0 0,0 0 0,7 49 0,2 53 0,-1 224 0,-18-342 0,0-1 0,0 0 0,-3 1 0,2-1 0,-1 0 0,-12 25 0,-44 70 0,9-19 0,45-80-91,1 0 0,-1 0 0,-1-2 0,1 1 0,-2 0 0,1-1 0,-1 0 0,0 0 0,-1-1 0,0 1 0,0-2 0,0 1 0,0-1 0,-11 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0FC20-EAB9-4DD3-8562-52B71ACC9E7F}" type="datetimeFigureOut">
              <a:rPr lang="en-US" smtClean="0"/>
              <a:t>6/14/2026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72275C-0A5C-4265-A44A-B5A3B1350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488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correct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72275C-0A5C-4265-A44A-B5A3B135002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39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72275C-0A5C-4265-A44A-B5A3B135002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079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72275C-0A5C-4265-A44A-B5A3B135002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175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384BD-37FB-71B9-550F-E6BCDDD9CF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5126FF-5491-C74F-3215-2C001C6EDF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B069C3-E6C3-679F-C937-D129DEA15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DCB5B-FEBE-4095-9D86-A2E621EF7B61}" type="datetime1">
              <a:rPr lang="en-US" smtClean="0"/>
              <a:t>6/14/2026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AE01B1-E334-5ADA-DB4A-ABE2BA701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D57843-0ACE-F0B6-A840-C52239ECB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CBF6C-29A8-4B43-9E04-FF56F7746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28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9C58C-556C-37AA-7C25-4971E0C46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96802C-1049-3CED-27BE-9828333730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5D5F4A-2810-3B94-7FCE-B50030C9B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F39C-3B27-45F3-B312-F7BC1A9C3A77}" type="datetime1">
              <a:rPr lang="en-US" smtClean="0"/>
              <a:t>6/14/2026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549AFE-E3D1-4FF3-C75F-D1F609C02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26B39A-C44A-41F5-4D61-C2143B5D9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CBF6C-29A8-4B43-9E04-FF56F7746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376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7C8DBC-F1B8-A9F8-04B7-8E6217073F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8C2FEA-30F1-7A24-A3CE-72D97A852F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3096AC-D64E-BE7A-7FB7-5987C0CF7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D220F-2BAC-4620-AB51-CF71A8BA009F}" type="datetime1">
              <a:rPr lang="en-US" smtClean="0"/>
              <a:t>6/14/2026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CB2B0B-0EDD-D805-98BB-FDC5C778A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D8073C-4B6D-50A8-6411-08D6E59DA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CBF6C-29A8-4B43-9E04-FF56F7746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775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3A70F-E35F-7549-95A6-C9EFB8D84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64105E-688D-BBEF-BAE5-969AF202C3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A0C7BF-9B9C-D923-206B-93EEE977D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DB615-8181-463F-A6BA-A13276ED5223}" type="datetime1">
              <a:rPr lang="en-US" smtClean="0"/>
              <a:t>6/14/2026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F67458-CDE4-3783-5077-B24A83C33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9FA7F2-06FE-2A50-F778-2047D33B0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CBF6C-29A8-4B43-9E04-FF56F7746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890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4AB3E-7572-767C-2064-ECED0F4A0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22E798-D017-F88F-97CE-5CB20BA10E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A7817A-0EBE-DFC5-E885-FE84BBF65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FC3B4-A191-41DD-9D00-5515DE8A8059}" type="datetime1">
              <a:rPr lang="en-US" smtClean="0"/>
              <a:t>6/14/2026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DDE2CB-89AA-942E-781A-63A711FD0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9A8EEC-0920-2A66-8EA8-0943EC6F6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CBF6C-29A8-4B43-9E04-FF56F7746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364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D9006-9129-3433-6F06-6C1A6DCAB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08624-ADDB-5095-DD34-FEE0FC8ECF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6A8CE0-DFE7-8F18-1E70-7F0A1AA277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DFDBBE-7E76-D006-B4B9-AC10E3AC0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C8EF0-527F-4EC1-99AE-61F55BE7D25B}" type="datetime1">
              <a:rPr lang="en-US" smtClean="0"/>
              <a:t>6/14/2026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0A9C66-E116-F888-6E35-149A7144B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05874F-BE6F-5137-57E3-0B1B9FE24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CBF6C-29A8-4B43-9E04-FF56F7746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859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0F70A-A9CE-B3AE-EF3A-A3D18DDF3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59DFA4-3300-3C94-2077-DA88AA63FB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98741B-859E-991D-D4FB-D69C80134A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1153DA-7F70-2B48-232F-E2D68DBDFE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4F44FC-FEB3-F205-757E-046C2E4B90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DCA362-2FAD-B7E4-483A-AB197837D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FA61A-DBEA-47C3-8E2D-3C45E39F8FD4}" type="datetime1">
              <a:rPr lang="en-US" smtClean="0"/>
              <a:t>6/14/2026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DBFB4D-B21B-E096-054F-5CC289431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392109-3964-18CB-341B-A71B223C3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CBF6C-29A8-4B43-9E04-FF56F7746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038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80B19-B4F6-3191-2CD3-458A2763F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3422A0-53E7-AD5F-DE17-830E90D32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7E6B1-11CA-406F-A24D-B35799B1D0FA}" type="datetime1">
              <a:rPr lang="en-US" smtClean="0"/>
              <a:t>6/14/2026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1AC758-81B4-A9B0-7D3E-6468F3B5B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41C51E-6C6C-1619-60C8-39728AB44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CBF6C-29A8-4B43-9E04-FF56F7746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735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D3C3C2-0BF0-7C5B-60A1-CFB5AF68E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FF76C-0F1B-450A-8C64-62613A4849C9}" type="datetime1">
              <a:rPr lang="en-US" smtClean="0"/>
              <a:t>6/14/2026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31E775-E0EF-50B4-8FFF-FF23AB089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0B7214-CD55-D42F-7AE3-DD8829376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CBF6C-29A8-4B43-9E04-FF56F7746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985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E346C-48C8-627C-5602-34F23655B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7F6D1-EE7A-C413-3EFB-2B5C3E14F3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AEDFE9-F855-E875-3EB2-53BC1E2DB2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9FFA8B-E4F5-6BC9-ED76-417E2CB98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8E165-1300-4D3F-A755-F5049FFACA4F}" type="datetime1">
              <a:rPr lang="en-US" smtClean="0"/>
              <a:t>6/14/2026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605487-995D-6C14-6DFA-7BDD00DE8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B7EAE9-2BE9-1023-8C6F-55495F4BF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CBF6C-29A8-4B43-9E04-FF56F7746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759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9323C-0280-0E32-7DEA-23F285F7C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869A7C-2807-37E2-9DDF-39D5EF8171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79B681-8856-D1E2-18B7-7A06FB9754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752F8F-99FC-A6E9-89EC-69D58F5ED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0FC3D-CC02-4F06-BB0C-EF64CA52489E}" type="datetime1">
              <a:rPr lang="en-US" smtClean="0"/>
              <a:t>6/14/2026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470ED5-E438-A3E0-0B9C-9DA3EE121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312910-C5E6-1776-2E8A-29209795C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CBF6C-29A8-4B43-9E04-FF56F7746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296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4033FD-407C-F1EC-BA0C-AA224A7E4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ECAF35-6E65-7279-0EF4-0F3D4F699E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91E81B-6CB7-8961-3DD9-2106432389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EE5CF0-B675-49D0-A99C-92CF14E90F51}" type="datetime1">
              <a:rPr lang="en-US" smtClean="0"/>
              <a:t>6/14/2026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2F8EFC-EFFF-182A-57F9-87B4BEA2BB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4CFC4E-AF39-915A-9B07-2376057516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ACBF6C-29A8-4B43-9E04-FF56F7746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80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customXml" Target="../ink/ink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2.xml"/><Relationship Id="rId5" Type="http://schemas.openxmlformats.org/officeDocument/2006/relationships/image" Target="../media/image18.png"/><Relationship Id="rId4" Type="http://schemas.openxmlformats.org/officeDocument/2006/relationships/image" Target="../media/image17.sv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customXml" Target="../ink/ink4.xml"/><Relationship Id="rId7" Type="http://schemas.openxmlformats.org/officeDocument/2006/relationships/customXml" Target="../ink/ink6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11" Type="http://schemas.openxmlformats.org/officeDocument/2006/relationships/image" Target="../media/image26.png"/><Relationship Id="rId5" Type="http://schemas.openxmlformats.org/officeDocument/2006/relationships/customXml" Target="../ink/ink5.xml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customXml" Target="../ink/ink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77A82-8FE2-4565-1B4F-57877AADB6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8780" y="1132725"/>
            <a:ext cx="10416209" cy="2774723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000000"/>
                </a:solidFill>
                <a:latin typeface="Verdana" panose="020B0604030504040204" pitchFamily="34" charset="0"/>
              </a:rPr>
              <a:t>Pandora MAX-DOAS profiling in support of TEMPO: updates from WRAVENS</a:t>
            </a: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BAD8CD-959C-5428-BC9A-E69E8D07E5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7894" y="4281426"/>
            <a:ext cx="10416209" cy="1655762"/>
          </a:xfrm>
        </p:spPr>
        <p:txBody>
          <a:bodyPr/>
          <a:lstStyle/>
          <a:p>
            <a:r>
              <a:rPr lang="en-US" dirty="0"/>
              <a:t>Apoorva Pandey , Bryan Place, Jong-Uk Park, Glenn Wolfe, Thomas Hanisco</a:t>
            </a:r>
          </a:p>
          <a:p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AA28E94-0BF9-A399-14FB-80C464EFC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136525"/>
            <a:ext cx="957013" cy="91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>
            <a:extLst>
              <a:ext uri="{FF2B5EF4-FFF2-40B4-BE49-F238E27FC236}">
                <a16:creationId xmlns:a16="http://schemas.microsoft.com/office/drawing/2014/main" id="{260ED19D-674D-8969-15C0-2B12A1B98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68307" y="79158"/>
            <a:ext cx="1095862" cy="911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empo logo">
            <a:extLst>
              <a:ext uri="{FF2B5EF4-FFF2-40B4-BE49-F238E27FC236}">
                <a16:creationId xmlns:a16="http://schemas.microsoft.com/office/drawing/2014/main" id="{C79EA538-FD4A-2524-2764-BF3D7E796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982" y="1229896"/>
            <a:ext cx="1474035" cy="140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89FEC1-01F0-4364-5E5A-B0DCAA7C3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CBF6C-29A8-4B43-9E04-FF56F77467E0}" type="slidenum">
              <a:rPr lang="en-US" smtClean="0"/>
              <a:t>1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4FE2F0-8517-CDC8-C8B8-387AC9C2C67D}"/>
              </a:ext>
            </a:extLst>
          </p:cNvPr>
          <p:cNvSpPr txBox="1"/>
          <p:nvPr/>
        </p:nvSpPr>
        <p:spPr>
          <a:xfrm>
            <a:off x="3156073" y="5567664"/>
            <a:ext cx="58798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TEMPO DART Meeting 2026</a:t>
            </a:r>
          </a:p>
          <a:p>
            <a:pPr algn="ctr"/>
            <a:r>
              <a:rPr lang="en-US" sz="2400" i="1" dirty="0"/>
              <a:t>Iowa City</a:t>
            </a:r>
          </a:p>
        </p:txBody>
      </p:sp>
    </p:spTree>
    <p:extLst>
      <p:ext uri="{BB962C8B-B14F-4D97-AF65-F5344CB8AC3E}">
        <p14:creationId xmlns:p14="http://schemas.microsoft.com/office/powerpoint/2010/main" val="4082639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84FA2-64EA-8F67-6ED1-A6F792345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560" y="168084"/>
            <a:ext cx="10515600" cy="1325563"/>
          </a:xfrm>
        </p:spPr>
        <p:txBody>
          <a:bodyPr/>
          <a:lstStyle/>
          <a:p>
            <a:r>
              <a:rPr lang="en-US" dirty="0"/>
              <a:t>Pandora MAX-DOAS resolves vertical structure hidden in the column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62263586-87EB-1D32-809A-8721E2C22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CBF6C-29A8-4B43-9E04-FF56F77467E0}" type="slidenum">
              <a:rPr lang="en-US" smtClean="0"/>
              <a:t>2</a:t>
            </a:fld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E5633E3-5647-E6B2-F373-2D8E4D19A608}"/>
              </a:ext>
            </a:extLst>
          </p:cNvPr>
          <p:cNvSpPr txBox="1"/>
          <p:nvPr/>
        </p:nvSpPr>
        <p:spPr>
          <a:xfrm>
            <a:off x="1524436" y="1412288"/>
            <a:ext cx="4815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Essex, MD Pandora# 75</a:t>
            </a:r>
          </a:p>
          <a:p>
            <a:r>
              <a:rPr lang="en-US" sz="2000" dirty="0"/>
              <a:t>2026/02/28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DF9F8C0-0FBC-DBA2-E8B9-0B00F8F5E679}"/>
              </a:ext>
            </a:extLst>
          </p:cNvPr>
          <p:cNvCxnSpPr/>
          <p:nvPr/>
        </p:nvCxnSpPr>
        <p:spPr>
          <a:xfrm flipV="1">
            <a:off x="8113341" y="2609436"/>
            <a:ext cx="0" cy="5178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9" name="Picture 28" descr="The diagram appears to be a line chart or scatter plot showing the altitude (in meters) against time (in UTC), with a noticeable increase in altitude over time, and a point labeled 'qdd' at the 2000m mark.&#10;&#10;AI-generated content may be incorrect.">
            <a:extLst>
              <a:ext uri="{FF2B5EF4-FFF2-40B4-BE49-F238E27FC236}">
                <a16:creationId xmlns:a16="http://schemas.microsoft.com/office/drawing/2014/main" id="{3888FCEA-1CD7-8387-9052-454D684AC8F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905"/>
          <a:stretch>
            <a:fillRect/>
          </a:stretch>
        </p:blipFill>
        <p:spPr>
          <a:xfrm>
            <a:off x="548641" y="2007911"/>
            <a:ext cx="7991856" cy="3398538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134B8DE6-3434-6E8C-77FF-61F2BE50C951}"/>
              </a:ext>
            </a:extLst>
          </p:cNvPr>
          <p:cNvSpPr txBox="1"/>
          <p:nvPr/>
        </p:nvSpPr>
        <p:spPr>
          <a:xfrm>
            <a:off x="3753397" y="2198590"/>
            <a:ext cx="29635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DS total column (right axis)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485F2EF-730B-7749-3017-AC082D6F6ED0}"/>
              </a:ext>
            </a:extLst>
          </p:cNvPr>
          <p:cNvSpPr txBox="1"/>
          <p:nvPr/>
        </p:nvSpPr>
        <p:spPr>
          <a:xfrm>
            <a:off x="993884" y="5527456"/>
            <a:ext cx="98412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Profile shape determines AMF and affects retrieval accuracy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Vertical structure provides information on source attribution, transport, BL dynamics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D1A075-EF97-040C-ECA4-AB8EBEAE5702}"/>
              </a:ext>
            </a:extLst>
          </p:cNvPr>
          <p:cNvSpPr txBox="1"/>
          <p:nvPr/>
        </p:nvSpPr>
        <p:spPr>
          <a:xfrm rot="5400000">
            <a:off x="7880223" y="2636579"/>
            <a:ext cx="14607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1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molec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./cm</a:t>
            </a:r>
            <a:r>
              <a:rPr lang="en-US" sz="1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9" name="Picture 8" descr="The diagram appears to be a line chart or scatter plot showing the altitude (in meters) against time (in UTC), with a noticeable increase in altitude over time, and a point labeled 'qdd' at the 2000m mark.&#10;&#10;AI-generated content may be incorrect.">
            <a:extLst>
              <a:ext uri="{FF2B5EF4-FFF2-40B4-BE49-F238E27FC236}">
                <a16:creationId xmlns:a16="http://schemas.microsoft.com/office/drawing/2014/main" id="{C855E2CA-9A9D-22B1-0D9C-AB86C9E03D0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1146"/>
          <a:stretch>
            <a:fillRect/>
          </a:stretch>
        </p:blipFill>
        <p:spPr>
          <a:xfrm>
            <a:off x="9172410" y="2181423"/>
            <a:ext cx="768317" cy="339853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247ABCC-0609-8A60-1DF2-F2A5BD788217}"/>
              </a:ext>
            </a:extLst>
          </p:cNvPr>
          <p:cNvSpPr txBox="1"/>
          <p:nvPr/>
        </p:nvSpPr>
        <p:spPr>
          <a:xfrm>
            <a:off x="7924799" y="1919872"/>
            <a:ext cx="68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8E4338-0935-5794-ADAA-0A1B6107F244}"/>
              </a:ext>
            </a:extLst>
          </p:cNvPr>
          <p:cNvSpPr txBox="1"/>
          <p:nvPr/>
        </p:nvSpPr>
        <p:spPr>
          <a:xfrm>
            <a:off x="8035942" y="2463970"/>
            <a:ext cx="68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63FC45-E14C-AF19-DCF7-C37C94F8C4E6}"/>
              </a:ext>
            </a:extLst>
          </p:cNvPr>
          <p:cNvSpPr txBox="1"/>
          <p:nvPr/>
        </p:nvSpPr>
        <p:spPr>
          <a:xfrm>
            <a:off x="8048789" y="3558204"/>
            <a:ext cx="68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098ACB-1165-93F3-4601-0F57B4709BF3}"/>
              </a:ext>
            </a:extLst>
          </p:cNvPr>
          <p:cNvSpPr txBox="1"/>
          <p:nvPr/>
        </p:nvSpPr>
        <p:spPr>
          <a:xfrm>
            <a:off x="8038769" y="3015906"/>
            <a:ext cx="68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EA5C081-BCF3-E9D9-C352-A3C36227A447}"/>
              </a:ext>
            </a:extLst>
          </p:cNvPr>
          <p:cNvSpPr txBox="1"/>
          <p:nvPr/>
        </p:nvSpPr>
        <p:spPr>
          <a:xfrm>
            <a:off x="8042038" y="4126539"/>
            <a:ext cx="68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85168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A1BFC-FC1F-260F-7125-263CEF3FA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5611"/>
            <a:ext cx="10909642" cy="1325563"/>
          </a:xfrm>
        </p:spPr>
        <p:txBody>
          <a:bodyPr/>
          <a:lstStyle/>
          <a:p>
            <a:r>
              <a:rPr lang="en-US" dirty="0"/>
              <a:t>WRAVENS 2026: Essex MD, Feb 2026</a:t>
            </a:r>
            <a:br>
              <a:rPr lang="en-US" dirty="0"/>
            </a:b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5912E24-2082-8B58-6C8A-C0723B2AA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78F04-B841-4BC1-AEA4-C63A7987F139}" type="slidenum">
              <a:rPr lang="en-US" smtClean="0"/>
              <a:t>3</a:t>
            </a:fld>
            <a:endParaRPr lang="en-US"/>
          </a:p>
        </p:txBody>
      </p:sp>
      <p:pic>
        <p:nvPicPr>
          <p:cNvPr id="15" name="Picture 14" descr="The image depicts a majestic black raven soaring above a nighttime cityscape, encircled by a metallic emblem, and inscribed with the year 2026.&#10;&#10;AI-generated content may be incorrect.">
            <a:extLst>
              <a:ext uri="{FF2B5EF4-FFF2-40B4-BE49-F238E27FC236}">
                <a16:creationId xmlns:a16="http://schemas.microsoft.com/office/drawing/2014/main" id="{A7BC62D8-7C24-21D6-B2FA-7090E3962F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6076" y="207935"/>
            <a:ext cx="1641039" cy="1653408"/>
          </a:xfrm>
          <a:prstGeom prst="rect">
            <a:avLst/>
          </a:prstGeom>
        </p:spPr>
      </p:pic>
      <p:pic>
        <p:nvPicPr>
          <p:cNvPr id="37" name="Picture 36" descr="The diagram displays a time series of nitrogen dioxide (NO2) concentrations in parts per billion (ppb) at various altitudes, recorded at 16:30 and 16:40 on February 28, 2026.&#10;&#10;AI-generated content may be incorrect.">
            <a:extLst>
              <a:ext uri="{FF2B5EF4-FFF2-40B4-BE49-F238E27FC236}">
                <a16:creationId xmlns:a16="http://schemas.microsoft.com/office/drawing/2014/main" id="{2969C066-A396-F3BC-9AB4-69232BBC4A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399" y="4112863"/>
            <a:ext cx="4542857" cy="2104762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47B7F760-D553-E09F-4130-A6DDE5D15B32}"/>
              </a:ext>
            </a:extLst>
          </p:cNvPr>
          <p:cNvSpPr txBox="1"/>
          <p:nvPr/>
        </p:nvSpPr>
        <p:spPr>
          <a:xfrm>
            <a:off x="7167792" y="1627657"/>
            <a:ext cx="4542857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dirty="0"/>
              <a:t>Pandora + TEMPO+ aircraft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dirty="0"/>
              <a:t> - What drives TEMPO-Pandora column differences? 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- How do Pandora MAX-DOAS NO₂ profiles compare with airborne observations?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377F62EE-3A04-A529-C3B7-DD7C9127BE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744" y="1356283"/>
            <a:ext cx="6230142" cy="5000067"/>
          </a:xfrm>
          <a:prstGeom prst="rect">
            <a:avLst/>
          </a:prstGeom>
        </p:spPr>
      </p:pic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DEE68B8E-8394-E5F3-D4B2-0740A2F9F375}"/>
              </a:ext>
            </a:extLst>
          </p:cNvPr>
          <p:cNvCxnSpPr>
            <a:cxnSpLocks/>
          </p:cNvCxnSpPr>
          <p:nvPr/>
        </p:nvCxnSpPr>
        <p:spPr>
          <a:xfrm>
            <a:off x="3753815" y="3477373"/>
            <a:ext cx="3986784" cy="10924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A1DBED3A-FA13-87F3-9F20-A4931C57F45C}"/>
              </a:ext>
            </a:extLst>
          </p:cNvPr>
          <p:cNvCxnSpPr>
            <a:cxnSpLocks/>
          </p:cNvCxnSpPr>
          <p:nvPr/>
        </p:nvCxnSpPr>
        <p:spPr>
          <a:xfrm>
            <a:off x="1728216" y="2874180"/>
            <a:ext cx="0" cy="178011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54C7047B-40AC-AE62-2656-946948D65CA6}"/>
              </a:ext>
            </a:extLst>
          </p:cNvPr>
          <p:cNvSpPr txBox="1"/>
          <p:nvPr/>
        </p:nvSpPr>
        <p:spPr>
          <a:xfrm rot="16200000">
            <a:off x="1112556" y="3407944"/>
            <a:ext cx="923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10 km</a:t>
            </a:r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9F96F2AE-8D50-12DB-ABBB-16968D612989}"/>
              </a:ext>
            </a:extLst>
          </p:cNvPr>
          <p:cNvSpPr/>
          <p:nvPr/>
        </p:nvSpPr>
        <p:spPr>
          <a:xfrm>
            <a:off x="2593536" y="2963917"/>
            <a:ext cx="1931162" cy="2201327"/>
          </a:xfrm>
          <a:prstGeom prst="parallelogram">
            <a:avLst>
              <a:gd name="adj" fmla="val 14703"/>
            </a:avLst>
          </a:prstGeom>
          <a:noFill/>
          <a:ln w="38100">
            <a:solidFill>
              <a:srgbClr val="E21C1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F54987-67B1-735F-6E5D-FB42DE3D4134}"/>
              </a:ext>
            </a:extLst>
          </p:cNvPr>
          <p:cNvSpPr txBox="1"/>
          <p:nvPr/>
        </p:nvSpPr>
        <p:spPr>
          <a:xfrm>
            <a:off x="1124915" y="6352143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TEMPO filters: QF&lt;=1 and cloud fraction &lt; 0.2</a:t>
            </a:r>
          </a:p>
        </p:txBody>
      </p:sp>
    </p:spTree>
    <p:extLst>
      <p:ext uri="{BB962C8B-B14F-4D97-AF65-F5344CB8AC3E}">
        <p14:creationId xmlns:p14="http://schemas.microsoft.com/office/powerpoint/2010/main" val="4163607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43E96-ADF4-941D-EA95-68AB799EF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02/28: TEMPO sees lofted NO₂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403BEB-3CF3-74DB-9BBB-B00C057F5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54326" y="6356350"/>
            <a:ext cx="899474" cy="403687"/>
          </a:xfrm>
        </p:spPr>
        <p:txBody>
          <a:bodyPr/>
          <a:lstStyle/>
          <a:p>
            <a:fld id="{86ACBF6C-29A8-4B43-9E04-FF56F77467E0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 descr="The image depicts a time series of atmospheric data, showing concentrations of various pollutants and compounds like NO2, O2, and Pandora profiles across different hours of the day.&#10;&#10;AI-generated content may be incorrect.">
            <a:extLst>
              <a:ext uri="{FF2B5EF4-FFF2-40B4-BE49-F238E27FC236}">
                <a16:creationId xmlns:a16="http://schemas.microsoft.com/office/drawing/2014/main" id="{EEF5D550-4235-2039-AB72-2FE7A1C3B53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0287"/>
          <a:stretch>
            <a:fillRect/>
          </a:stretch>
        </p:blipFill>
        <p:spPr>
          <a:xfrm>
            <a:off x="435134" y="1610463"/>
            <a:ext cx="5447192" cy="4882412"/>
          </a:xfrm>
          <a:prstGeom prst="rect">
            <a:avLst/>
          </a:prstGeom>
        </p:spPr>
      </p:pic>
      <p:pic>
        <p:nvPicPr>
          <p:cNvPr id="10" name="Picture 9" descr="The image is a map overlay showing various locations in Maryland with a focus on NO2 levels, latitude and longitude markers, and includes a timestamp.&#10;&#10;AI-generated content may be incorrect.">
            <a:extLst>
              <a:ext uri="{FF2B5EF4-FFF2-40B4-BE49-F238E27FC236}">
                <a16:creationId xmlns:a16="http://schemas.microsoft.com/office/drawing/2014/main" id="{B81786CF-AC19-E18E-E734-5C125AF6951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172" t="8758" r="7901" b="3145"/>
          <a:stretch>
            <a:fillRect/>
          </a:stretch>
        </p:blipFill>
        <p:spPr>
          <a:xfrm>
            <a:off x="6423581" y="1690688"/>
            <a:ext cx="4274688" cy="308877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759189A-D230-2C90-3D13-25C1E47AC068}"/>
              </a:ext>
            </a:extLst>
          </p:cNvPr>
          <p:cNvSpPr txBox="1"/>
          <p:nvPr/>
        </p:nvSpPr>
        <p:spPr>
          <a:xfrm>
            <a:off x="6387543" y="5144052"/>
            <a:ext cx="4461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Winds confirm horizontally narrow elevated NO</a:t>
            </a:r>
            <a:r>
              <a:rPr lang="en-US" baseline="-25000" dirty="0"/>
              <a:t>2</a:t>
            </a:r>
            <a:r>
              <a:rPr lang="en-US" dirty="0"/>
              <a:t> layers, same time as TEMPO swath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1AABB2F-2FC8-46ED-A85C-4B440B8C7267}"/>
              </a:ext>
            </a:extLst>
          </p:cNvPr>
          <p:cNvSpPr txBox="1"/>
          <p:nvPr/>
        </p:nvSpPr>
        <p:spPr>
          <a:xfrm>
            <a:off x="996907" y="3349813"/>
            <a:ext cx="9936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TEMPO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3D19639-081D-B446-3964-A34C7231E914}"/>
              </a:ext>
            </a:extLst>
          </p:cNvPr>
          <p:cNvSpPr txBox="1"/>
          <p:nvPr/>
        </p:nvSpPr>
        <p:spPr>
          <a:xfrm>
            <a:off x="2816568" y="2497369"/>
            <a:ext cx="2595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Pandora DS (circles)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2082223-2E0B-C4A9-0BFA-AB5F62CD51A9}"/>
              </a:ext>
            </a:extLst>
          </p:cNvPr>
          <p:cNvSpPr txBox="1"/>
          <p:nvPr/>
        </p:nvSpPr>
        <p:spPr>
          <a:xfrm>
            <a:off x="2816568" y="3942762"/>
            <a:ext cx="22951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Pandora MAX-DOAS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7B6DCCC-CBBA-96C3-5CB2-9211B658AA01}"/>
              </a:ext>
            </a:extLst>
          </p:cNvPr>
          <p:cNvSpPr txBox="1"/>
          <p:nvPr/>
        </p:nvSpPr>
        <p:spPr>
          <a:xfrm>
            <a:off x="2816568" y="4879264"/>
            <a:ext cx="22951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Pandora profiles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048AAFC-4B14-4445-85D6-30D5A86265F6}"/>
              </a:ext>
            </a:extLst>
          </p:cNvPr>
          <p:cNvSpPr txBox="1"/>
          <p:nvPr/>
        </p:nvSpPr>
        <p:spPr>
          <a:xfrm>
            <a:off x="2669084" y="1456574"/>
            <a:ext cx="2743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Shading = inter-pixel variability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D704412-E765-CE66-C1C8-B7B8C39CFD23}"/>
              </a:ext>
            </a:extLst>
          </p:cNvPr>
          <p:cNvCxnSpPr/>
          <p:nvPr/>
        </p:nvCxnSpPr>
        <p:spPr>
          <a:xfrm flipV="1">
            <a:off x="2221992" y="5650992"/>
            <a:ext cx="4201589" cy="2286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0152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0C287-4F51-728A-F01C-A05F8A418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58" y="-42525"/>
            <a:ext cx="11052142" cy="1325563"/>
          </a:xfrm>
        </p:spPr>
        <p:txBody>
          <a:bodyPr/>
          <a:lstStyle/>
          <a:p>
            <a:r>
              <a:rPr lang="en-US" dirty="0"/>
              <a:t>02/21: Undetected thin clouds bias TEMPO AMF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06F36B-B50D-5BCF-D69F-73A8C4C88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CBF6C-29A8-4B43-9E04-FF56F77467E0}" type="slidenum">
              <a:rPr lang="en-US" smtClean="0"/>
              <a:t>5</a:t>
            </a:fld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5CEC211-14AB-D6BC-06B9-27ED82CB47C4}"/>
              </a:ext>
            </a:extLst>
          </p:cNvPr>
          <p:cNvGrpSpPr/>
          <p:nvPr/>
        </p:nvGrpSpPr>
        <p:grpSpPr>
          <a:xfrm>
            <a:off x="536944" y="1755384"/>
            <a:ext cx="7211568" cy="4578474"/>
            <a:chOff x="432816" y="1476804"/>
            <a:chExt cx="7211568" cy="4578474"/>
          </a:xfrm>
        </p:grpSpPr>
        <p:pic>
          <p:nvPicPr>
            <p:cNvPr id="14" name="Picture 13" descr="The image depicts a graph showing the variation of Tropospheric NO2 column density (VCD) in mol/cmￂﾲ over time (UTC hours) for a solar azimuth angle of 9 degrees.&#10;&#10;AI-generated content may be incorrect.">
              <a:extLst>
                <a:ext uri="{FF2B5EF4-FFF2-40B4-BE49-F238E27FC236}">
                  <a16:creationId xmlns:a16="http://schemas.microsoft.com/office/drawing/2014/main" id="{98A3314D-E557-FF01-7E0D-6B9F9FE1C6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2816" y="1476804"/>
              <a:ext cx="7211568" cy="4578474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D9636B9-7ECC-09B8-9C76-ACB377BC3892}"/>
                </a:ext>
              </a:extLst>
            </p:cNvPr>
            <p:cNvSpPr txBox="1"/>
            <p:nvPr/>
          </p:nvSpPr>
          <p:spPr>
            <a:xfrm>
              <a:off x="1852904" y="2163925"/>
              <a:ext cx="25957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Pandora DS (circles)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DAA0ACD-EA4E-2D72-0DB9-7DC74A3663F4}"/>
                </a:ext>
              </a:extLst>
            </p:cNvPr>
            <p:cNvSpPr txBox="1"/>
            <p:nvPr/>
          </p:nvSpPr>
          <p:spPr>
            <a:xfrm>
              <a:off x="1264920" y="4781161"/>
              <a:ext cx="99364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dirty="0"/>
                <a:t>TEMPO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407B5D1-C550-8949-18EF-CFC457D9A53F}"/>
                </a:ext>
              </a:extLst>
            </p:cNvPr>
            <p:cNvSpPr txBox="1"/>
            <p:nvPr/>
          </p:nvSpPr>
          <p:spPr>
            <a:xfrm>
              <a:off x="2752344" y="2937801"/>
              <a:ext cx="229514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Pandora MAX-DOAS</a:t>
              </a:r>
              <a:endParaRPr lang="en-US" sz="1600" dirty="0">
                <a:solidFill>
                  <a:srgbClr val="0000FF"/>
                </a:solidFill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C6E28B10-58CC-7D5E-96ED-B217625E6815}"/>
              </a:ext>
            </a:extLst>
          </p:cNvPr>
          <p:cNvSpPr txBox="1"/>
          <p:nvPr/>
        </p:nvSpPr>
        <p:spPr>
          <a:xfrm>
            <a:off x="7807822" y="1849650"/>
            <a:ext cx="44349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Scatter in Pandora DS diagnostics throughout the day points to thin clouds</a:t>
            </a:r>
          </a:p>
          <a:p>
            <a:endParaRPr lang="en-US" dirty="0"/>
          </a:p>
          <a:p>
            <a:r>
              <a:rPr lang="en-US" dirty="0"/>
              <a:t>But TEMPO cloud fractions ≤ 0.05</a:t>
            </a:r>
          </a:p>
          <a:p>
            <a:r>
              <a:rPr lang="en-US" b="1" dirty="0"/>
              <a:t>Scattering weights are too high: AMF is too high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52FB65F-6143-BE39-EF4C-662391EF488E}"/>
              </a:ext>
            </a:extLst>
          </p:cNvPr>
          <p:cNvGrpSpPr/>
          <p:nvPr/>
        </p:nvGrpSpPr>
        <p:grpSpPr>
          <a:xfrm>
            <a:off x="8032699" y="3922934"/>
            <a:ext cx="3321101" cy="2411054"/>
            <a:chOff x="7936992" y="3284262"/>
            <a:chExt cx="3662107" cy="2943705"/>
          </a:xfrm>
        </p:grpSpPr>
        <p:pic>
          <p:nvPicPr>
            <p:cNvPr id="21" name="Picture 20" descr="The image is a scatter plot comparing the distribution of scattering weights under two conditions: total and clear-sky, with values ranging from 1 to 3 and unitless measures.&#10;&#10;AI-generated content may be incorrect.">
              <a:extLst>
                <a:ext uri="{FF2B5EF4-FFF2-40B4-BE49-F238E27FC236}">
                  <a16:creationId xmlns:a16="http://schemas.microsoft.com/office/drawing/2014/main" id="{16B56C08-078C-610C-D6EF-B5A11ED29F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7337"/>
            <a:stretch>
              <a:fillRect/>
            </a:stretch>
          </p:blipFill>
          <p:spPr>
            <a:xfrm>
              <a:off x="8365300" y="3634369"/>
              <a:ext cx="3233799" cy="2593598"/>
            </a:xfrm>
            <a:prstGeom prst="rect">
              <a:avLst/>
            </a:prstGeom>
          </p:spPr>
        </p:pic>
        <p:pic>
          <p:nvPicPr>
            <p:cNvPr id="25" name="Picture 24" descr="Pressure (hPa).&#10;&#10;AI-generated content may be incorrect.">
              <a:extLst>
                <a:ext uri="{FF2B5EF4-FFF2-40B4-BE49-F238E27FC236}">
                  <a16:creationId xmlns:a16="http://schemas.microsoft.com/office/drawing/2014/main" id="{7B16010F-5627-B69F-7635-F26CBD5E30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-5758" r="-98" b="-1"/>
            <a:stretch>
              <a:fillRect/>
            </a:stretch>
          </p:blipFill>
          <p:spPr>
            <a:xfrm>
              <a:off x="7936992" y="3284262"/>
              <a:ext cx="428308" cy="2685532"/>
            </a:xfrm>
            <a:prstGeom prst="rect">
              <a:avLst/>
            </a:prstGeom>
          </p:spPr>
        </p:pic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A52FDF20-5AB7-71D8-3F0C-A7802A123AB6}"/>
              </a:ext>
            </a:extLst>
          </p:cNvPr>
          <p:cNvSpPr txBox="1"/>
          <p:nvPr/>
        </p:nvSpPr>
        <p:spPr>
          <a:xfrm>
            <a:off x="9947830" y="4170588"/>
            <a:ext cx="1705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Clear sky</a:t>
            </a:r>
          </a:p>
          <a:p>
            <a:r>
              <a:rPr lang="en-US" sz="1400" dirty="0">
                <a:solidFill>
                  <a:srgbClr val="0000FF"/>
                </a:solidFill>
              </a:rPr>
              <a:t>Cloudy sky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6EDD76D-6CA4-B1A3-C8B9-740CC3F5EE9C}"/>
              </a:ext>
            </a:extLst>
          </p:cNvPr>
          <p:cNvSpPr txBox="1"/>
          <p:nvPr/>
        </p:nvSpPr>
        <p:spPr>
          <a:xfrm>
            <a:off x="8425512" y="4370874"/>
            <a:ext cx="13281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TEMPO: 02/21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A631F1D-7FB7-2F34-7648-D1A821451D1B}"/>
              </a:ext>
            </a:extLst>
          </p:cNvPr>
          <p:cNvSpPr txBox="1"/>
          <p:nvPr/>
        </p:nvSpPr>
        <p:spPr>
          <a:xfrm>
            <a:off x="9034885" y="3874876"/>
            <a:ext cx="17051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Scattering weights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8A5CC43-6975-7D85-8A1B-8874BC00331A}"/>
              </a:ext>
            </a:extLst>
          </p:cNvPr>
          <p:cNvSpPr txBox="1"/>
          <p:nvPr/>
        </p:nvSpPr>
        <p:spPr>
          <a:xfrm>
            <a:off x="1154535" y="1364416"/>
            <a:ext cx="60945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Even excluding high SZA, TEMPO is 2-6x lower than Pandora</a:t>
            </a:r>
          </a:p>
          <a:p>
            <a:r>
              <a:rPr lang="en-US" dirty="0"/>
              <a:t>Mean column difference = 1.5 x 10</a:t>
            </a:r>
            <a:r>
              <a:rPr lang="en-US" baseline="30000" dirty="0"/>
              <a:t>15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50487606-7453-AD8D-A0D6-225AB9C8893A}"/>
                  </a:ext>
                </a:extLst>
              </p14:cNvPr>
              <p14:cNvContentPartPr/>
              <p14:nvPr/>
            </p14:nvContentPartPr>
            <p14:xfrm>
              <a:off x="9947830" y="4217884"/>
              <a:ext cx="1191240" cy="19069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50487606-7453-AD8D-A0D6-225AB9C8893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941710" y="4211764"/>
                <a:ext cx="1203480" cy="1919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37929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The image appears to be a line graph showing the values of a variable over time, with two distinct data points on February 21 and 24, 2026, and another set on February 27 and 28, 2026.&#10;&#10;AI-generated content may be incorrect.">
            <a:extLst>
              <a:ext uri="{FF2B5EF4-FFF2-40B4-BE49-F238E27FC236}">
                <a16:creationId xmlns:a16="http://schemas.microsoft.com/office/drawing/2014/main" id="{8BAA177B-1146-BB95-6621-B20F3F2A0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732" y="1690688"/>
            <a:ext cx="8311898" cy="46839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424A87-0496-862F-B24A-C2B8E3D16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365125"/>
            <a:ext cx="11826240" cy="1325563"/>
          </a:xfrm>
        </p:spPr>
        <p:txBody>
          <a:bodyPr/>
          <a:lstStyle/>
          <a:p>
            <a:r>
              <a:rPr lang="en-US" dirty="0"/>
              <a:t>Aircraft vs. Pandora MAX-DOAS column: overview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8C306E-49B4-21D3-A394-F9E0B10BA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CBF6C-29A8-4B43-9E04-FF56F77467E0}" type="slidenum">
              <a:rPr lang="en-US" smtClean="0"/>
              <a:t>6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8CAE00-496D-A47C-1209-0A6CA88FC4EC}"/>
              </a:ext>
            </a:extLst>
          </p:cNvPr>
          <p:cNvSpPr txBox="1"/>
          <p:nvPr/>
        </p:nvSpPr>
        <p:spPr>
          <a:xfrm rot="16200000">
            <a:off x="104525" y="3473093"/>
            <a:ext cx="2232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column (#/cm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BF40EE-6FDD-4B62-BB9D-418FAE3074D0}"/>
              </a:ext>
            </a:extLst>
          </p:cNvPr>
          <p:cNvSpPr txBox="1"/>
          <p:nvPr/>
        </p:nvSpPr>
        <p:spPr>
          <a:xfrm>
            <a:off x="2121408" y="2159210"/>
            <a:ext cx="23591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Pandora </a:t>
            </a:r>
          </a:p>
          <a:p>
            <a:r>
              <a:rPr lang="en-US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MAX-DOAS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83A8AA-9B27-17A7-292A-AB6B0A49F766}"/>
              </a:ext>
            </a:extLst>
          </p:cNvPr>
          <p:cNvSpPr txBox="1"/>
          <p:nvPr/>
        </p:nvSpPr>
        <p:spPr>
          <a:xfrm>
            <a:off x="3878149" y="1946716"/>
            <a:ext cx="105460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9B05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Aircraft</a:t>
            </a:r>
            <a:endParaRPr lang="en-US" sz="1600" b="1" dirty="0">
              <a:solidFill>
                <a:srgbClr val="9B0505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E2FA10-AAEE-B16C-AC15-8C4FD7E0C648}"/>
              </a:ext>
            </a:extLst>
          </p:cNvPr>
          <p:cNvSpPr txBox="1"/>
          <p:nvPr/>
        </p:nvSpPr>
        <p:spPr>
          <a:xfrm>
            <a:off x="7680960" y="4270248"/>
            <a:ext cx="3474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B0505"/>
                </a:solidFill>
              </a:rPr>
              <a:t>Range = spatial variability + surface extrapolation uncertainty</a:t>
            </a:r>
          </a:p>
        </p:txBody>
      </p:sp>
    </p:spTree>
    <p:extLst>
      <p:ext uri="{BB962C8B-B14F-4D97-AF65-F5344CB8AC3E}">
        <p14:creationId xmlns:p14="http://schemas.microsoft.com/office/powerpoint/2010/main" val="2030236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E7E79-8040-1F55-FDDA-85A384946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848"/>
            <a:ext cx="10515600" cy="1325563"/>
          </a:xfrm>
        </p:spPr>
        <p:txBody>
          <a:bodyPr/>
          <a:lstStyle/>
          <a:p>
            <a:r>
              <a:rPr lang="en-US" dirty="0"/>
              <a:t>Aircraft vs. Pandora profiles: </a:t>
            </a:r>
            <a:br>
              <a:rPr lang="en-US" dirty="0"/>
            </a:br>
            <a:r>
              <a:rPr lang="en-US" sz="3200" dirty="0"/>
              <a:t>mostly consistent, one informative exception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15B70D-37D3-7540-3074-06E0CBFA5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CBF6C-29A8-4B43-9E04-FF56F77467E0}" type="slidenum">
              <a:rPr lang="en-US" smtClean="0"/>
              <a:t>7</a:t>
            </a:fld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EBCB231-7FE6-5245-577C-6BD5E8D29E9A}"/>
              </a:ext>
            </a:extLst>
          </p:cNvPr>
          <p:cNvGrpSpPr/>
          <p:nvPr/>
        </p:nvGrpSpPr>
        <p:grpSpPr>
          <a:xfrm>
            <a:off x="1325108" y="1443411"/>
            <a:ext cx="8731812" cy="4895669"/>
            <a:chOff x="944587" y="1587171"/>
            <a:chExt cx="8731812" cy="4895669"/>
          </a:xfrm>
        </p:grpSpPr>
        <p:pic>
          <p:nvPicPr>
            <p:cNvPr id="9" name="Picture 8" descr="This image appears to be a line chart or a scatter plot with time on the x-axis (possibly ranging from February 21 to February 28) and some numerical values (possibly representing quantities, measurements, or counts) on the y-axis. The values seem to increase and then decrease over time, with some intervals showing a drop to zero.&#10;&#10;AI-generated content may be incorrect.">
              <a:extLst>
                <a:ext uri="{FF2B5EF4-FFF2-40B4-BE49-F238E27FC236}">
                  <a16:creationId xmlns:a16="http://schemas.microsoft.com/office/drawing/2014/main" id="{509E33E1-C47B-D348-B292-40C437F99E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13918" y="1587171"/>
              <a:ext cx="8362481" cy="4490199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C063142-8F7F-CEC4-99AE-3D6FEF9153EA}"/>
                </a:ext>
              </a:extLst>
            </p:cNvPr>
            <p:cNvSpPr txBox="1"/>
            <p:nvPr/>
          </p:nvSpPr>
          <p:spPr>
            <a:xfrm rot="16200000">
              <a:off x="312150" y="3244333"/>
              <a:ext cx="16342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Altitude (m)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9BBF908-967F-F03D-F0A2-C3BFB05F9F5B}"/>
                </a:ext>
              </a:extLst>
            </p:cNvPr>
            <p:cNvSpPr txBox="1"/>
            <p:nvPr/>
          </p:nvSpPr>
          <p:spPr>
            <a:xfrm>
              <a:off x="4400479" y="6113508"/>
              <a:ext cx="25696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NO</a:t>
              </a:r>
              <a:r>
                <a:rPr lang="en-US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mixing ratio (ppb)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49E8A73-00A6-ED7B-3557-BAE5EDB65A63}"/>
                </a:ext>
              </a:extLst>
            </p:cNvPr>
            <p:cNvSpPr txBox="1"/>
            <p:nvPr/>
          </p:nvSpPr>
          <p:spPr>
            <a:xfrm>
              <a:off x="2601440" y="2442619"/>
              <a:ext cx="1054608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solidFill>
                    <a:srgbClr val="E21C1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Aircraft</a:t>
              </a:r>
              <a:endParaRPr lang="en-US" sz="1400" b="1" dirty="0">
                <a:solidFill>
                  <a:srgbClr val="E21C1C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483F4B2-378B-E7D7-00D2-33B9C2F236B8}"/>
                </a:ext>
              </a:extLst>
            </p:cNvPr>
            <p:cNvSpPr txBox="1"/>
            <p:nvPr/>
          </p:nvSpPr>
          <p:spPr>
            <a:xfrm>
              <a:off x="2003484" y="1929527"/>
              <a:ext cx="1054608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Pandora</a:t>
              </a:r>
              <a:endParaRPr lang="en-US" sz="160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7FFC63A-2ECC-CBCD-D7F2-B6E3981BB258}"/>
                </a:ext>
              </a:extLst>
            </p:cNvPr>
            <p:cNvSpPr/>
            <p:nvPr/>
          </p:nvSpPr>
          <p:spPr>
            <a:xfrm>
              <a:off x="1303758" y="3823179"/>
              <a:ext cx="2754371" cy="2290329"/>
            </a:xfrm>
            <a:prstGeom prst="rect">
              <a:avLst/>
            </a:prstGeom>
            <a:noFill/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64597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F1752-BFCE-82F2-A873-4D62FFFF7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4394"/>
            <a:ext cx="10515600" cy="1325563"/>
          </a:xfrm>
        </p:spPr>
        <p:txBody>
          <a:bodyPr/>
          <a:lstStyle/>
          <a:p>
            <a:r>
              <a:rPr lang="en-US" dirty="0"/>
              <a:t>02/27: aircraft &gt; TEMPO ≈DS&gt; MAX DOAS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5780B2-A8C5-70CD-1E8F-1AA05AFE1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CBF6C-29A8-4B43-9E04-FF56F77467E0}" type="slidenum">
              <a:rPr lang="en-US" smtClean="0"/>
              <a:t>8</a:t>
            </a:fld>
            <a:endParaRPr lang="en-US" dirty="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1B80E45-57A5-88CC-56A2-A482FDD9FEF3}"/>
              </a:ext>
            </a:extLst>
          </p:cNvPr>
          <p:cNvGrpSpPr/>
          <p:nvPr/>
        </p:nvGrpSpPr>
        <p:grpSpPr>
          <a:xfrm>
            <a:off x="161490" y="1414599"/>
            <a:ext cx="5906596" cy="3889609"/>
            <a:chOff x="484137" y="1189641"/>
            <a:chExt cx="5906596" cy="3889609"/>
          </a:xfrm>
        </p:grpSpPr>
        <p:pic>
          <p:nvPicPr>
            <p:cNvPr id="46" name="Picture 45" descr="The image depicts a line graph showing the variation in total nitrogen dioxide (NO2) column density (VCD) in molecules per square centimeter, measured in scientific notation, against time in UTC from 12:00 to 22:00.&#10;&#10;AI-generated content may be incorrect.">
              <a:extLst>
                <a:ext uri="{FF2B5EF4-FFF2-40B4-BE49-F238E27FC236}">
                  <a16:creationId xmlns:a16="http://schemas.microsoft.com/office/drawing/2014/main" id="{0CE15872-D39B-CB04-2643-EBF63791F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4137" y="1189641"/>
              <a:ext cx="5906596" cy="3889609"/>
            </a:xfrm>
            <a:prstGeom prst="rect">
              <a:avLst/>
            </a:prstGeom>
          </p:spPr>
        </p:pic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5BC6FD76-65E6-105A-D787-AC5DC0452F97}"/>
                </a:ext>
              </a:extLst>
            </p:cNvPr>
            <p:cNvGrpSpPr/>
            <p:nvPr/>
          </p:nvGrpSpPr>
          <p:grpSpPr>
            <a:xfrm>
              <a:off x="987302" y="2396585"/>
              <a:ext cx="3831104" cy="2091134"/>
              <a:chOff x="5999346" y="2948078"/>
              <a:chExt cx="3831104" cy="2091134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EAD0ECEE-2632-48A6-2789-D5A310EC73A2}"/>
                  </a:ext>
                </a:extLst>
              </p:cNvPr>
              <p:cNvGrpSpPr/>
              <p:nvPr/>
            </p:nvGrpSpPr>
            <p:grpSpPr>
              <a:xfrm>
                <a:off x="5999346" y="2948078"/>
                <a:ext cx="3831104" cy="2091134"/>
                <a:chOff x="5815066" y="3138508"/>
                <a:chExt cx="3831104" cy="2091134"/>
              </a:xfrm>
            </p:grpSpPr>
            <p:pic>
              <p:nvPicPr>
                <p:cNvPr id="8" name="Graphic 7" descr="Airplane outline">
                  <a:extLst>
                    <a:ext uri="{FF2B5EF4-FFF2-40B4-BE49-F238E27FC236}">
                      <a16:creationId xmlns:a16="http://schemas.microsoft.com/office/drawing/2014/main" id="{6BB1D823-E6E7-D0B8-5606-E7E6B680299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20152" y="3861782"/>
                  <a:ext cx="226018" cy="227585"/>
                </a:xfrm>
                <a:prstGeom prst="rect">
                  <a:avLst/>
                </a:prstGeom>
              </p:spPr>
            </p:pic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C2A94618-49B3-017E-92B5-D2B01C085CC3}"/>
                    </a:ext>
                  </a:extLst>
                </p:cNvPr>
                <p:cNvSpPr txBox="1"/>
                <p:nvPr/>
              </p:nvSpPr>
              <p:spPr>
                <a:xfrm>
                  <a:off x="6572262" y="3138508"/>
                  <a:ext cx="993648" cy="30777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1400" b="1" dirty="0"/>
                    <a:t>TEMPO</a:t>
                  </a:r>
                </a:p>
              </p:txBody>
            </p:sp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58AF183F-FA4E-0B9E-A36B-B74BC167B826}"/>
                    </a:ext>
                  </a:extLst>
                </p:cNvPr>
                <p:cNvSpPr txBox="1"/>
                <p:nvPr/>
              </p:nvSpPr>
              <p:spPr>
                <a:xfrm>
                  <a:off x="6905211" y="4706422"/>
                  <a:ext cx="2047336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1400" dirty="0">
                      <a:solidFill>
                        <a:srgbClr val="0000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Pandora </a:t>
                  </a:r>
                </a:p>
                <a:p>
                  <a:r>
                    <a:rPr lang="en-US" sz="1400" dirty="0">
                      <a:solidFill>
                        <a:srgbClr val="0000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MAX-DOAS</a:t>
                  </a:r>
                  <a:endParaRPr lang="en-US" sz="1400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A218F7D1-E56B-1BEE-7ACD-94DC6ADF9EF6}"/>
                    </a:ext>
                  </a:extLst>
                </p:cNvPr>
                <p:cNvSpPr txBox="1"/>
                <p:nvPr/>
              </p:nvSpPr>
              <p:spPr>
                <a:xfrm>
                  <a:off x="5815066" y="4284804"/>
                  <a:ext cx="124507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/>
                    <a:t>Pandora DS </a:t>
                  </a:r>
                </a:p>
                <a:p>
                  <a:r>
                    <a:rPr lang="en-US" sz="1400" dirty="0"/>
                    <a:t>(circles)</a:t>
                  </a:r>
                </a:p>
              </p:txBody>
            </p:sp>
          </p:grp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E4039DE2-9ABE-49BC-5D0C-448AF2C84ADD}"/>
                  </a:ext>
                </a:extLst>
              </p:cNvPr>
              <p:cNvSpPr/>
              <p:nvPr/>
            </p:nvSpPr>
            <p:spPr>
              <a:xfrm>
                <a:off x="9604432" y="3948299"/>
                <a:ext cx="145070" cy="669295"/>
              </a:xfrm>
              <a:prstGeom prst="rect">
                <a:avLst/>
              </a:prstGeom>
              <a:solidFill>
                <a:srgbClr val="C77282">
                  <a:alpha val="45000"/>
                </a:srgbClr>
              </a:solidFill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38A3F82-6FB2-B964-2783-6F77030279C4}"/>
              </a:ext>
            </a:extLst>
          </p:cNvPr>
          <p:cNvGrpSpPr/>
          <p:nvPr/>
        </p:nvGrpSpPr>
        <p:grpSpPr>
          <a:xfrm>
            <a:off x="6907161" y="1490248"/>
            <a:ext cx="4831449" cy="3561811"/>
            <a:chOff x="7451513" y="1262232"/>
            <a:chExt cx="3902287" cy="2878142"/>
          </a:xfrm>
        </p:grpSpPr>
        <p:pic>
          <p:nvPicPr>
            <p:cNvPr id="52" name="Picture 51" descr="The diagram shows a line graph with values plotted against time in UTC, ranging from 18:00 to 22:00, with some values dipping below zero.&#10;&#10;AI-generated content may be incorrect.">
              <a:extLst>
                <a:ext uri="{FF2B5EF4-FFF2-40B4-BE49-F238E27FC236}">
                  <a16:creationId xmlns:a16="http://schemas.microsoft.com/office/drawing/2014/main" id="{C1C9AFBC-09C7-04E3-997C-BBBE426694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51513" y="1262232"/>
              <a:ext cx="3902287" cy="2878142"/>
            </a:xfrm>
            <a:prstGeom prst="rect">
              <a:avLst/>
            </a:prstGeom>
          </p:spPr>
        </p:pic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D330C686-D1D3-BB7D-3B6A-A55E1623C159}"/>
                </a:ext>
              </a:extLst>
            </p:cNvPr>
            <p:cNvSpPr/>
            <p:nvPr/>
          </p:nvSpPr>
          <p:spPr>
            <a:xfrm>
              <a:off x="9608427" y="1484531"/>
              <a:ext cx="430923" cy="1325563"/>
            </a:xfrm>
            <a:prstGeom prst="rect">
              <a:avLst/>
            </a:prstGeom>
            <a:solidFill>
              <a:srgbClr val="C77282">
                <a:alpha val="45000"/>
              </a:srgbClr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99151444-F6D0-9F13-E7C8-F5F1228B7972}"/>
                    </a:ext>
                  </a:extLst>
                </p14:cNvPr>
                <p14:cNvContentPartPr/>
                <p14:nvPr/>
              </p14:nvContentPartPr>
              <p14:xfrm>
                <a:off x="8959426" y="1853389"/>
                <a:ext cx="2327760" cy="12002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99151444-F6D0-9F13-E7C8-F5F1228B797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954483" y="1848444"/>
                  <a:ext cx="2337647" cy="12101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2AB6584E-BB85-86E6-126E-E33B35899F22}"/>
                    </a:ext>
                  </a:extLst>
                </p14:cNvPr>
                <p14:cNvContentPartPr/>
                <p14:nvPr/>
              </p14:nvContentPartPr>
              <p14:xfrm>
                <a:off x="7706626" y="2402029"/>
                <a:ext cx="1257120" cy="6642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2AB6584E-BB85-86E6-126E-E33B35899F2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701682" y="2397085"/>
                  <a:ext cx="1267007" cy="674087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3E17D3A6-6D41-3BD2-7D05-DE65A15BD988}"/>
              </a:ext>
            </a:extLst>
          </p:cNvPr>
          <p:cNvSpPr txBox="1"/>
          <p:nvPr/>
        </p:nvSpPr>
        <p:spPr>
          <a:xfrm>
            <a:off x="161490" y="5304208"/>
            <a:ext cx="1188338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TEMPO morning behavior improves with stricter cloud filtering (cloud fraction &lt; 0.1)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Around the aircraft sampling:</a:t>
            </a:r>
            <a:r>
              <a:rPr lang="en-US" dirty="0"/>
              <a:t> Pandora MAX-DOAS column is almost flat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DS column increases more but it’s looking towards Baltimore core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TEMPO inter-pixel spread spans Pandora and aircraft column range, but doesn’t register a plume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6992511-7BBA-EB53-6B8A-F7DDF2C74351}"/>
              </a:ext>
            </a:extLst>
          </p:cNvPr>
          <p:cNvSpPr txBox="1"/>
          <p:nvPr/>
        </p:nvSpPr>
        <p:spPr>
          <a:xfrm>
            <a:off x="7258706" y="2054725"/>
            <a:ext cx="2422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DS looking towards downtown Baltimore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D0881F-AB93-19F9-AD89-04E98609A223}"/>
              </a:ext>
            </a:extLst>
          </p:cNvPr>
          <p:cNvSpPr txBox="1"/>
          <p:nvPr/>
        </p:nvSpPr>
        <p:spPr>
          <a:xfrm>
            <a:off x="754898" y="1305582"/>
            <a:ext cx="55361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/>
              <a:t>TEMPO morning variability highly sensitive to clouds</a:t>
            </a:r>
          </a:p>
        </p:txBody>
      </p:sp>
    </p:spTree>
    <p:extLst>
      <p:ext uri="{BB962C8B-B14F-4D97-AF65-F5344CB8AC3E}">
        <p14:creationId xmlns:p14="http://schemas.microsoft.com/office/powerpoint/2010/main" val="2225349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833332-0A0D-0395-7421-E7916177F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CBF6C-29A8-4B43-9E04-FF56F77467E0}" type="slidenum">
              <a:rPr lang="en-US" smtClean="0"/>
              <a:t>9</a:t>
            </a:fld>
            <a:endParaRPr lang="en-US" dirty="0"/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id="{1DCDFC7C-77E5-2285-BF7C-E2D3ABA74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02/27 aircraft-MAX DOAS mismatch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C0A1EFA-79ED-5383-F7B5-610AD7FDDBE2}"/>
              </a:ext>
            </a:extLst>
          </p:cNvPr>
          <p:cNvGrpSpPr/>
          <p:nvPr/>
        </p:nvGrpSpPr>
        <p:grpSpPr>
          <a:xfrm>
            <a:off x="643128" y="1526096"/>
            <a:ext cx="5693663" cy="4563285"/>
            <a:chOff x="6743548" y="1741646"/>
            <a:chExt cx="4929826" cy="4135834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D66C6445-0A52-CFE2-E868-4F38E577CE2B}"/>
                </a:ext>
              </a:extLst>
            </p:cNvPr>
            <p:cNvGrpSpPr/>
            <p:nvPr/>
          </p:nvGrpSpPr>
          <p:grpSpPr>
            <a:xfrm>
              <a:off x="6743548" y="1741646"/>
              <a:ext cx="4929826" cy="4135834"/>
              <a:chOff x="256702" y="2037416"/>
              <a:chExt cx="4929826" cy="4135834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4762E858-3BCB-231E-CAD9-D98A7867ED58}"/>
                  </a:ext>
                </a:extLst>
              </p:cNvPr>
              <p:cNvGrpSpPr/>
              <p:nvPr/>
            </p:nvGrpSpPr>
            <p:grpSpPr>
              <a:xfrm>
                <a:off x="256702" y="2037416"/>
                <a:ext cx="4929826" cy="4135834"/>
                <a:chOff x="250370" y="2066857"/>
                <a:chExt cx="4929826" cy="4135834"/>
              </a:xfrm>
            </p:grpSpPr>
            <p:pic>
              <p:nvPicPr>
                <p:cNvPr id="25" name="Picture 24">
                  <a:extLst>
                    <a:ext uri="{FF2B5EF4-FFF2-40B4-BE49-F238E27FC236}">
                      <a16:creationId xmlns:a16="http://schemas.microsoft.com/office/drawing/2014/main" id="{52F74621-EECA-7A01-75F9-CFEE27FC87F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rcRect l="-1" t="53923" r="64869"/>
                <a:stretch>
                  <a:fillRect/>
                </a:stretch>
              </p:blipFill>
              <p:spPr>
                <a:xfrm>
                  <a:off x="588922" y="2354643"/>
                  <a:ext cx="4283277" cy="2663630"/>
                </a:xfrm>
                <a:prstGeom prst="rect">
                  <a:avLst/>
                </a:prstGeom>
              </p:spPr>
            </p:pic>
            <mc:AlternateContent xmlns:mc="http://schemas.openxmlformats.org/markup-compatibility/2006" xmlns:p14="http://schemas.microsoft.com/office/powerpoint/2010/main">
              <mc:Choice Requires="p14">
                <p:contentPart p14:bwMode="auto" r:id="rId3">
                  <p14:nvContentPartPr>
                    <p14:cNvPr id="26" name="Ink 25">
                      <a:extLst>
                        <a:ext uri="{FF2B5EF4-FFF2-40B4-BE49-F238E27FC236}">
                          <a16:creationId xmlns:a16="http://schemas.microsoft.com/office/drawing/2014/main" id="{CC3445E5-C3E2-AC7E-6CBA-6160D34527E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365075" y="6202331"/>
                    <a:ext cx="360" cy="360"/>
                  </p14:xfrm>
                </p:contentPart>
              </mc:Choice>
              <mc:Fallback xmlns="">
                <p:pic>
                  <p:nvPicPr>
                    <p:cNvPr id="26" name="Ink 25">
                      <a:extLst>
                        <a:ext uri="{FF2B5EF4-FFF2-40B4-BE49-F238E27FC236}">
                          <a16:creationId xmlns:a16="http://schemas.microsoft.com/office/drawing/2014/main" id="{CC3445E5-C3E2-AC7E-6CBA-6160D34527EC}"/>
                        </a:ext>
                      </a:extLst>
                    </p:cNvPr>
                    <p:cNvPicPr/>
                    <p:nvPr/>
                  </p:nvPicPr>
                  <p:blipFill>
                    <a:blip r:embed="rId4"/>
                    <a:stretch>
                      <a:fillRect/>
                    </a:stretch>
                  </p:blipFill>
                  <p:spPr>
                    <a:xfrm>
                      <a:off x="4358955" y="6196211"/>
                      <a:ext cx="12600" cy="126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">
                  <p14:nvContentPartPr>
                    <p14:cNvPr id="29" name="Ink 28">
                      <a:extLst>
                        <a:ext uri="{FF2B5EF4-FFF2-40B4-BE49-F238E27FC236}">
                          <a16:creationId xmlns:a16="http://schemas.microsoft.com/office/drawing/2014/main" id="{5E96BCA6-0D7C-4FDD-D038-DBC8BD1A86E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29355" y="2387051"/>
                    <a:ext cx="270360" cy="279720"/>
                  </p14:xfrm>
                </p:contentPart>
              </mc:Choice>
              <mc:Fallback xmlns="">
                <p:pic>
                  <p:nvPicPr>
                    <p:cNvPr id="29" name="Ink 28">
                      <a:extLst>
                        <a:ext uri="{FF2B5EF4-FFF2-40B4-BE49-F238E27FC236}">
                          <a16:creationId xmlns:a16="http://schemas.microsoft.com/office/drawing/2014/main" id="{5E96BCA6-0D7C-4FDD-D038-DBC8BD1A86E6}"/>
                        </a:ext>
                      </a:extLst>
                    </p:cNvPr>
                    <p:cNvPicPr/>
                    <p:nvPr/>
                  </p:nvPicPr>
                  <p:blipFill>
                    <a:blip r:embed="rId6"/>
                    <a:stretch>
                      <a:fillRect/>
                    </a:stretch>
                  </p:blipFill>
                  <p:spPr>
                    <a:xfrm>
                      <a:off x="623235" y="2380931"/>
                      <a:ext cx="282600" cy="2919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">
                  <p14:nvContentPartPr>
                    <p14:cNvPr id="30" name="Ink 29">
                      <a:extLst>
                        <a:ext uri="{FF2B5EF4-FFF2-40B4-BE49-F238E27FC236}">
                          <a16:creationId xmlns:a16="http://schemas.microsoft.com/office/drawing/2014/main" id="{F268FFB3-44AF-2198-22E6-3C65C386B1A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01315" y="6141851"/>
                    <a:ext cx="360" cy="360"/>
                  </p14:xfrm>
                </p:contentPart>
              </mc:Choice>
              <mc:Fallback xmlns="">
                <p:pic>
                  <p:nvPicPr>
                    <p:cNvPr id="30" name="Ink 29">
                      <a:extLst>
                        <a:ext uri="{FF2B5EF4-FFF2-40B4-BE49-F238E27FC236}">
                          <a16:creationId xmlns:a16="http://schemas.microsoft.com/office/drawing/2014/main" id="{F268FFB3-44AF-2198-22E6-3C65C386B1AE}"/>
                        </a:ext>
                      </a:extLst>
                    </p:cNvPr>
                    <p:cNvPicPr/>
                    <p:nvPr/>
                  </p:nvPicPr>
                  <p:blipFill>
                    <a:blip r:embed="rId8"/>
                    <a:stretch>
                      <a:fillRect/>
                    </a:stretch>
                  </p:blipFill>
                  <p:spPr>
                    <a:xfrm>
                      <a:off x="1938675" y="6078851"/>
                      <a:ext cx="126000" cy="12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">
                  <p14:nvContentPartPr>
                    <p14:cNvPr id="31" name="Ink 30">
                      <a:extLst>
                        <a:ext uri="{FF2B5EF4-FFF2-40B4-BE49-F238E27FC236}">
                          <a16:creationId xmlns:a16="http://schemas.microsoft.com/office/drawing/2014/main" id="{4CAE139A-6432-5163-BA07-9AEE9F0CA8C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26299" y="2066857"/>
                    <a:ext cx="354240" cy="495360"/>
                  </p14:xfrm>
                </p:contentPart>
              </mc:Choice>
              <mc:Fallback xmlns="">
                <p:pic>
                  <p:nvPicPr>
                    <p:cNvPr id="31" name="Ink 30">
                      <a:extLst>
                        <a:ext uri="{FF2B5EF4-FFF2-40B4-BE49-F238E27FC236}">
                          <a16:creationId xmlns:a16="http://schemas.microsoft.com/office/drawing/2014/main" id="{4CAE139A-6432-5163-BA07-9AEE9F0CA8C6}"/>
                        </a:ext>
                      </a:extLst>
                    </p:cNvPr>
                    <p:cNvPicPr/>
                    <p:nvPr/>
                  </p:nvPicPr>
                  <p:blipFill>
                    <a:blip r:embed="rId10"/>
                    <a:stretch>
                      <a:fillRect/>
                    </a:stretch>
                  </p:blipFill>
                  <p:spPr>
                    <a:xfrm>
                      <a:off x="563299" y="2004217"/>
                      <a:ext cx="479880" cy="621000"/>
                    </a:xfrm>
                    <a:prstGeom prst="rect">
                      <a:avLst/>
                    </a:prstGeom>
                  </p:spPr>
                </p:pic>
              </mc:Fallback>
            </mc:AlternateContent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5A1C66CD-6870-91EE-085C-5BB5484185AF}"/>
                    </a:ext>
                  </a:extLst>
                </p:cNvPr>
                <p:cNvSpPr txBox="1"/>
                <p:nvPr/>
              </p:nvSpPr>
              <p:spPr>
                <a:xfrm rot="16200000">
                  <a:off x="-266651" y="3542226"/>
                  <a:ext cx="137259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Altitude (m)</a:t>
                  </a:r>
                </a:p>
              </p:txBody>
            </p: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6AD25A0B-ED95-C260-3075-BFB1230EC87E}"/>
                    </a:ext>
                  </a:extLst>
                </p:cNvPr>
                <p:cNvSpPr txBox="1"/>
                <p:nvPr/>
              </p:nvSpPr>
              <p:spPr>
                <a:xfrm>
                  <a:off x="1580323" y="4986586"/>
                  <a:ext cx="256966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NO</a:t>
                  </a:r>
                  <a:r>
                    <a:rPr lang="en-US" sz="1600" baseline="-25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2</a:t>
                  </a:r>
                  <a:r>
                    <a:rPr lang="en-US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mixing ratio (ppb)</a:t>
                  </a:r>
                </a:p>
              </p:txBody>
            </p: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79B97AC0-CF17-B1CA-35BD-547F2A1DA722}"/>
                    </a:ext>
                  </a:extLst>
                </p:cNvPr>
                <p:cNvSpPr txBox="1"/>
                <p:nvPr/>
              </p:nvSpPr>
              <p:spPr>
                <a:xfrm rot="5400000">
                  <a:off x="4087345" y="3556790"/>
                  <a:ext cx="1877925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Wind direction (deg.)</a:t>
                  </a:r>
                </a:p>
              </p:txBody>
            </p:sp>
          </p:grp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0ADAB5F-10ED-1FAC-0A5B-6C9993E443E7}"/>
                  </a:ext>
                </a:extLst>
              </p:cNvPr>
              <p:cNvSpPr txBox="1"/>
              <p:nvPr/>
            </p:nvSpPr>
            <p:spPr>
              <a:xfrm>
                <a:off x="2199245" y="3775317"/>
                <a:ext cx="213885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Winds from Baltimore</a:t>
                </a:r>
              </a:p>
            </p:txBody>
          </p: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968FD10-FF5C-0CC2-7748-7D7F9A11016C}"/>
                </a:ext>
              </a:extLst>
            </p:cNvPr>
            <p:cNvSpPr txBox="1"/>
            <p:nvPr/>
          </p:nvSpPr>
          <p:spPr>
            <a:xfrm>
              <a:off x="8694943" y="1864694"/>
              <a:ext cx="251500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dirty="0"/>
                <a:t>Strong directional shear </a:t>
              </a:r>
            </a:p>
            <a:p>
              <a:r>
                <a:rPr lang="en-US" sz="1600" dirty="0"/>
                <a:t>distinct air mass origins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ECFCF56-5375-AA82-7F47-1892AE97C995}"/>
                </a:ext>
              </a:extLst>
            </p:cNvPr>
            <p:cNvSpPr txBox="1"/>
            <p:nvPr/>
          </p:nvSpPr>
          <p:spPr>
            <a:xfrm>
              <a:off x="7721600" y="2502843"/>
              <a:ext cx="1066412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b="1" dirty="0"/>
                <a:t>Pandora</a:t>
              </a:r>
            </a:p>
          </p:txBody>
        </p:sp>
      </p:grpSp>
      <p:pic>
        <p:nvPicPr>
          <p:cNvPr id="48" name="Picture 47" descr="The diagram displays a time series of vertical wind speed and NO2 concentration levels at different timestamps, with the wind speed fluctuating around 19 m/s and NO2 levels ranging from -1 ppb to 4 ppb.&#10;&#10;AI-generated content may be incorrect.">
            <a:extLst>
              <a:ext uri="{FF2B5EF4-FFF2-40B4-BE49-F238E27FC236}">
                <a16:creationId xmlns:a16="http://schemas.microsoft.com/office/drawing/2014/main" id="{17C88CF6-D431-CAC0-6367-CD203252C36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91615" y="2195819"/>
            <a:ext cx="5257800" cy="2430599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62E193E1-C847-A21C-8410-A9AFA2662829}"/>
              </a:ext>
            </a:extLst>
          </p:cNvPr>
          <p:cNvSpPr txBox="1"/>
          <p:nvPr/>
        </p:nvSpPr>
        <p:spPr>
          <a:xfrm>
            <a:off x="838200" y="5154667"/>
            <a:ext cx="943965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Aircraft likely encountered a dynamic (and small-scale?) situation – does not correspond to the average atmospheric state seen by a remote sensing instrument</a:t>
            </a:r>
          </a:p>
          <a:p>
            <a:endParaRPr lang="en-US" sz="2000" dirty="0"/>
          </a:p>
          <a:p>
            <a:r>
              <a:rPr lang="en-US" sz="2000" dirty="0"/>
              <a:t>Need more targeted validation experiments!</a:t>
            </a:r>
          </a:p>
          <a:p>
            <a:endParaRPr lang="en-US" sz="2000" dirty="0"/>
          </a:p>
          <a:p>
            <a:r>
              <a:rPr lang="en-US" sz="2000" dirty="0"/>
              <a:t>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17D55D5-E98F-CA75-917D-CF61CC43E98E}"/>
              </a:ext>
            </a:extLst>
          </p:cNvPr>
          <p:cNvSpPr txBox="1"/>
          <p:nvPr/>
        </p:nvSpPr>
        <p:spPr>
          <a:xfrm>
            <a:off x="8022255" y="2306491"/>
            <a:ext cx="3047047" cy="3679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 active transport dynamics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6244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15249</TotalTime>
  <Words>444</Words>
  <Application>Microsoft Office PowerPoint</Application>
  <PresentationFormat>Widescreen</PresentationFormat>
  <Paragraphs>96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Aptos</vt:lpstr>
      <vt:lpstr>Aptos Display</vt:lpstr>
      <vt:lpstr>Arial</vt:lpstr>
      <vt:lpstr>Verdana</vt:lpstr>
      <vt:lpstr>Office Theme</vt:lpstr>
      <vt:lpstr>Pandora MAX-DOAS profiling in support of TEMPO: updates from WRAVENS</vt:lpstr>
      <vt:lpstr>Pandora MAX-DOAS resolves vertical structure hidden in the column</vt:lpstr>
      <vt:lpstr>WRAVENS 2026: Essex MD, Feb 2026 </vt:lpstr>
      <vt:lpstr>02/28: TEMPO sees lofted NO₂</vt:lpstr>
      <vt:lpstr>02/21: Undetected thin clouds bias TEMPO AMF</vt:lpstr>
      <vt:lpstr>Aircraft vs. Pandora MAX-DOAS column: overview</vt:lpstr>
      <vt:lpstr>Aircraft vs. Pandora profiles:  mostly consistent, one informative exception</vt:lpstr>
      <vt:lpstr>02/27: aircraft &gt; TEMPO ≈DS&gt; MAX DOAS</vt:lpstr>
      <vt:lpstr>02/27 aircraft-MAX DOAS mismatch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Apoorva Pandey</dc:creator>
  <cp:lastModifiedBy>Apoorva Pandey</cp:lastModifiedBy>
  <cp:revision>59</cp:revision>
  <dcterms:created xsi:type="dcterms:W3CDTF">2025-08-12T14:25:17Z</dcterms:created>
  <dcterms:modified xsi:type="dcterms:W3CDTF">2026-06-14T13:31:11Z</dcterms:modified>
</cp:coreProperties>
</file>