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720" r:id="rId2"/>
    <p:sldMasterId id="2147483752" r:id="rId3"/>
  </p:sldMasterIdLst>
  <p:notesMasterIdLst>
    <p:notesMasterId r:id="rId15"/>
  </p:notesMasterIdLst>
  <p:sldIdLst>
    <p:sldId id="256" r:id="rId4"/>
    <p:sldId id="310" r:id="rId5"/>
    <p:sldId id="312" r:id="rId6"/>
    <p:sldId id="307" r:id="rId7"/>
    <p:sldId id="311" r:id="rId8"/>
    <p:sldId id="313" r:id="rId9"/>
    <p:sldId id="314" r:id="rId10"/>
    <p:sldId id="315" r:id="rId11"/>
    <p:sldId id="308" r:id="rId12"/>
    <p:sldId id="305" r:id="rId13"/>
    <p:sldId id="279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6">
          <p15:clr>
            <a:srgbClr val="A4A3A4"/>
          </p15:clr>
        </p15:guide>
        <p15:guide id="2" orient="horz" pos="1664">
          <p15:clr>
            <a:srgbClr val="A4A3A4"/>
          </p15:clr>
        </p15:guide>
        <p15:guide id="3" orient="horz" pos="11">
          <p15:clr>
            <a:srgbClr val="A4A3A4"/>
          </p15:clr>
        </p15:guide>
        <p15:guide id="4" pos="5759">
          <p15:clr>
            <a:srgbClr val="A4A3A4"/>
          </p15:clr>
        </p15:guide>
        <p15:guide id="5" pos="28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558" y="114"/>
      </p:cViewPr>
      <p:guideLst>
        <p:guide orient="horz" pos="3026"/>
        <p:guide orient="horz" pos="1664"/>
        <p:guide orient="horz" pos="11"/>
        <p:guide pos="5759"/>
        <p:guide pos="28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E4F0D-9B20-49E0-AF81-8850425BC7D7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C30AE-42BE-4EB9-AB92-1996E4D5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472514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pic>
        <p:nvPicPr>
          <p:cNvPr id="5" name="Picture 4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4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41088" y="1161143"/>
            <a:ext cx="8364762" cy="35584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45306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99314" y="1161145"/>
            <a:ext cx="4008438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41088" y="1161144"/>
            <a:ext cx="4023901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77466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99314" y="1161145"/>
            <a:ext cx="4008438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41088" y="1161144"/>
            <a:ext cx="4023901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94603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61143"/>
            <a:ext cx="9144000" cy="35584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\</a:t>
            </a:r>
          </a:p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2123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61143"/>
            <a:ext cx="9144000" cy="35584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\</a:t>
            </a:r>
          </a:p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60867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91142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934403" y="1599202"/>
            <a:ext cx="3363277" cy="271879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929414" y="1599202"/>
            <a:ext cx="3363277" cy="271879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9905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940929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0" y="2239365"/>
            <a:ext cx="9144000" cy="6647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6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792422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7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Subhead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858272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03833" y="2411554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8" name="Picture 7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3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7" y="1786796"/>
            <a:ext cx="3556449" cy="762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97638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800" spc="200" dirty="0">
                <a:solidFill>
                  <a:srgbClr val="BA0C2F"/>
                </a:solidFill>
              </a:rPr>
              <a:t>jpl.nasa.gov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24848" y="2750422"/>
            <a:ext cx="329430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67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847902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0047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649617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994623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8214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65953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87402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038093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85287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CAD897-D46E-4AD2-BD9B-49DD3E640873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940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5140325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7624" y="1210733"/>
            <a:ext cx="4016375" cy="4961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127623" y="1735952"/>
            <a:ext cx="4016375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</a:t>
            </a:r>
          </a:p>
          <a:p>
            <a:pPr lvl="0"/>
            <a:r>
              <a:rPr lang="en-US" dirty="0"/>
              <a:t>Click to Edit Directorate, Division or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Date</a:t>
            </a:r>
          </a:p>
        </p:txBody>
      </p:sp>
      <p:pic>
        <p:nvPicPr>
          <p:cNvPr id="10" name="Picture 9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77" y="4277360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94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86096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30422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w Subhead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858272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03833" y="2411554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8" name="Picture 7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48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w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5140325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7624" y="1210733"/>
            <a:ext cx="4016375" cy="4961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127623" y="1735952"/>
            <a:ext cx="4016375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</a:t>
            </a:r>
          </a:p>
          <a:p>
            <a:pPr lvl="0"/>
            <a:r>
              <a:rPr lang="en-US" dirty="0"/>
              <a:t>Click to Edit Directorate, Division or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Date</a:t>
            </a:r>
          </a:p>
        </p:txBody>
      </p:sp>
      <p:pic>
        <p:nvPicPr>
          <p:cNvPr id="10" name="Picture 9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77" y="4277360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63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292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8119" y="3904542"/>
            <a:ext cx="5674998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9235" y="4379880"/>
            <a:ext cx="5655970" cy="4651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6" name="Picture 5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5" y="4035699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37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472514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pic>
        <p:nvPicPr>
          <p:cNvPr id="5" name="Picture 4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57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7" y="1786796"/>
            <a:ext cx="3556449" cy="762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97638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800" spc="200" dirty="0">
                <a:solidFill>
                  <a:srgbClr val="BA0C2F"/>
                </a:solidFill>
              </a:rPr>
              <a:t>jpl.nasa.gov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24848" y="2750422"/>
            <a:ext cx="329430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29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292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8119" y="3904542"/>
            <a:ext cx="5674998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9235" y="4379880"/>
            <a:ext cx="5655970" cy="4651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6" name="Picture 5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5" y="4035699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7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7" y="1786796"/>
            <a:ext cx="3556449" cy="762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97638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800" spc="200" dirty="0">
                <a:solidFill>
                  <a:srgbClr val="BA0C2F"/>
                </a:solidFill>
              </a:rPr>
              <a:t>jpl.nasa.gov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24848" y="2750422"/>
            <a:ext cx="329430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73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 flipV="1">
            <a:off x="5890626" y="1340395"/>
            <a:ext cx="2" cy="3193140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Mission or Project Name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026160" y="1340395"/>
            <a:ext cx="3886017" cy="319314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Mission logo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521956" y="1340395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6521956" y="2438400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521956" y="3537130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35258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34493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90760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41088" y="1161143"/>
            <a:ext cx="8364762" cy="35584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97248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28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5" r:id="rId3"/>
    <p:sldLayoutId id="2147483707" r:id="rId4"/>
    <p:sldLayoutId id="2147483718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341298" y="479774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79774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4797743"/>
            <a:ext cx="124968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0" r:id="rId3"/>
    <p:sldLayoutId id="2147483723" r:id="rId4"/>
    <p:sldLayoutId id="2147483731" r:id="rId5"/>
    <p:sldLayoutId id="2147483724" r:id="rId6"/>
    <p:sldLayoutId id="2147483732" r:id="rId7"/>
    <p:sldLayoutId id="2147483725" r:id="rId8"/>
    <p:sldLayoutId id="2147483733" r:id="rId9"/>
    <p:sldLayoutId id="2147483726" r:id="rId10"/>
    <p:sldLayoutId id="2147483734" r:id="rId11"/>
    <p:sldLayoutId id="2147483727" r:id="rId12"/>
    <p:sldLayoutId id="2147483728" r:id="rId13"/>
    <p:sldLayoutId id="2147483729" r:id="rId14"/>
    <p:sldLayoutId id="2147483769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4750737"/>
            <a:ext cx="9144000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079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A41E61-D24D-4C51-88A9-21D9A290DA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3834" y="2741929"/>
            <a:ext cx="7766789" cy="1815640"/>
          </a:xfrm>
        </p:spPr>
        <p:txBody>
          <a:bodyPr/>
          <a:lstStyle/>
          <a:p>
            <a:r>
              <a:rPr lang="en-US" b="1" dirty="0"/>
              <a:t>Fernando Chouza</a:t>
            </a:r>
            <a:r>
              <a:rPr lang="en-US" b="1" baseline="30000" dirty="0"/>
              <a:t>1</a:t>
            </a:r>
            <a:r>
              <a:rPr lang="en-US" dirty="0"/>
              <a:t>, Thierry Leblanc</a:t>
            </a:r>
            <a:r>
              <a:rPr lang="en-US" baseline="30000" dirty="0"/>
              <a:t>1</a:t>
            </a:r>
            <a:r>
              <a:rPr lang="en-US" dirty="0"/>
              <a:t>, Maurice Roots</a:t>
            </a:r>
            <a:r>
              <a:rPr lang="en-US" baseline="30000" dirty="0"/>
              <a:t>2,12</a:t>
            </a:r>
            <a:r>
              <a:rPr lang="en-US" dirty="0"/>
              <a:t>, Michael J. Newchurch</a:t>
            </a:r>
            <a:r>
              <a:rPr lang="en-US" baseline="30000" dirty="0"/>
              <a:t>3</a:t>
            </a:r>
            <a:r>
              <a:rPr lang="en-US" dirty="0"/>
              <a:t>, John Burden</a:t>
            </a:r>
            <a:r>
              <a:rPr lang="en-US" baseline="30000" dirty="0"/>
              <a:t>3</a:t>
            </a:r>
            <a:r>
              <a:rPr lang="en-US" dirty="0"/>
              <a:t>, Daniel Phoenix</a:t>
            </a:r>
            <a:r>
              <a:rPr lang="en-US" baseline="30000" dirty="0"/>
              <a:t>4,5</a:t>
            </a:r>
            <a:r>
              <a:rPr lang="en-US" dirty="0"/>
              <a:t>, Guillaume Gronoff</a:t>
            </a:r>
            <a:r>
              <a:rPr lang="en-US" baseline="30000" dirty="0"/>
              <a:t>4,5</a:t>
            </a:r>
            <a:r>
              <a:rPr lang="en-US" dirty="0"/>
              <a:t>, Raul J. Alvarez II</a:t>
            </a:r>
            <a:r>
              <a:rPr lang="en-US" baseline="30000" dirty="0"/>
              <a:t>6</a:t>
            </a:r>
            <a:r>
              <a:rPr lang="en-US" dirty="0"/>
              <a:t>, Sunil Baidar</a:t>
            </a:r>
            <a:r>
              <a:rPr lang="en-US" baseline="30000" dirty="0"/>
              <a:t>6,7</a:t>
            </a:r>
            <a:r>
              <a:rPr lang="en-US" dirty="0"/>
              <a:t>, Fred Moshary</a:t>
            </a:r>
            <a:r>
              <a:rPr lang="en-US" baseline="30000" dirty="0"/>
              <a:t>8</a:t>
            </a:r>
            <a:r>
              <a:rPr lang="en-US" dirty="0"/>
              <a:t>, Yonghua Wu</a:t>
            </a:r>
            <a:r>
              <a:rPr lang="en-US" baseline="30000" dirty="0"/>
              <a:t>8</a:t>
            </a:r>
            <a:r>
              <a:rPr lang="en-US" dirty="0"/>
              <a:t>, Matthew S., Johnson</a:t>
            </a:r>
            <a:r>
              <a:rPr lang="en-US" baseline="30000" dirty="0"/>
              <a:t>9</a:t>
            </a:r>
            <a:r>
              <a:rPr lang="en-US" dirty="0"/>
              <a:t>, Claudia Bernier</a:t>
            </a:r>
            <a:r>
              <a:rPr lang="en-US" baseline="30000" dirty="0"/>
              <a:t>9</a:t>
            </a:r>
            <a:r>
              <a:rPr lang="en-US" dirty="0"/>
              <a:t>, Ruben Delgado</a:t>
            </a:r>
            <a:r>
              <a:rPr lang="en-US" baseline="30000" dirty="0"/>
              <a:t>10</a:t>
            </a:r>
            <a:r>
              <a:rPr lang="en-US" dirty="0"/>
              <a:t>, Jia Su</a:t>
            </a:r>
            <a:r>
              <a:rPr lang="en-US" baseline="30000" dirty="0"/>
              <a:t>10</a:t>
            </a:r>
            <a:r>
              <a:rPr lang="en-US" dirty="0"/>
              <a:t>, Laurence Twigg</a:t>
            </a:r>
            <a:r>
              <a:rPr lang="en-US" baseline="30000" dirty="0"/>
              <a:t>2,11</a:t>
            </a:r>
            <a:r>
              <a:rPr lang="en-US" dirty="0"/>
              <a:t>, Michael Shook</a:t>
            </a:r>
            <a:r>
              <a:rPr lang="en-US" baseline="30000" dirty="0"/>
              <a:t>4</a:t>
            </a:r>
            <a:r>
              <a:rPr lang="en-US" dirty="0"/>
              <a:t>, Crystal Gummo</a:t>
            </a:r>
            <a:r>
              <a:rPr lang="en-US" baseline="30000" dirty="0"/>
              <a:t>4,13</a:t>
            </a:r>
            <a:r>
              <a:rPr lang="en-US" dirty="0"/>
              <a:t>, Gao Chen</a:t>
            </a:r>
            <a:r>
              <a:rPr lang="en-US" baseline="30000" dirty="0"/>
              <a:t>4</a:t>
            </a:r>
            <a:r>
              <a:rPr lang="en-US" dirty="0"/>
              <a:t>, John Sullivan</a:t>
            </a:r>
            <a:r>
              <a:rPr lang="en-US" baseline="30000" dirty="0"/>
              <a:t>14</a:t>
            </a:r>
            <a:r>
              <a:rPr lang="en-US" dirty="0"/>
              <a:t>, Emma Knowland</a:t>
            </a:r>
            <a:r>
              <a:rPr lang="en-US" baseline="30000" dirty="0"/>
              <a:t>14</a:t>
            </a:r>
          </a:p>
          <a:p>
            <a:endParaRPr lang="en-US" b="1" baseline="30000" dirty="0"/>
          </a:p>
          <a:p>
            <a:r>
              <a:rPr lang="en-US" sz="800" baseline="30000" dirty="0"/>
              <a:t>1</a:t>
            </a:r>
            <a:r>
              <a:rPr lang="en-US" sz="800" dirty="0"/>
              <a:t>Jet Propulsion Laboratory, California Institute of Technology, Wrightwood, CA, USA, </a:t>
            </a:r>
            <a:r>
              <a:rPr lang="en-US" sz="800" baseline="30000" dirty="0"/>
              <a:t>2</a:t>
            </a:r>
            <a:r>
              <a:rPr lang="en-US" sz="800" dirty="0"/>
              <a:t>Atmospheric Chemistry and Dynamics Laboratory, NASA Goddard Space Flight Center (GSFC), Greenbelt, MD 20771, USA, </a:t>
            </a:r>
            <a:r>
              <a:rPr lang="en-US" sz="800" baseline="30000" dirty="0"/>
              <a:t>3</a:t>
            </a:r>
            <a:r>
              <a:rPr lang="en-US" sz="800" dirty="0"/>
              <a:t>Atmospheric and Earth Science Department University of Alabama in Huntsville, Huntsville, Alabama, USA, </a:t>
            </a:r>
            <a:r>
              <a:rPr lang="en-US" sz="800" baseline="30000" dirty="0"/>
              <a:t>4</a:t>
            </a:r>
            <a:r>
              <a:rPr lang="en-US" sz="800" dirty="0"/>
              <a:t>NASA Langley Research Center, Hampton, Virginia, USA </a:t>
            </a:r>
            <a:r>
              <a:rPr lang="en-US" sz="800" baseline="30000" dirty="0"/>
              <a:t>5</a:t>
            </a:r>
            <a:r>
              <a:rPr lang="en-US" sz="800" dirty="0"/>
              <a:t>Science Systems and Applications Inc., Lanham, Maryland, USA, </a:t>
            </a:r>
            <a:r>
              <a:rPr lang="en-US" sz="800" baseline="30000" dirty="0"/>
              <a:t>6</a:t>
            </a:r>
            <a:r>
              <a:rPr lang="en-US" sz="800" dirty="0"/>
              <a:t>NOAA Chemical Sciences Laboratory, Boulder, Colorado, USA </a:t>
            </a:r>
            <a:r>
              <a:rPr lang="en-US" sz="800" baseline="30000" dirty="0"/>
              <a:t>7</a:t>
            </a:r>
            <a:r>
              <a:rPr lang="en-US" sz="800" dirty="0"/>
              <a:t>Cooperative Institute for Research in Environmental Sciences, University of Colorado, Boulder, Colorado, USA </a:t>
            </a:r>
            <a:r>
              <a:rPr lang="en-US" sz="800" baseline="30000" dirty="0"/>
              <a:t>8</a:t>
            </a:r>
            <a:r>
              <a:rPr lang="en-US" sz="800" dirty="0"/>
              <a:t>NOAA Cooperative Center for Earth System Sciences and Remote Sensing Technologies, City College of New York, New York, NY, USA </a:t>
            </a:r>
            <a:r>
              <a:rPr lang="en-US" sz="800" baseline="30000" dirty="0"/>
              <a:t>9</a:t>
            </a:r>
            <a:r>
              <a:rPr lang="en-US" sz="800" dirty="0"/>
              <a:t>Earth Science Division, NASA Ames Research Center, Moffett Field, CA, USA, </a:t>
            </a:r>
            <a:r>
              <a:rPr lang="en-US" sz="800" baseline="30000" dirty="0"/>
              <a:t>10</a:t>
            </a:r>
            <a:r>
              <a:rPr lang="en-US" sz="800" dirty="0"/>
              <a:t>Hampton University, Hampton, VA, USA, </a:t>
            </a:r>
            <a:r>
              <a:rPr lang="en-US" sz="800" baseline="30000" dirty="0"/>
              <a:t>11</a:t>
            </a:r>
            <a:r>
              <a:rPr lang="en-US" sz="800" dirty="0"/>
              <a:t>Goddard Earth Sciences Technology and Research (GESTAR-II), University of Maryland, Baltimore, </a:t>
            </a:r>
            <a:r>
              <a:rPr lang="en-US" sz="800" baseline="30000" dirty="0"/>
              <a:t>12</a:t>
            </a:r>
            <a:r>
              <a:rPr lang="en-US" sz="800" dirty="0"/>
              <a:t>NASA Postdoctoral Program (NPP), Columbia, MD, USA, </a:t>
            </a:r>
            <a:r>
              <a:rPr lang="en-US" sz="800" baseline="30000" dirty="0"/>
              <a:t>13</a:t>
            </a:r>
            <a:r>
              <a:rPr lang="en-US" sz="800" dirty="0"/>
              <a:t>ADNet Systems, Bethesda, MD, USA, </a:t>
            </a:r>
            <a:r>
              <a:rPr lang="en-US" sz="800" baseline="30000" dirty="0"/>
              <a:t>14</a:t>
            </a:r>
            <a:r>
              <a:rPr lang="en-US" sz="800" dirty="0"/>
              <a:t>NASA HQ, MD, USA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E47CD-F8DC-4EF5-A8B3-8BEDE6A89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3834" y="1997174"/>
            <a:ext cx="7116568" cy="744756"/>
          </a:xfrm>
        </p:spPr>
        <p:txBody>
          <a:bodyPr/>
          <a:lstStyle/>
          <a:p>
            <a:pPr algn="just"/>
            <a:r>
              <a:rPr lang="en-US"/>
              <a:t>TOLNet Overview</a:t>
            </a:r>
            <a:endParaRPr lang="en-US" dirty="0"/>
          </a:p>
          <a:p>
            <a:pPr algn="just"/>
            <a:r>
              <a:rPr lang="en-US" altLang="en-US" sz="1600" dirty="0"/>
              <a:t>Network highlights and roadmap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1E8740-946D-4756-97D2-CBF35DAC1781}"/>
              </a:ext>
            </a:extLst>
          </p:cNvPr>
          <p:cNvSpPr/>
          <p:nvPr/>
        </p:nvSpPr>
        <p:spPr>
          <a:xfrm>
            <a:off x="903834" y="4649009"/>
            <a:ext cx="66994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© 2026 California Institute of Technology. Government sponsorship acknowledged.</a:t>
            </a: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1093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50107"/>
            <a:ext cx="8593211" cy="470362"/>
          </a:xfrm>
        </p:spPr>
        <p:txBody>
          <a:bodyPr/>
          <a:lstStyle/>
          <a:p>
            <a:r>
              <a:rPr lang="en-US" dirty="0"/>
              <a:t>SMOL deployment request form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CE32998-2A4A-23B1-6D92-EB5A66FC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97743"/>
            <a:ext cx="1249680" cy="274637"/>
          </a:xfrm>
        </p:spPr>
        <p:txBody>
          <a:bodyPr/>
          <a:lstStyle/>
          <a:p>
            <a:fld id="{95819BC3-7E48-734B-B255-F05E5B73394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F270E0-16A9-ED22-37EF-606FD980A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65" y="736749"/>
            <a:ext cx="7091098" cy="3830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C4A89A-063A-3A5E-80A0-C64770437223}"/>
              </a:ext>
            </a:extLst>
          </p:cNvPr>
          <p:cNvSpPr txBox="1"/>
          <p:nvPr/>
        </p:nvSpPr>
        <p:spPr>
          <a:xfrm>
            <a:off x="1649350" y="2986041"/>
            <a:ext cx="1008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TMF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CSUSB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C97FC-4034-ACBF-36FF-79B019CD07CC}"/>
              </a:ext>
            </a:extLst>
          </p:cNvPr>
          <p:cNvSpPr txBox="1"/>
          <p:nvPr/>
        </p:nvSpPr>
        <p:spPr>
          <a:xfrm>
            <a:off x="2954727" y="3055287"/>
            <a:ext cx="1730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Buckeye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Durango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F0355-AE2F-318A-727B-F45E98ED0AB6}"/>
              </a:ext>
            </a:extLst>
          </p:cNvPr>
          <p:cNvSpPr txBox="1"/>
          <p:nvPr/>
        </p:nvSpPr>
        <p:spPr>
          <a:xfrm>
            <a:off x="7060395" y="2247021"/>
            <a:ext cx="1507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UMBC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NASA GSFC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2B52F-1E6C-47FC-F7B3-3E69C1F0DB5F}"/>
              </a:ext>
            </a:extLst>
          </p:cNvPr>
          <p:cNvSpPr txBox="1"/>
          <p:nvPr/>
        </p:nvSpPr>
        <p:spPr>
          <a:xfrm>
            <a:off x="7201246" y="1985411"/>
            <a:ext cx="8688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CCNY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50298-E1F5-A7A9-3782-77CC138BD035}"/>
              </a:ext>
            </a:extLst>
          </p:cNvPr>
          <p:cNvSpPr txBox="1"/>
          <p:nvPr/>
        </p:nvSpPr>
        <p:spPr>
          <a:xfrm>
            <a:off x="6132318" y="2554203"/>
            <a:ext cx="1473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NASA </a:t>
            </a:r>
            <a:r>
              <a:rPr lang="en-US" sz="1100" b="1" dirty="0" err="1">
                <a:solidFill>
                  <a:srgbClr val="FF0000"/>
                </a:solidFill>
              </a:rPr>
              <a:t>LaRC</a:t>
            </a:r>
            <a:endParaRPr lang="en-US" sz="1100" b="1" dirty="0">
              <a:solidFill>
                <a:srgbClr val="FF0000"/>
              </a:solidFill>
            </a:endParaRPr>
          </a:p>
          <a:p>
            <a:r>
              <a:rPr lang="en-US" sz="1100" b="1" dirty="0">
                <a:solidFill>
                  <a:srgbClr val="FF0000"/>
                </a:solidFill>
              </a:rPr>
              <a:t>Hampton 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6ECD7-A94B-50FA-8C0A-9A7E8236709B}"/>
              </a:ext>
            </a:extLst>
          </p:cNvPr>
          <p:cNvSpPr txBox="1"/>
          <p:nvPr/>
        </p:nvSpPr>
        <p:spPr>
          <a:xfrm>
            <a:off x="4787715" y="3806118"/>
            <a:ext cx="577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UH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E8345-9AC1-DA22-550E-092639D210F8}"/>
              </a:ext>
            </a:extLst>
          </p:cNvPr>
          <p:cNvSpPr txBox="1"/>
          <p:nvPr/>
        </p:nvSpPr>
        <p:spPr>
          <a:xfrm>
            <a:off x="3007857" y="2419380"/>
            <a:ext cx="8902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NOAA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DDB1C1-5571-DE6A-2D01-258A8258EAB7}"/>
              </a:ext>
            </a:extLst>
          </p:cNvPr>
          <p:cNvSpPr txBox="1"/>
          <p:nvPr/>
        </p:nvSpPr>
        <p:spPr>
          <a:xfrm>
            <a:off x="1276833" y="2446291"/>
            <a:ext cx="13813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NASA ARC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EF5BC0-2A1E-D4FF-D9AB-14E30D242829}"/>
              </a:ext>
            </a:extLst>
          </p:cNvPr>
          <p:cNvSpPr txBox="1"/>
          <p:nvPr/>
        </p:nvSpPr>
        <p:spPr>
          <a:xfrm>
            <a:off x="5655350" y="3051652"/>
            <a:ext cx="728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UAH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E156E-6B6B-86AC-7AE8-700D0AFD2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088" y="1070523"/>
            <a:ext cx="1650990" cy="1650990"/>
          </a:xfrm>
          <a:prstGeom prst="rect">
            <a:avLst/>
          </a:prstGeom>
        </p:spPr>
      </p:pic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40B1C67B-1F89-A735-96C8-B3D82A19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5AC94908-97B6-2E5A-3CAC-51E9B3C8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r>
              <a:rPr lang="en-US" dirty="0"/>
              <a:t>TEMPO DART Meeting</a:t>
            </a:r>
          </a:p>
        </p:txBody>
      </p:sp>
      <p:pic>
        <p:nvPicPr>
          <p:cNvPr id="3" name="Picture 2" descr="Tropospheric Ozone Lidar Network (TOLNet)">
            <a:extLst>
              <a:ext uri="{FF2B5EF4-FFF2-40B4-BE49-F238E27FC236}">
                <a16:creationId xmlns:a16="http://schemas.microsoft.com/office/drawing/2014/main" id="{1D6BF3AC-C0B0-1201-1D55-9457E0ABC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03" y="156869"/>
            <a:ext cx="521819" cy="5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0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699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A452-3F8D-ABBD-7F38-D9BF26B1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Tropospheric Ozone Lidar Network (TOLNet)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32CAB-D947-5093-3C53-DC0E20E1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2212F-173E-7B05-3379-DB2BA395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TEMPO DART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A082E-4D70-5EC5-E16B-430F5A3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81C231-74F1-EE75-627F-0199EFD5F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94004" y="-1635665"/>
            <a:ext cx="3699108" cy="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F7795-2879-A9AC-B56A-53CFEA882B1C}"/>
              </a:ext>
            </a:extLst>
          </p:cNvPr>
          <p:cNvSpPr txBox="1"/>
          <p:nvPr/>
        </p:nvSpPr>
        <p:spPr>
          <a:xfrm>
            <a:off x="402983" y="810927"/>
            <a:ext cx="8338033" cy="73866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Observe high resolution PBL O3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Evaluate air-quality forecast and chemical transport models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Study the atmospheric structure for evaluation of current and future satellites</a:t>
            </a:r>
          </a:p>
        </p:txBody>
      </p:sp>
      <p:pic>
        <p:nvPicPr>
          <p:cNvPr id="2050" name="Picture 2" descr="Tropospheric Ozone Lidar Network (TOLNet)">
            <a:extLst>
              <a:ext uri="{FF2B5EF4-FFF2-40B4-BE49-F238E27FC236}">
                <a16:creationId xmlns:a16="http://schemas.microsoft.com/office/drawing/2014/main" id="{42F891E8-D238-6547-7C90-6533A2DE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03" y="156869"/>
            <a:ext cx="521819" cy="5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052EA8-44AF-5A6A-484C-CF8405744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282" y="2026831"/>
            <a:ext cx="4790734" cy="258809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3487902-60E4-8F12-0F39-FCD879C8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35" y="2122060"/>
            <a:ext cx="1018227" cy="9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FB61AD-9375-C301-033F-4BD5B2314060}"/>
              </a:ext>
            </a:extLst>
          </p:cNvPr>
          <p:cNvSpPr txBox="1"/>
          <p:nvPr/>
        </p:nvSpPr>
        <p:spPr>
          <a:xfrm>
            <a:off x="4150627" y="3490316"/>
            <a:ext cx="681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TMF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CSUSB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23B5FA-B2DA-52E9-4D59-58671B24758D}"/>
              </a:ext>
            </a:extLst>
          </p:cNvPr>
          <p:cNvSpPr txBox="1"/>
          <p:nvPr/>
        </p:nvSpPr>
        <p:spPr>
          <a:xfrm>
            <a:off x="5162874" y="3536483"/>
            <a:ext cx="11690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Buckeye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Durango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5B5470-119B-A4B8-4A11-AD4D6D3211BC}"/>
              </a:ext>
            </a:extLst>
          </p:cNvPr>
          <p:cNvSpPr txBox="1"/>
          <p:nvPr/>
        </p:nvSpPr>
        <p:spPr>
          <a:xfrm>
            <a:off x="7359184" y="2997875"/>
            <a:ext cx="10182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UMBC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NASA GSFC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61CDC9-DCAA-E8DF-5BA4-F8CE38FD96F3}"/>
              </a:ext>
            </a:extLst>
          </p:cNvPr>
          <p:cNvSpPr txBox="1"/>
          <p:nvPr/>
        </p:nvSpPr>
        <p:spPr>
          <a:xfrm>
            <a:off x="7999583" y="2789445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CCNY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729A89-3A28-DD8F-5FDD-D8FB95F11D01}"/>
              </a:ext>
            </a:extLst>
          </p:cNvPr>
          <p:cNvSpPr txBox="1"/>
          <p:nvPr/>
        </p:nvSpPr>
        <p:spPr>
          <a:xfrm>
            <a:off x="7480376" y="3382782"/>
            <a:ext cx="9957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NASA </a:t>
            </a:r>
            <a:r>
              <a:rPr lang="en-US" sz="1100" b="1" dirty="0" err="1">
                <a:solidFill>
                  <a:srgbClr val="FF0000"/>
                </a:solidFill>
              </a:rPr>
              <a:t>LaRC</a:t>
            </a:r>
            <a:endParaRPr lang="en-US" sz="1100" b="1" dirty="0">
              <a:solidFill>
                <a:srgbClr val="FF0000"/>
              </a:solidFill>
            </a:endParaRPr>
          </a:p>
          <a:p>
            <a:r>
              <a:rPr lang="en-US" sz="1100" b="1" dirty="0">
                <a:solidFill>
                  <a:srgbClr val="FF0000"/>
                </a:solidFill>
              </a:rPr>
              <a:t>Hampton U.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033EB-2949-C000-48CA-C3B87C7481A6}"/>
              </a:ext>
            </a:extLst>
          </p:cNvPr>
          <p:cNvSpPr txBox="1"/>
          <p:nvPr/>
        </p:nvSpPr>
        <p:spPr>
          <a:xfrm>
            <a:off x="6334575" y="3917186"/>
            <a:ext cx="389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UH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1D05C4-D484-986A-B485-85246A49A9C5}"/>
              </a:ext>
            </a:extLst>
          </p:cNvPr>
          <p:cNvSpPr txBox="1"/>
          <p:nvPr/>
        </p:nvSpPr>
        <p:spPr>
          <a:xfrm>
            <a:off x="5316503" y="3021440"/>
            <a:ext cx="6014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NOAA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DA3706-95BF-B47D-DE89-A9A29495B7D4}"/>
              </a:ext>
            </a:extLst>
          </p:cNvPr>
          <p:cNvSpPr txBox="1"/>
          <p:nvPr/>
        </p:nvSpPr>
        <p:spPr>
          <a:xfrm>
            <a:off x="3961983" y="3173496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NASA ARC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C9462E-1955-E679-EF16-2D01D528CBDA}"/>
              </a:ext>
            </a:extLst>
          </p:cNvPr>
          <p:cNvSpPr txBox="1"/>
          <p:nvPr/>
        </p:nvSpPr>
        <p:spPr>
          <a:xfrm>
            <a:off x="6969299" y="3553383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UAH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5E3AB1A1-3B3F-AB91-3A67-AFF26F71E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25" y="3881401"/>
            <a:ext cx="551513" cy="5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SARP Logo">
            <a:extLst>
              <a:ext uri="{FF2B5EF4-FFF2-40B4-BE49-F238E27FC236}">
                <a16:creationId xmlns:a16="http://schemas.microsoft.com/office/drawing/2014/main" id="{86387431-1312-8BD5-97FB-98F6F533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520" y="3952926"/>
            <a:ext cx="703670" cy="6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6A71C-D678-7086-DB76-BBD58DE4D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39" y="1714039"/>
            <a:ext cx="2916806" cy="290088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AD14DA-6905-2979-F1EA-DBCC784D7192}"/>
              </a:ext>
            </a:extLst>
          </p:cNvPr>
          <p:cNvSpPr txBox="1"/>
          <p:nvPr/>
        </p:nvSpPr>
        <p:spPr>
          <a:xfrm>
            <a:off x="5686441" y="1653295"/>
            <a:ext cx="1620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Network map</a:t>
            </a:r>
          </a:p>
        </p:txBody>
      </p:sp>
    </p:spTree>
    <p:extLst>
      <p:ext uri="{BB962C8B-B14F-4D97-AF65-F5344CB8AC3E}">
        <p14:creationId xmlns:p14="http://schemas.microsoft.com/office/powerpoint/2010/main" val="86206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43757"/>
            <a:ext cx="8593211" cy="470362"/>
          </a:xfrm>
        </p:spPr>
        <p:txBody>
          <a:bodyPr/>
          <a:lstStyle/>
          <a:p>
            <a:r>
              <a:rPr lang="en-US" dirty="0"/>
              <a:t>The SMOL: Standardized hardware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1E8A9-497E-5BF0-6E84-1BB86404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237" y="2202013"/>
            <a:ext cx="2798848" cy="2096424"/>
          </a:xfrm>
          <a:prstGeom prst="rect">
            <a:avLst/>
          </a:prstGeom>
        </p:spPr>
      </p:pic>
      <p:pic>
        <p:nvPicPr>
          <p:cNvPr id="4" name="Picture 3" descr="A truck parked in front of a dome&#10;&#10;Description automatically generated">
            <a:extLst>
              <a:ext uri="{FF2B5EF4-FFF2-40B4-BE49-F238E27FC236}">
                <a16:creationId xmlns:a16="http://schemas.microsoft.com/office/drawing/2014/main" id="{645F3118-6D2A-7ABD-A371-CA9C5B2A0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78" y="2163156"/>
            <a:ext cx="2792011" cy="2096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8A5F88-AC01-B2BB-597C-BFEFEAFA7946}"/>
              </a:ext>
            </a:extLst>
          </p:cNvPr>
          <p:cNvSpPr txBox="1"/>
          <p:nvPr/>
        </p:nvSpPr>
        <p:spPr>
          <a:xfrm>
            <a:off x="320978" y="814199"/>
            <a:ext cx="8338033" cy="116955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Robust and Field-Tested: </a:t>
            </a:r>
            <a:r>
              <a:rPr lang="en-US" sz="1400" dirty="0"/>
              <a:t>reliability</a:t>
            </a:r>
            <a:r>
              <a:rPr lang="en-US" sz="1400" b="1" dirty="0"/>
              <a:t> </a:t>
            </a:r>
            <a:r>
              <a:rPr lang="en-US" sz="1400" dirty="0"/>
              <a:t>has been proven through continuous operation during intensive remote deployment campaigns (national and international deployments).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Low-Cost Architecture: </a:t>
            </a:r>
            <a:r>
              <a:rPr lang="en-US" sz="1400" dirty="0"/>
              <a:t>Standardizing around commercially available hardware drastically reduces network-wide component and maintenance expenses.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Fully Autonomous: </a:t>
            </a:r>
            <a:r>
              <a:rPr lang="en-US" sz="1400" dirty="0"/>
              <a:t>Automated control systems allow for continuous, unattended operation.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CAAD86-3916-61D9-33F7-093B2828B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381" y="2019364"/>
            <a:ext cx="2046754" cy="2046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057E1-886E-EA51-E05F-11118E753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358"/>
          <a:stretch/>
        </p:blipFill>
        <p:spPr>
          <a:xfrm>
            <a:off x="6222334" y="4076053"/>
            <a:ext cx="2798848" cy="444768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1423012-74EC-33B3-AFF4-848CD646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464D6BC-359C-047D-CFF5-5E1810A8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r>
              <a:rPr lang="en-US" dirty="0"/>
              <a:t>TEMPO DART Meeting</a:t>
            </a:r>
          </a:p>
        </p:txBody>
      </p:sp>
      <p:pic>
        <p:nvPicPr>
          <p:cNvPr id="3" name="Picture 2" descr="Tropospheric Ozone Lidar Network (TOLNet)">
            <a:extLst>
              <a:ext uri="{FF2B5EF4-FFF2-40B4-BE49-F238E27FC236}">
                <a16:creationId xmlns:a16="http://schemas.microsoft.com/office/drawing/2014/main" id="{9B7B4E40-C847-74AC-AB91-96844A96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03" y="156869"/>
            <a:ext cx="521819" cy="5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4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43757"/>
            <a:ext cx="8593211" cy="470362"/>
          </a:xfrm>
        </p:spPr>
        <p:txBody>
          <a:bodyPr/>
          <a:lstStyle/>
          <a:p>
            <a:r>
              <a:rPr lang="en-US" dirty="0"/>
              <a:t>GLASS: Standardized processing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A013D6-3107-1B48-3FBE-3D7932648B24}"/>
              </a:ext>
            </a:extLst>
          </p:cNvPr>
          <p:cNvSpPr/>
          <p:nvPr/>
        </p:nvSpPr>
        <p:spPr>
          <a:xfrm>
            <a:off x="759127" y="900112"/>
            <a:ext cx="2431747" cy="3624263"/>
          </a:xfrm>
          <a:prstGeom prst="roundRect">
            <a:avLst>
              <a:gd name="adj" fmla="val 5722"/>
            </a:avLst>
          </a:prstGeom>
          <a:gradFill>
            <a:gsLst>
              <a:gs pos="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CE2C60-2443-BDA3-E86F-390C0E3B8618}"/>
              </a:ext>
            </a:extLst>
          </p:cNvPr>
          <p:cNvSpPr/>
          <p:nvPr/>
        </p:nvSpPr>
        <p:spPr>
          <a:xfrm>
            <a:off x="3340402" y="900112"/>
            <a:ext cx="2431747" cy="3624263"/>
          </a:xfrm>
          <a:prstGeom prst="roundRect">
            <a:avLst>
              <a:gd name="adj" fmla="val 5722"/>
            </a:avLst>
          </a:prstGeom>
          <a:gradFill>
            <a:gsLst>
              <a:gs pos="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72984C-4B39-76E6-8827-C0399438EBC7}"/>
              </a:ext>
            </a:extLst>
          </p:cNvPr>
          <p:cNvSpPr/>
          <p:nvPr/>
        </p:nvSpPr>
        <p:spPr>
          <a:xfrm>
            <a:off x="5921677" y="900112"/>
            <a:ext cx="2431746" cy="3624263"/>
          </a:xfrm>
          <a:prstGeom prst="roundRect">
            <a:avLst>
              <a:gd name="adj" fmla="val 5722"/>
            </a:avLst>
          </a:prstGeom>
          <a:gradFill>
            <a:gsLst>
              <a:gs pos="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766A7-43BC-FB79-956F-FEDC7CC13E63}"/>
              </a:ext>
            </a:extLst>
          </p:cNvPr>
          <p:cNvSpPr txBox="1"/>
          <p:nvPr/>
        </p:nvSpPr>
        <p:spPr>
          <a:xfrm>
            <a:off x="3412594" y="1648496"/>
            <a:ext cx="22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Near-real-time</a:t>
            </a:r>
          </a:p>
        </p:txBody>
      </p:sp>
      <p:pic>
        <p:nvPicPr>
          <p:cNvPr id="14" name="Graphic 13" descr="Lightning bolt with solid fill">
            <a:extLst>
              <a:ext uri="{FF2B5EF4-FFF2-40B4-BE49-F238E27FC236}">
                <a16:creationId xmlns:a16="http://schemas.microsoft.com/office/drawing/2014/main" id="{E8ACDEBF-6DBD-4BCC-C9B0-42BC28C2D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6143" y="1111099"/>
            <a:ext cx="501951" cy="501951"/>
          </a:xfrm>
          <a:prstGeom prst="rect">
            <a:avLst/>
          </a:prstGeom>
        </p:spPr>
      </p:pic>
      <p:pic>
        <p:nvPicPr>
          <p:cNvPr id="16" name="Graphic 15" descr="Partial sun outline">
            <a:extLst>
              <a:ext uri="{FF2B5EF4-FFF2-40B4-BE49-F238E27FC236}">
                <a16:creationId xmlns:a16="http://schemas.microsoft.com/office/drawing/2014/main" id="{64B4D7A1-DDFF-42DE-483D-FB342D284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1250" y="1111099"/>
            <a:ext cx="501951" cy="5019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D363E3-8411-0303-5618-8484BC038FED}"/>
              </a:ext>
            </a:extLst>
          </p:cNvPr>
          <p:cNvSpPr txBox="1"/>
          <p:nvPr/>
        </p:nvSpPr>
        <p:spPr>
          <a:xfrm>
            <a:off x="6143397" y="1633171"/>
            <a:ext cx="198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Aerosol retrieval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8BF530-A48B-02EE-1CED-DEA5F9C58636}"/>
              </a:ext>
            </a:extLst>
          </p:cNvPr>
          <p:cNvSpPr txBox="1"/>
          <p:nvPr/>
        </p:nvSpPr>
        <p:spPr>
          <a:xfrm>
            <a:off x="889832" y="1678693"/>
            <a:ext cx="2215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Centralized</a:t>
            </a:r>
          </a:p>
        </p:txBody>
      </p:sp>
      <p:pic>
        <p:nvPicPr>
          <p:cNvPr id="21" name="Graphic 20" descr="Server with solid fill">
            <a:extLst>
              <a:ext uri="{FF2B5EF4-FFF2-40B4-BE49-F238E27FC236}">
                <a16:creationId xmlns:a16="http://schemas.microsoft.com/office/drawing/2014/main" id="{9F66C2E9-AA67-BFBF-585E-81299D179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3204" y="1111099"/>
            <a:ext cx="543229" cy="5432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8236C4-8F7A-C806-78D5-DA2B57BDE3BA}"/>
              </a:ext>
            </a:extLst>
          </p:cNvPr>
          <p:cNvSpPr txBox="1"/>
          <p:nvPr/>
        </p:nvSpPr>
        <p:spPr>
          <a:xfrm>
            <a:off x="873124" y="2033952"/>
            <a:ext cx="2232025" cy="2077492"/>
          </a:xfrm>
          <a:prstGeom prst="rect">
            <a:avLst/>
          </a:prstGeom>
          <a:noFill/>
        </p:spPr>
        <p:txBody>
          <a:bodyPr wrap="square" lIns="91440" tIns="91440">
            <a:spAutoFit/>
          </a:bodyPr>
          <a:lstStyle/>
          <a:p>
            <a:pPr algn="just"/>
            <a:r>
              <a:rPr lang="en-US" sz="1400" dirty="0"/>
              <a:t>Raw network data is now automatically uploaded directly to a centralized server at NASA </a:t>
            </a:r>
            <a:r>
              <a:rPr lang="en-US" sz="1400" dirty="0" err="1"/>
              <a:t>LaRC</a:t>
            </a:r>
            <a:r>
              <a:rPr lang="en-US" sz="1400" dirty="0"/>
              <a:t>.</a:t>
            </a:r>
            <a:br>
              <a:rPr lang="en-US" sz="1400" dirty="0"/>
            </a:br>
            <a:endParaRPr lang="en-US" sz="1400" dirty="0"/>
          </a:p>
          <a:p>
            <a:pPr algn="just"/>
            <a:r>
              <a:rPr lang="en-US" sz="1400" dirty="0"/>
              <a:t>The GLASS processor is fully installed locally, enabling automated data ingestion.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9F20D6-5F03-B098-591B-372B6BD0C944}"/>
              </a:ext>
            </a:extLst>
          </p:cNvPr>
          <p:cNvSpPr txBox="1"/>
          <p:nvPr/>
        </p:nvSpPr>
        <p:spPr>
          <a:xfrm>
            <a:off x="3397781" y="2070773"/>
            <a:ext cx="22981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Leveraging this centralized infrastructure, GLASS now executes automated NRT processing. 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Raw data is transformed into atmospheric profiles with a latency of just 30 minutes.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C0E114-43B5-58EE-4A13-59BA3AB59EE1}"/>
              </a:ext>
            </a:extLst>
          </p:cNvPr>
          <p:cNvSpPr txBox="1"/>
          <p:nvPr/>
        </p:nvSpPr>
        <p:spPr>
          <a:xfrm>
            <a:off x="6043723" y="2048025"/>
            <a:ext cx="22104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An experimental aerosol backscatter product is currently undergoing validation.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This algorithm will soon be integrated directly into the standard TOLNet dataset.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BAC4641-9AAF-A34F-90A7-C8D68871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6802630-B993-5BB9-5D3D-A2E0632D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r>
              <a:rPr lang="en-US" dirty="0"/>
              <a:t>TEMPO DART Meeting</a:t>
            </a:r>
          </a:p>
        </p:txBody>
      </p:sp>
      <p:pic>
        <p:nvPicPr>
          <p:cNvPr id="5" name="Picture 2" descr="Tropospheric Ozone Lidar Network (TOLNet)">
            <a:extLst>
              <a:ext uri="{FF2B5EF4-FFF2-40B4-BE49-F238E27FC236}">
                <a16:creationId xmlns:a16="http://schemas.microsoft.com/office/drawing/2014/main" id="{DF6C09F7-4276-B71C-7F5E-DB8BABC41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03" y="156869"/>
            <a:ext cx="521819" cy="5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0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43757"/>
            <a:ext cx="8593211" cy="470362"/>
          </a:xfrm>
        </p:spPr>
        <p:txBody>
          <a:bodyPr/>
          <a:lstStyle/>
          <a:p>
            <a:r>
              <a:rPr lang="en-US" sz="2300" dirty="0"/>
              <a:t>The benefits of </a:t>
            </a:r>
            <a:r>
              <a:rPr lang="en-US" dirty="0"/>
              <a:t>standardization</a:t>
            </a:r>
          </a:p>
        </p:txBody>
      </p:sp>
      <p:pic>
        <p:nvPicPr>
          <p:cNvPr id="3" name="Picture 2" descr="A graph showing the growth of a foot print&#10;&#10;Description automatically generated">
            <a:extLst>
              <a:ext uri="{FF2B5EF4-FFF2-40B4-BE49-F238E27FC236}">
                <a16:creationId xmlns:a16="http://schemas.microsoft.com/office/drawing/2014/main" id="{03643655-00FC-263C-1002-3C2F3E5DF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940" y="1842671"/>
            <a:ext cx="3496012" cy="2622010"/>
          </a:xfrm>
          <a:prstGeom prst="rect">
            <a:avLst/>
          </a:prstGeom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3B960541-3F96-17C3-0D5F-826809FD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11201EE-22A4-E9BD-0D12-EAB4450F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r>
              <a:rPr lang="en-US" dirty="0"/>
              <a:t>TEMPO DART Meeting</a:t>
            </a:r>
          </a:p>
        </p:txBody>
      </p:sp>
      <p:pic>
        <p:nvPicPr>
          <p:cNvPr id="15" name="Picture 1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3E7F9B2D-17C8-825F-9EEE-5BE8DE557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2" t="5428" r="6059" b="4206"/>
          <a:stretch/>
        </p:blipFill>
        <p:spPr>
          <a:xfrm>
            <a:off x="320978" y="1887752"/>
            <a:ext cx="4891907" cy="2531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954CC2-A6E7-2419-1D87-BF9910B22EFE}"/>
              </a:ext>
            </a:extLst>
          </p:cNvPr>
          <p:cNvSpPr txBox="1"/>
          <p:nvPr/>
        </p:nvSpPr>
        <p:spPr>
          <a:xfrm>
            <a:off x="320978" y="909063"/>
            <a:ext cx="8409974" cy="73866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Maximized Uptime: </a:t>
            </a:r>
            <a:r>
              <a:rPr lang="en-US" sz="1400" dirty="0"/>
              <a:t>Adopting the SMOL system substantially increased operational time.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Cost Efficiency: </a:t>
            </a:r>
            <a:r>
              <a:rPr lang="en-US" sz="1400" dirty="0"/>
              <a:t>Homogenizing hardware significantly reduced operational costs.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Data Reliability: </a:t>
            </a:r>
            <a:r>
              <a:rPr lang="en-US" sz="1400" dirty="0"/>
              <a:t>Standardizing processing protocols ensured consistent and reliable data output.</a:t>
            </a:r>
          </a:p>
        </p:txBody>
      </p:sp>
      <p:pic>
        <p:nvPicPr>
          <p:cNvPr id="2" name="Picture 2" descr="Tropospheric Ozone Lidar Network (TOLNet)">
            <a:extLst>
              <a:ext uri="{FF2B5EF4-FFF2-40B4-BE49-F238E27FC236}">
                <a16:creationId xmlns:a16="http://schemas.microsoft.com/office/drawing/2014/main" id="{59B2EA15-B199-EE47-DDC2-D461EF45E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03" y="156869"/>
            <a:ext cx="521819" cy="5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4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C0D1F6-193E-98D1-1A12-96989BF62D3D}"/>
              </a:ext>
            </a:extLst>
          </p:cNvPr>
          <p:cNvSpPr/>
          <p:nvPr/>
        </p:nvSpPr>
        <p:spPr>
          <a:xfrm>
            <a:off x="6073140" y="1993018"/>
            <a:ext cx="2604739" cy="2529841"/>
          </a:xfrm>
          <a:prstGeom prst="roundRect">
            <a:avLst>
              <a:gd name="adj" fmla="val 5722"/>
            </a:avLst>
          </a:prstGeom>
          <a:gradFill>
            <a:gsLst>
              <a:gs pos="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BAA19A4-71AF-89C1-0B36-4A2E7DBCCFFB}"/>
              </a:ext>
            </a:extLst>
          </p:cNvPr>
          <p:cNvSpPr/>
          <p:nvPr/>
        </p:nvSpPr>
        <p:spPr>
          <a:xfrm>
            <a:off x="3267730" y="1993019"/>
            <a:ext cx="2604739" cy="2529841"/>
          </a:xfrm>
          <a:prstGeom prst="roundRect">
            <a:avLst>
              <a:gd name="adj" fmla="val 5722"/>
            </a:avLst>
          </a:prstGeom>
          <a:gradFill>
            <a:gsLst>
              <a:gs pos="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61578A-F498-9E4E-D009-D5DFB776E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28" y="2306193"/>
            <a:ext cx="2366740" cy="143890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376794-0686-0D2D-A332-E2304DBC6F9E}"/>
              </a:ext>
            </a:extLst>
          </p:cNvPr>
          <p:cNvSpPr/>
          <p:nvPr/>
        </p:nvSpPr>
        <p:spPr>
          <a:xfrm>
            <a:off x="462320" y="1993019"/>
            <a:ext cx="2604739" cy="2529841"/>
          </a:xfrm>
          <a:prstGeom prst="roundRect">
            <a:avLst>
              <a:gd name="adj" fmla="val 5722"/>
            </a:avLst>
          </a:prstGeom>
          <a:gradFill>
            <a:gsLst>
              <a:gs pos="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50107"/>
            <a:ext cx="8593211" cy="470362"/>
          </a:xfrm>
        </p:spPr>
        <p:txBody>
          <a:bodyPr/>
          <a:lstStyle/>
          <a:p>
            <a:r>
              <a:rPr lang="en-US" dirty="0"/>
              <a:t>Data access and storage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CE32998-2A4A-23B1-6D92-EB5A66FC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97743"/>
            <a:ext cx="1249680" cy="274637"/>
          </a:xfrm>
        </p:spPr>
        <p:txBody>
          <a:bodyPr/>
          <a:lstStyle/>
          <a:p>
            <a:fld id="{95819BC3-7E48-734B-B255-F05E5B7339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564E9-334F-32AF-1599-64723649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2" t="3097" r="2028" b="2516"/>
          <a:stretch/>
        </p:blipFill>
        <p:spPr>
          <a:xfrm>
            <a:off x="6206296" y="2150497"/>
            <a:ext cx="2338425" cy="1725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EE1C72-16A3-119F-716B-BBD929083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36"/>
          <a:stretch/>
        </p:blipFill>
        <p:spPr>
          <a:xfrm>
            <a:off x="597878" y="2150497"/>
            <a:ext cx="2318082" cy="1670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1199FE-5B41-B5C8-DC8F-EEBDCEAA4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212" y="250107"/>
            <a:ext cx="1374629" cy="13896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41DC4B-4B92-9B8C-47C6-4D07EDCA98BF}"/>
              </a:ext>
            </a:extLst>
          </p:cNvPr>
          <p:cNvSpPr txBox="1"/>
          <p:nvPr/>
        </p:nvSpPr>
        <p:spPr>
          <a:xfrm>
            <a:off x="965240" y="3978615"/>
            <a:ext cx="1430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Searchable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0A29AD-9252-EC52-4A8D-36ACF51A619D}"/>
              </a:ext>
            </a:extLst>
          </p:cNvPr>
          <p:cNvSpPr txBox="1"/>
          <p:nvPr/>
        </p:nvSpPr>
        <p:spPr>
          <a:xfrm>
            <a:off x="3676416" y="3924173"/>
            <a:ext cx="1787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Calendar 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6A5785-7C04-BA28-F6F9-F08D877851A5}"/>
              </a:ext>
            </a:extLst>
          </p:cNvPr>
          <p:cNvSpPr txBox="1"/>
          <p:nvPr/>
        </p:nvSpPr>
        <p:spPr>
          <a:xfrm>
            <a:off x="6591845" y="3978615"/>
            <a:ext cx="1787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NRT display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49477B-0C66-B252-D487-28F03BB16B73}"/>
              </a:ext>
            </a:extLst>
          </p:cNvPr>
          <p:cNvSpPr txBox="1"/>
          <p:nvPr/>
        </p:nvSpPr>
        <p:spPr>
          <a:xfrm>
            <a:off x="6996962" y="1594662"/>
            <a:ext cx="174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tolnet.larc.nasa.gov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D81ED1-9B4C-D843-C42E-A74D61BA8E08}"/>
              </a:ext>
            </a:extLst>
          </p:cNvPr>
          <p:cNvSpPr txBox="1"/>
          <p:nvPr/>
        </p:nvSpPr>
        <p:spPr>
          <a:xfrm>
            <a:off x="320978" y="880418"/>
            <a:ext cx="6785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Centralized raw data archive</a:t>
            </a:r>
            <a:endParaRPr lang="en-US" sz="1600" baseline="-25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Searchable results based on temporal and geolocation criteria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Rapid NRT and </a:t>
            </a:r>
            <a:r>
              <a:rPr lang="en-US" sz="1600" dirty="0" err="1"/>
              <a:t>QC’ed</a:t>
            </a:r>
            <a:r>
              <a:rPr lang="en-US" sz="1600" dirty="0"/>
              <a:t> data visualization</a:t>
            </a: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81BF66D1-ABE9-E1CB-FED7-6B353578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DAF5A405-6F29-3E6D-BA7F-454960C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r>
              <a:rPr lang="en-US" dirty="0"/>
              <a:t>TEMPO DART Meeting</a:t>
            </a:r>
          </a:p>
        </p:txBody>
      </p:sp>
    </p:spTree>
    <p:extLst>
      <p:ext uri="{BB962C8B-B14F-4D97-AF65-F5344CB8AC3E}">
        <p14:creationId xmlns:p14="http://schemas.microsoft.com/office/powerpoint/2010/main" val="195613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50107"/>
            <a:ext cx="8593211" cy="470362"/>
          </a:xfrm>
        </p:spPr>
        <p:txBody>
          <a:bodyPr/>
          <a:lstStyle/>
          <a:p>
            <a:r>
              <a:rPr lang="en-US" dirty="0"/>
              <a:t>Some highlights (I)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CE32998-2A4A-23B1-6D92-EB5A66FC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97743"/>
            <a:ext cx="1249680" cy="274637"/>
          </a:xfrm>
        </p:spPr>
        <p:txBody>
          <a:bodyPr/>
          <a:lstStyle/>
          <a:p>
            <a:fld id="{95819BC3-7E48-734B-B255-F05E5B73394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40B1C67B-1F89-A735-96C8-B3D82A19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5AC94908-97B6-2E5A-3CAC-51E9B3C8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r>
              <a:rPr lang="en-US" dirty="0"/>
              <a:t>TEMPO DART Meeting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F9F7E-6DD2-CB84-F501-13BAE6E29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5"/>
          <a:stretch/>
        </p:blipFill>
        <p:spPr>
          <a:xfrm>
            <a:off x="475000" y="1313414"/>
            <a:ext cx="2435062" cy="1448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7C7BD-8894-B41E-EDDB-0E8B05EB2AF2}"/>
              </a:ext>
            </a:extLst>
          </p:cNvPr>
          <p:cNvSpPr txBox="1"/>
          <p:nvPr/>
        </p:nvSpPr>
        <p:spPr>
          <a:xfrm>
            <a:off x="320978" y="732250"/>
            <a:ext cx="2108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dirty="0"/>
              <a:t>TEMPO validation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69F3C6-9699-CB43-F36A-4AA19E234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46" y="1243021"/>
            <a:ext cx="4388877" cy="1614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9F2E5F-7CCD-E4E3-A8F4-81C13C77E7DD}"/>
              </a:ext>
            </a:extLst>
          </p:cNvPr>
          <p:cNvSpPr txBox="1"/>
          <p:nvPr/>
        </p:nvSpPr>
        <p:spPr>
          <a:xfrm>
            <a:off x="320978" y="2730984"/>
            <a:ext cx="3179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dirty="0"/>
              <a:t>Model evaluation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371B5F-2E4F-100E-F660-7F2CB64FE778}"/>
              </a:ext>
            </a:extLst>
          </p:cNvPr>
          <p:cNvGrpSpPr/>
          <p:nvPr/>
        </p:nvGrpSpPr>
        <p:grpSpPr>
          <a:xfrm>
            <a:off x="475000" y="3297118"/>
            <a:ext cx="4356962" cy="1405779"/>
            <a:chOff x="719245" y="34407246"/>
            <a:chExt cx="11083702" cy="3335131"/>
          </a:xfrm>
        </p:grpSpPr>
        <p:pic>
          <p:nvPicPr>
            <p:cNvPr id="14" name="Picture 13" descr="Chart, diagram&#10;&#10;AI-generated content may be incorrect.">
              <a:extLst>
                <a:ext uri="{FF2B5EF4-FFF2-40B4-BE49-F238E27FC236}">
                  <a16:creationId xmlns:a16="http://schemas.microsoft.com/office/drawing/2014/main" id="{311053BA-6FE0-C6E6-57C2-132F91738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0312"/>
            <a:stretch>
              <a:fillRect/>
            </a:stretch>
          </p:blipFill>
          <p:spPr>
            <a:xfrm>
              <a:off x="719245" y="37087958"/>
              <a:ext cx="11029925" cy="654419"/>
            </a:xfrm>
            <a:prstGeom prst="rect">
              <a:avLst/>
            </a:prstGeom>
          </p:spPr>
        </p:pic>
        <p:pic>
          <p:nvPicPr>
            <p:cNvPr id="15" name="Picture 14" descr="Chart, surface chart&#10;&#10;AI-generated content may be incorrect.">
              <a:extLst>
                <a:ext uri="{FF2B5EF4-FFF2-40B4-BE49-F238E27FC236}">
                  <a16:creationId xmlns:a16="http://schemas.microsoft.com/office/drawing/2014/main" id="{593C72C7-5823-926D-87DA-D753637F5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343" y="34407246"/>
              <a:ext cx="10997604" cy="2680712"/>
            </a:xfrm>
            <a:prstGeom prst="rect">
              <a:avLst/>
            </a:prstGeom>
          </p:spPr>
        </p:pic>
      </p:grpSp>
      <p:pic>
        <p:nvPicPr>
          <p:cNvPr id="16" name="Picture 15" descr="A picture containing table&#10;&#10;AI-generated content may be incorrect.">
            <a:extLst>
              <a:ext uri="{FF2B5EF4-FFF2-40B4-BE49-F238E27FC236}">
                <a16:creationId xmlns:a16="http://schemas.microsoft.com/office/drawing/2014/main" id="{B7210DF1-3FA9-FA87-F4B8-114C11BCE9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84" t="6315" r="6651" b="2284"/>
          <a:stretch>
            <a:fillRect/>
          </a:stretch>
        </p:blipFill>
        <p:spPr>
          <a:xfrm>
            <a:off x="5355933" y="3227874"/>
            <a:ext cx="1972992" cy="15357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D8EDE2-4946-017E-D442-645B2587164F}"/>
              </a:ext>
            </a:extLst>
          </p:cNvPr>
          <p:cNvCxnSpPr>
            <a:stCxn id="15" idx="3"/>
          </p:cNvCxnSpPr>
          <p:nvPr/>
        </p:nvCxnSpPr>
        <p:spPr>
          <a:xfrm flipV="1">
            <a:off x="4831962" y="3862086"/>
            <a:ext cx="397422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Tropospheric Ozone Lidar Network (TOLNet)">
            <a:extLst>
              <a:ext uri="{FF2B5EF4-FFF2-40B4-BE49-F238E27FC236}">
                <a16:creationId xmlns:a16="http://schemas.microsoft.com/office/drawing/2014/main" id="{FD070560-70BE-786F-B8F8-5AD499F0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03" y="156869"/>
            <a:ext cx="521819" cy="5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FB9D5B-A197-B022-969E-038A6A2E1623}"/>
              </a:ext>
            </a:extLst>
          </p:cNvPr>
          <p:cNvSpPr txBox="1"/>
          <p:nvPr/>
        </p:nvSpPr>
        <p:spPr>
          <a:xfrm>
            <a:off x="508845" y="3050897"/>
            <a:ext cx="25163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Phoenix et al.: in preparation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C817E-FB99-CB56-623E-144DEF0D13BC}"/>
              </a:ext>
            </a:extLst>
          </p:cNvPr>
          <p:cNvSpPr txBox="1"/>
          <p:nvPr/>
        </p:nvSpPr>
        <p:spPr>
          <a:xfrm>
            <a:off x="471689" y="1037572"/>
            <a:ext cx="25163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Johnson et al.: in preparation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8C99C-3BF3-AD49-4094-0CC11080D8D1}"/>
              </a:ext>
            </a:extLst>
          </p:cNvPr>
          <p:cNvSpPr txBox="1"/>
          <p:nvPr/>
        </p:nvSpPr>
        <p:spPr>
          <a:xfrm>
            <a:off x="3602369" y="1024128"/>
            <a:ext cx="25163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Bernier et al.: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11102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50107"/>
            <a:ext cx="8593211" cy="470362"/>
          </a:xfrm>
        </p:spPr>
        <p:txBody>
          <a:bodyPr/>
          <a:lstStyle/>
          <a:p>
            <a:r>
              <a:rPr lang="en-US" dirty="0"/>
              <a:t>Some highlights (II)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CE32998-2A4A-23B1-6D92-EB5A66FC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97743"/>
            <a:ext cx="1249680" cy="274637"/>
          </a:xfrm>
        </p:spPr>
        <p:txBody>
          <a:bodyPr/>
          <a:lstStyle/>
          <a:p>
            <a:fld id="{95819BC3-7E48-734B-B255-F05E5B73394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40B1C67B-1F89-A735-96C8-B3D82A19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5AC94908-97B6-2E5A-3CAC-51E9B3C8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r>
              <a:rPr lang="en-US" dirty="0"/>
              <a:t>TEMPO DART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5E9A74-6930-8536-0684-FA56CFC6AEF7}"/>
              </a:ext>
            </a:extLst>
          </p:cNvPr>
          <p:cNvSpPr txBox="1"/>
          <p:nvPr/>
        </p:nvSpPr>
        <p:spPr>
          <a:xfrm>
            <a:off x="341298" y="720469"/>
            <a:ext cx="22990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dirty="0"/>
              <a:t>Process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1EE20-9FC8-17D0-9948-3E4CCBC49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98" y="1619136"/>
            <a:ext cx="2817833" cy="2716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67E92-FCF3-4DE3-9BF5-25BFA2C33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925" y="1619136"/>
            <a:ext cx="2631830" cy="3031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D1DC1D-9CCE-43B2-B233-0A51516F6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585" y="1578700"/>
            <a:ext cx="2161885" cy="3071677"/>
          </a:xfrm>
          <a:prstGeom prst="rect">
            <a:avLst/>
          </a:prstGeom>
        </p:spPr>
      </p:pic>
      <p:pic>
        <p:nvPicPr>
          <p:cNvPr id="9" name="Picture 2" descr="Tropospheric Ozone Lidar Network (TOLNet)">
            <a:extLst>
              <a:ext uri="{FF2B5EF4-FFF2-40B4-BE49-F238E27FC236}">
                <a16:creationId xmlns:a16="http://schemas.microsoft.com/office/drawing/2014/main" id="{4347F721-3DA7-7CDB-C96A-C843A0BF1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03" y="156869"/>
            <a:ext cx="521819" cy="5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19090F-311F-6746-87B4-A44CEF59A69E}"/>
              </a:ext>
            </a:extLst>
          </p:cNvPr>
          <p:cNvSpPr txBox="1"/>
          <p:nvPr/>
        </p:nvSpPr>
        <p:spPr>
          <a:xfrm>
            <a:off x="6829697" y="1104907"/>
            <a:ext cx="19463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Lin et al., submitted to Science Advances, 2026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440003-0CC0-A9E5-A6F3-E759E8FF5AB3}"/>
              </a:ext>
            </a:extLst>
          </p:cNvPr>
          <p:cNvSpPr txBox="1"/>
          <p:nvPr/>
        </p:nvSpPr>
        <p:spPr>
          <a:xfrm>
            <a:off x="3833175" y="1178590"/>
            <a:ext cx="19463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Dickens et al, submitted to JGR Atmospheres, 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1C412-E17F-B041-5F6B-2F4232E17514}"/>
              </a:ext>
            </a:extLst>
          </p:cNvPr>
          <p:cNvSpPr txBox="1"/>
          <p:nvPr/>
        </p:nvSpPr>
        <p:spPr>
          <a:xfrm>
            <a:off x="1183062" y="1185780"/>
            <a:ext cx="1416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Leblanc et al.: in preparation, 2026</a:t>
            </a:r>
          </a:p>
        </p:txBody>
      </p:sp>
    </p:spTree>
    <p:extLst>
      <p:ext uri="{BB962C8B-B14F-4D97-AF65-F5344CB8AC3E}">
        <p14:creationId xmlns:p14="http://schemas.microsoft.com/office/powerpoint/2010/main" val="1890276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358" y="460204"/>
            <a:ext cx="8593211" cy="470362"/>
          </a:xfrm>
        </p:spPr>
        <p:txBody>
          <a:bodyPr/>
          <a:lstStyle/>
          <a:p>
            <a:r>
              <a:rPr lang="en-US" dirty="0"/>
              <a:t>TOLNet presentations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87D745-AA63-A847-7842-644A2733886B}"/>
              </a:ext>
            </a:extLst>
          </p:cNvPr>
          <p:cNvSpPr txBox="1"/>
          <p:nvPr/>
        </p:nvSpPr>
        <p:spPr>
          <a:xfrm>
            <a:off x="313355" y="1617265"/>
            <a:ext cx="8097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Leblanc et al.: Combining SMOL lidar and GEOS-CF Model Results to Investigate Elevated Ozone Events in the Southwest United States → </a:t>
            </a:r>
            <a:r>
              <a:rPr lang="en-US" sz="1200" b="1" dirty="0">
                <a:solidFill>
                  <a:srgbClr val="FF0000"/>
                </a:solidFill>
              </a:rPr>
              <a:t>Wednesday, 2:40 PM 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92958C-8BA7-E2D7-3034-B6F083ED9361}"/>
              </a:ext>
            </a:extLst>
          </p:cNvPr>
          <p:cNvSpPr txBox="1"/>
          <p:nvPr/>
        </p:nvSpPr>
        <p:spPr>
          <a:xfrm>
            <a:off x="313357" y="887903"/>
            <a:ext cx="8097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Johnson et al.: TEMPO Ozone Profile Validation in the Troposphere using TOLNet → </a:t>
            </a:r>
            <a:r>
              <a:rPr lang="en-US" sz="1200" b="1" dirty="0">
                <a:solidFill>
                  <a:srgbClr val="FF0000"/>
                </a:solidFill>
              </a:rPr>
              <a:t>Right after this talk!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A5E90-8B48-9A1D-A6C2-0984548F088F}"/>
              </a:ext>
            </a:extLst>
          </p:cNvPr>
          <p:cNvSpPr txBox="1"/>
          <p:nvPr/>
        </p:nvSpPr>
        <p:spPr>
          <a:xfrm>
            <a:off x="313355" y="3253471"/>
            <a:ext cx="80977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Phoenix et al.: GEOS-CF Forecast Evaluation Using TOLNet Ozone Profiles → </a:t>
            </a:r>
            <a:r>
              <a:rPr lang="en-US" sz="1200" b="1" dirty="0">
                <a:solidFill>
                  <a:srgbClr val="FF0000"/>
                </a:solidFill>
              </a:rPr>
              <a:t>Poster #16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4CD181-F82D-6833-CAEC-3D407FFBAC06}"/>
              </a:ext>
            </a:extLst>
          </p:cNvPr>
          <p:cNvSpPr txBox="1"/>
          <p:nvPr/>
        </p:nvSpPr>
        <p:spPr>
          <a:xfrm>
            <a:off x="313356" y="2763629"/>
            <a:ext cx="8097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Bernier et al.: Surface Characterization of 0-2 km Ozone </a:t>
            </a:r>
            <a:r>
              <a:rPr lang="en-US" sz="1200" b="1" dirty="0" err="1"/>
              <a:t>Subcolumns</a:t>
            </a:r>
            <a:r>
              <a:rPr lang="en-US" sz="1200" b="1" dirty="0"/>
              <a:t> across Urban Environments during STAQS → </a:t>
            </a:r>
            <a:r>
              <a:rPr lang="en-US" sz="1200" b="1" dirty="0">
                <a:solidFill>
                  <a:srgbClr val="FF0000"/>
                </a:solidFill>
              </a:rPr>
              <a:t>Poster #2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A24FCA-6590-48BD-2DCB-348EBEE8B6D2}"/>
              </a:ext>
            </a:extLst>
          </p:cNvPr>
          <p:cNvSpPr txBox="1"/>
          <p:nvPr/>
        </p:nvSpPr>
        <p:spPr>
          <a:xfrm>
            <a:off x="313355" y="3552814"/>
            <a:ext cx="80977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Roots et al.: Multi-Source Observations for Understanding Pollution Distribution → </a:t>
            </a:r>
            <a:r>
              <a:rPr lang="en-US" sz="1200" b="1" dirty="0">
                <a:solidFill>
                  <a:srgbClr val="FF0000"/>
                </a:solidFill>
              </a:rPr>
              <a:t>Poster #22</a:t>
            </a:r>
            <a:endParaRPr lang="en-US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FCBE85-04D5-E440-FBCF-99F60948824D}"/>
              </a:ext>
            </a:extLst>
          </p:cNvPr>
          <p:cNvSpPr txBox="1"/>
          <p:nvPr/>
        </p:nvSpPr>
        <p:spPr>
          <a:xfrm>
            <a:off x="313356" y="3863823"/>
            <a:ext cx="8097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Wu et al.: Comparisons of the TEMPO Ozone Profile Product with Ground-Based Ozone Lidar and Applications to Air Quality Studies over New York → </a:t>
            </a:r>
            <a:r>
              <a:rPr lang="en-US" sz="1200" b="1" dirty="0">
                <a:solidFill>
                  <a:srgbClr val="FF0000"/>
                </a:solidFill>
              </a:rPr>
              <a:t>Poster #24</a:t>
            </a:r>
            <a:endParaRPr lang="en-US" sz="1200" b="1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63D18ACF-07A8-D568-F9E6-8E6E4F1795C1}"/>
              </a:ext>
            </a:extLst>
          </p:cNvPr>
          <p:cNvSpPr txBox="1">
            <a:spLocks/>
          </p:cNvSpPr>
          <p:nvPr/>
        </p:nvSpPr>
        <p:spPr>
          <a:xfrm>
            <a:off x="313358" y="2241638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TOLNet posters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B5F6A7F3-4B91-15B6-6F1A-74A1DA2C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481489E4-1E98-D301-B188-76EBBA11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r>
              <a:rPr lang="en-US" dirty="0"/>
              <a:t>TEMPO DART Meeting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9D27FF-783E-CB57-C22C-B9D9BAF8A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55" y="1185366"/>
            <a:ext cx="8097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 err="1"/>
              <a:t>Newchurch</a:t>
            </a:r>
            <a:r>
              <a:rPr lang="en-US" altLang="en-US" sz="1200" b="1" dirty="0"/>
              <a:t> et al.: Validation of TEMPO O3 profile and NO2 column with TOLNet/RO3QET and </a:t>
            </a:r>
            <a:r>
              <a:rPr lang="en-US" altLang="en-US" sz="1200" b="1" dirty="0" err="1"/>
              <a:t>SeaRey</a:t>
            </a:r>
            <a:r>
              <a:rPr lang="en-US" altLang="en-US" sz="1200" b="1" dirty="0"/>
              <a:t> measurements </a:t>
            </a:r>
            <a:r>
              <a:rPr lang="en-US" sz="1200" b="1" dirty="0"/>
              <a:t> → </a:t>
            </a:r>
            <a:r>
              <a:rPr lang="en-US" altLang="en-US" sz="1200" b="1" dirty="0">
                <a:solidFill>
                  <a:srgbClr val="FF0000"/>
                </a:solidFill>
              </a:rPr>
              <a:t>Tuesday, 11:20 LT</a:t>
            </a:r>
          </a:p>
        </p:txBody>
      </p:sp>
      <p:pic>
        <p:nvPicPr>
          <p:cNvPr id="3" name="Picture 2" descr="Tropospheric Ozone Lidar Network (TOLNet)">
            <a:extLst>
              <a:ext uri="{FF2B5EF4-FFF2-40B4-BE49-F238E27FC236}">
                <a16:creationId xmlns:a16="http://schemas.microsoft.com/office/drawing/2014/main" id="{D201E3E9-FEC8-53CE-BDA9-2198E190F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03" y="156869"/>
            <a:ext cx="521819" cy="5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35294"/>
      </p:ext>
    </p:extLst>
  </p:cSld>
  <p:clrMapOvr>
    <a:masterClrMapping/>
  </p:clrMapOvr>
</p:sld>
</file>

<file path=ppt/theme/theme1.xml><?xml version="1.0" encoding="utf-8"?>
<a:theme xmlns:a="http://schemas.openxmlformats.org/drawingml/2006/main" name="NASA-JPL_Template_White_16-9_vA4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16-9_vA4" id="{1FDC790B-0BCB-4161-AA13-ED7D3000EB70}" vid="{18C53FB0-5E30-48DE-81CB-EBEED0E08784}"/>
    </a:ext>
  </a:extLst>
</a:theme>
</file>

<file path=ppt/theme/theme2.xml><?xml version="1.0" encoding="utf-8"?>
<a:theme xmlns:a="http://schemas.openxmlformats.org/drawingml/2006/main" name="Content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NASA-JPL_Template_White_16-9_vA4</Template>
  <TotalTime>19197</TotalTime>
  <Words>814</Words>
  <Application>Microsoft Office PowerPoint</Application>
  <PresentationFormat>On-screen Show (16:9)</PresentationFormat>
  <Paragraphs>100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Wingdings</vt:lpstr>
      <vt:lpstr>NASA-JPL_Template_White_16-9_vA4</vt:lpstr>
      <vt:lpstr>Content Slides</vt:lpstr>
      <vt:lpstr>Retrospect</vt:lpstr>
      <vt:lpstr>PowerPoint Presentation</vt:lpstr>
      <vt:lpstr>The Tropospheric Ozone Lidar Network (TOLNet)</vt:lpstr>
      <vt:lpstr>The SMOL: Standardized hardware</vt:lpstr>
      <vt:lpstr>GLASS: Standardized processing</vt:lpstr>
      <vt:lpstr>The benefits of standardization</vt:lpstr>
      <vt:lpstr>Data access and storage</vt:lpstr>
      <vt:lpstr>Some highlights (I)</vt:lpstr>
      <vt:lpstr>Some highlights (II)</vt:lpstr>
      <vt:lpstr>TOLNet presentations</vt:lpstr>
      <vt:lpstr>SMOL deployment request form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Keil</dc:creator>
  <cp:lastModifiedBy>Chouza Keil, Fernando G (US 321F)</cp:lastModifiedBy>
  <cp:revision>159</cp:revision>
  <dcterms:created xsi:type="dcterms:W3CDTF">2020-05-19T21:12:25Z</dcterms:created>
  <dcterms:modified xsi:type="dcterms:W3CDTF">2026-06-14T03:09:58Z</dcterms:modified>
</cp:coreProperties>
</file>