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1749" r:id="rId4"/>
    <p:sldId id="282" r:id="rId5"/>
    <p:sldId id="1750" r:id="rId6"/>
    <p:sldId id="1754" r:id="rId7"/>
    <p:sldId id="1748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B22"/>
    <a:srgbClr val="073072"/>
    <a:srgbClr val="020F23"/>
    <a:srgbClr val="448DC0"/>
    <a:srgbClr val="A3786F"/>
    <a:srgbClr val="0432FA"/>
    <a:srgbClr val="A61717"/>
    <a:srgbClr val="0B76A0"/>
    <a:srgbClr val="0750F9"/>
    <a:srgbClr val="005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906"/>
    <p:restoredTop sz="97300"/>
  </p:normalViewPr>
  <p:slideViewPr>
    <p:cSldViewPr snapToGrid="0">
      <p:cViewPr varScale="1">
        <p:scale>
          <a:sx n="127" d="100"/>
          <a:sy n="127" d="100"/>
        </p:scale>
        <p:origin x="208" y="424"/>
      </p:cViewPr>
      <p:guideLst/>
    </p:cSldViewPr>
  </p:slideViewPr>
  <p:outlineViewPr>
    <p:cViewPr>
      <p:scale>
        <a:sx n="33" d="100"/>
        <a:sy n="33" d="100"/>
      </p:scale>
      <p:origin x="-1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3008" y="176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EAE70-E417-9C47-B0E6-1A5480A5707B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0459D-C0C0-3041-BEEB-EED805EE4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dcc060523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dcc060523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dirty="0"/>
              <a:t>10-min</a:t>
            </a:r>
            <a:r>
              <a:rPr lang="zh-CN" altLang="en-US" dirty="0"/>
              <a:t> </a:t>
            </a:r>
            <a:r>
              <a:rPr lang="en-US" altLang="zh-CN" dirty="0"/>
              <a:t>talk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4:50-5:00</a:t>
            </a:r>
            <a:r>
              <a:rPr lang="zh-CN" altLang="en-US" dirty="0"/>
              <a:t> </a:t>
            </a:r>
            <a:r>
              <a:rPr lang="en-US" altLang="zh-CN" dirty="0"/>
              <a:t>PM</a:t>
            </a:r>
            <a:r>
              <a:rPr lang="zh-CN" altLang="en-US" dirty="0"/>
              <a:t> </a:t>
            </a:r>
            <a:r>
              <a:rPr lang="en-US" altLang="zh-CN" dirty="0"/>
              <a:t>LT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0459D-C0C0-3041-BEEB-EED805EE44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1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0459D-C0C0-3041-BEEB-EED805EE44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6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0459D-C0C0-3041-BEEB-EED805EE44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F6812-D767-8A51-933B-B282F8DA3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895302-ACFD-B1CB-1E54-88DB4CB45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B8707-64A9-F732-B001-B1969B792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EC702-B4A3-5753-58AD-C5CDEEED9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0459D-C0C0-3041-BEEB-EED805EE44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71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83751-F10C-E25C-89A5-228F7A063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BB2720-783F-03CA-2436-7665AA9FF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885471-50EC-98D6-50EC-41222749B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27C4E-9ABE-4F95-4D39-5789DE395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0459D-C0C0-3041-BEEB-EED805EE44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83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4C01F-38CB-EF33-D713-706439AD1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BE128F-F835-4B66-B283-D7DAA2AF5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D3E1A3-9337-62C1-DE48-8EE0D18BB6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 reference for the second order </a:t>
            </a:r>
            <a:r>
              <a:rPr lang="en-US" dirty="0" err="1"/>
              <a:t>strcture</a:t>
            </a:r>
            <a:r>
              <a:rPr lang="en-US" dirty="0"/>
              <a:t>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755BC-6F07-960E-9072-838E72246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0459D-C0C0-3041-BEEB-EED805EE44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5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26E35-0DFE-88D4-E9BC-1520FED551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63C03-701C-E1EF-FB4D-D774D9F5A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7F985-D416-5C0E-F0A2-CA8CD833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1BAB-11A8-A245-9FD9-073CB4204572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3DFE5-79E8-F144-5361-086B9C59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7530A-FB54-C8EB-7897-2820162B7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7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22A1A-71F3-897E-9CB7-B1AEE6AB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FCA77-FA41-02D7-443D-E10B1C3D3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2AD5-7EC7-4CEB-C8E0-529111949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30C02-7F9C-2E43-A2D9-76D436C272C2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53EA0-1D1E-A62D-D097-77EEB2C9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0E0F-41BC-2910-81A4-CF1815A8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8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DB3FD-9F10-0AAE-A28D-DCF1658A59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78AAD-25BE-FA09-A3FA-62BF741FE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B2A1F-D09F-A805-7032-9230DC05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BB48-AF7D-7D45-9C13-0B30BA5D8EC2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A5891-1EE5-9B7D-D33C-03000E055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24797-B4AE-3FF0-7B74-97685B6D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7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064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8128-9754-94F7-228B-B7420911F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7BC34-FD6B-55FC-38AD-12649D3B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8BB23-A2BC-5199-99EF-9CDEB672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94F1A-DB56-4F48-BD85-CB4E673F767E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0ACD3-CEAD-0C93-28E0-E8A16C88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8F3B-37C7-A3DB-025D-12F3095AE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8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1935C-C549-C194-1AAF-6804EE39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3CE02-0CF1-6B12-D15C-80ADFE97F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44122-24FD-CAF1-4165-CD214F76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707B-DDE0-414B-9C3E-3D1AE3B2C003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52CA7-1BD1-5BFB-B8D9-72867F8E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85E64-D50C-508E-2084-0F46DEC7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0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85219-1455-D9EA-735F-0D47FADD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2937C-10F5-4967-AC52-DAA8A10D1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6C7735-A663-6EB1-D9EB-8E2FFA22A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0348E-75E7-F2D6-1E31-91E443CD2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2B28-3E71-994C-AC89-C0EEBD58434C}" type="datetime1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63630-F7C2-A460-6125-C061AA93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A2667-A873-2F26-EA6D-1CE9C830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3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2BBF-1B91-134E-BBFF-C883767E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13B37-1A1A-6AAE-7504-A20338DA3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A7DBF-9D36-FCBB-5573-8CCF55ABC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41E61-671B-4ABD-132C-E3019B4BB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5EB57E-F996-2779-F931-9CCC8CA15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AD4407-AD95-36D5-A009-8B46A110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3992B-7301-8B44-9414-49F61F8D1152}" type="datetime1">
              <a:rPr lang="en-US" smtClean="0"/>
              <a:t>6/11/26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28B86-05B9-C7CD-9875-24401506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BB4CF3-F821-2251-3766-01801746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38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809C-485E-24E8-A140-50A2595F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7B2F3-103A-64B2-2EEF-47D52FCE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7117B-7BC6-4749-BA7D-DAE24AA88CBF}" type="datetime1">
              <a:rPr lang="en-US" smtClean="0"/>
              <a:t>6/11/26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07499-C2B2-5FCE-D908-111DFE40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3367A-EDF3-6056-743C-ECD02E68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4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298CF-03F7-88EE-A061-55BAF371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238C-6C26-D34D-A3BF-FA3090C832ED}" type="datetime1">
              <a:rPr lang="en-US" smtClean="0"/>
              <a:t>6/11/26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E0BDD-DD17-A51D-CD6A-F4E37A40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2F5F2-939D-F7AA-9D96-770F5B16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CD590-4108-1108-D736-A9C606A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67607-1E5A-313C-EF99-36B064377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7E03BD-F3EB-B040-A758-7AA8BAE88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5B6A7-56B0-7648-EAFF-E61B950B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4158-5E7A-7748-A51C-AF23F0EB368C}" type="datetime1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DF46B-B5F5-FEE7-A82B-2C5066382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2F203-9032-FF59-106F-FCA1C332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8441-ED99-A92F-1382-DADA07A15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29CDA-4E7C-5328-033C-5BD0C8778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6E7DD-CD2F-4768-E8DB-7FD474E2F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7E043-2826-226F-4B56-4999C62FB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8D6D3-95BF-E644-99A8-414CCF6B281A}" type="datetime1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25C46-4ABD-CD29-276A-4647CC2F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58812-9137-13C0-EADA-2FB1573A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3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94936-1ED2-A9CC-4F2F-A115E2537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54A8F-7716-7F0C-B98C-B4D9BDEAE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F39C1-A750-AA55-BC7B-847F75DE7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5078F4-9F5A-5D45-B94D-3B78C7E7F2D7}" type="datetime1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ED800-AF53-5E95-2296-4583DCDF8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A5970-6EDE-703A-0786-200473F87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1EF777-49D8-4F40-BF86-83DC3D2127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2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hatGPT Image May 6, 2026, 01_38_59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3143" y="978942"/>
            <a:ext cx="10986485" cy="19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Cross-Satellite Comparison of TEMPO</a:t>
            </a:r>
            <a:r>
              <a:rPr lang="zh-CN" altLang="en-US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v04 NO</a:t>
            </a:r>
            <a:r>
              <a:rPr lang="en-US" sz="4800" b="1" baseline="-25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HCHO</a:t>
            </a:r>
            <a:r>
              <a:rPr lang="zh-CN" altLang="en-US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Products</a:t>
            </a:r>
            <a:endParaRPr sz="4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0331828" y="6356973"/>
            <a:ext cx="1835600" cy="45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15000"/>
              </a:lnSpc>
            </a:pPr>
            <a:r>
              <a:rPr lang="en" sz="1200" dirty="0">
                <a:solidFill>
                  <a:srgbClr val="6D9EEB"/>
                </a:solidFill>
                <a:latin typeface="Calibri"/>
                <a:ea typeface="Calibri"/>
                <a:cs typeface="Calibri"/>
                <a:sym typeface="Calibri"/>
              </a:rPr>
              <a:t>Image generated using AI</a:t>
            </a:r>
            <a:endParaRPr sz="1200" dirty="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3" title="imag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1000" y="6022665"/>
            <a:ext cx="811733" cy="7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CfA_Logo_Vertical_CMYK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01" y="6101234"/>
            <a:ext cx="1574628" cy="6748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78075658-93FA-B1AB-5B11-1CBC339EA2C0}"/>
              </a:ext>
            </a:extLst>
          </p:cNvPr>
          <p:cNvSpPr txBox="1"/>
          <p:nvPr/>
        </p:nvSpPr>
        <p:spPr>
          <a:xfrm>
            <a:off x="263143" y="3306318"/>
            <a:ext cx="7699855" cy="2520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Madankui Tao (Tao-ma)</a:t>
            </a:r>
            <a:r>
              <a:rPr lang="en-US" altLang="zh-CN" sz="19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n" sz="1900" baseline="30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n-US" altLang="zh-CN" sz="19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Qindan</a:t>
            </a:r>
            <a:r>
              <a:rPr lang="zh-CN" altLang="en-US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Zhu</a:t>
            </a:r>
            <a:r>
              <a:rPr lang="en-US" altLang="zh-CN" sz="19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n-US" altLang="zh-CN"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n-US" altLang="zh-CN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Caroline</a:t>
            </a:r>
            <a:r>
              <a:rPr lang="zh-CN" altLang="en-US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Nowland</a:t>
            </a:r>
            <a:r>
              <a:rPr lang="en-US" altLang="zh-CN" sz="19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n-US" altLang="zh-CN"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n-US" sz="1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Gonzalo Gonzalez Abad</a:t>
            </a:r>
            <a:r>
              <a:rPr lang="en-US" altLang="zh-CN" sz="1900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n-US"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</a:pPr>
            <a:r>
              <a:rPr lang="en-US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Center for Astrophysics | Harvard &amp; Smithsonian, Cambridge, MA, USA.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4A0B72-3367-93B1-7885-23B47A4CCD3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3719" t="20871" r="13768" b="20871"/>
          <a:stretch>
            <a:fillRect/>
          </a:stretch>
        </p:blipFill>
        <p:spPr>
          <a:xfrm>
            <a:off x="2848404" y="5989191"/>
            <a:ext cx="1023509" cy="822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9E1D4-2BD3-9CD4-96D1-3A065FAA7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DB40472-9F34-2FF7-95DC-31EDD4EDD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5" y="998500"/>
            <a:ext cx="8105093" cy="5498554"/>
          </a:xfrm>
          <a:prstGeom prst="rect">
            <a:avLst/>
          </a:prstGeom>
        </p:spPr>
      </p:pic>
      <p:pic>
        <p:nvPicPr>
          <p:cNvPr id="45" name="Google Shape;65;p14" title="ChatGPT Image May 6, 2026, 01_38_59 PM.png">
            <a:extLst>
              <a:ext uri="{FF2B5EF4-FFF2-40B4-BE49-F238E27FC236}">
                <a16:creationId xmlns:a16="http://schemas.microsoft.com/office/drawing/2014/main" id="{5835B7ED-8F67-6040-9E4E-0C104BB051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793" b="75648"/>
          <a:stretch>
            <a:fillRect/>
          </a:stretch>
        </p:blipFill>
        <p:spPr>
          <a:xfrm>
            <a:off x="0" y="-1"/>
            <a:ext cx="12192000" cy="6904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6E6916-6E55-0B39-AC29-DAA2DB0BED20}"/>
              </a:ext>
            </a:extLst>
          </p:cNvPr>
          <p:cNvSpPr txBox="1"/>
          <p:nvPr/>
        </p:nvSpPr>
        <p:spPr>
          <a:xfrm>
            <a:off x="9250194" y="5375297"/>
            <a:ext cx="2949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893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 × 5.5 km²</a:t>
            </a:r>
            <a:r>
              <a:rPr lang="zh-CN" altLang="en-US" sz="2000" dirty="0">
                <a:solidFill>
                  <a:srgbClr val="893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000" dirty="0">
                <a:solidFill>
                  <a:srgbClr val="228C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× 24 km²</a:t>
            </a:r>
            <a:endParaRPr lang="en-US" sz="2000" dirty="0">
              <a:solidFill>
                <a:srgbClr val="8934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8934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(nadir)</a:t>
            </a:r>
            <a:r>
              <a:rPr lang="zh-CN" altLang="en-US" sz="2000" dirty="0">
                <a:solidFill>
                  <a:srgbClr val="228C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</a:t>
            </a:r>
            <a:r>
              <a:rPr lang="en-US" sz="2000" dirty="0">
                <a:solidFill>
                  <a:srgbClr val="228C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(nadir)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3AE57C-B7CD-8C3F-9315-A491F7B04520}"/>
              </a:ext>
            </a:extLst>
          </p:cNvPr>
          <p:cNvSpPr txBox="1"/>
          <p:nvPr/>
        </p:nvSpPr>
        <p:spPr>
          <a:xfrm>
            <a:off x="8150348" y="2137387"/>
            <a:ext cx="187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46D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× 4.75 km²</a:t>
            </a:r>
          </a:p>
          <a:p>
            <a:r>
              <a:rPr lang="en-US" sz="2000" dirty="0">
                <a:solidFill>
                  <a:srgbClr val="F46D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(center of FOR)</a:t>
            </a:r>
          </a:p>
        </p:txBody>
      </p:sp>
      <p:pic>
        <p:nvPicPr>
          <p:cNvPr id="3" name="Google Shape;86;p15">
            <a:extLst>
              <a:ext uri="{FF2B5EF4-FFF2-40B4-BE49-F238E27FC236}">
                <a16:creationId xmlns:a16="http://schemas.microsoft.com/office/drawing/2014/main" id="{B2E26E41-2789-DACF-1C18-CA62713816D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2553" y="4429618"/>
            <a:ext cx="669856" cy="5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5;p15">
            <a:extLst>
              <a:ext uri="{FF2B5EF4-FFF2-40B4-BE49-F238E27FC236}">
                <a16:creationId xmlns:a16="http://schemas.microsoft.com/office/drawing/2014/main" id="{7D993616-2EAF-5A6C-7079-8C2F7C40964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024633" y="1283840"/>
            <a:ext cx="691661" cy="5944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ircular Arrow 5">
            <a:extLst>
              <a:ext uri="{FF2B5EF4-FFF2-40B4-BE49-F238E27FC236}">
                <a16:creationId xmlns:a16="http://schemas.microsoft.com/office/drawing/2014/main" id="{30D217D0-DC22-D110-3926-097FF89BBFAB}"/>
              </a:ext>
            </a:extLst>
          </p:cNvPr>
          <p:cNvSpPr/>
          <p:nvPr/>
        </p:nvSpPr>
        <p:spPr>
          <a:xfrm>
            <a:off x="8921759" y="1037499"/>
            <a:ext cx="868705" cy="910463"/>
          </a:xfrm>
          <a:prstGeom prst="circularArrow">
            <a:avLst>
              <a:gd name="adj1" fmla="val 2966"/>
              <a:gd name="adj2" fmla="val 1039321"/>
              <a:gd name="adj3" fmla="val 20263904"/>
              <a:gd name="adj4" fmla="val 11461111"/>
              <a:gd name="adj5" fmla="val 636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Google Shape;82;p15">
            <a:extLst>
              <a:ext uri="{FF2B5EF4-FFF2-40B4-BE49-F238E27FC236}">
                <a16:creationId xmlns:a16="http://schemas.microsoft.com/office/drawing/2014/main" id="{88B63B52-77CA-27D7-DC84-31E8CBC02CA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62142" y="4075740"/>
            <a:ext cx="948889" cy="116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3;p15">
            <a:extLst>
              <a:ext uri="{FF2B5EF4-FFF2-40B4-BE49-F238E27FC236}">
                <a16:creationId xmlns:a16="http://schemas.microsoft.com/office/drawing/2014/main" id="{72EB9FDF-B5ED-5D87-A870-AAA6EF61AF78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b="23763"/>
          <a:stretch/>
        </p:blipFill>
        <p:spPr>
          <a:xfrm>
            <a:off x="10697825" y="4226839"/>
            <a:ext cx="1020311" cy="81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7;p15">
            <a:extLst>
              <a:ext uri="{FF2B5EF4-FFF2-40B4-BE49-F238E27FC236}">
                <a16:creationId xmlns:a16="http://schemas.microsoft.com/office/drawing/2014/main" id="{5E56C5F2-9C48-45E5-D425-F6C16CE36813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rcRect r="23863"/>
          <a:stretch>
            <a:fillRect/>
          </a:stretch>
        </p:blipFill>
        <p:spPr>
          <a:xfrm>
            <a:off x="10153863" y="6213081"/>
            <a:ext cx="2038136" cy="644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98;p15">
            <a:extLst>
              <a:ext uri="{FF2B5EF4-FFF2-40B4-BE49-F238E27FC236}">
                <a16:creationId xmlns:a16="http://schemas.microsoft.com/office/drawing/2014/main" id="{39C8D81A-0D06-6462-04F1-6D3533328449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561954" y="3155706"/>
            <a:ext cx="182030" cy="8270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9;p15">
            <a:extLst>
              <a:ext uri="{FF2B5EF4-FFF2-40B4-BE49-F238E27FC236}">
                <a16:creationId xmlns:a16="http://schemas.microsoft.com/office/drawing/2014/main" id="{54ED1DE2-175F-2770-3437-BF05851C56F2}"/>
              </a:ext>
            </a:extLst>
          </p:cNvPr>
          <p:cNvSpPr txBox="1"/>
          <p:nvPr/>
        </p:nvSpPr>
        <p:spPr>
          <a:xfrm>
            <a:off x="9310723" y="2626897"/>
            <a:ext cx="2672090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NASA/SAO-</a:t>
            </a:r>
            <a:r>
              <a:rPr lang="en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CfA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00;p15">
            <a:extLst>
              <a:ext uri="{FF2B5EF4-FFF2-40B4-BE49-F238E27FC236}">
                <a16:creationId xmlns:a16="http://schemas.microsoft.com/office/drawing/2014/main" id="{05EA5B0A-8111-CDD2-4465-C2C53019D635}"/>
              </a:ext>
            </a:extLst>
          </p:cNvPr>
          <p:cNvSpPr txBox="1"/>
          <p:nvPr/>
        </p:nvSpPr>
        <p:spPr>
          <a:xfrm>
            <a:off x="9435383" y="5074565"/>
            <a:ext cx="1402405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ESA/KNMI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01;p15">
            <a:extLst>
              <a:ext uri="{FF2B5EF4-FFF2-40B4-BE49-F238E27FC236}">
                <a16:creationId xmlns:a16="http://schemas.microsoft.com/office/drawing/2014/main" id="{452A01E5-8D96-F988-B3BF-39ACFAF2209B}"/>
              </a:ext>
            </a:extLst>
          </p:cNvPr>
          <p:cNvSpPr txBox="1"/>
          <p:nvPr/>
        </p:nvSpPr>
        <p:spPr>
          <a:xfrm>
            <a:off x="10520016" y="4986065"/>
            <a:ext cx="1692031" cy="46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NASA/KNMI-FMI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2;p15">
            <a:extLst>
              <a:ext uri="{FF2B5EF4-FFF2-40B4-BE49-F238E27FC236}">
                <a16:creationId xmlns:a16="http://schemas.microsoft.com/office/drawing/2014/main" id="{7CE77D3C-87F9-D6C4-6BDB-D97FC4AAD8A5}"/>
              </a:ext>
            </a:extLst>
          </p:cNvPr>
          <p:cNvSpPr txBox="1"/>
          <p:nvPr/>
        </p:nvSpPr>
        <p:spPr>
          <a:xfrm>
            <a:off x="10833615" y="3096593"/>
            <a:ext cx="39623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F2C3B2-7D88-8AE3-B691-405EE0E99548}"/>
              </a:ext>
            </a:extLst>
          </p:cNvPr>
          <p:cNvSpPr txBox="1"/>
          <p:nvPr/>
        </p:nvSpPr>
        <p:spPr>
          <a:xfrm>
            <a:off x="98546" y="96153"/>
            <a:ext cx="12111038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6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new information does TEMPO provide? Insights from cross-satellite comparison</a:t>
            </a:r>
            <a:endParaRPr lang="en-US" sz="2600" b="1" i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AA909A-5A25-44CA-579F-67036812436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64378"/>
          <a:stretch>
            <a:fillRect/>
          </a:stretch>
        </p:blipFill>
        <p:spPr>
          <a:xfrm>
            <a:off x="9900712" y="879888"/>
            <a:ext cx="1331849" cy="1819515"/>
          </a:xfrm>
          <a:prstGeom prst="rect">
            <a:avLst/>
          </a:prstGeom>
        </p:spPr>
      </p:pic>
      <p:pic>
        <p:nvPicPr>
          <p:cNvPr id="11" name="Google Shape;84;p15" title="image.png">
            <a:extLst>
              <a:ext uri="{FF2B5EF4-FFF2-40B4-BE49-F238E27FC236}">
                <a16:creationId xmlns:a16="http://schemas.microsoft.com/office/drawing/2014/main" id="{E5D529ED-337C-E457-200F-A5BCCB8B1752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1098676" y="1702906"/>
            <a:ext cx="802573" cy="8213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90;p15">
            <a:extLst>
              <a:ext uri="{FF2B5EF4-FFF2-40B4-BE49-F238E27FC236}">
                <a16:creationId xmlns:a16="http://schemas.microsoft.com/office/drawing/2014/main" id="{D7CC0734-1067-7AB0-D5C3-3A6CBBE7DB0D}"/>
              </a:ext>
            </a:extLst>
          </p:cNvPr>
          <p:cNvSpPr txBox="1"/>
          <p:nvPr/>
        </p:nvSpPr>
        <p:spPr>
          <a:xfrm>
            <a:off x="8587063" y="566912"/>
            <a:ext cx="15668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GEO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1;p15">
            <a:extLst>
              <a:ext uri="{FF2B5EF4-FFF2-40B4-BE49-F238E27FC236}">
                <a16:creationId xmlns:a16="http://schemas.microsoft.com/office/drawing/2014/main" id="{D54A00A8-6D57-B7E1-4A51-A71D9AAB96D8}"/>
              </a:ext>
            </a:extLst>
          </p:cNvPr>
          <p:cNvSpPr txBox="1"/>
          <p:nvPr/>
        </p:nvSpPr>
        <p:spPr>
          <a:xfrm>
            <a:off x="8441499" y="4044221"/>
            <a:ext cx="1566800" cy="670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92;p15" descr="Cloud Clipart Vector Art, Icons, and Graphics for Free Download">
            <a:extLst>
              <a:ext uri="{FF2B5EF4-FFF2-40B4-BE49-F238E27FC236}">
                <a16:creationId xmlns:a16="http://schemas.microsoft.com/office/drawing/2014/main" id="{C63234C7-4D2E-6915-9BAF-9F66B6B6A7C0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77432" y="5122754"/>
            <a:ext cx="1628397" cy="8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93;p15">
            <a:extLst>
              <a:ext uri="{FF2B5EF4-FFF2-40B4-BE49-F238E27FC236}">
                <a16:creationId xmlns:a16="http://schemas.microsoft.com/office/drawing/2014/main" id="{79014666-5DD6-3F70-327B-76708E85A6E7}"/>
              </a:ext>
            </a:extLst>
          </p:cNvPr>
          <p:cNvSpPr txBox="1"/>
          <p:nvPr/>
        </p:nvSpPr>
        <p:spPr>
          <a:xfrm>
            <a:off x="6491233" y="5227349"/>
            <a:ext cx="1566800" cy="71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" sz="2667" b="1" dirty="0">
                <a:solidFill>
                  <a:schemeClr val="dk1"/>
                </a:solidFill>
              </a:rPr>
              <a:t>HCHO</a:t>
            </a:r>
            <a:endParaRPr sz="2667" b="1" dirty="0">
              <a:solidFill>
                <a:schemeClr val="dk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C0E203B-E7E5-BDD2-E7CD-2089288ACC1C}"/>
              </a:ext>
            </a:extLst>
          </p:cNvPr>
          <p:cNvSpPr txBox="1">
            <a:spLocks/>
          </p:cNvSpPr>
          <p:nvPr/>
        </p:nvSpPr>
        <p:spPr>
          <a:xfrm>
            <a:off x="135769" y="2567691"/>
            <a:ext cx="11920461" cy="1396658"/>
          </a:xfrm>
          <a:prstGeom prst="rect">
            <a:avLst/>
          </a:prstGeom>
          <a:solidFill>
            <a:srgbClr val="010B22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consistent are TEMPO NO₂ and HCHO columns with TROPOMI and OMI?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well do these instruments</a:t>
            </a: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 localized pollution gradients?</a:t>
            </a:r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Google Shape;78;p15" descr="remove the background outside the cloud">
            <a:extLst>
              <a:ext uri="{FF2B5EF4-FFF2-40B4-BE49-F238E27FC236}">
                <a16:creationId xmlns:a16="http://schemas.microsoft.com/office/drawing/2014/main" id="{1787C7F2-7EF3-2532-D114-45C7A48B0881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 l="10037" t="20122" r="9989" b="26926"/>
          <a:stretch/>
        </p:blipFill>
        <p:spPr>
          <a:xfrm>
            <a:off x="5949279" y="4167982"/>
            <a:ext cx="1308100" cy="93205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11F7F7-A053-D920-5E3F-6F812EA9D9F4}"/>
              </a:ext>
            </a:extLst>
          </p:cNvPr>
          <p:cNvSpPr txBox="1"/>
          <p:nvPr/>
        </p:nvSpPr>
        <p:spPr>
          <a:xfrm>
            <a:off x="8393493" y="6187237"/>
            <a:ext cx="2168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rgbClr val="6161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reference</a:t>
            </a:r>
          </a:p>
          <a:p>
            <a:r>
              <a:rPr lang="en-US" altLang="zh-CN" sz="1000" dirty="0">
                <a:solidFill>
                  <a:srgbClr val="6161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TEMPO: </a:t>
            </a:r>
            <a:r>
              <a:rPr lang="en-US" altLang="zh-CN" sz="1000" i="1" dirty="0">
                <a:solidFill>
                  <a:srgbClr val="6161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 et al., 2019</a:t>
            </a:r>
            <a:endParaRPr lang="en-US" altLang="zh-CN" sz="1000" b="0" i="1" dirty="0">
              <a:solidFill>
                <a:srgbClr val="61616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solidFill>
                  <a:srgbClr val="6161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TROPOMI: </a:t>
            </a:r>
            <a:r>
              <a:rPr lang="en-US" altLang="zh-CN" sz="1000" i="1" dirty="0">
                <a:solidFill>
                  <a:srgbClr val="6161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Veefkind et al., 2012</a:t>
            </a:r>
            <a:endParaRPr lang="en-US" sz="1000" i="1" dirty="0">
              <a:solidFill>
                <a:srgbClr val="61616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dirty="0">
                <a:solidFill>
                  <a:srgbClr val="6161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OMI: </a:t>
            </a:r>
            <a:r>
              <a:rPr lang="en-US" altLang="zh-CN" sz="1000" i="1" dirty="0">
                <a:solidFill>
                  <a:srgbClr val="6161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Levelt et al., 2018</a:t>
            </a: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1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C35F8-621B-F45B-C248-601290EC2E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563" t="26559" b="14811"/>
          <a:stretch>
            <a:fillRect/>
          </a:stretch>
        </p:blipFill>
        <p:spPr>
          <a:xfrm>
            <a:off x="2659115" y="1734586"/>
            <a:ext cx="5263803" cy="192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BA401-94DC-BFAC-2E46-D6C2D78CD2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563" t="26840" b="14451"/>
          <a:stretch>
            <a:fillRect/>
          </a:stretch>
        </p:blipFill>
        <p:spPr>
          <a:xfrm>
            <a:off x="2659117" y="4150547"/>
            <a:ext cx="5263802" cy="1927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4366FE-D2DE-540F-1384-8F030E937B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9254" t="84822" r="33795"/>
          <a:stretch>
            <a:fillRect/>
          </a:stretch>
        </p:blipFill>
        <p:spPr>
          <a:xfrm>
            <a:off x="2444273" y="6078488"/>
            <a:ext cx="3339488" cy="779512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CE51635B-EB8E-3342-6B9B-05AFE62DF279}"/>
              </a:ext>
            </a:extLst>
          </p:cNvPr>
          <p:cNvSpPr/>
          <p:nvPr/>
        </p:nvSpPr>
        <p:spPr>
          <a:xfrm rot="16200000">
            <a:off x="5490089" y="240236"/>
            <a:ext cx="91200" cy="2476464"/>
          </a:xfrm>
          <a:prstGeom prst="rightBrace">
            <a:avLst>
              <a:gd name="adj1" fmla="val 8333"/>
              <a:gd name="adj2" fmla="val 50793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D033F16E-8EE8-1594-6DB8-0235F8531F22}"/>
              </a:ext>
            </a:extLst>
          </p:cNvPr>
          <p:cNvSpPr/>
          <p:nvPr/>
        </p:nvSpPr>
        <p:spPr>
          <a:xfrm rot="16200000">
            <a:off x="5496826" y="2668305"/>
            <a:ext cx="77725" cy="2476464"/>
          </a:xfrm>
          <a:prstGeom prst="rightBrace">
            <a:avLst>
              <a:gd name="adj1" fmla="val 8333"/>
              <a:gd name="adj2" fmla="val 50793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BC2E2-B53C-67CD-E1B5-3B7F6AD9F10C}"/>
              </a:ext>
            </a:extLst>
          </p:cNvPr>
          <p:cNvSpPr txBox="1"/>
          <p:nvPr/>
        </p:nvSpPr>
        <p:spPr>
          <a:xfrm>
            <a:off x="4507627" y="1157623"/>
            <a:ext cx="2056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TROPOMI</a:t>
            </a:r>
            <a:r>
              <a: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OFFL</a:t>
            </a:r>
            <a:r>
              <a: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v2</a:t>
            </a:r>
            <a:endParaRPr lang="en-US" sz="26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7074D-6666-2EB0-5E32-DB879E22B60E}"/>
              </a:ext>
            </a:extLst>
          </p:cNvPr>
          <p:cNvSpPr txBox="1"/>
          <p:nvPr/>
        </p:nvSpPr>
        <p:spPr>
          <a:xfrm>
            <a:off x="4507627" y="3592787"/>
            <a:ext cx="2056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OMI</a:t>
            </a:r>
            <a:r>
              <a: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v004</a:t>
            </a:r>
            <a:endParaRPr lang="en-US" sz="26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FD1A4C1-FD89-D049-17A0-A19F34ACCD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B9EB1-A0CC-979D-5F63-B5B1D8535F04}"/>
              </a:ext>
            </a:extLst>
          </p:cNvPr>
          <p:cNvSpPr txBox="1"/>
          <p:nvPr/>
        </p:nvSpPr>
        <p:spPr>
          <a:xfrm>
            <a:off x="8055636" y="905059"/>
            <a:ext cx="40536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1. Level-2 </a:t>
            </a:r>
            <a:r>
              <a:rPr lang="en-US" altLang="zh-CN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</a:t>
            </a:r>
            <a:r>
              <a:rPr lang="en-US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ixel </a:t>
            </a:r>
            <a:r>
              <a:rPr lang="en-US" altLang="zh-CN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</a:t>
            </a:r>
            <a:r>
              <a:rPr lang="en-US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atching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|</a:t>
            </a:r>
            <a:r>
              <a:rPr lang="el-GR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Δ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t| 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&lt;30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min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Pixel</a:t>
            </a:r>
            <a:r>
              <a:rPr lang="zh-CN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center</a:t>
            </a:r>
            <a:r>
              <a:rPr lang="zh-CN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distance &lt;5 km for TROPOMI or &lt;30 km for OMI. </a:t>
            </a:r>
          </a:p>
          <a:p>
            <a:pPr algn="just"/>
            <a:endParaRPr lang="en-U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CN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 Data </a:t>
            </a:r>
            <a:r>
              <a:rPr lang="en-US" altLang="zh-CN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</a:t>
            </a:r>
            <a:r>
              <a:rPr lang="en-US" sz="20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iltering</a:t>
            </a:r>
            <a:endParaRPr lang="en-US" sz="2000" b="1" baseline="30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TEMPO</a:t>
            </a:r>
          </a:p>
          <a:p>
            <a:pPr marL="742950" lvl="1" indent="-285750" algn="just">
              <a:buFontTx/>
              <a:buChar char="-"/>
            </a:pP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ain quality flag = 0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;</a:t>
            </a:r>
            <a:endParaRPr lang="en-U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Tx/>
              <a:buChar char="-"/>
            </a:pP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loud fraction &lt;0.1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;</a:t>
            </a:r>
            <a:endParaRPr lang="en-U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Tx/>
              <a:buChar char="-"/>
            </a:pP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olar zenith angle</a:t>
            </a:r>
            <a:r>
              <a:rPr lang="zh-CN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(SZA)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&lt;70°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TROPOMI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Quality</a:t>
            </a:r>
            <a:r>
              <a:rPr lang="zh-CN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assurance</a:t>
            </a:r>
            <a:r>
              <a:rPr lang="zh-CN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&gt;</a:t>
            </a:r>
            <a:r>
              <a:rPr lang="zh-CN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0.75;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SZA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&lt;70°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endParaRPr lang="en-U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OMI</a:t>
            </a:r>
          </a:p>
          <a:p>
            <a:pPr marL="742950" lvl="1" indent="-285750" algn="just">
              <a:buFontTx/>
              <a:buChar char="-"/>
            </a:pP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ain quality flag = 0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;</a:t>
            </a:r>
            <a:endParaRPr lang="en-U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Tx/>
              <a:buChar char="-"/>
            </a:pP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loud fraction &lt;0.3</a:t>
            </a:r>
            <a:r>
              <a:rPr lang="zh-CN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(NO</a:t>
            </a:r>
            <a:r>
              <a:rPr lang="en-US" altLang="zh-CN" sz="2000" baseline="-25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)/</a:t>
            </a:r>
            <a:r>
              <a:rPr lang="zh-CN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0.4</a:t>
            </a:r>
            <a:r>
              <a:rPr lang="zh-CN" alt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(HCHO);</a:t>
            </a:r>
          </a:p>
          <a:p>
            <a:pPr marL="742950" lvl="1" indent="-285750" algn="just">
              <a:buFontTx/>
              <a:buChar char="-"/>
            </a:pP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SZA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&lt;70°</a:t>
            </a:r>
            <a:r>
              <a:rPr lang="en-US" altLang="zh-CN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00E51D-9DBB-3830-D4B1-9B7784F3E9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480" r="66504" b="14811"/>
          <a:stretch>
            <a:fillRect/>
          </a:stretch>
        </p:blipFill>
        <p:spPr>
          <a:xfrm>
            <a:off x="5250" y="3116168"/>
            <a:ext cx="2653863" cy="1927941"/>
          </a:xfrm>
          <a:prstGeom prst="rect">
            <a:avLst/>
          </a:prstGeom>
        </p:spPr>
      </p:pic>
      <p:pic>
        <p:nvPicPr>
          <p:cNvPr id="15" name="Google Shape;65;p14" title="ChatGPT Image May 6, 2026, 01_38_59 PM.png">
            <a:extLst>
              <a:ext uri="{FF2B5EF4-FFF2-40B4-BE49-F238E27FC236}">
                <a16:creationId xmlns:a16="http://schemas.microsoft.com/office/drawing/2014/main" id="{01C50CA8-B321-AEE8-9548-EA09288E456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4793" b="75648"/>
          <a:stretch>
            <a:fillRect/>
          </a:stretch>
        </p:blipFill>
        <p:spPr>
          <a:xfrm>
            <a:off x="0" y="-1"/>
            <a:ext cx="12192000" cy="6904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D68201-810E-DD55-2DB2-EF4343D62FFA}"/>
              </a:ext>
            </a:extLst>
          </p:cNvPr>
          <p:cNvSpPr txBox="1"/>
          <p:nvPr/>
        </p:nvSpPr>
        <p:spPr>
          <a:xfrm>
            <a:off x="98546" y="96153"/>
            <a:ext cx="12111038" cy="4924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 we match TROPOMI and OMI to TEMPO?</a:t>
            </a:r>
            <a:endParaRPr 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1A3F47-A0F6-5899-1C34-BBB51F8E4A6D}"/>
              </a:ext>
            </a:extLst>
          </p:cNvPr>
          <p:cNvSpPr txBox="1"/>
          <p:nvPr/>
        </p:nvSpPr>
        <p:spPr>
          <a:xfrm>
            <a:off x="3204590" y="1483661"/>
            <a:ext cx="205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TROPOMI</a:t>
            </a:r>
            <a:r>
              <a:rPr lang="zh-CN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altLang="zh-CN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7F4BDE-8BD9-F427-A508-3D5FB51A3C0D}"/>
              </a:ext>
            </a:extLst>
          </p:cNvPr>
          <p:cNvSpPr txBox="1"/>
          <p:nvPr/>
        </p:nvSpPr>
        <p:spPr>
          <a:xfrm>
            <a:off x="5322545" y="1478467"/>
            <a:ext cx="2847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TROPOMI</a:t>
            </a:r>
            <a:r>
              <a:rPr lang="zh-CN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altLang="zh-CN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 matched to TEMPO</a:t>
            </a:r>
            <a:endParaRPr 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04DAB7-234E-33F3-7CB7-F1A55B60FE8C}"/>
              </a:ext>
            </a:extLst>
          </p:cNvPr>
          <p:cNvSpPr txBox="1"/>
          <p:nvPr/>
        </p:nvSpPr>
        <p:spPr>
          <a:xfrm>
            <a:off x="3080677" y="3898400"/>
            <a:ext cx="205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OMI</a:t>
            </a:r>
            <a:r>
              <a:rPr lang="zh-CN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altLang="zh-CN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D57B47-F0AE-1707-24AD-9AF0E7876679}"/>
              </a:ext>
            </a:extLst>
          </p:cNvPr>
          <p:cNvSpPr txBox="1"/>
          <p:nvPr/>
        </p:nvSpPr>
        <p:spPr>
          <a:xfrm>
            <a:off x="5322545" y="3879142"/>
            <a:ext cx="2847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OMI</a:t>
            </a:r>
            <a:r>
              <a:rPr lang="zh-CN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altLang="zh-CN" sz="1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 matched to TEMPO</a:t>
            </a:r>
            <a:endParaRPr 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E30B60-E2D5-4673-C407-F4635DA17B11}"/>
              </a:ext>
            </a:extLst>
          </p:cNvPr>
          <p:cNvSpPr txBox="1"/>
          <p:nvPr/>
        </p:nvSpPr>
        <p:spPr>
          <a:xfrm>
            <a:off x="387240" y="2582032"/>
            <a:ext cx="22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zh-CN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b="1" dirty="0">
                <a:latin typeface="Calibri" panose="020F0502020204030204" pitchFamily="34" charset="0"/>
                <a:cs typeface="Calibri" panose="020F0502020204030204" pitchFamily="34" charset="0"/>
              </a:rPr>
              <a:t>v04 Level-2 NO</a:t>
            </a:r>
            <a:r>
              <a:rPr lang="en-US" altLang="zh-CN" sz="1600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2024-07-21 Scan 010</a:t>
            </a:r>
            <a:endParaRPr lang="en-US" sz="2667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FB6D1-A927-A294-EBE4-EE98B68A3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8D6E3EA-3E21-95C9-0F72-A01D6DC8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114"/>
          <a:stretch>
            <a:fillRect/>
          </a:stretch>
        </p:blipFill>
        <p:spPr>
          <a:xfrm>
            <a:off x="990332" y="1605348"/>
            <a:ext cx="10607411" cy="4751002"/>
          </a:xfrm>
          <a:prstGeom prst="rect">
            <a:avLst/>
          </a:prstGeom>
        </p:spPr>
      </p:pic>
      <p:pic>
        <p:nvPicPr>
          <p:cNvPr id="13" name="Google Shape;65;p14" title="ChatGPT Image May 6, 2026, 01_38_59 PM.png">
            <a:extLst>
              <a:ext uri="{FF2B5EF4-FFF2-40B4-BE49-F238E27FC236}">
                <a16:creationId xmlns:a16="http://schemas.microsoft.com/office/drawing/2014/main" id="{423DB786-D000-B6A0-0206-D6F0EC9BC3B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793" b="75648"/>
          <a:stretch>
            <a:fillRect/>
          </a:stretch>
        </p:blipFill>
        <p:spPr>
          <a:xfrm>
            <a:off x="0" y="-1"/>
            <a:ext cx="12192000" cy="13616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F1581A2-256F-3EB9-14C9-148D128468C5}"/>
              </a:ext>
            </a:extLst>
          </p:cNvPr>
          <p:cNvSpPr txBox="1">
            <a:spLocks/>
          </p:cNvSpPr>
          <p:nvPr/>
        </p:nvSpPr>
        <p:spPr>
          <a:xfrm>
            <a:off x="73688" y="63353"/>
            <a:ext cx="12191999" cy="7976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consistent are TEMPO </a:t>
            </a:r>
            <a:r>
              <a:rPr lang="en-US" altLang="zh-CN" b="1" dirty="0">
                <a:solidFill>
                  <a:schemeClr val="bg1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NO₂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HCHO columns with TROPOMI and OMI?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TROPOMI r = 0.9; TEMPO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OMI r = 0.8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1C4E6A-FF5D-3588-2A0C-9E52FAED92A0}"/>
              </a:ext>
            </a:extLst>
          </p:cNvPr>
          <p:cNvSpPr txBox="1"/>
          <p:nvPr/>
        </p:nvSpPr>
        <p:spPr>
          <a:xfrm>
            <a:off x="746309" y="1356031"/>
            <a:ext cx="1015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2023-08-02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2023-09-07 </a:t>
            </a:r>
            <a:r>
              <a:rPr lang="en-US" altLang="zh-CN" dirty="0"/>
              <a:t>&amp;</a:t>
            </a:r>
            <a:r>
              <a:rPr lang="en-US" dirty="0"/>
              <a:t> 2024-07-11 </a:t>
            </a:r>
            <a:r>
              <a:rPr lang="en-US" altLang="zh-CN" dirty="0"/>
              <a:t>to</a:t>
            </a:r>
            <a:r>
              <a:rPr lang="en-US" dirty="0"/>
              <a:t> 2024-08-07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ED5D4-F66D-7C22-46D2-934C3C5FCE28}"/>
              </a:ext>
            </a:extLst>
          </p:cNvPr>
          <p:cNvSpPr txBox="1"/>
          <p:nvPr/>
        </p:nvSpPr>
        <p:spPr>
          <a:xfrm>
            <a:off x="990334" y="3858203"/>
            <a:ext cx="9911358" cy="2454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8D5CBB-EDE4-FD64-92E5-525C80DD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0CA9D-DAA1-51C4-24A2-E51390DB42CB}"/>
              </a:ext>
            </a:extLst>
          </p:cNvPr>
          <p:cNvSpPr txBox="1"/>
          <p:nvPr/>
        </p:nvSpPr>
        <p:spPr>
          <a:xfrm>
            <a:off x="-1" y="6334780"/>
            <a:ext cx="8829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0" i="1" dirty="0">
                <a:solidFill>
                  <a:srgbClr val="61616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400" b="0" i="1" dirty="0">
                <a:solidFill>
                  <a:srgbClr val="61616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panel shows the Pearson correlation (r) between TEMPO v04 and the displayed product across the domain, and the normalized mean difference </a:t>
            </a:r>
            <a:r>
              <a:rPr lang="en-US" sz="1400" i="1" dirty="0">
                <a:solidFill>
                  <a:srgbClr val="6161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(NMD) as </a:t>
            </a:r>
            <a:r>
              <a:rPr lang="en-US" sz="1400" b="0" i="1" dirty="0">
                <a:solidFill>
                  <a:srgbClr val="61616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(⟨TEMPO v04⟩ − ⟨product⟩) / ⟨product⟩ × 100%.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7A9E20B-F8BC-504E-BD5F-3A1F4636E2F0}"/>
              </a:ext>
            </a:extLst>
          </p:cNvPr>
          <p:cNvSpPr txBox="1">
            <a:spLocks/>
          </p:cNvSpPr>
          <p:nvPr/>
        </p:nvSpPr>
        <p:spPr>
          <a:xfrm>
            <a:off x="73688" y="974959"/>
            <a:ext cx="12191999" cy="3170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ecalculation: increases TROPOMI/OMI NO</a:t>
            </a:r>
            <a:r>
              <a:rPr lang="en-US" altLang="zh-CN" sz="20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making NMD more negative.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4FDB6-D7AB-AFA5-500A-8DF85BAD4CE5}"/>
              </a:ext>
            </a:extLst>
          </p:cNvPr>
          <p:cNvSpPr txBox="1"/>
          <p:nvPr/>
        </p:nvSpPr>
        <p:spPr>
          <a:xfrm>
            <a:off x="1045356" y="1697661"/>
            <a:ext cx="3267181" cy="2128393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1DEE0-2487-2579-E6E8-5776AB724633}"/>
                  </a:ext>
                </a:extLst>
              </p:cNvPr>
              <p:cNvSpPr txBox="1"/>
              <p:nvPr/>
            </p:nvSpPr>
            <p:spPr>
              <a:xfrm>
                <a:off x="10341784" y="6430442"/>
                <a:ext cx="71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0.2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C1DEE0-2487-2579-E6E8-5776AB724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784" y="6430442"/>
                <a:ext cx="711200" cy="369332"/>
              </a:xfrm>
              <a:prstGeom prst="rect">
                <a:avLst/>
              </a:prstGeom>
              <a:blipFill>
                <a:blip r:embed="rId6"/>
                <a:stretch>
                  <a:fillRect l="-701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6D8D81D-6C5B-F94C-7C5A-C166A732E8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320" t="51676" r="6562"/>
          <a:stretch>
            <a:fillRect/>
          </a:stretch>
        </p:blipFill>
        <p:spPr>
          <a:xfrm>
            <a:off x="4312537" y="3826053"/>
            <a:ext cx="6589154" cy="2526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FB3BD0-3F1D-F1A6-CEBD-0E7C00CD65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646" r="68352"/>
          <a:stretch>
            <a:fillRect/>
          </a:stretch>
        </p:blipFill>
        <p:spPr>
          <a:xfrm>
            <a:off x="955795" y="4079855"/>
            <a:ext cx="3327629" cy="224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B32F8-3A63-0D09-DDA8-07DCFBD5D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0DEF40-0D64-585A-B2C7-C45E9FB364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73"/>
          <a:stretch>
            <a:fillRect/>
          </a:stretch>
        </p:blipFill>
        <p:spPr>
          <a:xfrm>
            <a:off x="990333" y="1545496"/>
            <a:ext cx="10685409" cy="4810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10E88A-1DB5-EDFB-2AAE-EEDCAE5BA207}"/>
              </a:ext>
            </a:extLst>
          </p:cNvPr>
          <p:cNvSpPr txBox="1"/>
          <p:nvPr/>
        </p:nvSpPr>
        <p:spPr>
          <a:xfrm>
            <a:off x="1060672" y="1709954"/>
            <a:ext cx="3241697" cy="2128393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Google Shape;65;p14" title="ChatGPT Image May 6, 2026, 01_38_59 PM.png">
            <a:extLst>
              <a:ext uri="{FF2B5EF4-FFF2-40B4-BE49-F238E27FC236}">
                <a16:creationId xmlns:a16="http://schemas.microsoft.com/office/drawing/2014/main" id="{D71A4B57-170B-FC09-10F1-2D03729F11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793" b="75648"/>
          <a:stretch>
            <a:fillRect/>
          </a:stretch>
        </p:blipFill>
        <p:spPr>
          <a:xfrm>
            <a:off x="0" y="-1"/>
            <a:ext cx="12192000" cy="1361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21961C-8492-4598-6085-D64412C3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4</a:t>
            </a:fld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0CA417-0379-EF55-D57B-23EF160B3FBC}"/>
              </a:ext>
            </a:extLst>
          </p:cNvPr>
          <p:cNvSpPr txBox="1">
            <a:spLocks/>
          </p:cNvSpPr>
          <p:nvPr/>
        </p:nvSpPr>
        <p:spPr>
          <a:xfrm>
            <a:off x="73689" y="63353"/>
            <a:ext cx="11974876" cy="12171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consistent are TEMPO NO₂ and </a:t>
            </a:r>
            <a:r>
              <a:rPr lang="en-US" altLang="zh-CN" b="1" dirty="0">
                <a:solidFill>
                  <a:schemeClr val="bg1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HCHO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columns with TROPOMI and OMI?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TROPOMI r = 0.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TEMPO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OMI r = 0.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ecalculation: 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lowers TROPOMI/OMI HCHO overall, improving domain-mean agreement with TEMPO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BE5C1-6FB1-69F1-ED94-7CD3B36ACE46}"/>
              </a:ext>
            </a:extLst>
          </p:cNvPr>
          <p:cNvSpPr txBox="1"/>
          <p:nvPr/>
        </p:nvSpPr>
        <p:spPr>
          <a:xfrm>
            <a:off x="746309" y="1356031"/>
            <a:ext cx="1015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2023-08-02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2023-09-07 </a:t>
            </a:r>
            <a:r>
              <a:rPr lang="en-US" altLang="zh-CN" dirty="0"/>
              <a:t>&amp;</a:t>
            </a:r>
            <a:r>
              <a:rPr lang="en-US" dirty="0"/>
              <a:t> 2024-07-11 </a:t>
            </a:r>
            <a:r>
              <a:rPr lang="en-US" altLang="zh-CN" dirty="0"/>
              <a:t>to</a:t>
            </a:r>
            <a:r>
              <a:rPr lang="en-US" dirty="0"/>
              <a:t> 2024-08-07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E8102B-62C0-09C8-62BB-886E2D1F2683}"/>
                  </a:ext>
                </a:extLst>
              </p:cNvPr>
              <p:cNvSpPr txBox="1"/>
              <p:nvPr/>
            </p:nvSpPr>
            <p:spPr>
              <a:xfrm>
                <a:off x="10341784" y="6430442"/>
                <a:ext cx="71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  <a:cs typeface="Calibri" panose="020F0502020204030204" pitchFamily="34" charset="0"/>
                  </a:rPr>
                  <a:t>0.2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°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E8102B-62C0-09C8-62BB-886E2D1F2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784" y="6430442"/>
                <a:ext cx="711200" cy="369332"/>
              </a:xfrm>
              <a:prstGeom prst="rect">
                <a:avLst/>
              </a:prstGeom>
              <a:blipFill>
                <a:blip r:embed="rId5"/>
                <a:stretch>
                  <a:fillRect l="-7018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75F4D778-EB67-2F64-F14E-E0FE8F1F5217}"/>
              </a:ext>
            </a:extLst>
          </p:cNvPr>
          <p:cNvSpPr txBox="1"/>
          <p:nvPr/>
        </p:nvSpPr>
        <p:spPr>
          <a:xfrm>
            <a:off x="990333" y="4101984"/>
            <a:ext cx="3321240" cy="22327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365F21-DA76-81B2-7D36-E08A4EB4A5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593" r="68719"/>
          <a:stretch>
            <a:fillRect/>
          </a:stretch>
        </p:blipFill>
        <p:spPr>
          <a:xfrm>
            <a:off x="956128" y="4101984"/>
            <a:ext cx="3298372" cy="22440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572EDB-B604-EE73-90AE-84F3064D89C8}"/>
              </a:ext>
            </a:extLst>
          </p:cNvPr>
          <p:cNvSpPr txBox="1"/>
          <p:nvPr/>
        </p:nvSpPr>
        <p:spPr>
          <a:xfrm>
            <a:off x="-1" y="6334780"/>
            <a:ext cx="8829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0" i="1" dirty="0">
                <a:solidFill>
                  <a:srgbClr val="61616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400" b="0" i="1" dirty="0">
                <a:solidFill>
                  <a:srgbClr val="61616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panel shows the Pearson correlation (r) between TEMPO v04 and the displayed product across the domain, and the normalized mean difference </a:t>
            </a:r>
            <a:r>
              <a:rPr lang="en-US" sz="1400" i="1" dirty="0">
                <a:solidFill>
                  <a:srgbClr val="61616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(NMD) as </a:t>
            </a:r>
            <a:r>
              <a:rPr lang="en-US" sz="1400" b="0" i="1" dirty="0">
                <a:solidFill>
                  <a:srgbClr val="61616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(⟨TEMPO v04⟩ − ⟨product⟩) / ⟨product⟩ × 100%.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7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6BFF3-0AB8-0675-0BD5-84ED5CA83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65;p14" title="ChatGPT Image May 6, 2026, 01_38_59 PM.png">
            <a:extLst>
              <a:ext uri="{FF2B5EF4-FFF2-40B4-BE49-F238E27FC236}">
                <a16:creationId xmlns:a16="http://schemas.microsoft.com/office/drawing/2014/main" id="{A450759D-77C8-CA37-C1E7-E084D574DE8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793" b="75648"/>
          <a:stretch>
            <a:fillRect/>
          </a:stretch>
        </p:blipFill>
        <p:spPr>
          <a:xfrm>
            <a:off x="0" y="-1"/>
            <a:ext cx="12192000" cy="13616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0B02B4-2069-0BEB-5257-02194376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F777-49D8-4F40-BF86-83DC3D21279A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89AD1-7E4C-13A3-1D42-7A7F3D23B55F}"/>
              </a:ext>
            </a:extLst>
          </p:cNvPr>
          <p:cNvSpPr txBox="1">
            <a:spLocks/>
          </p:cNvSpPr>
          <p:nvPr/>
        </p:nvSpPr>
        <p:spPr>
          <a:xfrm>
            <a:off x="73689" y="63353"/>
            <a:ext cx="11974876" cy="7919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CN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consistent are TEMPO </a:t>
            </a:r>
            <a:r>
              <a:rPr lang="en-US" altLang="zh-CN" b="1" dirty="0">
                <a:solidFill>
                  <a:schemeClr val="bg1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NO₂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zh-CN" b="1" dirty="0">
                <a:solidFill>
                  <a:schemeClr val="bg1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HCHO</a:t>
            </a: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columns with TROPOMI and OMI?</a:t>
            </a:r>
          </a:p>
          <a:p>
            <a:pPr>
              <a:buFontTx/>
              <a:buChar char="-"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 averaging improves cross-satellite agreement, with most gains occurring by ~0.5°.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A86B29-9008-748B-A0E0-244B775DA4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357" r="12674"/>
          <a:stretch>
            <a:fillRect/>
          </a:stretch>
        </p:blipFill>
        <p:spPr>
          <a:xfrm>
            <a:off x="208018" y="2051734"/>
            <a:ext cx="5537200" cy="3847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A0005-640C-62EF-2DAE-D64C3E7522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357"/>
          <a:stretch>
            <a:fillRect/>
          </a:stretch>
        </p:blipFill>
        <p:spPr>
          <a:xfrm>
            <a:off x="5633199" y="2035878"/>
            <a:ext cx="6340881" cy="3847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6DA2DB-0A20-BB6C-730D-FE7763457386}"/>
              </a:ext>
            </a:extLst>
          </p:cNvPr>
          <p:cNvSpPr txBox="1"/>
          <p:nvPr/>
        </p:nvSpPr>
        <p:spPr>
          <a:xfrm>
            <a:off x="1091996" y="1443934"/>
            <a:ext cx="1015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2023-08-02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dirty="0"/>
              <a:t>2023-09-07 </a:t>
            </a:r>
            <a:r>
              <a:rPr lang="en-US" altLang="zh-CN" dirty="0"/>
              <a:t>&amp;</a:t>
            </a:r>
            <a:r>
              <a:rPr lang="en-US" dirty="0"/>
              <a:t> 2024-07-11 </a:t>
            </a:r>
            <a:r>
              <a:rPr lang="en-US" altLang="zh-CN" dirty="0"/>
              <a:t>to</a:t>
            </a:r>
            <a:r>
              <a:rPr lang="en-US" dirty="0"/>
              <a:t> 2024-08-07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7E71B6-4FAD-8286-DDF5-8EE65B9C6E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176" t="3202" r="28900" b="93271"/>
          <a:stretch>
            <a:fillRect/>
          </a:stretch>
        </p:blipFill>
        <p:spPr>
          <a:xfrm>
            <a:off x="4718325" y="5787600"/>
            <a:ext cx="2755349" cy="293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9C43F1-E31A-76B6-6B8E-184B76456DF7}"/>
              </a:ext>
            </a:extLst>
          </p:cNvPr>
          <p:cNvSpPr txBox="1"/>
          <p:nvPr/>
        </p:nvSpPr>
        <p:spPr>
          <a:xfrm>
            <a:off x="741680" y="1853906"/>
            <a:ext cx="510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Original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8FD58-8416-96C6-9D03-FE5621EA70A1}"/>
              </a:ext>
            </a:extLst>
          </p:cNvPr>
          <p:cNvSpPr txBox="1"/>
          <p:nvPr/>
        </p:nvSpPr>
        <p:spPr>
          <a:xfrm>
            <a:off x="6173147" y="1851212"/>
            <a:ext cx="5267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Recalculated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EEFAE07-85BE-4311-3551-0F5F716A1C3D}"/>
              </a:ext>
            </a:extLst>
          </p:cNvPr>
          <p:cNvSpPr txBox="1">
            <a:spLocks/>
          </p:cNvSpPr>
          <p:nvPr/>
        </p:nvSpPr>
        <p:spPr>
          <a:xfrm>
            <a:off x="73689" y="975692"/>
            <a:ext cx="11974876" cy="2801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ecalculation:</a:t>
            </a:r>
            <a:r>
              <a:rPr lang="zh-CN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agreement especially for HCHO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DD2AAF-CBBF-B7DF-A528-F28C6D5210B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197" t="2960" r="74340" b="93332"/>
          <a:stretch>
            <a:fillRect/>
          </a:stretch>
        </p:blipFill>
        <p:spPr>
          <a:xfrm>
            <a:off x="1769681" y="6213298"/>
            <a:ext cx="355211" cy="2633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1F0944-067B-5E05-6776-2C7CD4692633}"/>
              </a:ext>
            </a:extLst>
          </p:cNvPr>
          <p:cNvSpPr txBox="1"/>
          <p:nvPr/>
        </p:nvSpPr>
        <p:spPr>
          <a:xfrm>
            <a:off x="2059669" y="6135070"/>
            <a:ext cx="28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TEMPO v04 vs. TROPOMI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7829A2-0FFE-24DA-6B86-D9F451CEC4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073" t="2795" r="58464" b="93497"/>
          <a:stretch>
            <a:fillRect/>
          </a:stretch>
        </p:blipFill>
        <p:spPr>
          <a:xfrm>
            <a:off x="1769681" y="6504402"/>
            <a:ext cx="355211" cy="2633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586E15-8167-A08A-8941-8A72B41EF9D5}"/>
              </a:ext>
            </a:extLst>
          </p:cNvPr>
          <p:cNvSpPr txBox="1"/>
          <p:nvPr/>
        </p:nvSpPr>
        <p:spPr>
          <a:xfrm>
            <a:off x="2059669" y="6451392"/>
            <a:ext cx="28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TEMPO v04 vs. OMI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FB57E5-CCB1-24AE-772D-91370C99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197" t="2960" r="74340" b="93332"/>
          <a:stretch>
            <a:fillRect/>
          </a:stretch>
        </p:blipFill>
        <p:spPr>
          <a:xfrm>
            <a:off x="7305600" y="6208185"/>
            <a:ext cx="355211" cy="2633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309E20-B2E7-D67F-5C28-8683561E5E49}"/>
              </a:ext>
            </a:extLst>
          </p:cNvPr>
          <p:cNvSpPr txBox="1"/>
          <p:nvPr/>
        </p:nvSpPr>
        <p:spPr>
          <a:xfrm>
            <a:off x="7595588" y="6129957"/>
            <a:ext cx="28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TEMPO v04 vs. TROPOMI*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50EB16-CDF7-C573-E8B1-4748310B6C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073" t="2795" r="58464" b="93497"/>
          <a:stretch>
            <a:fillRect/>
          </a:stretch>
        </p:blipFill>
        <p:spPr>
          <a:xfrm>
            <a:off x="7305600" y="6499289"/>
            <a:ext cx="355211" cy="2633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9B672A-6BA7-9943-ECE9-752648E32989}"/>
              </a:ext>
            </a:extLst>
          </p:cNvPr>
          <p:cNvSpPr txBox="1"/>
          <p:nvPr/>
        </p:nvSpPr>
        <p:spPr>
          <a:xfrm>
            <a:off x="7595588" y="6446279"/>
            <a:ext cx="287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TEMPO v04 vs. OMI*</a:t>
            </a:r>
          </a:p>
        </p:txBody>
      </p:sp>
    </p:spTree>
    <p:extLst>
      <p:ext uri="{BB962C8B-B14F-4D97-AF65-F5344CB8AC3E}">
        <p14:creationId xmlns:p14="http://schemas.microsoft.com/office/powerpoint/2010/main" val="27103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0A48B-4B5F-3108-77A8-540599136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5;p14" title="ChatGPT Image May 6, 2026, 01_38_59 PM.png">
            <a:extLst>
              <a:ext uri="{FF2B5EF4-FFF2-40B4-BE49-F238E27FC236}">
                <a16:creationId xmlns:a16="http://schemas.microsoft.com/office/drawing/2014/main" id="{0A12ADC7-0EAA-2363-6B42-C76475C7DD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604" r="604" b="71157"/>
          <a:stretch>
            <a:fillRect/>
          </a:stretch>
        </p:blipFill>
        <p:spPr>
          <a:xfrm>
            <a:off x="-73689" y="1"/>
            <a:ext cx="12265689" cy="13585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22F73B-4563-AE0F-3402-4855F046E46F}"/>
              </a:ext>
            </a:extLst>
          </p:cNvPr>
          <p:cNvSpPr txBox="1">
            <a:spLocks/>
          </p:cNvSpPr>
          <p:nvPr/>
        </p:nvSpPr>
        <p:spPr>
          <a:xfrm>
            <a:off x="73689" y="63354"/>
            <a:ext cx="11940512" cy="8397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zh-CN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well do the instruments capture localized </a:t>
            </a:r>
            <a:r>
              <a:rPr lang="en-US" altLang="zh-CN" sz="2400" b="1" dirty="0">
                <a:solidFill>
                  <a:schemeClr val="bg1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NO₂</a:t>
            </a:r>
            <a:r>
              <a:rPr lang="en-US" altLang="zh-C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gradients? </a:t>
            </a:r>
          </a:p>
          <a:p>
            <a:pPr>
              <a:buFontTx/>
              <a:buChar char="-"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and TROPOMI capture localized NO</a:t>
            </a:r>
            <a:r>
              <a:rPr lang="en-US" altLang="zh-CN" sz="20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enhancements, while OMI captures broader, smoother patterns.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C11D0D4-36CD-5887-A5D5-8346336A298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1EF777-49D8-4F40-BF86-83DC3D2127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079F719-3B9E-D392-CA6A-53EB2983C98F}"/>
              </a:ext>
            </a:extLst>
          </p:cNvPr>
          <p:cNvSpPr txBox="1">
            <a:spLocks/>
          </p:cNvSpPr>
          <p:nvPr/>
        </p:nvSpPr>
        <p:spPr>
          <a:xfrm>
            <a:off x="73689" y="966464"/>
            <a:ext cx="11940512" cy="4128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altLang="zh-CN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captures stronger spatial variability than TROPOMI.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9312F7E-9B10-B344-A0D5-00859412F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1" y="1358508"/>
            <a:ext cx="7196446" cy="54583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4C161F-C3EF-F9B1-2E4B-8E57B6D3C86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403" b="11262"/>
          <a:stretch>
            <a:fillRect/>
          </a:stretch>
        </p:blipFill>
        <p:spPr>
          <a:xfrm>
            <a:off x="7203866" y="1398200"/>
            <a:ext cx="3602621" cy="5128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62D2F1-65E0-5A43-E47F-2E9713C47E49}"/>
              </a:ext>
            </a:extLst>
          </p:cNvPr>
          <p:cNvSpPr txBox="1"/>
          <p:nvPr/>
        </p:nvSpPr>
        <p:spPr>
          <a:xfrm>
            <a:off x="10769943" y="4361740"/>
            <a:ext cx="14027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*⟨C⟩ = mean VCD over pixels within 100 km of the feature center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D82152-E70A-20AF-DCA4-3949AA9E7B2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3062" t="90553" r="26388" b="2443"/>
          <a:stretch>
            <a:fillRect/>
          </a:stretch>
        </p:blipFill>
        <p:spPr>
          <a:xfrm>
            <a:off x="10750650" y="3559934"/>
            <a:ext cx="1441350" cy="51737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EE14E08-61A7-ECB0-5B60-C577B46CC83B}"/>
              </a:ext>
            </a:extLst>
          </p:cNvPr>
          <p:cNvSpPr txBox="1"/>
          <p:nvPr/>
        </p:nvSpPr>
        <p:spPr>
          <a:xfrm>
            <a:off x="7203866" y="6119335"/>
            <a:ext cx="14067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Follette-Cook et al., 2015; Tang et al., 2021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E1964-A397-058F-5465-E95273B5F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D6D4E-8114-6952-5F9E-CFDB7432A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333" y="949268"/>
            <a:ext cx="11391325" cy="4503659"/>
          </a:xfrm>
        </p:spPr>
        <p:txBody>
          <a:bodyPr>
            <a:noAutofit/>
          </a:bodyPr>
          <a:lstStyle/>
          <a:p>
            <a:pPr algn="just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How consistent are TEMPO NO₂ and HCHO columns with TROPOMI and OMI?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shows good agreement with both TROPOMI 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(r~0.7-0.9)</a:t>
            </a: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OMI 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r∼0.7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8).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common-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a-priori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recalculation, the domain-mean TEMPO NO</a:t>
            </a:r>
            <a:r>
              <a:rPr lang="en-US" sz="2000" b="1" baseline="-25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remains lower relative to TROPOMI/OMI, whereas the negative TEMPO-minus-comparison NMD is reduced for HCHO.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Spatial averaging improves cross-satellite agreement. Most gains occur by ~0.5°, beyond which additional averaging yields minimal improvements.</a:t>
            </a:r>
          </a:p>
          <a:p>
            <a:pPr algn="just"/>
            <a:endParaRPr lang="en-US"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How well do these instruments</a:t>
            </a:r>
            <a:r>
              <a:rPr lang="zh-CN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capture localized pollution gradients?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Level-2 scan scale, TEMPO and TROPOMI capture localized NO</a:t>
            </a:r>
            <a:r>
              <a:rPr lang="en-US" sz="2000" b="1" baseline="-25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gradients over cities and power plants, while OMI captures broader, smoother patterns.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captures stronger spatial variability than TROPOMI.</a:t>
            </a:r>
          </a:p>
        </p:txBody>
      </p:sp>
      <p:pic>
        <p:nvPicPr>
          <p:cNvPr id="4" name="Google Shape;65;p14" title="ChatGPT Image May 6, 2026, 01_38_59 PM.png">
            <a:extLst>
              <a:ext uri="{FF2B5EF4-FFF2-40B4-BE49-F238E27FC236}">
                <a16:creationId xmlns:a16="http://schemas.microsoft.com/office/drawing/2014/main" id="{CBA21E77-FDF6-2EB8-F66F-4E60EB601BE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4793" b="75648"/>
          <a:stretch>
            <a:fillRect/>
          </a:stretch>
        </p:blipFill>
        <p:spPr>
          <a:xfrm>
            <a:off x="1" y="-1"/>
            <a:ext cx="12191999" cy="8247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7419FA-C482-9175-1040-BFC9F948624B}"/>
              </a:ext>
            </a:extLst>
          </p:cNvPr>
          <p:cNvSpPr txBox="1"/>
          <p:nvPr/>
        </p:nvSpPr>
        <p:spPr>
          <a:xfrm>
            <a:off x="220614" y="-1"/>
            <a:ext cx="1175076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CN" sz="4267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Takeaways</a:t>
            </a:r>
            <a:endParaRPr lang="en-US" sz="4267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74EC9E-F626-3A31-7AC2-A411AD12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01EF777-49D8-4F40-BF86-83DC3D21279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E14D24-2722-529F-BC79-A491DA6EC462}"/>
              </a:ext>
            </a:extLst>
          </p:cNvPr>
          <p:cNvSpPr txBox="1">
            <a:spLocks/>
          </p:cNvSpPr>
          <p:nvPr/>
        </p:nvSpPr>
        <p:spPr>
          <a:xfrm>
            <a:off x="1256270" y="5933146"/>
            <a:ext cx="9679449" cy="501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madankui.tao@cfa.harvard.edu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7DD3D-0D8D-374E-264B-D2DF6FE11029}"/>
              </a:ext>
            </a:extLst>
          </p:cNvPr>
          <p:cNvSpPr txBox="1"/>
          <p:nvPr/>
        </p:nvSpPr>
        <p:spPr>
          <a:xfrm>
            <a:off x="0" y="6488368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>
              <a:defRPr/>
            </a:pP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Tao et al., in prep.</a:t>
            </a:r>
          </a:p>
        </p:txBody>
      </p:sp>
    </p:spTree>
    <p:extLst>
      <p:ext uri="{BB962C8B-B14F-4D97-AF65-F5344CB8AC3E}">
        <p14:creationId xmlns:p14="http://schemas.microsoft.com/office/powerpoint/2010/main" val="1520858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6639</TotalTime>
  <Words>766</Words>
  <Application>Microsoft Macintosh PowerPoint</Application>
  <PresentationFormat>Widescreen</PresentationFormat>
  <Paragraphs>103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Madankui Tao</dc:creator>
  <cp:lastModifiedBy>Madankui Tao</cp:lastModifiedBy>
  <cp:revision>1102</cp:revision>
  <dcterms:created xsi:type="dcterms:W3CDTF">2026-05-18T22:06:38Z</dcterms:created>
  <dcterms:modified xsi:type="dcterms:W3CDTF">2026-06-11T21:52:10Z</dcterms:modified>
</cp:coreProperties>
</file>