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2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6" r:id="rId1"/>
    <p:sldMasterId id="2147483702" r:id="rId2"/>
    <p:sldMasterId id="2147483689" r:id="rId3"/>
  </p:sldMasterIdLst>
  <p:notesMasterIdLst>
    <p:notesMasterId r:id="rId23"/>
  </p:notesMasterIdLst>
  <p:sldIdLst>
    <p:sldId id="256" r:id="rId4"/>
    <p:sldId id="266" r:id="rId5"/>
    <p:sldId id="10074" r:id="rId6"/>
    <p:sldId id="10063" r:id="rId7"/>
    <p:sldId id="10064" r:id="rId8"/>
    <p:sldId id="10084" r:id="rId9"/>
    <p:sldId id="10065" r:id="rId10"/>
    <p:sldId id="10066" r:id="rId11"/>
    <p:sldId id="10079" r:id="rId12"/>
    <p:sldId id="10068" r:id="rId13"/>
    <p:sldId id="257" r:id="rId14"/>
    <p:sldId id="1177" r:id="rId15"/>
    <p:sldId id="1175" r:id="rId16"/>
    <p:sldId id="1176" r:id="rId17"/>
    <p:sldId id="10086" r:id="rId18"/>
    <p:sldId id="10085" r:id="rId19"/>
    <p:sldId id="258" r:id="rId20"/>
    <p:sldId id="10075" r:id="rId21"/>
    <p:sldId id="10088" r:id="rId22"/>
  </p:sldIdLst>
  <p:sldSz cx="9144000" cy="5143500" type="screen16x9"/>
  <p:notesSz cx="6858000" cy="9144000"/>
  <p:embeddedFontLst>
    <p:embeddedFont>
      <p:font typeface="Meiryo UI" panose="020B0604030504040204" pitchFamily="34" charset="-128"/>
      <p:regular r:id="rId24"/>
      <p:bold r:id="rId25"/>
      <p:italic r:id="rId26"/>
      <p:boldItalic r:id="rId27"/>
    </p:embeddedFont>
    <p:embeddedFont>
      <p:font typeface="Oswald" pitchFamily="2" charset="77"/>
      <p:regular r:id="rId28"/>
      <p:bold r:id="rId2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38">
          <p15:clr>
            <a:srgbClr val="A4A3A4"/>
          </p15:clr>
        </p15:guide>
        <p15:guide id="2" pos="2499">
          <p15:clr>
            <a:srgbClr val="A4A3A4"/>
          </p15:clr>
        </p15:guide>
        <p15:guide id="3" orient="horz" pos="144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A268DB2-BC37-44B7-9619-2AE3953659ED}">
  <a:tblStyle styleId="{8A268DB2-BC37-44B7-9619-2AE3953659E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054"/>
    <p:restoredTop sz="94574"/>
  </p:normalViewPr>
  <p:slideViewPr>
    <p:cSldViewPr snapToGrid="0">
      <p:cViewPr varScale="1">
        <p:scale>
          <a:sx n="153" d="100"/>
          <a:sy n="153" d="100"/>
        </p:scale>
        <p:origin x="176" y="456"/>
      </p:cViewPr>
      <p:guideLst>
        <p:guide orient="horz" pos="1638"/>
        <p:guide pos="2499"/>
        <p:guide orient="horz" pos="14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8" d="100"/>
        <a:sy n="88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3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2.fntdata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1.fntdata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font" Target="fonts/font4.fntdata"/><Relationship Id="rId30" Type="http://schemas.openxmlformats.org/officeDocument/2006/relationships/presProps" Target="presProps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5" name="Google Shape;4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15a336d0be7_1_1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15a336d0be7_1_1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9C65BC-EE31-6CDE-E31D-E97E08EDF4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1278F77-4B81-79EA-BF6E-ADCD713FA34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AF6BE7E-7535-5ED8-A42F-717F261C09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 algn="l">
              <a:buNone/>
            </a:pPr>
            <a:r>
              <a:rPr lang="en-US" dirty="0"/>
              <a:t>Shobha </a:t>
            </a:r>
            <a:r>
              <a:rPr lang="en-US" dirty="0" err="1"/>
              <a:t>Kondragunta</a:t>
            </a:r>
            <a:r>
              <a:rPr lang="en-US" dirty="0"/>
              <a:t> at NOAA Bojan </a:t>
            </a:r>
            <a:r>
              <a:rPr lang="en-US" dirty="0" err="1"/>
              <a:t>Bokov</a:t>
            </a:r>
            <a:r>
              <a:rPr lang="en-US" dirty="0"/>
              <a:t> at </a:t>
            </a:r>
            <a:r>
              <a:rPr lang="en-US" dirty="0" err="1"/>
              <a:t>Eumetsat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61839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AB856E-E749-5C2E-9034-2CEC083013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21288DEF-978E-5F41-8FBF-F14BD6AAABB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1FC2EF58-E3FD-3094-1676-E3B57776270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1F8AFE28-DCAF-B5A3-756F-053D5D9C515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7A22F8-50EA-4B8D-BC3E-F42EE1D7098C}" type="slidenum">
              <a:rPr lang="ko-KR" altLang="en-US" smtClean="0"/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177058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>
          <a:extLst>
            <a:ext uri="{FF2B5EF4-FFF2-40B4-BE49-F238E27FC236}">
              <a16:creationId xmlns:a16="http://schemas.microsoft.com/office/drawing/2014/main" id="{971078D6-EF62-B5CE-F6F9-A27663D8E2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15a336d0be7_1_161:notes">
            <a:extLst>
              <a:ext uri="{FF2B5EF4-FFF2-40B4-BE49-F238E27FC236}">
                <a16:creationId xmlns:a16="http://schemas.microsoft.com/office/drawing/2014/main" id="{7D651C9B-85A6-E001-893B-95F1DE7546E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15a336d0be7_1_161:notes">
            <a:extLst>
              <a:ext uri="{FF2B5EF4-FFF2-40B4-BE49-F238E27FC236}">
                <a16:creationId xmlns:a16="http://schemas.microsoft.com/office/drawing/2014/main" id="{A555F1AA-9CB7-8CCC-44DD-C7D310CFDE2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673247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">
  <p:cSld name="TITLE_1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60735" y="163285"/>
            <a:ext cx="503652" cy="5036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13706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90E81D-48B3-C544-94AD-395C3DFE8B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8DB4EB-911B-C14F-86CE-8E17FFEA16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399322-E101-4648-9BCE-E9E75159EB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517891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A806E2-25EC-4444-9E34-2FB49F3E83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491E18-B7A1-C341-9A2B-0E676732AF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F2DF04-2E71-A241-9B9B-856DF49F9C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429447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5996F3-557A-5044-973E-23EE5C5C93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CA8FC1-E663-D64E-9C69-000D739FC9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814738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284401A-4C4A-2A4B-8BBD-A55165EB02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22885F8-A629-6748-8822-8AEC72DAC4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720915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8E253E9-C1FC-3849-A555-BF7E5FFF0714}" type="datetime1">
              <a:rPr lang="en-US" smtClean="0"/>
              <a:pPr/>
              <a:t>6/14/26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E4B6DF2-D8A0-344A-8495-1B87A1F4D10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4273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ustom Layout">
  <p:cSld name="1_Custom Layou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27" name="Google Shape;27;p6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05974" y="4625531"/>
            <a:ext cx="459300" cy="30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8;p6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96050" y="4625531"/>
            <a:ext cx="415603" cy="421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9;p6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32474" y="4637213"/>
            <a:ext cx="563576" cy="471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30;p6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14075" y="4543886"/>
            <a:ext cx="503650" cy="5234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5917DD-24F4-B141-AC73-0A86318B80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287788B-0A72-DF4A-8500-51B2770880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2321656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ADCB92-AF0A-8645-865B-FC8A77ACB0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CDAAF4-8AD0-704B-A93F-4D95A56140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717488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3"/>
          <p:cNvSpPr txBox="1">
            <a:spLocks noGrp="1"/>
          </p:cNvSpPr>
          <p:nvPr>
            <p:ph type="title"/>
          </p:nvPr>
        </p:nvSpPr>
        <p:spPr>
          <a:xfrm>
            <a:off x="6900" y="-1217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" name="Google Shape;12;p3"/>
          <p:cNvSpPr txBox="1">
            <a:spLocks noGrp="1"/>
          </p:cNvSpPr>
          <p:nvPr>
            <p:ph type="body" idx="1"/>
          </p:nvPr>
        </p:nvSpPr>
        <p:spPr>
          <a:xfrm>
            <a:off x="311700" y="6952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4" name="Google Shape;14;p3"/>
          <p:cNvSpPr txBox="1"/>
          <p:nvPr/>
        </p:nvSpPr>
        <p:spPr>
          <a:xfrm>
            <a:off x="8785450" y="4900225"/>
            <a:ext cx="388200" cy="2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" sz="1000" b="0" i="0" u="none" strike="noStrike" cap="none">
                <a:solidFill>
                  <a:srgbClr val="595959"/>
                </a:solidFill>
                <a:latin typeface="Oswald"/>
                <a:ea typeface="Oswald"/>
                <a:cs typeface="Oswald"/>
                <a:sym typeface="Oswald"/>
              </a:rPr>
              <a:t>‹#›</a:t>
            </a:fld>
            <a:endParaRPr sz="1000" b="0" i="0" u="none" strike="noStrike" cap="none">
              <a:solidFill>
                <a:srgbClr val="595959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42B69-0C2B-5149-BCF1-3FB15FB2DB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5C3A97-9CEE-4243-8915-7FE128C802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850474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C09758-3E22-194F-BCEE-896D7A905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733B43-4267-8F4E-8A10-F1E8DB8037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7AA351-5789-3E4E-A8E2-B17B8C42EE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641936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700A6C-EBE2-EC47-BE68-5AF4F4BD0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4089BD-D67A-6648-B135-747B5B548D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AADBCD-D350-F24A-AF21-65B4BCD975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A0AF5FD-E2B8-F746-91B2-1D0381CB23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5C66660-66C4-6346-B412-69C3FA3A70A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053392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1A01D1-4182-9447-A538-ADA7A83B2D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754539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790738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90E81D-48B3-C544-94AD-395C3DFE8B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8DB4EB-911B-C14F-86CE-8E17FFEA16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399322-E101-4648-9BCE-E9E75159EB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6261058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A806E2-25EC-4444-9E34-2FB49F3E83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491E18-B7A1-C341-9A2B-0E676732AF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F2DF04-2E71-A241-9B9B-856DF49F9C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0931363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5996F3-557A-5044-973E-23EE5C5C93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CA8FC1-E663-D64E-9C69-000D739FC9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8701588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284401A-4C4A-2A4B-8BBD-A55165EB02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22885F8-A629-6748-8822-8AEC72DAC4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775110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8E253E9-C1FC-3849-A555-BF7E5FFF0714}" type="datetime1">
              <a:rPr lang="en-US" smtClean="0"/>
              <a:pPr/>
              <a:t>6/14/26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E4B6DF2-D8A0-344A-8495-1B87A1F4D10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9283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544E13-8565-0846-BBE5-BC676ADA2E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8211601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09/27/2022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E3753A-1A90-4AFC-8C9F-7EA60EA0F6C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E57255F2-50E2-E24B-B3E2-6BE0EE30BC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04535" y="4844841"/>
            <a:ext cx="506627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 cap="all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GSFC and Partner Proprietary Information, Do Not Distribute or Copy</a:t>
            </a: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00DE5F44-A704-4B56-ADAF-D2B96C43AF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371" y="214954"/>
            <a:ext cx="8238911" cy="39661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23A32C5F-9161-49D3-9B9D-1920BF7751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371" y="671085"/>
            <a:ext cx="8238910" cy="3943323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90785737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D1B38-6162-407F-A86F-9F8934290F7D}" type="datetimeFigureOut">
              <a:rPr lang="ko-KR" altLang="en-US" smtClean="0"/>
              <a:t>2026. 6. 14.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4BCA1-CC29-4734-AC98-7DDE21266633}" type="slidenum">
              <a:rPr lang="ko-KR" altLang="en-US" smtClean="0"/>
              <a:t>‹#›</a:t>
            </a:fld>
            <a:endParaRPr lang="ko-KR" altLang="en-US"/>
          </a:p>
        </p:txBody>
      </p:sp>
      <p:sp>
        <p:nvSpPr>
          <p:cNvPr id="7" name="제목 개체 틀 1"/>
          <p:cNvSpPr>
            <a:spLocks noGrp="1"/>
          </p:cNvSpPr>
          <p:nvPr>
            <p:ph type="title"/>
          </p:nvPr>
        </p:nvSpPr>
        <p:spPr>
          <a:xfrm>
            <a:off x="0" y="0"/>
            <a:ext cx="7704348" cy="519522"/>
          </a:xfrm>
          <a:prstGeom prst="rect">
            <a:avLst/>
          </a:prstGeom>
        </p:spPr>
        <p:txBody>
          <a:bodyPr wrap="square" lIns="324000" tIns="72000" rIns="0" bIns="0"/>
          <a:lstStyle>
            <a:lvl1pPr>
              <a:defRPr b="1" baseline="0">
                <a:latin typeface="Arial" panose="020B0604020202020204" pitchFamily="34" charset="0"/>
                <a:ea typeface="한국외대체 M" panose="02020503020101020101" pitchFamily="18" charset="-127"/>
              </a:defRPr>
            </a:lvl1pPr>
          </a:lstStyle>
          <a:p>
            <a:pPr marL="0" lvl="0" eaLnBrk="0" fontAlgn="base" hangingPunct="0">
              <a:spcAft>
                <a:spcPct val="0"/>
              </a:spcAft>
            </a:pPr>
            <a:r>
              <a:rPr lang="ko-KR" altLang="en-US"/>
              <a:t>마스터 제목 스타일 편집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4978D72-D867-4574-940D-22A91BD9E020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46958" y="573529"/>
            <a:ext cx="8880538" cy="4212467"/>
          </a:xfrm>
        </p:spPr>
        <p:txBody>
          <a:bodyPr>
            <a:noAutofit/>
          </a:bodyPr>
          <a:lstStyle>
            <a:lvl1pPr marL="171450" indent="-171450" fontAlgn="auto" latinLnBrk="0">
              <a:lnSpc>
                <a:spcPct val="130000"/>
              </a:lnSpc>
              <a:buFont typeface="Wingdings" panose="05000000000000000000" pitchFamily="2" charset="2"/>
              <a:buChar char="§"/>
              <a:defRPr sz="1650" baseline="0">
                <a:solidFill>
                  <a:srgbClr val="002D56"/>
                </a:solidFill>
                <a:latin typeface="Arial" panose="020B0604020202020204" pitchFamily="34" charset="0"/>
                <a:ea typeface="한국외대체 M" panose="02020503020101020101" pitchFamily="18" charset="-127"/>
              </a:defRPr>
            </a:lvl1pPr>
            <a:lvl2pPr marL="270000" indent="-135000" fontAlgn="auto" latinLnBrk="0">
              <a:lnSpc>
                <a:spcPct val="130000"/>
              </a:lnSpc>
              <a:buFont typeface="Arial" panose="020B0604020202020204" pitchFamily="34" charset="0"/>
              <a:buChar char="-"/>
              <a:defRPr sz="1500" baseline="0">
                <a:solidFill>
                  <a:srgbClr val="002D56"/>
                </a:solidFill>
                <a:latin typeface="Arial" panose="020B0604020202020204" pitchFamily="34" charset="0"/>
                <a:ea typeface="한국외대체 M" panose="02020503020101020101" pitchFamily="18" charset="-127"/>
              </a:defRPr>
            </a:lvl2pPr>
            <a:lvl3pPr marL="405000" indent="-171450" fontAlgn="auto" latinLnBrk="0">
              <a:lnSpc>
                <a:spcPct val="130000"/>
              </a:lnSpc>
              <a:buFont typeface="Meiryo UI" panose="020B0604030504040204" pitchFamily="34" charset="-128"/>
              <a:buChar char="◦"/>
              <a:defRPr sz="1500" baseline="0">
                <a:solidFill>
                  <a:srgbClr val="002D56"/>
                </a:solidFill>
                <a:latin typeface="Arial" panose="020B0604020202020204" pitchFamily="34" charset="0"/>
                <a:ea typeface="한국외대체 M" panose="02020503020101020101" pitchFamily="18" charset="-127"/>
              </a:defRPr>
            </a:lvl3pPr>
            <a:lvl4pPr fontAlgn="auto" latinLnBrk="0">
              <a:lnSpc>
                <a:spcPct val="130000"/>
              </a:lnSpc>
              <a:defRPr sz="1350" baseline="0">
                <a:solidFill>
                  <a:srgbClr val="002D56"/>
                </a:solidFill>
                <a:latin typeface="Arial" panose="020B0604020202020204" pitchFamily="34" charset="0"/>
                <a:ea typeface="한국외대체 M" panose="02020503020101020101" pitchFamily="18" charset="-127"/>
              </a:defRPr>
            </a:lvl4pPr>
            <a:lvl5pPr fontAlgn="auto" latinLnBrk="0">
              <a:lnSpc>
                <a:spcPct val="130000"/>
              </a:lnSpc>
              <a:defRPr sz="1350" baseline="0">
                <a:solidFill>
                  <a:srgbClr val="002D56"/>
                </a:solidFill>
                <a:latin typeface="Arial" panose="020B0604020202020204" pitchFamily="34" charset="0"/>
                <a:ea typeface="한국외대체 M" panose="02020503020101020101" pitchFamily="18" charset="-127"/>
              </a:defRPr>
            </a:lvl5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169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1DF739-A7FC-4B45-B102-23276D533C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960CC7-41B4-694A-AA67-E23C8E8C21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CB5389-5E89-E14F-BA53-EC34EB68CC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80785-F202-AD43-9FEF-0C73DC0F643F}" type="datetimeFigureOut">
              <a:rPr lang="en-US" smtClean="0"/>
              <a:t>6/14/26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049B90-C97B-8F4E-AD5D-E7E8F23421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3DD0BC-6968-8246-B8C3-1C1651C314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F0E87-C1A5-FA40-A573-0DBC2A893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56718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49A447-E119-4142-AC54-A863313C4D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20C16D-7821-3F4D-BF40-BACAB39EC3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880601-A711-734C-B164-046C54980E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80785-F202-AD43-9FEF-0C73DC0F643F}" type="datetimeFigureOut">
              <a:rPr lang="en-US" smtClean="0"/>
              <a:t>6/14/26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32AC31-5AF6-FE4A-984C-093A07ECEB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7E3E9A-B1AE-FC45-8A7E-DE0C7DFD2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F0E87-C1A5-FA40-A573-0DBC2A893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75445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FF9670-DDE6-F44B-8C2F-C852182D2B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3572CC-7879-8242-8854-6284A0C56B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5DCFEB-1DE5-E946-B55A-FDA5332D15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80785-F202-AD43-9FEF-0C73DC0F643F}" type="datetimeFigureOut">
              <a:rPr lang="en-US" smtClean="0"/>
              <a:t>6/14/26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7B0E06-50D9-DC48-960E-991731D6E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BFC236-442F-714B-8046-17C23753E9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F0E87-C1A5-FA40-A573-0DBC2A893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67795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3A7C3D-91C2-C84F-8D8C-5AE9F28210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9CFF46-522D-014E-920A-E9F4E19D4C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FAE8F6-389D-0B46-98E6-DF8C280DB9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24E59C-66DB-2146-9504-77F4877F4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80785-F202-AD43-9FEF-0C73DC0F643F}" type="datetimeFigureOut">
              <a:rPr lang="en-US" smtClean="0"/>
              <a:t>6/14/26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8596C8-2D76-FC46-A582-8B0FCDBE4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CD7983-8B27-F047-A486-E481171DAB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F0E87-C1A5-FA40-A573-0DBC2A893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72829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9F2960-6DE9-7544-823F-F2B2AAC9C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DF24A8-42C3-3F4C-9070-2109DC6CA3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19CADF-5BCD-C840-AE6F-0E1D7539B4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00DEFDE-E454-1443-84A1-2CC2AE091F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C362384-EE8D-844E-9355-532EF98B10A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993F2D-3FC2-CE43-AF38-37DC847EE5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80785-F202-AD43-9FEF-0C73DC0F643F}" type="datetimeFigureOut">
              <a:rPr lang="en-US" smtClean="0"/>
              <a:t>6/14/26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CE4615F-9053-3542-B2DA-0727418027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4712F59-8862-C14D-9B02-93E1B29758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F0E87-C1A5-FA40-A573-0DBC2A893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48624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24227C-5D61-8045-BD14-036106E75E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B523E4-3465-FC4D-B0AF-C581F9CB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80785-F202-AD43-9FEF-0C73DC0F643F}" type="datetimeFigureOut">
              <a:rPr lang="en-US" smtClean="0"/>
              <a:t>6/14/26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6BDCB84-ABC2-AE45-B38D-7FB594537F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A418E2-CC67-2A4E-B73C-A3DB4CAE32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F0E87-C1A5-FA40-A573-0DBC2A893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4234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D8D7E3D-76D3-604C-9F9A-5A03918E27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80785-F202-AD43-9FEF-0C73DC0F643F}" type="datetimeFigureOut">
              <a:rPr lang="en-US" smtClean="0"/>
              <a:t>6/14/26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8FA3179-B098-DF4A-B593-9BCCB50753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AB37D5-15DB-3D4A-A2CB-B3E59B833E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F0E87-C1A5-FA40-A573-0DBC2A893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91945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865FF4-8548-464B-81A4-8164521E6F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35FBA8-2C5B-9246-9905-ECFA9F79F6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0DA2DA-27F9-DC48-BE18-0B93ED1100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E7EDFE-AE9F-844F-B13D-6F5EEDD6C8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80785-F202-AD43-9FEF-0C73DC0F643F}" type="datetimeFigureOut">
              <a:rPr lang="en-US" smtClean="0"/>
              <a:t>6/14/26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EF8E96-6D3D-3F45-B136-B429A0BC63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7072F6-7715-7248-B37F-FBB955C06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F0E87-C1A5-FA40-A573-0DBC2A893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9839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5917DD-24F4-B141-AC73-0A86318B80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287788B-0A72-DF4A-8500-51B2770880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961017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E59A4E-1C98-5249-80ED-0DEE14C4A8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E6F4A8B-7121-3743-8BA0-5D60BA87882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31F6E0-8BFD-A64F-BC34-1B33B92E38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481AB2-377B-774D-B90E-CD3FAD3A61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80785-F202-AD43-9FEF-0C73DC0F643F}" type="datetimeFigureOut">
              <a:rPr lang="en-US" smtClean="0"/>
              <a:t>6/14/26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83E7EA-FA5C-0444-BA65-32283DD986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74AEC0-30D0-FA4E-A844-AF11F1D32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F0E87-C1A5-FA40-A573-0DBC2A893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52295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F2FCCC-D013-A040-8461-60F73276B4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BEDF34E-6894-7641-AAB0-FDE8A6BBA5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81D297-8196-3744-B671-E9F99FCD7F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80785-F202-AD43-9FEF-0C73DC0F643F}" type="datetimeFigureOut">
              <a:rPr lang="en-US" smtClean="0"/>
              <a:t>6/14/26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035995-05F4-6E46-9B81-1DC7EC4812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9B5129-0BFF-614B-8725-639BA06688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F0E87-C1A5-FA40-A573-0DBC2A893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83026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7E0A282-6020-B543-AFBB-5D43CF3002D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43576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60D27D3-1148-0744-9AC8-5F0A37CED0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762625" cy="43576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EC41DA-2751-6D43-A83F-FDFF142505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80785-F202-AD43-9FEF-0C73DC0F643F}" type="datetimeFigureOut">
              <a:rPr lang="en-US" smtClean="0"/>
              <a:t>6/14/26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5C4868-2A74-3944-8355-775213495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A2CE3B-7F4B-EA47-9119-F7D2C81BE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F0E87-C1A5-FA40-A573-0DBC2A893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89945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1BC471-A851-B34A-A5DD-9D2EACC094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21DBC3F-62E1-0041-8716-71F6B61084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D31DE8-8D8F-D848-AA51-7D54B61954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99B5F-7AC5-A348-B9B8-26F7FB0D12C7}" type="datetimeFigureOut">
              <a:rPr lang="en-US" smtClean="0"/>
              <a:t>6/14/26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7DDD45-B606-ED4D-8063-C17489F2D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4E4C74-F159-7546-960A-E33B9672E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99BBD-9EEC-3244-A7C1-BA8FC056F0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50441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2E2BE1-9F3C-BE47-B8B6-E783E6A715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B06828-5CFA-E548-B7B0-D42BDC8847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2E4BAB-9488-244B-A82F-D3A73D561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99B5F-7AC5-A348-B9B8-26F7FB0D12C7}" type="datetimeFigureOut">
              <a:rPr lang="en-US" smtClean="0"/>
              <a:t>6/14/26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2923D3-CFD3-1043-AD63-3A9D230A0A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26130E-65A8-934F-81B2-1201C6F80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99BBD-9EEC-3244-A7C1-BA8FC056F0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33359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F98DD4-F86D-E440-BE14-EFA13E7EEA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1AFBE9-9780-254E-BCD3-91C759907E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0A3189-02CE-B642-933D-3AAA40DE9E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99B5F-7AC5-A348-B9B8-26F7FB0D12C7}" type="datetimeFigureOut">
              <a:rPr lang="en-US" smtClean="0"/>
              <a:t>6/14/26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591F12-0587-C74F-B023-6A5B29F49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C6CB5D-94E1-8241-91FE-1D90CA3DD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99BBD-9EEC-3244-A7C1-BA8FC056F0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1982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E717F-54D1-8847-958A-2EAB209E4E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2C5A4D-A925-4F4E-94DE-FBE5FA875F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A357B4-CC92-BB4E-B693-1DE2525AD7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27CF7E-BF1F-154D-8276-3ACFDB23C6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99B5F-7AC5-A348-B9B8-26F7FB0D12C7}" type="datetimeFigureOut">
              <a:rPr lang="en-US" smtClean="0"/>
              <a:t>6/14/26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AB3051-B241-6245-9494-FB08FDEAF9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45C75F-AB84-DA4E-A278-E38226D93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99BBD-9EEC-3244-A7C1-BA8FC056F0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74163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F2294-ADA7-6A4B-AE88-9452F3486D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44E815-22B4-164F-A325-043B6D8960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D7BD9D-E5DF-1444-A024-944616C428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2F8AFB9-DF9A-4345-B047-16A774EC54A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FD37F3-6D7B-9E4E-BA70-748A9B4E0A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F9AAD12-D415-414E-930D-0C4CF1F7C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99B5F-7AC5-A348-B9B8-26F7FB0D12C7}" type="datetimeFigureOut">
              <a:rPr lang="en-US" smtClean="0"/>
              <a:t>6/14/26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45D7F89-20E3-DB49-BD35-F27678485C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CE04BD4-A747-F347-B157-8A885B332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99BBD-9EEC-3244-A7C1-BA8FC056F0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81151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1A404C-6B61-A644-A2F5-EF8CB7BE87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DEFA41B-E407-F749-AA77-5ADEF8201A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99B5F-7AC5-A348-B9B8-26F7FB0D12C7}" type="datetimeFigureOut">
              <a:rPr lang="en-US" smtClean="0"/>
              <a:t>6/14/26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5013498-B1C4-754F-8D76-8E51252FB6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E5B0D1B-0667-5C4E-92E7-ED02CE772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99BBD-9EEC-3244-A7C1-BA8FC056F0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91697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4F53ACE-9916-9F48-B5D1-B34AABC5A2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99B5F-7AC5-A348-B9B8-26F7FB0D12C7}" type="datetimeFigureOut">
              <a:rPr lang="en-US" smtClean="0"/>
              <a:t>6/14/26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7C0B78-1893-AA47-837C-23A191660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C83481-99B4-6345-8512-F65EDE7550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99BBD-9EEC-3244-A7C1-BA8FC056F0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696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ADCB92-AF0A-8645-865B-FC8A77ACB0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CDAAF4-8AD0-704B-A93F-4D95A56140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3168410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9C6E51-DB9F-3D40-A4BD-1A37AB8023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42C75F-5222-DE4D-A60A-BB359BBE7D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513E51-AEC4-EA42-865D-89EC8DF421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F60BB8-08EF-D74D-AB0F-08347371DE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99B5F-7AC5-A348-B9B8-26F7FB0D12C7}" type="datetimeFigureOut">
              <a:rPr lang="en-US" smtClean="0"/>
              <a:t>6/14/26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EF8FBC-86E0-C945-BDFD-57FCD09D42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CAD276-47B3-8C4C-A1BA-79F556E676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99BBD-9EEC-3244-A7C1-BA8FC056F0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00877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D4C8ED-25B9-E349-9D4B-07CF115060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728CAD2-7868-8D40-AD60-E8F50A93D6B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841641-1A6A-1A46-BB16-319B1FEDF4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CA95FA-07F9-5944-B1F2-70501E960E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99B5F-7AC5-A348-B9B8-26F7FB0D12C7}" type="datetimeFigureOut">
              <a:rPr lang="en-US" smtClean="0"/>
              <a:t>6/14/26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D3ACB4-2BAD-564F-8BC7-083CF1055F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ABF5A9-42D8-034B-8955-9B5855560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99BBD-9EEC-3244-A7C1-BA8FC056F0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49356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22C17C-BE6B-C643-BFAB-3217F96A2A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F4FB1B-A678-5D4C-80FA-3DD3AD8543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D241C4-6C09-AA41-9013-56680608E1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99B5F-7AC5-A348-B9B8-26F7FB0D12C7}" type="datetimeFigureOut">
              <a:rPr lang="en-US" smtClean="0"/>
              <a:t>6/14/26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58EE67-56A1-2349-86D1-8B057816E4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883042-8E76-CC41-8950-54EA3BBA50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99BBD-9EEC-3244-A7C1-BA8FC056F0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1671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34B2092-033D-E044-8406-8935B7AF59A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43576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CCC534-E45B-CC4F-8DDE-53514AC321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762625" cy="43576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61B1F7-7033-4F40-B417-B94F710D7B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99B5F-7AC5-A348-B9B8-26F7FB0D12C7}" type="datetimeFigureOut">
              <a:rPr lang="en-US" smtClean="0"/>
              <a:t>6/14/26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18C9C5-16DA-6C44-9EF4-22F31028A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C0669D-A250-4B4E-A2AA-1B10CEEAB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99BBD-9EEC-3244-A7C1-BA8FC056F0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1056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42B69-0C2B-5149-BCF1-3FB15FB2DB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5C3A97-9CEE-4243-8915-7FE128C802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32412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C09758-3E22-194F-BCEE-896D7A905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733B43-4267-8F4E-8A10-F1E8DB8037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7AA351-5789-3E4E-A8E2-B17B8C42EE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176709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700A6C-EBE2-EC47-BE68-5AF4F4BD0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4089BD-D67A-6648-B135-747B5B548D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AADBCD-D350-F24A-AF21-65B4BCD975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A0AF5FD-E2B8-F746-91B2-1D0381CB23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5C66660-66C4-6346-B412-69C3FA3A70A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960321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1A01D1-4182-9447-A538-ADA7A83B2D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487725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swald"/>
              <a:buNone/>
              <a:defRPr sz="28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swald"/>
              <a:buNone/>
              <a:defRPr sz="28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swald"/>
              <a:buNone/>
              <a:defRPr sz="28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swald"/>
              <a:buNone/>
              <a:defRPr sz="28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swald"/>
              <a:buNone/>
              <a:defRPr sz="28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swald"/>
              <a:buNone/>
              <a:defRPr sz="28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swald"/>
              <a:buNone/>
              <a:defRPr sz="28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swald"/>
              <a:buNone/>
              <a:defRPr sz="28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swald"/>
              <a:buNone/>
              <a:defRPr sz="28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swald"/>
              <a:buChar char="●"/>
              <a:defRPr sz="1800" b="0" i="0" u="none" strike="noStrike" cap="none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swald"/>
              <a:buChar char="○"/>
              <a:defRPr sz="1400" b="0" i="0" u="none" strike="noStrike" cap="none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swald"/>
              <a:buChar char="■"/>
              <a:defRPr sz="1400" b="0" i="0" u="none" strike="noStrike" cap="none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swald"/>
              <a:buChar char="●"/>
              <a:defRPr sz="1400" b="0" i="0" u="none" strike="noStrike" cap="none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swald"/>
              <a:buChar char="○"/>
              <a:defRPr sz="1400" b="0" i="0" u="none" strike="noStrike" cap="none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swald"/>
              <a:buChar char="■"/>
              <a:defRPr sz="1400" b="0" i="0" u="none" strike="noStrike" cap="none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swald"/>
              <a:buChar char="●"/>
              <a:defRPr sz="1400" b="0" i="0" u="none" strike="noStrike" cap="none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swald"/>
              <a:buChar char="○"/>
              <a:defRPr sz="1400" b="0" i="0" u="none" strike="noStrike" cap="none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Oswald"/>
              <a:buChar char="■"/>
              <a:defRPr sz="1400" b="0" i="0" u="none" strike="noStrike" cap="none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701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52" r:id="rId16"/>
    <p:sldLayoutId id="2147483653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715" r:id="rId30"/>
    <p:sldLayoutId id="2147483716" r:id="rId3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480BA40-0765-9C43-806C-FE2700E52B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C89CD5-CE7A-264B-8CA9-076B423A2C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A45B38-69AB-694A-98AD-49AA61EA86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780785-F202-AD43-9FEF-0C73DC0F643F}" type="datetimeFigureOut">
              <a:rPr lang="en-US" smtClean="0"/>
              <a:t>6/14/26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CACD90-2A0B-AE49-8499-C024E8B08F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CB0686-FF13-DD40-AB05-AF438BD1B9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9F0E87-C1A5-FA40-A573-0DBC2A893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081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695CCF0-FD04-0041-A6B8-EE359AF811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058740-130D-FC4B-B74C-5BB354D4EB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5698A6-40ED-D64F-8900-9045161678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499B5F-7AC5-A348-B9B8-26F7FB0D12C7}" type="datetimeFigureOut">
              <a:rPr lang="en-US" smtClean="0"/>
              <a:t>6/14/26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A1F24A-0FDD-6940-9879-C4596FA247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7F16DD-88B2-FC4A-93B6-F7333A65DF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899BBD-9EEC-3244-A7C1-BA8FC056F0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1713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43.jpeg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8.jpg"/><Relationship Id="rId7" Type="http://schemas.openxmlformats.org/officeDocument/2006/relationships/image" Target="../media/image4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7.png"/><Relationship Id="rId10" Type="http://schemas.openxmlformats.org/officeDocument/2006/relationships/image" Target="../media/image47.png"/><Relationship Id="rId4" Type="http://schemas.openxmlformats.org/officeDocument/2006/relationships/image" Target="../media/image13.png"/><Relationship Id="rId9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jpg"/><Relationship Id="rId7" Type="http://schemas.openxmlformats.org/officeDocument/2006/relationships/image" Target="../media/image12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11" Type="http://schemas.openxmlformats.org/officeDocument/2006/relationships/image" Target="../media/image15.png"/><Relationship Id="rId5" Type="http://schemas.openxmlformats.org/officeDocument/2006/relationships/image" Target="../media/image10.jpg"/><Relationship Id="rId10" Type="http://schemas.openxmlformats.org/officeDocument/2006/relationships/image" Target="../media/image14.png"/><Relationship Id="rId4" Type="http://schemas.openxmlformats.org/officeDocument/2006/relationships/image" Target="../media/image9.jpg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1156F6ED-DCB8-9376-F81F-5768BD0E4C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8428" y="0"/>
            <a:ext cx="8912445" cy="5569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Google Shape;48;p10"/>
          <p:cNvSpPr txBox="1">
            <a:spLocks noGrp="1"/>
          </p:cNvSpPr>
          <p:nvPr>
            <p:ph type="ctrTitle" idx="4294967295"/>
          </p:nvPr>
        </p:nvSpPr>
        <p:spPr>
          <a:xfrm>
            <a:off x="857470" y="1098825"/>
            <a:ext cx="75780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swald"/>
              <a:buNone/>
            </a:pPr>
            <a:r>
              <a:rPr lang="en" sz="3600" dirty="0"/>
              <a:t>Updates and activities with Pandora and GCAS</a:t>
            </a:r>
            <a:br>
              <a:rPr lang="en" sz="3600" b="0" i="0" u="none" strike="noStrike" cap="none" dirty="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</a:br>
            <a:br>
              <a:rPr lang="en" dirty="0"/>
            </a:br>
            <a:r>
              <a:rPr lang="en" sz="2800" b="0" i="0" u="none" strike="noStrike" cap="none" dirty="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Thomas Hanisco, NASA GSFC</a:t>
            </a:r>
            <a:endParaRPr sz="2800" b="0" i="0" u="none" strike="noStrike" cap="none" dirty="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swald"/>
              <a:buNone/>
            </a:pPr>
            <a:endParaRPr sz="2800" b="0" i="0" u="none" strike="noStrike" cap="none" dirty="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49" name="Google Shape;49;p10"/>
          <p:cNvSpPr/>
          <p:nvPr/>
        </p:nvSpPr>
        <p:spPr>
          <a:xfrm>
            <a:off x="363645" y="4145325"/>
            <a:ext cx="1235100" cy="7926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" name="Google Shape;50;p10"/>
          <p:cNvSpPr/>
          <p:nvPr/>
        </p:nvSpPr>
        <p:spPr>
          <a:xfrm>
            <a:off x="0" y="4440975"/>
            <a:ext cx="9144003" cy="1149334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" name="Google Shape;51;p10"/>
          <p:cNvSpPr txBox="1">
            <a:spLocks noGrp="1"/>
          </p:cNvSpPr>
          <p:nvPr>
            <p:ph type="subTitle" idx="4294967295"/>
          </p:nvPr>
        </p:nvSpPr>
        <p:spPr>
          <a:xfrm>
            <a:off x="363645" y="325207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swald"/>
              <a:buNone/>
            </a:pPr>
            <a:r>
              <a:rPr lang="en-US" dirty="0"/>
              <a:t>TEMPO DART</a:t>
            </a: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swald"/>
              <a:buNone/>
            </a:pPr>
            <a:r>
              <a:rPr lang="en-US" dirty="0"/>
              <a:t>University of Iowa</a:t>
            </a: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swald"/>
              <a:buNone/>
            </a:pPr>
            <a:r>
              <a:rPr lang="en-US" dirty="0"/>
              <a:t>15-June, 2026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7C8A09-0467-ABB6-B882-356AB095F6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3041" y="4454171"/>
            <a:ext cx="2927976" cy="689329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0718D3-1903-6F92-201D-8052BFB96E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218" y="223919"/>
            <a:ext cx="8238911" cy="396614"/>
          </a:xfrm>
        </p:spPr>
        <p:txBody>
          <a:bodyPr>
            <a:normAutofit fontScale="90000"/>
          </a:bodyPr>
          <a:lstStyle/>
          <a:p>
            <a:r>
              <a:rPr lang="en-US" dirty="0"/>
              <a:t>PGN 2026 </a:t>
            </a:r>
          </a:p>
        </p:txBody>
      </p:sp>
      <p:pic>
        <p:nvPicPr>
          <p:cNvPr id="11" name="Content Placeholder 10" descr="Map&#10;&#10;AI-generated content may be incorrect.">
            <a:extLst>
              <a:ext uri="{FF2B5EF4-FFF2-40B4-BE49-F238E27FC236}">
                <a16:creationId xmlns:a16="http://schemas.microsoft.com/office/drawing/2014/main" id="{E0F0CBC8-6061-ED21-52A4-0D2514D8C6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67435" y="0"/>
            <a:ext cx="6436659" cy="5154332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6D21836-3CF4-2986-54A0-89ED3DDE0DE5}"/>
              </a:ext>
            </a:extLst>
          </p:cNvPr>
          <p:cNvSpPr txBox="1"/>
          <p:nvPr/>
        </p:nvSpPr>
        <p:spPr>
          <a:xfrm>
            <a:off x="676599" y="3322289"/>
            <a:ext cx="1792478" cy="738664"/>
          </a:xfrm>
          <a:prstGeom prst="rect">
            <a:avLst/>
          </a:prstGeom>
          <a:solidFill>
            <a:schemeClr val="lt1"/>
          </a:solidFill>
          <a:ln w="3492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211+ active sites</a:t>
            </a:r>
          </a:p>
          <a:p>
            <a:endParaRPr lang="en-US" dirty="0"/>
          </a:p>
          <a:p>
            <a:r>
              <a:rPr lang="en-US" dirty="0"/>
              <a:t>70+ in TEMPO FOR</a:t>
            </a:r>
          </a:p>
        </p:txBody>
      </p:sp>
    </p:spTree>
    <p:extLst>
      <p:ext uri="{BB962C8B-B14F-4D97-AF65-F5344CB8AC3E}">
        <p14:creationId xmlns:p14="http://schemas.microsoft.com/office/powerpoint/2010/main" val="936779724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The provided text appears to be a series of timestamps followed by numerical values, which could be representing data points or events. Without a visual image to describe, it's not possible to provide a description of an image.&#10;&#10;AI-generated content may be incorrect.">
            <a:extLst>
              <a:ext uri="{FF2B5EF4-FFF2-40B4-BE49-F238E27FC236}">
                <a16:creationId xmlns:a16="http://schemas.microsoft.com/office/drawing/2014/main" id="{4F203D6C-5598-0656-D220-5AADF544BD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920" y="956673"/>
            <a:ext cx="3903659" cy="3055258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2599AF43-9D85-F578-676D-135345A7588C}"/>
              </a:ext>
            </a:extLst>
          </p:cNvPr>
          <p:cNvSpPr txBox="1"/>
          <p:nvPr/>
        </p:nvSpPr>
        <p:spPr>
          <a:xfrm>
            <a:off x="282832" y="3998868"/>
            <a:ext cx="4942311" cy="10849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Pandora HCHO profiles* and MAX-DOAS columns reproduce aircraft measurements across regimes and altitudes</a:t>
            </a:r>
          </a:p>
          <a:p>
            <a:endParaRPr lang="en-US" sz="1050" dirty="0"/>
          </a:p>
          <a:p>
            <a:r>
              <a:rPr lang="en-US" sz="1200" dirty="0"/>
              <a:t>*new version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B88A4FC-7F57-5503-BDD0-D26903AF8091}"/>
              </a:ext>
            </a:extLst>
          </p:cNvPr>
          <p:cNvSpPr txBox="1"/>
          <p:nvPr/>
        </p:nvSpPr>
        <p:spPr>
          <a:xfrm>
            <a:off x="5304098" y="3790133"/>
            <a:ext cx="350313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Ongoing work: the effect of profile shape factor on the scatter and slope between HCHO columns from TEMPO and Pandora MAX DOAS (Jin Liao)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758D8311-A70D-D8F5-E8D8-7765DD06EB0C}"/>
              </a:ext>
            </a:extLst>
          </p:cNvPr>
          <p:cNvGrpSpPr/>
          <p:nvPr/>
        </p:nvGrpSpPr>
        <p:grpSpPr>
          <a:xfrm>
            <a:off x="5338941" y="1073014"/>
            <a:ext cx="3229141" cy="2600459"/>
            <a:chOff x="7306926" y="1695361"/>
            <a:chExt cx="4305521" cy="3467278"/>
          </a:xfrm>
        </p:grpSpPr>
        <p:pic>
          <p:nvPicPr>
            <p:cNvPr id="32" name="Picture 31" descr="The diagram shows a scatter plot comparing Pandora HCHO and TEMPO HCHO molecules per square centimeter for years 2024 and 2025, with a linear fit for each year.&#10;&#10;AI-generated content may be incorrect.">
              <a:extLst>
                <a:ext uri="{FF2B5EF4-FFF2-40B4-BE49-F238E27FC236}">
                  <a16:creationId xmlns:a16="http://schemas.microsoft.com/office/drawing/2014/main" id="{CC3D820D-4DF2-356C-D290-1E5EF4BCA58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06926" y="1695361"/>
              <a:ext cx="4305521" cy="3467278"/>
            </a:xfrm>
            <a:prstGeom prst="rect">
              <a:avLst/>
            </a:prstGeom>
          </p:spPr>
        </p:pic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13847226-B32C-AA72-7C6F-C7EA8085F4B1}"/>
                </a:ext>
              </a:extLst>
            </p:cNvPr>
            <p:cNvSpPr/>
            <p:nvPr/>
          </p:nvSpPr>
          <p:spPr>
            <a:xfrm>
              <a:off x="10094976" y="3758184"/>
              <a:ext cx="1329132" cy="9875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AB612CB-C680-79DB-79F6-DE9E3A6B3A3C}"/>
                </a:ext>
              </a:extLst>
            </p:cNvPr>
            <p:cNvSpPr txBox="1"/>
            <p:nvPr/>
          </p:nvSpPr>
          <p:spPr>
            <a:xfrm>
              <a:off x="10331846" y="4222517"/>
              <a:ext cx="1092263" cy="553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>
                  <a:solidFill>
                    <a:srgbClr val="1024C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June 2025 </a:t>
              </a:r>
            </a:p>
            <a:p>
              <a:r>
                <a:rPr lang="en-US" sz="1050" dirty="0">
                  <a:latin typeface="Arial" panose="020B0604020202020204" pitchFamily="34" charset="0"/>
                  <a:cs typeface="Arial" panose="020B0604020202020204" pitchFamily="34" charset="0"/>
                </a:rPr>
                <a:t>June 2024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8721867-75AD-5F53-904C-81E3A54478A7}"/>
              </a:ext>
            </a:extLst>
          </p:cNvPr>
          <p:cNvSpPr txBox="1">
            <a:spLocks/>
          </p:cNvSpPr>
          <p:nvPr/>
        </p:nvSpPr>
        <p:spPr>
          <a:xfrm>
            <a:off x="462371" y="214954"/>
            <a:ext cx="8238911" cy="396614"/>
          </a:xfrm>
          <a:prstGeom prst="rect">
            <a:avLst/>
          </a:prstGeo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400" dirty="0">
                <a:latin typeface="Oswald" pitchFamily="2" charset="77"/>
              </a:rPr>
              <a:t>Formaldehyde Profiles – TEMPO DART (PI: Apoorva Pandey)</a:t>
            </a:r>
          </a:p>
        </p:txBody>
      </p:sp>
    </p:spTree>
    <p:extLst>
      <p:ext uri="{BB962C8B-B14F-4D97-AF65-F5344CB8AC3E}">
        <p14:creationId xmlns:p14="http://schemas.microsoft.com/office/powerpoint/2010/main" val="34460303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그림 27">
            <a:extLst>
              <a:ext uri="{FF2B5EF4-FFF2-40B4-BE49-F238E27FC236}">
                <a16:creationId xmlns:a16="http://schemas.microsoft.com/office/drawing/2014/main" id="{6D571B75-1D14-79B7-86D8-E70D4E40AE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99983"/>
            <a:ext cx="9144000" cy="354353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472FAC4-C9EC-6A52-89D8-3AFB7E3BBF91}"/>
              </a:ext>
            </a:extLst>
          </p:cNvPr>
          <p:cNvSpPr txBox="1"/>
          <p:nvPr/>
        </p:nvSpPr>
        <p:spPr>
          <a:xfrm>
            <a:off x="2638134" y="236310"/>
            <a:ext cx="40607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Professor </a:t>
            </a:r>
            <a:r>
              <a:rPr lang="en-US" sz="2000" dirty="0" err="1"/>
              <a:t>Yonjoo</a:t>
            </a:r>
            <a:r>
              <a:rPr lang="en-US" sz="2000" dirty="0"/>
              <a:t> Choi, Gyeol Lee</a:t>
            </a:r>
          </a:p>
        </p:txBody>
      </p:sp>
    </p:spTree>
    <p:extLst>
      <p:ext uri="{BB962C8B-B14F-4D97-AF65-F5344CB8AC3E}">
        <p14:creationId xmlns:p14="http://schemas.microsoft.com/office/powerpoint/2010/main" val="3585777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43FE6D-FBB3-2865-50BA-D60A3CA630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216B689-E8F2-65AB-3D2A-B4AD3FF46D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738420" cy="519522"/>
          </a:xfrm>
        </p:spPr>
        <p:txBody>
          <a:bodyPr/>
          <a:lstStyle/>
          <a:p>
            <a:r>
              <a:rPr lang="en-US" altLang="ko-KR" dirty="0" err="1">
                <a:latin typeface="Arial"/>
                <a:ea typeface="한국외대체 M"/>
                <a:cs typeface="Arial"/>
              </a:rPr>
              <a:t>Ansung</a:t>
            </a:r>
            <a:r>
              <a:rPr lang="en-US" altLang="ko-KR" dirty="0">
                <a:latin typeface="Arial"/>
                <a:ea typeface="한국외대체 M"/>
                <a:cs typeface="Arial"/>
              </a:rPr>
              <a:t> (winter)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33783728-1F33-4C7E-52BB-D51FFF418694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46959" y="573529"/>
            <a:ext cx="6849122" cy="1005420"/>
          </a:xfrm>
        </p:spPr>
        <p:txBody>
          <a:bodyPr/>
          <a:lstStyle/>
          <a:p>
            <a:pPr fontAlgn="base" latinLnBrk="1">
              <a:lnSpc>
                <a:spcPct val="100000"/>
              </a:lnSpc>
            </a:pPr>
            <a:r>
              <a:rPr lang="en-US" altLang="ko-KR" dirty="0" err="1"/>
              <a:t>Ansung</a:t>
            </a:r>
            <a:r>
              <a:rPr lang="en-US" altLang="ko-KR" dirty="0"/>
              <a:t> (37.00 °N, 127.24 °E)</a:t>
            </a:r>
          </a:p>
          <a:p>
            <a:pPr lvl="1" fontAlgn="base" latinLnBrk="1">
              <a:lnSpc>
                <a:spcPct val="100000"/>
              </a:lnSpc>
            </a:pPr>
            <a:r>
              <a:rPr lang="en-US" altLang="ko-KR" dirty="0"/>
              <a:t>2025-11-15 ~ 16 (three times in a day; AM. noon, PM)</a:t>
            </a:r>
          </a:p>
          <a:p>
            <a:pPr lvl="1" fontAlgn="base" latinLnBrk="1">
              <a:lnSpc>
                <a:spcPct val="100000"/>
              </a:lnSpc>
            </a:pPr>
            <a:r>
              <a:rPr lang="en-US" altLang="ko-KR" dirty="0"/>
              <a:t>Variation in NO</a:t>
            </a:r>
            <a:r>
              <a:rPr lang="en-US" altLang="ko-KR" baseline="-25000" dirty="0"/>
              <a:t>2</a:t>
            </a:r>
            <a:r>
              <a:rPr lang="en-US" altLang="ko-KR" dirty="0"/>
              <a:t> layer depending on PBL height</a:t>
            </a: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7C083031-1549-F310-BFE1-F32CA8F2AF52}"/>
              </a:ext>
            </a:extLst>
          </p:cNvPr>
          <p:cNvSpPr/>
          <p:nvPr/>
        </p:nvSpPr>
        <p:spPr>
          <a:xfrm>
            <a:off x="60047" y="1901269"/>
            <a:ext cx="5604850" cy="319068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5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799C84D-A72D-7E42-EE21-1BA8FD8DBA38}"/>
              </a:ext>
            </a:extLst>
          </p:cNvPr>
          <p:cNvSpPr txBox="1"/>
          <p:nvPr/>
        </p:nvSpPr>
        <p:spPr>
          <a:xfrm>
            <a:off x="2383112" y="1751227"/>
            <a:ext cx="1188407" cy="3231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ko-KR" sz="1500">
                <a:latin typeface="Arial" panose="020B0604020202020204" pitchFamily="34" charset="0"/>
                <a:cs typeface="Arial" panose="020B0604020202020204" pitchFamily="34" charset="0"/>
              </a:rPr>
              <a:t>2026-11-15</a:t>
            </a:r>
            <a:endParaRPr lang="ko-KR" altLang="en-US" sz="15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A8E67BDE-B730-8FA6-0244-89EF0C34CDAC}"/>
              </a:ext>
            </a:extLst>
          </p:cNvPr>
          <p:cNvSpPr/>
          <p:nvPr/>
        </p:nvSpPr>
        <p:spPr>
          <a:xfrm>
            <a:off x="5768237" y="1901268"/>
            <a:ext cx="3342882" cy="319068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5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AB44BF4-3C5F-CD64-72AE-56025259AC61}"/>
              </a:ext>
            </a:extLst>
          </p:cNvPr>
          <p:cNvSpPr txBox="1"/>
          <p:nvPr/>
        </p:nvSpPr>
        <p:spPr>
          <a:xfrm>
            <a:off x="6925750" y="1751227"/>
            <a:ext cx="1188407" cy="3231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ko-KR" sz="1500">
                <a:latin typeface="Arial" panose="020B0604020202020204" pitchFamily="34" charset="0"/>
                <a:cs typeface="Arial" panose="020B0604020202020204" pitchFamily="34" charset="0"/>
              </a:rPr>
              <a:t>2026-11-16</a:t>
            </a:r>
            <a:endParaRPr lang="ko-KR" altLang="en-US" sz="15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그림 31">
            <a:extLst>
              <a:ext uri="{FF2B5EF4-FFF2-40B4-BE49-F238E27FC236}">
                <a16:creationId xmlns:a16="http://schemas.microsoft.com/office/drawing/2014/main" id="{325936D2-84DB-4EB2-7D43-858CD4F44F5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604816" y="2201351"/>
            <a:ext cx="5207321" cy="2673036"/>
          </a:xfrm>
          <a:prstGeom prst="rect">
            <a:avLst/>
          </a:prstGeom>
        </p:spPr>
      </p:pic>
      <p:pic>
        <p:nvPicPr>
          <p:cNvPr id="33" name="그림 32">
            <a:extLst>
              <a:ext uri="{FF2B5EF4-FFF2-40B4-BE49-F238E27FC236}">
                <a16:creationId xmlns:a16="http://schemas.microsoft.com/office/drawing/2014/main" id="{5101D660-215D-8C2B-92CB-8DC6C5443E6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4505" y="2187615"/>
            <a:ext cx="5546572" cy="283001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6E67674F-7614-80F1-DAA3-0CC40954A1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57232" y="29126"/>
            <a:ext cx="1682851" cy="1774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그림 33">
            <a:extLst>
              <a:ext uri="{FF2B5EF4-FFF2-40B4-BE49-F238E27FC236}">
                <a16:creationId xmlns:a16="http://schemas.microsoft.com/office/drawing/2014/main" id="{A0EAB365-9110-C635-C671-D035979023A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546439" y="46295"/>
            <a:ext cx="1784749" cy="1771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622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>
            <a:extLst>
              <a:ext uri="{FF2B5EF4-FFF2-40B4-BE49-F238E27FC236}">
                <a16:creationId xmlns:a16="http://schemas.microsoft.com/office/drawing/2014/main" id="{1EFADEAD-068A-AC1B-FE03-17B6368B71FA}"/>
              </a:ext>
            </a:extLst>
          </p:cNvPr>
          <p:cNvSpPr>
            <a:spLocks noGrp="1"/>
          </p:cNvSpPr>
          <p:nvPr/>
        </p:nvSpPr>
        <p:spPr>
          <a:xfrm>
            <a:off x="25936" y="0"/>
            <a:ext cx="8487435" cy="519522"/>
          </a:xfrm>
          <a:prstGeom prst="rect">
            <a:avLst/>
          </a:prstGeom>
        </p:spPr>
        <p:txBody>
          <a:bodyPr wrap="square" lIns="243000" tIns="54000" rIns="0" bIns="0"/>
          <a:lstStyle>
            <a:lvl1pPr algn="l" defTabSz="914400" rtl="0" eaLnBrk="1" latinLnBrk="1" hangingPunct="1">
              <a:spcBef>
                <a:spcPct val="0"/>
              </a:spcBef>
              <a:buNone/>
              <a:defRPr kumimoji="1" lang="ko-KR" altLang="en-US" sz="3500" b="1" kern="1200" baseline="0">
                <a:solidFill>
                  <a:schemeClr val="bg1"/>
                </a:solidFill>
                <a:effectLst/>
                <a:latin typeface="Arial" panose="020B0604020202020204" pitchFamily="34" charset="0"/>
                <a:ea typeface="한국외대체 M" panose="02020503020101020101" pitchFamily="18" charset="-127"/>
                <a:cs typeface="한국외대체 M" pitchFamily="18" charset="-127"/>
              </a:defRPr>
            </a:lvl1pPr>
          </a:lstStyle>
          <a:p>
            <a:r>
              <a:rPr lang="en-US" altLang="ko-KR" sz="2625" dirty="0" err="1">
                <a:solidFill>
                  <a:srgbClr val="002D56"/>
                </a:solidFill>
              </a:rPr>
              <a:t>Chuncheon</a:t>
            </a:r>
            <a:r>
              <a:rPr lang="en-US" altLang="ko-KR" sz="2625" dirty="0">
                <a:solidFill>
                  <a:srgbClr val="002D56"/>
                </a:solidFill>
              </a:rPr>
              <a:t> </a:t>
            </a:r>
            <a:r>
              <a:rPr lang="en-US" altLang="ko-KR" sz="2625">
                <a:solidFill>
                  <a:srgbClr val="002D56"/>
                </a:solidFill>
              </a:rPr>
              <a:t>(spring)</a:t>
            </a:r>
            <a:endParaRPr lang="ko-KR" altLang="en-US" sz="2625" dirty="0">
              <a:solidFill>
                <a:srgbClr val="002D56"/>
              </a:solidFill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7184EC29-C2E0-B723-9AA7-545ED4EF72C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2262" y="2138446"/>
            <a:ext cx="3008894" cy="3005054"/>
          </a:xfrm>
          <a:prstGeom prst="rect">
            <a:avLst/>
          </a:prstGeom>
        </p:spPr>
      </p:pic>
      <p:sp>
        <p:nvSpPr>
          <p:cNvPr id="7" name="텍스트 개체 틀 2">
            <a:extLst>
              <a:ext uri="{FF2B5EF4-FFF2-40B4-BE49-F238E27FC236}">
                <a16:creationId xmlns:a16="http://schemas.microsoft.com/office/drawing/2014/main" id="{80685576-E369-00C0-5DEE-9E93627F36F8}"/>
              </a:ext>
            </a:extLst>
          </p:cNvPr>
          <p:cNvSpPr txBox="1">
            <a:spLocks/>
          </p:cNvSpPr>
          <p:nvPr/>
        </p:nvSpPr>
        <p:spPr>
          <a:xfrm>
            <a:off x="61392" y="1960359"/>
            <a:ext cx="698815" cy="219539"/>
          </a:xfrm>
          <a:prstGeom prst="rect">
            <a:avLst/>
          </a:prstGeom>
        </p:spPr>
        <p:txBody>
          <a:bodyPr lIns="84902" tIns="42451" rIns="84902" bIns="42451"/>
          <a:lstStyle>
            <a:defPPr>
              <a:defRPr lang="ko-KR"/>
            </a:defPPr>
            <a:lvl1pPr marL="180000" indent="0" algn="l" defTabSz="914400" rtl="0" eaLnBrk="1" latinLnBrk="1" hangingPunct="1">
              <a:spcBef>
                <a:spcPct val="20000"/>
              </a:spcBef>
              <a:buFont typeface="Wingdings" pitchFamily="2" charset="2"/>
              <a:buChar char="§"/>
              <a:defRPr sz="3600" b="1" kern="1200" baseline="0">
                <a:solidFill>
                  <a:schemeClr val="accent6">
                    <a:lumMod val="75000"/>
                  </a:schemeClr>
                </a:solidFill>
                <a:latin typeface="Arial Rounded MT Bold" pitchFamily="34" charset="0"/>
                <a:ea typeface="HY울릉도M" pitchFamily="18" charset="-127"/>
                <a:cs typeface="+mn-cs"/>
              </a:defRPr>
            </a:lvl1pPr>
            <a:lvl2pPr marL="540000" indent="0" algn="l" defTabSz="914400" rtl="0" eaLnBrk="1" latinLnBrk="1" hangingPunct="1">
              <a:spcBef>
                <a:spcPct val="20000"/>
              </a:spcBef>
              <a:buSzPct val="75000"/>
              <a:buFont typeface="HY울릉도M" pitchFamily="18" charset="-127"/>
              <a:buChar char="-"/>
              <a:defRPr sz="3200" b="1" kern="1200" baseline="0">
                <a:solidFill>
                  <a:schemeClr val="accent6">
                    <a:lumMod val="75000"/>
                  </a:schemeClr>
                </a:solidFill>
                <a:latin typeface="Arial Rounded MT Bold" pitchFamily="34" charset="0"/>
                <a:ea typeface="HY울릉도M" pitchFamily="18" charset="-127"/>
                <a:cs typeface="+mn-cs"/>
              </a:defRPr>
            </a:lvl2pPr>
            <a:lvl3pPr marL="720000" indent="0" algn="l" defTabSz="914400" rtl="0" eaLnBrk="1" latinLnBrk="1" hangingPunct="1">
              <a:spcBef>
                <a:spcPct val="20000"/>
              </a:spcBef>
              <a:buSzPct val="100000"/>
              <a:buFont typeface="Arial" pitchFamily="34" charset="0"/>
              <a:buChar char="•"/>
              <a:defRPr sz="2800" b="1" kern="1200" baseline="0">
                <a:solidFill>
                  <a:schemeClr val="accent6">
                    <a:lumMod val="75000"/>
                  </a:schemeClr>
                </a:solidFill>
                <a:latin typeface="Arial Rounded MT Bold" pitchFamily="34" charset="0"/>
                <a:ea typeface="HY울릉도M" pitchFamily="18" charset="-127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b="1" kern="1200">
                <a:solidFill>
                  <a:schemeClr val="accent6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b="1" kern="1200">
                <a:solidFill>
                  <a:schemeClr val="accent6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681" latinLnBrk="0">
              <a:buNone/>
            </a:pPr>
            <a:r>
              <a:rPr lang="en-US" altLang="ko-KR" sz="1200" i="1" u="sng">
                <a:solidFill>
                  <a:srgbClr val="002D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@</a:t>
            </a:r>
            <a:r>
              <a:rPr lang="ko-KR" altLang="en-US" sz="1200" i="1" u="sng">
                <a:solidFill>
                  <a:srgbClr val="002D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춘천</a:t>
            </a:r>
          </a:p>
        </p:txBody>
      </p:sp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345AC93B-C1B3-DC81-1537-2D401C7A1263}"/>
              </a:ext>
            </a:extLst>
          </p:cNvPr>
          <p:cNvSpPr txBox="1">
            <a:spLocks/>
          </p:cNvSpPr>
          <p:nvPr/>
        </p:nvSpPr>
        <p:spPr>
          <a:xfrm>
            <a:off x="4280383" y="1910231"/>
            <a:ext cx="1214888" cy="294413"/>
          </a:xfrm>
          <a:prstGeom prst="rect">
            <a:avLst/>
          </a:prstGeom>
        </p:spPr>
        <p:txBody>
          <a:bodyPr lIns="84902" tIns="42451" rIns="84902" bIns="42451"/>
          <a:lstStyle>
            <a:defPPr>
              <a:defRPr lang="ko-KR"/>
            </a:defPPr>
            <a:lvl1pPr marL="180000" indent="0" algn="l" defTabSz="914400" rtl="0" eaLnBrk="1" latinLnBrk="1" hangingPunct="1">
              <a:spcBef>
                <a:spcPct val="20000"/>
              </a:spcBef>
              <a:buFont typeface="Wingdings" pitchFamily="2" charset="2"/>
              <a:buChar char="§"/>
              <a:defRPr sz="3600" b="1" kern="1200" baseline="0">
                <a:solidFill>
                  <a:schemeClr val="accent6">
                    <a:lumMod val="75000"/>
                  </a:schemeClr>
                </a:solidFill>
                <a:latin typeface="Arial Rounded MT Bold" pitchFamily="34" charset="0"/>
                <a:ea typeface="HY울릉도M" pitchFamily="18" charset="-127"/>
                <a:cs typeface="+mn-cs"/>
              </a:defRPr>
            </a:lvl1pPr>
            <a:lvl2pPr marL="540000" indent="0" algn="l" defTabSz="914400" rtl="0" eaLnBrk="1" latinLnBrk="1" hangingPunct="1">
              <a:spcBef>
                <a:spcPct val="20000"/>
              </a:spcBef>
              <a:buSzPct val="75000"/>
              <a:buFont typeface="HY울릉도M" pitchFamily="18" charset="-127"/>
              <a:buChar char="-"/>
              <a:defRPr sz="3200" b="1" kern="1200" baseline="0">
                <a:solidFill>
                  <a:schemeClr val="accent6">
                    <a:lumMod val="75000"/>
                  </a:schemeClr>
                </a:solidFill>
                <a:latin typeface="Arial Rounded MT Bold" pitchFamily="34" charset="0"/>
                <a:ea typeface="HY울릉도M" pitchFamily="18" charset="-127"/>
                <a:cs typeface="+mn-cs"/>
              </a:defRPr>
            </a:lvl2pPr>
            <a:lvl3pPr marL="720000" indent="0" algn="l" defTabSz="914400" rtl="0" eaLnBrk="1" latinLnBrk="1" hangingPunct="1">
              <a:spcBef>
                <a:spcPct val="20000"/>
              </a:spcBef>
              <a:buSzPct val="100000"/>
              <a:buFont typeface="Arial" pitchFamily="34" charset="0"/>
              <a:buChar char="•"/>
              <a:defRPr sz="2800" b="1" kern="1200" baseline="0">
                <a:solidFill>
                  <a:schemeClr val="accent6">
                    <a:lumMod val="75000"/>
                  </a:schemeClr>
                </a:solidFill>
                <a:latin typeface="Arial Rounded MT Bold" pitchFamily="34" charset="0"/>
                <a:ea typeface="HY울릉도M" pitchFamily="18" charset="-127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b="1" kern="1200">
                <a:solidFill>
                  <a:schemeClr val="accent6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b="1" kern="1200">
                <a:solidFill>
                  <a:schemeClr val="accent6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681" latinLnBrk="0">
              <a:buNone/>
            </a:pPr>
            <a:r>
              <a:rPr lang="en-US" altLang="ko-KR" sz="1200" b="0" i="1" u="sng">
                <a:solidFill>
                  <a:srgbClr val="002D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2026-04-25/26</a:t>
            </a:r>
            <a:endParaRPr lang="ko-KR" altLang="en-US" sz="1200" b="0" i="1" u="sng">
              <a:solidFill>
                <a:srgbClr val="002D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1F2336DC-BB70-61DD-9098-1B1C079E447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9727" y="2283342"/>
            <a:ext cx="2818337" cy="2818337"/>
          </a:xfrm>
          <a:prstGeom prst="rect">
            <a:avLst/>
          </a:prstGeom>
        </p:spPr>
      </p:pic>
      <p:sp>
        <p:nvSpPr>
          <p:cNvPr id="10" name="TextBox 15">
            <a:extLst>
              <a:ext uri="{FF2B5EF4-FFF2-40B4-BE49-F238E27FC236}">
                <a16:creationId xmlns:a16="http://schemas.microsoft.com/office/drawing/2014/main" id="{97377615-F743-E876-1033-AAA24FDABEF1}"/>
              </a:ext>
            </a:extLst>
          </p:cNvPr>
          <p:cNvSpPr txBox="1"/>
          <p:nvPr/>
        </p:nvSpPr>
        <p:spPr>
          <a:xfrm>
            <a:off x="7481694" y="4242344"/>
            <a:ext cx="967380" cy="715581"/>
          </a:xfrm>
          <a:prstGeom prst="rect">
            <a:avLst/>
          </a:prstGeom>
          <a:solidFill>
            <a:srgbClr val="A6A6A6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1350" dirty="0">
                <a:solidFill>
                  <a:schemeClr val="bg1"/>
                </a:solidFill>
              </a:rPr>
              <a:t>강원대학교 춘천캠퍼스</a:t>
            </a:r>
          </a:p>
        </p:txBody>
      </p:sp>
      <p:sp>
        <p:nvSpPr>
          <p:cNvPr id="11" name="TextBox 16">
            <a:extLst>
              <a:ext uri="{FF2B5EF4-FFF2-40B4-BE49-F238E27FC236}">
                <a16:creationId xmlns:a16="http://schemas.microsoft.com/office/drawing/2014/main" id="{707B54F7-6EC7-C191-6A98-17768FBAABB5}"/>
              </a:ext>
            </a:extLst>
          </p:cNvPr>
          <p:cNvSpPr txBox="1"/>
          <p:nvPr/>
        </p:nvSpPr>
        <p:spPr>
          <a:xfrm>
            <a:off x="7783265" y="2288626"/>
            <a:ext cx="1269141" cy="715581"/>
          </a:xfrm>
          <a:prstGeom prst="rect">
            <a:avLst/>
          </a:prstGeom>
          <a:solidFill>
            <a:srgbClr val="A6A6A6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1350" dirty="0">
                <a:solidFill>
                  <a:schemeClr val="bg1"/>
                </a:solidFill>
              </a:rPr>
              <a:t>강원권 </a:t>
            </a:r>
            <a:endParaRPr lang="en-US" altLang="ko-KR" sz="1350" dirty="0">
              <a:solidFill>
                <a:schemeClr val="bg1"/>
              </a:solidFill>
            </a:endParaRPr>
          </a:p>
          <a:p>
            <a:r>
              <a:rPr lang="ko-KR" altLang="en-US" sz="1350" dirty="0">
                <a:solidFill>
                  <a:schemeClr val="bg1"/>
                </a:solidFill>
              </a:rPr>
              <a:t>대기환경연구소</a:t>
            </a:r>
          </a:p>
        </p:txBody>
      </p:sp>
      <p:cxnSp>
        <p:nvCxnSpPr>
          <p:cNvPr id="12" name="직선 화살표 연결선 11">
            <a:extLst>
              <a:ext uri="{FF2B5EF4-FFF2-40B4-BE49-F238E27FC236}">
                <a16:creationId xmlns:a16="http://schemas.microsoft.com/office/drawing/2014/main" id="{491A69BA-1686-DFC7-8C69-096A2DDF50C9}"/>
              </a:ext>
            </a:extLst>
          </p:cNvPr>
          <p:cNvCxnSpPr>
            <a:cxnSpLocks/>
          </p:cNvCxnSpPr>
          <p:nvPr/>
        </p:nvCxnSpPr>
        <p:spPr>
          <a:xfrm flipV="1">
            <a:off x="7075514" y="2904313"/>
            <a:ext cx="1267116" cy="1550684"/>
          </a:xfrm>
          <a:prstGeom prst="straightConnector1">
            <a:avLst/>
          </a:prstGeom>
          <a:ln w="28575">
            <a:solidFill>
              <a:srgbClr val="FF0000"/>
            </a:solidFill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21">
            <a:extLst>
              <a:ext uri="{FF2B5EF4-FFF2-40B4-BE49-F238E27FC236}">
                <a16:creationId xmlns:a16="http://schemas.microsoft.com/office/drawing/2014/main" id="{AEF7D2A2-0C9E-F98B-ED6E-7A652CDD4299}"/>
              </a:ext>
            </a:extLst>
          </p:cNvPr>
          <p:cNvSpPr txBox="1"/>
          <p:nvPr/>
        </p:nvSpPr>
        <p:spPr>
          <a:xfrm rot="18437740">
            <a:off x="7422891" y="3701399"/>
            <a:ext cx="858414" cy="30008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 1.9 km</a:t>
            </a:r>
            <a:endParaRPr lang="ko-KR" altLang="en-US" sz="13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그림 13">
            <a:extLst>
              <a:ext uri="{FF2B5EF4-FFF2-40B4-BE49-F238E27FC236}">
                <a16:creationId xmlns:a16="http://schemas.microsoft.com/office/drawing/2014/main" id="{11659E16-130C-46E0-D57E-0B66316EFBF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334978" y="462271"/>
            <a:ext cx="1730445" cy="1717627"/>
          </a:xfrm>
          <a:prstGeom prst="rect">
            <a:avLst/>
          </a:prstGeom>
        </p:spPr>
      </p:pic>
      <p:cxnSp>
        <p:nvCxnSpPr>
          <p:cNvPr id="15" name="직선 화살표 연결선 14">
            <a:extLst>
              <a:ext uri="{FF2B5EF4-FFF2-40B4-BE49-F238E27FC236}">
                <a16:creationId xmlns:a16="http://schemas.microsoft.com/office/drawing/2014/main" id="{99665669-1914-EC49-492D-E1164A0014CC}"/>
              </a:ext>
            </a:extLst>
          </p:cNvPr>
          <p:cNvCxnSpPr>
            <a:cxnSpLocks/>
          </p:cNvCxnSpPr>
          <p:nvPr/>
        </p:nvCxnSpPr>
        <p:spPr>
          <a:xfrm flipV="1">
            <a:off x="6993146" y="1717424"/>
            <a:ext cx="866150" cy="2758116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그림 15">
            <a:extLst>
              <a:ext uri="{FF2B5EF4-FFF2-40B4-BE49-F238E27FC236}">
                <a16:creationId xmlns:a16="http://schemas.microsoft.com/office/drawing/2014/main" id="{98B24E40-E508-9686-2DF4-E0EABD7DA8A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560" y="2121605"/>
            <a:ext cx="2980561" cy="3005054"/>
          </a:xfrm>
          <a:prstGeom prst="rect">
            <a:avLst/>
          </a:prstGeom>
        </p:spPr>
      </p:pic>
      <p:sp>
        <p:nvSpPr>
          <p:cNvPr id="17" name="텍스트 개체 틀 2">
            <a:extLst>
              <a:ext uri="{FF2B5EF4-FFF2-40B4-BE49-F238E27FC236}">
                <a16:creationId xmlns:a16="http://schemas.microsoft.com/office/drawing/2014/main" id="{513EFFD7-A29D-0A5A-47D2-19191191BBCD}"/>
              </a:ext>
            </a:extLst>
          </p:cNvPr>
          <p:cNvSpPr txBox="1">
            <a:spLocks/>
          </p:cNvSpPr>
          <p:nvPr/>
        </p:nvSpPr>
        <p:spPr>
          <a:xfrm>
            <a:off x="1021436" y="1922923"/>
            <a:ext cx="1534885" cy="294413"/>
          </a:xfrm>
          <a:prstGeom prst="rect">
            <a:avLst/>
          </a:prstGeom>
        </p:spPr>
        <p:txBody>
          <a:bodyPr lIns="84902" tIns="42451" rIns="84902" bIns="42451"/>
          <a:lstStyle>
            <a:defPPr>
              <a:defRPr lang="ko-KR"/>
            </a:defPPr>
            <a:lvl1pPr marL="180000" indent="0" algn="l" defTabSz="914400" rtl="0" eaLnBrk="1" latinLnBrk="1" hangingPunct="1">
              <a:spcBef>
                <a:spcPct val="20000"/>
              </a:spcBef>
              <a:buFont typeface="Wingdings" pitchFamily="2" charset="2"/>
              <a:buChar char="§"/>
              <a:defRPr sz="3600" b="1" kern="1200" baseline="0">
                <a:solidFill>
                  <a:schemeClr val="accent6">
                    <a:lumMod val="75000"/>
                  </a:schemeClr>
                </a:solidFill>
                <a:latin typeface="Arial Rounded MT Bold" pitchFamily="34" charset="0"/>
                <a:ea typeface="HY울릉도M" pitchFamily="18" charset="-127"/>
                <a:cs typeface="+mn-cs"/>
              </a:defRPr>
            </a:lvl1pPr>
            <a:lvl2pPr marL="540000" indent="0" algn="l" defTabSz="914400" rtl="0" eaLnBrk="1" latinLnBrk="1" hangingPunct="1">
              <a:spcBef>
                <a:spcPct val="20000"/>
              </a:spcBef>
              <a:buSzPct val="75000"/>
              <a:buFont typeface="HY울릉도M" pitchFamily="18" charset="-127"/>
              <a:buChar char="-"/>
              <a:defRPr sz="3200" b="1" kern="1200" baseline="0">
                <a:solidFill>
                  <a:schemeClr val="accent6">
                    <a:lumMod val="75000"/>
                  </a:schemeClr>
                </a:solidFill>
                <a:latin typeface="Arial Rounded MT Bold" pitchFamily="34" charset="0"/>
                <a:ea typeface="HY울릉도M" pitchFamily="18" charset="-127"/>
                <a:cs typeface="+mn-cs"/>
              </a:defRPr>
            </a:lvl2pPr>
            <a:lvl3pPr marL="720000" indent="0" algn="l" defTabSz="914400" rtl="0" eaLnBrk="1" latinLnBrk="1" hangingPunct="1">
              <a:spcBef>
                <a:spcPct val="20000"/>
              </a:spcBef>
              <a:buSzPct val="100000"/>
              <a:buFont typeface="Arial" pitchFamily="34" charset="0"/>
              <a:buChar char="•"/>
              <a:defRPr sz="2800" b="1" kern="1200" baseline="0">
                <a:solidFill>
                  <a:schemeClr val="accent6">
                    <a:lumMod val="75000"/>
                  </a:schemeClr>
                </a:solidFill>
                <a:latin typeface="Arial Rounded MT Bold" pitchFamily="34" charset="0"/>
                <a:ea typeface="HY울릉도M" pitchFamily="18" charset="-127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b="1" kern="1200">
                <a:solidFill>
                  <a:schemeClr val="accent6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b="1" kern="1200">
                <a:solidFill>
                  <a:schemeClr val="accent6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681" latinLnBrk="0">
              <a:buNone/>
            </a:pPr>
            <a:r>
              <a:rPr lang="en-US" altLang="ko-KR" sz="1200" b="0" i="1" u="sng">
                <a:solidFill>
                  <a:srgbClr val="002D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2026-04-18/19</a:t>
            </a:r>
            <a:endParaRPr lang="ko-KR" altLang="en-US" sz="1200" b="0" i="1" u="sng">
              <a:solidFill>
                <a:srgbClr val="002D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내용 개체 틀 2">
            <a:extLst>
              <a:ext uri="{FF2B5EF4-FFF2-40B4-BE49-F238E27FC236}">
                <a16:creationId xmlns:a16="http://schemas.microsoft.com/office/drawing/2014/main" id="{EF556942-95B5-32A7-59CA-D6F15878595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46959" y="573528"/>
            <a:ext cx="6849122" cy="1252474"/>
          </a:xfrm>
        </p:spPr>
        <p:txBody>
          <a:bodyPr/>
          <a:lstStyle/>
          <a:p>
            <a:pPr fontAlgn="base" latinLnBrk="1">
              <a:lnSpc>
                <a:spcPct val="100000"/>
              </a:lnSpc>
            </a:pPr>
            <a:r>
              <a:rPr lang="en-US" altLang="ko-KR" dirty="0" err="1"/>
              <a:t>Chuncheon</a:t>
            </a:r>
            <a:r>
              <a:rPr lang="en-US" altLang="ko-KR" dirty="0"/>
              <a:t> (37.87 °N, 127.75 °E)</a:t>
            </a:r>
          </a:p>
          <a:p>
            <a:pPr lvl="1" fontAlgn="base" latinLnBrk="1">
              <a:lnSpc>
                <a:spcPct val="100000"/>
              </a:lnSpc>
            </a:pPr>
            <a:r>
              <a:rPr lang="en-US" altLang="ko-KR" dirty="0"/>
              <a:t>2026-04-18,19,25,26 (sunrise to sunset; 8 to 19 LST)</a:t>
            </a:r>
          </a:p>
          <a:p>
            <a:pPr lvl="1" fontAlgn="base" latinLnBrk="1">
              <a:lnSpc>
                <a:spcPct val="100000"/>
              </a:lnSpc>
            </a:pPr>
            <a:r>
              <a:rPr lang="en-US" altLang="ko-KR" dirty="0"/>
              <a:t>Diurnal variation in NO</a:t>
            </a:r>
            <a:r>
              <a:rPr lang="en-US" altLang="ko-KR" baseline="-25000" dirty="0"/>
              <a:t>2</a:t>
            </a:r>
            <a:r>
              <a:rPr lang="ko-KR" altLang="en-US" dirty="0"/>
              <a:t> </a:t>
            </a:r>
            <a:r>
              <a:rPr lang="en-US" altLang="ko-KR" dirty="0"/>
              <a:t>and PBL height</a:t>
            </a:r>
            <a:r>
              <a:rPr lang="ko-KR" altLang="en-US" dirty="0"/>
              <a:t> </a:t>
            </a:r>
            <a:r>
              <a:rPr lang="en-US" altLang="ko-KR" dirty="0"/>
              <a:t>in urban scale</a:t>
            </a:r>
            <a:endParaRPr lang="ko-KR" altLang="en-US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9B409139-78FE-4673-1FF3-CC1F5F71B5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86526" y="48856"/>
            <a:ext cx="1598282" cy="2131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930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>
          <a:extLst>
            <a:ext uri="{FF2B5EF4-FFF2-40B4-BE49-F238E27FC236}">
              <a16:creationId xmlns:a16="http://schemas.microsoft.com/office/drawing/2014/main" id="{42643F8C-6A2F-AD0A-B152-D2328DD1F4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0">
            <a:extLst>
              <a:ext uri="{FF2B5EF4-FFF2-40B4-BE49-F238E27FC236}">
                <a16:creationId xmlns:a16="http://schemas.microsoft.com/office/drawing/2014/main" id="{2ABAF6F9-9587-6D94-A1DC-D555B59FE86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900" y="-121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NASA GCAS Team</a:t>
            </a:r>
            <a:endParaRPr dirty="0"/>
          </a:p>
        </p:txBody>
      </p:sp>
      <p:pic>
        <p:nvPicPr>
          <p:cNvPr id="148" name="Google Shape;148;p20">
            <a:extLst>
              <a:ext uri="{FF2B5EF4-FFF2-40B4-BE49-F238E27FC236}">
                <a16:creationId xmlns:a16="http://schemas.microsoft.com/office/drawing/2014/main" id="{1F924187-1D74-37F5-6A7A-DCFA9E599512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08225" y="609420"/>
            <a:ext cx="977125" cy="1001350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20">
            <a:extLst>
              <a:ext uri="{FF2B5EF4-FFF2-40B4-BE49-F238E27FC236}">
                <a16:creationId xmlns:a16="http://schemas.microsoft.com/office/drawing/2014/main" id="{48D4365F-5E89-2BCD-F273-1DC379A2D736}"/>
              </a:ext>
            </a:extLst>
          </p:cNvPr>
          <p:cNvSpPr txBox="1"/>
          <p:nvPr/>
        </p:nvSpPr>
        <p:spPr>
          <a:xfrm>
            <a:off x="227050" y="802295"/>
            <a:ext cx="10305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Oswald"/>
                <a:ea typeface="Oswald"/>
                <a:cs typeface="Oswald"/>
                <a:sym typeface="Oswald"/>
              </a:rPr>
              <a:t>Tom Hanisco, PI</a:t>
            </a:r>
            <a:endParaRPr dirty="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55" name="Google Shape;155;p20">
            <a:extLst>
              <a:ext uri="{FF2B5EF4-FFF2-40B4-BE49-F238E27FC236}">
                <a16:creationId xmlns:a16="http://schemas.microsoft.com/office/drawing/2014/main" id="{26927A9A-1B92-6E70-F510-F566B8511F03}"/>
              </a:ext>
            </a:extLst>
          </p:cNvPr>
          <p:cNvSpPr txBox="1"/>
          <p:nvPr/>
        </p:nvSpPr>
        <p:spPr>
          <a:xfrm>
            <a:off x="227050" y="2122293"/>
            <a:ext cx="1527600" cy="8309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Oswald"/>
                <a:ea typeface="Oswald"/>
                <a:cs typeface="Oswald"/>
                <a:sym typeface="Oswald"/>
              </a:rPr>
              <a:t>Laura Judd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Oswald"/>
                <a:ea typeface="Oswald"/>
                <a:cs typeface="Oswald"/>
                <a:sym typeface="Oswald"/>
              </a:rPr>
              <a:t>Retrievals and Flight Planning</a:t>
            </a:r>
            <a:endParaRPr dirty="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57" name="Google Shape;157;p20">
            <a:extLst>
              <a:ext uri="{FF2B5EF4-FFF2-40B4-BE49-F238E27FC236}">
                <a16:creationId xmlns:a16="http://schemas.microsoft.com/office/drawing/2014/main" id="{BCE9C669-55A8-87A7-2232-7C4F70793D98}"/>
              </a:ext>
            </a:extLst>
          </p:cNvPr>
          <p:cNvSpPr txBox="1"/>
          <p:nvPr/>
        </p:nvSpPr>
        <p:spPr>
          <a:xfrm>
            <a:off x="227050" y="3626478"/>
            <a:ext cx="1468402" cy="8309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Oswald"/>
                <a:ea typeface="Oswald"/>
                <a:cs typeface="Oswald"/>
                <a:sym typeface="Oswald"/>
              </a:rPr>
              <a:t>Sam Xiong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Oswald"/>
                <a:ea typeface="Oswald"/>
                <a:cs typeface="Oswald"/>
                <a:sym typeface="Oswald"/>
              </a:rPr>
              <a:t>Calibrations &amp;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Oswald"/>
                <a:ea typeface="Oswald"/>
                <a:cs typeface="Oswald"/>
                <a:sym typeface="Oswald"/>
              </a:rPr>
              <a:t>Operations</a:t>
            </a:r>
          </a:p>
        </p:txBody>
      </p:sp>
      <p:sp>
        <p:nvSpPr>
          <p:cNvPr id="158" name="Google Shape;158;p20">
            <a:extLst>
              <a:ext uri="{FF2B5EF4-FFF2-40B4-BE49-F238E27FC236}">
                <a16:creationId xmlns:a16="http://schemas.microsoft.com/office/drawing/2014/main" id="{50E670A9-BFEE-8288-F3A3-C4CC7A4B467D}"/>
              </a:ext>
            </a:extLst>
          </p:cNvPr>
          <p:cNvSpPr txBox="1"/>
          <p:nvPr/>
        </p:nvSpPr>
        <p:spPr>
          <a:xfrm>
            <a:off x="3045531" y="694612"/>
            <a:ext cx="1229400" cy="8309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Oswald"/>
                <a:ea typeface="Oswald"/>
                <a:cs typeface="Oswald"/>
                <a:sym typeface="Oswald"/>
              </a:rPr>
              <a:t>Apoorva Pandey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Oswald"/>
                <a:ea typeface="Oswald"/>
                <a:cs typeface="Oswald"/>
                <a:sym typeface="Oswald"/>
              </a:rPr>
              <a:t>Calibrations &amp; Analysis</a:t>
            </a:r>
            <a:endParaRPr dirty="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59" name="Google Shape;159;p20">
            <a:extLst>
              <a:ext uri="{FF2B5EF4-FFF2-40B4-BE49-F238E27FC236}">
                <a16:creationId xmlns:a16="http://schemas.microsoft.com/office/drawing/2014/main" id="{744BE631-C1C3-699C-3501-7E33F9421D6D}"/>
              </a:ext>
            </a:extLst>
          </p:cNvPr>
          <p:cNvSpPr txBox="1"/>
          <p:nvPr/>
        </p:nvSpPr>
        <p:spPr>
          <a:xfrm>
            <a:off x="5873284" y="586890"/>
            <a:ext cx="1327159" cy="10464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Oswald"/>
                <a:ea typeface="Oswald"/>
                <a:cs typeface="Oswald"/>
                <a:sym typeface="Oswald"/>
              </a:rPr>
              <a:t>Scott Janz (Ret)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Oswald"/>
                <a:ea typeface="Oswald"/>
                <a:cs typeface="Oswald"/>
                <a:sym typeface="Oswald"/>
              </a:rPr>
              <a:t>Calibrations &amp; Analysis &amp;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Oswald"/>
                <a:ea typeface="Oswald"/>
                <a:cs typeface="Oswald"/>
                <a:sym typeface="Oswald"/>
              </a:rPr>
              <a:t>Engineering</a:t>
            </a:r>
            <a:endParaRPr dirty="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9" name="Google Shape;158;p20">
            <a:extLst>
              <a:ext uri="{FF2B5EF4-FFF2-40B4-BE49-F238E27FC236}">
                <a16:creationId xmlns:a16="http://schemas.microsoft.com/office/drawing/2014/main" id="{2EC68FA0-C413-2B2C-F844-1CD6FA9A4026}"/>
              </a:ext>
            </a:extLst>
          </p:cNvPr>
          <p:cNvSpPr txBox="1"/>
          <p:nvPr/>
        </p:nvSpPr>
        <p:spPr>
          <a:xfrm>
            <a:off x="3045531" y="2122293"/>
            <a:ext cx="1229400" cy="8309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>
                <a:latin typeface="Oswald"/>
                <a:ea typeface="Oswald"/>
                <a:cs typeface="Oswald"/>
                <a:sym typeface="Oswald"/>
              </a:rPr>
              <a:t>Jonguk</a:t>
            </a:r>
            <a:r>
              <a:rPr lang="en-US" dirty="0">
                <a:latin typeface="Oswald"/>
                <a:ea typeface="Oswald"/>
                <a:cs typeface="Oswald"/>
                <a:sym typeface="Oswald"/>
              </a:rPr>
              <a:t> Park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Oswald"/>
                <a:ea typeface="Oswald"/>
                <a:cs typeface="Oswald"/>
                <a:sym typeface="Oswald"/>
              </a:rPr>
              <a:t>Calibrations &amp; Analysis</a:t>
            </a:r>
            <a:endParaRPr dirty="0"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12" name="Picture 11" descr="A person wearing glasses&#10;&#10;AI-generated content may be incorrect.">
            <a:extLst>
              <a:ext uri="{FF2B5EF4-FFF2-40B4-BE49-F238E27FC236}">
                <a16:creationId xmlns:a16="http://schemas.microsoft.com/office/drawing/2014/main" id="{99AEBACB-68BD-A387-124D-3F8A28CDACA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0371" t="12525" r="6500"/>
          <a:stretch>
            <a:fillRect/>
          </a:stretch>
        </p:blipFill>
        <p:spPr>
          <a:xfrm>
            <a:off x="4422859" y="1890985"/>
            <a:ext cx="1090434" cy="129358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CFC3224-BEE6-ACB5-58B1-A9619FE6F5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0815" y="4311957"/>
            <a:ext cx="2330389" cy="548640"/>
          </a:xfrm>
          <a:prstGeom prst="rect">
            <a:avLst/>
          </a:prstGeom>
        </p:spPr>
      </p:pic>
      <p:pic>
        <p:nvPicPr>
          <p:cNvPr id="18" name="Picture 17" descr="A person smiling in front of flags&#10;&#10;AI-generated content may be incorrect.">
            <a:extLst>
              <a:ext uri="{FF2B5EF4-FFF2-40B4-BE49-F238E27FC236}">
                <a16:creationId xmlns:a16="http://schemas.microsoft.com/office/drawing/2014/main" id="{09E9DF58-7A62-F978-B282-0D2E92F6976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1702" t="23990" r="11703" b="-1"/>
          <a:stretch>
            <a:fillRect/>
          </a:stretch>
        </p:blipFill>
        <p:spPr>
          <a:xfrm>
            <a:off x="4472370" y="480916"/>
            <a:ext cx="1103677" cy="1258358"/>
          </a:xfrm>
          <a:prstGeom prst="rect">
            <a:avLst/>
          </a:prstGeom>
        </p:spPr>
      </p:pic>
      <p:sp>
        <p:nvSpPr>
          <p:cNvPr id="5" name="Google Shape;158;p20">
            <a:extLst>
              <a:ext uri="{FF2B5EF4-FFF2-40B4-BE49-F238E27FC236}">
                <a16:creationId xmlns:a16="http://schemas.microsoft.com/office/drawing/2014/main" id="{F02C2BD2-56AA-91C5-788E-C8E92AD53639}"/>
              </a:ext>
            </a:extLst>
          </p:cNvPr>
          <p:cNvSpPr txBox="1"/>
          <p:nvPr/>
        </p:nvSpPr>
        <p:spPr>
          <a:xfrm>
            <a:off x="3045531" y="3734200"/>
            <a:ext cx="1229400" cy="8309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Oswald"/>
                <a:ea typeface="Oswald"/>
                <a:cs typeface="Oswald"/>
                <a:sym typeface="Oswald"/>
              </a:rPr>
              <a:t>Zane McBride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Oswald"/>
                <a:ea typeface="Oswald"/>
                <a:cs typeface="Oswald"/>
                <a:sym typeface="Oswald"/>
              </a:rPr>
              <a:t>Operations and Engineering</a:t>
            </a:r>
            <a:endParaRPr dirty="0"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2E8C351-FCB7-6001-880B-823829F954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05" t="882" r="35847" b="3431"/>
          <a:stretch>
            <a:fillRect/>
          </a:stretch>
        </p:blipFill>
        <p:spPr bwMode="auto">
          <a:xfrm>
            <a:off x="7404847" y="558766"/>
            <a:ext cx="1013013" cy="1102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picture containing person, person, indoor, wearing&#10;&#10;AI-generated content may be incorrect.">
            <a:extLst>
              <a:ext uri="{FF2B5EF4-FFF2-40B4-BE49-F238E27FC236}">
                <a16:creationId xmlns:a16="http://schemas.microsoft.com/office/drawing/2014/main" id="{8C6735E7-C322-4A7B-664D-8892E5E442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96576" y="3425265"/>
            <a:ext cx="1037660" cy="1252069"/>
          </a:xfrm>
          <a:prstGeom prst="rect">
            <a:avLst/>
          </a:prstGeom>
        </p:spPr>
      </p:pic>
      <p:pic>
        <p:nvPicPr>
          <p:cNvPr id="11" name="Picture 10" descr="A person wearing glasses&#10;&#10;AI-generated content may be incorrect.">
            <a:extLst>
              <a:ext uri="{FF2B5EF4-FFF2-40B4-BE49-F238E27FC236}">
                <a16:creationId xmlns:a16="http://schemas.microsoft.com/office/drawing/2014/main" id="{45E5527E-3DAD-B089-3A60-93E9E22C8818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t="6033" r="-1684" b="7373"/>
          <a:stretch>
            <a:fillRect/>
          </a:stretch>
        </p:blipFill>
        <p:spPr>
          <a:xfrm>
            <a:off x="1759490" y="1919212"/>
            <a:ext cx="1082321" cy="1237129"/>
          </a:xfrm>
          <a:prstGeom prst="rect">
            <a:avLst/>
          </a:prstGeom>
        </p:spPr>
      </p:pic>
      <p:pic>
        <p:nvPicPr>
          <p:cNvPr id="21" name="Picture 20" descr="A picture containing person, car, person, hat&#10;&#10;AI-generated content may be incorrect.">
            <a:extLst>
              <a:ext uri="{FF2B5EF4-FFF2-40B4-BE49-F238E27FC236}">
                <a16:creationId xmlns:a16="http://schemas.microsoft.com/office/drawing/2014/main" id="{B0946F65-554D-716E-E861-4372B278C201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18894" t="17076" r="8125" b="10414"/>
          <a:stretch>
            <a:fillRect/>
          </a:stretch>
        </p:blipFill>
        <p:spPr>
          <a:xfrm>
            <a:off x="4356848" y="3397624"/>
            <a:ext cx="1191048" cy="128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511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oup 67">
            <a:extLst>
              <a:ext uri="{FF2B5EF4-FFF2-40B4-BE49-F238E27FC236}">
                <a16:creationId xmlns:a16="http://schemas.microsoft.com/office/drawing/2014/main" id="{B5FF8CD1-1CE8-81B9-6977-FD0FB55144AD}"/>
              </a:ext>
            </a:extLst>
          </p:cNvPr>
          <p:cNvGrpSpPr/>
          <p:nvPr/>
        </p:nvGrpSpPr>
        <p:grpSpPr>
          <a:xfrm>
            <a:off x="2797078" y="527452"/>
            <a:ext cx="2933949" cy="1753996"/>
            <a:chOff x="3729437" y="703269"/>
            <a:chExt cx="3911932" cy="2338661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D3EE34C6-9B7D-38AB-24CC-8946CFA2283D}"/>
                </a:ext>
              </a:extLst>
            </p:cNvPr>
            <p:cNvGrpSpPr/>
            <p:nvPr/>
          </p:nvGrpSpPr>
          <p:grpSpPr>
            <a:xfrm>
              <a:off x="3729437" y="703269"/>
              <a:ext cx="3911932" cy="2338661"/>
              <a:chOff x="2348545" y="2454561"/>
              <a:chExt cx="6052935" cy="3618612"/>
            </a:xfrm>
          </p:grpSpPr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88AD7CBF-E92C-19C7-5090-61C07667274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294" t="16171" r="6733" b="11181"/>
              <a:stretch>
                <a:fillRect/>
              </a:stretch>
            </p:blipFill>
            <p:spPr>
              <a:xfrm>
                <a:off x="2348545" y="2454561"/>
                <a:ext cx="6052935" cy="3618612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</p:pic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FA23A1D0-E7F8-048A-6EC5-2B5BD408E4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4940" t="20707" b="20769"/>
              <a:stretch>
                <a:fillRect/>
              </a:stretch>
            </p:blipFill>
            <p:spPr>
              <a:xfrm>
                <a:off x="8075687" y="4058628"/>
                <a:ext cx="325793" cy="2014545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</p:pic>
        </p:grp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46A0B96A-1F4F-3085-2D0C-DE4AFC5DE03E}"/>
                </a:ext>
              </a:extLst>
            </p:cNvPr>
            <p:cNvSpPr txBox="1"/>
            <p:nvPr/>
          </p:nvSpPr>
          <p:spPr>
            <a:xfrm>
              <a:off x="3729437" y="703269"/>
              <a:ext cx="1447405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b="1" dirty="0">
                  <a:solidFill>
                    <a:schemeClr val="bg1"/>
                  </a:solidFill>
                </a:rPr>
                <a:t>Nagoya raster</a:t>
              </a:r>
            </a:p>
          </p:txBody>
        </p:sp>
        <p:sp>
          <p:nvSpPr>
            <p:cNvPr id="29" name="Star: 5 Points 28">
              <a:extLst>
                <a:ext uri="{FF2B5EF4-FFF2-40B4-BE49-F238E27FC236}">
                  <a16:creationId xmlns:a16="http://schemas.microsoft.com/office/drawing/2014/main" id="{0D015795-6425-532E-7357-FA4FFEBF2136}"/>
                </a:ext>
              </a:extLst>
            </p:cNvPr>
            <p:cNvSpPr/>
            <p:nvPr/>
          </p:nvSpPr>
          <p:spPr>
            <a:xfrm>
              <a:off x="4180361" y="1791282"/>
              <a:ext cx="101222" cy="101222"/>
            </a:xfrm>
            <a:prstGeom prst="star5">
              <a:avLst/>
            </a:prstGeom>
            <a:solidFill>
              <a:srgbClr val="FF0000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54" name="Star: 5 Points 53">
              <a:extLst>
                <a:ext uri="{FF2B5EF4-FFF2-40B4-BE49-F238E27FC236}">
                  <a16:creationId xmlns:a16="http://schemas.microsoft.com/office/drawing/2014/main" id="{27ECA847-5DB1-D947-FC39-D5F4F5A91745}"/>
                </a:ext>
              </a:extLst>
            </p:cNvPr>
            <p:cNvSpPr/>
            <p:nvPr/>
          </p:nvSpPr>
          <p:spPr>
            <a:xfrm>
              <a:off x="6212626" y="1623380"/>
              <a:ext cx="101222" cy="101222"/>
            </a:xfrm>
            <a:prstGeom prst="star5">
              <a:avLst/>
            </a:prstGeom>
            <a:solidFill>
              <a:srgbClr val="FF0000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58" name="Star: 5 Points 57">
              <a:extLst>
                <a:ext uri="{FF2B5EF4-FFF2-40B4-BE49-F238E27FC236}">
                  <a16:creationId xmlns:a16="http://schemas.microsoft.com/office/drawing/2014/main" id="{308DBA54-BD2E-0033-7C3B-E082D8F4F4AC}"/>
                </a:ext>
              </a:extLst>
            </p:cNvPr>
            <p:cNvSpPr/>
            <p:nvPr/>
          </p:nvSpPr>
          <p:spPr>
            <a:xfrm>
              <a:off x="6059611" y="1324328"/>
              <a:ext cx="101222" cy="101222"/>
            </a:xfrm>
            <a:prstGeom prst="star5">
              <a:avLst/>
            </a:prstGeom>
            <a:solidFill>
              <a:srgbClr val="FF0000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63" name="Star: 5 Points 62">
              <a:extLst>
                <a:ext uri="{FF2B5EF4-FFF2-40B4-BE49-F238E27FC236}">
                  <a16:creationId xmlns:a16="http://schemas.microsoft.com/office/drawing/2014/main" id="{53131DB3-6BF4-776B-48D4-24C440FBD95D}"/>
                </a:ext>
              </a:extLst>
            </p:cNvPr>
            <p:cNvSpPr/>
            <p:nvPr/>
          </p:nvSpPr>
          <p:spPr>
            <a:xfrm>
              <a:off x="6330821" y="1324328"/>
              <a:ext cx="101222" cy="101222"/>
            </a:xfrm>
            <a:prstGeom prst="star5">
              <a:avLst/>
            </a:prstGeom>
            <a:solidFill>
              <a:srgbClr val="FF0000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65" name="Star: 5 Points 64">
              <a:extLst>
                <a:ext uri="{FF2B5EF4-FFF2-40B4-BE49-F238E27FC236}">
                  <a16:creationId xmlns:a16="http://schemas.microsoft.com/office/drawing/2014/main" id="{2F2EA7B0-4C5A-3D77-1B13-9C7C5E60B3BF}"/>
                </a:ext>
              </a:extLst>
            </p:cNvPr>
            <p:cNvSpPr/>
            <p:nvPr/>
          </p:nvSpPr>
          <p:spPr>
            <a:xfrm>
              <a:off x="6580140" y="928580"/>
              <a:ext cx="101222" cy="101222"/>
            </a:xfrm>
            <a:prstGeom prst="star5">
              <a:avLst/>
            </a:prstGeom>
            <a:solidFill>
              <a:srgbClr val="FF0000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2BFC3280-EA70-0077-1463-581AC138E1C6}"/>
              </a:ext>
            </a:extLst>
          </p:cNvPr>
          <p:cNvSpPr txBox="1"/>
          <p:nvPr/>
        </p:nvSpPr>
        <p:spPr>
          <a:xfrm>
            <a:off x="10313" y="18930"/>
            <a:ext cx="50706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chemeClr val="bg1"/>
                </a:solidFill>
              </a:rPr>
              <a:t>GCAS flights during the Tokyo-FC campaign</a:t>
            </a:r>
          </a:p>
        </p:txBody>
      </p:sp>
      <p:pic>
        <p:nvPicPr>
          <p:cNvPr id="8" name="Picture 2" descr="Tokyo - FC Logo">
            <a:extLst>
              <a:ext uri="{FF2B5EF4-FFF2-40B4-BE49-F238E27FC236}">
                <a16:creationId xmlns:a16="http://schemas.microsoft.com/office/drawing/2014/main" id="{0EE5BDBD-E71C-6434-A645-7175369572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5000"/>
          </a:blip>
          <a:stretch/>
        </p:blipFill>
        <p:spPr bwMode="auto">
          <a:xfrm>
            <a:off x="462045" y="1491438"/>
            <a:ext cx="1958882" cy="2376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E68326B0-682F-121D-9C9F-0642C5563F0D}"/>
              </a:ext>
            </a:extLst>
          </p:cNvPr>
          <p:cNvGraphicFramePr>
            <a:graphicFrameLocks noGrp="1"/>
          </p:cNvGraphicFramePr>
          <p:nvPr/>
        </p:nvGraphicFramePr>
        <p:xfrm>
          <a:off x="6320914" y="3713219"/>
          <a:ext cx="2645231" cy="132397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92227">
                  <a:extLst>
                    <a:ext uri="{9D8B030D-6E8A-4147-A177-3AD203B41FA5}">
                      <a16:colId xmlns:a16="http://schemas.microsoft.com/office/drawing/2014/main" val="1511692342"/>
                    </a:ext>
                  </a:extLst>
                </a:gridCol>
                <a:gridCol w="495014">
                  <a:extLst>
                    <a:ext uri="{9D8B030D-6E8A-4147-A177-3AD203B41FA5}">
                      <a16:colId xmlns:a16="http://schemas.microsoft.com/office/drawing/2014/main" val="479892589"/>
                    </a:ext>
                  </a:extLst>
                </a:gridCol>
                <a:gridCol w="757990">
                  <a:extLst>
                    <a:ext uri="{9D8B030D-6E8A-4147-A177-3AD203B41FA5}">
                      <a16:colId xmlns:a16="http://schemas.microsoft.com/office/drawing/2014/main" val="2380576628"/>
                    </a:ext>
                  </a:extLst>
                </a:gridCol>
              </a:tblGrid>
              <a:tr h="194310">
                <a:tc>
                  <a:txBody>
                    <a:bodyPr/>
                    <a:lstStyle/>
                    <a:p>
                      <a:r>
                        <a:rPr lang="en-US" sz="800" b="0" kern="1200" dirty="0">
                          <a:solidFill>
                            <a:schemeClr val="bg1"/>
                          </a:solidFill>
                          <a:effectLst/>
                        </a:rPr>
                        <a:t>Spectral resolution</a:t>
                      </a:r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r>
                        <a:rPr lang="en-US" sz="800" dirty="0">
                          <a:solidFill>
                            <a:schemeClr val="bg1"/>
                          </a:solidFill>
                        </a:rPr>
                        <a:t>0.6 nm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6231795"/>
                  </a:ext>
                </a:extLst>
              </a:tr>
              <a:tr h="194310">
                <a:tc>
                  <a:txBody>
                    <a:bodyPr/>
                    <a:lstStyle/>
                    <a:p>
                      <a:r>
                        <a:rPr lang="en-US" sz="800" dirty="0">
                          <a:solidFill>
                            <a:schemeClr val="bg1"/>
                          </a:solidFill>
                        </a:rPr>
                        <a:t>Spectral sampling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r>
                        <a:rPr lang="en-US" sz="800" dirty="0">
                          <a:solidFill>
                            <a:schemeClr val="bg1"/>
                          </a:solidFill>
                        </a:rPr>
                        <a:t>0.2 nm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4586878"/>
                  </a:ext>
                </a:extLst>
              </a:tr>
              <a:tr h="273369">
                <a:tc rowSpan="2">
                  <a:txBody>
                    <a:bodyPr/>
                    <a:lstStyle/>
                    <a:p>
                      <a:r>
                        <a:rPr lang="en-US" sz="800" dirty="0">
                          <a:solidFill>
                            <a:schemeClr val="bg1"/>
                          </a:solidFill>
                        </a:rPr>
                        <a:t>Nominal spatial resolution </a:t>
                      </a:r>
                    </a:p>
                    <a:p>
                      <a:pPr algn="r"/>
                      <a:endParaRPr lang="en-US" sz="500" dirty="0">
                        <a:solidFill>
                          <a:schemeClr val="bg1"/>
                        </a:solidFill>
                      </a:endParaRPr>
                    </a:p>
                    <a:p>
                      <a:pPr algn="r"/>
                      <a:endParaRPr lang="en-US" sz="500" dirty="0">
                        <a:solidFill>
                          <a:schemeClr val="bg1"/>
                        </a:solidFill>
                      </a:endParaRPr>
                    </a:p>
                    <a:p>
                      <a:pPr algn="r"/>
                      <a:r>
                        <a:rPr lang="en-US" sz="600" dirty="0">
                          <a:solidFill>
                            <a:schemeClr val="bg1"/>
                          </a:solidFill>
                        </a:rPr>
                        <a:t>* at nadir, alt=41,000 ft</a:t>
                      </a:r>
                    </a:p>
                    <a:p>
                      <a:pPr algn="r"/>
                      <a:r>
                        <a:rPr lang="en-US" sz="600" dirty="0">
                          <a:solidFill>
                            <a:schemeClr val="bg1"/>
                          </a:solidFill>
                        </a:rPr>
                        <a:t>** Flight speed=420 NM/</a:t>
                      </a:r>
                      <a:r>
                        <a:rPr lang="en-US" sz="600" dirty="0" err="1">
                          <a:solidFill>
                            <a:schemeClr val="bg1"/>
                          </a:solidFill>
                        </a:rPr>
                        <a:t>hr</a:t>
                      </a:r>
                      <a:endParaRPr lang="en-US" sz="6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>
                          <a:solidFill>
                            <a:schemeClr val="bg1"/>
                          </a:solidFill>
                        </a:rPr>
                        <a:t>x-track: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>
                          <a:solidFill>
                            <a:schemeClr val="bg1"/>
                          </a:solidFill>
                        </a:rPr>
                        <a:t>320 m*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40489687"/>
                  </a:ext>
                </a:extLst>
              </a:tr>
              <a:tr h="27336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>
                          <a:solidFill>
                            <a:schemeClr val="bg1"/>
                          </a:solidFill>
                        </a:rPr>
                        <a:t>a-track: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>
                          <a:solidFill>
                            <a:schemeClr val="bg1"/>
                          </a:solidFill>
                        </a:rPr>
                        <a:t>500 m** 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87274473"/>
                  </a:ext>
                </a:extLst>
              </a:tr>
              <a:tr h="19431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>
                          <a:solidFill>
                            <a:schemeClr val="bg1"/>
                          </a:solidFill>
                        </a:rPr>
                        <a:t>NO</a:t>
                      </a:r>
                      <a:r>
                        <a:rPr lang="en-US" sz="800" baseline="-25000" dirty="0">
                          <a:solidFill>
                            <a:schemeClr val="bg1"/>
                          </a:solidFill>
                        </a:rPr>
                        <a:t>2</a:t>
                      </a:r>
                      <a:r>
                        <a:rPr lang="en-US" sz="800" dirty="0">
                          <a:solidFill>
                            <a:schemeClr val="bg1"/>
                          </a:solidFill>
                        </a:rPr>
                        <a:t> fitting window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>
                          <a:solidFill>
                            <a:schemeClr val="bg1"/>
                          </a:solidFill>
                        </a:rPr>
                        <a:t>430 – 460 nm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3265062"/>
                  </a:ext>
                </a:extLst>
              </a:tr>
              <a:tr h="194310">
                <a:tc>
                  <a:txBody>
                    <a:bodyPr/>
                    <a:lstStyle/>
                    <a:p>
                      <a:r>
                        <a:rPr lang="en-US" sz="800" dirty="0">
                          <a:solidFill>
                            <a:schemeClr val="bg1"/>
                          </a:solidFill>
                        </a:rPr>
                        <a:t>2-</a:t>
                      </a:r>
                      <a:r>
                        <a:rPr lang="el-GR" sz="800" dirty="0">
                          <a:solidFill>
                            <a:schemeClr val="bg1"/>
                          </a:solidFill>
                        </a:rPr>
                        <a:t>σ</a:t>
                      </a:r>
                      <a:r>
                        <a:rPr lang="en-US" sz="800" dirty="0">
                          <a:solidFill>
                            <a:schemeClr val="bg1"/>
                          </a:solidFill>
                        </a:rPr>
                        <a:t> detection limit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r>
                        <a:rPr lang="en-US" sz="800" dirty="0">
                          <a:solidFill>
                            <a:schemeClr val="bg1"/>
                          </a:solidFill>
                        </a:rPr>
                        <a:t>1.6e15 molecules cm</a:t>
                      </a:r>
                      <a:r>
                        <a:rPr lang="en-US" sz="800" baseline="30000" dirty="0">
                          <a:solidFill>
                            <a:schemeClr val="bg1"/>
                          </a:solidFill>
                        </a:rPr>
                        <a:t>-2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0506318"/>
                  </a:ext>
                </a:extLst>
              </a:tr>
            </a:tbl>
          </a:graphicData>
        </a:graphic>
      </p:graphicFrame>
      <p:sp>
        <p:nvSpPr>
          <p:cNvPr id="49" name="TextBox 48">
            <a:extLst>
              <a:ext uri="{FF2B5EF4-FFF2-40B4-BE49-F238E27FC236}">
                <a16:creationId xmlns:a16="http://schemas.microsoft.com/office/drawing/2014/main" id="{51336C32-A609-6B5C-1D46-861E6AF00D3F}"/>
              </a:ext>
            </a:extLst>
          </p:cNvPr>
          <p:cNvSpPr txBox="1"/>
          <p:nvPr/>
        </p:nvSpPr>
        <p:spPr>
          <a:xfrm>
            <a:off x="26870" y="365179"/>
            <a:ext cx="2770208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>
                <a:solidFill>
                  <a:schemeClr val="bg1"/>
                </a:solidFill>
              </a:rPr>
              <a:t>People working on GCAS</a:t>
            </a:r>
          </a:p>
          <a:p>
            <a:pPr marL="298847" indent="-298847"/>
            <a:r>
              <a:rPr lang="en-US" sz="1050" b="1" baseline="30000" dirty="0">
                <a:solidFill>
                  <a:schemeClr val="bg1"/>
                </a:solidFill>
              </a:rPr>
              <a:t>(GSFC) </a:t>
            </a:r>
            <a:r>
              <a:rPr lang="en-US" sz="1050" b="1" dirty="0">
                <a:solidFill>
                  <a:schemeClr val="bg1"/>
                </a:solidFill>
              </a:rPr>
              <a:t>Tom Hanisco, Jonguk Park, Apoorva Pandey, Scott Janz, Zane McBride, </a:t>
            </a:r>
            <a:r>
              <a:rPr lang="en-US" sz="1050" b="1" dirty="0" err="1">
                <a:solidFill>
                  <a:schemeClr val="bg1"/>
                </a:solidFill>
              </a:rPr>
              <a:t>Sanxiong</a:t>
            </a:r>
            <a:r>
              <a:rPr lang="en-US" sz="1050" b="1" dirty="0">
                <a:solidFill>
                  <a:schemeClr val="bg1"/>
                </a:solidFill>
              </a:rPr>
              <a:t> Xiong</a:t>
            </a:r>
          </a:p>
          <a:p>
            <a:pPr marL="298847" indent="-298847"/>
            <a:r>
              <a:rPr lang="en-US" sz="1050" b="1" baseline="30000" dirty="0">
                <a:solidFill>
                  <a:schemeClr val="bg1"/>
                </a:solidFill>
              </a:rPr>
              <a:t>(</a:t>
            </a:r>
            <a:r>
              <a:rPr lang="en-US" sz="1050" b="1" baseline="30000" dirty="0" err="1">
                <a:solidFill>
                  <a:schemeClr val="bg1"/>
                </a:solidFill>
              </a:rPr>
              <a:t>LaRC</a:t>
            </a:r>
            <a:r>
              <a:rPr lang="en-US" sz="1050" b="1" baseline="30000" dirty="0">
                <a:solidFill>
                  <a:schemeClr val="bg1"/>
                </a:solidFill>
              </a:rPr>
              <a:t>)</a:t>
            </a:r>
            <a:r>
              <a:rPr lang="en-US" sz="1050" b="1" dirty="0">
                <a:solidFill>
                  <a:schemeClr val="bg1"/>
                </a:solidFill>
              </a:rPr>
              <a:t> Laura Judd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61E48432-F954-543E-66E2-4BB7FEFC5D17}"/>
              </a:ext>
            </a:extLst>
          </p:cNvPr>
          <p:cNvSpPr txBox="1"/>
          <p:nvPr/>
        </p:nvSpPr>
        <p:spPr>
          <a:xfrm>
            <a:off x="30810" y="3694332"/>
            <a:ext cx="2244845" cy="10618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chemeClr val="bg1"/>
                </a:solidFill>
              </a:rPr>
              <a:t>Total 11 Science Flights </a:t>
            </a:r>
            <a:r>
              <a:rPr lang="en-US" sz="1050" dirty="0">
                <a:solidFill>
                  <a:schemeClr val="bg1"/>
                </a:solidFill>
              </a:rPr>
              <a:t>(40 </a:t>
            </a:r>
            <a:r>
              <a:rPr lang="en-US" sz="1050" dirty="0" err="1">
                <a:solidFill>
                  <a:schemeClr val="bg1"/>
                </a:solidFill>
              </a:rPr>
              <a:t>hrs</a:t>
            </a:r>
            <a:r>
              <a:rPr lang="en-US" sz="1050" dirty="0">
                <a:solidFill>
                  <a:schemeClr val="bg1"/>
                </a:solidFill>
              </a:rPr>
              <a:t>)</a:t>
            </a:r>
          </a:p>
          <a:p>
            <a:pPr marL="214313" indent="-126206">
              <a:buFont typeface="Wingdings" panose="05000000000000000000" pitchFamily="2" charset="2"/>
              <a:buChar char="q"/>
            </a:pPr>
            <a:r>
              <a:rPr lang="en-US" sz="1050" u="sng" dirty="0">
                <a:solidFill>
                  <a:schemeClr val="bg1"/>
                </a:solidFill>
              </a:rPr>
              <a:t>Tokyo</a:t>
            </a:r>
            <a:r>
              <a:rPr lang="en-US" sz="1050" dirty="0">
                <a:solidFill>
                  <a:schemeClr val="bg1"/>
                </a:solidFill>
              </a:rPr>
              <a:t>: Mar 11, 14, 24, 29</a:t>
            </a:r>
          </a:p>
          <a:p>
            <a:pPr marL="214313" indent="-126206">
              <a:buFont typeface="Wingdings" panose="05000000000000000000" pitchFamily="2" charset="2"/>
              <a:buChar char="q"/>
            </a:pPr>
            <a:r>
              <a:rPr lang="en-US" sz="1050" u="sng" dirty="0">
                <a:solidFill>
                  <a:schemeClr val="bg1"/>
                </a:solidFill>
              </a:rPr>
              <a:t>Nagoya</a:t>
            </a:r>
            <a:r>
              <a:rPr lang="en-US" sz="1050" dirty="0">
                <a:solidFill>
                  <a:schemeClr val="bg1"/>
                </a:solidFill>
              </a:rPr>
              <a:t>: Mar 8</a:t>
            </a:r>
          </a:p>
          <a:p>
            <a:pPr marL="214313" indent="-126206">
              <a:buFont typeface="Wingdings" panose="05000000000000000000" pitchFamily="2" charset="2"/>
              <a:buChar char="q"/>
            </a:pPr>
            <a:r>
              <a:rPr lang="en-US" sz="1050" u="sng" dirty="0">
                <a:solidFill>
                  <a:schemeClr val="bg1"/>
                </a:solidFill>
              </a:rPr>
              <a:t>Nagoya-Osaka</a:t>
            </a:r>
            <a:r>
              <a:rPr lang="en-US" sz="1050" dirty="0">
                <a:solidFill>
                  <a:schemeClr val="bg1"/>
                </a:solidFill>
              </a:rPr>
              <a:t>: Mar 12, 17, 27</a:t>
            </a:r>
          </a:p>
          <a:p>
            <a:pPr marL="214313" indent="-126206">
              <a:buFont typeface="Wingdings" panose="05000000000000000000" pitchFamily="2" charset="2"/>
              <a:buChar char="q"/>
            </a:pPr>
            <a:r>
              <a:rPr lang="en-US" sz="1050" u="sng" dirty="0">
                <a:solidFill>
                  <a:schemeClr val="bg1"/>
                </a:solidFill>
              </a:rPr>
              <a:t>Hokkaido</a:t>
            </a:r>
            <a:r>
              <a:rPr lang="en-US" sz="1050" dirty="0">
                <a:solidFill>
                  <a:schemeClr val="bg1"/>
                </a:solidFill>
              </a:rPr>
              <a:t>: Mar 20, 25</a:t>
            </a:r>
          </a:p>
          <a:p>
            <a:pPr marL="214313" indent="-126206">
              <a:buFont typeface="Wingdings" panose="05000000000000000000" pitchFamily="2" charset="2"/>
              <a:buChar char="q"/>
            </a:pPr>
            <a:r>
              <a:rPr lang="en-US" sz="1050" u="sng" dirty="0">
                <a:solidFill>
                  <a:schemeClr val="bg1"/>
                </a:solidFill>
              </a:rPr>
              <a:t>Survey (Kyushu)</a:t>
            </a:r>
            <a:r>
              <a:rPr lang="en-US" sz="1050" dirty="0">
                <a:solidFill>
                  <a:schemeClr val="bg1"/>
                </a:solidFill>
              </a:rPr>
              <a:t>: Mar 21 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00264439-878D-E30D-E099-3C30D55CC853}"/>
              </a:ext>
            </a:extLst>
          </p:cNvPr>
          <p:cNvSpPr txBox="1"/>
          <p:nvPr/>
        </p:nvSpPr>
        <p:spPr>
          <a:xfrm>
            <a:off x="27790" y="2663111"/>
            <a:ext cx="2705543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>
                <a:solidFill>
                  <a:schemeClr val="bg1"/>
                </a:solidFill>
              </a:rPr>
              <a:t>NASA </a:t>
            </a:r>
            <a:r>
              <a:rPr lang="en-US" sz="1050" b="1" dirty="0" err="1">
                <a:solidFill>
                  <a:schemeClr val="bg1"/>
                </a:solidFill>
              </a:rPr>
              <a:t>LaRC</a:t>
            </a:r>
            <a:r>
              <a:rPr lang="en-US" sz="1050" b="1" dirty="0">
                <a:solidFill>
                  <a:schemeClr val="bg1"/>
                </a:solidFill>
              </a:rPr>
              <a:t> G-</a:t>
            </a:r>
            <a:r>
              <a:rPr lang="en-US" sz="105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Ⅲ</a:t>
            </a:r>
            <a:endParaRPr lang="en-US" sz="1050" b="1" dirty="0">
              <a:solidFill>
                <a:schemeClr val="bg1"/>
              </a:solidFill>
            </a:endParaRPr>
          </a:p>
          <a:p>
            <a:r>
              <a:rPr lang="en-US" sz="1050" dirty="0">
                <a:solidFill>
                  <a:schemeClr val="bg1"/>
                </a:solidFill>
              </a:rPr>
              <a:t>GCAS (NO</a:t>
            </a:r>
            <a:r>
              <a:rPr lang="en-US" sz="1050" baseline="-25000" dirty="0">
                <a:solidFill>
                  <a:schemeClr val="bg1"/>
                </a:solidFill>
              </a:rPr>
              <a:t>2</a:t>
            </a:r>
            <a:r>
              <a:rPr lang="en-US" sz="1050" dirty="0">
                <a:solidFill>
                  <a:schemeClr val="bg1"/>
                </a:solidFill>
              </a:rPr>
              <a:t>; GSFC), AVIRIS-5 (CH</a:t>
            </a:r>
            <a:r>
              <a:rPr lang="en-US" sz="1050" baseline="-25000" dirty="0">
                <a:solidFill>
                  <a:schemeClr val="bg1"/>
                </a:solidFill>
              </a:rPr>
              <a:t>4</a:t>
            </a:r>
            <a:r>
              <a:rPr lang="en-US" sz="1050" dirty="0">
                <a:solidFill>
                  <a:schemeClr val="bg1"/>
                </a:solidFill>
              </a:rPr>
              <a:t>, CO</a:t>
            </a:r>
            <a:r>
              <a:rPr lang="en-US" sz="1050" baseline="-25000" dirty="0">
                <a:solidFill>
                  <a:schemeClr val="bg1"/>
                </a:solidFill>
              </a:rPr>
              <a:t>2</a:t>
            </a:r>
            <a:r>
              <a:rPr lang="en-US" sz="1050" dirty="0">
                <a:solidFill>
                  <a:schemeClr val="bg1"/>
                </a:solidFill>
              </a:rPr>
              <a:t>; JPL)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ACA2CD57-9A96-5DC0-D2F4-30D2E51413B0}"/>
              </a:ext>
            </a:extLst>
          </p:cNvPr>
          <p:cNvSpPr txBox="1"/>
          <p:nvPr/>
        </p:nvSpPr>
        <p:spPr>
          <a:xfrm>
            <a:off x="26870" y="1419378"/>
            <a:ext cx="2770208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b="1" dirty="0">
                <a:solidFill>
                  <a:schemeClr val="bg1"/>
                </a:solidFill>
              </a:rPr>
              <a:t>Campaign period</a:t>
            </a:r>
          </a:p>
          <a:p>
            <a:r>
              <a:rPr lang="en-US" sz="1050" dirty="0">
                <a:solidFill>
                  <a:schemeClr val="bg1"/>
                </a:solidFill>
              </a:rPr>
              <a:t>Mar 8 – Mar 29, 2026 (flights)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13D99DDD-FC31-5D9B-A7C4-880C1693F822}"/>
              </a:ext>
            </a:extLst>
          </p:cNvPr>
          <p:cNvSpPr txBox="1"/>
          <p:nvPr/>
        </p:nvSpPr>
        <p:spPr>
          <a:xfrm>
            <a:off x="27790" y="3096183"/>
            <a:ext cx="270554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>
                <a:solidFill>
                  <a:schemeClr val="bg1"/>
                </a:solidFill>
              </a:rPr>
              <a:t>Japan King Air </a:t>
            </a:r>
          </a:p>
          <a:p>
            <a:r>
              <a:rPr lang="en-US" sz="1050" dirty="0">
                <a:solidFill>
                  <a:schemeClr val="bg1"/>
                </a:solidFill>
              </a:rPr>
              <a:t>JAMSTEC NO</a:t>
            </a:r>
            <a:r>
              <a:rPr lang="en-US" sz="1050" baseline="-25000" dirty="0">
                <a:solidFill>
                  <a:schemeClr val="bg1"/>
                </a:solidFill>
              </a:rPr>
              <a:t>2</a:t>
            </a:r>
            <a:r>
              <a:rPr lang="en-US" sz="1050" dirty="0">
                <a:solidFill>
                  <a:schemeClr val="bg1"/>
                </a:solidFill>
              </a:rPr>
              <a:t> Imager (NO</a:t>
            </a:r>
            <a:r>
              <a:rPr lang="en-US" sz="1050" baseline="-25000" dirty="0">
                <a:solidFill>
                  <a:schemeClr val="bg1"/>
                </a:solidFill>
              </a:rPr>
              <a:t>2</a:t>
            </a:r>
            <a:r>
              <a:rPr lang="en-US" sz="1050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E0ACFD0C-7D05-FFB5-7770-2BF9032E14FA}"/>
              </a:ext>
            </a:extLst>
          </p:cNvPr>
          <p:cNvSpPr txBox="1"/>
          <p:nvPr/>
        </p:nvSpPr>
        <p:spPr>
          <a:xfrm>
            <a:off x="26870" y="1930020"/>
            <a:ext cx="2770208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b="1" dirty="0">
                <a:solidFill>
                  <a:schemeClr val="bg1"/>
                </a:solidFill>
              </a:rPr>
              <a:t>Mission objectives</a:t>
            </a:r>
          </a:p>
          <a:p>
            <a:r>
              <a:rPr lang="en-US" sz="1050" dirty="0">
                <a:solidFill>
                  <a:schemeClr val="bg1"/>
                </a:solidFill>
              </a:rPr>
              <a:t>Validation of recently launched GOSAT-GW data (GHG, NO</a:t>
            </a:r>
            <a:r>
              <a:rPr lang="en-US" sz="1050" baseline="-25000" dirty="0">
                <a:solidFill>
                  <a:schemeClr val="bg1"/>
                </a:solidFill>
              </a:rPr>
              <a:t>2</a:t>
            </a:r>
            <a:r>
              <a:rPr lang="en-US" sz="1050" dirty="0">
                <a:solidFill>
                  <a:schemeClr val="bg1"/>
                </a:solidFill>
              </a:rPr>
              <a:t>)</a:t>
            </a: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4BA8D1EE-6D14-2116-25B4-7F8DD9659623}"/>
              </a:ext>
            </a:extLst>
          </p:cNvPr>
          <p:cNvGrpSpPr/>
          <p:nvPr/>
        </p:nvGrpSpPr>
        <p:grpSpPr>
          <a:xfrm>
            <a:off x="6311047" y="2039973"/>
            <a:ext cx="2743577" cy="1573774"/>
            <a:chOff x="8414729" y="2719964"/>
            <a:chExt cx="3658103" cy="2098365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657F8855-3309-3E05-3EF2-81FFEA5E97FC}"/>
                </a:ext>
              </a:extLst>
            </p:cNvPr>
            <p:cNvGrpSpPr/>
            <p:nvPr/>
          </p:nvGrpSpPr>
          <p:grpSpPr>
            <a:xfrm>
              <a:off x="8414729" y="2720279"/>
              <a:ext cx="3658103" cy="2098050"/>
              <a:chOff x="1792224" y="1371818"/>
              <a:chExt cx="4821936" cy="2765549"/>
            </a:xfrm>
          </p:grpSpPr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66E009C7-B1F8-AC70-6127-91B85DCAE6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601" t="11712" r="6915" b="9464"/>
              <a:stretch>
                <a:fillRect/>
              </a:stretch>
            </p:blipFill>
            <p:spPr>
              <a:xfrm>
                <a:off x="1792224" y="1371818"/>
                <a:ext cx="4821936" cy="2765549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ECFFA2BA-F0AF-D93E-DC46-5D61891319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5084" t="21029" b="20300"/>
              <a:stretch>
                <a:fillRect/>
              </a:stretch>
            </p:blipFill>
            <p:spPr>
              <a:xfrm>
                <a:off x="6321118" y="2267582"/>
                <a:ext cx="293042" cy="1869785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</p:pic>
        </p:grp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72F7376E-AE89-E10C-EC7B-64245081225E}"/>
                </a:ext>
              </a:extLst>
            </p:cNvPr>
            <p:cNvSpPr txBox="1"/>
            <p:nvPr/>
          </p:nvSpPr>
          <p:spPr>
            <a:xfrm>
              <a:off x="8414729" y="2719964"/>
              <a:ext cx="2047998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b="1" dirty="0">
                  <a:solidFill>
                    <a:schemeClr val="bg1"/>
                  </a:solidFill>
                </a:rPr>
                <a:t>Nagoya-Osaka raster</a:t>
              </a:r>
            </a:p>
          </p:txBody>
        </p:sp>
        <p:sp>
          <p:nvSpPr>
            <p:cNvPr id="9" name="Star: 5 Points 8">
              <a:extLst>
                <a:ext uri="{FF2B5EF4-FFF2-40B4-BE49-F238E27FC236}">
                  <a16:creationId xmlns:a16="http://schemas.microsoft.com/office/drawing/2014/main" id="{0F75795A-FC5F-ABBF-D84C-01B1D24FAF27}"/>
                </a:ext>
              </a:extLst>
            </p:cNvPr>
            <p:cNvSpPr/>
            <p:nvPr/>
          </p:nvSpPr>
          <p:spPr>
            <a:xfrm>
              <a:off x="10886034" y="3336625"/>
              <a:ext cx="101222" cy="101222"/>
            </a:xfrm>
            <a:prstGeom prst="star5">
              <a:avLst/>
            </a:prstGeom>
            <a:solidFill>
              <a:srgbClr val="FF0000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14" name="Star: 5 Points 13">
              <a:extLst>
                <a:ext uri="{FF2B5EF4-FFF2-40B4-BE49-F238E27FC236}">
                  <a16:creationId xmlns:a16="http://schemas.microsoft.com/office/drawing/2014/main" id="{306D83FC-1863-077B-D00D-AD80B2ED2129}"/>
                </a:ext>
              </a:extLst>
            </p:cNvPr>
            <p:cNvSpPr/>
            <p:nvPr/>
          </p:nvSpPr>
          <p:spPr>
            <a:xfrm>
              <a:off x="9326433" y="3801979"/>
              <a:ext cx="101222" cy="101222"/>
            </a:xfrm>
            <a:prstGeom prst="star5">
              <a:avLst/>
            </a:prstGeom>
            <a:solidFill>
              <a:srgbClr val="FF0000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76DA1F2C-70DF-4ABB-C3CC-44F0F035D960}"/>
              </a:ext>
            </a:extLst>
          </p:cNvPr>
          <p:cNvGrpSpPr/>
          <p:nvPr/>
        </p:nvGrpSpPr>
        <p:grpSpPr>
          <a:xfrm>
            <a:off x="5858518" y="527452"/>
            <a:ext cx="3196106" cy="1380167"/>
            <a:chOff x="7811357" y="703269"/>
            <a:chExt cx="4261475" cy="1840222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EEA1184C-11DD-6CB7-3439-BFD1F0932825}"/>
                </a:ext>
              </a:extLst>
            </p:cNvPr>
            <p:cNvGrpSpPr/>
            <p:nvPr/>
          </p:nvGrpSpPr>
          <p:grpSpPr>
            <a:xfrm>
              <a:off x="7811357" y="703269"/>
              <a:ext cx="4261475" cy="1840222"/>
              <a:chOff x="3548739" y="3429000"/>
              <a:chExt cx="4261475" cy="1840222"/>
            </a:xfrm>
          </p:grpSpPr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3C4631CC-CD86-6FD3-EFB7-3ED796A10C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4750" r="6828" b="1"/>
              <a:stretch>
                <a:fillRect/>
              </a:stretch>
            </p:blipFill>
            <p:spPr>
              <a:xfrm>
                <a:off x="3548739" y="3429000"/>
                <a:ext cx="4261475" cy="1840222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</p:pic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842B7375-5B0B-EB2B-FBA2-394E6C085F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5088" t="20799" b="20777"/>
              <a:stretch>
                <a:fillRect/>
              </a:stretch>
            </p:blipFill>
            <p:spPr>
              <a:xfrm>
                <a:off x="7599658" y="3875154"/>
                <a:ext cx="210556" cy="1339066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</p:pic>
        </p:grp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7D77841B-159B-F461-25B0-11C386647BAF}"/>
                </a:ext>
              </a:extLst>
            </p:cNvPr>
            <p:cNvSpPr txBox="1"/>
            <p:nvPr/>
          </p:nvSpPr>
          <p:spPr>
            <a:xfrm>
              <a:off x="7811357" y="703269"/>
              <a:ext cx="1535036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b="1" dirty="0">
                  <a:solidFill>
                    <a:schemeClr val="bg1"/>
                  </a:solidFill>
                </a:rPr>
                <a:t>Kyushu survey</a:t>
              </a:r>
            </a:p>
          </p:txBody>
        </p:sp>
        <p:sp>
          <p:nvSpPr>
            <p:cNvPr id="17" name="Star: 5 Points 16">
              <a:extLst>
                <a:ext uri="{FF2B5EF4-FFF2-40B4-BE49-F238E27FC236}">
                  <a16:creationId xmlns:a16="http://schemas.microsoft.com/office/drawing/2014/main" id="{C583AF9D-5ECC-9774-D657-61A5ACB21AB3}"/>
                </a:ext>
              </a:extLst>
            </p:cNvPr>
            <p:cNvSpPr/>
            <p:nvPr/>
          </p:nvSpPr>
          <p:spPr>
            <a:xfrm>
              <a:off x="10317033" y="1180699"/>
              <a:ext cx="101222" cy="101222"/>
            </a:xfrm>
            <a:prstGeom prst="star5">
              <a:avLst/>
            </a:prstGeom>
            <a:solidFill>
              <a:srgbClr val="FF0000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19" name="Star: 5 Points 18">
              <a:extLst>
                <a:ext uri="{FF2B5EF4-FFF2-40B4-BE49-F238E27FC236}">
                  <a16:creationId xmlns:a16="http://schemas.microsoft.com/office/drawing/2014/main" id="{E1E313EA-E6A2-1F75-E66E-8B7BD5524EC8}"/>
                </a:ext>
              </a:extLst>
            </p:cNvPr>
            <p:cNvSpPr/>
            <p:nvPr/>
          </p:nvSpPr>
          <p:spPr>
            <a:xfrm>
              <a:off x="11098083" y="956459"/>
              <a:ext cx="101222" cy="101222"/>
            </a:xfrm>
            <a:prstGeom prst="star5">
              <a:avLst/>
            </a:prstGeom>
            <a:solidFill>
              <a:srgbClr val="FF0000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24" name="Star: 5 Points 23">
              <a:extLst>
                <a:ext uri="{FF2B5EF4-FFF2-40B4-BE49-F238E27FC236}">
                  <a16:creationId xmlns:a16="http://schemas.microsoft.com/office/drawing/2014/main" id="{D060C25F-520A-498D-B728-BD848BD9B4FB}"/>
                </a:ext>
              </a:extLst>
            </p:cNvPr>
            <p:cNvSpPr/>
            <p:nvPr/>
          </p:nvSpPr>
          <p:spPr>
            <a:xfrm>
              <a:off x="7963323" y="1875343"/>
              <a:ext cx="101222" cy="101222"/>
            </a:xfrm>
            <a:prstGeom prst="star5">
              <a:avLst/>
            </a:prstGeom>
            <a:solidFill>
              <a:srgbClr val="FF0000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0F4DD9E5-DD61-4A78-4A51-A010D4628FDC}"/>
              </a:ext>
            </a:extLst>
          </p:cNvPr>
          <p:cNvGrpSpPr/>
          <p:nvPr/>
        </p:nvGrpSpPr>
        <p:grpSpPr>
          <a:xfrm>
            <a:off x="2797078" y="2484971"/>
            <a:ext cx="1490580" cy="2191261"/>
            <a:chOff x="3729437" y="3313294"/>
            <a:chExt cx="1987440" cy="2921681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3001FB9B-5333-4322-6534-05E6A87885D5}"/>
                </a:ext>
              </a:extLst>
            </p:cNvPr>
            <p:cNvGrpSpPr/>
            <p:nvPr/>
          </p:nvGrpSpPr>
          <p:grpSpPr>
            <a:xfrm>
              <a:off x="3729437" y="3313294"/>
              <a:ext cx="1987440" cy="2921681"/>
              <a:chOff x="3844301" y="4034395"/>
              <a:chExt cx="1596379" cy="2317102"/>
            </a:xfrm>
          </p:grpSpPr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0191139E-B588-4009-F0A0-E33D9B45F2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185" r="6978"/>
              <a:stretch>
                <a:fillRect/>
              </a:stretch>
            </p:blipFill>
            <p:spPr>
              <a:xfrm>
                <a:off x="3844301" y="4034395"/>
                <a:ext cx="1596379" cy="2317102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</p:pic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72183956-DED4-DA10-E66A-F28BBD31C7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5227" t="21009" b="20564"/>
              <a:stretch>
                <a:fillRect/>
              </a:stretch>
            </p:blipFill>
            <p:spPr>
              <a:xfrm>
                <a:off x="5263325" y="5148580"/>
                <a:ext cx="177355" cy="1160780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</p:pic>
        </p:grp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98706A84-31D6-C4BE-CD1A-AC09E14ECE11}"/>
                </a:ext>
              </a:extLst>
            </p:cNvPr>
            <p:cNvSpPr txBox="1"/>
            <p:nvPr/>
          </p:nvSpPr>
          <p:spPr>
            <a:xfrm>
              <a:off x="3729437" y="5865184"/>
              <a:ext cx="1054135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b="1" dirty="0">
                  <a:solidFill>
                    <a:schemeClr val="bg1"/>
                  </a:solidFill>
                </a:rPr>
                <a:t>Hokkaido</a:t>
              </a:r>
            </a:p>
          </p:txBody>
        </p:sp>
        <p:sp>
          <p:nvSpPr>
            <p:cNvPr id="34" name="Star: 5 Points 33">
              <a:extLst>
                <a:ext uri="{FF2B5EF4-FFF2-40B4-BE49-F238E27FC236}">
                  <a16:creationId xmlns:a16="http://schemas.microsoft.com/office/drawing/2014/main" id="{41D6B9F3-94DC-AFDD-AE3D-F188EC72F533}"/>
                </a:ext>
              </a:extLst>
            </p:cNvPr>
            <p:cNvSpPr/>
            <p:nvPr/>
          </p:nvSpPr>
          <p:spPr>
            <a:xfrm>
              <a:off x="4700142" y="3792591"/>
              <a:ext cx="101222" cy="101222"/>
            </a:xfrm>
            <a:prstGeom prst="star5">
              <a:avLst/>
            </a:prstGeom>
            <a:solidFill>
              <a:srgbClr val="FF0000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47D6858A-5979-DD9F-AE7C-6B6228102ECA}"/>
              </a:ext>
            </a:extLst>
          </p:cNvPr>
          <p:cNvGrpSpPr/>
          <p:nvPr/>
        </p:nvGrpSpPr>
        <p:grpSpPr>
          <a:xfrm>
            <a:off x="4436371" y="2484970"/>
            <a:ext cx="1735829" cy="2190917"/>
            <a:chOff x="5915162" y="3313294"/>
            <a:chExt cx="2314438" cy="2921222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9A0A0EB2-A8D2-86A0-88E3-E12DE5640313}"/>
                </a:ext>
              </a:extLst>
            </p:cNvPr>
            <p:cNvGrpSpPr/>
            <p:nvPr/>
          </p:nvGrpSpPr>
          <p:grpSpPr>
            <a:xfrm>
              <a:off x="5915162" y="3313294"/>
              <a:ext cx="2314438" cy="2921222"/>
              <a:chOff x="6179344" y="169617"/>
              <a:chExt cx="5164716" cy="6518765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E0463A59-392C-842A-C721-25FF43EF09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684" r="6955"/>
              <a:stretch>
                <a:fillRect/>
              </a:stretch>
            </p:blipFill>
            <p:spPr>
              <a:xfrm>
                <a:off x="6179344" y="169617"/>
                <a:ext cx="5164716" cy="6518765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2FAAB96E-4A84-7106-5E59-442AB3325D8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5252" t="20485" r="143" b="20470"/>
              <a:stretch>
                <a:fillRect/>
              </a:stretch>
            </p:blipFill>
            <p:spPr>
              <a:xfrm>
                <a:off x="10862797" y="3057699"/>
                <a:ext cx="481263" cy="3299267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</p:pic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32375389-4389-B380-AA4B-B151892AD8AA}"/>
                </a:ext>
              </a:extLst>
            </p:cNvPr>
            <p:cNvSpPr txBox="1"/>
            <p:nvPr/>
          </p:nvSpPr>
          <p:spPr>
            <a:xfrm>
              <a:off x="5915162" y="5866959"/>
              <a:ext cx="1325577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b="1" dirty="0">
                  <a:solidFill>
                    <a:schemeClr val="bg1"/>
                  </a:solidFill>
                </a:rPr>
                <a:t>Tokyo raster</a:t>
              </a:r>
            </a:p>
          </p:txBody>
        </p:sp>
        <p:sp>
          <p:nvSpPr>
            <p:cNvPr id="39" name="Star: 5 Points 38">
              <a:extLst>
                <a:ext uri="{FF2B5EF4-FFF2-40B4-BE49-F238E27FC236}">
                  <a16:creationId xmlns:a16="http://schemas.microsoft.com/office/drawing/2014/main" id="{513B27C5-818C-9505-E44D-7F6AEF82C1AA}"/>
                </a:ext>
              </a:extLst>
            </p:cNvPr>
            <p:cNvSpPr/>
            <p:nvPr/>
          </p:nvSpPr>
          <p:spPr>
            <a:xfrm>
              <a:off x="6689132" y="5107010"/>
              <a:ext cx="101222" cy="101222"/>
            </a:xfrm>
            <a:prstGeom prst="star5">
              <a:avLst/>
            </a:prstGeom>
            <a:solidFill>
              <a:srgbClr val="FF0000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43" name="Star: 5 Points 42">
              <a:extLst>
                <a:ext uri="{FF2B5EF4-FFF2-40B4-BE49-F238E27FC236}">
                  <a16:creationId xmlns:a16="http://schemas.microsoft.com/office/drawing/2014/main" id="{3E89A81A-7C36-6C3F-DA82-7D4100CC8EB4}"/>
                </a:ext>
              </a:extLst>
            </p:cNvPr>
            <p:cNvSpPr/>
            <p:nvPr/>
          </p:nvSpPr>
          <p:spPr>
            <a:xfrm>
              <a:off x="6529529" y="4773905"/>
              <a:ext cx="101222" cy="101222"/>
            </a:xfrm>
            <a:prstGeom prst="star5">
              <a:avLst/>
            </a:prstGeom>
            <a:solidFill>
              <a:srgbClr val="FF0000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47" name="Star: 5 Points 46">
              <a:extLst>
                <a:ext uri="{FF2B5EF4-FFF2-40B4-BE49-F238E27FC236}">
                  <a16:creationId xmlns:a16="http://schemas.microsoft.com/office/drawing/2014/main" id="{1741091A-7F7F-1A27-7EB7-A7981A817F58}"/>
                </a:ext>
              </a:extLst>
            </p:cNvPr>
            <p:cNvSpPr/>
            <p:nvPr/>
          </p:nvSpPr>
          <p:spPr>
            <a:xfrm>
              <a:off x="6765269" y="4745109"/>
              <a:ext cx="101222" cy="101222"/>
            </a:xfrm>
            <a:prstGeom prst="star5">
              <a:avLst/>
            </a:prstGeom>
            <a:solidFill>
              <a:srgbClr val="FF0000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51" name="Star: 5 Points 50">
              <a:extLst>
                <a:ext uri="{FF2B5EF4-FFF2-40B4-BE49-F238E27FC236}">
                  <a16:creationId xmlns:a16="http://schemas.microsoft.com/office/drawing/2014/main" id="{0DBAD985-507A-0641-1286-093995579069}"/>
                </a:ext>
              </a:extLst>
            </p:cNvPr>
            <p:cNvSpPr/>
            <p:nvPr/>
          </p:nvSpPr>
          <p:spPr>
            <a:xfrm>
              <a:off x="7199708" y="4283406"/>
              <a:ext cx="101222" cy="101222"/>
            </a:xfrm>
            <a:prstGeom prst="star5">
              <a:avLst/>
            </a:prstGeom>
            <a:solidFill>
              <a:srgbClr val="FF0000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1DB29A3C-5FEF-2C2C-FB25-60986436FE19}"/>
              </a:ext>
            </a:extLst>
          </p:cNvPr>
          <p:cNvGrpSpPr/>
          <p:nvPr/>
        </p:nvGrpSpPr>
        <p:grpSpPr>
          <a:xfrm>
            <a:off x="4418483" y="1814232"/>
            <a:ext cx="736223" cy="230832"/>
            <a:chOff x="8497424" y="290232"/>
            <a:chExt cx="736223" cy="230832"/>
          </a:xfrm>
        </p:grpSpPr>
        <p:sp>
          <p:nvSpPr>
            <p:cNvPr id="3" name="Star: 5 Points 2">
              <a:extLst>
                <a:ext uri="{FF2B5EF4-FFF2-40B4-BE49-F238E27FC236}">
                  <a16:creationId xmlns:a16="http://schemas.microsoft.com/office/drawing/2014/main" id="{888DC242-6330-EDD4-9AFC-ADF4C989C375}"/>
                </a:ext>
              </a:extLst>
            </p:cNvPr>
            <p:cNvSpPr/>
            <p:nvPr/>
          </p:nvSpPr>
          <p:spPr>
            <a:xfrm>
              <a:off x="8497424" y="381809"/>
              <a:ext cx="75917" cy="75917"/>
            </a:xfrm>
            <a:prstGeom prst="star5">
              <a:avLst/>
            </a:prstGeom>
            <a:solidFill>
              <a:srgbClr val="FF0000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DFCAD6E-7C5A-A2A5-6842-D4FB1FC0B51A}"/>
                </a:ext>
              </a:extLst>
            </p:cNvPr>
            <p:cNvSpPr txBox="1"/>
            <p:nvPr/>
          </p:nvSpPr>
          <p:spPr>
            <a:xfrm>
              <a:off x="8587316" y="290232"/>
              <a:ext cx="646331" cy="230832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lang="en-US" sz="900" b="1" u="sng" dirty="0">
                  <a:ln w="3175">
                    <a:noFill/>
                  </a:ln>
                  <a:solidFill>
                    <a:srgbClr val="FF0000"/>
                  </a:solidFill>
                </a:rPr>
                <a:t>Pandora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329434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72749C1-A3F8-D76C-58F8-8E4496B375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25B375C-CB63-75DF-6C84-8EFC63FB3CA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81388" y="288022"/>
            <a:ext cx="2899922" cy="259732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1B44601-29F2-1D7D-9797-4D361149C384}"/>
              </a:ext>
            </a:extLst>
          </p:cNvPr>
          <p:cNvSpPr txBox="1"/>
          <p:nvPr/>
        </p:nvSpPr>
        <p:spPr>
          <a:xfrm>
            <a:off x="10313" y="18930"/>
            <a:ext cx="5160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chemeClr val="bg1"/>
                </a:solidFill>
              </a:rPr>
              <a:t>GCAS flights during the SARP2026 campaign</a:t>
            </a:r>
          </a:p>
        </p:txBody>
      </p:sp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5D625417-D0D6-A746-4A34-A066A3077BF5}"/>
              </a:ext>
            </a:extLst>
          </p:cNvPr>
          <p:cNvGraphicFramePr>
            <a:graphicFrameLocks noGrp="1"/>
          </p:cNvGraphicFramePr>
          <p:nvPr/>
        </p:nvGraphicFramePr>
        <p:xfrm>
          <a:off x="89358" y="1733422"/>
          <a:ext cx="2645231" cy="132397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92227">
                  <a:extLst>
                    <a:ext uri="{9D8B030D-6E8A-4147-A177-3AD203B41FA5}">
                      <a16:colId xmlns:a16="http://schemas.microsoft.com/office/drawing/2014/main" val="1511692342"/>
                    </a:ext>
                  </a:extLst>
                </a:gridCol>
                <a:gridCol w="495014">
                  <a:extLst>
                    <a:ext uri="{9D8B030D-6E8A-4147-A177-3AD203B41FA5}">
                      <a16:colId xmlns:a16="http://schemas.microsoft.com/office/drawing/2014/main" val="479892589"/>
                    </a:ext>
                  </a:extLst>
                </a:gridCol>
                <a:gridCol w="757990">
                  <a:extLst>
                    <a:ext uri="{9D8B030D-6E8A-4147-A177-3AD203B41FA5}">
                      <a16:colId xmlns:a16="http://schemas.microsoft.com/office/drawing/2014/main" val="2380576628"/>
                    </a:ext>
                  </a:extLst>
                </a:gridCol>
              </a:tblGrid>
              <a:tr h="194310">
                <a:tc>
                  <a:txBody>
                    <a:bodyPr/>
                    <a:lstStyle/>
                    <a:p>
                      <a:r>
                        <a:rPr lang="en-US" sz="800" b="0" kern="1200" dirty="0">
                          <a:solidFill>
                            <a:schemeClr val="bg1"/>
                          </a:solidFill>
                          <a:effectLst/>
                        </a:rPr>
                        <a:t>Spectral resolution</a:t>
                      </a:r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r>
                        <a:rPr lang="en-US" sz="800" dirty="0">
                          <a:solidFill>
                            <a:schemeClr val="bg1"/>
                          </a:solidFill>
                        </a:rPr>
                        <a:t>0.6 nm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6231795"/>
                  </a:ext>
                </a:extLst>
              </a:tr>
              <a:tr h="194310">
                <a:tc>
                  <a:txBody>
                    <a:bodyPr/>
                    <a:lstStyle/>
                    <a:p>
                      <a:r>
                        <a:rPr lang="en-US" sz="800" dirty="0">
                          <a:solidFill>
                            <a:schemeClr val="bg1"/>
                          </a:solidFill>
                        </a:rPr>
                        <a:t>Spectral sampling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r>
                        <a:rPr lang="en-US" sz="800" dirty="0">
                          <a:solidFill>
                            <a:schemeClr val="bg1"/>
                          </a:solidFill>
                        </a:rPr>
                        <a:t>0.2 nm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4586878"/>
                  </a:ext>
                </a:extLst>
              </a:tr>
              <a:tr h="273369">
                <a:tc rowSpan="2">
                  <a:txBody>
                    <a:bodyPr/>
                    <a:lstStyle/>
                    <a:p>
                      <a:r>
                        <a:rPr lang="en-US" sz="800" dirty="0">
                          <a:solidFill>
                            <a:schemeClr val="bg1"/>
                          </a:solidFill>
                        </a:rPr>
                        <a:t>Nominal spatial resolution </a:t>
                      </a:r>
                    </a:p>
                    <a:p>
                      <a:pPr algn="r"/>
                      <a:endParaRPr lang="en-US" sz="500" dirty="0">
                        <a:solidFill>
                          <a:schemeClr val="bg1"/>
                        </a:solidFill>
                      </a:endParaRPr>
                    </a:p>
                    <a:p>
                      <a:pPr algn="r"/>
                      <a:endParaRPr lang="en-US" sz="500" dirty="0">
                        <a:solidFill>
                          <a:schemeClr val="bg1"/>
                        </a:solidFill>
                      </a:endParaRPr>
                    </a:p>
                    <a:p>
                      <a:pPr algn="r"/>
                      <a:endParaRPr lang="en-US" sz="500" dirty="0">
                        <a:solidFill>
                          <a:schemeClr val="bg1"/>
                        </a:solidFill>
                      </a:endParaRPr>
                    </a:p>
                    <a:p>
                      <a:pPr algn="r"/>
                      <a:r>
                        <a:rPr lang="en-US" sz="600" dirty="0">
                          <a:solidFill>
                            <a:schemeClr val="bg1"/>
                          </a:solidFill>
                        </a:rPr>
                        <a:t>* at nadir, alt=33,000 ft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>
                          <a:solidFill>
                            <a:schemeClr val="bg1"/>
                          </a:solidFill>
                        </a:rPr>
                        <a:t>x-track: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>
                          <a:solidFill>
                            <a:schemeClr val="bg1"/>
                          </a:solidFill>
                        </a:rPr>
                        <a:t>250 m*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40489687"/>
                  </a:ext>
                </a:extLst>
              </a:tr>
              <a:tr h="27336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>
                          <a:solidFill>
                            <a:schemeClr val="bg1"/>
                          </a:solidFill>
                        </a:rPr>
                        <a:t>a-track: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>
                          <a:solidFill>
                            <a:schemeClr val="bg1"/>
                          </a:solidFill>
                        </a:rPr>
                        <a:t>250 m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87274473"/>
                  </a:ext>
                </a:extLst>
              </a:tr>
              <a:tr h="19431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>
                          <a:solidFill>
                            <a:schemeClr val="bg1"/>
                          </a:solidFill>
                        </a:rPr>
                        <a:t>NO</a:t>
                      </a:r>
                      <a:r>
                        <a:rPr lang="en-US" sz="800" baseline="-25000" dirty="0">
                          <a:solidFill>
                            <a:schemeClr val="bg1"/>
                          </a:solidFill>
                        </a:rPr>
                        <a:t>2</a:t>
                      </a:r>
                      <a:r>
                        <a:rPr lang="en-US" sz="800" dirty="0">
                          <a:solidFill>
                            <a:schemeClr val="bg1"/>
                          </a:solidFill>
                        </a:rPr>
                        <a:t> fitting window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>
                          <a:solidFill>
                            <a:schemeClr val="bg1"/>
                          </a:solidFill>
                        </a:rPr>
                        <a:t>430 – 460 nm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3265062"/>
                  </a:ext>
                </a:extLst>
              </a:tr>
              <a:tr h="194310">
                <a:tc>
                  <a:txBody>
                    <a:bodyPr/>
                    <a:lstStyle/>
                    <a:p>
                      <a:r>
                        <a:rPr lang="en-US" sz="800" dirty="0">
                          <a:solidFill>
                            <a:schemeClr val="bg1"/>
                          </a:solidFill>
                        </a:rPr>
                        <a:t>2-</a:t>
                      </a:r>
                      <a:r>
                        <a:rPr lang="el-GR" sz="800" dirty="0">
                          <a:solidFill>
                            <a:schemeClr val="bg1"/>
                          </a:solidFill>
                        </a:rPr>
                        <a:t>σ</a:t>
                      </a:r>
                      <a:r>
                        <a:rPr lang="en-US" sz="800" dirty="0">
                          <a:solidFill>
                            <a:schemeClr val="bg1"/>
                          </a:solidFill>
                        </a:rPr>
                        <a:t> detection limit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r>
                        <a:rPr lang="en-US" sz="800" dirty="0">
                          <a:solidFill>
                            <a:schemeClr val="bg1"/>
                          </a:solidFill>
                        </a:rPr>
                        <a:t>1.6e15 molecules cm</a:t>
                      </a:r>
                      <a:r>
                        <a:rPr lang="en-US" sz="800" baseline="30000" dirty="0">
                          <a:solidFill>
                            <a:schemeClr val="bg1"/>
                          </a:solidFill>
                        </a:rPr>
                        <a:t>-2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0506318"/>
                  </a:ext>
                </a:extLst>
              </a:tr>
            </a:tbl>
          </a:graphicData>
        </a:graphic>
      </p:graphicFrame>
      <p:sp>
        <p:nvSpPr>
          <p:cNvPr id="53" name="TextBox 52">
            <a:extLst>
              <a:ext uri="{FF2B5EF4-FFF2-40B4-BE49-F238E27FC236}">
                <a16:creationId xmlns:a16="http://schemas.microsoft.com/office/drawing/2014/main" id="{7B6CD184-5087-BB57-3A64-A235A7F6E986}"/>
              </a:ext>
            </a:extLst>
          </p:cNvPr>
          <p:cNvSpPr txBox="1"/>
          <p:nvPr/>
        </p:nvSpPr>
        <p:spPr>
          <a:xfrm>
            <a:off x="30809" y="3856432"/>
            <a:ext cx="2666436" cy="10618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chemeClr val="bg1"/>
                </a:solidFill>
              </a:rPr>
              <a:t>Science Flight hours</a:t>
            </a:r>
            <a:r>
              <a:rPr lang="en-US" sz="1050" dirty="0">
                <a:solidFill>
                  <a:schemeClr val="bg1"/>
                </a:solidFill>
              </a:rPr>
              <a:t>: 42 </a:t>
            </a:r>
            <a:r>
              <a:rPr lang="en-US" sz="1050" dirty="0" err="1">
                <a:solidFill>
                  <a:schemeClr val="bg1"/>
                </a:solidFill>
              </a:rPr>
              <a:t>hrs</a:t>
            </a:r>
            <a:r>
              <a:rPr lang="en-US" sz="1050" dirty="0">
                <a:solidFill>
                  <a:schemeClr val="bg1"/>
                </a:solidFill>
              </a:rPr>
              <a:t> </a:t>
            </a:r>
            <a:r>
              <a:rPr lang="en-US" sz="1050" baseline="-25000" dirty="0">
                <a:solidFill>
                  <a:schemeClr val="bg1"/>
                </a:solidFill>
              </a:rPr>
              <a:t>(planned)</a:t>
            </a:r>
            <a:endParaRPr lang="en-US" sz="1050" dirty="0">
              <a:solidFill>
                <a:schemeClr val="bg1"/>
              </a:solidFill>
            </a:endParaRPr>
          </a:p>
          <a:p>
            <a:pPr marL="214313" indent="-126206">
              <a:buFont typeface="Wingdings" panose="05000000000000000000" pitchFamily="2" charset="2"/>
              <a:buChar char="q"/>
            </a:pPr>
            <a:r>
              <a:rPr lang="en-US" sz="1050" u="sng" dirty="0">
                <a:solidFill>
                  <a:schemeClr val="bg1"/>
                </a:solidFill>
              </a:rPr>
              <a:t>Dallas/Fort Worth</a:t>
            </a:r>
            <a:r>
              <a:rPr lang="en-US" sz="1050" dirty="0">
                <a:solidFill>
                  <a:schemeClr val="bg1"/>
                </a:solidFill>
              </a:rPr>
              <a:t>: June 3</a:t>
            </a:r>
          </a:p>
          <a:p>
            <a:pPr marL="214313" indent="-126206">
              <a:buFont typeface="Wingdings" panose="05000000000000000000" pitchFamily="2" charset="2"/>
              <a:buChar char="q"/>
            </a:pPr>
            <a:r>
              <a:rPr lang="en-US" sz="1050" u="sng" dirty="0">
                <a:solidFill>
                  <a:schemeClr val="bg1"/>
                </a:solidFill>
              </a:rPr>
              <a:t>Atlanta</a:t>
            </a:r>
            <a:r>
              <a:rPr lang="en-US" sz="1050" dirty="0">
                <a:solidFill>
                  <a:schemeClr val="bg1"/>
                </a:solidFill>
              </a:rPr>
              <a:t>: June 4</a:t>
            </a:r>
          </a:p>
          <a:p>
            <a:pPr marL="214313" indent="-126206">
              <a:buFont typeface="Wingdings" panose="05000000000000000000" pitchFamily="2" charset="2"/>
              <a:buChar char="q"/>
            </a:pPr>
            <a:r>
              <a:rPr lang="en-US" sz="1050" u="sng" dirty="0">
                <a:solidFill>
                  <a:schemeClr val="bg1"/>
                </a:solidFill>
              </a:rPr>
              <a:t>Permian basin</a:t>
            </a:r>
            <a:r>
              <a:rPr lang="en-US" sz="1050" dirty="0">
                <a:solidFill>
                  <a:schemeClr val="bg1"/>
                </a:solidFill>
              </a:rPr>
              <a:t>: June 4, 7</a:t>
            </a:r>
          </a:p>
          <a:p>
            <a:pPr marL="214313" indent="-126206">
              <a:buFont typeface="Wingdings" panose="05000000000000000000" pitchFamily="2" charset="2"/>
              <a:buChar char="q"/>
            </a:pPr>
            <a:r>
              <a:rPr lang="en-US" sz="1050" u="sng" dirty="0">
                <a:solidFill>
                  <a:schemeClr val="bg1"/>
                </a:solidFill>
              </a:rPr>
              <a:t>Survey (Mississippi/Memphis)</a:t>
            </a:r>
            <a:r>
              <a:rPr lang="en-US" sz="1050" dirty="0">
                <a:solidFill>
                  <a:schemeClr val="bg1"/>
                </a:solidFill>
              </a:rPr>
              <a:t>: June 5</a:t>
            </a:r>
          </a:p>
          <a:p>
            <a:pPr marL="214313" indent="-126206">
              <a:buFont typeface="Wingdings" panose="05000000000000000000" pitchFamily="2" charset="2"/>
              <a:buChar char="q"/>
            </a:pPr>
            <a:r>
              <a:rPr lang="en-US" sz="1050" u="sng" dirty="0">
                <a:solidFill>
                  <a:schemeClr val="bg1"/>
                </a:solidFill>
              </a:rPr>
              <a:t>Survey (Houston)</a:t>
            </a:r>
            <a:r>
              <a:rPr lang="en-US" sz="1050" dirty="0">
                <a:solidFill>
                  <a:schemeClr val="bg1"/>
                </a:solidFill>
              </a:rPr>
              <a:t>: June 10 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65BF7A16-1522-B9C1-D833-951EC29236AA}"/>
              </a:ext>
            </a:extLst>
          </p:cNvPr>
          <p:cNvSpPr txBox="1"/>
          <p:nvPr/>
        </p:nvSpPr>
        <p:spPr>
          <a:xfrm>
            <a:off x="27789" y="929128"/>
            <a:ext cx="2953521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>
                <a:solidFill>
                  <a:schemeClr val="bg1"/>
                </a:solidFill>
              </a:rPr>
              <a:t>NASA </a:t>
            </a:r>
            <a:r>
              <a:rPr lang="en-US" sz="1050" b="1" dirty="0" err="1">
                <a:solidFill>
                  <a:schemeClr val="bg1"/>
                </a:solidFill>
              </a:rPr>
              <a:t>LaRC</a:t>
            </a:r>
            <a:r>
              <a:rPr lang="en-US" sz="1050" b="1" dirty="0">
                <a:solidFill>
                  <a:schemeClr val="bg1"/>
                </a:solidFill>
              </a:rPr>
              <a:t> G-</a:t>
            </a:r>
            <a:r>
              <a:rPr lang="en-US" sz="105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Ⅲ</a:t>
            </a:r>
            <a:endParaRPr lang="en-US" sz="1050" b="1" dirty="0">
              <a:solidFill>
                <a:schemeClr val="bg1"/>
              </a:solidFill>
            </a:endParaRPr>
          </a:p>
          <a:p>
            <a:r>
              <a:rPr lang="en-US" sz="1050" dirty="0">
                <a:solidFill>
                  <a:schemeClr val="bg1"/>
                </a:solidFill>
              </a:rPr>
              <a:t>GCAS (NO</a:t>
            </a:r>
            <a:r>
              <a:rPr lang="en-US" sz="1050" baseline="-25000" dirty="0">
                <a:solidFill>
                  <a:schemeClr val="bg1"/>
                </a:solidFill>
              </a:rPr>
              <a:t>2</a:t>
            </a:r>
            <a:r>
              <a:rPr lang="en-US" sz="1050" dirty="0">
                <a:solidFill>
                  <a:schemeClr val="bg1"/>
                </a:solidFill>
              </a:rPr>
              <a:t>; GSFC), AWP (3-D wind profile; </a:t>
            </a:r>
            <a:r>
              <a:rPr lang="en-US" sz="1050" dirty="0" err="1">
                <a:solidFill>
                  <a:schemeClr val="bg1"/>
                </a:solidFill>
              </a:rPr>
              <a:t>LaRC</a:t>
            </a:r>
            <a:r>
              <a:rPr lang="en-US" sz="1050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993DB439-1655-78EC-FF59-FA526DA2F1E8}"/>
              </a:ext>
            </a:extLst>
          </p:cNvPr>
          <p:cNvSpPr txBox="1"/>
          <p:nvPr/>
        </p:nvSpPr>
        <p:spPr>
          <a:xfrm>
            <a:off x="26870" y="427863"/>
            <a:ext cx="2770208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b="1" dirty="0">
                <a:solidFill>
                  <a:schemeClr val="bg1"/>
                </a:solidFill>
              </a:rPr>
              <a:t>Campaign specifics</a:t>
            </a:r>
          </a:p>
          <a:p>
            <a:r>
              <a:rPr lang="en-US" sz="1050" dirty="0">
                <a:solidFill>
                  <a:schemeClr val="bg1"/>
                </a:solidFill>
              </a:rPr>
              <a:t>June 3 – June 14, 2026 / Houston, TX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36C64D32-2FB3-B452-4135-D7166CF2687C}"/>
              </a:ext>
            </a:extLst>
          </p:cNvPr>
          <p:cNvSpPr txBox="1"/>
          <p:nvPr/>
        </p:nvSpPr>
        <p:spPr>
          <a:xfrm>
            <a:off x="27790" y="3229457"/>
            <a:ext cx="2705543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>
                <a:solidFill>
                  <a:schemeClr val="bg1"/>
                </a:solidFill>
              </a:rPr>
              <a:t>Other aircrafts </a:t>
            </a:r>
          </a:p>
          <a:p>
            <a:r>
              <a:rPr lang="en-US" sz="1050" dirty="0">
                <a:solidFill>
                  <a:schemeClr val="bg1"/>
                </a:solidFill>
              </a:rPr>
              <a:t>JSC G-V (HSRL2), Dynamic B200 (AVIRIS-3), NOAA P-3 (in-situ; </a:t>
            </a:r>
            <a:r>
              <a:rPr lang="en-US" sz="1050" dirty="0" err="1">
                <a:solidFill>
                  <a:schemeClr val="bg1"/>
                </a:solidFill>
              </a:rPr>
              <a:t>TexAQS</a:t>
            </a:r>
            <a:r>
              <a:rPr lang="en-US" sz="1050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0FFE090-F430-7E94-0041-2C551B284333}"/>
              </a:ext>
            </a:extLst>
          </p:cNvPr>
          <p:cNvSpPr txBox="1"/>
          <p:nvPr/>
        </p:nvSpPr>
        <p:spPr>
          <a:xfrm>
            <a:off x="26870" y="1460549"/>
            <a:ext cx="2177111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b="1" dirty="0">
                <a:solidFill>
                  <a:schemeClr val="bg1"/>
                </a:solidFill>
              </a:rPr>
              <a:t>GCAS Instrument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A10FB0C-930A-6DDD-DE67-EFEB88A7EF5F}"/>
              </a:ext>
            </a:extLst>
          </p:cNvPr>
          <p:cNvGrpSpPr/>
          <p:nvPr/>
        </p:nvGrpSpPr>
        <p:grpSpPr>
          <a:xfrm>
            <a:off x="6488438" y="2379716"/>
            <a:ext cx="2604577" cy="2733136"/>
            <a:chOff x="4904388" y="4285015"/>
            <a:chExt cx="3472769" cy="3644181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E8DF1985-8CC4-AF48-4F65-66139B076B35}"/>
                </a:ext>
              </a:extLst>
            </p:cNvPr>
            <p:cNvGrpSpPr/>
            <p:nvPr/>
          </p:nvGrpSpPr>
          <p:grpSpPr>
            <a:xfrm>
              <a:off x="4904388" y="4613719"/>
              <a:ext cx="3472769" cy="3315477"/>
              <a:chOff x="6095999" y="4902218"/>
              <a:chExt cx="3173196" cy="3029473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7673427E-F0C6-CE7E-B8FE-A376687DA6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6988" r="4154" b="1"/>
              <a:stretch>
                <a:fillRect/>
              </a:stretch>
            </p:blipFill>
            <p:spPr>
              <a:xfrm>
                <a:off x="6095999" y="6557568"/>
                <a:ext cx="3173196" cy="1374123"/>
              </a:xfrm>
              <a:prstGeom prst="rect">
                <a:avLst/>
              </a:prstGeom>
            </p:spPr>
          </p:pic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D3F58509-FB78-F790-DA0B-2CD3260499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154"/>
              <a:stretch>
                <a:fillRect/>
              </a:stretch>
            </p:blipFill>
            <p:spPr>
              <a:xfrm>
                <a:off x="6095999" y="4902218"/>
                <a:ext cx="3173196" cy="1655350"/>
              </a:xfrm>
              <a:prstGeom prst="rect">
                <a:avLst/>
              </a:prstGeom>
            </p:spPr>
          </p:pic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D9EC964-A1F2-EF34-455A-4D4332344C1E}"/>
                </a:ext>
              </a:extLst>
            </p:cNvPr>
            <p:cNvSpPr txBox="1"/>
            <p:nvPr/>
          </p:nvSpPr>
          <p:spPr>
            <a:xfrm>
              <a:off x="5125924" y="4285015"/>
              <a:ext cx="3029694" cy="3385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050" dirty="0">
                  <a:solidFill>
                    <a:schemeClr val="bg1"/>
                  </a:solidFill>
                </a:rPr>
                <a:t>Wind profile curtain plot from AWP  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5A49C484-C6B6-B092-64E2-2CDB56F85123}"/>
              </a:ext>
            </a:extLst>
          </p:cNvPr>
          <p:cNvGrpSpPr/>
          <p:nvPr/>
        </p:nvGrpSpPr>
        <p:grpSpPr>
          <a:xfrm>
            <a:off x="3735412" y="391302"/>
            <a:ext cx="4582030" cy="1886269"/>
            <a:chOff x="4753131" y="951919"/>
            <a:chExt cx="6730354" cy="2770663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BE6D4DF9-CCB4-CC78-4C2D-1F03F6907CC2}"/>
                </a:ext>
              </a:extLst>
            </p:cNvPr>
            <p:cNvGrpSpPr/>
            <p:nvPr/>
          </p:nvGrpSpPr>
          <p:grpSpPr>
            <a:xfrm>
              <a:off x="4760008" y="961839"/>
              <a:ext cx="6723477" cy="2757107"/>
              <a:chOff x="4426816" y="1423888"/>
              <a:chExt cx="6346727" cy="2553167"/>
            </a:xfrm>
          </p:grpSpPr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09CD262F-405B-429E-FC10-0070088746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089"/>
              <a:stretch>
                <a:fillRect/>
              </a:stretch>
            </p:blipFill>
            <p:spPr>
              <a:xfrm>
                <a:off x="4426816" y="1423888"/>
                <a:ext cx="3338367" cy="2553167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</p:pic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8BEDBC33-9C67-3669-1C5E-7EA5311BED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089"/>
              <a:stretch>
                <a:fillRect/>
              </a:stretch>
            </p:blipFill>
            <p:spPr>
              <a:xfrm>
                <a:off x="7435175" y="1423888"/>
                <a:ext cx="3338368" cy="2553167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</p:pic>
        </p:grp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20E2C8CF-035F-F0B5-7F38-1548C906D0FB}"/>
                </a:ext>
              </a:extLst>
            </p:cNvPr>
            <p:cNvSpPr txBox="1"/>
            <p:nvPr/>
          </p:nvSpPr>
          <p:spPr>
            <a:xfrm>
              <a:off x="4753131" y="951919"/>
              <a:ext cx="1622780" cy="3729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b="1" dirty="0">
                  <a:solidFill>
                    <a:schemeClr val="bg1"/>
                  </a:solidFill>
                </a:rPr>
                <a:t>Permian basin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0DEB1270-7244-0319-2255-C7C7CF349B08}"/>
                </a:ext>
              </a:extLst>
            </p:cNvPr>
            <p:cNvSpPr txBox="1"/>
            <p:nvPr/>
          </p:nvSpPr>
          <p:spPr>
            <a:xfrm>
              <a:off x="4760555" y="3349615"/>
              <a:ext cx="1827629" cy="3729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b="1" dirty="0">
                  <a:solidFill>
                    <a:schemeClr val="bg1"/>
                  </a:solidFill>
                </a:rPr>
                <a:t>June 7, am flight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4E8F9449-E844-1756-9E9C-5149D425B3B7}"/>
                </a:ext>
              </a:extLst>
            </p:cNvPr>
            <p:cNvSpPr txBox="1"/>
            <p:nvPr/>
          </p:nvSpPr>
          <p:spPr>
            <a:xfrm>
              <a:off x="7947494" y="3349614"/>
              <a:ext cx="1837047" cy="3729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b="1" dirty="0">
                  <a:solidFill>
                    <a:schemeClr val="bg1"/>
                  </a:solidFill>
                </a:rPr>
                <a:t>June 7, pm flight</a:t>
              </a: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BBE778BE-5D78-EC27-0974-9F5D03169A85}"/>
              </a:ext>
            </a:extLst>
          </p:cNvPr>
          <p:cNvGrpSpPr/>
          <p:nvPr/>
        </p:nvGrpSpPr>
        <p:grpSpPr>
          <a:xfrm>
            <a:off x="3018198" y="2623813"/>
            <a:ext cx="3324351" cy="2271998"/>
            <a:chOff x="4024264" y="3498416"/>
            <a:chExt cx="4432468" cy="3029331"/>
          </a:xfrm>
        </p:grpSpPr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051B7288-2CF6-D4E9-3D6A-196D2B9ACC7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07"/>
            <a:stretch>
              <a:fillRect/>
            </a:stretch>
          </p:blipFill>
          <p:spPr>
            <a:xfrm>
              <a:off x="4024264" y="3501658"/>
              <a:ext cx="4432468" cy="2988821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8415BC04-A279-26E3-3CE8-82A817A26D61}"/>
                </a:ext>
              </a:extLst>
            </p:cNvPr>
            <p:cNvSpPr txBox="1"/>
            <p:nvPr/>
          </p:nvSpPr>
          <p:spPr>
            <a:xfrm>
              <a:off x="4028672" y="3498416"/>
              <a:ext cx="855363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b="1" dirty="0">
                  <a:solidFill>
                    <a:schemeClr val="bg1"/>
                  </a:solidFill>
                </a:rPr>
                <a:t>Atlanta</a:t>
              </a:r>
            </a:p>
          </p:txBody>
        </p:sp>
        <p:sp>
          <p:nvSpPr>
            <p:cNvPr id="58" name="Star: 5 Points 57">
              <a:extLst>
                <a:ext uri="{FF2B5EF4-FFF2-40B4-BE49-F238E27FC236}">
                  <a16:creationId xmlns:a16="http://schemas.microsoft.com/office/drawing/2014/main" id="{0F4477C1-33F1-961A-EDE0-F5DEB0602C00}"/>
                </a:ext>
              </a:extLst>
            </p:cNvPr>
            <p:cNvSpPr/>
            <p:nvPr/>
          </p:nvSpPr>
          <p:spPr>
            <a:xfrm>
              <a:off x="5637611" y="5079868"/>
              <a:ext cx="101222" cy="101222"/>
            </a:xfrm>
            <a:prstGeom prst="star5">
              <a:avLst/>
            </a:prstGeom>
            <a:solidFill>
              <a:srgbClr val="FF0000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63" name="Star: 5 Points 62">
              <a:extLst>
                <a:ext uri="{FF2B5EF4-FFF2-40B4-BE49-F238E27FC236}">
                  <a16:creationId xmlns:a16="http://schemas.microsoft.com/office/drawing/2014/main" id="{628850DC-2E67-2ADA-D6AE-4018CFA2D55D}"/>
                </a:ext>
              </a:extLst>
            </p:cNvPr>
            <p:cNvSpPr/>
            <p:nvPr/>
          </p:nvSpPr>
          <p:spPr>
            <a:xfrm>
              <a:off x="5680602" y="5151975"/>
              <a:ext cx="101222" cy="101222"/>
            </a:xfrm>
            <a:prstGeom prst="star5">
              <a:avLst/>
            </a:prstGeom>
            <a:solidFill>
              <a:srgbClr val="FF0000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65" name="Star: 5 Points 64">
              <a:extLst>
                <a:ext uri="{FF2B5EF4-FFF2-40B4-BE49-F238E27FC236}">
                  <a16:creationId xmlns:a16="http://schemas.microsoft.com/office/drawing/2014/main" id="{A9CE303A-CE91-C5A9-83B5-4F14D3F7327E}"/>
                </a:ext>
              </a:extLst>
            </p:cNvPr>
            <p:cNvSpPr/>
            <p:nvPr/>
          </p:nvSpPr>
          <p:spPr>
            <a:xfrm>
              <a:off x="5976342" y="5262962"/>
              <a:ext cx="101222" cy="101222"/>
            </a:xfrm>
            <a:prstGeom prst="star5">
              <a:avLst/>
            </a:prstGeom>
            <a:solidFill>
              <a:srgbClr val="FF0000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67" name="Star: 5 Points 66">
              <a:extLst>
                <a:ext uri="{FF2B5EF4-FFF2-40B4-BE49-F238E27FC236}">
                  <a16:creationId xmlns:a16="http://schemas.microsoft.com/office/drawing/2014/main" id="{292A4B90-FD0F-1E87-3EFF-507C3FE7A77A}"/>
                </a:ext>
              </a:extLst>
            </p:cNvPr>
            <p:cNvSpPr/>
            <p:nvPr/>
          </p:nvSpPr>
          <p:spPr>
            <a:xfrm>
              <a:off x="6388463" y="5576906"/>
              <a:ext cx="101222" cy="101222"/>
            </a:xfrm>
            <a:prstGeom prst="star5">
              <a:avLst/>
            </a:prstGeom>
            <a:solidFill>
              <a:srgbClr val="FF0000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69" name="Star: 5 Points 68">
              <a:extLst>
                <a:ext uri="{FF2B5EF4-FFF2-40B4-BE49-F238E27FC236}">
                  <a16:creationId xmlns:a16="http://schemas.microsoft.com/office/drawing/2014/main" id="{E3EB610F-FC25-1712-34E2-8D74B59CB5EF}"/>
                </a:ext>
              </a:extLst>
            </p:cNvPr>
            <p:cNvSpPr/>
            <p:nvPr/>
          </p:nvSpPr>
          <p:spPr>
            <a:xfrm>
              <a:off x="7163259" y="6292470"/>
              <a:ext cx="101222" cy="101222"/>
            </a:xfrm>
            <a:prstGeom prst="star5">
              <a:avLst/>
            </a:prstGeom>
            <a:solidFill>
              <a:srgbClr val="FF0000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F7A8EF07-C5E9-5A3C-89ED-A50C1A78CF82}"/>
                </a:ext>
              </a:extLst>
            </p:cNvPr>
            <p:cNvSpPr txBox="1"/>
            <p:nvPr/>
          </p:nvSpPr>
          <p:spPr>
            <a:xfrm>
              <a:off x="7211235" y="6158415"/>
              <a:ext cx="1017801" cy="369332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lang="en-US" sz="1200" dirty="0">
                  <a:ln w="3175">
                    <a:solidFill>
                      <a:schemeClr val="bg1"/>
                    </a:solidFill>
                  </a:ln>
                  <a:solidFill>
                    <a:srgbClr val="FF0000"/>
                  </a:solidFill>
                </a:rPr>
                <a:t>Pandora</a:t>
              </a:r>
              <a:endParaRPr lang="en-US" sz="900" dirty="0">
                <a:ln w="3175">
                  <a:solidFill>
                    <a:schemeClr val="bg1"/>
                  </a:solidFill>
                </a:ln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290004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0747D7-3CCF-9A6F-6ABE-9C7B03CDFD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+mn-lt"/>
              </a:rPr>
              <a:t>Future Projects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BEB68B-AA02-5E78-168A-1CEB744480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+mn-lt"/>
              </a:rPr>
              <a:t>2026-2027 Apply SNWG/GMAO air quality forecasts to US embassy and US rural/agricultural sites</a:t>
            </a:r>
          </a:p>
          <a:p>
            <a:endParaRPr lang="en-US" dirty="0">
              <a:latin typeface="+mn-lt"/>
            </a:endParaRPr>
          </a:p>
          <a:p>
            <a:r>
              <a:rPr lang="en-US" dirty="0">
                <a:latin typeface="+mn-lt"/>
              </a:rPr>
              <a:t>2026-2027 Support the NASA </a:t>
            </a:r>
            <a:r>
              <a:rPr lang="en-US" dirty="0" err="1">
                <a:latin typeface="+mn-lt"/>
              </a:rPr>
              <a:t>FarmFlux</a:t>
            </a:r>
            <a:r>
              <a:rPr lang="en-US" dirty="0">
                <a:latin typeface="+mn-lt"/>
              </a:rPr>
              <a:t> Earth Venture suborbital campaign to measure agricultural nitrogen fluxes</a:t>
            </a:r>
          </a:p>
          <a:p>
            <a:endParaRPr lang="en-US" dirty="0">
              <a:latin typeface="+mn-lt"/>
            </a:endParaRPr>
          </a:p>
          <a:p>
            <a:r>
              <a:rPr lang="en-US" dirty="0">
                <a:latin typeface="+mn-lt"/>
              </a:rPr>
              <a:t>2028 HAMAQ Pandora and GCAS</a:t>
            </a:r>
          </a:p>
          <a:p>
            <a:endParaRPr lang="en-US" dirty="0">
              <a:latin typeface="+mn-lt"/>
            </a:endParaRPr>
          </a:p>
          <a:p>
            <a:r>
              <a:rPr lang="en-US" dirty="0">
                <a:latin typeface="+mn-lt"/>
              </a:rPr>
              <a:t>2028-2029 SNWG install Pandoras at US Forestry service locations to sample forest fire plumes.</a:t>
            </a:r>
          </a:p>
          <a:p>
            <a:pPr marL="11430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2574682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315051-AB21-7A51-0A39-3CE129B7BB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43E209-ADBF-6E33-D55D-8AE4E6A0F6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+mn-lt"/>
              </a:rPr>
              <a:t>Future Projects</a:t>
            </a:r>
          </a:p>
        </p:txBody>
      </p:sp>
      <p:pic>
        <p:nvPicPr>
          <p:cNvPr id="4" name="Picture 3" descr="A picture containing diagram&#10;&#10;AI-generated content may be incorrect.">
            <a:extLst>
              <a:ext uri="{FF2B5EF4-FFF2-40B4-BE49-F238E27FC236}">
                <a16:creationId xmlns:a16="http://schemas.microsoft.com/office/drawing/2014/main" id="{BEFD1685-071F-0189-97FF-1D2BF3D74E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9903" y="1246683"/>
            <a:ext cx="4535601" cy="354324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B5EEC93-7495-4382-9D3B-B095AB5A1FB3}"/>
              </a:ext>
            </a:extLst>
          </p:cNvPr>
          <p:cNvSpPr txBox="1"/>
          <p:nvPr/>
        </p:nvSpPr>
        <p:spPr>
          <a:xfrm>
            <a:off x="4632602" y="720762"/>
            <a:ext cx="3950208" cy="523220"/>
          </a:xfrm>
          <a:prstGeom prst="rect">
            <a:avLst/>
          </a:prstGeom>
          <a:solidFill>
            <a:schemeClr val="lt1"/>
          </a:solidFill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New </a:t>
            </a:r>
            <a:r>
              <a:rPr lang="en-US" dirty="0" err="1"/>
              <a:t>PanCam</a:t>
            </a:r>
            <a:r>
              <a:rPr lang="en-US" dirty="0"/>
              <a:t> concept will provide MAX-DOAS profiles of the horizon</a:t>
            </a:r>
          </a:p>
        </p:txBody>
      </p:sp>
      <p:pic>
        <p:nvPicPr>
          <p:cNvPr id="7" name="Picture 6" descr="A picture containing LEGO, toy&#10;&#10;AI-generated content may be incorrect.">
            <a:extLst>
              <a:ext uri="{FF2B5EF4-FFF2-40B4-BE49-F238E27FC236}">
                <a16:creationId xmlns:a16="http://schemas.microsoft.com/office/drawing/2014/main" id="{321C78F3-4711-B48A-9F9C-5045B17CC3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765" y="2384116"/>
            <a:ext cx="4231341" cy="205791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2521475-3DD8-A545-D4AA-2447DE901DCB}"/>
              </a:ext>
            </a:extLst>
          </p:cNvPr>
          <p:cNvSpPr txBox="1"/>
          <p:nvPr/>
        </p:nvSpPr>
        <p:spPr>
          <a:xfrm>
            <a:off x="517802" y="1724809"/>
            <a:ext cx="3950208" cy="523220"/>
          </a:xfrm>
          <a:prstGeom prst="rect">
            <a:avLst/>
          </a:prstGeom>
          <a:solidFill>
            <a:schemeClr val="lt1"/>
          </a:solidFill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New GCAS with CMOS camera and improved HCHO </a:t>
            </a:r>
          </a:p>
        </p:txBody>
      </p:sp>
    </p:spTree>
    <p:extLst>
      <p:ext uri="{BB962C8B-B14F-4D97-AF65-F5344CB8AC3E}">
        <p14:creationId xmlns:p14="http://schemas.microsoft.com/office/powerpoint/2010/main" val="531702037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0"/>
          <p:cNvSpPr txBox="1">
            <a:spLocks noGrp="1"/>
          </p:cNvSpPr>
          <p:nvPr>
            <p:ph type="title"/>
          </p:nvPr>
        </p:nvSpPr>
        <p:spPr>
          <a:xfrm>
            <a:off x="6900" y="-121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NASA GSFC Pandora Operations and Calibrations Team</a:t>
            </a:r>
            <a:endParaRPr/>
          </a:p>
        </p:txBody>
      </p:sp>
      <p:pic>
        <p:nvPicPr>
          <p:cNvPr id="148" name="Google Shape;148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08225" y="672100"/>
            <a:ext cx="977125" cy="1001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20"/>
          <p:cNvPicPr preferRelativeResize="0"/>
          <p:nvPr/>
        </p:nvPicPr>
        <p:blipFill rotWithShape="1">
          <a:blip r:embed="rId4">
            <a:alphaModFix/>
          </a:blip>
          <a:srcRect l="4652" t="2789"/>
          <a:stretch/>
        </p:blipFill>
        <p:spPr>
          <a:xfrm>
            <a:off x="1807550" y="2141763"/>
            <a:ext cx="977125" cy="9387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20"/>
          <p:cNvPicPr preferRelativeResize="0">
            <a:picLocks noChangeAspect="1"/>
          </p:cNvPicPr>
          <p:nvPr/>
        </p:nvPicPr>
        <p:blipFill>
          <a:blip r:embed="rId5"/>
          <a:srcRect t="999" b="999"/>
          <a:stretch/>
        </p:blipFill>
        <p:spPr>
          <a:xfrm>
            <a:off x="7378576" y="694150"/>
            <a:ext cx="854431" cy="979300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20"/>
          <p:cNvSpPr txBox="1"/>
          <p:nvPr/>
        </p:nvSpPr>
        <p:spPr>
          <a:xfrm>
            <a:off x="227050" y="838355"/>
            <a:ext cx="10305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Oswald"/>
                <a:ea typeface="Oswald"/>
                <a:cs typeface="Oswald"/>
                <a:sym typeface="Oswald"/>
              </a:rPr>
              <a:t>Tom Hanisco, PI</a:t>
            </a:r>
            <a:endParaRPr dirty="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55" name="Google Shape;155;p20"/>
          <p:cNvSpPr txBox="1"/>
          <p:nvPr/>
        </p:nvSpPr>
        <p:spPr>
          <a:xfrm>
            <a:off x="227050" y="2303331"/>
            <a:ext cx="15276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swald"/>
                <a:ea typeface="Oswald"/>
                <a:cs typeface="Oswald"/>
                <a:sym typeface="Oswald"/>
              </a:rPr>
              <a:t>Nader Abuhassan,</a:t>
            </a:r>
            <a:endParaRPr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swald"/>
                <a:ea typeface="Oswald"/>
                <a:cs typeface="Oswald"/>
                <a:sym typeface="Oswald"/>
              </a:rPr>
              <a:t>Operations Lead</a:t>
            </a:r>
            <a:endParaRPr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57" name="Google Shape;157;p20"/>
          <p:cNvSpPr txBox="1"/>
          <p:nvPr/>
        </p:nvSpPr>
        <p:spPr>
          <a:xfrm>
            <a:off x="227050" y="3583234"/>
            <a:ext cx="1468402" cy="8309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Oswald"/>
                <a:ea typeface="Oswald"/>
                <a:cs typeface="Oswald"/>
                <a:sym typeface="Oswald"/>
              </a:rPr>
              <a:t>Bryan Place</a:t>
            </a:r>
            <a:endParaRPr dirty="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Oswald"/>
                <a:ea typeface="Oswald"/>
                <a:cs typeface="Oswald"/>
                <a:sym typeface="Oswald"/>
              </a:rPr>
              <a:t>Calibrations &amp;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Oswald"/>
                <a:ea typeface="Oswald"/>
                <a:cs typeface="Oswald"/>
                <a:sym typeface="Oswald"/>
              </a:rPr>
              <a:t>Analysis</a:t>
            </a:r>
            <a:endParaRPr dirty="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58" name="Google Shape;158;p20"/>
          <p:cNvSpPr txBox="1"/>
          <p:nvPr/>
        </p:nvSpPr>
        <p:spPr>
          <a:xfrm>
            <a:off x="3045531" y="844375"/>
            <a:ext cx="1229400" cy="8309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Oswald"/>
                <a:ea typeface="Oswald"/>
                <a:cs typeface="Oswald"/>
                <a:sym typeface="Oswald"/>
              </a:rPr>
              <a:t>Apoorva Pandey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Oswald"/>
                <a:ea typeface="Oswald"/>
                <a:cs typeface="Oswald"/>
                <a:sym typeface="Oswald"/>
              </a:rPr>
              <a:t>Calibrations &amp; Analysis</a:t>
            </a:r>
            <a:endParaRPr dirty="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59" name="Google Shape;159;p20"/>
          <p:cNvSpPr txBox="1"/>
          <p:nvPr/>
        </p:nvSpPr>
        <p:spPr>
          <a:xfrm>
            <a:off x="5909142" y="838355"/>
            <a:ext cx="1327159" cy="8309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Oswald"/>
                <a:ea typeface="Oswald"/>
                <a:cs typeface="Oswald"/>
                <a:sym typeface="Oswald"/>
              </a:rPr>
              <a:t>Nicholas </a:t>
            </a:r>
            <a:r>
              <a:rPr lang="en-US" dirty="0" err="1">
                <a:latin typeface="Oswald"/>
                <a:ea typeface="Oswald"/>
                <a:cs typeface="Oswald"/>
                <a:sym typeface="Oswald"/>
              </a:rPr>
              <a:t>Lombel</a:t>
            </a:r>
            <a:endParaRPr dirty="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Oswald"/>
                <a:ea typeface="Oswald"/>
                <a:cs typeface="Oswald"/>
                <a:sym typeface="Oswald"/>
              </a:rPr>
              <a:t>Operations &amp; Calibrations</a:t>
            </a:r>
            <a:endParaRPr dirty="0"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3" name="Google Shape;153;p20">
            <a:extLst>
              <a:ext uri="{FF2B5EF4-FFF2-40B4-BE49-F238E27FC236}">
                <a16:creationId xmlns:a16="http://schemas.microsoft.com/office/drawing/2014/main" id="{34BAEF73-1752-FEF9-329C-9ADCC189452B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6"/>
          <a:srcRect t="7020" b="7020"/>
          <a:stretch/>
        </p:blipFill>
        <p:spPr>
          <a:xfrm>
            <a:off x="1837765" y="3509067"/>
            <a:ext cx="854431" cy="9793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158;p20">
            <a:extLst>
              <a:ext uri="{FF2B5EF4-FFF2-40B4-BE49-F238E27FC236}">
                <a16:creationId xmlns:a16="http://schemas.microsoft.com/office/drawing/2014/main" id="{61E8E441-3982-426F-4259-82F7C4A567CF}"/>
              </a:ext>
            </a:extLst>
          </p:cNvPr>
          <p:cNvSpPr txBox="1"/>
          <p:nvPr/>
        </p:nvSpPr>
        <p:spPr>
          <a:xfrm>
            <a:off x="5909142" y="2195648"/>
            <a:ext cx="1333321" cy="8309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>
                <a:latin typeface="Oswald"/>
                <a:ea typeface="Oswald"/>
                <a:cs typeface="Oswald"/>
                <a:sym typeface="Oswald"/>
              </a:rPr>
              <a:t>Ksanet</a:t>
            </a:r>
            <a:r>
              <a:rPr lang="en-US" dirty="0">
                <a:latin typeface="Oswald"/>
                <a:ea typeface="Oswald"/>
                <a:cs typeface="Oswald"/>
                <a:sym typeface="Oswald"/>
              </a:rPr>
              <a:t> </a:t>
            </a:r>
            <a:r>
              <a:rPr lang="en-US" dirty="0" err="1">
                <a:latin typeface="Oswald"/>
                <a:ea typeface="Oswald"/>
                <a:cs typeface="Oswald"/>
                <a:sym typeface="Oswald"/>
              </a:rPr>
              <a:t>Zecharias</a:t>
            </a:r>
            <a:endParaRPr lang="en-US" dirty="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Oswald"/>
                <a:ea typeface="Oswald"/>
                <a:cs typeface="Oswald"/>
                <a:sym typeface="Oswald"/>
              </a:rPr>
              <a:t>Operations &amp; Calibrations</a:t>
            </a:r>
            <a:endParaRPr dirty="0"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7" name="Picture 6" descr="A picture containing text, person, indoor&#10;&#10;AI-generated content may be incorrect.">
            <a:extLst>
              <a:ext uri="{FF2B5EF4-FFF2-40B4-BE49-F238E27FC236}">
                <a16:creationId xmlns:a16="http://schemas.microsoft.com/office/drawing/2014/main" id="{E47D388E-3257-9485-99D3-863DE9756C9E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4313" t="13756" r="16300" b="12679"/>
          <a:stretch>
            <a:fillRect/>
          </a:stretch>
        </p:blipFill>
        <p:spPr>
          <a:xfrm>
            <a:off x="7450281" y="2062491"/>
            <a:ext cx="856412" cy="1097280"/>
          </a:xfrm>
          <a:prstGeom prst="rect">
            <a:avLst/>
          </a:prstGeom>
        </p:spPr>
      </p:pic>
      <p:sp>
        <p:nvSpPr>
          <p:cNvPr id="9" name="Google Shape;158;p20">
            <a:extLst>
              <a:ext uri="{FF2B5EF4-FFF2-40B4-BE49-F238E27FC236}">
                <a16:creationId xmlns:a16="http://schemas.microsoft.com/office/drawing/2014/main" id="{07B3882E-E058-B695-1073-1224563CC868}"/>
              </a:ext>
            </a:extLst>
          </p:cNvPr>
          <p:cNvSpPr txBox="1"/>
          <p:nvPr/>
        </p:nvSpPr>
        <p:spPr>
          <a:xfrm>
            <a:off x="3045531" y="2195648"/>
            <a:ext cx="1229400" cy="8309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>
                <a:latin typeface="Oswald"/>
                <a:ea typeface="Oswald"/>
                <a:cs typeface="Oswald"/>
                <a:sym typeface="Oswald"/>
              </a:rPr>
              <a:t>Jonguk</a:t>
            </a:r>
            <a:r>
              <a:rPr lang="en-US" dirty="0">
                <a:latin typeface="Oswald"/>
                <a:ea typeface="Oswald"/>
                <a:cs typeface="Oswald"/>
                <a:sym typeface="Oswald"/>
              </a:rPr>
              <a:t> Park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Oswald"/>
                <a:ea typeface="Oswald"/>
                <a:cs typeface="Oswald"/>
                <a:sym typeface="Oswald"/>
              </a:rPr>
              <a:t>Calibrations &amp; Analysis</a:t>
            </a:r>
            <a:endParaRPr dirty="0"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12" name="Picture 11" descr="A person wearing glasses&#10;&#10;AI-generated content may be incorrect.">
            <a:extLst>
              <a:ext uri="{FF2B5EF4-FFF2-40B4-BE49-F238E27FC236}">
                <a16:creationId xmlns:a16="http://schemas.microsoft.com/office/drawing/2014/main" id="{B17C1501-8B96-AC2E-AA4F-DD198EF8F712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10371" t="12525" r="6500"/>
          <a:stretch>
            <a:fillRect/>
          </a:stretch>
        </p:blipFill>
        <p:spPr>
          <a:xfrm>
            <a:off x="4503542" y="2062491"/>
            <a:ext cx="924959" cy="109728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251E456-9989-6E49-F7C8-9DB080594D9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88768" y="4419534"/>
            <a:ext cx="2330389" cy="548640"/>
          </a:xfrm>
          <a:prstGeom prst="rect">
            <a:avLst/>
          </a:prstGeom>
        </p:spPr>
      </p:pic>
      <p:pic>
        <p:nvPicPr>
          <p:cNvPr id="18" name="Picture 17" descr="A person smiling in front of flags&#10;&#10;AI-generated content may be incorrect.">
            <a:extLst>
              <a:ext uri="{FF2B5EF4-FFF2-40B4-BE49-F238E27FC236}">
                <a16:creationId xmlns:a16="http://schemas.microsoft.com/office/drawing/2014/main" id="{AFFE391C-BEB5-0BD5-C073-DB02EAA70A93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11702" t="23990" r="11703" b="-1"/>
          <a:stretch>
            <a:fillRect/>
          </a:stretch>
        </p:blipFill>
        <p:spPr>
          <a:xfrm>
            <a:off x="4472370" y="641994"/>
            <a:ext cx="962399" cy="1097280"/>
          </a:xfrm>
          <a:prstGeom prst="rect">
            <a:avLst/>
          </a:prstGeom>
        </p:spPr>
      </p:pic>
      <p:sp>
        <p:nvSpPr>
          <p:cNvPr id="5" name="Google Shape;158;p20">
            <a:extLst>
              <a:ext uri="{FF2B5EF4-FFF2-40B4-BE49-F238E27FC236}">
                <a16:creationId xmlns:a16="http://schemas.microsoft.com/office/drawing/2014/main" id="{41250DEF-3924-DE76-382C-C41491940098}"/>
              </a:ext>
            </a:extLst>
          </p:cNvPr>
          <p:cNvSpPr txBox="1"/>
          <p:nvPr/>
        </p:nvSpPr>
        <p:spPr>
          <a:xfrm>
            <a:off x="3045531" y="3583234"/>
            <a:ext cx="1229400" cy="8309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Oswald"/>
                <a:ea typeface="Oswald"/>
                <a:cs typeface="Oswald"/>
                <a:sym typeface="Oswald"/>
              </a:rPr>
              <a:t>Soojin Park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Oswald"/>
                <a:ea typeface="Oswald"/>
                <a:cs typeface="Oswald"/>
                <a:sym typeface="Oswald"/>
              </a:rPr>
              <a:t>Calibrations &amp; Analysis</a:t>
            </a:r>
            <a:endParaRPr dirty="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6" name="Google Shape;158;p20">
            <a:extLst>
              <a:ext uri="{FF2B5EF4-FFF2-40B4-BE49-F238E27FC236}">
                <a16:creationId xmlns:a16="http://schemas.microsoft.com/office/drawing/2014/main" id="{BDEA6366-03C4-F8CC-904A-EC717BE03F10}"/>
              </a:ext>
            </a:extLst>
          </p:cNvPr>
          <p:cNvSpPr txBox="1"/>
          <p:nvPr/>
        </p:nvSpPr>
        <p:spPr>
          <a:xfrm>
            <a:off x="5945001" y="3405883"/>
            <a:ext cx="1333321" cy="8309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Oswald"/>
                <a:ea typeface="Oswald"/>
                <a:cs typeface="Oswald"/>
                <a:sym typeface="Oswald"/>
              </a:rPr>
              <a:t>Chris Rader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Oswald"/>
                <a:ea typeface="Oswald"/>
                <a:cs typeface="Oswald"/>
                <a:sym typeface="Oswald"/>
              </a:rPr>
              <a:t>Operations &amp; Maintenance</a:t>
            </a:r>
            <a:endParaRPr dirty="0"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13" name="Picture 12" descr="A person wearing sunglasses&#10;&#10;AI-generated content may be incorrect.">
            <a:extLst>
              <a:ext uri="{FF2B5EF4-FFF2-40B4-BE49-F238E27FC236}">
                <a16:creationId xmlns:a16="http://schemas.microsoft.com/office/drawing/2014/main" id="{55330881-B932-FCA9-01EB-CCDDC43A16D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17069" y="3316940"/>
            <a:ext cx="970471" cy="1028700"/>
          </a:xfrm>
          <a:prstGeom prst="rect">
            <a:avLst/>
          </a:prstGeom>
        </p:spPr>
      </p:pic>
      <p:pic>
        <p:nvPicPr>
          <p:cNvPr id="17" name="Picture 16" descr="A child smiling for the camera&#10;&#10;AI-generated content may be incorrect.">
            <a:extLst>
              <a:ext uri="{FF2B5EF4-FFF2-40B4-BE49-F238E27FC236}">
                <a16:creationId xmlns:a16="http://schemas.microsoft.com/office/drawing/2014/main" id="{CEEFDEF5-2E39-A8CE-CBD4-E9C725713A99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l="8690" t="5063" r="5268" b="2316"/>
          <a:stretch>
            <a:fillRect/>
          </a:stretch>
        </p:blipFill>
        <p:spPr>
          <a:xfrm>
            <a:off x="4509247" y="3397623"/>
            <a:ext cx="950258" cy="1163583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393305-75D0-EA5C-B1A9-A32A3A84E4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806254-BA44-F775-369F-6214B7859D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Research programs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8A52A9-AD58-CACA-10B2-A4193F6BCA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8890" y="515340"/>
            <a:ext cx="8649011" cy="3963142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dirty="0">
                <a:latin typeface="+mn-lt"/>
              </a:rPr>
              <a:t>NASA IPMSI – 13 instruments at colleges and universities with minimal prior NASA funding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sz="1600" dirty="0">
                <a:latin typeface="+mn-lt"/>
              </a:rPr>
              <a:t>Completed 12/13 installations. 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sz="1600" dirty="0">
                <a:latin typeface="+mn-lt"/>
              </a:rPr>
              <a:t>Ongoing research programs developed by the IPMSI institutions</a:t>
            </a:r>
          </a:p>
          <a:p>
            <a:pPr lvl="2">
              <a:lnSpc>
                <a:spcPct val="100000"/>
              </a:lnSpc>
              <a:spcBef>
                <a:spcPts val="600"/>
              </a:spcBef>
            </a:pPr>
            <a:r>
              <a:rPr lang="en-US" sz="1600" dirty="0">
                <a:latin typeface="+mn-lt"/>
              </a:rPr>
              <a:t>Focus on student training with instruments and classroom instruction on remote sensing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dirty="0">
                <a:latin typeface="+mn-lt"/>
              </a:rPr>
              <a:t>TEMPO DART (PI: Pandey)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sz="1600" dirty="0">
                <a:latin typeface="+mn-lt"/>
              </a:rPr>
              <a:t>Use Pandora measurements to improve TEMPO Formaldehyde retrievals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dirty="0">
                <a:latin typeface="+mn-lt"/>
              </a:rPr>
              <a:t>NASA Satellite needs Working Group (SNWG)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sz="1600" dirty="0">
                <a:latin typeface="+mn-lt"/>
              </a:rPr>
              <a:t>10 US department of Agriculture rural sites – 9/10 installed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sz="1600" dirty="0">
                <a:latin typeface="+mn-lt"/>
              </a:rPr>
              <a:t>20 US State Department embassy locations </a:t>
            </a:r>
            <a:r>
              <a:rPr lang="en-US" sz="1600" dirty="0"/>
              <a:t>–</a:t>
            </a:r>
            <a:r>
              <a:rPr lang="en-US" sz="1600" dirty="0">
                <a:latin typeface="+mn-lt"/>
              </a:rPr>
              <a:t>  5/20 installed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sz="1600" dirty="0">
                <a:latin typeface="+mn-lt"/>
              </a:rPr>
              <a:t>16 Fire locations “Smoky Pandoras” beginning in 2027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582319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16FBA1-217D-D0B4-3D62-9AF946DC36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IPMSI</a:t>
            </a:r>
          </a:p>
        </p:txBody>
      </p:sp>
      <p:pic>
        <p:nvPicPr>
          <p:cNvPr id="13" name="Content Placeholder 12" descr="Map&#10;&#10;AI-generated content may be incorrect.">
            <a:extLst>
              <a:ext uri="{FF2B5EF4-FFF2-40B4-BE49-F238E27FC236}">
                <a16:creationId xmlns:a16="http://schemas.microsoft.com/office/drawing/2014/main" id="{914FE202-B0B8-7E6A-2902-60D446337A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1621" y="546286"/>
            <a:ext cx="7486316" cy="423139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E0E8A44F-3E24-2A14-1F4A-0E153A66652C}"/>
              </a:ext>
            </a:extLst>
          </p:cNvPr>
          <p:cNvGrpSpPr/>
          <p:nvPr/>
        </p:nvGrpSpPr>
        <p:grpSpPr>
          <a:xfrm>
            <a:off x="6764482" y="665017"/>
            <a:ext cx="1454727" cy="955964"/>
            <a:chOff x="6608618" y="2815936"/>
            <a:chExt cx="1454727" cy="955964"/>
          </a:xfrm>
        </p:grpSpPr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4E045DA4-B7EF-0128-20E4-39A0CF5DE299}"/>
                </a:ext>
              </a:extLst>
            </p:cNvPr>
            <p:cNvSpPr/>
            <p:nvPr/>
          </p:nvSpPr>
          <p:spPr>
            <a:xfrm>
              <a:off x="6608618" y="2815936"/>
              <a:ext cx="1454727" cy="955964"/>
            </a:xfrm>
            <a:prstGeom prst="roundRect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Teardrop 8">
              <a:extLst>
                <a:ext uri="{FF2B5EF4-FFF2-40B4-BE49-F238E27FC236}">
                  <a16:creationId xmlns:a16="http://schemas.microsoft.com/office/drawing/2014/main" id="{61A625C7-7088-1A5C-B88A-970299986A0F}"/>
                </a:ext>
              </a:extLst>
            </p:cNvPr>
            <p:cNvSpPr/>
            <p:nvPr/>
          </p:nvSpPr>
          <p:spPr>
            <a:xfrm rot="8195461">
              <a:off x="6711026" y="2930031"/>
              <a:ext cx="183216" cy="183216"/>
            </a:xfrm>
            <a:prstGeom prst="teardrop">
              <a:avLst>
                <a:gd name="adj" fmla="val 134360"/>
              </a:avLst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126D1AA-76C5-4704-DEA3-5F1CEC2244D7}"/>
                </a:ext>
              </a:extLst>
            </p:cNvPr>
            <p:cNvSpPr txBox="1"/>
            <p:nvPr/>
          </p:nvSpPr>
          <p:spPr>
            <a:xfrm>
              <a:off x="6997009" y="2919846"/>
              <a:ext cx="84189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Planned</a:t>
              </a:r>
            </a:p>
          </p:txBody>
        </p:sp>
        <p:sp>
          <p:nvSpPr>
            <p:cNvPr id="11" name="Teardrop 10">
              <a:extLst>
                <a:ext uri="{FF2B5EF4-FFF2-40B4-BE49-F238E27FC236}">
                  <a16:creationId xmlns:a16="http://schemas.microsoft.com/office/drawing/2014/main" id="{4F71A313-7654-D278-93F1-288D27C7C634}"/>
                </a:ext>
              </a:extLst>
            </p:cNvPr>
            <p:cNvSpPr/>
            <p:nvPr/>
          </p:nvSpPr>
          <p:spPr>
            <a:xfrm rot="8195461">
              <a:off x="6707562" y="3383768"/>
              <a:ext cx="183216" cy="183216"/>
            </a:xfrm>
            <a:prstGeom prst="teardrop">
              <a:avLst>
                <a:gd name="adj" fmla="val 134360"/>
              </a:avLst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786274A-EEE7-9F65-6C30-617667B09B69}"/>
                </a:ext>
              </a:extLst>
            </p:cNvPr>
            <p:cNvSpPr txBox="1"/>
            <p:nvPr/>
          </p:nvSpPr>
          <p:spPr>
            <a:xfrm>
              <a:off x="6993545" y="3373583"/>
              <a:ext cx="95090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Complete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26800536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029D77-2CB8-C910-D9FF-BAEE98FDAF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SNWG Agriculture</a:t>
            </a:r>
          </a:p>
        </p:txBody>
      </p:sp>
      <p:pic>
        <p:nvPicPr>
          <p:cNvPr id="12" name="Content Placeholder 11" descr="Map&#10;&#10;AI-generated content may be incorrect.">
            <a:extLst>
              <a:ext uri="{FF2B5EF4-FFF2-40B4-BE49-F238E27FC236}">
                <a16:creationId xmlns:a16="http://schemas.microsoft.com/office/drawing/2014/main" id="{9A7063F5-304C-1796-C171-7BC80DF1C9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3882" y="596649"/>
            <a:ext cx="7589402" cy="419506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A76D5F45-2733-4BA7-91ED-CA55EE9F9128}"/>
              </a:ext>
            </a:extLst>
          </p:cNvPr>
          <p:cNvGrpSpPr/>
          <p:nvPr/>
        </p:nvGrpSpPr>
        <p:grpSpPr>
          <a:xfrm>
            <a:off x="6754091" y="644236"/>
            <a:ext cx="1454727" cy="955964"/>
            <a:chOff x="6608618" y="2815936"/>
            <a:chExt cx="1454727" cy="955964"/>
          </a:xfrm>
        </p:grpSpPr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5034A9B6-D59A-C6A5-6B4C-3E439F09569A}"/>
                </a:ext>
              </a:extLst>
            </p:cNvPr>
            <p:cNvSpPr/>
            <p:nvPr/>
          </p:nvSpPr>
          <p:spPr>
            <a:xfrm>
              <a:off x="6608618" y="2815936"/>
              <a:ext cx="1454727" cy="955964"/>
            </a:xfrm>
            <a:prstGeom prst="roundRect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Teardrop 5">
              <a:extLst>
                <a:ext uri="{FF2B5EF4-FFF2-40B4-BE49-F238E27FC236}">
                  <a16:creationId xmlns:a16="http://schemas.microsoft.com/office/drawing/2014/main" id="{06BA42D3-FC99-B4F5-948F-AD49C4E7C876}"/>
                </a:ext>
              </a:extLst>
            </p:cNvPr>
            <p:cNvSpPr/>
            <p:nvPr/>
          </p:nvSpPr>
          <p:spPr>
            <a:xfrm rot="8195461">
              <a:off x="6711026" y="2930031"/>
              <a:ext cx="183216" cy="183216"/>
            </a:xfrm>
            <a:prstGeom prst="teardrop">
              <a:avLst>
                <a:gd name="adj" fmla="val 134360"/>
              </a:avLst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918CCB3-D132-EFCD-5AC5-27AC028BC6D1}"/>
                </a:ext>
              </a:extLst>
            </p:cNvPr>
            <p:cNvSpPr txBox="1"/>
            <p:nvPr/>
          </p:nvSpPr>
          <p:spPr>
            <a:xfrm>
              <a:off x="6997009" y="2919846"/>
              <a:ext cx="84189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Planned</a:t>
              </a:r>
            </a:p>
          </p:txBody>
        </p:sp>
        <p:sp>
          <p:nvSpPr>
            <p:cNvPr id="9" name="Teardrop 8">
              <a:extLst>
                <a:ext uri="{FF2B5EF4-FFF2-40B4-BE49-F238E27FC236}">
                  <a16:creationId xmlns:a16="http://schemas.microsoft.com/office/drawing/2014/main" id="{24D3A0F4-E99B-E8CA-B1C8-42B5179F887F}"/>
                </a:ext>
              </a:extLst>
            </p:cNvPr>
            <p:cNvSpPr/>
            <p:nvPr/>
          </p:nvSpPr>
          <p:spPr>
            <a:xfrm rot="8195461">
              <a:off x="6707562" y="3383768"/>
              <a:ext cx="183216" cy="183216"/>
            </a:xfrm>
            <a:prstGeom prst="teardrop">
              <a:avLst>
                <a:gd name="adj" fmla="val 134360"/>
              </a:avLst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007ED7C-3729-903F-C8C7-83E041AA818B}"/>
                </a:ext>
              </a:extLst>
            </p:cNvPr>
            <p:cNvSpPr txBox="1"/>
            <p:nvPr/>
          </p:nvSpPr>
          <p:spPr>
            <a:xfrm>
              <a:off x="6993545" y="3373583"/>
              <a:ext cx="95090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Complete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54653631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3646AA-B046-BAEF-626F-DFD9478C39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40395D-5516-051F-2A41-98E7475054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SNWG Agriculture</a:t>
            </a:r>
          </a:p>
        </p:txBody>
      </p:sp>
      <p:pic>
        <p:nvPicPr>
          <p:cNvPr id="13" name="Content Placeholder 12" descr="Map&#10;&#10;AI-generated content may be incorrect.">
            <a:extLst>
              <a:ext uri="{FF2B5EF4-FFF2-40B4-BE49-F238E27FC236}">
                <a16:creationId xmlns:a16="http://schemas.microsoft.com/office/drawing/2014/main" id="{B575BCB8-827A-5770-5B58-1374FD9E94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8812" y="671513"/>
            <a:ext cx="7605426" cy="39433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01498B21-8C4C-367E-9B0F-FF0D51E522A7}"/>
              </a:ext>
            </a:extLst>
          </p:cNvPr>
          <p:cNvGrpSpPr/>
          <p:nvPr/>
        </p:nvGrpSpPr>
        <p:grpSpPr>
          <a:xfrm>
            <a:off x="6754091" y="644236"/>
            <a:ext cx="1454727" cy="955964"/>
            <a:chOff x="6608618" y="2815936"/>
            <a:chExt cx="1454727" cy="955964"/>
          </a:xfrm>
        </p:grpSpPr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39147110-EAA0-A2B4-BDC6-C24108E7874C}"/>
                </a:ext>
              </a:extLst>
            </p:cNvPr>
            <p:cNvSpPr/>
            <p:nvPr/>
          </p:nvSpPr>
          <p:spPr>
            <a:xfrm>
              <a:off x="6608618" y="2815936"/>
              <a:ext cx="1454727" cy="955964"/>
            </a:xfrm>
            <a:prstGeom prst="roundRect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Teardrop 5">
              <a:extLst>
                <a:ext uri="{FF2B5EF4-FFF2-40B4-BE49-F238E27FC236}">
                  <a16:creationId xmlns:a16="http://schemas.microsoft.com/office/drawing/2014/main" id="{A26F98AE-6D25-4FB8-C701-109267A15804}"/>
                </a:ext>
              </a:extLst>
            </p:cNvPr>
            <p:cNvSpPr/>
            <p:nvPr/>
          </p:nvSpPr>
          <p:spPr>
            <a:xfrm rot="8195461">
              <a:off x="6711026" y="2930031"/>
              <a:ext cx="183216" cy="183216"/>
            </a:xfrm>
            <a:prstGeom prst="teardrop">
              <a:avLst>
                <a:gd name="adj" fmla="val 134360"/>
              </a:avLst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93B0A8D-D856-0FF9-1EE5-BE591FB69A2F}"/>
                </a:ext>
              </a:extLst>
            </p:cNvPr>
            <p:cNvSpPr txBox="1"/>
            <p:nvPr/>
          </p:nvSpPr>
          <p:spPr>
            <a:xfrm>
              <a:off x="6997009" y="2919846"/>
              <a:ext cx="84189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Planned</a:t>
              </a:r>
            </a:p>
          </p:txBody>
        </p:sp>
        <p:sp>
          <p:nvSpPr>
            <p:cNvPr id="9" name="Teardrop 8">
              <a:extLst>
                <a:ext uri="{FF2B5EF4-FFF2-40B4-BE49-F238E27FC236}">
                  <a16:creationId xmlns:a16="http://schemas.microsoft.com/office/drawing/2014/main" id="{1E7479A8-48C3-B118-0CEB-52288606C5B8}"/>
                </a:ext>
              </a:extLst>
            </p:cNvPr>
            <p:cNvSpPr/>
            <p:nvPr/>
          </p:nvSpPr>
          <p:spPr>
            <a:xfrm rot="8195461">
              <a:off x="6707562" y="3383768"/>
              <a:ext cx="183216" cy="183216"/>
            </a:xfrm>
            <a:prstGeom prst="teardrop">
              <a:avLst>
                <a:gd name="adj" fmla="val 134360"/>
              </a:avLst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E653C06-0B54-1EE0-3CAA-4117C1FD571B}"/>
                </a:ext>
              </a:extLst>
            </p:cNvPr>
            <p:cNvSpPr txBox="1"/>
            <p:nvPr/>
          </p:nvSpPr>
          <p:spPr>
            <a:xfrm>
              <a:off x="6993545" y="3373583"/>
              <a:ext cx="95090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Complete</a:t>
              </a:r>
            </a:p>
          </p:txBody>
        </p:sp>
      </p:grpSp>
      <p:pic>
        <p:nvPicPr>
          <p:cNvPr id="4" name="Picture 3" descr="A solar panel on a roof&#10;&#10;AI-generated content may be incorrect.">
            <a:extLst>
              <a:ext uri="{FF2B5EF4-FFF2-40B4-BE49-F238E27FC236}">
                <a16:creationId xmlns:a16="http://schemas.microsoft.com/office/drawing/2014/main" id="{72655073-6856-028C-D917-EC9C569589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4091" y="3411448"/>
            <a:ext cx="1990209" cy="1195386"/>
          </a:xfrm>
          <a:prstGeom prst="rect">
            <a:avLst/>
          </a:prstGeom>
        </p:spPr>
      </p:pic>
      <p:pic>
        <p:nvPicPr>
          <p:cNvPr id="12" name="Picture 11" descr="A picture containing grass, sky, outdoor&#10;&#10;AI-generated content may be incorrect.">
            <a:extLst>
              <a:ext uri="{FF2B5EF4-FFF2-40B4-BE49-F238E27FC236}">
                <a16:creationId xmlns:a16="http://schemas.microsoft.com/office/drawing/2014/main" id="{CA13823D-3D49-416E-118A-55244A4264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9085" y="1810384"/>
            <a:ext cx="1710654" cy="2192294"/>
          </a:xfrm>
          <a:prstGeom prst="rect">
            <a:avLst/>
          </a:prstGeom>
        </p:spPr>
      </p:pic>
      <p:pic>
        <p:nvPicPr>
          <p:cNvPr id="15" name="Picture 14" descr="A picture containing outdoor, sky, desert, outdoor object&#10;&#10;AI-generated content may be incorrect.">
            <a:extLst>
              <a:ext uri="{FF2B5EF4-FFF2-40B4-BE49-F238E27FC236}">
                <a16:creationId xmlns:a16="http://schemas.microsoft.com/office/drawing/2014/main" id="{FB759E23-D31B-AC75-8B9C-B272E4E121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1007" y="2523372"/>
            <a:ext cx="2194560" cy="122748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B7D8B30-5369-1E17-C2C6-0944E8812688}"/>
              </a:ext>
            </a:extLst>
          </p:cNvPr>
          <p:cNvSpPr txBox="1"/>
          <p:nvPr/>
        </p:nvSpPr>
        <p:spPr>
          <a:xfrm>
            <a:off x="1628501" y="2528083"/>
            <a:ext cx="1080745" cy="307777"/>
          </a:xfrm>
          <a:prstGeom prst="rect">
            <a:avLst/>
          </a:prstGeom>
          <a:solidFill>
            <a:schemeClr val="tx2">
              <a:alpha val="5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Chaco, NM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AFE02AD-891B-777D-7CB1-CA28AD5C4673}"/>
              </a:ext>
            </a:extLst>
          </p:cNvPr>
          <p:cNvSpPr txBox="1"/>
          <p:nvPr/>
        </p:nvSpPr>
        <p:spPr>
          <a:xfrm>
            <a:off x="3735978" y="4319450"/>
            <a:ext cx="1309974" cy="307777"/>
          </a:xfrm>
          <a:prstGeom prst="rect">
            <a:avLst/>
          </a:prstGeom>
          <a:solidFill>
            <a:schemeClr val="bg1">
              <a:alpha val="75861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Palo Duro, TX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3C3D429-1263-F277-0918-8BCBDADC9514}"/>
              </a:ext>
            </a:extLst>
          </p:cNvPr>
          <p:cNvSpPr txBox="1"/>
          <p:nvPr/>
        </p:nvSpPr>
        <p:spPr>
          <a:xfrm>
            <a:off x="6266688" y="2243328"/>
            <a:ext cx="912429" cy="307777"/>
          </a:xfrm>
          <a:prstGeom prst="rect">
            <a:avLst/>
          </a:prstGeom>
          <a:solidFill>
            <a:schemeClr val="bg1">
              <a:alpha val="52168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Ames, IA</a:t>
            </a:r>
          </a:p>
        </p:txBody>
      </p:sp>
      <p:pic>
        <p:nvPicPr>
          <p:cNvPr id="5" name="Picture 4" descr="Chart, scatter chart&#10;&#10;AI-generated content may be incorrect.">
            <a:extLst>
              <a:ext uri="{FF2B5EF4-FFF2-40B4-BE49-F238E27FC236}">
                <a16:creationId xmlns:a16="http://schemas.microsoft.com/office/drawing/2014/main" id="{D42495E3-F7BD-CA81-4222-FAC8EB4171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8385" y="529389"/>
            <a:ext cx="5177442" cy="199456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C37B709-3EB2-61D6-127C-B0537A796227}"/>
              </a:ext>
            </a:extLst>
          </p:cNvPr>
          <p:cNvSpPr txBox="1"/>
          <p:nvPr/>
        </p:nvSpPr>
        <p:spPr>
          <a:xfrm>
            <a:off x="4293937" y="598905"/>
            <a:ext cx="11047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Luke Valin, EPA</a:t>
            </a:r>
          </a:p>
        </p:txBody>
      </p:sp>
    </p:spTree>
    <p:extLst>
      <p:ext uri="{BB962C8B-B14F-4D97-AF65-F5344CB8AC3E}">
        <p14:creationId xmlns:p14="http://schemas.microsoft.com/office/powerpoint/2010/main" val="2514327292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F0F2B-DE0D-2A0A-2E40-8B38EB2C68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NASA Research &amp; Analysis Program</a:t>
            </a:r>
          </a:p>
        </p:txBody>
      </p:sp>
      <p:pic>
        <p:nvPicPr>
          <p:cNvPr id="13" name="Content Placeholder 12" descr="Map&#10;&#10;AI-generated content may be incorrect.">
            <a:extLst>
              <a:ext uri="{FF2B5EF4-FFF2-40B4-BE49-F238E27FC236}">
                <a16:creationId xmlns:a16="http://schemas.microsoft.com/office/drawing/2014/main" id="{791AE2D1-DFBC-BBAD-CADD-0ECDD4B822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4544" y="671513"/>
            <a:ext cx="8173963" cy="39433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7DD7A69E-9917-FAB2-D4BD-675461627D8D}"/>
              </a:ext>
            </a:extLst>
          </p:cNvPr>
          <p:cNvGrpSpPr/>
          <p:nvPr/>
        </p:nvGrpSpPr>
        <p:grpSpPr>
          <a:xfrm>
            <a:off x="6774873" y="665018"/>
            <a:ext cx="1454727" cy="955964"/>
            <a:chOff x="6608618" y="2815936"/>
            <a:chExt cx="1454727" cy="955964"/>
          </a:xfrm>
        </p:grpSpPr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FC28479B-C284-E04A-4202-672871BD4428}"/>
                </a:ext>
              </a:extLst>
            </p:cNvPr>
            <p:cNvSpPr/>
            <p:nvPr/>
          </p:nvSpPr>
          <p:spPr>
            <a:xfrm>
              <a:off x="6608618" y="2815936"/>
              <a:ext cx="1454727" cy="955964"/>
            </a:xfrm>
            <a:prstGeom prst="roundRect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Teardrop 7">
              <a:extLst>
                <a:ext uri="{FF2B5EF4-FFF2-40B4-BE49-F238E27FC236}">
                  <a16:creationId xmlns:a16="http://schemas.microsoft.com/office/drawing/2014/main" id="{22BACDF6-273C-5BC5-F932-7F060806AD43}"/>
                </a:ext>
              </a:extLst>
            </p:cNvPr>
            <p:cNvSpPr/>
            <p:nvPr/>
          </p:nvSpPr>
          <p:spPr>
            <a:xfrm rot="8195461">
              <a:off x="6711026" y="2930031"/>
              <a:ext cx="183216" cy="183216"/>
            </a:xfrm>
            <a:prstGeom prst="teardrop">
              <a:avLst>
                <a:gd name="adj" fmla="val 134360"/>
              </a:avLst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04E783F-D54A-3360-F99F-7D2865A3B1DD}"/>
                </a:ext>
              </a:extLst>
            </p:cNvPr>
            <p:cNvSpPr txBox="1"/>
            <p:nvPr/>
          </p:nvSpPr>
          <p:spPr>
            <a:xfrm>
              <a:off x="6997009" y="2919846"/>
              <a:ext cx="84189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Planned</a:t>
              </a:r>
            </a:p>
          </p:txBody>
        </p:sp>
        <p:sp>
          <p:nvSpPr>
            <p:cNvPr id="10" name="Teardrop 9">
              <a:extLst>
                <a:ext uri="{FF2B5EF4-FFF2-40B4-BE49-F238E27FC236}">
                  <a16:creationId xmlns:a16="http://schemas.microsoft.com/office/drawing/2014/main" id="{A668D7B0-1425-07EF-29A6-B73FA8890E38}"/>
                </a:ext>
              </a:extLst>
            </p:cNvPr>
            <p:cNvSpPr/>
            <p:nvPr/>
          </p:nvSpPr>
          <p:spPr>
            <a:xfrm rot="8195461">
              <a:off x="6707562" y="3383768"/>
              <a:ext cx="183216" cy="183216"/>
            </a:xfrm>
            <a:prstGeom prst="teardrop">
              <a:avLst>
                <a:gd name="adj" fmla="val 134360"/>
              </a:avLst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7185F86-8991-802B-504B-6F62B702C2AA}"/>
                </a:ext>
              </a:extLst>
            </p:cNvPr>
            <p:cNvSpPr txBox="1"/>
            <p:nvPr/>
          </p:nvSpPr>
          <p:spPr>
            <a:xfrm>
              <a:off x="6993545" y="3373583"/>
              <a:ext cx="95090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Complete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02221419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8D5567-F270-9951-3033-EF27F58B6D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SNWG Embassies 2025-2026</a:t>
            </a:r>
          </a:p>
        </p:txBody>
      </p:sp>
      <p:pic>
        <p:nvPicPr>
          <p:cNvPr id="13" name="Content Placeholder 12" descr="Map&#10;&#10;AI-generated content may be incorrect.">
            <a:extLst>
              <a:ext uri="{FF2B5EF4-FFF2-40B4-BE49-F238E27FC236}">
                <a16:creationId xmlns:a16="http://schemas.microsoft.com/office/drawing/2014/main" id="{E8F02C28-2941-D147-DC33-9383441506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0943" y="723764"/>
            <a:ext cx="8063748" cy="39433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CFC9D3DA-D302-10DE-C193-2063C021BE94}"/>
              </a:ext>
            </a:extLst>
          </p:cNvPr>
          <p:cNvGrpSpPr/>
          <p:nvPr/>
        </p:nvGrpSpPr>
        <p:grpSpPr>
          <a:xfrm>
            <a:off x="6936970" y="393370"/>
            <a:ext cx="1454727" cy="955964"/>
            <a:chOff x="6608618" y="2815936"/>
            <a:chExt cx="1454727" cy="955964"/>
          </a:xfrm>
        </p:grpSpPr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9EA15628-9ED3-7ACB-2391-C415C67847D6}"/>
                </a:ext>
              </a:extLst>
            </p:cNvPr>
            <p:cNvSpPr/>
            <p:nvPr/>
          </p:nvSpPr>
          <p:spPr>
            <a:xfrm>
              <a:off x="6608618" y="2815936"/>
              <a:ext cx="1454727" cy="955964"/>
            </a:xfrm>
            <a:prstGeom prst="roundRect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Teardrop 7">
              <a:extLst>
                <a:ext uri="{FF2B5EF4-FFF2-40B4-BE49-F238E27FC236}">
                  <a16:creationId xmlns:a16="http://schemas.microsoft.com/office/drawing/2014/main" id="{90F4EB4B-0638-F1B0-8947-033F78C24E71}"/>
                </a:ext>
              </a:extLst>
            </p:cNvPr>
            <p:cNvSpPr/>
            <p:nvPr/>
          </p:nvSpPr>
          <p:spPr>
            <a:xfrm rot="8195461">
              <a:off x="6711026" y="2930031"/>
              <a:ext cx="183216" cy="183216"/>
            </a:xfrm>
            <a:prstGeom prst="teardrop">
              <a:avLst>
                <a:gd name="adj" fmla="val 134360"/>
              </a:avLst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CE64AA2-4F10-4273-A711-9E614061B8B9}"/>
                </a:ext>
              </a:extLst>
            </p:cNvPr>
            <p:cNvSpPr txBox="1"/>
            <p:nvPr/>
          </p:nvSpPr>
          <p:spPr>
            <a:xfrm>
              <a:off x="6997009" y="2919846"/>
              <a:ext cx="84189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Planned</a:t>
              </a:r>
            </a:p>
          </p:txBody>
        </p:sp>
        <p:sp>
          <p:nvSpPr>
            <p:cNvPr id="10" name="Teardrop 9">
              <a:extLst>
                <a:ext uri="{FF2B5EF4-FFF2-40B4-BE49-F238E27FC236}">
                  <a16:creationId xmlns:a16="http://schemas.microsoft.com/office/drawing/2014/main" id="{7CDB05C7-6B47-B4A7-6895-BC9B87BCF06D}"/>
                </a:ext>
              </a:extLst>
            </p:cNvPr>
            <p:cNvSpPr/>
            <p:nvPr/>
          </p:nvSpPr>
          <p:spPr>
            <a:xfrm rot="8195461">
              <a:off x="6707562" y="3383768"/>
              <a:ext cx="183216" cy="183216"/>
            </a:xfrm>
            <a:prstGeom prst="teardrop">
              <a:avLst>
                <a:gd name="adj" fmla="val 134360"/>
              </a:avLst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2AD3122-88AB-CDB9-670A-45F52834A010}"/>
                </a:ext>
              </a:extLst>
            </p:cNvPr>
            <p:cNvSpPr txBox="1"/>
            <p:nvPr/>
          </p:nvSpPr>
          <p:spPr>
            <a:xfrm>
              <a:off x="6993545" y="3373583"/>
              <a:ext cx="95090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Complete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11903868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5D2307-D54A-4DB6-90A5-10B4AF7C2F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5041D6-E93D-F95D-CC54-513E110F0D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SNWG Embassies 2025-2026</a:t>
            </a:r>
          </a:p>
        </p:txBody>
      </p:sp>
      <p:pic>
        <p:nvPicPr>
          <p:cNvPr id="13" name="Content Placeholder 12" descr="Map&#10;&#10;AI-generated content may be incorrect.">
            <a:extLst>
              <a:ext uri="{FF2B5EF4-FFF2-40B4-BE49-F238E27FC236}">
                <a16:creationId xmlns:a16="http://schemas.microsoft.com/office/drawing/2014/main" id="{AD2AD1B7-DA7C-8567-1876-8929E8663F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0943" y="723764"/>
            <a:ext cx="8063748" cy="39433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9C6A2717-18D8-B1C0-6A9B-CC7EF8DC176C}"/>
              </a:ext>
            </a:extLst>
          </p:cNvPr>
          <p:cNvGrpSpPr/>
          <p:nvPr/>
        </p:nvGrpSpPr>
        <p:grpSpPr>
          <a:xfrm>
            <a:off x="6936970" y="393370"/>
            <a:ext cx="1454727" cy="955964"/>
            <a:chOff x="6608618" y="2815936"/>
            <a:chExt cx="1454727" cy="955964"/>
          </a:xfrm>
        </p:grpSpPr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5B742979-D094-A1A1-1067-6BCB55D45264}"/>
                </a:ext>
              </a:extLst>
            </p:cNvPr>
            <p:cNvSpPr/>
            <p:nvPr/>
          </p:nvSpPr>
          <p:spPr>
            <a:xfrm>
              <a:off x="6608618" y="2815936"/>
              <a:ext cx="1454727" cy="955964"/>
            </a:xfrm>
            <a:prstGeom prst="roundRect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Teardrop 7">
              <a:extLst>
                <a:ext uri="{FF2B5EF4-FFF2-40B4-BE49-F238E27FC236}">
                  <a16:creationId xmlns:a16="http://schemas.microsoft.com/office/drawing/2014/main" id="{366F2F95-925E-AD64-38DA-8F6B9A923D0B}"/>
                </a:ext>
              </a:extLst>
            </p:cNvPr>
            <p:cNvSpPr/>
            <p:nvPr/>
          </p:nvSpPr>
          <p:spPr>
            <a:xfrm rot="8195461">
              <a:off x="6711026" y="2930031"/>
              <a:ext cx="183216" cy="183216"/>
            </a:xfrm>
            <a:prstGeom prst="teardrop">
              <a:avLst>
                <a:gd name="adj" fmla="val 134360"/>
              </a:avLst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E8E0857-DB39-640F-02C8-54F39D1894B0}"/>
                </a:ext>
              </a:extLst>
            </p:cNvPr>
            <p:cNvSpPr txBox="1"/>
            <p:nvPr/>
          </p:nvSpPr>
          <p:spPr>
            <a:xfrm>
              <a:off x="6997009" y="2919846"/>
              <a:ext cx="84189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Planned</a:t>
              </a:r>
            </a:p>
          </p:txBody>
        </p:sp>
        <p:sp>
          <p:nvSpPr>
            <p:cNvPr id="10" name="Teardrop 9">
              <a:extLst>
                <a:ext uri="{FF2B5EF4-FFF2-40B4-BE49-F238E27FC236}">
                  <a16:creationId xmlns:a16="http://schemas.microsoft.com/office/drawing/2014/main" id="{CF24C13F-4FBB-28D4-05B4-952B0E3E252F}"/>
                </a:ext>
              </a:extLst>
            </p:cNvPr>
            <p:cNvSpPr/>
            <p:nvPr/>
          </p:nvSpPr>
          <p:spPr>
            <a:xfrm rot="8195461">
              <a:off x="6707562" y="3383768"/>
              <a:ext cx="183216" cy="183216"/>
            </a:xfrm>
            <a:prstGeom prst="teardrop">
              <a:avLst>
                <a:gd name="adj" fmla="val 134360"/>
              </a:avLst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1DDDD12-8AF8-A017-DF55-7092EC63935B}"/>
                </a:ext>
              </a:extLst>
            </p:cNvPr>
            <p:cNvSpPr txBox="1"/>
            <p:nvPr/>
          </p:nvSpPr>
          <p:spPr>
            <a:xfrm>
              <a:off x="6993545" y="3373583"/>
              <a:ext cx="95090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Complete</a:t>
              </a:r>
            </a:p>
          </p:txBody>
        </p:sp>
      </p:grpSp>
      <p:pic>
        <p:nvPicPr>
          <p:cNvPr id="4" name="Picture 3" descr="A picture containing text, person, indoor, crowd&#10;&#10;AI-generated content may be incorrect.">
            <a:extLst>
              <a:ext uri="{FF2B5EF4-FFF2-40B4-BE49-F238E27FC236}">
                <a16:creationId xmlns:a16="http://schemas.microsoft.com/office/drawing/2014/main" id="{14DA5053-88A1-551E-593E-63BF00A328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455" y="648248"/>
            <a:ext cx="2233905" cy="2130003"/>
          </a:xfrm>
          <a:prstGeom prst="rect">
            <a:avLst/>
          </a:prstGeom>
        </p:spPr>
      </p:pic>
      <p:pic>
        <p:nvPicPr>
          <p:cNvPr id="12" name="Picture 11" descr="A person giving a presentation to a group of people&#10;&#10;AI-generated content may be incorrect.">
            <a:extLst>
              <a:ext uri="{FF2B5EF4-FFF2-40B4-BE49-F238E27FC236}">
                <a16:creationId xmlns:a16="http://schemas.microsoft.com/office/drawing/2014/main" id="{883A8B54-4163-099E-5C04-B73AEA283F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2976" y="3279648"/>
            <a:ext cx="3659222" cy="1841371"/>
          </a:xfrm>
          <a:prstGeom prst="rect">
            <a:avLst/>
          </a:prstGeom>
        </p:spPr>
      </p:pic>
      <p:pic>
        <p:nvPicPr>
          <p:cNvPr id="15" name="Picture 14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A8F6B75F-AF5E-793C-E41B-47F9A543AB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89504" y="609600"/>
            <a:ext cx="3071802" cy="1474364"/>
          </a:xfrm>
          <a:prstGeom prst="rect">
            <a:avLst/>
          </a:prstGeom>
        </p:spPr>
      </p:pic>
      <p:pic>
        <p:nvPicPr>
          <p:cNvPr id="17" name="Picture 16" descr="A group of men posing for a photo with a football&#10;&#10;AI-generated content may be incorrect.">
            <a:extLst>
              <a:ext uri="{FF2B5EF4-FFF2-40B4-BE49-F238E27FC236}">
                <a16:creationId xmlns:a16="http://schemas.microsoft.com/office/drawing/2014/main" id="{24C3E183-722C-87FC-E8D5-BF5E22B8FB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66815" y="284512"/>
            <a:ext cx="2738273" cy="256035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5A6456B-A847-8783-AB65-D2765FFBDACF}"/>
              </a:ext>
            </a:extLst>
          </p:cNvPr>
          <p:cNvSpPr txBox="1"/>
          <p:nvPr/>
        </p:nvSpPr>
        <p:spPr>
          <a:xfrm>
            <a:off x="6656832" y="304800"/>
            <a:ext cx="1359668" cy="307777"/>
          </a:xfrm>
          <a:prstGeom prst="rect">
            <a:avLst/>
          </a:prstGeom>
          <a:solidFill>
            <a:schemeClr val="lt1">
              <a:alpha val="52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Nairobi, Kenya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C418BC0-C44C-7E27-C010-10DD42579F25}"/>
              </a:ext>
            </a:extLst>
          </p:cNvPr>
          <p:cNvSpPr txBox="1"/>
          <p:nvPr/>
        </p:nvSpPr>
        <p:spPr>
          <a:xfrm>
            <a:off x="6498336" y="3304032"/>
            <a:ext cx="1707519" cy="307777"/>
          </a:xfrm>
          <a:prstGeom prst="rect">
            <a:avLst/>
          </a:prstGeom>
          <a:solidFill>
            <a:srgbClr val="FFC000">
              <a:alpha val="21000"/>
            </a:srgb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Skopje, Macedonia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F922D30-7031-94AB-C4CE-5168A7E82665}"/>
              </a:ext>
            </a:extLst>
          </p:cNvPr>
          <p:cNvSpPr txBox="1"/>
          <p:nvPr/>
        </p:nvSpPr>
        <p:spPr>
          <a:xfrm>
            <a:off x="548640" y="682752"/>
            <a:ext cx="1418978" cy="307777"/>
          </a:xfrm>
          <a:prstGeom prst="rect">
            <a:avLst/>
          </a:prstGeom>
          <a:solidFill>
            <a:schemeClr val="bg1">
              <a:alpha val="4821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Guatemala City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DD01D0A-E32F-2973-8C3D-30F07131D3ED}"/>
              </a:ext>
            </a:extLst>
          </p:cNvPr>
          <p:cNvSpPr txBox="1"/>
          <p:nvPr/>
        </p:nvSpPr>
        <p:spPr>
          <a:xfrm>
            <a:off x="4547616" y="646176"/>
            <a:ext cx="1380506" cy="307777"/>
          </a:xfrm>
          <a:prstGeom prst="rect">
            <a:avLst/>
          </a:prstGeom>
          <a:solidFill>
            <a:schemeClr val="bg1">
              <a:alpha val="56003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Kigali, Rwanda</a:t>
            </a:r>
          </a:p>
        </p:txBody>
      </p:sp>
      <p:pic>
        <p:nvPicPr>
          <p:cNvPr id="23" name="Picture 22" descr="A person giving a presentation to a group of people&#10;&#10;AI-generated content may be incorrect.">
            <a:extLst>
              <a:ext uri="{FF2B5EF4-FFF2-40B4-BE49-F238E27FC236}">
                <a16:creationId xmlns:a16="http://schemas.microsoft.com/office/drawing/2014/main" id="{0D153FCC-E858-3DF8-96F7-D6C28FBFA7A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80160" y="3196572"/>
            <a:ext cx="3499104" cy="1946928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80A3E93B-9E11-5327-3B69-A4919FF55818}"/>
              </a:ext>
            </a:extLst>
          </p:cNvPr>
          <p:cNvSpPr txBox="1"/>
          <p:nvPr/>
        </p:nvSpPr>
        <p:spPr>
          <a:xfrm>
            <a:off x="1938528" y="3218688"/>
            <a:ext cx="2124299" cy="307777"/>
          </a:xfrm>
          <a:prstGeom prst="rect">
            <a:avLst/>
          </a:prstGeom>
          <a:solidFill>
            <a:schemeClr val="lt1">
              <a:alpha val="56114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Ashgabat, Turkmenistan</a:t>
            </a:r>
          </a:p>
        </p:txBody>
      </p:sp>
    </p:spTree>
    <p:extLst>
      <p:ext uri="{BB962C8B-B14F-4D97-AF65-F5344CB8AC3E}">
        <p14:creationId xmlns:p14="http://schemas.microsoft.com/office/powerpoint/2010/main" val="1865112815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Simple Light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24678</TotalTime>
  <Words>857</Words>
  <Application>Microsoft Macintosh PowerPoint</Application>
  <PresentationFormat>On-screen Show (16:9)</PresentationFormat>
  <Paragraphs>197</Paragraphs>
  <Slides>19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Oswald</vt:lpstr>
      <vt:lpstr>Calibri</vt:lpstr>
      <vt:lpstr>Times New Roman</vt:lpstr>
      <vt:lpstr>Wingdings</vt:lpstr>
      <vt:lpstr>Calibri Light</vt:lpstr>
      <vt:lpstr>Arial</vt:lpstr>
      <vt:lpstr>Meiryo UI</vt:lpstr>
      <vt:lpstr>Simple Light</vt:lpstr>
      <vt:lpstr>1_Custom Design</vt:lpstr>
      <vt:lpstr>Custom Design</vt:lpstr>
      <vt:lpstr>Updates and activities with Pandora and GCAS  Thomas Hanisco, NASA GSFC </vt:lpstr>
      <vt:lpstr>NASA GSFC Pandora Operations and Calibrations Team</vt:lpstr>
      <vt:lpstr>Research programs</vt:lpstr>
      <vt:lpstr>IPMSI</vt:lpstr>
      <vt:lpstr>SNWG Agriculture</vt:lpstr>
      <vt:lpstr>SNWG Agriculture</vt:lpstr>
      <vt:lpstr>NASA Research &amp; Analysis Program</vt:lpstr>
      <vt:lpstr>SNWG Embassies 2025-2026</vt:lpstr>
      <vt:lpstr>SNWG Embassies 2025-2026</vt:lpstr>
      <vt:lpstr>PGN 2026 </vt:lpstr>
      <vt:lpstr>PowerPoint Presentation</vt:lpstr>
      <vt:lpstr>PowerPoint Presentation</vt:lpstr>
      <vt:lpstr>Ansung (winter)</vt:lpstr>
      <vt:lpstr>PowerPoint Presentation</vt:lpstr>
      <vt:lpstr>NASA GCAS Team</vt:lpstr>
      <vt:lpstr>PowerPoint Presentation</vt:lpstr>
      <vt:lpstr>PowerPoint Presentation</vt:lpstr>
      <vt:lpstr>Future Projects</vt:lpstr>
      <vt:lpstr>Future Projects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Pandonia Global Network  Tom Hanisco, NASA GSFC </dc:title>
  <cp:lastModifiedBy>Hanisco, Thomas Frost. (GSFC-6140)</cp:lastModifiedBy>
  <cp:revision>36</cp:revision>
  <dcterms:modified xsi:type="dcterms:W3CDTF">2026-06-14T22:36:26Z</dcterms:modified>
</cp:coreProperties>
</file>