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1"/>
    <p:sldMasterId id="2147484501" r:id="rId2"/>
  </p:sldMasterIdLst>
  <p:notesMasterIdLst>
    <p:notesMasterId r:id="rId14"/>
  </p:notesMasterIdLst>
  <p:sldIdLst>
    <p:sldId id="9795" r:id="rId3"/>
    <p:sldId id="2145708780" r:id="rId4"/>
    <p:sldId id="2145708851" r:id="rId5"/>
    <p:sldId id="2145708850" r:id="rId6"/>
    <p:sldId id="2145708854" r:id="rId7"/>
    <p:sldId id="2145708855" r:id="rId8"/>
    <p:sldId id="2145708856" r:id="rId9"/>
    <p:sldId id="2145708857" r:id="rId10"/>
    <p:sldId id="2145708858" r:id="rId11"/>
    <p:sldId id="2145708859" r:id="rId12"/>
    <p:sldId id="21457088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j0iITr2cOSlFuWXMmY4Mw==" hashData="pQaPhsZ0oDvMmKd54eaPtll0czzLdMlJBRCeWGBfRAbUPDKNJxuyAx4drWoY82s//gNmfT66YvHqbNeNFPqgtQ=="/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517E93-C8D0-A2B6-9CDB-1C56AEC0C2A4}" name="Larour, Eric (US 329C)" initials="LE(3" userId="S::eric.larour@jpl.nasa.gov::0687f8d9-abbd-4ac3-859b-da744da611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D7FE"/>
    <a:srgbClr val="2BA12C"/>
    <a:srgbClr val="EF8B00"/>
    <a:srgbClr val="20FF00"/>
    <a:srgbClr val="0432FF"/>
    <a:srgbClr val="2C9A1C"/>
    <a:srgbClr val="FFFFB4"/>
    <a:srgbClr val="D23629"/>
    <a:srgbClr val="8199C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25"/>
    <p:restoredTop sz="96638"/>
  </p:normalViewPr>
  <p:slideViewPr>
    <p:cSldViewPr snapToGrid="0">
      <p:cViewPr varScale="1">
        <p:scale>
          <a:sx n="127" d="100"/>
          <a:sy n="127" d="100"/>
        </p:scale>
        <p:origin x="1016" y="19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6" d="100"/>
        <a:sy n="106" d="100"/>
      </p:scale>
      <p:origin x="0" y="-33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A436D-656A-2948-9DF2-0B1BE09A59C1}" type="datetimeFigureOut">
              <a:rPr lang="en-US" smtClean="0"/>
              <a:t>6/22/26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BC5B5-17EB-1B41-B759-4D635FC75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72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5475" y="779463"/>
            <a:ext cx="5764213" cy="3243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328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2ABC6-CBFB-4963-AD7F-B3B05B3B2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F9CACD-1B45-CCA8-94A8-D380A6C1C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C19342-1746-5094-AFFE-BB053B136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tracking of vegetation dynamics and water use efficiency is critical for food security, ecosystem resilience, and economic stability, as it helps decision-makers anticipate and limit the impacts of wildfires, drought, and other extremes.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Timely information on the efficiency of agricultural practices from satellite remote sensing is critical in helping society prepare for short-term disruptions to food supply and in informing strategies and adaptive management frameworks to enhance socioecological resilience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594DF-F426-5000-C6DF-FDA8EA3D2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BC5B5-17EB-1B41-B759-4D635FC75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8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DB22F-2175-EAC0-F95D-ADB6D3AE7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C1B5E8-9912-8785-FEB8-9E9DFC76C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0B4C15-96F0-9294-F73C-153EC7F6A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tracking of vegetation dynamics and water use efficiency is critical for food security, ecosystem resilience, and economic stability, as it helps decision-makers anticipate and limit the impacts of wildfires, drought, and other extremes.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Timely information on the efficiency of agricultural practices from satellite remote sensing is critical in helping society prepare for short-term disruptions to food supply and in informing strategies and adaptive management frameworks to enhance socioecological resilience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9B21D-78E6-9F69-715B-FFADE97B2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BC5B5-17EB-1B41-B759-4D635FC75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81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C3C60-231E-9561-14EE-DB318AFE4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CB1DE8-C682-678A-1F99-9FBD5DA90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1C315-411E-E8E2-B12F-2ECB96FCE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tracking of vegetation dynamics and water use efficiency is critical for food security, ecosystem resilience, and economic stability, as it helps decision-makers anticipate and limit the impacts of wildfires, drought, and other extremes.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Timely information on the efficiency of agricultural practices from satellite remote sensing is critical in helping society prepare for short-term disruptions to food supply and in informing strategies and adaptive management frameworks to enhance socioecological resilience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2DFDC-6C70-02C4-3F4A-3112A92DF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BC5B5-17EB-1B41-B759-4D635FC755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27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E6D8A-9F90-1EF8-0AAF-A83954E1A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6D3DB6-77D6-8112-D350-B600BFD96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7D3000-379A-CF2F-B936-E30F33CEB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tracking of vegetation dynamics and water use efficiency is critical for food security, ecosystem resilience, and economic stability, as it helps decision-makers anticipate and limit the impacts of wildfires, drought, and other extremes.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Timely information on the efficiency of agricultural practices from satellite remote sensing is critical in helping society prepare for short-term disruptions to food supply and in informing strategies and adaptive management frameworks to enhance socioecological resilience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B7A4F-159A-E270-CF9A-532BB7126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BC5B5-17EB-1B41-B759-4D635FC75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77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53FBA-F323-9188-4FC2-D794A412E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14C9E4-48EE-0E23-243E-EC84BE4E6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1EAC03-C89D-006D-4653-7585D6A55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tracking of vegetation dynamics and water use efficiency is critical for food security, ecosystem resilience, and economic stability, as it helps decision-makers anticipate and limit the impacts of wildfires, drought, and other extremes.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Timely information on the efficiency of agricultural practices from satellite remote sensing is critical in helping society prepare for short-term disruptions to food supply and in informing strategies and adaptive management frameworks to enhance socioecological resilience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E782C-3C63-9B1F-FBAC-09E6E119A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BC5B5-17EB-1B41-B759-4D635FC75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60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61475-335C-AA26-9057-E7C378B09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22BF84-E0B7-5131-93E4-2F306F8A4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7BCBB7-CE58-25CC-AE73-6FF6E1D70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tracking of vegetation dynamics and water use efficiency is critical for food security, ecosystem resilience, and economic stability, as it helps decision-makers anticipate and limit the impacts of wildfires, drought, and other extremes.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Timely information on the efficiency of agricultural practices from satellite remote sensing is critical in helping society prepare for short-term disruptions to food supply and in informing strategies and adaptive management frameworks to enhance socioecological resilience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6FE78-F219-E05D-B3C2-DE800D1C4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BC5B5-17EB-1B41-B759-4D635FC75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34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B889E-502D-9C7E-2F5B-7434C0244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40C317-05C8-62E2-39A9-905D0675C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A0826-46CB-944E-C04A-A24E9F6A8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tracking of vegetation dynamics and water use efficiency is critical for food security, ecosystem resilience, and economic stability, as it helps decision-makers anticipate and limit the impacts of wildfires, drought, and other extremes.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Timely information on the efficiency of agricultural practices from satellite remote sensing is critical in helping society prepare for short-term disruptions to food supply and in informing strategies and adaptive management frameworks to enhance socioecological resilience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A3EC8-ED51-AC78-3619-8B26D200B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BC5B5-17EB-1B41-B759-4D635FC75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65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60B78-67C3-0ECD-B1A2-FB0767B22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1DD85A-6000-8C7E-79AA-23C9DB5B6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244E3-907B-37D7-A1BD-E12473A5D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tracking of vegetation dynamics and water use efficiency is critical for food security, ecosystem resilience, and economic stability, as it helps decision-makers anticipate and limit the impacts of wildfires, drought, and other extremes.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Timely information on the efficiency of agricultural practices from satellite remote sensing is critical in helping society prepare for short-term disruptions to food supply and in informing strategies and adaptive management frameworks to enhance socioecological resilience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EEA70-C45C-A5A4-8BB2-F6169B625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BC5B5-17EB-1B41-B759-4D635FC75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24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D312C-9EF2-9E3B-64F1-3B09FA30F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407E48-497F-5E9D-A8EF-85E755A09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739195-AC5A-8A8B-104A-BA1B34644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tracking of vegetation dynamics and water use efficiency is critical for food security, ecosystem resilience, and economic stability, as it helps decision-makers anticipate and limit the impacts of wildfires, drought, and other extremes.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Timely information on the efficiency of agricultural practices from satellite remote sensing is critical in helping society prepare for short-term disruptions to food supply and in informing strategies and adaptive management frameworks to enhance socioecological resilience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27104-E2B6-A78D-FD2E-6C1607E02E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BC5B5-17EB-1B41-B759-4D635FC75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53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8CED8-43EA-A32C-B2A3-0AAD559C7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7EB36-DE7C-0CCE-DFB5-67DE2172B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378786-8641-2645-8323-C5165F699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Points: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 tracking of vegetation dynamics and water use efficiency is critical for food security, ecosystem resilience, and economic stability, as it helps decision-makers anticipate and limit the impacts of wildfires, drought, and other extremes.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Timely information on the efficiency of agricultural practices from satellite remote sensing is critical in helping society prepare for short-term disruptions to food supply and in informing strategies and adaptive management frameworks to enhance socioecological resilience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ADF5D-5E26-E3FB-8117-D5F54353E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BC5B5-17EB-1B41-B759-4D635FC75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7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212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8" indent="0">
              <a:buNone/>
              <a:defRPr sz="1400"/>
            </a:lvl2pPr>
            <a:lvl3pPr marL="914437" indent="0">
              <a:buNone/>
              <a:defRPr sz="1200"/>
            </a:lvl3pPr>
            <a:lvl4pPr marL="1371655" indent="0">
              <a:buNone/>
              <a:defRPr sz="1000"/>
            </a:lvl4pPr>
            <a:lvl5pPr marL="1828873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58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8" indent="0">
              <a:buNone/>
              <a:defRPr sz="2800"/>
            </a:lvl2pPr>
            <a:lvl3pPr marL="914437" indent="0">
              <a:buNone/>
              <a:defRPr sz="2400"/>
            </a:lvl3pPr>
            <a:lvl4pPr marL="1371655" indent="0">
              <a:buNone/>
              <a:defRPr sz="2000"/>
            </a:lvl4pPr>
            <a:lvl5pPr marL="1828873" indent="0">
              <a:buNone/>
              <a:defRPr sz="2000"/>
            </a:lvl5pPr>
            <a:lvl6pPr marL="2286091" indent="0">
              <a:buNone/>
              <a:defRPr sz="2000"/>
            </a:lvl6pPr>
            <a:lvl7pPr marL="2743310" indent="0">
              <a:buNone/>
              <a:defRPr sz="2000"/>
            </a:lvl7pPr>
            <a:lvl8pPr marL="3200528" indent="0">
              <a:buNone/>
              <a:defRPr sz="2000"/>
            </a:lvl8pPr>
            <a:lvl9pPr marL="365774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8" indent="0">
              <a:buNone/>
              <a:defRPr sz="1400"/>
            </a:lvl2pPr>
            <a:lvl3pPr marL="914437" indent="0">
              <a:buNone/>
              <a:defRPr sz="1200"/>
            </a:lvl3pPr>
            <a:lvl4pPr marL="1371655" indent="0">
              <a:buNone/>
              <a:defRPr sz="1000"/>
            </a:lvl4pPr>
            <a:lvl5pPr marL="1828873" indent="0">
              <a:buNone/>
              <a:defRPr sz="1000"/>
            </a:lvl5pPr>
            <a:lvl6pPr marL="2286091" indent="0">
              <a:buNone/>
              <a:defRPr sz="1000"/>
            </a:lvl6pPr>
            <a:lvl7pPr marL="2743310" indent="0">
              <a:buNone/>
              <a:defRPr sz="1000"/>
            </a:lvl7pPr>
            <a:lvl8pPr marL="3200528" indent="0">
              <a:buNone/>
              <a:defRPr sz="1000"/>
            </a:lvl8pPr>
            <a:lvl9pPr marL="36577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18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86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96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pk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7D40C3-738F-C349-A5BB-228C81642487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9" y="6306143"/>
            <a:ext cx="2854804" cy="503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F018FE-8715-8947-8484-287098FEA804}"/>
              </a:ext>
            </a:extLst>
          </p:cNvPr>
          <p:cNvSpPr txBox="1"/>
          <p:nvPr userDrawn="1"/>
        </p:nvSpPr>
        <p:spPr>
          <a:xfrm>
            <a:off x="9728925" y="6329702"/>
            <a:ext cx="245291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©2025 California Institute of Technology</a:t>
            </a:r>
          </a:p>
          <a:p>
            <a:pPr algn="r"/>
            <a:r>
              <a:rPr lang="en-US" sz="900" dirty="0">
                <a:solidFill>
                  <a:schemeClr val="tx1"/>
                </a:solidFill>
              </a:rPr>
              <a:t>Government sponsorship acknowledged</a:t>
            </a:r>
          </a:p>
        </p:txBody>
      </p:sp>
    </p:spTree>
    <p:extLst>
      <p:ext uri="{BB962C8B-B14F-4D97-AF65-F5344CB8AC3E}">
        <p14:creationId xmlns:p14="http://schemas.microsoft.com/office/powerpoint/2010/main" val="3059963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12" y="113211"/>
            <a:ext cx="9042400" cy="685800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789C12-004B-4743-9247-1DC4440FE6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92" y="1295400"/>
            <a:ext cx="11193417" cy="42672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54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8" indent="0" algn="ctr">
              <a:buNone/>
              <a:defRPr sz="2000"/>
            </a:lvl2pPr>
            <a:lvl3pPr marL="914437" indent="0" algn="ctr">
              <a:buNone/>
              <a:defRPr sz="1800"/>
            </a:lvl3pPr>
            <a:lvl4pPr marL="1371655" indent="0" algn="ctr">
              <a:buNone/>
              <a:defRPr sz="1600"/>
            </a:lvl4pPr>
            <a:lvl5pPr marL="1828873" indent="0" algn="ctr">
              <a:buNone/>
              <a:defRPr sz="1600"/>
            </a:lvl5pPr>
            <a:lvl6pPr marL="2286091" indent="0" algn="ctr">
              <a:buNone/>
              <a:defRPr sz="1600"/>
            </a:lvl6pPr>
            <a:lvl7pPr marL="2743310" indent="0" algn="ctr">
              <a:buNone/>
              <a:defRPr sz="1600"/>
            </a:lvl7pPr>
            <a:lvl8pPr marL="3200528" indent="0" algn="ctr">
              <a:buNone/>
              <a:defRPr sz="1600"/>
            </a:lvl8pPr>
            <a:lvl9pPr marL="36577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3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0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3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0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8" indent="0">
              <a:buNone/>
              <a:defRPr sz="2000" b="1"/>
            </a:lvl2pPr>
            <a:lvl3pPr marL="914437" indent="0">
              <a:buNone/>
              <a:defRPr sz="1800" b="1"/>
            </a:lvl3pPr>
            <a:lvl4pPr marL="1371655" indent="0">
              <a:buNone/>
              <a:defRPr sz="1600" b="1"/>
            </a:lvl4pPr>
            <a:lvl5pPr marL="1828873" indent="0">
              <a:buNone/>
              <a:defRPr sz="1600" b="1"/>
            </a:lvl5pPr>
            <a:lvl6pPr marL="2286091" indent="0">
              <a:buNone/>
              <a:defRPr sz="1600" b="1"/>
            </a:lvl6pPr>
            <a:lvl7pPr marL="2743310" indent="0">
              <a:buNone/>
              <a:defRPr sz="1600" b="1"/>
            </a:lvl7pPr>
            <a:lvl8pPr marL="3200528" indent="0">
              <a:buNone/>
              <a:defRPr sz="1600" b="1"/>
            </a:lvl8pPr>
            <a:lvl9pPr marL="36577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8" indent="0">
              <a:buNone/>
              <a:defRPr sz="2000" b="1"/>
            </a:lvl2pPr>
            <a:lvl3pPr marL="914437" indent="0">
              <a:buNone/>
              <a:defRPr sz="1800" b="1"/>
            </a:lvl3pPr>
            <a:lvl4pPr marL="1371655" indent="0">
              <a:buNone/>
              <a:defRPr sz="1600" b="1"/>
            </a:lvl4pPr>
            <a:lvl5pPr marL="1828873" indent="0">
              <a:buNone/>
              <a:defRPr sz="1600" b="1"/>
            </a:lvl5pPr>
            <a:lvl6pPr marL="2286091" indent="0">
              <a:buNone/>
              <a:defRPr sz="1600" b="1"/>
            </a:lvl6pPr>
            <a:lvl7pPr marL="2743310" indent="0">
              <a:buNone/>
              <a:defRPr sz="1600" b="1"/>
            </a:lvl7pPr>
            <a:lvl8pPr marL="3200528" indent="0">
              <a:buNone/>
              <a:defRPr sz="1600" b="1"/>
            </a:lvl8pPr>
            <a:lvl9pPr marL="36577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2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8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6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26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accent1">
                <a:lumMod val="5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01F2E-3B84-4E4C-AC7F-FE8DD4C40A37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B35DD-64F7-B048-B2BB-3953229FF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9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  <p:sldLayoutId id="2147484513" r:id="rId12"/>
  </p:sldLayoutIdLst>
  <p:txStyles>
    <p:titleStyle>
      <a:lvl1pPr algn="l" defTabSz="9144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9" indent="-228609" algn="l" defTabSz="9144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7" indent="-228609" algn="l" defTabSz="9144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6" indent="-228609" algn="l" defTabSz="9144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4" indent="-228609" algn="l" defTabSz="9144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82" indent="-228609" algn="l" defTabSz="9144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01" indent="-228609" algn="l" defTabSz="9144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9" indent="-228609" algn="l" defTabSz="9144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37" indent="-228609" algn="l" defTabSz="9144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55" indent="-228609" algn="l" defTabSz="9144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7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5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3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1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0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8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46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about:blank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A95D3-977E-D64A-B25D-3725393E9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0" b="15895"/>
          <a:stretch/>
        </p:blipFill>
        <p:spPr>
          <a:xfrm>
            <a:off x="0" y="1410515"/>
            <a:ext cx="12192000" cy="5449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7D270-82DB-AF44-8202-27920D3FF6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238">
            <a:off x="7922842" y="2411752"/>
            <a:ext cx="2519502" cy="17996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20FCEF-44FC-024C-A49F-C36567040AC9}"/>
              </a:ext>
            </a:extLst>
          </p:cNvPr>
          <p:cNvSpPr txBox="1"/>
          <p:nvPr/>
        </p:nvSpPr>
        <p:spPr>
          <a:xfrm>
            <a:off x="9672167" y="6358382"/>
            <a:ext cx="230864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©2026 California Institute of Technology</a:t>
            </a:r>
          </a:p>
          <a:p>
            <a:pPr algn="r"/>
            <a:r>
              <a:rPr lang="en-US" sz="900" dirty="0"/>
              <a:t>Government sponsorship acknowledged</a:t>
            </a:r>
          </a:p>
        </p:txBody>
      </p:sp>
      <p:sp>
        <p:nvSpPr>
          <p:cNvPr id="9" name="Google Shape;89;p1">
            <a:hlinkClick r:id="rId5"/>
            <a:extLst>
              <a:ext uri="{FF2B5EF4-FFF2-40B4-BE49-F238E27FC236}">
                <a16:creationId xmlns:a16="http://schemas.microsoft.com/office/drawing/2014/main" id="{722C35C9-D77B-320F-DE5A-0AF0C446CB25}"/>
              </a:ext>
            </a:extLst>
          </p:cNvPr>
          <p:cNvSpPr txBox="1"/>
          <p:nvPr/>
        </p:nvSpPr>
        <p:spPr>
          <a:xfrm>
            <a:off x="1838752" y="509167"/>
            <a:ext cx="8514495" cy="82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endParaRPr lang="en-US" sz="1050" kern="0" dirty="0">
              <a:solidFill>
                <a:schemeClr val="accent4">
                  <a:lumMod val="20000"/>
                  <a:lumOff val="8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lang="en-US" sz="3200" kern="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Calibri"/>
              </a:rPr>
              <a:t>Solar-Induced Chlorophyll Fluorescence (from TEMPO)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239D75-985A-62D0-B2C7-033EFC7130E5}"/>
              </a:ext>
            </a:extLst>
          </p:cNvPr>
          <p:cNvSpPr/>
          <p:nvPr/>
        </p:nvSpPr>
        <p:spPr>
          <a:xfrm>
            <a:off x="219456" y="4759705"/>
            <a:ext cx="4601972" cy="1605568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buClr>
                <a:srgbClr val="FFFFFF"/>
              </a:buClr>
              <a:buSzPts val="2800"/>
              <a:defRPr/>
            </a:pPr>
            <a:r>
              <a:rPr lang="en-US" sz="2000" kern="0" dirty="0">
                <a:solidFill>
                  <a:srgbClr val="FFFFFF"/>
                </a:solidFill>
                <a:cs typeface="Calibri"/>
                <a:sym typeface="Calibri"/>
              </a:rPr>
              <a:t>thomas p kurosu</a:t>
            </a:r>
          </a:p>
          <a:p>
            <a:pPr lvl="0" algn="ctr">
              <a:lnSpc>
                <a:spcPts val="2000"/>
              </a:lnSpc>
              <a:buClr>
                <a:srgbClr val="FFFFFF"/>
              </a:buClr>
              <a:buSzPts val="2800"/>
              <a:defRPr/>
            </a:pPr>
            <a:r>
              <a:rPr lang="en-US" sz="2000" kern="0" dirty="0">
                <a:solidFill>
                  <a:srgbClr val="FFFFFF"/>
                </a:solidFill>
                <a:cs typeface="Calibri"/>
                <a:sym typeface="Calibri"/>
              </a:rPr>
              <a:t>Nicholas C Parazoo</a:t>
            </a:r>
            <a:endParaRPr lang="en-US" sz="2000" kern="0" baseline="30000" dirty="0">
              <a:solidFill>
                <a:srgbClr val="FFFFFF"/>
              </a:solidFill>
              <a:cs typeface="Calibri"/>
              <a:sym typeface="Calibri"/>
            </a:endParaRPr>
          </a:p>
          <a:p>
            <a:pPr lvl="0" algn="ctr">
              <a:buClr>
                <a:srgbClr val="FFFFFF"/>
              </a:buClr>
              <a:buSzPts val="2800"/>
              <a:defRPr/>
            </a:pPr>
            <a:endParaRPr lang="en-US" sz="300" kern="0" dirty="0">
              <a:solidFill>
                <a:srgbClr val="FFFFFF"/>
              </a:solidFill>
              <a:cs typeface="Calibri"/>
              <a:sym typeface="Calibri"/>
            </a:endParaRPr>
          </a:p>
          <a:p>
            <a:pPr algn="ctr">
              <a:buClr>
                <a:srgbClr val="FFFFFF"/>
              </a:buClr>
              <a:buSzPts val="2800"/>
              <a:defRPr/>
            </a:pPr>
            <a:r>
              <a:rPr lang="en-US" sz="1600" kern="0" dirty="0">
                <a:solidFill>
                  <a:srgbClr val="FFFFFF"/>
                </a:solidFill>
                <a:cs typeface="Calibri"/>
                <a:sym typeface="Calibri"/>
              </a:rPr>
              <a:t>Jet Propulsion Laboratory, </a:t>
            </a:r>
          </a:p>
          <a:p>
            <a:pPr algn="ctr">
              <a:buClr>
                <a:srgbClr val="FFFFFF"/>
              </a:buClr>
              <a:buSzPts val="2800"/>
              <a:defRPr/>
            </a:pPr>
            <a:r>
              <a:rPr lang="en-US" sz="1600" kern="0">
                <a:solidFill>
                  <a:srgbClr val="FFFFFF"/>
                </a:solidFill>
                <a:cs typeface="Calibri"/>
                <a:sym typeface="Calibri"/>
              </a:rPr>
              <a:t>California Institute of Technology</a:t>
            </a:r>
          </a:p>
          <a:p>
            <a:pPr lvl="0" algn="ctr">
              <a:buClr>
                <a:srgbClr val="FFFFFF"/>
              </a:buClr>
              <a:buSzPts val="2800"/>
              <a:defRPr/>
            </a:pPr>
            <a:endParaRPr lang="en-US" sz="1200" kern="0" dirty="0">
              <a:solidFill>
                <a:srgbClr val="FFFFFF"/>
              </a:solidFill>
              <a:cs typeface="Calibri"/>
              <a:sym typeface="Calibri"/>
            </a:endParaRPr>
          </a:p>
          <a:p>
            <a:pPr lvl="0" algn="ctr">
              <a:buClr>
                <a:srgbClr val="FFFFFF"/>
              </a:buClr>
              <a:buSzPts val="2800"/>
              <a:defRPr/>
            </a:pPr>
            <a:r>
              <a:rPr lang="en-US" kern="0" dirty="0">
                <a:solidFill>
                  <a:srgbClr val="FFFFFF"/>
                </a:solidFill>
                <a:cs typeface="Calibri"/>
                <a:sym typeface="Calibri"/>
              </a:rPr>
              <a:t>2026 TEMPO/DART Meeting Iowa City, IA</a:t>
            </a:r>
          </a:p>
        </p:txBody>
      </p:sp>
      <p:pic>
        <p:nvPicPr>
          <p:cNvPr id="2" name="Picture 1" descr="A logo with a globe and text&#10;&#10;Description automatically generated">
            <a:extLst>
              <a:ext uri="{FF2B5EF4-FFF2-40B4-BE49-F238E27FC236}">
                <a16:creationId xmlns:a16="http://schemas.microsoft.com/office/drawing/2014/main" id="{A796FE2D-E7B5-0399-03C4-21E1AF3D1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58" y="141283"/>
            <a:ext cx="915419" cy="8703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CA179F1-6F31-9DE3-066B-8354C46DAA28}"/>
              </a:ext>
            </a:extLst>
          </p:cNvPr>
          <p:cNvGrpSpPr/>
          <p:nvPr/>
        </p:nvGrpSpPr>
        <p:grpSpPr>
          <a:xfrm>
            <a:off x="219456" y="137160"/>
            <a:ext cx="989726" cy="822960"/>
            <a:chOff x="5434502" y="7834945"/>
            <a:chExt cx="989726" cy="8229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5C2C56D-F7DF-B3DB-37D7-7074F2BD690F}"/>
                </a:ext>
              </a:extLst>
            </p:cNvPr>
            <p:cNvSpPr/>
            <p:nvPr/>
          </p:nvSpPr>
          <p:spPr>
            <a:xfrm>
              <a:off x="5495930" y="7876268"/>
              <a:ext cx="784690" cy="75301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NASA Logo_noBG.png">
              <a:extLst>
                <a:ext uri="{FF2B5EF4-FFF2-40B4-BE49-F238E27FC236}">
                  <a16:creationId xmlns:a16="http://schemas.microsoft.com/office/drawing/2014/main" id="{1FA37A06-EF26-E198-A749-82D455201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502" y="7834945"/>
              <a:ext cx="989726" cy="822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4517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32B17-D5E8-B639-63A9-D86785587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7BAD5EE-41B1-14FF-1544-15EF270EB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69772"/>
          <a:stretch/>
        </p:blipFill>
        <p:spPr>
          <a:xfrm>
            <a:off x="0" y="4784966"/>
            <a:ext cx="12192000" cy="2073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9D6B0D-4EB8-5706-4C82-F2126F482797}"/>
              </a:ext>
            </a:extLst>
          </p:cNvPr>
          <p:cNvSpPr txBox="1"/>
          <p:nvPr/>
        </p:nvSpPr>
        <p:spPr>
          <a:xfrm>
            <a:off x="1280160" y="27432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Test Case: Hurricane Milton, Solar FHL Fits</a:t>
            </a:r>
            <a:endParaRPr lang="en-US" sz="2800" dirty="0">
              <a:solidFill>
                <a:srgbClr val="FF0000"/>
              </a:solidFill>
              <a:latin typeface="Arial Narrow" panose="020B0604020202020204" pitchFamily="34" charset="0"/>
              <a:ea typeface="Roboto" panose="02000000000000000000" pitchFamily="2" charset="0"/>
              <a:cs typeface="Arial Narrow" panose="020B0604020202020204" pitchFamily="34" charset="0"/>
            </a:endParaRPr>
          </a:p>
        </p:txBody>
      </p:sp>
      <p:cxnSp>
        <p:nvCxnSpPr>
          <p:cNvPr id="21" name="Google Shape;92;p1">
            <a:extLst>
              <a:ext uri="{FF2B5EF4-FFF2-40B4-BE49-F238E27FC236}">
                <a16:creationId xmlns:a16="http://schemas.microsoft.com/office/drawing/2014/main" id="{FC2B2197-08A9-F78F-AEDA-898D3CBEAC46}"/>
              </a:ext>
            </a:extLst>
          </p:cNvPr>
          <p:cNvCxnSpPr>
            <a:cxnSpLocks/>
          </p:cNvCxnSpPr>
          <p:nvPr/>
        </p:nvCxnSpPr>
        <p:spPr>
          <a:xfrm>
            <a:off x="23044" y="1175362"/>
            <a:ext cx="12168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A logo with a globe and text&#10;&#10;Description automatically generated">
            <a:extLst>
              <a:ext uri="{FF2B5EF4-FFF2-40B4-BE49-F238E27FC236}">
                <a16:creationId xmlns:a16="http://schemas.microsoft.com/office/drawing/2014/main" id="{525F3927-5AA1-ACBA-8628-90B8E8C2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58" y="141283"/>
            <a:ext cx="915419" cy="8703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FCFF260-5BCB-2E32-F7B0-EA45F70AF8D2}"/>
              </a:ext>
            </a:extLst>
          </p:cNvPr>
          <p:cNvGrpSpPr>
            <a:grpSpLocks noChangeAspect="1"/>
          </p:cNvGrpSpPr>
          <p:nvPr/>
        </p:nvGrpSpPr>
        <p:grpSpPr>
          <a:xfrm>
            <a:off x="217524" y="141283"/>
            <a:ext cx="989726" cy="822960"/>
            <a:chOff x="41889176" y="600608"/>
            <a:chExt cx="3240000" cy="2694066"/>
          </a:xfrm>
        </p:grpSpPr>
        <p:sp>
          <p:nvSpPr>
            <p:cNvPr id="9" name="Connector 8">
              <a:extLst>
                <a:ext uri="{FF2B5EF4-FFF2-40B4-BE49-F238E27FC236}">
                  <a16:creationId xmlns:a16="http://schemas.microsoft.com/office/drawing/2014/main" id="{DAC9B4CB-4A9C-21B3-A4A9-F61CCB8BEC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9815" y="713136"/>
              <a:ext cx="2465092" cy="246509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53" dirty="0"/>
            </a:p>
          </p:txBody>
        </p:sp>
        <p:pic>
          <p:nvPicPr>
            <p:cNvPr id="13" name="Picture 12" descr="NASA Logo_noBG.png">
              <a:extLst>
                <a:ext uri="{FF2B5EF4-FFF2-40B4-BE49-F238E27FC236}">
                  <a16:creationId xmlns:a16="http://schemas.microsoft.com/office/drawing/2014/main" id="{87925354-5568-F215-0E00-C3D2F3858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176" y="600608"/>
              <a:ext cx="3240000" cy="269406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68EB71-B7D8-35A7-E6DB-519A98B29F9B}"/>
              </a:ext>
            </a:extLst>
          </p:cNvPr>
          <p:cNvGrpSpPr/>
          <p:nvPr/>
        </p:nvGrpSpPr>
        <p:grpSpPr>
          <a:xfrm>
            <a:off x="304151" y="3756876"/>
            <a:ext cx="3342053" cy="3010853"/>
            <a:chOff x="304151" y="3756876"/>
            <a:chExt cx="3342053" cy="3010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65EC4F-86E9-4BFC-F015-0C4A044F4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51" y="3756876"/>
              <a:ext cx="3342053" cy="3010853"/>
            </a:xfrm>
            <a:prstGeom prst="rect">
              <a:avLst/>
            </a:prstGeom>
          </p:spPr>
        </p:pic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90EBAE2F-2B2D-956D-9E45-B8A412CB3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458" y="3832410"/>
              <a:ext cx="1240694" cy="3385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376449">
                <a:spcBef>
                  <a:spcPct val="0"/>
                </a:spcBef>
                <a:defRPr/>
              </a:pPr>
              <a:r>
                <a:rPr lang="en-US" sz="1600" b="0" dirty="0">
                  <a:solidFill>
                    <a:schemeClr val="bg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575 – 600 nm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A3C684-4AAC-065E-3ACC-80C3DA9BABAD}"/>
              </a:ext>
            </a:extLst>
          </p:cNvPr>
          <p:cNvGrpSpPr/>
          <p:nvPr/>
        </p:nvGrpSpPr>
        <p:grpSpPr>
          <a:xfrm>
            <a:off x="3112244" y="3756666"/>
            <a:ext cx="3342053" cy="3010853"/>
            <a:chOff x="3112244" y="3756666"/>
            <a:chExt cx="3342053" cy="30108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657AC2-AEE6-128F-1B54-35ED08754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2244" y="3756666"/>
              <a:ext cx="3342053" cy="3010853"/>
            </a:xfrm>
            <a:prstGeom prst="rect">
              <a:avLst/>
            </a:prstGeom>
          </p:spPr>
        </p:pic>
        <p:sp>
          <p:nvSpPr>
            <p:cNvPr id="18" name="TextBox 56">
              <a:extLst>
                <a:ext uri="{FF2B5EF4-FFF2-40B4-BE49-F238E27FC236}">
                  <a16:creationId xmlns:a16="http://schemas.microsoft.com/office/drawing/2014/main" id="{C6090CB0-0036-1AC4-377C-E8225B702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3688" y="3832410"/>
              <a:ext cx="1240694" cy="3385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376449">
                <a:spcBef>
                  <a:spcPct val="0"/>
                </a:spcBef>
                <a:defRPr/>
              </a:pPr>
              <a:r>
                <a:rPr lang="en-US" sz="1600" b="0" dirty="0">
                  <a:solidFill>
                    <a:schemeClr val="bg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645 – 665 nm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883AF7-2C37-2000-95F3-19912EF7D103}"/>
              </a:ext>
            </a:extLst>
          </p:cNvPr>
          <p:cNvGrpSpPr/>
          <p:nvPr/>
        </p:nvGrpSpPr>
        <p:grpSpPr>
          <a:xfrm>
            <a:off x="5920337" y="3753332"/>
            <a:ext cx="3342053" cy="3010853"/>
            <a:chOff x="5920337" y="3753332"/>
            <a:chExt cx="3342053" cy="301085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2540F6-CC78-1C9F-3AAB-CF29B37D6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0337" y="3753332"/>
              <a:ext cx="3342053" cy="3010853"/>
            </a:xfrm>
            <a:prstGeom prst="rect">
              <a:avLst/>
            </a:prstGeom>
          </p:spPr>
        </p:pic>
        <p:sp>
          <p:nvSpPr>
            <p:cNvPr id="19" name="TextBox 56">
              <a:extLst>
                <a:ext uri="{FF2B5EF4-FFF2-40B4-BE49-F238E27FC236}">
                  <a16:creationId xmlns:a16="http://schemas.microsoft.com/office/drawing/2014/main" id="{2E3CEFB2-2A73-5FAB-913F-BE25117F1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0913" y="3828866"/>
              <a:ext cx="1240694" cy="3385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376449">
                <a:spcBef>
                  <a:spcPct val="0"/>
                </a:spcBef>
                <a:defRPr/>
              </a:pPr>
              <a:r>
                <a:rPr lang="en-US" sz="1600" b="0" dirty="0">
                  <a:solidFill>
                    <a:schemeClr val="bg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670 – 686 nm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ABD484-4179-2858-C87C-5B8158C685FB}"/>
              </a:ext>
            </a:extLst>
          </p:cNvPr>
          <p:cNvGrpSpPr/>
          <p:nvPr/>
        </p:nvGrpSpPr>
        <p:grpSpPr>
          <a:xfrm>
            <a:off x="8728430" y="3753543"/>
            <a:ext cx="3342053" cy="3010853"/>
            <a:chOff x="8728430" y="3753543"/>
            <a:chExt cx="3342053" cy="30108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578BD20-AFBF-79CA-AC27-BB34AE12F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28430" y="3753543"/>
              <a:ext cx="3342053" cy="3010853"/>
            </a:xfrm>
            <a:prstGeom prst="rect">
              <a:avLst/>
            </a:prstGeom>
          </p:spPr>
        </p:pic>
        <p:sp>
          <p:nvSpPr>
            <p:cNvPr id="20" name="TextBox 56">
              <a:extLst>
                <a:ext uri="{FF2B5EF4-FFF2-40B4-BE49-F238E27FC236}">
                  <a16:creationId xmlns:a16="http://schemas.microsoft.com/office/drawing/2014/main" id="{EB8AC3FB-806D-FF5E-2AA9-85D72CBFFD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09641" y="3828866"/>
              <a:ext cx="1240694" cy="3385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376449">
                <a:spcBef>
                  <a:spcPct val="0"/>
                </a:spcBef>
                <a:defRPr/>
              </a:pPr>
              <a:r>
                <a:rPr lang="en-US" sz="1600" b="0" dirty="0">
                  <a:solidFill>
                    <a:schemeClr val="bg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715 – 740 nm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884A8B-241F-C7B3-0EA6-8B74D383D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02175" y="1321077"/>
            <a:ext cx="11587648" cy="228299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08A83A-5D96-67EF-E0B4-82DD3B8C5891}"/>
              </a:ext>
            </a:extLst>
          </p:cNvPr>
          <p:cNvCxnSpPr>
            <a:cxnSpLocks/>
          </p:cNvCxnSpPr>
          <p:nvPr/>
        </p:nvCxnSpPr>
        <p:spPr>
          <a:xfrm flipV="1">
            <a:off x="1627152" y="1978432"/>
            <a:ext cx="428476" cy="1688174"/>
          </a:xfrm>
          <a:prstGeom prst="straightConnector1">
            <a:avLst/>
          </a:prstGeom>
          <a:ln w="22225">
            <a:solidFill>
              <a:srgbClr val="33D7F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8E0F04-D4BF-CD80-DD90-83480558C7B0}"/>
              </a:ext>
            </a:extLst>
          </p:cNvPr>
          <p:cNvCxnSpPr>
            <a:cxnSpLocks/>
          </p:cNvCxnSpPr>
          <p:nvPr/>
        </p:nvCxnSpPr>
        <p:spPr>
          <a:xfrm flipV="1">
            <a:off x="4699960" y="2211572"/>
            <a:ext cx="1069975" cy="1444403"/>
          </a:xfrm>
          <a:prstGeom prst="straightConnector1">
            <a:avLst/>
          </a:prstGeom>
          <a:ln w="22225">
            <a:solidFill>
              <a:srgbClr val="33D7F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42CA41-CE0D-D0D5-AF5E-1F7C2440F0CC}"/>
              </a:ext>
            </a:extLst>
          </p:cNvPr>
          <p:cNvCxnSpPr>
            <a:cxnSpLocks/>
          </p:cNvCxnSpPr>
          <p:nvPr/>
        </p:nvCxnSpPr>
        <p:spPr>
          <a:xfrm flipH="1" flipV="1">
            <a:off x="7524272" y="2129126"/>
            <a:ext cx="485588" cy="1526849"/>
          </a:xfrm>
          <a:prstGeom prst="straightConnector1">
            <a:avLst/>
          </a:prstGeom>
          <a:ln w="22225">
            <a:solidFill>
              <a:srgbClr val="33D7F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A56CDD-9A82-8251-FDFE-27E09475CBC0}"/>
              </a:ext>
            </a:extLst>
          </p:cNvPr>
          <p:cNvCxnSpPr>
            <a:cxnSpLocks/>
          </p:cNvCxnSpPr>
          <p:nvPr/>
        </p:nvCxnSpPr>
        <p:spPr>
          <a:xfrm flipH="1" flipV="1">
            <a:off x="10214344" y="2582403"/>
            <a:ext cx="534001" cy="1073572"/>
          </a:xfrm>
          <a:prstGeom prst="straightConnector1">
            <a:avLst/>
          </a:prstGeom>
          <a:ln w="22225">
            <a:solidFill>
              <a:srgbClr val="33D7F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867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4FFCC-A4DC-26A5-A9BD-54F0E2961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4608DB4-B422-5D09-F5D7-77692B7DA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69772"/>
          <a:stretch/>
        </p:blipFill>
        <p:spPr>
          <a:xfrm>
            <a:off x="0" y="4784966"/>
            <a:ext cx="12192000" cy="2073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1F926E-9E54-CD7C-D07B-E69BB21D2A7C}"/>
              </a:ext>
            </a:extLst>
          </p:cNvPr>
          <p:cNvSpPr txBox="1"/>
          <p:nvPr/>
        </p:nvSpPr>
        <p:spPr>
          <a:xfrm>
            <a:off x="1280160" y="27432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Solar-Induced Chlorophyll Fluorescence from TEMPO</a:t>
            </a:r>
          </a:p>
        </p:txBody>
      </p:sp>
      <p:cxnSp>
        <p:nvCxnSpPr>
          <p:cNvPr id="21" name="Google Shape;92;p1">
            <a:extLst>
              <a:ext uri="{FF2B5EF4-FFF2-40B4-BE49-F238E27FC236}">
                <a16:creationId xmlns:a16="http://schemas.microsoft.com/office/drawing/2014/main" id="{91604885-FBDD-13FB-B44B-D9D4E7601BAD}"/>
              </a:ext>
            </a:extLst>
          </p:cNvPr>
          <p:cNvCxnSpPr>
            <a:cxnSpLocks/>
          </p:cNvCxnSpPr>
          <p:nvPr/>
        </p:nvCxnSpPr>
        <p:spPr>
          <a:xfrm>
            <a:off x="23044" y="1175362"/>
            <a:ext cx="12168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A logo with a globe and text&#10;&#10;Description automatically generated">
            <a:extLst>
              <a:ext uri="{FF2B5EF4-FFF2-40B4-BE49-F238E27FC236}">
                <a16:creationId xmlns:a16="http://schemas.microsoft.com/office/drawing/2014/main" id="{124950D7-DB16-9A9A-1D19-C1EA54635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58" y="141283"/>
            <a:ext cx="915419" cy="8703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63D952-18D3-C442-8D38-5998338FB206}"/>
              </a:ext>
            </a:extLst>
          </p:cNvPr>
          <p:cNvGrpSpPr>
            <a:grpSpLocks noChangeAspect="1"/>
          </p:cNvGrpSpPr>
          <p:nvPr/>
        </p:nvGrpSpPr>
        <p:grpSpPr>
          <a:xfrm>
            <a:off x="217524" y="141283"/>
            <a:ext cx="989726" cy="822960"/>
            <a:chOff x="41889176" y="600608"/>
            <a:chExt cx="3240000" cy="2694066"/>
          </a:xfrm>
        </p:grpSpPr>
        <p:sp>
          <p:nvSpPr>
            <p:cNvPr id="9" name="Connector 8">
              <a:extLst>
                <a:ext uri="{FF2B5EF4-FFF2-40B4-BE49-F238E27FC236}">
                  <a16:creationId xmlns:a16="http://schemas.microsoft.com/office/drawing/2014/main" id="{CD44C9BB-82C3-850A-F50A-B822461131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9815" y="713136"/>
              <a:ext cx="2465092" cy="246509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53" dirty="0"/>
            </a:p>
          </p:txBody>
        </p:sp>
        <p:pic>
          <p:nvPicPr>
            <p:cNvPr id="13" name="Picture 12" descr="NASA Logo_noBG.png">
              <a:extLst>
                <a:ext uri="{FF2B5EF4-FFF2-40B4-BE49-F238E27FC236}">
                  <a16:creationId xmlns:a16="http://schemas.microsoft.com/office/drawing/2014/main" id="{E0CAE1DD-557A-92FC-F17E-144D6A8FB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176" y="600608"/>
              <a:ext cx="3240000" cy="2694066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8EBBC32-1FCE-CF03-FBDF-53808ADC6175}"/>
              </a:ext>
            </a:extLst>
          </p:cNvPr>
          <p:cNvSpPr/>
          <p:nvPr/>
        </p:nvSpPr>
        <p:spPr>
          <a:xfrm>
            <a:off x="2721256" y="2309728"/>
            <a:ext cx="633745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FFFFF"/>
              </a:buClr>
              <a:buSzPts val="2800"/>
              <a:defRPr/>
            </a:pPr>
            <a:r>
              <a:rPr lang="en-US" sz="2800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Calibri"/>
              </a:rPr>
              <a:t>What Will It Take?</a:t>
            </a:r>
          </a:p>
          <a:p>
            <a:pPr lvl="0">
              <a:buClr>
                <a:srgbClr val="FFFFFF"/>
              </a:buClr>
              <a:buSzPts val="2800"/>
              <a:defRPr/>
            </a:pPr>
            <a:endParaRPr lang="en-US" sz="2400" kern="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  <a:sym typeface="Calibri"/>
            </a:endParaRPr>
          </a:p>
          <a:p>
            <a:pPr lvl="0">
              <a:buClr>
                <a:srgbClr val="FFFFFF"/>
              </a:buClr>
              <a:buSzPts val="2800"/>
              <a:defRPr/>
            </a:pPr>
            <a:endParaRPr lang="en-US" sz="2400" kern="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  <a:sym typeface="Calibri"/>
            </a:endParaRPr>
          </a:p>
          <a:p>
            <a:pPr lvl="0" algn="ctr">
              <a:buClr>
                <a:srgbClr val="FFFFFF"/>
              </a:buClr>
              <a:buSzPts val="2800"/>
              <a:defRPr/>
            </a:pPr>
            <a:r>
              <a:rPr lang="en-US" sz="2400" kern="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Calibri"/>
              </a:rPr>
              <a:t>Improved Spectral Calibration of Band 2</a:t>
            </a:r>
          </a:p>
          <a:p>
            <a:pPr marL="342900" lvl="0" indent="-342900" algn="ctr">
              <a:buClr>
                <a:srgbClr val="FFFFFF"/>
              </a:buClr>
              <a:buSzPts val="2800"/>
              <a:buFont typeface="Arial" panose="020B0604020202020204" pitchFamily="34" charset="0"/>
              <a:buChar char="•"/>
              <a:defRPr/>
            </a:pPr>
            <a:endParaRPr lang="en-US" sz="1200" kern="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  <a:sym typeface="Calibri"/>
            </a:endParaRPr>
          </a:p>
          <a:p>
            <a:pPr lvl="0" algn="ctr">
              <a:buClr>
                <a:srgbClr val="FFFFFF"/>
              </a:buClr>
              <a:buSzPts val="2800"/>
              <a:defRPr/>
            </a:pPr>
            <a:r>
              <a:rPr lang="en-US" sz="2400" kern="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Calibri"/>
              </a:rPr>
              <a:t>Creative Retrieval Approaches</a:t>
            </a:r>
          </a:p>
          <a:p>
            <a:pPr marL="342900" lvl="0" indent="-342900" algn="ctr">
              <a:buClr>
                <a:srgbClr val="FFFFFF"/>
              </a:buClr>
              <a:buSzPts val="2800"/>
              <a:buFont typeface="Arial" panose="020B0604020202020204" pitchFamily="34" charset="0"/>
              <a:buChar char="•"/>
              <a:defRPr/>
            </a:pPr>
            <a:endParaRPr lang="en-US" sz="1200" kern="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  <a:sym typeface="Calibri"/>
            </a:endParaRPr>
          </a:p>
          <a:p>
            <a:pPr algn="ctr">
              <a:buClr>
                <a:srgbClr val="FFFFFF"/>
              </a:buClr>
              <a:buSzPts val="2800"/>
              <a:defRPr/>
            </a:pPr>
            <a:r>
              <a:rPr lang="en-US" sz="2400" kern="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Calibri"/>
              </a:rPr>
              <a:t>Tenacity</a:t>
            </a:r>
          </a:p>
        </p:txBody>
      </p:sp>
    </p:spTree>
    <p:extLst>
      <p:ext uri="{BB962C8B-B14F-4D97-AF65-F5344CB8AC3E}">
        <p14:creationId xmlns:p14="http://schemas.microsoft.com/office/powerpoint/2010/main" val="3175553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30A0B-FA48-F3D4-8788-704DCE8A9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A70A0B8-DC7C-28D9-3B85-14B0548A6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69772"/>
          <a:stretch/>
        </p:blipFill>
        <p:spPr>
          <a:xfrm>
            <a:off x="0" y="4784966"/>
            <a:ext cx="12192000" cy="2073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1FF241-3D8D-FFB4-C895-A66944AB32F9}"/>
              </a:ext>
            </a:extLst>
          </p:cNvPr>
          <p:cNvSpPr txBox="1"/>
          <p:nvPr/>
        </p:nvSpPr>
        <p:spPr>
          <a:xfrm>
            <a:off x="1280160" y="27432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Carbon Cycle – Vegetation and Atmospheric CO</a:t>
            </a:r>
            <a:r>
              <a:rPr lang="en-US" sz="28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5E5F3-1378-55CA-DC15-E75D40D64A49}"/>
              </a:ext>
            </a:extLst>
          </p:cNvPr>
          <p:cNvSpPr txBox="1"/>
          <p:nvPr/>
        </p:nvSpPr>
        <p:spPr>
          <a:xfrm>
            <a:off x="817896" y="2302191"/>
            <a:ext cx="40163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why bother with </a:t>
            </a:r>
          </a:p>
          <a:p>
            <a:r>
              <a:rPr lang="en-US" sz="2000" dirty="0">
                <a:solidFill>
                  <a:srgbClr val="92D05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Solar-Induced Chlorophyll Fluorescence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?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Arial Narrow" panose="020B0604020202020204" pitchFamily="34" charset="0"/>
              <a:ea typeface="Roboto" panose="02000000000000000000" pitchFamily="2" charset="0"/>
              <a:cs typeface="Arial Narrow" panose="020B0604020202020204" pitchFamily="34" charset="0"/>
            </a:endParaRPr>
          </a:p>
        </p:txBody>
      </p:sp>
      <p:cxnSp>
        <p:nvCxnSpPr>
          <p:cNvPr id="21" name="Google Shape;92;p1">
            <a:extLst>
              <a:ext uri="{FF2B5EF4-FFF2-40B4-BE49-F238E27FC236}">
                <a16:creationId xmlns:a16="http://schemas.microsoft.com/office/drawing/2014/main" id="{08BF8EC9-780F-D2E4-777B-11932915EF0C}"/>
              </a:ext>
            </a:extLst>
          </p:cNvPr>
          <p:cNvCxnSpPr>
            <a:cxnSpLocks/>
          </p:cNvCxnSpPr>
          <p:nvPr/>
        </p:nvCxnSpPr>
        <p:spPr>
          <a:xfrm>
            <a:off x="23044" y="1175362"/>
            <a:ext cx="12168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A logo with a globe and text&#10;&#10;Description automatically generated">
            <a:extLst>
              <a:ext uri="{FF2B5EF4-FFF2-40B4-BE49-F238E27FC236}">
                <a16:creationId xmlns:a16="http://schemas.microsoft.com/office/drawing/2014/main" id="{EFF2DA79-A25C-2FEE-E48D-4B305906E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58" y="141283"/>
            <a:ext cx="915419" cy="8703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625E472-09B3-0800-1B91-D42F81CF1547}"/>
              </a:ext>
            </a:extLst>
          </p:cNvPr>
          <p:cNvGrpSpPr>
            <a:grpSpLocks noChangeAspect="1"/>
          </p:cNvGrpSpPr>
          <p:nvPr/>
        </p:nvGrpSpPr>
        <p:grpSpPr>
          <a:xfrm>
            <a:off x="217524" y="141283"/>
            <a:ext cx="989726" cy="822960"/>
            <a:chOff x="41889176" y="600608"/>
            <a:chExt cx="3240000" cy="2694066"/>
          </a:xfrm>
        </p:grpSpPr>
        <p:sp>
          <p:nvSpPr>
            <p:cNvPr id="9" name="Connector 8">
              <a:extLst>
                <a:ext uri="{FF2B5EF4-FFF2-40B4-BE49-F238E27FC236}">
                  <a16:creationId xmlns:a16="http://schemas.microsoft.com/office/drawing/2014/main" id="{A0EA2153-0276-16BE-5575-6D29797A5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9815" y="713136"/>
              <a:ext cx="2465092" cy="246509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53" dirty="0"/>
            </a:p>
          </p:txBody>
        </p:sp>
        <p:pic>
          <p:nvPicPr>
            <p:cNvPr id="13" name="Picture 12" descr="NASA Logo_noBG.png">
              <a:extLst>
                <a:ext uri="{FF2B5EF4-FFF2-40B4-BE49-F238E27FC236}">
                  <a16:creationId xmlns:a16="http://schemas.microsoft.com/office/drawing/2014/main" id="{66988D08-2D99-26C3-236F-C39383C77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176" y="600608"/>
              <a:ext cx="3240000" cy="269406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0D8FC5-23C2-2CE6-D2CF-77CFDC1B093B}"/>
              </a:ext>
            </a:extLst>
          </p:cNvPr>
          <p:cNvGrpSpPr/>
          <p:nvPr/>
        </p:nvGrpSpPr>
        <p:grpSpPr>
          <a:xfrm>
            <a:off x="5760720" y="1371600"/>
            <a:ext cx="6288122" cy="5212080"/>
            <a:chOff x="5760720" y="1371600"/>
            <a:chExt cx="6288122" cy="52120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E2FE27-3546-2218-D628-E03746F42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0720" y="1371600"/>
              <a:ext cx="6288122" cy="521208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953B2F-947E-7D3B-6187-CCFD43B305D4}"/>
                </a:ext>
              </a:extLst>
            </p:cNvPr>
            <p:cNvGrpSpPr/>
            <p:nvPr/>
          </p:nvGrpSpPr>
          <p:grpSpPr>
            <a:xfrm>
              <a:off x="5811520" y="4717414"/>
              <a:ext cx="6237322" cy="1699925"/>
              <a:chOff x="5811520" y="4717414"/>
              <a:chExt cx="6237322" cy="169992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13E393A-2988-4D3B-AD98-18EDBE254C4F}"/>
                  </a:ext>
                </a:extLst>
              </p:cNvPr>
              <p:cNvSpPr/>
              <p:nvPr/>
            </p:nvSpPr>
            <p:spPr>
              <a:xfrm>
                <a:off x="5811520" y="4717414"/>
                <a:ext cx="6237322" cy="163914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72205D0-6269-A56F-F30F-706E8468F428}"/>
                  </a:ext>
                </a:extLst>
              </p:cNvPr>
              <p:cNvSpPr/>
              <p:nvPr/>
            </p:nvSpPr>
            <p:spPr>
              <a:xfrm>
                <a:off x="5975138" y="6152842"/>
                <a:ext cx="260773" cy="26449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5817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CCF92-9744-3488-D5D8-06CCF1D62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0DA8F4C-2671-0BAF-3A39-C1F3BF1237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rcRect t="69772"/>
          <a:stretch/>
        </p:blipFill>
        <p:spPr>
          <a:xfrm>
            <a:off x="0" y="4784966"/>
            <a:ext cx="12192000" cy="2073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D058F9-609F-E57C-B8CF-3630A03AE454}"/>
              </a:ext>
            </a:extLst>
          </p:cNvPr>
          <p:cNvSpPr txBox="1"/>
          <p:nvPr/>
        </p:nvSpPr>
        <p:spPr>
          <a:xfrm>
            <a:off x="1280160" y="27432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Carbon Cycle – Vegetation and Atmospheric CO</a:t>
            </a:r>
            <a:r>
              <a:rPr lang="en-US" sz="2800" baseline="-2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C13A7-0099-BBAE-A152-46FE8E75423F}"/>
              </a:ext>
            </a:extLst>
          </p:cNvPr>
          <p:cNvSpPr txBox="1"/>
          <p:nvPr/>
        </p:nvSpPr>
        <p:spPr>
          <a:xfrm>
            <a:off x="676703" y="2142791"/>
            <a:ext cx="486103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Plant Respiration (Photosynthesis)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Arial Narrow" panose="020B0604020202020204" pitchFamily="34" charset="0"/>
              <a:ea typeface="Roboto" panose="02000000000000000000" pitchFamily="2" charset="0"/>
              <a:cs typeface="Arial Narrow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Origin of the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CO</a:t>
            </a:r>
            <a:r>
              <a:rPr lang="en-US" baseline="-25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2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“pulse” 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due to CO</a:t>
            </a:r>
            <a:r>
              <a:rPr lang="en-US" baseline="-25000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draw-down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Determination of anthropogenic CO</a:t>
            </a:r>
            <a:r>
              <a:rPr lang="en-US" baseline="-25000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fluxes requires accurate knowledge of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biogenic fluxes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92D05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Solar-Induced Chlorophyll Fluorescence (SIF)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is a direct indicator of plant photosynthetic activity,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observable from space 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on regional and global scales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4020202020204" pitchFamily="34" charset="0"/>
              <a:ea typeface="Roboto" panose="02000000000000000000" pitchFamily="2" charset="0"/>
              <a:cs typeface="Arial Narrow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Increasing global temperatures will affect</a:t>
            </a:r>
            <a:r>
              <a:rPr lang="en-US" dirty="0">
                <a:solidFill>
                  <a:schemeClr val="accent4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vegetation photosynthetic activity, </a:t>
            </a:r>
            <a:r>
              <a:rPr lang="en-US" i="1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i.e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.,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vegetation health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; different vegetation types will be affected differently</a:t>
            </a:r>
          </a:p>
        </p:txBody>
      </p:sp>
      <p:cxnSp>
        <p:nvCxnSpPr>
          <p:cNvPr id="21" name="Google Shape;92;p1">
            <a:extLst>
              <a:ext uri="{FF2B5EF4-FFF2-40B4-BE49-F238E27FC236}">
                <a16:creationId xmlns:a16="http://schemas.microsoft.com/office/drawing/2014/main" id="{A55E9C64-65C8-2797-BC39-737CA3A326D8}"/>
              </a:ext>
            </a:extLst>
          </p:cNvPr>
          <p:cNvCxnSpPr>
            <a:cxnSpLocks/>
          </p:cNvCxnSpPr>
          <p:nvPr/>
        </p:nvCxnSpPr>
        <p:spPr>
          <a:xfrm>
            <a:off x="23044" y="1175362"/>
            <a:ext cx="12168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A logo with a globe and text&#10;&#10;Description automatically generated">
            <a:extLst>
              <a:ext uri="{FF2B5EF4-FFF2-40B4-BE49-F238E27FC236}">
                <a16:creationId xmlns:a16="http://schemas.microsoft.com/office/drawing/2014/main" id="{C7DAE92C-8CD7-5C89-BCB4-26CDC27D2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58" y="141283"/>
            <a:ext cx="915419" cy="8703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E9EB7A-689F-2BBB-03A5-BF69FE62A98B}"/>
              </a:ext>
            </a:extLst>
          </p:cNvPr>
          <p:cNvGrpSpPr>
            <a:grpSpLocks noChangeAspect="1"/>
          </p:cNvGrpSpPr>
          <p:nvPr/>
        </p:nvGrpSpPr>
        <p:grpSpPr>
          <a:xfrm>
            <a:off x="217524" y="141283"/>
            <a:ext cx="989726" cy="822960"/>
            <a:chOff x="41889176" y="600608"/>
            <a:chExt cx="3240000" cy="2694066"/>
          </a:xfrm>
        </p:grpSpPr>
        <p:sp>
          <p:nvSpPr>
            <p:cNvPr id="9" name="Connector 8">
              <a:extLst>
                <a:ext uri="{FF2B5EF4-FFF2-40B4-BE49-F238E27FC236}">
                  <a16:creationId xmlns:a16="http://schemas.microsoft.com/office/drawing/2014/main" id="{45AC8498-33B6-C14D-5C6F-F73F2B0A4D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9815" y="713136"/>
              <a:ext cx="2465092" cy="246509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53" dirty="0"/>
            </a:p>
          </p:txBody>
        </p:sp>
        <p:pic>
          <p:nvPicPr>
            <p:cNvPr id="13" name="Picture 12" descr="NASA Logo_noBG.png">
              <a:extLst>
                <a:ext uri="{FF2B5EF4-FFF2-40B4-BE49-F238E27FC236}">
                  <a16:creationId xmlns:a16="http://schemas.microsoft.com/office/drawing/2014/main" id="{694376CC-5D5C-A281-14B2-FA85EBE02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176" y="600608"/>
              <a:ext cx="3240000" cy="2694066"/>
            </a:xfrm>
            <a:prstGeom prst="rect">
              <a:avLst/>
            </a:prstGeom>
          </p:spPr>
        </p:pic>
      </p:grpSp>
      <p:pic>
        <p:nvPicPr>
          <p:cNvPr id="14" name="oco2_co2sif_timeseries_140906-251031nh3060_120fps_lsc.mp4">
            <a:hlinkClick r:id="" action="ppaction://media"/>
            <a:extLst>
              <a:ext uri="{FF2B5EF4-FFF2-40B4-BE49-F238E27FC236}">
                <a16:creationId xmlns:a16="http://schemas.microsoft.com/office/drawing/2014/main" id="{3EE5536B-2C74-86AD-2C8A-86CDA9ABCE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60720" y="1371600"/>
            <a:ext cx="6287073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DB702-FF83-D09A-131B-97D6C6FCE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F4B8A80-A11B-67DF-A616-1266852DE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69772"/>
          <a:stretch/>
        </p:blipFill>
        <p:spPr>
          <a:xfrm>
            <a:off x="0" y="4784966"/>
            <a:ext cx="12192000" cy="20730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BA70D0-7D3F-0554-878E-A0C6666C8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3" y="146963"/>
            <a:ext cx="914400" cy="820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F015FF-4C90-5FE0-B7DD-5809C372B26B}"/>
              </a:ext>
            </a:extLst>
          </p:cNvPr>
          <p:cNvSpPr txBox="1"/>
          <p:nvPr/>
        </p:nvSpPr>
        <p:spPr>
          <a:xfrm>
            <a:off x="1280160" y="274320"/>
            <a:ext cx="1060704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OCO-3 SIF Detail: Crop Stress and Productivity at Farm Scale (&lt;100 acres)</a:t>
            </a:r>
            <a:b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en-US" sz="2800" baseline="-25000" dirty="0">
              <a:solidFill>
                <a:schemeClr val="accent4">
                  <a:lumMod val="20000"/>
                  <a:lumOff val="80000"/>
                </a:schemeClr>
              </a:solidFill>
              <a:latin typeface="Arial Narrow" panose="020B0604020202020204" pitchFamily="34" charset="0"/>
              <a:ea typeface="Roboto" panose="02000000000000000000" pitchFamily="2" charset="0"/>
              <a:cs typeface="Arial Narrow" panose="020B0604020202020204" pitchFamily="34" charset="0"/>
            </a:endParaRPr>
          </a:p>
        </p:txBody>
      </p:sp>
      <p:cxnSp>
        <p:nvCxnSpPr>
          <p:cNvPr id="21" name="Google Shape;92;p1">
            <a:extLst>
              <a:ext uri="{FF2B5EF4-FFF2-40B4-BE49-F238E27FC236}">
                <a16:creationId xmlns:a16="http://schemas.microsoft.com/office/drawing/2014/main" id="{8CCEE517-D112-769E-E436-9CA0A4735048}"/>
              </a:ext>
            </a:extLst>
          </p:cNvPr>
          <p:cNvCxnSpPr>
            <a:cxnSpLocks/>
          </p:cNvCxnSpPr>
          <p:nvPr/>
        </p:nvCxnSpPr>
        <p:spPr>
          <a:xfrm>
            <a:off x="23044" y="1175362"/>
            <a:ext cx="12168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F50C5D6-5678-68C2-52C9-B79F5541FF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765"/>
          <a:stretch>
            <a:fillRect/>
          </a:stretch>
        </p:blipFill>
        <p:spPr>
          <a:xfrm>
            <a:off x="3760376" y="1967340"/>
            <a:ext cx="4210821" cy="4202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800B0-6557-C07A-BB16-D382D161C31E}"/>
              </a:ext>
            </a:extLst>
          </p:cNvPr>
          <p:cNvSpPr txBox="1"/>
          <p:nvPr/>
        </p:nvSpPr>
        <p:spPr>
          <a:xfrm>
            <a:off x="4537690" y="1243599"/>
            <a:ext cx="2627642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2022 Midwest Drought</a:t>
            </a:r>
          </a:p>
          <a:p>
            <a:pPr algn="ctr"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Summer Plant Growth Deficit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0CE22-4677-005B-6E13-004330D23ADD}"/>
              </a:ext>
            </a:extLst>
          </p:cNvPr>
          <p:cNvSpPr txBox="1"/>
          <p:nvPr/>
        </p:nvSpPr>
        <p:spPr>
          <a:xfrm>
            <a:off x="3886799" y="2084183"/>
            <a:ext cx="1420971" cy="116955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OCO-2 based Level 3 SIF (GOSIF)</a:t>
            </a:r>
          </a:p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5 km x 5 km</a:t>
            </a:r>
          </a:p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Jun-Aug, 2022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127463-2852-29FF-0315-9CE6A0DE4580}"/>
              </a:ext>
            </a:extLst>
          </p:cNvPr>
          <p:cNvGrpSpPr/>
          <p:nvPr/>
        </p:nvGrpSpPr>
        <p:grpSpPr>
          <a:xfrm>
            <a:off x="6389064" y="1265844"/>
            <a:ext cx="5421936" cy="2272647"/>
            <a:chOff x="6329689" y="1265844"/>
            <a:chExt cx="5421936" cy="2272647"/>
          </a:xfrm>
        </p:grpSpPr>
        <p:pic>
          <p:nvPicPr>
            <p:cNvPr id="8" name="Picture 7" descr="Chart&#10;&#10;AI-generated content may be incorrect.">
              <a:extLst>
                <a:ext uri="{FF2B5EF4-FFF2-40B4-BE49-F238E27FC236}">
                  <a16:creationId xmlns:a16="http://schemas.microsoft.com/office/drawing/2014/main" id="{03A9604B-03E3-B1EA-0621-2684ECC47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3" t="11677" r="1328" b="13093"/>
            <a:stretch>
              <a:fillRect/>
            </a:stretch>
          </p:blipFill>
          <p:spPr>
            <a:xfrm>
              <a:off x="8268764" y="1268160"/>
              <a:ext cx="3482861" cy="226430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C4B482E-C43A-67A0-FB10-35A5746BDD5D}"/>
                </a:ext>
              </a:extLst>
            </p:cNvPr>
            <p:cNvGrpSpPr/>
            <p:nvPr/>
          </p:nvGrpSpPr>
          <p:grpSpPr>
            <a:xfrm>
              <a:off x="6329689" y="1265844"/>
              <a:ext cx="3867267" cy="2272647"/>
              <a:chOff x="6329689" y="1265844"/>
              <a:chExt cx="3867267" cy="227264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8B6562-219B-910B-6E0F-C9BC369620D4}"/>
                  </a:ext>
                </a:extLst>
              </p:cNvPr>
              <p:cNvSpPr txBox="1"/>
              <p:nvPr/>
            </p:nvSpPr>
            <p:spPr>
              <a:xfrm>
                <a:off x="8258542" y="1265844"/>
                <a:ext cx="193841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OCO-3 SAM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0.5 x 0.5 km (&lt;100 acres)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June 9, 2022</a:t>
                </a:r>
              </a:p>
              <a:p>
                <a:r>
                  <a:rPr lang="en-US" sz="1400" b="1" dirty="0">
                    <a:solidFill>
                      <a:srgbClr val="FFC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Corn, Soy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710D45-C00F-04A2-D17F-AC315C8D02AF}"/>
                  </a:ext>
                </a:extLst>
              </p:cNvPr>
              <p:cNvSpPr/>
              <p:nvPr/>
            </p:nvSpPr>
            <p:spPr>
              <a:xfrm>
                <a:off x="6329689" y="2588873"/>
                <a:ext cx="225095" cy="174918"/>
              </a:xfrm>
              <a:prstGeom prst="rect">
                <a:avLst/>
              </a:prstGeom>
              <a:solidFill>
                <a:schemeClr val="bg1">
                  <a:lumMod val="75000"/>
                  <a:alpha val="49785"/>
                </a:schemeClr>
              </a:solidFill>
              <a:ln w="12700"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0CED31C-3F08-2D2B-F27F-35A5E49291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4784" y="1267558"/>
                <a:ext cx="1698166" cy="132071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45AAAA1-0F9B-35E7-0021-88F28031C8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4783" y="2771598"/>
                <a:ext cx="1698167" cy="76689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279759-63EA-1787-CDA6-FE0AF4D1BBBC}"/>
              </a:ext>
            </a:extLst>
          </p:cNvPr>
          <p:cNvGrpSpPr/>
          <p:nvPr/>
        </p:nvGrpSpPr>
        <p:grpSpPr>
          <a:xfrm>
            <a:off x="218894" y="1235339"/>
            <a:ext cx="6310492" cy="2543296"/>
            <a:chOff x="159519" y="1258487"/>
            <a:chExt cx="6310492" cy="2543296"/>
          </a:xfrm>
        </p:grpSpPr>
        <p:pic>
          <p:nvPicPr>
            <p:cNvPr id="18" name="Picture 17" descr="Chart&#10;&#10;AI-generated content may be incorrect.">
              <a:extLst>
                <a:ext uri="{FF2B5EF4-FFF2-40B4-BE49-F238E27FC236}">
                  <a16:creationId xmlns:a16="http://schemas.microsoft.com/office/drawing/2014/main" id="{0967F28E-B4EE-77B2-9B02-CF1BBC461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1" t="11095" r="1597" b="13012"/>
            <a:stretch>
              <a:fillRect/>
            </a:stretch>
          </p:blipFill>
          <p:spPr>
            <a:xfrm>
              <a:off x="159519" y="1258487"/>
              <a:ext cx="3301217" cy="251404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82416A5-9FA5-5BF7-1A24-B530D9C0041D}"/>
                </a:ext>
              </a:extLst>
            </p:cNvPr>
            <p:cNvGrpSpPr/>
            <p:nvPr/>
          </p:nvGrpSpPr>
          <p:grpSpPr>
            <a:xfrm>
              <a:off x="212912" y="1294555"/>
              <a:ext cx="6257099" cy="2507228"/>
              <a:chOff x="212912" y="1294555"/>
              <a:chExt cx="6257099" cy="250722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D107159-2C90-AD9C-5927-2B194CFA5616}"/>
                  </a:ext>
                </a:extLst>
              </p:cNvPr>
              <p:cNvSpPr txBox="1"/>
              <p:nvPr/>
            </p:nvSpPr>
            <p:spPr>
              <a:xfrm>
                <a:off x="212912" y="2777024"/>
                <a:ext cx="23745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OCO-3 SAM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0.5 x 0.5 km (&lt;100 acres)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June 29, 2022</a:t>
                </a:r>
              </a:p>
              <a:p>
                <a:r>
                  <a:rPr lang="en-US" sz="1400" b="1" dirty="0">
                    <a:solidFill>
                      <a:srgbClr val="FFC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Grassland Prairie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D20CA0B-C6E2-AF6D-6071-2EFEAA63DB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57214" y="1294555"/>
                <a:ext cx="2778901" cy="168512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CC37380-561A-371B-9D77-BFC1F1B59C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57214" y="3163801"/>
                <a:ext cx="2712753" cy="63798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E32AFCE-2142-A94B-9E70-489D205965A3}"/>
                  </a:ext>
                </a:extLst>
              </p:cNvPr>
              <p:cNvSpPr/>
              <p:nvPr/>
            </p:nvSpPr>
            <p:spPr>
              <a:xfrm>
                <a:off x="6244916" y="2980087"/>
                <a:ext cx="225095" cy="169057"/>
              </a:xfrm>
              <a:prstGeom prst="rect">
                <a:avLst/>
              </a:prstGeom>
              <a:solidFill>
                <a:schemeClr val="bg1">
                  <a:lumMod val="75000"/>
                  <a:alpha val="49601"/>
                </a:schemeClr>
              </a:solidFill>
              <a:ln w="12700"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DAAFEF-8AD8-6C2C-C20C-1B4708396790}"/>
              </a:ext>
            </a:extLst>
          </p:cNvPr>
          <p:cNvGrpSpPr/>
          <p:nvPr/>
        </p:nvGrpSpPr>
        <p:grpSpPr>
          <a:xfrm>
            <a:off x="4212501" y="5746267"/>
            <a:ext cx="3349507" cy="854088"/>
            <a:chOff x="4090065" y="5584013"/>
            <a:chExt cx="3349507" cy="8540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1B5832-F23F-8A22-E204-32351D1F914F}"/>
                </a:ext>
              </a:extLst>
            </p:cNvPr>
            <p:cNvSpPr txBox="1"/>
            <p:nvPr/>
          </p:nvSpPr>
          <p:spPr>
            <a:xfrm>
              <a:off x="4090065" y="5991825"/>
              <a:ext cx="3349507" cy="44627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SIF Anomaly, relative to multi-year baseline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(W/m</a:t>
              </a:r>
              <a:r>
                <a:rPr lang="en-US" sz="1100" baseline="30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</a:t>
              </a:r>
              <a:r>
                <a:rPr lang="en-US" sz="11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/</a:t>
              </a:r>
              <a:r>
                <a:rPr lang="en-US" sz="1100" dirty="0" err="1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sr</a:t>
              </a:r>
              <a:r>
                <a:rPr lang="en-US" sz="11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/µm)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E6044E3-5AEC-3F53-3231-9197D3FAF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419" t="86200" r="7277" b="4144"/>
            <a:stretch>
              <a:fillRect/>
            </a:stretch>
          </p:blipFill>
          <p:spPr>
            <a:xfrm>
              <a:off x="4216307" y="5584013"/>
              <a:ext cx="3144786" cy="4072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1A626F-B87F-76F9-A285-763B6A45A816}"/>
              </a:ext>
            </a:extLst>
          </p:cNvPr>
          <p:cNvGrpSpPr/>
          <p:nvPr/>
        </p:nvGrpSpPr>
        <p:grpSpPr>
          <a:xfrm>
            <a:off x="6229342" y="3488029"/>
            <a:ext cx="5581658" cy="3018519"/>
            <a:chOff x="6169967" y="3488029"/>
            <a:chExt cx="5581658" cy="3018519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02C4C70-6D55-D332-5562-73047D751C70}"/>
                </a:ext>
              </a:extLst>
            </p:cNvPr>
            <p:cNvCxnSpPr>
              <a:cxnSpLocks/>
            </p:cNvCxnSpPr>
            <p:nvPr/>
          </p:nvCxnSpPr>
          <p:spPr>
            <a:xfrm>
              <a:off x="6338598" y="3488029"/>
              <a:ext cx="1938414" cy="44327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7B950C4-178E-14B5-1113-967439134FBA}"/>
                </a:ext>
              </a:extLst>
            </p:cNvPr>
            <p:cNvCxnSpPr>
              <a:cxnSpLocks/>
            </p:cNvCxnSpPr>
            <p:nvPr/>
          </p:nvCxnSpPr>
          <p:spPr>
            <a:xfrm>
              <a:off x="6329689" y="3637931"/>
              <a:ext cx="1953660" cy="286861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 descr="Chart&#10;&#10;AI-generated content may be incorrect.">
              <a:extLst>
                <a:ext uri="{FF2B5EF4-FFF2-40B4-BE49-F238E27FC236}">
                  <a16:creationId xmlns:a16="http://schemas.microsoft.com/office/drawing/2014/main" id="{634B8E51-9363-1116-7248-31853FB3F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0" t="17733" r="2168" b="11898"/>
            <a:stretch>
              <a:fillRect/>
            </a:stretch>
          </p:blipFill>
          <p:spPr>
            <a:xfrm>
              <a:off x="8283349" y="3938991"/>
              <a:ext cx="3468276" cy="256755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48132B-E809-42C4-8361-D770396BB4F3}"/>
                </a:ext>
              </a:extLst>
            </p:cNvPr>
            <p:cNvSpPr txBox="1"/>
            <p:nvPr/>
          </p:nvSpPr>
          <p:spPr>
            <a:xfrm>
              <a:off x="8283737" y="3931759"/>
              <a:ext cx="18985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OCO-3 SAM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0.5 x 0.5 km (&lt;100 acres)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July 22, 2022</a:t>
              </a:r>
            </a:p>
            <a:p>
              <a:r>
                <a:rPr lang="en-US" sz="1400" b="1" dirty="0">
                  <a:solidFill>
                    <a:srgbClr val="FFC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Winter Wheat, Soy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F9EA64E-9399-E01D-82FA-4053AAF51227}"/>
                </a:ext>
              </a:extLst>
            </p:cNvPr>
            <p:cNvSpPr/>
            <p:nvPr/>
          </p:nvSpPr>
          <p:spPr>
            <a:xfrm>
              <a:off x="6169967" y="3488029"/>
              <a:ext cx="159722" cy="149902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25D68D-3DE8-753D-957B-48B6E72EBE6E}"/>
              </a:ext>
            </a:extLst>
          </p:cNvPr>
          <p:cNvGrpSpPr/>
          <p:nvPr/>
        </p:nvGrpSpPr>
        <p:grpSpPr>
          <a:xfrm>
            <a:off x="230724" y="2973959"/>
            <a:ext cx="6617830" cy="3411935"/>
            <a:chOff x="171349" y="2991320"/>
            <a:chExt cx="6617830" cy="3411935"/>
          </a:xfrm>
        </p:grpSpPr>
        <p:pic>
          <p:nvPicPr>
            <p:cNvPr id="38" name="Picture 37" descr="Graphical user interface, chart, scatter chart&#10;&#10;AI-generated content may be incorrect.">
              <a:extLst>
                <a:ext uri="{FF2B5EF4-FFF2-40B4-BE49-F238E27FC236}">
                  <a16:creationId xmlns:a16="http://schemas.microsoft.com/office/drawing/2014/main" id="{12832B4C-BBCB-D89B-1694-419C5095A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5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1" t="12032" r="1568" b="13232"/>
            <a:stretch>
              <a:fillRect/>
            </a:stretch>
          </p:blipFill>
          <p:spPr>
            <a:xfrm>
              <a:off x="171349" y="4220005"/>
              <a:ext cx="3294438" cy="216948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B84180-5766-7EA5-16BC-4876CC3CAB74}"/>
                </a:ext>
              </a:extLst>
            </p:cNvPr>
            <p:cNvSpPr txBox="1"/>
            <p:nvPr/>
          </p:nvSpPr>
          <p:spPr>
            <a:xfrm>
              <a:off x="197137" y="5384689"/>
              <a:ext cx="186621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OCO-3 SAM 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0.5 x 0.5 km (&lt;100 acres)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Aug 29, 2022</a:t>
              </a:r>
            </a:p>
            <a:p>
              <a:r>
                <a:rPr lang="en-US" sz="1400" b="1" dirty="0">
                  <a:solidFill>
                    <a:srgbClr val="FFC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Grassland Prairie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6FBB8CF-29CE-E454-77A0-BF563D7B8CA6}"/>
                </a:ext>
              </a:extLst>
            </p:cNvPr>
            <p:cNvSpPr/>
            <p:nvPr/>
          </p:nvSpPr>
          <p:spPr>
            <a:xfrm>
              <a:off x="6598771" y="2991320"/>
              <a:ext cx="190408" cy="149902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628EBCC-4691-FEAD-E9A9-69C4B3A0D5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5787" y="3150226"/>
              <a:ext cx="3132544" cy="325302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C4FCEB-ECA0-F8F0-39CF-079E70AFF5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5787" y="3005321"/>
              <a:ext cx="3124183" cy="122956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8F14E14-A918-7067-D4BF-4FCA584EC377}"/>
              </a:ext>
            </a:extLst>
          </p:cNvPr>
          <p:cNvSpPr txBox="1"/>
          <p:nvPr/>
        </p:nvSpPr>
        <p:spPr>
          <a:xfrm>
            <a:off x="10290227" y="5810902"/>
            <a:ext cx="147844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Crop SIF loss ~ </a:t>
            </a:r>
          </a:p>
          <a:p>
            <a:pPr algn="ctr"/>
            <a:r>
              <a:rPr lang="en-US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USDA NASS yield loss (25%– 50%)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0CFBF4-0B48-8D13-CE03-55A412790901}"/>
              </a:ext>
            </a:extLst>
          </p:cNvPr>
          <p:cNvSpPr txBox="1"/>
          <p:nvPr/>
        </p:nvSpPr>
        <p:spPr>
          <a:xfrm>
            <a:off x="1699266" y="3538491"/>
            <a:ext cx="136333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Prairie SIF loss minimal, better drought tolerance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46CCEE0-5583-D9E2-3395-3889174CD317}"/>
              </a:ext>
            </a:extLst>
          </p:cNvPr>
          <p:cNvGrpSpPr/>
          <p:nvPr/>
        </p:nvGrpSpPr>
        <p:grpSpPr>
          <a:xfrm>
            <a:off x="9574549" y="2843028"/>
            <a:ext cx="2329420" cy="1007835"/>
            <a:chOff x="9574549" y="2843028"/>
            <a:chExt cx="2329420" cy="100783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5EB527A-3B97-4231-8C7A-749259625CAA}"/>
                </a:ext>
              </a:extLst>
            </p:cNvPr>
            <p:cNvSpPr txBox="1"/>
            <p:nvPr/>
          </p:nvSpPr>
          <p:spPr>
            <a:xfrm>
              <a:off x="10290227" y="2843028"/>
              <a:ext cx="1477089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Crop SIF loss ~ </a:t>
              </a:r>
            </a:p>
            <a:p>
              <a:pPr algn="ctr"/>
              <a:r>
                <a:rPr lang="en-US" sz="12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USDA NASS yield loss (10%–35%)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107C944-0132-90D9-4A16-405727BAF06C}"/>
                </a:ext>
              </a:extLst>
            </p:cNvPr>
            <p:cNvSpPr txBox="1"/>
            <p:nvPr/>
          </p:nvSpPr>
          <p:spPr>
            <a:xfrm>
              <a:off x="9574549" y="3512309"/>
              <a:ext cx="23294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i="1" dirty="0"/>
                <a:t>Crop Yield data from U.S. Dept. of Ag. National Agricultural Statistics Service (USDA NASS)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4C010FF-32A7-19CC-BD73-2A4473625ACA}"/>
              </a:ext>
            </a:extLst>
          </p:cNvPr>
          <p:cNvSpPr txBox="1"/>
          <p:nvPr/>
        </p:nvSpPr>
        <p:spPr>
          <a:xfrm>
            <a:off x="4125370" y="4990740"/>
            <a:ext cx="3506088" cy="6617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Agricultural areas show significant stress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Prairies show more resiliency to drought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9CB0AF-BB50-C909-B623-6E45FB8FBC03}"/>
              </a:ext>
            </a:extLst>
          </p:cNvPr>
          <p:cNvSpPr txBox="1"/>
          <p:nvPr/>
        </p:nvSpPr>
        <p:spPr>
          <a:xfrm>
            <a:off x="7501285" y="2625185"/>
            <a:ext cx="170671" cy="1538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0446A-79A2-1CB0-1814-6EFAA7E9C4E6}"/>
              </a:ext>
            </a:extLst>
          </p:cNvPr>
          <p:cNvSpPr txBox="1"/>
          <p:nvPr/>
        </p:nvSpPr>
        <p:spPr>
          <a:xfrm>
            <a:off x="8027116" y="3592882"/>
            <a:ext cx="538511" cy="1538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Iowa City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2A7D10-1234-1D3B-226F-C2876A0E4BDB}"/>
              </a:ext>
            </a:extLst>
          </p:cNvPr>
          <p:cNvCxnSpPr>
            <a:cxnSpLocks/>
          </p:cNvCxnSpPr>
          <p:nvPr/>
        </p:nvCxnSpPr>
        <p:spPr>
          <a:xfrm flipH="1" flipV="1">
            <a:off x="7631458" y="2779073"/>
            <a:ext cx="513310" cy="778501"/>
          </a:xfrm>
          <a:prstGeom prst="straightConnector1">
            <a:avLst/>
          </a:prstGeom>
          <a:ln w="1587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9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4A16A-6C25-A39B-F9BC-0B6C0BFED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9E68FD1-15D5-68DC-698E-FF7E9C39C4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69772"/>
          <a:stretch/>
        </p:blipFill>
        <p:spPr>
          <a:xfrm>
            <a:off x="0" y="4784966"/>
            <a:ext cx="12192000" cy="2073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7DE49-477D-891A-4F06-A1FE73FBA501}"/>
              </a:ext>
            </a:extLst>
          </p:cNvPr>
          <p:cNvSpPr txBox="1"/>
          <p:nvPr/>
        </p:nvSpPr>
        <p:spPr>
          <a:xfrm>
            <a:off x="1280160" y="27432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”Wiggly Line Science”:  </a:t>
            </a:r>
            <a:r>
              <a:rPr lang="en-US" sz="2800" dirty="0">
                <a:solidFill>
                  <a:srgbClr val="FFFFB4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Radiance Spectra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,  </a:t>
            </a:r>
            <a:r>
              <a:rPr lang="en-US" sz="2800" dirty="0">
                <a:solidFill>
                  <a:srgbClr val="2C9A1C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SIF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,  </a:t>
            </a:r>
            <a:r>
              <a:rPr lang="en-US" sz="2800" dirty="0">
                <a:solidFill>
                  <a:srgbClr val="0432FF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Ch</a:t>
            </a:r>
            <a:r>
              <a:rPr lang="en-US" sz="2800" dirty="0">
                <a:solidFill>
                  <a:srgbClr val="00B0F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lo</a:t>
            </a:r>
            <a:r>
              <a:rPr lang="en-US" sz="2800" dirty="0">
                <a:solidFill>
                  <a:srgbClr val="20FF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ro</a:t>
            </a:r>
            <a:r>
              <a:rPr lang="en-US" sz="2800" dirty="0">
                <a:solidFill>
                  <a:srgbClr val="FFFF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ph</a:t>
            </a:r>
            <a:r>
              <a:rPr lang="en-US" sz="2800" dirty="0">
                <a:solidFill>
                  <a:srgbClr val="FFC0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yl</a:t>
            </a:r>
            <a:r>
              <a:rPr lang="en-US" sz="2800" dirty="0">
                <a:solidFill>
                  <a:srgbClr val="EF8B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l</a:t>
            </a:r>
            <a:r>
              <a:rPr lang="en-US" sz="2800" dirty="0">
                <a:solidFill>
                  <a:srgbClr val="FFFFB4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A</a:t>
            </a:r>
          </a:p>
        </p:txBody>
      </p:sp>
      <p:cxnSp>
        <p:nvCxnSpPr>
          <p:cNvPr id="21" name="Google Shape;92;p1">
            <a:extLst>
              <a:ext uri="{FF2B5EF4-FFF2-40B4-BE49-F238E27FC236}">
                <a16:creationId xmlns:a16="http://schemas.microsoft.com/office/drawing/2014/main" id="{873B78E7-C8B6-E4DA-E25C-9580780BDC56}"/>
              </a:ext>
            </a:extLst>
          </p:cNvPr>
          <p:cNvCxnSpPr>
            <a:cxnSpLocks/>
          </p:cNvCxnSpPr>
          <p:nvPr/>
        </p:nvCxnSpPr>
        <p:spPr>
          <a:xfrm>
            <a:off x="23044" y="1175362"/>
            <a:ext cx="12168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A logo with a globe and text&#10;&#10;Description automatically generated">
            <a:extLst>
              <a:ext uri="{FF2B5EF4-FFF2-40B4-BE49-F238E27FC236}">
                <a16:creationId xmlns:a16="http://schemas.microsoft.com/office/drawing/2014/main" id="{2C7523A0-402D-2491-9C42-6E330F995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58" y="141283"/>
            <a:ext cx="915419" cy="8703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ED64D8-7B1A-E4F1-D549-841658A6CF66}"/>
              </a:ext>
            </a:extLst>
          </p:cNvPr>
          <p:cNvGrpSpPr>
            <a:grpSpLocks noChangeAspect="1"/>
          </p:cNvGrpSpPr>
          <p:nvPr/>
        </p:nvGrpSpPr>
        <p:grpSpPr>
          <a:xfrm>
            <a:off x="217524" y="141283"/>
            <a:ext cx="989726" cy="822960"/>
            <a:chOff x="41889176" y="600608"/>
            <a:chExt cx="3240000" cy="2694066"/>
          </a:xfrm>
        </p:grpSpPr>
        <p:sp>
          <p:nvSpPr>
            <p:cNvPr id="9" name="Connector 8">
              <a:extLst>
                <a:ext uri="{FF2B5EF4-FFF2-40B4-BE49-F238E27FC236}">
                  <a16:creationId xmlns:a16="http://schemas.microsoft.com/office/drawing/2014/main" id="{4C5B9612-5333-5757-FE74-E3379D6568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9815" y="713136"/>
              <a:ext cx="2465092" cy="246509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53" dirty="0"/>
            </a:p>
          </p:txBody>
        </p:sp>
        <p:pic>
          <p:nvPicPr>
            <p:cNvPr id="13" name="Picture 12" descr="NASA Logo_noBG.png">
              <a:extLst>
                <a:ext uri="{FF2B5EF4-FFF2-40B4-BE49-F238E27FC236}">
                  <a16:creationId xmlns:a16="http://schemas.microsoft.com/office/drawing/2014/main" id="{F71C096E-FCE8-3E80-1D27-674DD64AD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176" y="600608"/>
              <a:ext cx="3240000" cy="2694066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07C5F44-F980-CEAC-9664-290E01FC0689}"/>
              </a:ext>
            </a:extLst>
          </p:cNvPr>
          <p:cNvSpPr txBox="1"/>
          <p:nvPr/>
        </p:nvSpPr>
        <p:spPr>
          <a:xfrm>
            <a:off x="348098" y="1720996"/>
            <a:ext cx="342057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SIF Retrieval: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Arial Narrow" panose="020B0604020202020204" pitchFamily="34" charset="0"/>
              <a:ea typeface="Roboto" panose="02000000000000000000" pitchFamily="2" charset="0"/>
              <a:cs typeface="Arial Narrow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432FF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Ch</a:t>
            </a:r>
            <a:r>
              <a:rPr lang="en-US" dirty="0">
                <a:solidFill>
                  <a:srgbClr val="00B0F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lo</a:t>
            </a:r>
            <a:r>
              <a:rPr lang="en-US" dirty="0">
                <a:solidFill>
                  <a:srgbClr val="20FF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ro</a:t>
            </a:r>
            <a:r>
              <a:rPr lang="en-US" dirty="0">
                <a:solidFill>
                  <a:srgbClr val="FFFF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ph</a:t>
            </a:r>
            <a:r>
              <a:rPr lang="en-US" dirty="0">
                <a:solidFill>
                  <a:srgbClr val="FFC0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yl</a:t>
            </a:r>
            <a:r>
              <a:rPr lang="en-US" dirty="0">
                <a:solidFill>
                  <a:srgbClr val="EF8B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l</a:t>
            </a:r>
            <a:r>
              <a:rPr lang="en-US" dirty="0">
                <a:solidFill>
                  <a:srgbClr val="FFFFB4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absorption + </a:t>
            </a:r>
            <a:r>
              <a:rPr lang="en-US" dirty="0">
                <a:solidFill>
                  <a:srgbClr val="2BA12C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SIF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: net effect is akin to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inelastic scattering 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(redistribution of energy)  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SIF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reduces </a:t>
            </a:r>
            <a:r>
              <a:rPr lang="en-US" dirty="0">
                <a:solidFill>
                  <a:srgbClr val="FFFF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FHL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line depth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,        ~1-2% of absolute radiances</a:t>
            </a: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Ideal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retrieval window: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~740 nm 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(avoid molecular absorption bands, </a:t>
            </a:r>
            <a:r>
              <a:rPr lang="en-US" sz="1400" i="1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e.g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., O</a:t>
            </a:r>
            <a:r>
              <a:rPr lang="en-US" sz="1400" baseline="-25000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)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  <a:latin typeface="Arial Narrow" panose="020B0604020202020204" pitchFamily="34" charset="0"/>
              <a:ea typeface="Roboto" panose="02000000000000000000" pitchFamily="2" charset="0"/>
              <a:cs typeface="Arial Narrow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PS II region</a:t>
            </a:r>
            <a:r>
              <a:rPr lang="en-US" dirty="0">
                <a:solidFill>
                  <a:srgbClr val="92D05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is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less ideal </a:t>
            </a:r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      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(residual </a:t>
            </a:r>
            <a:r>
              <a:rPr lang="en-US" sz="1400" dirty="0">
                <a:solidFill>
                  <a:srgbClr val="0432FF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Ch</a:t>
            </a:r>
            <a:r>
              <a:rPr lang="en-US" sz="1400" dirty="0">
                <a:solidFill>
                  <a:srgbClr val="00B0F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lo</a:t>
            </a:r>
            <a:r>
              <a:rPr lang="en-US" sz="1400" dirty="0">
                <a:solidFill>
                  <a:srgbClr val="20FF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ro</a:t>
            </a:r>
            <a:r>
              <a:rPr lang="en-US" sz="1400" dirty="0">
                <a:solidFill>
                  <a:srgbClr val="FFFF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ph</a:t>
            </a:r>
            <a:r>
              <a:rPr lang="en-US" sz="1400" dirty="0">
                <a:solidFill>
                  <a:srgbClr val="FFC0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yl</a:t>
            </a:r>
            <a:r>
              <a:rPr lang="en-US" sz="1400" dirty="0">
                <a:solidFill>
                  <a:srgbClr val="EF8B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l</a:t>
            </a:r>
            <a:r>
              <a:rPr lang="en-US" sz="1400" dirty="0">
                <a:solidFill>
                  <a:srgbClr val="FFFFB4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A</a:t>
            </a:r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 absorption)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DE4C9D3-2162-28B1-C33F-627D47942198}"/>
              </a:ext>
            </a:extLst>
          </p:cNvPr>
          <p:cNvGrpSpPr/>
          <p:nvPr/>
        </p:nvGrpSpPr>
        <p:grpSpPr>
          <a:xfrm>
            <a:off x="3736021" y="1285038"/>
            <a:ext cx="8165736" cy="5298642"/>
            <a:chOff x="3736021" y="1285038"/>
            <a:chExt cx="8165736" cy="52986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BB9AFA-C29D-CED2-4E4B-09E70CF9D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7175"/>
            <a:stretch>
              <a:fillRect/>
            </a:stretch>
          </p:blipFill>
          <p:spPr>
            <a:xfrm>
              <a:off x="5869843" y="1453132"/>
              <a:ext cx="6031914" cy="51305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221B19-B893-3F6C-E43B-DBD31C1D0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77973"/>
            <a:stretch>
              <a:fillRect/>
            </a:stretch>
          </p:blipFill>
          <p:spPr>
            <a:xfrm>
              <a:off x="3736021" y="1453132"/>
              <a:ext cx="2114861" cy="513054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BF197F6-AA72-9090-D071-A4F8B0EE6770}"/>
                </a:ext>
              </a:extLst>
            </p:cNvPr>
            <p:cNvGrpSpPr/>
            <p:nvPr/>
          </p:nvGrpSpPr>
          <p:grpSpPr>
            <a:xfrm>
              <a:off x="5317935" y="2991908"/>
              <a:ext cx="3155950" cy="1654174"/>
              <a:chOff x="3665594" y="2991908"/>
              <a:chExt cx="3155950" cy="165417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E9BF96C-64B2-8DEB-9F31-639EB4904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7601" t="57246" r="59529" b="10512"/>
              <a:stretch>
                <a:fillRect/>
              </a:stretch>
            </p:blipFill>
            <p:spPr>
              <a:xfrm>
                <a:off x="3665594" y="2991908"/>
                <a:ext cx="3155950" cy="165417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27CD05F-E4D5-8B79-4680-8B206BC71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30556" t="35392" r="64298" b="63461"/>
              <a:stretch>
                <a:fillRect/>
              </a:stretch>
            </p:blipFill>
            <p:spPr>
              <a:xfrm>
                <a:off x="3756025" y="4400550"/>
                <a:ext cx="400058" cy="47626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717191-9679-9006-E266-85F784228C00}"/>
                </a:ext>
              </a:extLst>
            </p:cNvPr>
            <p:cNvSpPr txBox="1"/>
            <p:nvPr/>
          </p:nvSpPr>
          <p:spPr>
            <a:xfrm>
              <a:off x="5726799" y="5893201"/>
              <a:ext cx="3310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ea typeface="Roboto" panose="02000000000000000000" pitchFamily="2" charset="0"/>
                  <a:cs typeface="Arial Narrow" panose="020B0604020202020204" pitchFamily="34" charset="0"/>
                </a:rPr>
                <a:t>//</a:t>
              </a:r>
            </a:p>
          </p:txBody>
        </p:sp>
        <p:sp>
          <p:nvSpPr>
            <p:cNvPr id="18" name="Rectangle 343">
              <a:extLst>
                <a:ext uri="{FF2B5EF4-FFF2-40B4-BE49-F238E27FC236}">
                  <a16:creationId xmlns:a16="http://schemas.microsoft.com/office/drawing/2014/main" id="{41EA84D4-AA32-0771-84BD-35B72C20D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2827" y="1646030"/>
              <a:ext cx="80922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800" dirty="0">
                  <a:solidFill>
                    <a:srgbClr val="00B050"/>
                  </a:solidFill>
                </a:rPr>
                <a:t>PS II</a:t>
              </a:r>
            </a:p>
          </p:txBody>
        </p:sp>
        <p:sp>
          <p:nvSpPr>
            <p:cNvPr id="19" name="Rectangle 343">
              <a:extLst>
                <a:ext uri="{FF2B5EF4-FFF2-40B4-BE49-F238E27FC236}">
                  <a16:creationId xmlns:a16="http://schemas.microsoft.com/office/drawing/2014/main" id="{C3420DD6-AA93-463D-98F0-BEDCB2519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9034" y="1553185"/>
              <a:ext cx="74078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800" dirty="0">
                  <a:solidFill>
                    <a:srgbClr val="00B050"/>
                  </a:solidFill>
                </a:rPr>
                <a:t>PS I +</a:t>
              </a:r>
            </a:p>
            <a:p>
              <a:pPr algn="ctr" defTabSz="3376449" eaLnBrk="0" hangingPunct="0">
                <a:spcBef>
                  <a:spcPct val="0"/>
                </a:spcBef>
              </a:pPr>
              <a:r>
                <a:rPr lang="en-US" sz="1800" dirty="0">
                  <a:solidFill>
                    <a:srgbClr val="00B050"/>
                  </a:solidFill>
                </a:rPr>
                <a:t>PS II</a:t>
              </a:r>
            </a:p>
          </p:txBody>
        </p:sp>
        <p:sp>
          <p:nvSpPr>
            <p:cNvPr id="20" name="Rectangle 343">
              <a:extLst>
                <a:ext uri="{FF2B5EF4-FFF2-40B4-BE49-F238E27FC236}">
                  <a16:creationId xmlns:a16="http://schemas.microsoft.com/office/drawing/2014/main" id="{98AB64D4-E42E-484A-6370-68D9D938E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7083" y="3429000"/>
              <a:ext cx="508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200" dirty="0">
                  <a:solidFill>
                    <a:schemeClr val="bg1"/>
                  </a:solidFill>
                </a:rPr>
                <a:t>O</a:t>
              </a:r>
              <a:r>
                <a:rPr lang="en-US" sz="1200" baseline="-25000" dirty="0">
                  <a:solidFill>
                    <a:schemeClr val="bg1"/>
                  </a:solidFill>
                </a:rPr>
                <a:t>2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i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3" name="Rectangle 343">
              <a:extLst>
                <a:ext uri="{FF2B5EF4-FFF2-40B4-BE49-F238E27FC236}">
                  <a16:creationId xmlns:a16="http://schemas.microsoft.com/office/drawing/2014/main" id="{69ACB156-BBBF-E058-3BFE-9C96DC84C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6107" y="5765792"/>
              <a:ext cx="508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200" dirty="0">
                  <a:solidFill>
                    <a:schemeClr val="bg1"/>
                  </a:solidFill>
                </a:rPr>
                <a:t>O</a:t>
              </a:r>
              <a:r>
                <a:rPr lang="en-US" sz="1200" baseline="-25000" dirty="0">
                  <a:solidFill>
                    <a:schemeClr val="bg1"/>
                  </a:solidFill>
                </a:rPr>
                <a:t>2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i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4" name="Rectangle 343">
              <a:extLst>
                <a:ext uri="{FF2B5EF4-FFF2-40B4-BE49-F238E27FC236}">
                  <a16:creationId xmlns:a16="http://schemas.microsoft.com/office/drawing/2014/main" id="{084D070F-EB86-99C3-3641-F7C7888C1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1773" y="2543632"/>
              <a:ext cx="508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200" dirty="0">
                  <a:solidFill>
                    <a:schemeClr val="bg1"/>
                  </a:solidFill>
                </a:rPr>
                <a:t>O</a:t>
              </a:r>
              <a:r>
                <a:rPr lang="en-US" sz="1200" baseline="-25000" dirty="0">
                  <a:solidFill>
                    <a:schemeClr val="bg1"/>
                  </a:solidFill>
                </a:rPr>
                <a:t>2 </a:t>
              </a:r>
              <a:r>
                <a:rPr lang="en-US" sz="1200" dirty="0">
                  <a:solidFill>
                    <a:schemeClr val="bg1"/>
                  </a:solidFill>
                </a:rPr>
                <a:t>𝛾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343">
              <a:extLst>
                <a:ext uri="{FF2B5EF4-FFF2-40B4-BE49-F238E27FC236}">
                  <a16:creationId xmlns:a16="http://schemas.microsoft.com/office/drawing/2014/main" id="{D0402344-1560-EDF5-066E-1B954A8D4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8689" y="2224323"/>
              <a:ext cx="508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200" dirty="0">
                  <a:solidFill>
                    <a:schemeClr val="bg1"/>
                  </a:solidFill>
                </a:rPr>
                <a:t>O</a:t>
              </a:r>
              <a:r>
                <a:rPr lang="en-US" sz="1200" baseline="-25000" dirty="0">
                  <a:solidFill>
                    <a:schemeClr val="bg1"/>
                  </a:solidFill>
                </a:rPr>
                <a:t>2 </a:t>
              </a:r>
              <a:r>
                <a:rPr lang="en-US" sz="1200" dirty="0">
                  <a:solidFill>
                    <a:schemeClr val="bg1"/>
                  </a:solidFill>
                </a:rPr>
                <a:t>𝛿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343">
              <a:extLst>
                <a:ext uri="{FF2B5EF4-FFF2-40B4-BE49-F238E27FC236}">
                  <a16:creationId xmlns:a16="http://schemas.microsoft.com/office/drawing/2014/main" id="{622CD03B-19D9-6B30-5625-4321D9188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7888" y="2668358"/>
              <a:ext cx="32880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200" dirty="0">
                  <a:solidFill>
                    <a:srgbClr val="FFFF00"/>
                  </a:solidFill>
                </a:rPr>
                <a:t>FHL</a:t>
              </a:r>
              <a:endParaRPr lang="en-US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27" name="Rectangle 343">
              <a:extLst>
                <a:ext uri="{FF2B5EF4-FFF2-40B4-BE49-F238E27FC236}">
                  <a16:creationId xmlns:a16="http://schemas.microsoft.com/office/drawing/2014/main" id="{EE371DEA-C2F5-02C0-416F-810512B1C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3099" y="3807017"/>
              <a:ext cx="32880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200" dirty="0">
                  <a:solidFill>
                    <a:srgbClr val="FFFF00"/>
                  </a:solidFill>
                </a:rPr>
                <a:t>FHL</a:t>
              </a:r>
              <a:endParaRPr lang="en-US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28" name="Rectangle 343">
              <a:extLst>
                <a:ext uri="{FF2B5EF4-FFF2-40B4-BE49-F238E27FC236}">
                  <a16:creationId xmlns:a16="http://schemas.microsoft.com/office/drawing/2014/main" id="{DB599468-746F-97D1-8C5E-B69E9CB06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030" y="2379499"/>
              <a:ext cx="32880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200" dirty="0">
                  <a:solidFill>
                    <a:srgbClr val="FFFF00"/>
                  </a:solidFill>
                </a:rPr>
                <a:t>FHL</a:t>
              </a:r>
              <a:endParaRPr lang="en-US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29" name="Rectangle 343">
              <a:extLst>
                <a:ext uri="{FF2B5EF4-FFF2-40B4-BE49-F238E27FC236}">
                  <a16:creationId xmlns:a16="http://schemas.microsoft.com/office/drawing/2014/main" id="{01B87D2F-C81D-1FC9-DD09-473514B74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4405" y="2794446"/>
              <a:ext cx="32880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200" dirty="0">
                  <a:solidFill>
                    <a:srgbClr val="FFFF00"/>
                  </a:solidFill>
                </a:rPr>
                <a:t>FHL</a:t>
              </a:r>
              <a:endParaRPr lang="en-US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30" name="Rectangle 343">
              <a:extLst>
                <a:ext uri="{FF2B5EF4-FFF2-40B4-BE49-F238E27FC236}">
                  <a16:creationId xmlns:a16="http://schemas.microsoft.com/office/drawing/2014/main" id="{8C5E5C43-6C40-4A2E-EDAF-9709597A2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9617" y="3406835"/>
              <a:ext cx="32880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200" dirty="0">
                  <a:solidFill>
                    <a:srgbClr val="FFFF00"/>
                  </a:solidFill>
                </a:rPr>
                <a:t>FHL</a:t>
              </a:r>
              <a:endParaRPr lang="en-US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31" name="Rectangle 343">
              <a:extLst>
                <a:ext uri="{FF2B5EF4-FFF2-40B4-BE49-F238E27FC236}">
                  <a16:creationId xmlns:a16="http://schemas.microsoft.com/office/drawing/2014/main" id="{8F7CB70B-B8C6-0423-F580-3234C352B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2851" y="2513268"/>
              <a:ext cx="32880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200" dirty="0">
                  <a:solidFill>
                    <a:srgbClr val="FFFF00"/>
                  </a:solidFill>
                </a:rPr>
                <a:t>FHL</a:t>
              </a:r>
              <a:endParaRPr lang="en-US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32" name="Rectangle 343">
              <a:extLst>
                <a:ext uri="{FF2B5EF4-FFF2-40B4-BE49-F238E27FC236}">
                  <a16:creationId xmlns:a16="http://schemas.microsoft.com/office/drawing/2014/main" id="{2298CBED-8F32-A130-45A1-EAE344F74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3140" y="5258921"/>
              <a:ext cx="2059098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algn="ctr" defTabSz="3376449" eaLnBrk="0" hangingPunct="0">
                <a:spcBef>
                  <a:spcPct val="0"/>
                </a:spcBef>
              </a:pPr>
              <a:r>
                <a:rPr lang="en-US" sz="1500" dirty="0">
                  <a:solidFill>
                    <a:srgbClr val="FFFF00"/>
                  </a:solidFill>
                </a:rPr>
                <a:t>FHL: Solar Fraunhofer Line</a:t>
              </a:r>
              <a:endParaRPr lang="en-US" sz="1500" i="1" dirty="0">
                <a:solidFill>
                  <a:srgbClr val="FFFF00"/>
                </a:solidFill>
              </a:endParaRPr>
            </a:p>
          </p:txBody>
        </p:sp>
        <p:sp>
          <p:nvSpPr>
            <p:cNvPr id="35" name="Rectangle 343">
              <a:extLst>
                <a:ext uri="{FF2B5EF4-FFF2-40B4-BE49-F238E27FC236}">
                  <a16:creationId xmlns:a16="http://schemas.microsoft.com/office/drawing/2014/main" id="{BF1C093E-400E-6A97-0825-F33C20403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0670" y="4736769"/>
              <a:ext cx="224145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Ctr="1">
              <a:spAutoFit/>
            </a:bodyPr>
            <a:lstStyle/>
            <a:p>
              <a:pPr defTabSz="3376449" eaLnBrk="0" hangingPunct="0">
                <a:spcBef>
                  <a:spcPct val="0"/>
                </a:spcBef>
              </a:pPr>
              <a:r>
                <a:rPr lang="en-US" sz="1600" dirty="0">
                  <a:solidFill>
                    <a:srgbClr val="00B050"/>
                  </a:solidFill>
                </a:rPr>
                <a:t>PS: Photosystem </a:t>
              </a:r>
            </a:p>
            <a:p>
              <a:pPr defTabSz="3376449" eaLnBrk="0" hangingPunct="0">
                <a:spcBef>
                  <a:spcPct val="0"/>
                </a:spcBef>
              </a:pPr>
              <a:r>
                <a:rPr lang="en-US" sz="1200" dirty="0">
                  <a:solidFill>
                    <a:srgbClr val="00B050"/>
                  </a:solidFill>
                </a:rPr>
                <a:t>(protein complexes in membranes)</a:t>
              </a:r>
              <a:endParaRPr lang="en-US" sz="1200" i="1" dirty="0">
                <a:solidFill>
                  <a:srgbClr val="00B05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359F18-7AD9-EE45-C80D-1ADCA5E02C81}"/>
                </a:ext>
              </a:extLst>
            </p:cNvPr>
            <p:cNvSpPr txBox="1"/>
            <p:nvPr/>
          </p:nvSpPr>
          <p:spPr>
            <a:xfrm>
              <a:off x="5712281" y="1285038"/>
              <a:ext cx="33107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ea typeface="Roboto" panose="02000000000000000000" pitchFamily="2" charset="0"/>
                  <a:cs typeface="Arial Narrow" panose="020B0604020202020204" pitchFamily="34" charset="0"/>
                </a:rPr>
                <a:t>//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43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29DBC-C2AF-0EEC-C3AD-71E3FA3FA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594D539-906D-A3B6-64F8-4F1A27B1E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69772"/>
          <a:stretch/>
        </p:blipFill>
        <p:spPr>
          <a:xfrm>
            <a:off x="0" y="4784966"/>
            <a:ext cx="12192000" cy="2073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45587-C615-8B17-8F63-3F58EFA51131}"/>
              </a:ext>
            </a:extLst>
          </p:cNvPr>
          <p:cNvSpPr txBox="1"/>
          <p:nvPr/>
        </p:nvSpPr>
        <p:spPr>
          <a:xfrm>
            <a:off x="1280160" y="27432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Test Case: Hurricane Milton, 2024-10-08</a:t>
            </a:r>
            <a:endParaRPr lang="en-US" sz="2800" dirty="0">
              <a:solidFill>
                <a:srgbClr val="FF0000"/>
              </a:solidFill>
              <a:latin typeface="Arial Narrow" panose="020B0604020202020204" pitchFamily="34" charset="0"/>
              <a:ea typeface="Roboto" panose="02000000000000000000" pitchFamily="2" charset="0"/>
              <a:cs typeface="Arial Narrow" panose="020B0604020202020204" pitchFamily="34" charset="0"/>
            </a:endParaRPr>
          </a:p>
        </p:txBody>
      </p:sp>
      <p:cxnSp>
        <p:nvCxnSpPr>
          <p:cNvPr id="21" name="Google Shape;92;p1">
            <a:extLst>
              <a:ext uri="{FF2B5EF4-FFF2-40B4-BE49-F238E27FC236}">
                <a16:creationId xmlns:a16="http://schemas.microsoft.com/office/drawing/2014/main" id="{8171F929-82FD-F703-722B-42F2641124FD}"/>
              </a:ext>
            </a:extLst>
          </p:cNvPr>
          <p:cNvCxnSpPr>
            <a:cxnSpLocks/>
          </p:cNvCxnSpPr>
          <p:nvPr/>
        </p:nvCxnSpPr>
        <p:spPr>
          <a:xfrm>
            <a:off x="23044" y="1175362"/>
            <a:ext cx="12168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A logo with a globe and text&#10;&#10;Description automatically generated">
            <a:extLst>
              <a:ext uri="{FF2B5EF4-FFF2-40B4-BE49-F238E27FC236}">
                <a16:creationId xmlns:a16="http://schemas.microsoft.com/office/drawing/2014/main" id="{CA56BC6B-0273-459C-51C8-AB6DDC53D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58" y="141283"/>
            <a:ext cx="915419" cy="8703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7EF4BD-CF00-E77E-F304-6789971D9737}"/>
              </a:ext>
            </a:extLst>
          </p:cNvPr>
          <p:cNvGrpSpPr>
            <a:grpSpLocks noChangeAspect="1"/>
          </p:cNvGrpSpPr>
          <p:nvPr/>
        </p:nvGrpSpPr>
        <p:grpSpPr>
          <a:xfrm>
            <a:off x="217524" y="141283"/>
            <a:ext cx="989726" cy="822960"/>
            <a:chOff x="41889176" y="600608"/>
            <a:chExt cx="3240000" cy="2694066"/>
          </a:xfrm>
        </p:grpSpPr>
        <p:sp>
          <p:nvSpPr>
            <p:cNvPr id="9" name="Connector 8">
              <a:extLst>
                <a:ext uri="{FF2B5EF4-FFF2-40B4-BE49-F238E27FC236}">
                  <a16:creationId xmlns:a16="http://schemas.microsoft.com/office/drawing/2014/main" id="{D2F9CD3B-4347-7F1E-475A-9B50F7CF22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9815" y="713136"/>
              <a:ext cx="2465092" cy="246509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53" dirty="0"/>
            </a:p>
          </p:txBody>
        </p:sp>
        <p:pic>
          <p:nvPicPr>
            <p:cNvPr id="13" name="Picture 12" descr="NASA Logo_noBG.png">
              <a:extLst>
                <a:ext uri="{FF2B5EF4-FFF2-40B4-BE49-F238E27FC236}">
                  <a16:creationId xmlns:a16="http://schemas.microsoft.com/office/drawing/2014/main" id="{DCF2C47E-BC84-B99B-D40A-0F5A4B9C7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176" y="600608"/>
              <a:ext cx="3240000" cy="269406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7C5D795-5188-9915-FF32-C39640A328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92" t="2242" r="1933" b="5803"/>
          <a:stretch>
            <a:fillRect/>
          </a:stretch>
        </p:blipFill>
        <p:spPr>
          <a:xfrm>
            <a:off x="4061224" y="2047106"/>
            <a:ext cx="3776133" cy="33866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FCBDBE5-E4AA-623F-8B23-CEBDAC6BD6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611" t="2137" r="1587" b="5909"/>
          <a:stretch>
            <a:fillRect/>
          </a:stretch>
        </p:blipFill>
        <p:spPr>
          <a:xfrm>
            <a:off x="8073228" y="2056151"/>
            <a:ext cx="3828542" cy="3386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F860E-BFE4-E35E-EFF6-371C11FDB1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95" t="34610" r="23117" b="15445"/>
          <a:stretch>
            <a:fillRect/>
          </a:stretch>
        </p:blipFill>
        <p:spPr>
          <a:xfrm>
            <a:off x="676703" y="2047106"/>
            <a:ext cx="3148650" cy="3386663"/>
          </a:xfrm>
          <a:prstGeom prst="rect">
            <a:avLst/>
          </a:prstGeom>
        </p:spPr>
      </p:pic>
      <p:sp>
        <p:nvSpPr>
          <p:cNvPr id="35" name="TextBox 56">
            <a:extLst>
              <a:ext uri="{FF2B5EF4-FFF2-40B4-BE49-F238E27FC236}">
                <a16:creationId xmlns:a16="http://schemas.microsoft.com/office/drawing/2014/main" id="{49059477-9342-8370-11B2-61C5950E4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748" y="1646996"/>
            <a:ext cx="2036369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3376449">
              <a:spcBef>
                <a:spcPct val="0"/>
              </a:spcBef>
              <a:defRPr/>
            </a:pPr>
            <a:r>
              <a:rPr lang="en-US" sz="2000" b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NASA Worldview</a:t>
            </a:r>
          </a:p>
        </p:txBody>
      </p:sp>
      <p:sp>
        <p:nvSpPr>
          <p:cNvPr id="36" name="TextBox 56">
            <a:extLst>
              <a:ext uri="{FF2B5EF4-FFF2-40B4-BE49-F238E27FC236}">
                <a16:creationId xmlns:a16="http://schemas.microsoft.com/office/drawing/2014/main" id="{A451E3A7-5748-9D5C-2EA0-C707D86D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665" y="1639577"/>
            <a:ext cx="4392222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3376449">
              <a:spcBef>
                <a:spcPct val="0"/>
              </a:spcBef>
              <a:defRPr/>
            </a:pPr>
            <a:r>
              <a:rPr lang="en-US" sz="2000" b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TROPOMI Cloud Fraction</a:t>
            </a:r>
          </a:p>
        </p:txBody>
      </p:sp>
      <p:sp>
        <p:nvSpPr>
          <p:cNvPr id="37" name="TextBox 56">
            <a:extLst>
              <a:ext uri="{FF2B5EF4-FFF2-40B4-BE49-F238E27FC236}">
                <a16:creationId xmlns:a16="http://schemas.microsoft.com/office/drawing/2014/main" id="{6A9847F3-5C27-C806-DB58-44724EB1F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452" y="1686495"/>
            <a:ext cx="266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2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3376449">
              <a:spcBef>
                <a:spcPct val="0"/>
              </a:spcBef>
              <a:defRPr/>
            </a:pPr>
            <a:r>
              <a:rPr lang="en-US" sz="2000" b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TROPOMI Cloud Pressure</a:t>
            </a:r>
          </a:p>
        </p:txBody>
      </p:sp>
    </p:spTree>
    <p:extLst>
      <p:ext uri="{BB962C8B-B14F-4D97-AF65-F5344CB8AC3E}">
        <p14:creationId xmlns:p14="http://schemas.microsoft.com/office/powerpoint/2010/main" val="3903073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54E93-6C26-620A-46C1-64A0D1F9F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1D262CA-9D7C-4D06-8DFC-39E8C3804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69772"/>
          <a:stretch/>
        </p:blipFill>
        <p:spPr>
          <a:xfrm>
            <a:off x="0" y="4784966"/>
            <a:ext cx="12192000" cy="2073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ED01A1-C918-D784-F0DD-33C47EAB4B18}"/>
              </a:ext>
            </a:extLst>
          </p:cNvPr>
          <p:cNvSpPr txBox="1"/>
          <p:nvPr/>
        </p:nvSpPr>
        <p:spPr>
          <a:xfrm>
            <a:off x="1280160" y="27432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Test Case: Hurricane Milton, Solar FHL Fits</a:t>
            </a:r>
            <a:endParaRPr lang="en-US" sz="2800" dirty="0">
              <a:solidFill>
                <a:srgbClr val="FF0000"/>
              </a:solidFill>
              <a:latin typeface="Arial Narrow" panose="020B0604020202020204" pitchFamily="34" charset="0"/>
              <a:ea typeface="Roboto" panose="02000000000000000000" pitchFamily="2" charset="0"/>
              <a:cs typeface="Arial Narrow" panose="020B0604020202020204" pitchFamily="34" charset="0"/>
            </a:endParaRPr>
          </a:p>
        </p:txBody>
      </p:sp>
      <p:cxnSp>
        <p:nvCxnSpPr>
          <p:cNvPr id="21" name="Google Shape;92;p1">
            <a:extLst>
              <a:ext uri="{FF2B5EF4-FFF2-40B4-BE49-F238E27FC236}">
                <a16:creationId xmlns:a16="http://schemas.microsoft.com/office/drawing/2014/main" id="{C4764553-CE74-330A-3AB4-567B7E1D0E1A}"/>
              </a:ext>
            </a:extLst>
          </p:cNvPr>
          <p:cNvCxnSpPr>
            <a:cxnSpLocks/>
          </p:cNvCxnSpPr>
          <p:nvPr/>
        </p:nvCxnSpPr>
        <p:spPr>
          <a:xfrm>
            <a:off x="23044" y="1175362"/>
            <a:ext cx="12168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A logo with a globe and text&#10;&#10;Description automatically generated">
            <a:extLst>
              <a:ext uri="{FF2B5EF4-FFF2-40B4-BE49-F238E27FC236}">
                <a16:creationId xmlns:a16="http://schemas.microsoft.com/office/drawing/2014/main" id="{A5EEA82F-9791-909B-87BA-BBA1E0A25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58" y="141283"/>
            <a:ext cx="915419" cy="8703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31AEAE6-1693-9F37-D264-81891E4242B5}"/>
              </a:ext>
            </a:extLst>
          </p:cNvPr>
          <p:cNvGrpSpPr>
            <a:grpSpLocks noChangeAspect="1"/>
          </p:cNvGrpSpPr>
          <p:nvPr/>
        </p:nvGrpSpPr>
        <p:grpSpPr>
          <a:xfrm>
            <a:off x="217524" y="141283"/>
            <a:ext cx="989726" cy="822960"/>
            <a:chOff x="41889176" y="600608"/>
            <a:chExt cx="3240000" cy="2694066"/>
          </a:xfrm>
        </p:grpSpPr>
        <p:sp>
          <p:nvSpPr>
            <p:cNvPr id="9" name="Connector 8">
              <a:extLst>
                <a:ext uri="{FF2B5EF4-FFF2-40B4-BE49-F238E27FC236}">
                  <a16:creationId xmlns:a16="http://schemas.microsoft.com/office/drawing/2014/main" id="{C49F9AFA-E3F7-BC62-BC74-3A754BA3B2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9815" y="713136"/>
              <a:ext cx="2465092" cy="246509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53" dirty="0"/>
            </a:p>
          </p:txBody>
        </p:sp>
        <p:pic>
          <p:nvPicPr>
            <p:cNvPr id="13" name="Picture 12" descr="NASA Logo_noBG.png">
              <a:extLst>
                <a:ext uri="{FF2B5EF4-FFF2-40B4-BE49-F238E27FC236}">
                  <a16:creationId xmlns:a16="http://schemas.microsoft.com/office/drawing/2014/main" id="{C6AD064F-E06D-A780-E54D-D6FC6292B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176" y="600608"/>
              <a:ext cx="3240000" cy="269406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E39CB2-E898-BFB0-8109-2481862860C7}"/>
              </a:ext>
            </a:extLst>
          </p:cNvPr>
          <p:cNvGrpSpPr/>
          <p:nvPr/>
        </p:nvGrpSpPr>
        <p:grpSpPr>
          <a:xfrm>
            <a:off x="304151" y="3756876"/>
            <a:ext cx="3342053" cy="3010853"/>
            <a:chOff x="304151" y="3756876"/>
            <a:chExt cx="3342053" cy="3010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998501-4AA9-A537-1747-BAF3487F4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51" y="3756876"/>
              <a:ext cx="3342053" cy="3010853"/>
            </a:xfrm>
            <a:prstGeom prst="rect">
              <a:avLst/>
            </a:prstGeom>
          </p:spPr>
        </p:pic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24465D3B-B6CB-6994-2FFF-94238683D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458" y="3832410"/>
              <a:ext cx="1240694" cy="3385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376449">
                <a:spcBef>
                  <a:spcPct val="0"/>
                </a:spcBef>
                <a:defRPr/>
              </a:pPr>
              <a:r>
                <a:rPr lang="en-US" sz="1600" b="0" dirty="0">
                  <a:solidFill>
                    <a:schemeClr val="bg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575 – 600 nm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72447CC-AEEB-514F-1FEC-2941EDC650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2173" y="1321077"/>
            <a:ext cx="11587653" cy="228299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35475D8-2B94-2259-317E-433AF9A82D8E}"/>
              </a:ext>
            </a:extLst>
          </p:cNvPr>
          <p:cNvCxnSpPr>
            <a:cxnSpLocks/>
          </p:cNvCxnSpPr>
          <p:nvPr/>
        </p:nvCxnSpPr>
        <p:spPr>
          <a:xfrm flipV="1">
            <a:off x="1627152" y="1978432"/>
            <a:ext cx="428476" cy="1688174"/>
          </a:xfrm>
          <a:prstGeom prst="straightConnector1">
            <a:avLst/>
          </a:prstGeom>
          <a:ln w="22225">
            <a:solidFill>
              <a:srgbClr val="33D7F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591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73DC5-BDF3-FB98-3C96-BBA201B4F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2C9491C-7E82-A852-7879-87DD35FBF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69772"/>
          <a:stretch/>
        </p:blipFill>
        <p:spPr>
          <a:xfrm>
            <a:off x="0" y="4784966"/>
            <a:ext cx="12192000" cy="2073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0BABC-ACC0-7FB9-E4E0-BAE1219A6513}"/>
              </a:ext>
            </a:extLst>
          </p:cNvPr>
          <p:cNvSpPr txBox="1"/>
          <p:nvPr/>
        </p:nvSpPr>
        <p:spPr>
          <a:xfrm>
            <a:off x="1280160" y="27432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Test Case: Hurricane Milton, Solar FHL Fits</a:t>
            </a:r>
            <a:endParaRPr lang="en-US" sz="2800" dirty="0">
              <a:solidFill>
                <a:srgbClr val="FF0000"/>
              </a:solidFill>
              <a:latin typeface="Arial Narrow" panose="020B0604020202020204" pitchFamily="34" charset="0"/>
              <a:ea typeface="Roboto" panose="02000000000000000000" pitchFamily="2" charset="0"/>
              <a:cs typeface="Arial Narrow" panose="020B0604020202020204" pitchFamily="34" charset="0"/>
            </a:endParaRPr>
          </a:p>
        </p:txBody>
      </p:sp>
      <p:cxnSp>
        <p:nvCxnSpPr>
          <p:cNvPr id="21" name="Google Shape;92;p1">
            <a:extLst>
              <a:ext uri="{FF2B5EF4-FFF2-40B4-BE49-F238E27FC236}">
                <a16:creationId xmlns:a16="http://schemas.microsoft.com/office/drawing/2014/main" id="{F06A5F00-8262-6476-EE60-DADB5AC7B103}"/>
              </a:ext>
            </a:extLst>
          </p:cNvPr>
          <p:cNvCxnSpPr>
            <a:cxnSpLocks/>
          </p:cNvCxnSpPr>
          <p:nvPr/>
        </p:nvCxnSpPr>
        <p:spPr>
          <a:xfrm>
            <a:off x="23044" y="1175362"/>
            <a:ext cx="12168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A logo with a globe and text&#10;&#10;Description automatically generated">
            <a:extLst>
              <a:ext uri="{FF2B5EF4-FFF2-40B4-BE49-F238E27FC236}">
                <a16:creationId xmlns:a16="http://schemas.microsoft.com/office/drawing/2014/main" id="{06E9BACB-5C2C-B69B-1657-7DC1E8CFA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58" y="141283"/>
            <a:ext cx="915419" cy="8703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8C15AEE-6828-30B7-6B36-4E00E7FBDDD5}"/>
              </a:ext>
            </a:extLst>
          </p:cNvPr>
          <p:cNvGrpSpPr>
            <a:grpSpLocks noChangeAspect="1"/>
          </p:cNvGrpSpPr>
          <p:nvPr/>
        </p:nvGrpSpPr>
        <p:grpSpPr>
          <a:xfrm>
            <a:off x="217524" y="141283"/>
            <a:ext cx="989726" cy="822960"/>
            <a:chOff x="41889176" y="600608"/>
            <a:chExt cx="3240000" cy="2694066"/>
          </a:xfrm>
        </p:grpSpPr>
        <p:sp>
          <p:nvSpPr>
            <p:cNvPr id="9" name="Connector 8">
              <a:extLst>
                <a:ext uri="{FF2B5EF4-FFF2-40B4-BE49-F238E27FC236}">
                  <a16:creationId xmlns:a16="http://schemas.microsoft.com/office/drawing/2014/main" id="{8EDF74F9-AD01-2405-2A33-012A3F5390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9815" y="713136"/>
              <a:ext cx="2465092" cy="246509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53" dirty="0"/>
            </a:p>
          </p:txBody>
        </p:sp>
        <p:pic>
          <p:nvPicPr>
            <p:cNvPr id="13" name="Picture 12" descr="NASA Logo_noBG.png">
              <a:extLst>
                <a:ext uri="{FF2B5EF4-FFF2-40B4-BE49-F238E27FC236}">
                  <a16:creationId xmlns:a16="http://schemas.microsoft.com/office/drawing/2014/main" id="{3CA04529-381B-BAE1-C461-DFDC26346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176" y="600608"/>
              <a:ext cx="3240000" cy="269406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08DE189-6727-69BB-A096-121B95D6B4C3}"/>
              </a:ext>
            </a:extLst>
          </p:cNvPr>
          <p:cNvGrpSpPr/>
          <p:nvPr/>
        </p:nvGrpSpPr>
        <p:grpSpPr>
          <a:xfrm>
            <a:off x="304151" y="3756876"/>
            <a:ext cx="3342053" cy="3010853"/>
            <a:chOff x="304151" y="3756876"/>
            <a:chExt cx="3342053" cy="3010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35A7FA-1806-4FEC-CD75-75B21A7AA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51" y="3756876"/>
              <a:ext cx="3342053" cy="3010853"/>
            </a:xfrm>
            <a:prstGeom prst="rect">
              <a:avLst/>
            </a:prstGeom>
          </p:spPr>
        </p:pic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FC0BE4D8-A57B-5CB6-A9B6-C8F8FC591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458" y="3832410"/>
              <a:ext cx="1240694" cy="3385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376449">
                <a:spcBef>
                  <a:spcPct val="0"/>
                </a:spcBef>
                <a:defRPr/>
              </a:pPr>
              <a:r>
                <a:rPr lang="en-US" sz="1600" b="0" dirty="0">
                  <a:solidFill>
                    <a:schemeClr val="bg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575 – 600 nm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7AD711-578B-5E05-F7FB-E640314530A8}"/>
              </a:ext>
            </a:extLst>
          </p:cNvPr>
          <p:cNvGrpSpPr/>
          <p:nvPr/>
        </p:nvGrpSpPr>
        <p:grpSpPr>
          <a:xfrm>
            <a:off x="3112244" y="3756666"/>
            <a:ext cx="3342053" cy="3010853"/>
            <a:chOff x="3112244" y="3756666"/>
            <a:chExt cx="3342053" cy="30108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C5B91C-9FCB-8D98-1364-E3A20E4CF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2244" y="3756666"/>
              <a:ext cx="3342053" cy="3010853"/>
            </a:xfrm>
            <a:prstGeom prst="rect">
              <a:avLst/>
            </a:prstGeom>
          </p:spPr>
        </p:pic>
        <p:sp>
          <p:nvSpPr>
            <p:cNvPr id="18" name="TextBox 56">
              <a:extLst>
                <a:ext uri="{FF2B5EF4-FFF2-40B4-BE49-F238E27FC236}">
                  <a16:creationId xmlns:a16="http://schemas.microsoft.com/office/drawing/2014/main" id="{035BB6AB-1DFB-44D1-5B2D-85A82327DE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3688" y="3832410"/>
              <a:ext cx="1240694" cy="3385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376449">
                <a:spcBef>
                  <a:spcPct val="0"/>
                </a:spcBef>
                <a:defRPr/>
              </a:pPr>
              <a:r>
                <a:rPr lang="en-US" sz="1600" b="0" dirty="0">
                  <a:solidFill>
                    <a:schemeClr val="bg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645 – 665 nm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2FCCB05-7259-DCBC-E790-3E88BE33E0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2175" y="1321077"/>
            <a:ext cx="11587648" cy="228299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CA8278A-657E-C839-2804-A6A89BC836B3}"/>
              </a:ext>
            </a:extLst>
          </p:cNvPr>
          <p:cNvCxnSpPr>
            <a:cxnSpLocks/>
          </p:cNvCxnSpPr>
          <p:nvPr/>
        </p:nvCxnSpPr>
        <p:spPr>
          <a:xfrm flipV="1">
            <a:off x="1627152" y="1978432"/>
            <a:ext cx="428476" cy="1688174"/>
          </a:xfrm>
          <a:prstGeom prst="straightConnector1">
            <a:avLst/>
          </a:prstGeom>
          <a:ln w="22225">
            <a:solidFill>
              <a:srgbClr val="33D7F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7008A8-6675-A376-7A08-2A8EA6348C1E}"/>
              </a:ext>
            </a:extLst>
          </p:cNvPr>
          <p:cNvCxnSpPr>
            <a:cxnSpLocks/>
          </p:cNvCxnSpPr>
          <p:nvPr/>
        </p:nvCxnSpPr>
        <p:spPr>
          <a:xfrm flipV="1">
            <a:off x="4699960" y="2211572"/>
            <a:ext cx="1069975" cy="1444403"/>
          </a:xfrm>
          <a:prstGeom prst="straightConnector1">
            <a:avLst/>
          </a:prstGeom>
          <a:ln w="22225">
            <a:solidFill>
              <a:srgbClr val="33D7F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393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14FA6-ED99-6BD2-6F70-96DA8F761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70BAB64-B2E4-D661-965D-C2F143240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69772"/>
          <a:stretch/>
        </p:blipFill>
        <p:spPr>
          <a:xfrm>
            <a:off x="0" y="4784966"/>
            <a:ext cx="12192000" cy="20730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D2685E-46BB-5EA5-5817-19853D30FA26}"/>
              </a:ext>
            </a:extLst>
          </p:cNvPr>
          <p:cNvSpPr txBox="1"/>
          <p:nvPr/>
        </p:nvSpPr>
        <p:spPr>
          <a:xfrm>
            <a:off x="1280160" y="27432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ea typeface="Roboto" panose="02000000000000000000" pitchFamily="2" charset="0"/>
                <a:cs typeface="Arial Narrow" panose="020B0604020202020204" pitchFamily="34" charset="0"/>
              </a:rPr>
              <a:t>Test Case: Hurricane Milton, Solar FHL Fits</a:t>
            </a:r>
            <a:endParaRPr lang="en-US" sz="2800" dirty="0">
              <a:solidFill>
                <a:srgbClr val="FF0000"/>
              </a:solidFill>
              <a:latin typeface="Arial Narrow" panose="020B0604020202020204" pitchFamily="34" charset="0"/>
              <a:ea typeface="Roboto" panose="02000000000000000000" pitchFamily="2" charset="0"/>
              <a:cs typeface="Arial Narrow" panose="020B0604020202020204" pitchFamily="34" charset="0"/>
            </a:endParaRPr>
          </a:p>
        </p:txBody>
      </p:sp>
      <p:cxnSp>
        <p:nvCxnSpPr>
          <p:cNvPr id="21" name="Google Shape;92;p1">
            <a:extLst>
              <a:ext uri="{FF2B5EF4-FFF2-40B4-BE49-F238E27FC236}">
                <a16:creationId xmlns:a16="http://schemas.microsoft.com/office/drawing/2014/main" id="{5F2A21DC-DE43-0FC5-F137-F0DBE9662EA9}"/>
              </a:ext>
            </a:extLst>
          </p:cNvPr>
          <p:cNvCxnSpPr>
            <a:cxnSpLocks/>
          </p:cNvCxnSpPr>
          <p:nvPr/>
        </p:nvCxnSpPr>
        <p:spPr>
          <a:xfrm>
            <a:off x="23044" y="1175362"/>
            <a:ext cx="12168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 descr="A logo with a globe and text&#10;&#10;Description automatically generated">
            <a:extLst>
              <a:ext uri="{FF2B5EF4-FFF2-40B4-BE49-F238E27FC236}">
                <a16:creationId xmlns:a16="http://schemas.microsoft.com/office/drawing/2014/main" id="{EE528EDA-F9DB-5C05-0AE6-EFC92BCD0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058" y="141283"/>
            <a:ext cx="915419" cy="8703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1B01596-33C7-35D8-46DE-CEA59128E735}"/>
              </a:ext>
            </a:extLst>
          </p:cNvPr>
          <p:cNvGrpSpPr>
            <a:grpSpLocks noChangeAspect="1"/>
          </p:cNvGrpSpPr>
          <p:nvPr/>
        </p:nvGrpSpPr>
        <p:grpSpPr>
          <a:xfrm>
            <a:off x="217524" y="141283"/>
            <a:ext cx="989726" cy="822960"/>
            <a:chOff x="41889176" y="600608"/>
            <a:chExt cx="3240000" cy="2694066"/>
          </a:xfrm>
        </p:grpSpPr>
        <p:sp>
          <p:nvSpPr>
            <p:cNvPr id="9" name="Connector 8">
              <a:extLst>
                <a:ext uri="{FF2B5EF4-FFF2-40B4-BE49-F238E27FC236}">
                  <a16:creationId xmlns:a16="http://schemas.microsoft.com/office/drawing/2014/main" id="{75518946-8A49-E62A-D138-4072089CF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59815" y="713136"/>
              <a:ext cx="2465092" cy="246509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853" dirty="0"/>
            </a:p>
          </p:txBody>
        </p:sp>
        <p:pic>
          <p:nvPicPr>
            <p:cNvPr id="13" name="Picture 12" descr="NASA Logo_noBG.png">
              <a:extLst>
                <a:ext uri="{FF2B5EF4-FFF2-40B4-BE49-F238E27FC236}">
                  <a16:creationId xmlns:a16="http://schemas.microsoft.com/office/drawing/2014/main" id="{1F33442C-5482-A443-0992-E935BB9F3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9176" y="600608"/>
              <a:ext cx="3240000" cy="269406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E41F13E-4F80-7831-2D4C-E6B72F946190}"/>
              </a:ext>
            </a:extLst>
          </p:cNvPr>
          <p:cNvGrpSpPr/>
          <p:nvPr/>
        </p:nvGrpSpPr>
        <p:grpSpPr>
          <a:xfrm>
            <a:off x="304151" y="3756876"/>
            <a:ext cx="3342053" cy="3010853"/>
            <a:chOff x="304151" y="3756876"/>
            <a:chExt cx="3342053" cy="30108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4145AC-1558-0B57-C720-A39F063BD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51" y="3756876"/>
              <a:ext cx="3342053" cy="3010853"/>
            </a:xfrm>
            <a:prstGeom prst="rect">
              <a:avLst/>
            </a:prstGeom>
          </p:spPr>
        </p:pic>
        <p:sp>
          <p:nvSpPr>
            <p:cNvPr id="35" name="TextBox 56">
              <a:extLst>
                <a:ext uri="{FF2B5EF4-FFF2-40B4-BE49-F238E27FC236}">
                  <a16:creationId xmlns:a16="http://schemas.microsoft.com/office/drawing/2014/main" id="{00E84F19-0469-324F-7052-5451421849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458" y="3832410"/>
              <a:ext cx="1240694" cy="3385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376449">
                <a:spcBef>
                  <a:spcPct val="0"/>
                </a:spcBef>
                <a:defRPr/>
              </a:pPr>
              <a:r>
                <a:rPr lang="en-US" sz="1600" b="0" dirty="0">
                  <a:solidFill>
                    <a:schemeClr val="bg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575 – 600 nm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708AB7-660E-874F-095A-2DE5C4895E54}"/>
              </a:ext>
            </a:extLst>
          </p:cNvPr>
          <p:cNvGrpSpPr/>
          <p:nvPr/>
        </p:nvGrpSpPr>
        <p:grpSpPr>
          <a:xfrm>
            <a:off x="3112244" y="3756666"/>
            <a:ext cx="3342053" cy="3010853"/>
            <a:chOff x="3112244" y="3756666"/>
            <a:chExt cx="3342053" cy="30108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FFCB7A-9714-12E3-6BFF-2E33C8710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2244" y="3756666"/>
              <a:ext cx="3342053" cy="3010853"/>
            </a:xfrm>
            <a:prstGeom prst="rect">
              <a:avLst/>
            </a:prstGeom>
          </p:spPr>
        </p:pic>
        <p:sp>
          <p:nvSpPr>
            <p:cNvPr id="18" name="TextBox 56">
              <a:extLst>
                <a:ext uri="{FF2B5EF4-FFF2-40B4-BE49-F238E27FC236}">
                  <a16:creationId xmlns:a16="http://schemas.microsoft.com/office/drawing/2014/main" id="{75C40059-28E0-995D-7D27-CA2D7D133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3688" y="3832410"/>
              <a:ext cx="1240694" cy="3385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376449">
                <a:spcBef>
                  <a:spcPct val="0"/>
                </a:spcBef>
                <a:defRPr/>
              </a:pPr>
              <a:r>
                <a:rPr lang="en-US" sz="1600" b="0" dirty="0">
                  <a:solidFill>
                    <a:schemeClr val="bg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645 – 665 nm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012998-EBD6-F536-EE02-6DC86E2BBC95}"/>
              </a:ext>
            </a:extLst>
          </p:cNvPr>
          <p:cNvGrpSpPr/>
          <p:nvPr/>
        </p:nvGrpSpPr>
        <p:grpSpPr>
          <a:xfrm>
            <a:off x="5920337" y="3753332"/>
            <a:ext cx="3342053" cy="3010853"/>
            <a:chOff x="5920337" y="3753332"/>
            <a:chExt cx="3342053" cy="301085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5A4511-FD9A-2F38-07A9-6F453EBD4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0337" y="3753332"/>
              <a:ext cx="3342053" cy="3010853"/>
            </a:xfrm>
            <a:prstGeom prst="rect">
              <a:avLst/>
            </a:prstGeom>
          </p:spPr>
        </p:pic>
        <p:sp>
          <p:nvSpPr>
            <p:cNvPr id="19" name="TextBox 56">
              <a:extLst>
                <a:ext uri="{FF2B5EF4-FFF2-40B4-BE49-F238E27FC236}">
                  <a16:creationId xmlns:a16="http://schemas.microsoft.com/office/drawing/2014/main" id="{263BF09F-C561-5C85-8290-0B71E4E489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0913" y="3828866"/>
              <a:ext cx="1240694" cy="3385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 sz="22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376449">
                <a:spcBef>
                  <a:spcPct val="0"/>
                </a:spcBef>
                <a:defRPr/>
              </a:pPr>
              <a:r>
                <a:rPr lang="en-US" sz="1600" b="0" dirty="0">
                  <a:solidFill>
                    <a:schemeClr val="bg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670 – 686 nm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12D49E9-A7D1-6517-3164-AE32600FBF6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2175" y="1321077"/>
            <a:ext cx="11587648" cy="228299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71C892-A8C6-E46B-732B-C6A15AC92801}"/>
              </a:ext>
            </a:extLst>
          </p:cNvPr>
          <p:cNvCxnSpPr>
            <a:cxnSpLocks/>
          </p:cNvCxnSpPr>
          <p:nvPr/>
        </p:nvCxnSpPr>
        <p:spPr>
          <a:xfrm flipV="1">
            <a:off x="1627152" y="1978432"/>
            <a:ext cx="428476" cy="1688174"/>
          </a:xfrm>
          <a:prstGeom prst="straightConnector1">
            <a:avLst/>
          </a:prstGeom>
          <a:ln w="22225">
            <a:solidFill>
              <a:srgbClr val="33D7F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FAC1DE-9B13-1A9A-0FCD-9CE17A037033}"/>
              </a:ext>
            </a:extLst>
          </p:cNvPr>
          <p:cNvCxnSpPr>
            <a:cxnSpLocks/>
          </p:cNvCxnSpPr>
          <p:nvPr/>
        </p:nvCxnSpPr>
        <p:spPr>
          <a:xfrm flipV="1">
            <a:off x="4699960" y="2211572"/>
            <a:ext cx="1069975" cy="1444403"/>
          </a:xfrm>
          <a:prstGeom prst="straightConnector1">
            <a:avLst/>
          </a:prstGeom>
          <a:ln w="22225">
            <a:solidFill>
              <a:srgbClr val="33D7F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70B836-0278-7B56-4501-A25A81D9FC82}"/>
              </a:ext>
            </a:extLst>
          </p:cNvPr>
          <p:cNvCxnSpPr>
            <a:cxnSpLocks/>
          </p:cNvCxnSpPr>
          <p:nvPr/>
        </p:nvCxnSpPr>
        <p:spPr>
          <a:xfrm flipH="1" flipV="1">
            <a:off x="7524272" y="2129126"/>
            <a:ext cx="485588" cy="1526849"/>
          </a:xfrm>
          <a:prstGeom prst="straightConnector1">
            <a:avLst/>
          </a:prstGeom>
          <a:ln w="22225">
            <a:solidFill>
              <a:srgbClr val="33D7F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581809"/>
      </p:ext>
    </p:extLst>
  </p:cSld>
  <p:clrMapOvr>
    <a:masterClrMapping/>
  </p:clrMapOvr>
</p:sld>
</file>

<file path=ppt/theme/theme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heme1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EFFFF"/>
      </a:hlink>
      <a:folHlink>
        <a:srgbClr val="FE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3_11_03 Finish Delegation" id="{DCBA27EC-BFDC-B641-92E8-08F68ADE2F9D}" vid="{30F01299-3CF0-C648-901F-69BE581775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27224</TotalTime>
  <Words>1348</Words>
  <Application>Microsoft Macintosh PowerPoint</Application>
  <PresentationFormat>Widescreen</PresentationFormat>
  <Paragraphs>147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Arial Narrow</vt:lpstr>
      <vt:lpstr>Calibri</vt:lpstr>
      <vt:lpstr>Calibri Light</vt:lpstr>
      <vt:lpstr>Courier New</vt:lpstr>
      <vt:lpstr>4_Custom Design</vt:lpstr>
      <vt:lpstr>3_Theme1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Hollis, Rachel (US 1801)</dc:creator>
  <cp:lastModifiedBy>Thomas Kurosu</cp:lastModifiedBy>
  <cp:revision>232</cp:revision>
  <cp:lastPrinted>2026-05-27T23:15:03Z</cp:lastPrinted>
  <dcterms:created xsi:type="dcterms:W3CDTF">2024-02-12T23:57:22Z</dcterms:created>
  <dcterms:modified xsi:type="dcterms:W3CDTF">2026-06-22T23:26:08Z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70585b-359c-4f1e-b326-e3187fc0f6da_Enabled">
    <vt:lpwstr>true</vt:lpwstr>
  </property>
  <property fmtid="{D5CDD505-2E9C-101B-9397-08002B2CF9AE}" pid="3" name="MSIP_Label_5e70585b-359c-4f1e-b326-e3187fc0f6da_SetDate">
    <vt:lpwstr>2024-08-26T22:10:34Z</vt:lpwstr>
  </property>
  <property fmtid="{D5CDD505-2E9C-101B-9397-08002B2CF9AE}" pid="4" name="MSIP_Label_5e70585b-359c-4f1e-b326-e3187fc0f6da_Method">
    <vt:lpwstr>Privileged</vt:lpwstr>
  </property>
  <property fmtid="{D5CDD505-2E9C-101B-9397-08002B2CF9AE}" pid="5" name="MSIP_Label_5e70585b-359c-4f1e-b326-e3187fc0f6da_Name">
    <vt:lpwstr>Reviewed and approved for public distribution via the URS</vt:lpwstr>
  </property>
  <property fmtid="{D5CDD505-2E9C-101B-9397-08002B2CF9AE}" pid="6" name="MSIP_Label_5e70585b-359c-4f1e-b326-e3187fc0f6da_SiteId">
    <vt:lpwstr>545921e0-10ef-4398-8713-9832ac563dad</vt:lpwstr>
  </property>
  <property fmtid="{D5CDD505-2E9C-101B-9397-08002B2CF9AE}" pid="7" name="MSIP_Label_5e70585b-359c-4f1e-b326-e3187fc0f6da_ActionId">
    <vt:lpwstr>f7c17f88-5469-4816-a538-d37a31eadc78</vt:lpwstr>
  </property>
  <property fmtid="{D5CDD505-2E9C-101B-9397-08002B2CF9AE}" pid="8" name="MSIP_Label_5e70585b-359c-4f1e-b326-e3187fc0f6da_ContentBits">
    <vt:lpwstr>0</vt:lpwstr>
  </property>
</Properties>
</file>