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sldIdLst>
    <p:sldId id="367" r:id="rId2"/>
    <p:sldId id="257" r:id="rId3"/>
    <p:sldId id="371" r:id="rId4"/>
    <p:sldId id="259" r:id="rId5"/>
    <p:sldId id="372" r:id="rId6"/>
    <p:sldId id="385" r:id="rId7"/>
    <p:sldId id="386" r:id="rId8"/>
    <p:sldId id="381" r:id="rId9"/>
    <p:sldId id="383" r:id="rId10"/>
    <p:sldId id="278" r:id="rId11"/>
    <p:sldId id="375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19F02"/>
    <a:srgbClr val="FF9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746"/>
    <p:restoredTop sz="96301"/>
  </p:normalViewPr>
  <p:slideViewPr>
    <p:cSldViewPr snapToGrid="0">
      <p:cViewPr>
        <p:scale>
          <a:sx n="130" d="100"/>
          <a:sy n="130" d="100"/>
        </p:scale>
        <p:origin x="336" y="1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svg"/><Relationship Id="rId1" Type="http://schemas.openxmlformats.org/officeDocument/2006/relationships/image" Target="../media/image22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svg"/><Relationship Id="rId1" Type="http://schemas.openxmlformats.org/officeDocument/2006/relationships/image" Target="../media/image22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4E6164D-5D5E-4472-9D4D-CB7FC7E5D0D2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58658DDC-2FB4-4466-859A-EB659C93F2CC}">
      <dgm:prSet/>
      <dgm:spPr/>
      <dgm:t>
        <a:bodyPr/>
        <a:lstStyle/>
        <a:p>
          <a:r>
            <a:rPr lang="en-US" dirty="0"/>
            <a:t>TEMPO provides a great opportunity to explore the benefits of a dedicated Geostationary ocean color instrument </a:t>
          </a:r>
        </a:p>
      </dgm:t>
    </dgm:pt>
    <dgm:pt modelId="{72635314-38B0-4F33-B53F-37DD4D46446B}" type="parTrans" cxnId="{75B15BC8-C03C-415A-9806-5BD586BB45BD}">
      <dgm:prSet/>
      <dgm:spPr/>
      <dgm:t>
        <a:bodyPr/>
        <a:lstStyle/>
        <a:p>
          <a:endParaRPr lang="en-US"/>
        </a:p>
      </dgm:t>
    </dgm:pt>
    <dgm:pt modelId="{8A6DEF18-AE81-4F06-AB1F-F3CC153424DD}" type="sibTrans" cxnId="{75B15BC8-C03C-415A-9806-5BD586BB45BD}">
      <dgm:prSet/>
      <dgm:spPr/>
      <dgm:t>
        <a:bodyPr/>
        <a:lstStyle/>
        <a:p>
          <a:endParaRPr lang="en-US"/>
        </a:p>
      </dgm:t>
    </dgm:pt>
    <dgm:pt modelId="{B8E3CD02-AD89-463F-90CF-BB561D3B2E5F}">
      <dgm:prSet/>
      <dgm:spPr/>
      <dgm:t>
        <a:bodyPr/>
        <a:lstStyle/>
        <a:p>
          <a:r>
            <a:rPr lang="en-US" dirty="0"/>
            <a:t>Machine learning can be utilized to quickly develop efficient retrievals and provide gap-filling/near real time approach (does not replace physically based approaches needed to develop training data!) </a:t>
          </a:r>
        </a:p>
      </dgm:t>
    </dgm:pt>
    <dgm:pt modelId="{60414703-5511-4A69-BE47-E0A6AE94C673}" type="parTrans" cxnId="{E4EBAED1-CF63-4DCB-BFBC-7BC1283FF0E4}">
      <dgm:prSet/>
      <dgm:spPr/>
      <dgm:t>
        <a:bodyPr/>
        <a:lstStyle/>
        <a:p>
          <a:endParaRPr lang="en-US"/>
        </a:p>
      </dgm:t>
    </dgm:pt>
    <dgm:pt modelId="{F7371B73-C9DD-462E-B270-0BB2B158FB0C}" type="sibTrans" cxnId="{E4EBAED1-CF63-4DCB-BFBC-7BC1283FF0E4}">
      <dgm:prSet/>
      <dgm:spPr/>
      <dgm:t>
        <a:bodyPr/>
        <a:lstStyle/>
        <a:p>
          <a:endParaRPr lang="en-US"/>
        </a:p>
      </dgm:t>
    </dgm:pt>
    <dgm:pt modelId="{9BAA482F-CD5C-4356-8AE4-E33A112F37B8}">
      <dgm:prSet/>
      <dgm:spPr/>
      <dgm:t>
        <a:bodyPr/>
        <a:lstStyle/>
        <a:p>
          <a:r>
            <a:rPr lang="en-US" dirty="0"/>
            <a:t>TEMPO ocean color products should be available to the public within the next 1-2 years</a:t>
          </a:r>
        </a:p>
      </dgm:t>
    </dgm:pt>
    <dgm:pt modelId="{DCF6271E-C8F5-4BBF-B7EC-0B06535E303F}" type="parTrans" cxnId="{07C40F0A-2F33-427C-BAE9-704F79838BA7}">
      <dgm:prSet/>
      <dgm:spPr/>
      <dgm:t>
        <a:bodyPr/>
        <a:lstStyle/>
        <a:p>
          <a:endParaRPr lang="en-US"/>
        </a:p>
      </dgm:t>
    </dgm:pt>
    <dgm:pt modelId="{82511142-23CE-48C5-B1D1-C8F81AFF3243}" type="sibTrans" cxnId="{07C40F0A-2F33-427C-BAE9-704F79838BA7}">
      <dgm:prSet/>
      <dgm:spPr/>
      <dgm:t>
        <a:bodyPr/>
        <a:lstStyle/>
        <a:p>
          <a:endParaRPr lang="en-US"/>
        </a:p>
      </dgm:t>
    </dgm:pt>
    <dgm:pt modelId="{E4EC9CEF-6D32-480D-A8ED-7747C5AE8123}" type="pres">
      <dgm:prSet presAssocID="{54E6164D-5D5E-4472-9D4D-CB7FC7E5D0D2}" presName="root" presStyleCnt="0">
        <dgm:presLayoutVars>
          <dgm:dir/>
          <dgm:resizeHandles val="exact"/>
        </dgm:presLayoutVars>
      </dgm:prSet>
      <dgm:spPr/>
    </dgm:pt>
    <dgm:pt modelId="{ECF96717-C5E5-4A0D-A7E1-5807BF676E38}" type="pres">
      <dgm:prSet presAssocID="{58658DDC-2FB4-4466-859A-EB659C93F2CC}" presName="compNode" presStyleCnt="0"/>
      <dgm:spPr/>
    </dgm:pt>
    <dgm:pt modelId="{AC491999-09E7-4B37-BD07-E8F5AEEC434C}" type="pres">
      <dgm:prSet presAssocID="{58658DDC-2FB4-4466-859A-EB659C93F2CC}" presName="bgRect" presStyleLbl="bgShp" presStyleIdx="0" presStyleCnt="3"/>
      <dgm:spPr/>
    </dgm:pt>
    <dgm:pt modelId="{361EED50-0FF6-4F32-AB69-0B4679F6B81A}" type="pres">
      <dgm:prSet presAssocID="{58658DDC-2FB4-4466-859A-EB659C93F2CC}" presName="iconRect" presStyleLbl="node1" presStyleIdx="0" presStyleCnt="3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ountain scene"/>
        </a:ext>
      </dgm:extLst>
    </dgm:pt>
    <dgm:pt modelId="{BC92C22B-0CAE-4CC8-B7DB-D16D58ABAEF5}" type="pres">
      <dgm:prSet presAssocID="{58658DDC-2FB4-4466-859A-EB659C93F2CC}" presName="spaceRect" presStyleCnt="0"/>
      <dgm:spPr/>
    </dgm:pt>
    <dgm:pt modelId="{9697D62A-D36F-4747-A2FA-2687E374A64E}" type="pres">
      <dgm:prSet presAssocID="{58658DDC-2FB4-4466-859A-EB659C93F2CC}" presName="parTx" presStyleLbl="revTx" presStyleIdx="0" presStyleCnt="3">
        <dgm:presLayoutVars>
          <dgm:chMax val="0"/>
          <dgm:chPref val="0"/>
        </dgm:presLayoutVars>
      </dgm:prSet>
      <dgm:spPr/>
    </dgm:pt>
    <dgm:pt modelId="{64928103-18AD-41BE-B4F0-30A3844C332E}" type="pres">
      <dgm:prSet presAssocID="{8A6DEF18-AE81-4F06-AB1F-F3CC153424DD}" presName="sibTrans" presStyleCnt="0"/>
      <dgm:spPr/>
    </dgm:pt>
    <dgm:pt modelId="{D504F08E-5C81-4B0A-970A-B4EC9230FB3D}" type="pres">
      <dgm:prSet presAssocID="{B8E3CD02-AD89-463F-90CF-BB561D3B2E5F}" presName="compNode" presStyleCnt="0"/>
      <dgm:spPr/>
    </dgm:pt>
    <dgm:pt modelId="{79E56591-BF76-485C-91A8-80B814B7DDCF}" type="pres">
      <dgm:prSet presAssocID="{B8E3CD02-AD89-463F-90CF-BB561D3B2E5F}" presName="bgRect" presStyleLbl="bgShp" presStyleIdx="1" presStyleCnt="3"/>
      <dgm:spPr/>
    </dgm:pt>
    <dgm:pt modelId="{35EB2BC7-9CC7-4B0D-A8A9-2A14EC4DEEFC}" type="pres">
      <dgm:prSet presAssocID="{B8E3CD02-AD89-463F-90CF-BB561D3B2E5F}" presName="iconRect" presStyleLbl="node1" presStyleIdx="1" presStyleCnt="3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ze"/>
        </a:ext>
      </dgm:extLst>
    </dgm:pt>
    <dgm:pt modelId="{06A11936-EF08-41A0-A2B6-BE0CE60C8FF9}" type="pres">
      <dgm:prSet presAssocID="{B8E3CD02-AD89-463F-90CF-BB561D3B2E5F}" presName="spaceRect" presStyleCnt="0"/>
      <dgm:spPr/>
    </dgm:pt>
    <dgm:pt modelId="{CE223363-B7E1-45C9-8767-73D65C33B2A7}" type="pres">
      <dgm:prSet presAssocID="{B8E3CD02-AD89-463F-90CF-BB561D3B2E5F}" presName="parTx" presStyleLbl="revTx" presStyleIdx="1" presStyleCnt="3">
        <dgm:presLayoutVars>
          <dgm:chMax val="0"/>
          <dgm:chPref val="0"/>
        </dgm:presLayoutVars>
      </dgm:prSet>
      <dgm:spPr/>
    </dgm:pt>
    <dgm:pt modelId="{B17122E9-DB1F-412B-B3F0-1C9242EF925C}" type="pres">
      <dgm:prSet presAssocID="{F7371B73-C9DD-462E-B270-0BB2B158FB0C}" presName="sibTrans" presStyleCnt="0"/>
      <dgm:spPr/>
    </dgm:pt>
    <dgm:pt modelId="{53D7E800-D13D-4701-841F-CC3F27087B6B}" type="pres">
      <dgm:prSet presAssocID="{9BAA482F-CD5C-4356-8AE4-E33A112F37B8}" presName="compNode" presStyleCnt="0"/>
      <dgm:spPr/>
    </dgm:pt>
    <dgm:pt modelId="{CDB4D7E0-6CEF-4DF6-BF88-A7AB8F5C7A36}" type="pres">
      <dgm:prSet presAssocID="{9BAA482F-CD5C-4356-8AE4-E33A112F37B8}" presName="bgRect" presStyleLbl="bgShp" presStyleIdx="2" presStyleCnt="3"/>
      <dgm:spPr/>
    </dgm:pt>
    <dgm:pt modelId="{C74D12DC-B1C5-49E4-ADA2-9D32F962A4F8}" type="pres">
      <dgm:prSet presAssocID="{9BAA482F-CD5C-4356-8AE4-E33A112F37B8}" presName="iconRect" presStyleLbl="node1" presStyleIdx="2" presStyleCnt="3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lanet"/>
        </a:ext>
      </dgm:extLst>
    </dgm:pt>
    <dgm:pt modelId="{7CD52388-214F-4AC8-9D08-899AA313FAF0}" type="pres">
      <dgm:prSet presAssocID="{9BAA482F-CD5C-4356-8AE4-E33A112F37B8}" presName="spaceRect" presStyleCnt="0"/>
      <dgm:spPr/>
    </dgm:pt>
    <dgm:pt modelId="{2759F76B-C34C-4253-AAF1-016BC808C10C}" type="pres">
      <dgm:prSet presAssocID="{9BAA482F-CD5C-4356-8AE4-E33A112F37B8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07C40F0A-2F33-427C-BAE9-704F79838BA7}" srcId="{54E6164D-5D5E-4472-9D4D-CB7FC7E5D0D2}" destId="{9BAA482F-CD5C-4356-8AE4-E33A112F37B8}" srcOrd="2" destOrd="0" parTransId="{DCF6271E-C8F5-4BBF-B7EC-0B06535E303F}" sibTransId="{82511142-23CE-48C5-B1D1-C8F81AFF3243}"/>
    <dgm:cxn modelId="{558CEA32-1EF2-47FE-B972-448B65BD5D4E}" type="presOf" srcId="{58658DDC-2FB4-4466-859A-EB659C93F2CC}" destId="{9697D62A-D36F-4747-A2FA-2687E374A64E}" srcOrd="0" destOrd="0" presId="urn:microsoft.com/office/officeart/2018/2/layout/IconVerticalSolidList"/>
    <dgm:cxn modelId="{A4C1DB9E-A1A9-4C42-8DD9-9C768DB22ABD}" type="presOf" srcId="{54E6164D-5D5E-4472-9D4D-CB7FC7E5D0D2}" destId="{E4EC9CEF-6D32-480D-A8ED-7747C5AE8123}" srcOrd="0" destOrd="0" presId="urn:microsoft.com/office/officeart/2018/2/layout/IconVerticalSolidList"/>
    <dgm:cxn modelId="{75B15BC8-C03C-415A-9806-5BD586BB45BD}" srcId="{54E6164D-5D5E-4472-9D4D-CB7FC7E5D0D2}" destId="{58658DDC-2FB4-4466-859A-EB659C93F2CC}" srcOrd="0" destOrd="0" parTransId="{72635314-38B0-4F33-B53F-37DD4D46446B}" sibTransId="{8A6DEF18-AE81-4F06-AB1F-F3CC153424DD}"/>
    <dgm:cxn modelId="{DF1F8DD1-87A4-4AC0-97C1-72D2A77890A7}" type="presOf" srcId="{9BAA482F-CD5C-4356-8AE4-E33A112F37B8}" destId="{2759F76B-C34C-4253-AAF1-016BC808C10C}" srcOrd="0" destOrd="0" presId="urn:microsoft.com/office/officeart/2018/2/layout/IconVerticalSolidList"/>
    <dgm:cxn modelId="{E4EBAED1-CF63-4DCB-BFBC-7BC1283FF0E4}" srcId="{54E6164D-5D5E-4472-9D4D-CB7FC7E5D0D2}" destId="{B8E3CD02-AD89-463F-90CF-BB561D3B2E5F}" srcOrd="1" destOrd="0" parTransId="{60414703-5511-4A69-BE47-E0A6AE94C673}" sibTransId="{F7371B73-C9DD-462E-B270-0BB2B158FB0C}"/>
    <dgm:cxn modelId="{490DDDF4-EDA4-4395-AB1F-D5BFD5F1AD5C}" type="presOf" srcId="{B8E3CD02-AD89-463F-90CF-BB561D3B2E5F}" destId="{CE223363-B7E1-45C9-8767-73D65C33B2A7}" srcOrd="0" destOrd="0" presId="urn:microsoft.com/office/officeart/2018/2/layout/IconVerticalSolidList"/>
    <dgm:cxn modelId="{2124BFE8-0EDD-4BC0-B480-AC9E620B9663}" type="presParOf" srcId="{E4EC9CEF-6D32-480D-A8ED-7747C5AE8123}" destId="{ECF96717-C5E5-4A0D-A7E1-5807BF676E38}" srcOrd="0" destOrd="0" presId="urn:microsoft.com/office/officeart/2018/2/layout/IconVerticalSolidList"/>
    <dgm:cxn modelId="{D5DA5D4E-FC9E-464E-BEF1-67315C6DB6EE}" type="presParOf" srcId="{ECF96717-C5E5-4A0D-A7E1-5807BF676E38}" destId="{AC491999-09E7-4B37-BD07-E8F5AEEC434C}" srcOrd="0" destOrd="0" presId="urn:microsoft.com/office/officeart/2018/2/layout/IconVerticalSolidList"/>
    <dgm:cxn modelId="{F4E53C27-BEBA-4FC0-82C9-3CA5AF14B55C}" type="presParOf" srcId="{ECF96717-C5E5-4A0D-A7E1-5807BF676E38}" destId="{361EED50-0FF6-4F32-AB69-0B4679F6B81A}" srcOrd="1" destOrd="0" presId="urn:microsoft.com/office/officeart/2018/2/layout/IconVerticalSolidList"/>
    <dgm:cxn modelId="{ED70520A-B3DA-42A7-B49C-460B694F0E67}" type="presParOf" srcId="{ECF96717-C5E5-4A0D-A7E1-5807BF676E38}" destId="{BC92C22B-0CAE-4CC8-B7DB-D16D58ABAEF5}" srcOrd="2" destOrd="0" presId="urn:microsoft.com/office/officeart/2018/2/layout/IconVerticalSolidList"/>
    <dgm:cxn modelId="{C7CBAEA5-5760-4418-8480-77CCEDF52097}" type="presParOf" srcId="{ECF96717-C5E5-4A0D-A7E1-5807BF676E38}" destId="{9697D62A-D36F-4747-A2FA-2687E374A64E}" srcOrd="3" destOrd="0" presId="urn:microsoft.com/office/officeart/2018/2/layout/IconVerticalSolidList"/>
    <dgm:cxn modelId="{D1584330-AF5C-4902-B404-87BB9B408D54}" type="presParOf" srcId="{E4EC9CEF-6D32-480D-A8ED-7747C5AE8123}" destId="{64928103-18AD-41BE-B4F0-30A3844C332E}" srcOrd="1" destOrd="0" presId="urn:microsoft.com/office/officeart/2018/2/layout/IconVerticalSolidList"/>
    <dgm:cxn modelId="{6837CEA4-684B-45BE-8848-4C7C2001BBCA}" type="presParOf" srcId="{E4EC9CEF-6D32-480D-A8ED-7747C5AE8123}" destId="{D504F08E-5C81-4B0A-970A-B4EC9230FB3D}" srcOrd="2" destOrd="0" presId="urn:microsoft.com/office/officeart/2018/2/layout/IconVerticalSolidList"/>
    <dgm:cxn modelId="{B9154BBB-4616-450B-A678-482C192BA9CB}" type="presParOf" srcId="{D504F08E-5C81-4B0A-970A-B4EC9230FB3D}" destId="{79E56591-BF76-485C-91A8-80B814B7DDCF}" srcOrd="0" destOrd="0" presId="urn:microsoft.com/office/officeart/2018/2/layout/IconVerticalSolidList"/>
    <dgm:cxn modelId="{5F1E06C5-09B3-41B5-B614-3D374F77D1DE}" type="presParOf" srcId="{D504F08E-5C81-4B0A-970A-B4EC9230FB3D}" destId="{35EB2BC7-9CC7-4B0D-A8A9-2A14EC4DEEFC}" srcOrd="1" destOrd="0" presId="urn:microsoft.com/office/officeart/2018/2/layout/IconVerticalSolidList"/>
    <dgm:cxn modelId="{31D13793-3334-4E7B-B0E1-ABBA1D73C3D4}" type="presParOf" srcId="{D504F08E-5C81-4B0A-970A-B4EC9230FB3D}" destId="{06A11936-EF08-41A0-A2B6-BE0CE60C8FF9}" srcOrd="2" destOrd="0" presId="urn:microsoft.com/office/officeart/2018/2/layout/IconVerticalSolidList"/>
    <dgm:cxn modelId="{7CCB7E3B-88A3-4367-8623-11917E9CA2A5}" type="presParOf" srcId="{D504F08E-5C81-4B0A-970A-B4EC9230FB3D}" destId="{CE223363-B7E1-45C9-8767-73D65C33B2A7}" srcOrd="3" destOrd="0" presId="urn:microsoft.com/office/officeart/2018/2/layout/IconVerticalSolidList"/>
    <dgm:cxn modelId="{05821B8C-05E2-45FB-9FA0-86E1B836C6E2}" type="presParOf" srcId="{E4EC9CEF-6D32-480D-A8ED-7747C5AE8123}" destId="{B17122E9-DB1F-412B-B3F0-1C9242EF925C}" srcOrd="3" destOrd="0" presId="urn:microsoft.com/office/officeart/2018/2/layout/IconVerticalSolidList"/>
    <dgm:cxn modelId="{455FF151-0C57-4DF8-BAE7-E72F4B3E0FBC}" type="presParOf" srcId="{E4EC9CEF-6D32-480D-A8ED-7747C5AE8123}" destId="{53D7E800-D13D-4701-841F-CC3F27087B6B}" srcOrd="4" destOrd="0" presId="urn:microsoft.com/office/officeart/2018/2/layout/IconVerticalSolidList"/>
    <dgm:cxn modelId="{C7752CFE-D9AE-4C26-84F2-DAEE0E45CB29}" type="presParOf" srcId="{53D7E800-D13D-4701-841F-CC3F27087B6B}" destId="{CDB4D7E0-6CEF-4DF6-BF88-A7AB8F5C7A36}" srcOrd="0" destOrd="0" presId="urn:microsoft.com/office/officeart/2018/2/layout/IconVerticalSolidList"/>
    <dgm:cxn modelId="{D4E9A9D7-5977-4FE6-83C7-C7B198898F20}" type="presParOf" srcId="{53D7E800-D13D-4701-841F-CC3F27087B6B}" destId="{C74D12DC-B1C5-49E4-ADA2-9D32F962A4F8}" srcOrd="1" destOrd="0" presId="urn:microsoft.com/office/officeart/2018/2/layout/IconVerticalSolidList"/>
    <dgm:cxn modelId="{7D55F2A0-F23F-4905-B06E-D4EF913B14D4}" type="presParOf" srcId="{53D7E800-D13D-4701-841F-CC3F27087B6B}" destId="{7CD52388-214F-4AC8-9D08-899AA313FAF0}" srcOrd="2" destOrd="0" presId="urn:microsoft.com/office/officeart/2018/2/layout/IconVerticalSolidList"/>
    <dgm:cxn modelId="{006E68B4-8461-4C60-B355-6247BB5378B4}" type="presParOf" srcId="{53D7E800-D13D-4701-841F-CC3F27087B6B}" destId="{2759F76B-C34C-4253-AAF1-016BC808C10C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C491999-09E7-4B37-BD07-E8F5AEEC434C}">
      <dsp:nvSpPr>
        <dsp:cNvPr id="0" name=""/>
        <dsp:cNvSpPr/>
      </dsp:nvSpPr>
      <dsp:spPr>
        <a:xfrm>
          <a:off x="0" y="531"/>
          <a:ext cx="10515600" cy="1244702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61EED50-0FF6-4F32-AB69-0B4679F6B81A}">
      <dsp:nvSpPr>
        <dsp:cNvPr id="0" name=""/>
        <dsp:cNvSpPr/>
      </dsp:nvSpPr>
      <dsp:spPr>
        <a:xfrm>
          <a:off x="376522" y="280590"/>
          <a:ext cx="684586" cy="684586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697D62A-D36F-4747-A2FA-2687E374A64E}">
      <dsp:nvSpPr>
        <dsp:cNvPr id="0" name=""/>
        <dsp:cNvSpPr/>
      </dsp:nvSpPr>
      <dsp:spPr>
        <a:xfrm>
          <a:off x="1437631" y="531"/>
          <a:ext cx="9077968" cy="12447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731" tIns="131731" rIns="131731" bIns="131731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TEMPO provides a great opportunity to explore the benefits of a dedicated Geostationary ocean color instrument </a:t>
          </a:r>
        </a:p>
      </dsp:txBody>
      <dsp:txXfrm>
        <a:off x="1437631" y="531"/>
        <a:ext cx="9077968" cy="1244702"/>
      </dsp:txXfrm>
    </dsp:sp>
    <dsp:sp modelId="{79E56591-BF76-485C-91A8-80B814B7DDCF}">
      <dsp:nvSpPr>
        <dsp:cNvPr id="0" name=""/>
        <dsp:cNvSpPr/>
      </dsp:nvSpPr>
      <dsp:spPr>
        <a:xfrm>
          <a:off x="0" y="1556410"/>
          <a:ext cx="10515600" cy="124470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EB2BC7-9CC7-4B0D-A8A9-2A14EC4DEEFC}">
      <dsp:nvSpPr>
        <dsp:cNvPr id="0" name=""/>
        <dsp:cNvSpPr/>
      </dsp:nvSpPr>
      <dsp:spPr>
        <a:xfrm>
          <a:off x="376522" y="1836468"/>
          <a:ext cx="684586" cy="684586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E223363-B7E1-45C9-8767-73D65C33B2A7}">
      <dsp:nvSpPr>
        <dsp:cNvPr id="0" name=""/>
        <dsp:cNvSpPr/>
      </dsp:nvSpPr>
      <dsp:spPr>
        <a:xfrm>
          <a:off x="1437631" y="1556410"/>
          <a:ext cx="9077968" cy="12447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731" tIns="131731" rIns="131731" bIns="131731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Machine learning can be utilized to quickly develop efficient retrievals and provide gap-filling/near real time approach (does not replace physically based approaches needed to develop training data!) </a:t>
          </a:r>
        </a:p>
      </dsp:txBody>
      <dsp:txXfrm>
        <a:off x="1437631" y="1556410"/>
        <a:ext cx="9077968" cy="1244702"/>
      </dsp:txXfrm>
    </dsp:sp>
    <dsp:sp modelId="{CDB4D7E0-6CEF-4DF6-BF88-A7AB8F5C7A36}">
      <dsp:nvSpPr>
        <dsp:cNvPr id="0" name=""/>
        <dsp:cNvSpPr/>
      </dsp:nvSpPr>
      <dsp:spPr>
        <a:xfrm>
          <a:off x="0" y="3112289"/>
          <a:ext cx="10515600" cy="1244702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74D12DC-B1C5-49E4-ADA2-9D32F962A4F8}">
      <dsp:nvSpPr>
        <dsp:cNvPr id="0" name=""/>
        <dsp:cNvSpPr/>
      </dsp:nvSpPr>
      <dsp:spPr>
        <a:xfrm>
          <a:off x="376522" y="3392347"/>
          <a:ext cx="684586" cy="684586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759F76B-C34C-4253-AAF1-016BC808C10C}">
      <dsp:nvSpPr>
        <dsp:cNvPr id="0" name=""/>
        <dsp:cNvSpPr/>
      </dsp:nvSpPr>
      <dsp:spPr>
        <a:xfrm>
          <a:off x="1437631" y="3112289"/>
          <a:ext cx="9077968" cy="12447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731" tIns="131731" rIns="131731" bIns="131731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TEMPO ocean color products should be available to the public within the next 1-2 years</a:t>
          </a:r>
        </a:p>
      </dsp:txBody>
      <dsp:txXfrm>
        <a:off x="1437631" y="3112289"/>
        <a:ext cx="9077968" cy="124470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D74860-85B9-A740-AB90-9CDCFD577BC3}" type="datetimeFigureOut">
              <a:rPr lang="en-US" smtClean="0"/>
              <a:t>6/8/26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509E54-F8FD-6645-991B-8B2D085728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1590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509E54-F8FD-6645-991B-8B2D085728D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0505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509E54-F8FD-6645-991B-8B2D085728D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8502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3B5A8F-1A58-9A0C-6DD4-2C8ADBA366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074961F-DC9E-F0A7-08BE-D851D1AB20B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06879C6-575D-F34D-2ADB-D2FFA677C6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59A5AB-6B32-5261-F032-CC2320FA33C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509E54-F8FD-6645-991B-8B2D085728D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5825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509E54-F8FD-6645-991B-8B2D085728D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2182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39AA18-0E50-7229-4E70-DBCCD67BCA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13D0A6-9ABE-169A-C9E9-B37A140561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D7D344-D9BC-9479-B5FC-76D726980C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6BA54-EA10-4A4F-9007-2BBA6D948BCA}" type="datetimeFigureOut">
              <a:rPr lang="en-US" smtClean="0"/>
              <a:t>6/8/26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174A8D-1523-6B5F-5E15-5270D4C43A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ACABAF-84C3-6A48-226E-E82C3AFBB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C3E6C-A36B-CE4D-80D5-4454E6A9E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6301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4FAA83-E69C-7055-996F-B11A83B69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FE219A2-576A-D127-5340-08328B1CC7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3B9C62-B985-C2A5-4A9D-26D90D6293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6BA54-EA10-4A4F-9007-2BBA6D948BCA}" type="datetimeFigureOut">
              <a:rPr lang="en-US" smtClean="0"/>
              <a:t>6/8/26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60BD81-9AE6-EEEC-F71B-C85CE4DD8A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58142F-DA1F-5772-3D6C-BC9B09E7F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C3E6C-A36B-CE4D-80D5-4454E6A9E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243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352FA75-7273-8E14-8F6A-1355222CCF9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32A730-E800-5105-9554-BFC18A6884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27CC88-55FA-5A5D-6D34-50C16E3B3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6BA54-EA10-4A4F-9007-2BBA6D948BCA}" type="datetimeFigureOut">
              <a:rPr lang="en-US" smtClean="0"/>
              <a:t>6/8/26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3B3811-337B-9D1E-D070-59B795C3B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B6B9E6-3753-EC6D-E6D3-038488F5A0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C3E6C-A36B-CE4D-80D5-4454E6A9E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7445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57CDF4-DBE9-40AC-F1A3-9F7C65CAC9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268477-ECCB-AD1B-7F72-8F09C5F15B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D95E2E-E448-41FD-47F7-9C9D07F41F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6BA54-EA10-4A4F-9007-2BBA6D948BCA}" type="datetimeFigureOut">
              <a:rPr lang="en-US" smtClean="0"/>
              <a:t>6/8/26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CD5430-56AD-D788-FEF8-919B200377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29B72E-427E-C592-F6F4-B71E4E660D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C3E6C-A36B-CE4D-80D5-4454E6A9E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9467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976C91-0C5A-852E-D819-9360B561C7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DF96F9-02F1-E62E-FD9C-5EC45FA4BE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5D3B1B-1837-FACE-A99D-F97705E2DE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6BA54-EA10-4A4F-9007-2BBA6D948BCA}" type="datetimeFigureOut">
              <a:rPr lang="en-US" smtClean="0"/>
              <a:t>6/8/26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F44EC0-1654-3B95-8047-859A5C3E4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EDA0DC-EB07-D226-726D-5B4BA4A1B6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C3E6C-A36B-CE4D-80D5-4454E6A9E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3056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F6656A-88AA-91B6-55C0-4E1A52388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F89536-EB66-42DA-8CE7-FE0D9622E4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D34FA4-C998-404B-3B05-FCA57B8461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9CB835-9F02-505F-FD4C-DB838ACDF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6BA54-EA10-4A4F-9007-2BBA6D948BCA}" type="datetimeFigureOut">
              <a:rPr lang="en-US" smtClean="0"/>
              <a:t>6/8/26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166889-C2C4-79FE-86BC-A3A38C1CF2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387323-4693-1E87-3969-4898F695E6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C3E6C-A36B-CE4D-80D5-4454E6A9E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9795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F7E5EE-97AC-6934-4FE9-6B182F6DF6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B5EA66-A50F-FB78-EB43-663152201E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0AFABF-9AFE-BEFD-F1B8-EBC8BDA945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228A8D1-5061-27DB-CA93-664B2E3B97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31FBE37-A116-F65F-07B4-E8A72B2B32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3A0275A-FC67-5414-D230-2F5F1CDE88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6BA54-EA10-4A4F-9007-2BBA6D948BCA}" type="datetimeFigureOut">
              <a:rPr lang="en-US" smtClean="0"/>
              <a:t>6/8/26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DDF60B4-3D6A-B40C-C8D9-98726BD3D3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0F3823C-BD72-D605-5A23-C5366AEC9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C3E6C-A36B-CE4D-80D5-4454E6A9E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2248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085988-B854-C466-36D7-55802772FD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6138552-C2A6-3571-897F-D0983602A2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6BA54-EA10-4A4F-9007-2BBA6D948BCA}" type="datetimeFigureOut">
              <a:rPr lang="en-US" smtClean="0"/>
              <a:t>6/8/26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BE8691-4590-EB87-28EF-68B9D9747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CE89D6-4081-E301-60C4-324E6A3A15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C3E6C-A36B-CE4D-80D5-4454E6A9E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9784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5DC0B4F-2503-EC1A-EB63-AFF4F9DBB0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6BA54-EA10-4A4F-9007-2BBA6D948BCA}" type="datetimeFigureOut">
              <a:rPr lang="en-US" smtClean="0"/>
              <a:t>6/8/26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40DD01E-BE96-6116-41EB-7FA887916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1507F3-2317-BCE9-D480-E9093B58B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C3E6C-A36B-CE4D-80D5-4454E6A9E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2631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C9386E-DC48-3AE0-9FDD-E5C119898C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A60BC4-777F-B4DE-F247-FB3D8E8CD2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C538F3-E4B4-3C04-4F3B-C938773F60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93AE7A-DF1F-F959-6219-C2FC10FFDB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6BA54-EA10-4A4F-9007-2BBA6D948BCA}" type="datetimeFigureOut">
              <a:rPr lang="en-US" smtClean="0"/>
              <a:t>6/8/26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F77BFB-5CDF-185A-4BE7-EB35D1E522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EFE899-36C5-F8EF-AE4F-EDC713810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C3E6C-A36B-CE4D-80D5-4454E6A9E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292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6A097-881D-65B9-C4CC-593E81B9A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080D97D-9041-AB3E-91C8-2AB262FBD1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4944CD-9B68-E9F3-FEB9-9730735E57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5D0529-6BE5-7197-2601-376B03DD83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6BA54-EA10-4A4F-9007-2BBA6D948BCA}" type="datetimeFigureOut">
              <a:rPr lang="en-US" smtClean="0"/>
              <a:t>6/8/26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F0AD9D-9036-3125-5FFC-9404779322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F1100B-D264-E611-4063-00A3B7B665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C3E6C-A36B-CE4D-80D5-4454E6A9E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4382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F9C7523-3F98-A5D3-93EB-0E13B70ECF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8B267F-3D85-D4CF-8D60-6BCB642BD9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FDC3C-8E7F-2AF0-E5A2-58E901AB567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B66BA54-EA10-4A4F-9007-2BBA6D948BCA}" type="datetimeFigureOut">
              <a:rPr lang="en-US" smtClean="0"/>
              <a:t>6/8/26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577E93-4A4C-B81A-8E4F-3F80152D6C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70F4E9-1538-2E7A-3F17-AA70F76E8D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E9C3E6C-A36B-CE4D-80D5-4454E6A9E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396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gif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esdis.noaa.gov/s3/2024-07/2024_OCX-Fact-Sheet.pdf" TargetMode="External"/><Relationship Id="rId2" Type="http://schemas.openxmlformats.org/officeDocument/2006/relationships/hyperlink" Target="https://www.fisheries.noaa.gov/national/sustainable-fisheries/status-stocks-2023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1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6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optics.marine.usf.edu/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2" name="Rectangle 131">
            <a:extLst>
              <a:ext uri="{FF2B5EF4-FFF2-40B4-BE49-F238E27FC236}">
                <a16:creationId xmlns:a16="http://schemas.microsoft.com/office/drawing/2014/main" id="{8D0D6D3E-D7F9-4591-9CA9-DDF4DB1F73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BBD8BAB-2789-33EA-09DB-6FFA0C28BA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9093" y="265773"/>
            <a:ext cx="5324229" cy="3163224"/>
          </a:xfrm>
        </p:spPr>
        <p:txBody>
          <a:bodyPr anchor="t">
            <a:normAutofit/>
          </a:bodyPr>
          <a:lstStyle/>
          <a:p>
            <a:pPr algn="l"/>
            <a:r>
              <a:rPr lang="en-US" sz="3700" dirty="0">
                <a:latin typeface="Baghdad" pitchFamily="2" charset="-78"/>
                <a:cs typeface="Baghdad" pitchFamily="2" charset="-78"/>
              </a:rPr>
              <a:t>Extending TEMPO to Ocean Color: An AI/ML Approach for Monitoring the Oceans from TEMPO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97B6EC-0CFD-A12F-EA5C-1F3C60AB37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9094" y="2421229"/>
            <a:ext cx="5781430" cy="3050320"/>
          </a:xfrm>
        </p:spPr>
        <p:txBody>
          <a:bodyPr anchor="b">
            <a:noAutofit/>
          </a:bodyPr>
          <a:lstStyle/>
          <a:p>
            <a:pPr algn="l"/>
            <a:r>
              <a:rPr lang="en-US" sz="1500" dirty="0"/>
              <a:t>Zachary Fasnacht</a:t>
            </a:r>
            <a:r>
              <a:rPr lang="en-US" sz="1500" baseline="30000" dirty="0"/>
              <a:t>1,2</a:t>
            </a:r>
            <a:r>
              <a:rPr lang="en-US" sz="1500" dirty="0"/>
              <a:t> (</a:t>
            </a:r>
            <a:r>
              <a:rPr lang="en-US" sz="1500" dirty="0" err="1"/>
              <a:t>Zachary.t.Fasnacht@nasa.gov</a:t>
            </a:r>
            <a:r>
              <a:rPr lang="en-US" sz="1500" dirty="0"/>
              <a:t>)</a:t>
            </a:r>
          </a:p>
          <a:p>
            <a:pPr algn="l"/>
            <a:r>
              <a:rPr lang="en-US" sz="1500" dirty="0"/>
              <a:t>James Allen</a:t>
            </a:r>
            <a:r>
              <a:rPr lang="en-US" sz="1500" baseline="30000" dirty="0"/>
              <a:t>2,3</a:t>
            </a:r>
            <a:r>
              <a:rPr lang="en-US" sz="1500" dirty="0"/>
              <a:t>, Amir Ibrahim</a:t>
            </a:r>
            <a:r>
              <a:rPr lang="en-US" sz="1500" baseline="30000" dirty="0"/>
              <a:t>2 </a:t>
            </a:r>
            <a:r>
              <a:rPr lang="en-US" sz="1500" dirty="0"/>
              <a:t>, Joanna Joiner</a:t>
            </a:r>
            <a:r>
              <a:rPr lang="en-US" sz="1500" baseline="30000" dirty="0"/>
              <a:t>4</a:t>
            </a:r>
            <a:r>
              <a:rPr lang="en-US" sz="1500" dirty="0"/>
              <a:t>, Matthew Bandel</a:t>
            </a:r>
            <a:r>
              <a:rPr lang="en-US" sz="1500" baseline="30000" dirty="0"/>
              <a:t>1,2</a:t>
            </a:r>
            <a:r>
              <a:rPr lang="en-US" sz="1500" dirty="0"/>
              <a:t>, Nickolay Krotkov</a:t>
            </a:r>
            <a:r>
              <a:rPr lang="en-US" sz="1500" baseline="30000" dirty="0"/>
              <a:t>2</a:t>
            </a:r>
            <a:r>
              <a:rPr lang="en-US" sz="1500" dirty="0"/>
              <a:t>, Alexander Vasilkov</a:t>
            </a:r>
            <a:r>
              <a:rPr lang="en-US" sz="1500" baseline="30000" dirty="0"/>
              <a:t>2,5</a:t>
            </a:r>
            <a:r>
              <a:rPr lang="en-US" sz="1500" dirty="0"/>
              <a:t>, Michael Himes</a:t>
            </a:r>
            <a:r>
              <a:rPr lang="en-US" sz="1500" baseline="30000" dirty="0"/>
              <a:t>2,3</a:t>
            </a:r>
            <a:r>
              <a:rPr lang="en-US" sz="1500" dirty="0"/>
              <a:t>, Xiong Liu</a:t>
            </a:r>
            <a:r>
              <a:rPr lang="en-US" sz="1500" baseline="30000" dirty="0"/>
              <a:t>6</a:t>
            </a:r>
            <a:r>
              <a:rPr lang="en-US" sz="1500" dirty="0"/>
              <a:t>, </a:t>
            </a:r>
            <a:r>
              <a:rPr lang="en-US" sz="1500" dirty="0" err="1"/>
              <a:t>Heesung</a:t>
            </a:r>
            <a:r>
              <a:rPr lang="en-US" sz="1500" dirty="0"/>
              <a:t> Chong</a:t>
            </a:r>
            <a:r>
              <a:rPr lang="en-US" sz="1500" baseline="30000" dirty="0"/>
              <a:t>6</a:t>
            </a:r>
            <a:r>
              <a:rPr lang="en-US" sz="1500" dirty="0"/>
              <a:t>, Jim Carr</a:t>
            </a:r>
            <a:r>
              <a:rPr lang="en-US" sz="1500" baseline="30000" dirty="0"/>
              <a:t>2,7</a:t>
            </a:r>
          </a:p>
          <a:p>
            <a:pPr algn="l"/>
            <a:r>
              <a:rPr lang="en-US" sz="1500" baseline="30000" dirty="0"/>
              <a:t>1</a:t>
            </a:r>
            <a:r>
              <a:rPr lang="en-US" sz="1500" dirty="0"/>
              <a:t>Science and Technology Corp, </a:t>
            </a:r>
            <a:r>
              <a:rPr lang="en-US" sz="1500" baseline="30000" dirty="0"/>
              <a:t>2</a:t>
            </a:r>
            <a:r>
              <a:rPr lang="en-US" sz="1500" dirty="0"/>
              <a:t>NASA GSFC, </a:t>
            </a:r>
            <a:r>
              <a:rPr lang="en-US" sz="1500" baseline="30000" dirty="0"/>
              <a:t>3</a:t>
            </a:r>
            <a:r>
              <a:rPr lang="en-US" sz="1500" dirty="0"/>
              <a:t>GESTAR II Morgan State University, </a:t>
            </a:r>
            <a:r>
              <a:rPr lang="en-US" sz="1500" baseline="30000" dirty="0"/>
              <a:t>4</a:t>
            </a:r>
            <a:r>
              <a:rPr lang="en-US" sz="1500" dirty="0"/>
              <a:t>Asticou Earth Systems LLC, </a:t>
            </a:r>
            <a:r>
              <a:rPr lang="en-US" sz="1500" baseline="30000" dirty="0"/>
              <a:t>5</a:t>
            </a:r>
            <a:r>
              <a:rPr lang="en-US" sz="1500" dirty="0"/>
              <a:t>ADNET Systems Inc,, </a:t>
            </a:r>
            <a:r>
              <a:rPr lang="en-US" sz="1500" baseline="30000" dirty="0"/>
              <a:t>6</a:t>
            </a:r>
            <a:r>
              <a:rPr lang="en-US" sz="1500" dirty="0"/>
              <a:t>Harvard SAO, </a:t>
            </a:r>
            <a:r>
              <a:rPr lang="en-US" sz="1500" baseline="30000" dirty="0"/>
              <a:t>7</a:t>
            </a:r>
            <a:r>
              <a:rPr lang="en-US" sz="1500" dirty="0"/>
              <a:t>Carr Astronautics Corp</a:t>
            </a:r>
          </a:p>
          <a:p>
            <a:pPr algn="l"/>
            <a:r>
              <a:rPr lang="en-US" sz="1500" dirty="0"/>
              <a:t>We’d like to acknowledge support from the NASA Data, Applications, Research and Technology (DART) Team (Grant 80NSSC26K0193) as well as NASA's Advanced Information System Technology (AIST) program (Grant 80NSSC22K1156) </a:t>
            </a:r>
          </a:p>
        </p:txBody>
      </p:sp>
      <p:sp>
        <p:nvSpPr>
          <p:cNvPr id="134" name="Rectangle 133">
            <a:extLst>
              <a:ext uri="{FF2B5EF4-FFF2-40B4-BE49-F238E27FC236}">
                <a16:creationId xmlns:a16="http://schemas.microsoft.com/office/drawing/2014/main" id="{C4C9F2B0-1044-46EB-8AEB-C3BFFDE6C2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23336" y="-3"/>
            <a:ext cx="4068664" cy="6858000"/>
          </a:xfrm>
          <a:prstGeom prst="rect">
            <a:avLst/>
          </a:prstGeom>
          <a:gradFill>
            <a:gsLst>
              <a:gs pos="26000">
                <a:srgbClr val="000000"/>
              </a:gs>
              <a:gs pos="100000">
                <a:schemeClr val="accent1"/>
              </a:gs>
            </a:gsLst>
            <a:lin ang="9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6" name="Rectangle 135">
            <a:extLst>
              <a:ext uri="{FF2B5EF4-FFF2-40B4-BE49-F238E27FC236}">
                <a16:creationId xmlns:a16="http://schemas.microsoft.com/office/drawing/2014/main" id="{D28B54C3-B57B-472A-B96E-1FCB67093D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23336" y="-3"/>
            <a:ext cx="3611463" cy="6858000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56000"/>
                </a:schemeClr>
              </a:gs>
              <a:gs pos="100000">
                <a:srgbClr val="000000">
                  <a:alpha val="52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8" name="Rectangle 137">
            <a:extLst>
              <a:ext uri="{FF2B5EF4-FFF2-40B4-BE49-F238E27FC236}">
                <a16:creationId xmlns:a16="http://schemas.microsoft.com/office/drawing/2014/main" id="{7DB3C429-F8DA-49B9-AF84-21996FCF7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230721" y="-107390"/>
            <a:ext cx="3853890" cy="4068665"/>
          </a:xfrm>
          <a:prstGeom prst="rect">
            <a:avLst/>
          </a:prstGeom>
          <a:gradFill>
            <a:gsLst>
              <a:gs pos="0">
                <a:srgbClr val="000000">
                  <a:alpha val="34000"/>
                </a:srgbClr>
              </a:gs>
              <a:gs pos="96000">
                <a:schemeClr val="accent1"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6" descr="nasa logo png, nasa icon transparent png 27127482 PNG">
            <a:extLst>
              <a:ext uri="{FF2B5EF4-FFF2-40B4-BE49-F238E27FC236}">
                <a16:creationId xmlns:a16="http://schemas.microsoft.com/office/drawing/2014/main" id="{A4F03196-FD53-AC65-53BF-F969C5FFA3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41256" y="5397481"/>
            <a:ext cx="1797916" cy="1797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2" descr="TEMPO – Tropospheric Emissions: Monitoring of Pollution">
            <a:extLst>
              <a:ext uri="{FF2B5EF4-FFF2-40B4-BE49-F238E27FC236}">
                <a16:creationId xmlns:a16="http://schemas.microsoft.com/office/drawing/2014/main" id="{552D3E03-DE1A-4145-6F36-9DCEE75514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00510" y="5793609"/>
            <a:ext cx="1071631" cy="1019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Earth System Digital Twins - NASA Earth Science and Technology Office">
            <a:extLst>
              <a:ext uri="{FF2B5EF4-FFF2-40B4-BE49-F238E27FC236}">
                <a16:creationId xmlns:a16="http://schemas.microsoft.com/office/drawing/2014/main" id="{63130B3C-47E5-D3CB-C3DD-1FF985CD54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04079" y="6109818"/>
            <a:ext cx="1718267" cy="439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F579FC1-813C-9C70-282C-3927E4B3355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841" r="30459"/>
          <a:stretch/>
        </p:blipFill>
        <p:spPr>
          <a:xfrm>
            <a:off x="6090523" y="1437756"/>
            <a:ext cx="4068664" cy="3884872"/>
          </a:xfrm>
          <a:prstGeom prst="ellipse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29416E9A-7FD2-1AA9-06D9-65DDF1DBF2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158" y="5865143"/>
            <a:ext cx="2077322" cy="830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C0ED7DF0-A82E-E2E1-02C3-88C4C50BC98D}"/>
              </a:ext>
            </a:extLst>
          </p:cNvPr>
          <p:cNvSpPr txBox="1">
            <a:spLocks/>
          </p:cNvSpPr>
          <p:nvPr/>
        </p:nvSpPr>
        <p:spPr>
          <a:xfrm>
            <a:off x="8490180" y="265773"/>
            <a:ext cx="3392727" cy="141932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</a:pPr>
            <a:r>
              <a:rPr lang="en-US" sz="2000" dirty="0">
                <a:solidFill>
                  <a:schemeClr val="bg1"/>
                </a:solidFill>
              </a:rPr>
              <a:t>TEMPO DART Meeting</a:t>
            </a:r>
          </a:p>
          <a:p>
            <a:pPr algn="r">
              <a:lnSpc>
                <a:spcPct val="100000"/>
              </a:lnSpc>
            </a:pPr>
            <a:r>
              <a:rPr lang="en-US" sz="2000" dirty="0">
                <a:solidFill>
                  <a:schemeClr val="bg1"/>
                </a:solidFill>
              </a:rPr>
              <a:t>University of Iowa </a:t>
            </a:r>
          </a:p>
          <a:p>
            <a:pPr algn="r">
              <a:lnSpc>
                <a:spcPct val="100000"/>
              </a:lnSpc>
            </a:pPr>
            <a:r>
              <a:rPr lang="en-US" sz="2000" dirty="0">
                <a:solidFill>
                  <a:schemeClr val="bg1"/>
                </a:solidFill>
              </a:rPr>
              <a:t>June 15, 2026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FFD5AE4-60C5-2740-E0B5-9E17B3902125}"/>
              </a:ext>
            </a:extLst>
          </p:cNvPr>
          <p:cNvSpPr txBox="1"/>
          <p:nvPr/>
        </p:nvSpPr>
        <p:spPr>
          <a:xfrm>
            <a:off x="8152830" y="6121862"/>
            <a:ext cx="4039169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GIF from: https://</a:t>
            </a:r>
            <a:r>
              <a:rPr lang="en-US" sz="1400" dirty="0" err="1">
                <a:solidFill>
                  <a:schemeClr val="bg1"/>
                </a:solidFill>
              </a:rPr>
              <a:t>www.nesdis.noaa.gov</a:t>
            </a:r>
            <a:r>
              <a:rPr lang="en-US" sz="1400" dirty="0">
                <a:solidFill>
                  <a:schemeClr val="bg1"/>
                </a:solidFill>
              </a:rPr>
              <a:t>/events/</a:t>
            </a:r>
            <a:r>
              <a:rPr lang="en-US" sz="1400" dirty="0" err="1">
                <a:solidFill>
                  <a:schemeClr val="bg1"/>
                </a:solidFill>
              </a:rPr>
              <a:t>noaas</a:t>
            </a:r>
            <a:r>
              <a:rPr lang="en-US" sz="1400" dirty="0">
                <a:solidFill>
                  <a:schemeClr val="bg1"/>
                </a:solidFill>
              </a:rPr>
              <a:t>-satellite-applications-symposium-series-water</a:t>
            </a:r>
          </a:p>
        </p:txBody>
      </p:sp>
    </p:spTree>
    <p:extLst>
      <p:ext uri="{BB962C8B-B14F-4D97-AF65-F5344CB8AC3E}">
        <p14:creationId xmlns:p14="http://schemas.microsoft.com/office/powerpoint/2010/main" val="1756365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3B021B3-DE93-4AB7-8A18-CF5F1CED88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363A49-0D9A-483C-F3C0-F44BF6C3C5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256032"/>
            <a:ext cx="10506456" cy="1014984"/>
          </a:xfrm>
        </p:spPr>
        <p:txBody>
          <a:bodyPr anchor="b">
            <a:normAutofit/>
          </a:bodyPr>
          <a:lstStyle/>
          <a:p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Take Home Messages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2D502E5-F6B4-4D58-B4AE-FC466FF15E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5953" y="1634502"/>
            <a:ext cx="10451592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DECDBF4-02B6-4BB4-B65B-B8107AD6A9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41248" y="1538176"/>
            <a:ext cx="1873457" cy="10981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8D5D38C6-6242-B0EA-541A-03058CC716C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13150035"/>
              </p:ext>
            </p:extLst>
          </p:nvPr>
        </p:nvGraphicFramePr>
        <p:xfrm>
          <a:off x="838200" y="1926266"/>
          <a:ext cx="10515600" cy="43575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499237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CD2986-28CA-7515-3C12-494A0734BB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9A71A7B-2ECE-A04B-08DE-7958A52E87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800" b="0" i="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Figueredo, N., Bentley, S. J., </a:t>
            </a:r>
            <a:r>
              <a:rPr lang="en-US" sz="1800" b="0" i="0" dirty="0" err="1">
                <a:solidFill>
                  <a:srgbClr val="222222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Chaytor</a:t>
            </a:r>
            <a:r>
              <a:rPr lang="en-US" sz="1800" b="0" i="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, J. D., Xu, K., Jafari, N., Georgiou, I. Y., </a:t>
            </a:r>
            <a:r>
              <a:rPr lang="en-US" sz="1800" b="0" i="0" dirty="0" err="1">
                <a:solidFill>
                  <a:srgbClr val="222222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Damour</a:t>
            </a:r>
            <a:r>
              <a:rPr lang="en-US" sz="1800" b="0" i="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, M., Duxbury, J., </a:t>
            </a:r>
            <a:r>
              <a:rPr lang="en-US" sz="1800" b="0" i="0" dirty="0" err="1">
                <a:solidFill>
                  <a:srgbClr val="222222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Obelcz</a:t>
            </a:r>
            <a:r>
              <a:rPr lang="en-US" sz="1800" b="0" i="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, J., and Maloney, J. (2024). Sedimentary Processes and Instability on the Mississippi River Delta Front near the Shipwreck of the SS Virginia. </a:t>
            </a:r>
            <a:r>
              <a:rPr lang="en-US" sz="1800" b="0" i="1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Water</a:t>
            </a:r>
            <a:r>
              <a:rPr lang="en-US" sz="1800" b="0" i="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en-US" sz="1800" b="0" i="1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  <a:r>
              <a:rPr lang="en-US" sz="1800" b="0" i="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(3), 421.</a:t>
            </a:r>
          </a:p>
          <a:p>
            <a:r>
              <a:rPr lang="en-US" sz="1800" kern="0" dirty="0">
                <a:solidFill>
                  <a:srgbClr val="222222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Office of Sustainable Fisheries: NOAA Fisheries, Status of Stocks 2023, NOAA, May 6, 2024, </a:t>
            </a:r>
            <a:r>
              <a:rPr lang="en-US" sz="1800" kern="0" dirty="0">
                <a:solidFill>
                  <a:srgbClr val="222222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https://www.fisheries.noaa.gov/national/sustainable-fisheries/status-stocks-2023</a:t>
            </a:r>
            <a:r>
              <a:rPr lang="en-US" sz="1800" kern="0" dirty="0">
                <a:solidFill>
                  <a:srgbClr val="222222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1800" kern="0" dirty="0">
              <a:solidFill>
                <a:srgbClr val="222222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800" kern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Olson, K. R., &amp; </a:t>
            </a:r>
            <a:r>
              <a:rPr lang="en-US" sz="1800" kern="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Suski</a:t>
            </a:r>
            <a:r>
              <a:rPr lang="en-US" sz="1800" kern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C. D. (2021). Mississippi River Delta: Land subsidence and coastal erosion. </a:t>
            </a:r>
            <a:r>
              <a:rPr lang="en-US" sz="1800" i="1" kern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Open Journal of Soil Science</a:t>
            </a:r>
            <a:r>
              <a:rPr lang="en-US" sz="1800" kern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en-US" sz="1800" i="1" kern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r>
              <a:rPr lang="en-US" sz="1800" kern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(3), 139-163.</a:t>
            </a:r>
            <a:r>
              <a:rPr lang="en-US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GeoXO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Ocean Color Instrument (OCX) Fact Sheet, National Environment Satellite, Data, and Information Service, July 2024, 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https://www.nesdis.noaa.gov/s3/2024-07/2024_OCX-Fact-Sheet.pdf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en-US" sz="1800" b="0" i="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Xu, Yi, Travis Miles, and Oscar Schofield. "Physical processes controlling chlorophyll-a variability on the Mid-Atlantic Bight along northeast United States." </a:t>
            </a:r>
            <a:r>
              <a:rPr lang="en-US" sz="1800" b="0" i="1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Journal of Marine Systems,</a:t>
            </a:r>
            <a:r>
              <a:rPr lang="en-US" sz="1800" b="0" i="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 212, 2020</a:t>
            </a:r>
            <a:r>
              <a:rPr lang="en-US" sz="1800" dirty="0">
                <a:solidFill>
                  <a:srgbClr val="222222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1215408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85" name="Rectangle 2084">
            <a:extLst>
              <a:ext uri="{FF2B5EF4-FFF2-40B4-BE49-F238E27FC236}">
                <a16:creationId xmlns:a16="http://schemas.microsoft.com/office/drawing/2014/main" id="{AD96FDFD-4E42-4A06-B8B5-768A1DB9C2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A82240-2391-B4FB-5BBA-C11A0273B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06" y="-370666"/>
            <a:ext cx="5825067" cy="1906863"/>
          </a:xfrm>
        </p:spPr>
        <p:txBody>
          <a:bodyPr anchor="b">
            <a:normAutofit/>
          </a:bodyPr>
          <a:lstStyle/>
          <a:p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  <a:cs typeface="Times New Roman" panose="02020603050405020304" pitchFamily="18" charset="0"/>
              </a:rPr>
              <a:t>Why Geostationary Ocean Color?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171EF7-DD45-C113-A120-7496EE7E55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023" y="1795937"/>
            <a:ext cx="6016978" cy="4753687"/>
          </a:xfrm>
        </p:spPr>
        <p:txBody>
          <a:bodyPr>
            <a:noAutofit/>
          </a:bodyPr>
          <a:lstStyle/>
          <a:p>
            <a:r>
              <a:rPr lang="en-US" sz="2000" dirty="0"/>
              <a:t>U.S. fisheries contributed $321 billion to economy in 2023 (NOAA fisheries)</a:t>
            </a:r>
          </a:p>
          <a:p>
            <a:r>
              <a:rPr lang="en-US" sz="2000" dirty="0"/>
              <a:t>Harmful algae blooms (HABs) cause an estimated $1 billion per year in economic and health impacts</a:t>
            </a:r>
          </a:p>
          <a:p>
            <a:r>
              <a:rPr lang="en-US" sz="2000" dirty="0"/>
              <a:t>Polar-orbiting ocean color satellites have numerous gaps due to clouds &amp; aerosols, limiting monitoring of HABs and short-term modeling of fisheries</a:t>
            </a:r>
          </a:p>
          <a:p>
            <a:r>
              <a:rPr lang="en-US" sz="2000" dirty="0"/>
              <a:t>GOCI-I and GOCI-II, launched in NE Asia by KIOST, have been shown to improve short-term monitoring of events such as HABs </a:t>
            </a:r>
          </a:p>
          <a:p>
            <a:r>
              <a:rPr lang="en-US" sz="2000" dirty="0"/>
              <a:t>NASA plans to launch Geostationary Littoral Imaging and Monitoring Radiometer (GLIMR) in 2028 to monitor North American coastal waters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E834A38-1ABC-E848-4B90-9EAD26AAC2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939" y="1485569"/>
            <a:ext cx="4737100" cy="381000"/>
          </a:xfrm>
          <a:prstGeom prst="rect">
            <a:avLst/>
          </a:prstGeom>
        </p:spPr>
      </p:pic>
      <p:pic>
        <p:nvPicPr>
          <p:cNvPr id="12" name="Picture 2" descr="Fishermen with raincoats and hats unload a halibut catch from a fishing vessel.">
            <a:extLst>
              <a:ext uri="{FF2B5EF4-FFF2-40B4-BE49-F238E27FC236}">
                <a16:creationId xmlns:a16="http://schemas.microsoft.com/office/drawing/2014/main" id="{08E25C40-5F19-A11B-629A-4CE5BBB45C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 bwMode="auto">
          <a:xfrm>
            <a:off x="5655733" y="3456432"/>
            <a:ext cx="6536265" cy="3401568"/>
          </a:xfrm>
          <a:custGeom>
            <a:avLst/>
            <a:gdLst/>
            <a:ahLst/>
            <a:cxnLst/>
            <a:rect l="l" t="t" r="r" b="b"/>
            <a:pathLst>
              <a:path w="7023646" h="3401568">
                <a:moveTo>
                  <a:pt x="749132" y="0"/>
                </a:moveTo>
                <a:lnTo>
                  <a:pt x="7023646" y="0"/>
                </a:lnTo>
                <a:lnTo>
                  <a:pt x="7023646" y="3401568"/>
                </a:lnTo>
                <a:lnTo>
                  <a:pt x="0" y="3401568"/>
                </a:lnTo>
                <a:lnTo>
                  <a:pt x="79008" y="3238906"/>
                </a:lnTo>
                <a:cubicBezTo>
                  <a:pt x="502362" y="2321466"/>
                  <a:pt x="749563" y="1215476"/>
                  <a:pt x="749563" y="24956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How Does River Outflow Impact Coastal Sea Level?">
            <a:extLst>
              <a:ext uri="{FF2B5EF4-FFF2-40B4-BE49-F238E27FC236}">
                <a16:creationId xmlns:a16="http://schemas.microsoft.com/office/drawing/2014/main" id="{192B5E9A-3F94-C877-859F-B2172BDF23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861777" y="10"/>
            <a:ext cx="3330223" cy="3401558"/>
          </a:xfrm>
          <a:custGeom>
            <a:avLst/>
            <a:gdLst/>
            <a:ahLst/>
            <a:cxnLst/>
            <a:rect l="l" t="t" r="r" b="b"/>
            <a:pathLst>
              <a:path w="3662680" h="3401568">
                <a:moveTo>
                  <a:pt x="0" y="0"/>
                </a:moveTo>
                <a:lnTo>
                  <a:pt x="3662680" y="0"/>
                </a:lnTo>
                <a:lnTo>
                  <a:pt x="3662680" y="3401568"/>
                </a:lnTo>
                <a:lnTo>
                  <a:pt x="774527" y="3401568"/>
                </a:lnTo>
                <a:lnTo>
                  <a:pt x="769892" y="3133175"/>
                </a:lnTo>
                <a:cubicBezTo>
                  <a:pt x="732577" y="2055441"/>
                  <a:pt x="492520" y="1056020"/>
                  <a:pt x="104445" y="215033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Harmful Algal Blooms (HABs) - Spot It - Avoid it - Report It! | Save The  Great South Bay">
            <a:extLst>
              <a:ext uri="{FF2B5EF4-FFF2-40B4-BE49-F238E27FC236}">
                <a16:creationId xmlns:a16="http://schemas.microsoft.com/office/drawing/2014/main" id="{7E9A1D00-153A-1F9A-1DE2-A63CA37E16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601956" y="10"/>
            <a:ext cx="3903492" cy="3401558"/>
          </a:xfrm>
          <a:custGeom>
            <a:avLst/>
            <a:gdLst/>
            <a:ahLst/>
            <a:cxnLst/>
            <a:rect l="l" t="t" r="r" b="b"/>
            <a:pathLst>
              <a:path w="4118110" h="3401568">
                <a:moveTo>
                  <a:pt x="0" y="0"/>
                </a:moveTo>
                <a:lnTo>
                  <a:pt x="3343575" y="0"/>
                </a:lnTo>
                <a:lnTo>
                  <a:pt x="3448028" y="215050"/>
                </a:lnTo>
                <a:cubicBezTo>
                  <a:pt x="3836103" y="1056037"/>
                  <a:pt x="4076161" y="2055458"/>
                  <a:pt x="4113475" y="3133192"/>
                </a:cubicBezTo>
                <a:lnTo>
                  <a:pt x="4118110" y="3401568"/>
                </a:lnTo>
                <a:lnTo>
                  <a:pt x="801224" y="3401568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30371B2-5B94-5CCE-5DD3-3AE577B055D1}"/>
              </a:ext>
            </a:extLst>
          </p:cNvPr>
          <p:cNvSpPr txBox="1"/>
          <p:nvPr/>
        </p:nvSpPr>
        <p:spPr>
          <a:xfrm>
            <a:off x="6398606" y="3085592"/>
            <a:ext cx="316882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https://</a:t>
            </a:r>
            <a:r>
              <a:rPr lang="en-US" sz="800" dirty="0" err="1">
                <a:solidFill>
                  <a:schemeClr val="bg1"/>
                </a:solidFill>
              </a:rPr>
              <a:t>savethegreatsouthbay.org</a:t>
            </a:r>
            <a:r>
              <a:rPr lang="en-US" sz="800" dirty="0">
                <a:solidFill>
                  <a:schemeClr val="bg1"/>
                </a:solidFill>
              </a:rPr>
              <a:t>/algal-blooms-2/harmful-algal-blooms-</a:t>
            </a:r>
            <a:r>
              <a:rPr lang="en-US" sz="800" dirty="0" err="1">
                <a:solidFill>
                  <a:schemeClr val="bg1"/>
                </a:solidFill>
              </a:rPr>
              <a:t>habs</a:t>
            </a:r>
            <a:r>
              <a:rPr lang="en-US" sz="800" dirty="0">
                <a:solidFill>
                  <a:schemeClr val="bg1"/>
                </a:solidFill>
              </a:rPr>
              <a:t>-spot-it-avoid-it-report-it/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C5E515D-2577-3380-39BD-52EC67FA2378}"/>
              </a:ext>
            </a:extLst>
          </p:cNvPr>
          <p:cNvSpPr txBox="1"/>
          <p:nvPr/>
        </p:nvSpPr>
        <p:spPr>
          <a:xfrm>
            <a:off x="9523630" y="2917640"/>
            <a:ext cx="263031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https://</a:t>
            </a:r>
            <a:r>
              <a:rPr lang="en-US" sz="800" dirty="0" err="1">
                <a:solidFill>
                  <a:schemeClr val="bg1"/>
                </a:solidFill>
              </a:rPr>
              <a:t>science.nasa.gov</a:t>
            </a:r>
            <a:r>
              <a:rPr lang="en-US" sz="800" dirty="0">
                <a:solidFill>
                  <a:schemeClr val="bg1"/>
                </a:solidFill>
              </a:rPr>
              <a:t>/earth/earth-observatory/sediment-spews-from-connecticut-river-52059/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946BF3B-F034-DE7E-60FC-F007277F1E7F}"/>
              </a:ext>
            </a:extLst>
          </p:cNvPr>
          <p:cNvSpPr txBox="1"/>
          <p:nvPr/>
        </p:nvSpPr>
        <p:spPr>
          <a:xfrm>
            <a:off x="5847643" y="6373655"/>
            <a:ext cx="251742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https://</a:t>
            </a:r>
            <a:r>
              <a:rPr lang="en-US" sz="800" dirty="0" err="1">
                <a:solidFill>
                  <a:schemeClr val="bg1"/>
                </a:solidFill>
              </a:rPr>
              <a:t>www.fisheries.noaa.gov</a:t>
            </a:r>
            <a:r>
              <a:rPr lang="en-US" sz="800" dirty="0">
                <a:solidFill>
                  <a:schemeClr val="bg1"/>
                </a:solidFill>
              </a:rPr>
              <a:t>/feature-story/</a:t>
            </a:r>
            <a:r>
              <a:rPr lang="en-US" sz="800" dirty="0" err="1">
                <a:solidFill>
                  <a:schemeClr val="bg1"/>
                </a:solidFill>
              </a:rPr>
              <a:t>alaska</a:t>
            </a:r>
            <a:r>
              <a:rPr lang="en-US" sz="800" dirty="0">
                <a:solidFill>
                  <a:schemeClr val="bg1"/>
                </a:solidFill>
              </a:rPr>
              <a:t>-fisheries-under-close-watch-ensure-compliance</a:t>
            </a:r>
          </a:p>
        </p:txBody>
      </p:sp>
    </p:spTree>
    <p:extLst>
      <p:ext uri="{BB962C8B-B14F-4D97-AF65-F5344CB8AC3E}">
        <p14:creationId xmlns:p14="http://schemas.microsoft.com/office/powerpoint/2010/main" val="41805562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171EF7-DD45-C113-A120-7496EE7E55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4112" y="1866568"/>
            <a:ext cx="4217788" cy="4991431"/>
          </a:xfrm>
        </p:spPr>
        <p:txBody>
          <a:bodyPr anchor="t">
            <a:normAutofit/>
          </a:bodyPr>
          <a:lstStyle/>
          <a:p>
            <a:r>
              <a:rPr lang="en-US" sz="2200" dirty="0"/>
              <a:t>Although spatially coarser than typical OC instruments, TEMPO’s spectral coverage (including green/red) and resolution make it a useful proxy to explore Geo OC applications</a:t>
            </a:r>
          </a:p>
          <a:p>
            <a:r>
              <a:rPr lang="en-US" sz="2200" dirty="0"/>
              <a:t>The temporal resolution provides complimentary information alongside traditional OC sensors such as MODIS and PACE OCI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472304E-D8F6-7AAE-25C1-78798DFC2BB5}"/>
              </a:ext>
            </a:extLst>
          </p:cNvPr>
          <p:cNvSpPr txBox="1"/>
          <p:nvPr/>
        </p:nvSpPr>
        <p:spPr>
          <a:xfrm>
            <a:off x="5601606" y="6488668"/>
            <a:ext cx="6590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*PACE OCI also has 7 band measurements further into NIR/SWIR</a:t>
            </a:r>
          </a:p>
        </p:txBody>
      </p:sp>
      <p:graphicFrame>
        <p:nvGraphicFramePr>
          <p:cNvPr id="4" name="Table 84">
            <a:extLst>
              <a:ext uri="{FF2B5EF4-FFF2-40B4-BE49-F238E27FC236}">
                <a16:creationId xmlns:a16="http://schemas.microsoft.com/office/drawing/2014/main" id="{0EFD8DB7-087F-2806-C3D0-AEC69F4767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7728715"/>
              </p:ext>
            </p:extLst>
          </p:nvPr>
        </p:nvGraphicFramePr>
        <p:xfrm>
          <a:off x="5749152" y="1604734"/>
          <a:ext cx="6128319" cy="4174914"/>
        </p:xfrm>
        <a:graphic>
          <a:graphicData uri="http://schemas.openxmlformats.org/drawingml/2006/table">
            <a:tbl>
              <a:tblPr firstRow="1">
                <a:tableStyleId>{D7AC3CCA-C797-4891-BE02-D94E43425B78}</a:tableStyleId>
              </a:tblPr>
              <a:tblGrid>
                <a:gridCol w="1673052">
                  <a:extLst>
                    <a:ext uri="{9D8B030D-6E8A-4147-A177-3AD203B41FA5}">
                      <a16:colId xmlns:a16="http://schemas.microsoft.com/office/drawing/2014/main" val="3098986443"/>
                    </a:ext>
                  </a:extLst>
                </a:gridCol>
                <a:gridCol w="1410511">
                  <a:extLst>
                    <a:ext uri="{9D8B030D-6E8A-4147-A177-3AD203B41FA5}">
                      <a16:colId xmlns:a16="http://schemas.microsoft.com/office/drawing/2014/main" val="2819938081"/>
                    </a:ext>
                  </a:extLst>
                </a:gridCol>
                <a:gridCol w="1206230">
                  <a:extLst>
                    <a:ext uri="{9D8B030D-6E8A-4147-A177-3AD203B41FA5}">
                      <a16:colId xmlns:a16="http://schemas.microsoft.com/office/drawing/2014/main" val="892323622"/>
                    </a:ext>
                  </a:extLst>
                </a:gridCol>
                <a:gridCol w="1838526">
                  <a:extLst>
                    <a:ext uri="{9D8B030D-6E8A-4147-A177-3AD203B41FA5}">
                      <a16:colId xmlns:a16="http://schemas.microsoft.com/office/drawing/2014/main" val="1336557250"/>
                    </a:ext>
                  </a:extLst>
                </a:gridCol>
              </a:tblGrid>
              <a:tr h="822960">
                <a:tc>
                  <a:txBody>
                    <a:bodyPr/>
                    <a:lstStyle/>
                    <a:p>
                      <a:pPr algn="ctr"/>
                      <a:r>
                        <a:rPr lang="en-US" sz="1600" b="0" cap="none" spc="0" dirty="0">
                          <a:solidFill>
                            <a:schemeClr val="tx1"/>
                          </a:solidFill>
                          <a:latin typeface="Avenir Next LT Pro" panose="020B0504020202020204" pitchFamily="34" charset="77"/>
                        </a:rPr>
                        <a:t>0.6nm</a:t>
                      </a:r>
                    </a:p>
                  </a:txBody>
                  <a:tcPr marL="50029" marR="64323" marT="14293" marB="10720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cap="none" spc="0" dirty="0">
                          <a:solidFill>
                            <a:schemeClr val="tx1"/>
                          </a:solidFill>
                          <a:latin typeface="Avenir Next LT Pro" panose="020B0504020202020204" pitchFamily="34" charset="77"/>
                        </a:rPr>
                        <a:t>10-50nm</a:t>
                      </a:r>
                    </a:p>
                  </a:txBody>
                  <a:tcPr marL="50029" marR="64323" marT="14293" marB="10720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cap="none" spc="0" dirty="0">
                          <a:solidFill>
                            <a:schemeClr val="tx1"/>
                          </a:solidFill>
                          <a:latin typeface="Avenir Next LT Pro" panose="020B0504020202020204" pitchFamily="34" charset="77"/>
                        </a:rPr>
                        <a:t>5nm</a:t>
                      </a:r>
                    </a:p>
                  </a:txBody>
                  <a:tcPr marL="50029" marR="64323" marT="14293" marB="10720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cap="none" spc="0" dirty="0">
                        <a:solidFill>
                          <a:schemeClr val="tx1"/>
                        </a:solidFill>
                        <a:latin typeface="Avenir Next LT Pro" panose="020B0504020202020204" pitchFamily="34" charset="77"/>
                      </a:endParaRPr>
                    </a:p>
                    <a:p>
                      <a:pPr algn="ctr"/>
                      <a:r>
                        <a:rPr lang="en-US" sz="1600" b="0" cap="none" spc="0" dirty="0">
                          <a:solidFill>
                            <a:schemeClr val="tx1"/>
                          </a:solidFill>
                          <a:latin typeface="Avenir Next LT Pro" panose="020B0504020202020204" pitchFamily="34" charset="77"/>
                        </a:rPr>
                        <a:t>2nm in UV to 20nm in NIR</a:t>
                      </a:r>
                    </a:p>
                  </a:txBody>
                  <a:tcPr marL="50029" marR="64323" marT="14293" marB="10720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25620805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algn="ctr"/>
                      <a:r>
                        <a:rPr lang="en-US" sz="1600" b="0" cap="none" spc="0" dirty="0">
                          <a:solidFill>
                            <a:schemeClr val="tx1"/>
                          </a:solidFill>
                          <a:latin typeface="Avenir Next LT Pro" panose="020B0504020202020204" pitchFamily="34" charset="77"/>
                        </a:rPr>
                        <a:t>0.2nm</a:t>
                      </a:r>
                    </a:p>
                  </a:txBody>
                  <a:tcPr marL="50029" marR="64323" marT="14293" marB="10720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cap="none" spc="0" dirty="0">
                          <a:solidFill>
                            <a:schemeClr val="tx1"/>
                          </a:solidFill>
                          <a:latin typeface="Avenir Next LT Pro" panose="020B0504020202020204" pitchFamily="34" charset="77"/>
                        </a:rPr>
                        <a:t>Multi-band</a:t>
                      </a:r>
                    </a:p>
                  </a:txBody>
                  <a:tcPr marL="50029" marR="64323" marT="14293" marB="10720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cap="none" spc="0" dirty="0">
                          <a:solidFill>
                            <a:schemeClr val="tx1"/>
                          </a:solidFill>
                          <a:latin typeface="Avenir Next LT Pro" panose="020B0504020202020204" pitchFamily="34" charset="77"/>
                        </a:rPr>
                        <a:t>2.5nm</a:t>
                      </a:r>
                    </a:p>
                  </a:txBody>
                  <a:tcPr marL="50029" marR="64323" marT="14293" marB="10720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cap="none" spc="0" dirty="0">
                          <a:solidFill>
                            <a:schemeClr val="tx1"/>
                          </a:solidFill>
                          <a:latin typeface="Avenir Next LT Pro" panose="020B0504020202020204" pitchFamily="34" charset="77"/>
                        </a:rPr>
                        <a:t>1-5nm in UV, 20nm at longer wavelengths</a:t>
                      </a:r>
                    </a:p>
                  </a:txBody>
                  <a:tcPr marL="50029" marR="64323" marT="14293" marB="10720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95955217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algn="ctr"/>
                      <a:r>
                        <a:rPr lang="en-US" sz="1600" b="0" cap="none" spc="0" dirty="0">
                          <a:solidFill>
                            <a:schemeClr val="tx1"/>
                          </a:solidFill>
                          <a:latin typeface="Avenir Next LT Pro" panose="020B0504020202020204" pitchFamily="34" charset="77"/>
                        </a:rPr>
                        <a:t>290-490nm</a:t>
                      </a:r>
                    </a:p>
                    <a:p>
                      <a:pPr algn="ctr"/>
                      <a:r>
                        <a:rPr lang="en-US" sz="1600" b="0" cap="none" spc="0" dirty="0">
                          <a:solidFill>
                            <a:schemeClr val="tx1"/>
                          </a:solidFill>
                          <a:latin typeface="Avenir Next LT Pro" panose="020B0504020202020204" pitchFamily="34" charset="77"/>
                        </a:rPr>
                        <a:t>540-740nm</a:t>
                      </a:r>
                    </a:p>
                  </a:txBody>
                  <a:tcPr marL="50029" marR="64323" marT="14293" marB="10720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cap="none" spc="0" dirty="0">
                          <a:solidFill>
                            <a:schemeClr val="tx1"/>
                          </a:solidFill>
                          <a:latin typeface="Avenir Next LT Pro" panose="020B0504020202020204" pitchFamily="34" charset="77"/>
                        </a:rPr>
                        <a:t>400nm-14.385um </a:t>
                      </a:r>
                    </a:p>
                  </a:txBody>
                  <a:tcPr marL="50029" marR="64323" marT="14293" marB="10720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cap="none" spc="0" dirty="0">
                          <a:solidFill>
                            <a:schemeClr val="tx1"/>
                          </a:solidFill>
                          <a:latin typeface="Avenir Next LT Pro" panose="020B0504020202020204" pitchFamily="34" charset="77"/>
                        </a:rPr>
                        <a:t>340- </a:t>
                      </a:r>
                    </a:p>
                    <a:p>
                      <a:pPr algn="ctr"/>
                      <a:r>
                        <a:rPr lang="en-US" sz="1600" b="0" cap="none" spc="0" dirty="0">
                          <a:solidFill>
                            <a:schemeClr val="tx1"/>
                          </a:solidFill>
                          <a:latin typeface="Avenir Next LT Pro" panose="020B0504020202020204" pitchFamily="34" charset="77"/>
                        </a:rPr>
                        <a:t>890nm*</a:t>
                      </a:r>
                    </a:p>
                  </a:txBody>
                  <a:tcPr marL="50029" marR="64323" marT="14293" marB="10720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cap="none" spc="0" dirty="0">
                          <a:solidFill>
                            <a:schemeClr val="tx1"/>
                          </a:solidFill>
                          <a:latin typeface="Avenir Next LT Pro" panose="020B0504020202020204" pitchFamily="34" charset="77"/>
                        </a:rPr>
                        <a:t>340-1040nm </a:t>
                      </a:r>
                    </a:p>
                  </a:txBody>
                  <a:tcPr marL="50029" marR="64323" marT="14293" marB="10720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03395610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cap="none" spc="0" dirty="0">
                          <a:solidFill>
                            <a:schemeClr val="tx1"/>
                          </a:solidFill>
                          <a:latin typeface="Avenir Next LT Pro" panose="020B0504020202020204" pitchFamily="34" charset="77"/>
                        </a:rPr>
                        <a:t>   2x4.75km</a:t>
                      </a:r>
                      <a:r>
                        <a:rPr lang="en-US" sz="1600" b="0" cap="none" spc="0" baseline="30000" dirty="0">
                          <a:solidFill>
                            <a:schemeClr val="tx1"/>
                          </a:solidFill>
                          <a:latin typeface="Avenir Next LT Pro" panose="020B0504020202020204" pitchFamily="34" charset="77"/>
                        </a:rPr>
                        <a:t>2 </a:t>
                      </a:r>
                      <a:r>
                        <a:rPr lang="en-US" sz="1600" b="0" cap="none" spc="0" baseline="0" dirty="0">
                          <a:solidFill>
                            <a:schemeClr val="tx1"/>
                          </a:solidFill>
                          <a:latin typeface="Avenir Next LT Pro" panose="020B0504020202020204" pitchFamily="34" charset="77"/>
                        </a:rPr>
                        <a:t>at center</a:t>
                      </a:r>
                      <a:endParaRPr lang="en-US" sz="1600" b="0" cap="none" spc="0" baseline="30000" dirty="0">
                        <a:solidFill>
                          <a:schemeClr val="tx1"/>
                        </a:solidFill>
                        <a:latin typeface="Avenir Next LT Pro" panose="020B0504020202020204" pitchFamily="34" charset="77"/>
                      </a:endParaRPr>
                    </a:p>
                  </a:txBody>
                  <a:tcPr marL="50029" marR="64323" marT="14293" marB="10720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cap="none" spc="0" dirty="0">
                          <a:solidFill>
                            <a:schemeClr val="tx1"/>
                          </a:solidFill>
                          <a:latin typeface="Avenir Next LT Pro" panose="020B0504020202020204" pitchFamily="34" charset="77"/>
                        </a:rPr>
                        <a:t>0.25-1km IFOV</a:t>
                      </a:r>
                    </a:p>
                  </a:txBody>
                  <a:tcPr marL="50029" marR="64323" marT="14293" marB="10720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cap="none" spc="0" dirty="0">
                          <a:solidFill>
                            <a:schemeClr val="tx1"/>
                          </a:solidFill>
                          <a:latin typeface="Avenir Next LT Pro" panose="020B0504020202020204" pitchFamily="34" charset="77"/>
                        </a:rPr>
                        <a:t>1km IFOV</a:t>
                      </a:r>
                    </a:p>
                  </a:txBody>
                  <a:tcPr marL="50029" marR="64323" marT="14293" marB="10720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cap="none" spc="0" dirty="0">
                          <a:solidFill>
                            <a:schemeClr val="tx1"/>
                          </a:solidFill>
                          <a:latin typeface="Avenir Next LT Pro" panose="020B0504020202020204" pitchFamily="34" charset="77"/>
                        </a:rPr>
                        <a:t>300m-500m</a:t>
                      </a:r>
                    </a:p>
                  </a:txBody>
                  <a:tcPr marL="50029" marR="64323" marT="14293" marB="10720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00267419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cap="none" spc="0" baseline="0" dirty="0">
                          <a:solidFill>
                            <a:schemeClr val="tx1"/>
                          </a:solidFill>
                          <a:latin typeface="Avenir Next LT Pro" panose="020B0504020202020204" pitchFamily="34" charset="77"/>
                        </a:rPr>
                        <a:t>Hourly</a:t>
                      </a:r>
                    </a:p>
                  </a:txBody>
                  <a:tcPr marL="50029" marR="64323" marT="14293" marB="10720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cap="none" spc="0" dirty="0">
                          <a:solidFill>
                            <a:schemeClr val="tx1"/>
                          </a:solidFill>
                          <a:latin typeface="Avenir Next LT Pro" panose="020B0504020202020204" pitchFamily="34" charset="77"/>
                        </a:rPr>
                        <a:t>1 per day</a:t>
                      </a:r>
                    </a:p>
                  </a:txBody>
                  <a:tcPr marL="50029" marR="64323" marT="14293" marB="10720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cap="none" spc="0" dirty="0">
                          <a:solidFill>
                            <a:schemeClr val="tx1"/>
                          </a:solidFill>
                          <a:latin typeface="Avenir Next LT Pro" panose="020B0504020202020204" pitchFamily="34" charset="77"/>
                        </a:rPr>
                        <a:t>1 per day</a:t>
                      </a:r>
                    </a:p>
                  </a:txBody>
                  <a:tcPr marL="50029" marR="64323" marT="14293" marB="10720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cap="none" spc="0" dirty="0">
                          <a:solidFill>
                            <a:schemeClr val="tx1"/>
                          </a:solidFill>
                          <a:latin typeface="Avenir Next LT Pro" panose="020B0504020202020204" pitchFamily="34" charset="77"/>
                        </a:rPr>
                        <a:t>Every 2-3 Hours</a:t>
                      </a:r>
                    </a:p>
                  </a:txBody>
                  <a:tcPr marL="50029" marR="64323" marT="14293" marB="10720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41548808"/>
                  </a:ext>
                </a:extLst>
              </a:tr>
            </a:tbl>
          </a:graphicData>
        </a:graphic>
      </p:graphicFrame>
      <p:sp>
        <p:nvSpPr>
          <p:cNvPr id="6" name="Pentagon 5">
            <a:extLst>
              <a:ext uri="{FF2B5EF4-FFF2-40B4-BE49-F238E27FC236}">
                <a16:creationId xmlns:a16="http://schemas.microsoft.com/office/drawing/2014/main" id="{723F29BA-2C94-0516-1BF0-46E8DB43E994}"/>
              </a:ext>
            </a:extLst>
          </p:cNvPr>
          <p:cNvSpPr/>
          <p:nvPr/>
        </p:nvSpPr>
        <p:spPr>
          <a:xfrm>
            <a:off x="4351900" y="1658333"/>
            <a:ext cx="1625491" cy="676656"/>
          </a:xfrm>
          <a:prstGeom prst="homePlat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Futura Medium" panose="020B0602020204020303" pitchFamily="34" charset="-79"/>
                <a:cs typeface="Futura Medium" panose="020B0602020204020303" pitchFamily="34" charset="-79"/>
              </a:rPr>
              <a:t>Spectral Resolution</a:t>
            </a:r>
          </a:p>
        </p:txBody>
      </p:sp>
      <p:sp>
        <p:nvSpPr>
          <p:cNvPr id="7" name="Pentagon 6">
            <a:extLst>
              <a:ext uri="{FF2B5EF4-FFF2-40B4-BE49-F238E27FC236}">
                <a16:creationId xmlns:a16="http://schemas.microsoft.com/office/drawing/2014/main" id="{1F6D7BE3-D1DA-5B59-BE30-9A07D0F26D78}"/>
              </a:ext>
            </a:extLst>
          </p:cNvPr>
          <p:cNvSpPr/>
          <p:nvPr/>
        </p:nvSpPr>
        <p:spPr>
          <a:xfrm>
            <a:off x="4351900" y="2474129"/>
            <a:ext cx="1625491" cy="673535"/>
          </a:xfrm>
          <a:prstGeom prst="homePlat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Futura Medium" panose="020B0602020204020303" pitchFamily="34" charset="-79"/>
                <a:cs typeface="Futura Medium" panose="020B0602020204020303" pitchFamily="34" charset="-79"/>
              </a:rPr>
              <a:t>Spectral Sampling</a:t>
            </a:r>
          </a:p>
        </p:txBody>
      </p:sp>
      <p:sp>
        <p:nvSpPr>
          <p:cNvPr id="8" name="Pentagon 7">
            <a:extLst>
              <a:ext uri="{FF2B5EF4-FFF2-40B4-BE49-F238E27FC236}">
                <a16:creationId xmlns:a16="http://schemas.microsoft.com/office/drawing/2014/main" id="{9FC8A905-D9BB-1290-758D-F007AE458EA4}"/>
              </a:ext>
            </a:extLst>
          </p:cNvPr>
          <p:cNvSpPr/>
          <p:nvPr/>
        </p:nvSpPr>
        <p:spPr>
          <a:xfrm>
            <a:off x="4351900" y="3333709"/>
            <a:ext cx="1625492" cy="673535"/>
          </a:xfrm>
          <a:prstGeom prst="homePlat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Futura Medium" panose="020B0602020204020303" pitchFamily="34" charset="-79"/>
                <a:cs typeface="Futura Medium" panose="020B0602020204020303" pitchFamily="34" charset="-79"/>
              </a:rPr>
              <a:t>Spectral Range</a:t>
            </a:r>
          </a:p>
        </p:txBody>
      </p:sp>
      <p:sp>
        <p:nvSpPr>
          <p:cNvPr id="9" name="Pentagon 8">
            <a:extLst>
              <a:ext uri="{FF2B5EF4-FFF2-40B4-BE49-F238E27FC236}">
                <a16:creationId xmlns:a16="http://schemas.microsoft.com/office/drawing/2014/main" id="{2E5DC982-756F-1A3A-529D-295031BBE121}"/>
              </a:ext>
            </a:extLst>
          </p:cNvPr>
          <p:cNvSpPr/>
          <p:nvPr/>
        </p:nvSpPr>
        <p:spPr>
          <a:xfrm>
            <a:off x="4351900" y="4146384"/>
            <a:ext cx="1635394" cy="673535"/>
          </a:xfrm>
          <a:prstGeom prst="homePlat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Futura Medium" panose="020B0602020204020303" pitchFamily="34" charset="-79"/>
                <a:cs typeface="Futura Medium" panose="020B0602020204020303" pitchFamily="34" charset="-79"/>
              </a:rPr>
              <a:t>Spatial Resolution</a:t>
            </a:r>
          </a:p>
        </p:txBody>
      </p:sp>
      <p:sp>
        <p:nvSpPr>
          <p:cNvPr id="10" name="Pentagon 9">
            <a:extLst>
              <a:ext uri="{FF2B5EF4-FFF2-40B4-BE49-F238E27FC236}">
                <a16:creationId xmlns:a16="http://schemas.microsoft.com/office/drawing/2014/main" id="{9270B216-BD4E-FE55-85C7-72FA26C797BF}"/>
              </a:ext>
            </a:extLst>
          </p:cNvPr>
          <p:cNvSpPr/>
          <p:nvPr/>
        </p:nvSpPr>
        <p:spPr>
          <a:xfrm>
            <a:off x="4351900" y="4965393"/>
            <a:ext cx="1642825" cy="673535"/>
          </a:xfrm>
          <a:prstGeom prst="homePlat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Futura Medium" panose="020B0602020204020303" pitchFamily="34" charset="-79"/>
                <a:cs typeface="Futura Medium" panose="020B0602020204020303" pitchFamily="34" charset="-79"/>
              </a:rPr>
              <a:t>Revisit Time</a:t>
            </a:r>
          </a:p>
        </p:txBody>
      </p:sp>
      <p:sp>
        <p:nvSpPr>
          <p:cNvPr id="11" name="Pentagon 10">
            <a:extLst>
              <a:ext uri="{FF2B5EF4-FFF2-40B4-BE49-F238E27FC236}">
                <a16:creationId xmlns:a16="http://schemas.microsoft.com/office/drawing/2014/main" id="{BF634EEC-D733-9347-1755-50163CE2E9FA}"/>
              </a:ext>
            </a:extLst>
          </p:cNvPr>
          <p:cNvSpPr/>
          <p:nvPr/>
        </p:nvSpPr>
        <p:spPr>
          <a:xfrm rot="5400000">
            <a:off x="10632756" y="534708"/>
            <a:ext cx="654481" cy="1834946"/>
          </a:xfrm>
          <a:prstGeom prst="homePlate">
            <a:avLst>
              <a:gd name="adj" fmla="val 28816"/>
            </a:avLst>
          </a:prstGeom>
          <a:solidFill>
            <a:srgbClr val="D19F0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bIns="45720" rtlCol="0" anchor="ctr"/>
          <a:lstStyle/>
          <a:p>
            <a:pPr algn="ctr"/>
            <a:r>
              <a:rPr lang="en-US" dirty="0">
                <a:latin typeface="Futura Medium" panose="020B0602020204020303" pitchFamily="34" charset="-79"/>
                <a:cs typeface="Futura Medium" panose="020B0602020204020303" pitchFamily="34" charset="-79"/>
              </a:rPr>
              <a:t>GLIMR</a:t>
            </a:r>
          </a:p>
        </p:txBody>
      </p:sp>
      <p:sp>
        <p:nvSpPr>
          <p:cNvPr id="12" name="Pentagon 11">
            <a:extLst>
              <a:ext uri="{FF2B5EF4-FFF2-40B4-BE49-F238E27FC236}">
                <a16:creationId xmlns:a16="http://schemas.microsoft.com/office/drawing/2014/main" id="{B9171CAF-1A25-202A-6D71-A876B69F0F81}"/>
              </a:ext>
            </a:extLst>
          </p:cNvPr>
          <p:cNvSpPr/>
          <p:nvPr/>
        </p:nvSpPr>
        <p:spPr>
          <a:xfrm rot="5400000">
            <a:off x="9108859" y="845757"/>
            <a:ext cx="654481" cy="1212850"/>
          </a:xfrm>
          <a:prstGeom prst="homePlate">
            <a:avLst>
              <a:gd name="adj" fmla="val 28816"/>
            </a:avLst>
          </a:prstGeom>
          <a:solidFill>
            <a:srgbClr val="D19F0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bIns="45720" rtlCol="0" anchor="ctr"/>
          <a:lstStyle/>
          <a:p>
            <a:pPr algn="ctr"/>
            <a:r>
              <a:rPr lang="en-US" dirty="0">
                <a:latin typeface="Futura Medium" panose="020B0602020204020303" pitchFamily="34" charset="-79"/>
                <a:cs typeface="Futura Medium" panose="020B0602020204020303" pitchFamily="34" charset="-79"/>
              </a:rPr>
              <a:t>PACE OCI</a:t>
            </a:r>
          </a:p>
        </p:txBody>
      </p:sp>
      <p:sp>
        <p:nvSpPr>
          <p:cNvPr id="13" name="Pentagon 12">
            <a:extLst>
              <a:ext uri="{FF2B5EF4-FFF2-40B4-BE49-F238E27FC236}">
                <a16:creationId xmlns:a16="http://schemas.microsoft.com/office/drawing/2014/main" id="{05393F72-0EE8-57E0-F209-07D2556CE404}"/>
              </a:ext>
            </a:extLst>
          </p:cNvPr>
          <p:cNvSpPr/>
          <p:nvPr/>
        </p:nvSpPr>
        <p:spPr>
          <a:xfrm rot="5400000">
            <a:off x="7799171" y="748918"/>
            <a:ext cx="654481" cy="1406526"/>
          </a:xfrm>
          <a:prstGeom prst="homePlate">
            <a:avLst>
              <a:gd name="adj" fmla="val 28816"/>
            </a:avLst>
          </a:prstGeom>
          <a:solidFill>
            <a:srgbClr val="D19F0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bIns="45720" rtlCol="0" anchor="ctr"/>
          <a:lstStyle/>
          <a:p>
            <a:pPr algn="ctr"/>
            <a:r>
              <a:rPr lang="en-US" dirty="0">
                <a:latin typeface="Futura Medium" panose="020B0602020204020303" pitchFamily="34" charset="-79"/>
                <a:cs typeface="Futura Medium" panose="020B0602020204020303" pitchFamily="34" charset="-79"/>
              </a:rPr>
              <a:t>MODIS</a:t>
            </a:r>
          </a:p>
        </p:txBody>
      </p:sp>
      <p:sp>
        <p:nvSpPr>
          <p:cNvPr id="14" name="Pentagon 13">
            <a:extLst>
              <a:ext uri="{FF2B5EF4-FFF2-40B4-BE49-F238E27FC236}">
                <a16:creationId xmlns:a16="http://schemas.microsoft.com/office/drawing/2014/main" id="{084EC16C-2951-F6D8-0F90-BE0F19105EA2}"/>
              </a:ext>
            </a:extLst>
          </p:cNvPr>
          <p:cNvSpPr/>
          <p:nvPr/>
        </p:nvSpPr>
        <p:spPr>
          <a:xfrm rot="5400000">
            <a:off x="6258908" y="615180"/>
            <a:ext cx="654481" cy="1674001"/>
          </a:xfrm>
          <a:prstGeom prst="homePlate">
            <a:avLst>
              <a:gd name="adj" fmla="val 28816"/>
            </a:avLst>
          </a:prstGeom>
          <a:solidFill>
            <a:srgbClr val="D19F0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bIns="45720" rtlCol="0" anchor="ctr"/>
          <a:lstStyle/>
          <a:p>
            <a:pPr algn="ctr"/>
            <a:r>
              <a:rPr lang="en-US" dirty="0">
                <a:latin typeface="Futura Medium" panose="020B0602020204020303" pitchFamily="34" charset="-79"/>
                <a:cs typeface="Futura Medium" panose="020B0602020204020303" pitchFamily="34" charset="-79"/>
              </a:rPr>
              <a:t>TEMPO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5E815196-308C-1A87-DA6B-9CF0E022A8B0}"/>
              </a:ext>
            </a:extLst>
          </p:cNvPr>
          <p:cNvSpPr txBox="1">
            <a:spLocks/>
          </p:cNvSpPr>
          <p:nvPr/>
        </p:nvSpPr>
        <p:spPr>
          <a:xfrm>
            <a:off x="480006" y="-370666"/>
            <a:ext cx="5825067" cy="19068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  <a:cs typeface="Times New Roman" panose="02020603050405020304" pitchFamily="18" charset="0"/>
              </a:rPr>
              <a:t>Where Does </a:t>
            </a:r>
          </a:p>
          <a:p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  <a:cs typeface="Times New Roman" panose="02020603050405020304" pitchFamily="18" charset="0"/>
              </a:rPr>
              <a:t>TEMPO Fit?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DFEAEDE-3E49-2B8F-4847-4AAD516D0A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939" y="1485569"/>
            <a:ext cx="3136893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3520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596F992-698C-48C0-9D89-70DA4CE927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807998E9-CE17-BE1A-97CF-4C6BA5B8CD5F}"/>
              </a:ext>
            </a:extLst>
          </p:cNvPr>
          <p:cNvSpPr/>
          <p:nvPr/>
        </p:nvSpPr>
        <p:spPr>
          <a:xfrm>
            <a:off x="8515390" y="3090441"/>
            <a:ext cx="3505961" cy="319461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4FF99BD9-44E0-10DB-140D-AEBF9492D5DF}"/>
              </a:ext>
            </a:extLst>
          </p:cNvPr>
          <p:cNvSpPr/>
          <p:nvPr/>
        </p:nvSpPr>
        <p:spPr>
          <a:xfrm>
            <a:off x="254643" y="3090441"/>
            <a:ext cx="3961660" cy="319461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7BFF8DC-0AE7-4AD2-9B28-2E5F26D62C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6406116"/>
            <a:ext cx="12191998" cy="46177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162AD-C6E5-4BF8-A453-76ADB36877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300" y="6406115"/>
            <a:ext cx="4076698" cy="464399"/>
          </a:xfrm>
          <a:prstGeom prst="rect">
            <a:avLst/>
          </a:prstGeom>
          <a:gradFill>
            <a:gsLst>
              <a:gs pos="19000">
                <a:srgbClr val="000000">
                  <a:alpha val="31000"/>
                </a:srgbClr>
              </a:gs>
              <a:gs pos="99000">
                <a:schemeClr val="accent1"/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5CE4E48-E52C-7574-2186-3BEC6F8C3E8C}"/>
              </a:ext>
            </a:extLst>
          </p:cNvPr>
          <p:cNvSpPr txBox="1">
            <a:spLocks/>
          </p:cNvSpPr>
          <p:nvPr/>
        </p:nvSpPr>
        <p:spPr>
          <a:xfrm>
            <a:off x="386701" y="3227812"/>
            <a:ext cx="3863646" cy="21854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b="1" dirty="0"/>
              <a:t>Pre-Processing</a:t>
            </a:r>
          </a:p>
          <a:p>
            <a:r>
              <a:rPr lang="en-US" sz="1800" dirty="0"/>
              <a:t>TEMPO L1b V4 </a:t>
            </a:r>
            <a:r>
              <a:rPr lang="en-US" sz="1800" dirty="0" err="1"/>
              <a:t>reflectances</a:t>
            </a:r>
            <a:r>
              <a:rPr lang="en-US" sz="1800" dirty="0"/>
              <a:t> from UV (345-485nm) and Vis (545-735nm) decomposed into principal components to train ML model (smoothed to 1nm FWHM) </a:t>
            </a:r>
          </a:p>
          <a:p>
            <a:r>
              <a:rPr lang="en-US" sz="1800" dirty="0"/>
              <a:t>Covariance matrix stored so that it can be applied to unseen spectra when making chlorophyll estimates </a:t>
            </a:r>
          </a:p>
          <a:p>
            <a:endParaRPr lang="en-US" sz="1800" dirty="0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3E3D892F-20DB-3690-9908-21436001E038}"/>
              </a:ext>
            </a:extLst>
          </p:cNvPr>
          <p:cNvSpPr/>
          <p:nvPr/>
        </p:nvSpPr>
        <p:spPr>
          <a:xfrm>
            <a:off x="4465380" y="3090441"/>
            <a:ext cx="3794883" cy="319461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0D34F3A-289A-F77F-4150-7E59CEDA3DC2}"/>
              </a:ext>
            </a:extLst>
          </p:cNvPr>
          <p:cNvSpPr txBox="1">
            <a:spLocks/>
          </p:cNvSpPr>
          <p:nvPr/>
        </p:nvSpPr>
        <p:spPr>
          <a:xfrm>
            <a:off x="4566683" y="3227812"/>
            <a:ext cx="3693580" cy="51230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b="1" dirty="0"/>
              <a:t>NN Training</a:t>
            </a:r>
          </a:p>
          <a:p>
            <a:r>
              <a:rPr lang="en-US" sz="1800" dirty="0"/>
              <a:t>Feed forward three-layer neural network used to learn relationships</a:t>
            </a:r>
          </a:p>
          <a:p>
            <a:r>
              <a:rPr lang="en-US" sz="1800" dirty="0"/>
              <a:t>PC’s + solar angle provided as input to NN </a:t>
            </a:r>
          </a:p>
          <a:p>
            <a:r>
              <a:rPr lang="en-US" sz="1800" dirty="0"/>
              <a:t>Optically thick clouds excluded using TEMPO O4 cloud radiance fraction</a:t>
            </a:r>
          </a:p>
          <a:p>
            <a:endParaRPr lang="en-US" sz="2000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5E21D43-A269-EF2C-7BE3-DB2FA88BFBEE}"/>
              </a:ext>
            </a:extLst>
          </p:cNvPr>
          <p:cNvSpPr txBox="1">
            <a:spLocks/>
          </p:cNvSpPr>
          <p:nvPr/>
        </p:nvSpPr>
        <p:spPr>
          <a:xfrm>
            <a:off x="8597690" y="3227812"/>
            <a:ext cx="3339668" cy="29873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b="1" dirty="0"/>
              <a:t>Predicted Output</a:t>
            </a:r>
          </a:p>
          <a:p>
            <a:r>
              <a:rPr lang="en-US" sz="1800" dirty="0"/>
              <a:t>Training data co-located from traditional OC instruments (MODIS, VIIRS, OLCI, or OCI)</a:t>
            </a:r>
          </a:p>
          <a:p>
            <a:r>
              <a:rPr lang="en-US" sz="1800" dirty="0"/>
              <a:t>Level 2 chlorophyll and remote sensing reflectance is gridded hourly at 2km spatial resolution before being co-located in time &amp; space to the TEMPO field of regard using nearest neighbor approach </a:t>
            </a:r>
          </a:p>
          <a:p>
            <a:endParaRPr lang="en-US" sz="18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730AA8A-F860-4324-AFD9-0D455A0B19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18" y="-16965"/>
            <a:ext cx="11695818" cy="2986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5471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C631528E-C01C-CB61-A510-E3DF44622D4E}"/>
              </a:ext>
            </a:extLst>
          </p:cNvPr>
          <p:cNvSpPr txBox="1"/>
          <p:nvPr/>
        </p:nvSpPr>
        <p:spPr>
          <a:xfrm>
            <a:off x="165671" y="160020"/>
            <a:ext cx="313579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Gulf Stream Current</a:t>
            </a:r>
          </a:p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March 22, 2026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AA7D253-A0ED-45DA-4C6B-8F82C6E616D7}"/>
              </a:ext>
            </a:extLst>
          </p:cNvPr>
          <p:cNvSpPr txBox="1"/>
          <p:nvPr/>
        </p:nvSpPr>
        <p:spPr>
          <a:xfrm>
            <a:off x="3476704" y="212074"/>
            <a:ext cx="850955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The Gulf Stream is a fast current that transports warm tropical waters into the North Atlantic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Example below shows sub-daily northward movement off the southeastern US coast, along with coastal upwelling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TEMPO’s hourly observations provide additional insight into the evolution and transport of ocean features throughout the day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90B695C-F4D2-DCDC-DE51-5BB8AEC925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740" y="1068094"/>
            <a:ext cx="3055645" cy="381000"/>
          </a:xfrm>
          <a:prstGeom prst="rect">
            <a:avLst/>
          </a:prstGeom>
        </p:spPr>
      </p:pic>
      <p:pic>
        <p:nvPicPr>
          <p:cNvPr id="3" name="TEMPO_Chl_2026m0322">
            <a:hlinkClick r:id="" action="ppaction://media"/>
            <a:extLst>
              <a:ext uri="{FF2B5EF4-FFF2-40B4-BE49-F238E27FC236}">
                <a16:creationId xmlns:a16="http://schemas.microsoft.com/office/drawing/2014/main" id="{397A9A42-E541-F06E-0ACE-22F9E4E79CC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7929" y="2162355"/>
            <a:ext cx="10576141" cy="4706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345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6A16FF-09CF-1F76-FEDA-D5B54D06AA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FF793A4-4BCA-EBD2-1F8C-7BD1D186FDC3}"/>
              </a:ext>
            </a:extLst>
          </p:cNvPr>
          <p:cNvSpPr txBox="1"/>
          <p:nvPr/>
        </p:nvSpPr>
        <p:spPr>
          <a:xfrm>
            <a:off x="0" y="191976"/>
            <a:ext cx="530626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Mid-Atlantic Phytoplankton Bloom</a:t>
            </a:r>
          </a:p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March-April 2026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A9FE2BD-5FC5-1C87-D194-4EDFD2EAC3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740" y="1068094"/>
            <a:ext cx="4769254" cy="381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F4F2203-21DB-F8BA-F462-9D5290AB73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741453"/>
            <a:ext cx="5025134" cy="313932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2D8007E-4356-D347-1B96-AE14E43DC59B}"/>
              </a:ext>
            </a:extLst>
          </p:cNvPr>
          <p:cNvSpPr txBox="1"/>
          <p:nvPr/>
        </p:nvSpPr>
        <p:spPr>
          <a:xfrm>
            <a:off x="212322" y="1258593"/>
            <a:ext cx="4228474" cy="56477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1900" dirty="0">
                <a:latin typeface="Aptos" panose="020B0004020202020204" pitchFamily="34" charset="0"/>
              </a:rPr>
              <a:t>Large phytoplankton bloom developed off the New Jersey coast in late March 2026 and continued evolving through April. </a:t>
            </a:r>
          </a:p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1900" dirty="0">
                <a:latin typeface="Aptos" panose="020B0004020202020204" pitchFamily="34" charset="0"/>
              </a:rPr>
              <a:t>Spring phytoplankton blooms are fueled by increasing sunlight, nutrient availability, and coastal/riverine inputs. </a:t>
            </a:r>
          </a:p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1900" dirty="0">
                <a:latin typeface="Aptos" panose="020B0004020202020204" pitchFamily="34" charset="0"/>
              </a:rPr>
              <a:t>Early bloom stages often dominated by diatoms, which produce greener waters, while later stages may include coccolithophores that give the water a brighter blue or milky appearance. </a:t>
            </a:r>
          </a:p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1900" dirty="0">
                <a:latin typeface="Aptos" panose="020B0004020202020204" pitchFamily="34" charset="0"/>
              </a:rPr>
              <a:t>Spectra shown on right highlight differences between bloom and open-ocean waters and demonstrate the added value of hyperspectral observations</a:t>
            </a:r>
            <a:endParaRPr lang="en-US" sz="1900" dirty="0">
              <a:latin typeface="Aptos" panose="020B00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0B1E190-29F4-1878-505B-CD6D21EA938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2961" r="35943" b="85476"/>
          <a:stretch>
            <a:fillRect/>
          </a:stretch>
        </p:blipFill>
        <p:spPr>
          <a:xfrm>
            <a:off x="8899143" y="396175"/>
            <a:ext cx="3244387" cy="81904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3B97C39C-F019-7DEA-03AE-B9351FF6851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15811" r="11382"/>
          <a:stretch>
            <a:fillRect/>
          </a:stretch>
        </p:blipFill>
        <p:spPr>
          <a:xfrm>
            <a:off x="4898837" y="4513937"/>
            <a:ext cx="3454331" cy="2344063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668DA10-6E7A-84B5-11E2-A7C77C284828}"/>
              </a:ext>
            </a:extLst>
          </p:cNvPr>
          <p:cNvCxnSpPr>
            <a:cxnSpLocks/>
          </p:cNvCxnSpPr>
          <p:nvPr/>
        </p:nvCxnSpPr>
        <p:spPr>
          <a:xfrm flipV="1">
            <a:off x="6471086" y="4002836"/>
            <a:ext cx="405703" cy="804689"/>
          </a:xfrm>
          <a:prstGeom prst="straightConnector1">
            <a:avLst/>
          </a:prstGeom>
          <a:ln w="38100">
            <a:solidFill>
              <a:schemeClr val="tx2">
                <a:lumMod val="25000"/>
                <a:lumOff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22540B45-8633-265E-82FD-9DA78EE109B8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15811" r="11382"/>
          <a:stretch>
            <a:fillRect/>
          </a:stretch>
        </p:blipFill>
        <p:spPr>
          <a:xfrm>
            <a:off x="5233588" y="0"/>
            <a:ext cx="3738229" cy="2536712"/>
          </a:xfrm>
          <a:prstGeom prst="rect">
            <a:avLst/>
          </a:prstGeom>
        </p:spPr>
      </p:pic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78A15873-1225-BCC9-7BF1-17149A09C740}"/>
              </a:ext>
            </a:extLst>
          </p:cNvPr>
          <p:cNvCxnSpPr>
            <a:cxnSpLocks/>
          </p:cNvCxnSpPr>
          <p:nvPr/>
        </p:nvCxnSpPr>
        <p:spPr>
          <a:xfrm>
            <a:off x="7102702" y="2114991"/>
            <a:ext cx="663435" cy="1554171"/>
          </a:xfrm>
          <a:prstGeom prst="straightConnector1">
            <a:avLst/>
          </a:prstGeom>
          <a:ln w="38100">
            <a:solidFill>
              <a:schemeClr val="tx2">
                <a:lumMod val="25000"/>
                <a:lumOff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8" name="Picture 37">
            <a:extLst>
              <a:ext uri="{FF2B5EF4-FFF2-40B4-BE49-F238E27FC236}">
                <a16:creationId xmlns:a16="http://schemas.microsoft.com/office/drawing/2014/main" id="{CDCE690C-6215-38B8-1F0D-A5A8B439E971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13089" r="11382"/>
          <a:stretch>
            <a:fillRect/>
          </a:stretch>
        </p:blipFill>
        <p:spPr>
          <a:xfrm>
            <a:off x="8728254" y="4405180"/>
            <a:ext cx="3263285" cy="2285999"/>
          </a:xfrm>
          <a:prstGeom prst="rect">
            <a:avLst/>
          </a:prstGeom>
        </p:spPr>
      </p:pic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D94340DB-BE46-FFC8-CE0B-449025A9DDB2}"/>
              </a:ext>
            </a:extLst>
          </p:cNvPr>
          <p:cNvCxnSpPr>
            <a:cxnSpLocks/>
          </p:cNvCxnSpPr>
          <p:nvPr/>
        </p:nvCxnSpPr>
        <p:spPr>
          <a:xfrm flipH="1" flipV="1">
            <a:off x="9029970" y="2892076"/>
            <a:ext cx="1120175" cy="1937843"/>
          </a:xfrm>
          <a:prstGeom prst="straightConnector1">
            <a:avLst/>
          </a:prstGeom>
          <a:ln w="38100">
            <a:solidFill>
              <a:schemeClr val="tx2">
                <a:lumMod val="25000"/>
                <a:lumOff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EE654DEF-6477-7E1F-D98F-987F222F058D}"/>
              </a:ext>
            </a:extLst>
          </p:cNvPr>
          <p:cNvSpPr txBox="1"/>
          <p:nvPr/>
        </p:nvSpPr>
        <p:spPr>
          <a:xfrm>
            <a:off x="9029970" y="1433676"/>
            <a:ext cx="30510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PACE OCI RGB from NASA Worldview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13A865A-DF41-64F2-0451-A89699F468FC}"/>
              </a:ext>
            </a:extLst>
          </p:cNvPr>
          <p:cNvSpPr txBox="1"/>
          <p:nvPr/>
        </p:nvSpPr>
        <p:spPr>
          <a:xfrm>
            <a:off x="9650745" y="30794"/>
            <a:ext cx="174118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/>
              <a:t>April 6, 2026</a:t>
            </a:r>
          </a:p>
        </p:txBody>
      </p:sp>
    </p:spTree>
    <p:extLst>
      <p:ext uri="{BB962C8B-B14F-4D97-AF65-F5344CB8AC3E}">
        <p14:creationId xmlns:p14="http://schemas.microsoft.com/office/powerpoint/2010/main" val="18809423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TEMPO_Rrs_March_April_2026">
            <a:hlinkClick r:id="" action="ppaction://media"/>
            <a:extLst>
              <a:ext uri="{FF2B5EF4-FFF2-40B4-BE49-F238E27FC236}">
                <a16:creationId xmlns:a16="http://schemas.microsoft.com/office/drawing/2014/main" id="{E72C4BF1-1128-7BB5-035B-10B1407D875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6205"/>
          <a:stretch>
            <a:fillRect/>
          </a:stretch>
        </p:blipFill>
        <p:spPr>
          <a:xfrm>
            <a:off x="4910666" y="538917"/>
            <a:ext cx="7269121" cy="59700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E84F6AF-074C-AB1C-42AC-2308EBD4987E}"/>
              </a:ext>
            </a:extLst>
          </p:cNvPr>
          <p:cNvSpPr txBox="1"/>
          <p:nvPr/>
        </p:nvSpPr>
        <p:spPr>
          <a:xfrm>
            <a:off x="283146" y="84442"/>
            <a:ext cx="433003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Mid-Atlantic Phytoplankton </a:t>
            </a:r>
          </a:p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Bloom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DAA10A-447E-23E2-98C0-27443DFFF9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759" y="915314"/>
            <a:ext cx="4276147" cy="381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07D4C67-1280-B41E-DD3A-9C04276DDBD2}"/>
              </a:ext>
            </a:extLst>
          </p:cNvPr>
          <p:cNvSpPr txBox="1"/>
          <p:nvPr/>
        </p:nvSpPr>
        <p:spPr>
          <a:xfrm>
            <a:off x="0" y="1296314"/>
            <a:ext cx="433003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100" dirty="0"/>
              <a:t>Example on right compares daily TEMPO remote sensing reflectance (</a:t>
            </a:r>
            <a:r>
              <a:rPr lang="en-US" sz="2100" dirty="0" err="1"/>
              <a:t>Rrs</a:t>
            </a:r>
            <a:r>
              <a:rPr lang="en-US" sz="2100" dirty="0"/>
              <a:t>) composites with a multi-instrument average derived from MODIS, VIIRS, OLCI, and PACE OCI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100" dirty="0"/>
              <a:t>TEMPO’s improved spatial coverage enables more continuous monitoring of the bloom’s evolution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100" dirty="0"/>
              <a:t>The green-to-blue reflectance ratio (right panel) increases during bloom development and decreases as the bloom matures, potentially indicating changes in the phytoplankton composition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01FA037-C961-64BD-A1C3-08387BA75759}"/>
              </a:ext>
            </a:extLst>
          </p:cNvPr>
          <p:cNvSpPr txBox="1"/>
          <p:nvPr/>
        </p:nvSpPr>
        <p:spPr>
          <a:xfrm rot="16200000">
            <a:off x="3591296" y="1899108"/>
            <a:ext cx="22329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MODIS, VIIRS, OLCI, </a:t>
            </a:r>
          </a:p>
          <a:p>
            <a:pPr algn="ctr"/>
            <a:r>
              <a:rPr lang="en-US" dirty="0"/>
              <a:t> PACE OCI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4AC720B-9DA4-64BA-6E32-228A9B8E90D9}"/>
              </a:ext>
            </a:extLst>
          </p:cNvPr>
          <p:cNvSpPr txBox="1"/>
          <p:nvPr/>
        </p:nvSpPr>
        <p:spPr>
          <a:xfrm rot="16200000">
            <a:off x="4387514" y="4418337"/>
            <a:ext cx="907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TEMPO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7690E13-10B2-74F0-6384-8D94079725F9}"/>
              </a:ext>
            </a:extLst>
          </p:cNvPr>
          <p:cNvSpPr txBox="1"/>
          <p:nvPr/>
        </p:nvSpPr>
        <p:spPr>
          <a:xfrm>
            <a:off x="5126358" y="1235354"/>
            <a:ext cx="8669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OCI RGB</a:t>
            </a:r>
          </a:p>
        </p:txBody>
      </p:sp>
    </p:spTree>
    <p:extLst>
      <p:ext uri="{BB962C8B-B14F-4D97-AF65-F5344CB8AC3E}">
        <p14:creationId xmlns:p14="http://schemas.microsoft.com/office/powerpoint/2010/main" val="785754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5439B5-7E76-0B1C-1C11-49390D24BB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8052"/>
            <a:ext cx="10662920" cy="1325563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Great Sargassum Belt</a:t>
            </a:r>
          </a:p>
        </p:txBody>
      </p:sp>
      <p:pic>
        <p:nvPicPr>
          <p:cNvPr id="1026" name="Picture 2" descr="Great Atlantic Sargassum Belt: Everything You Need To Know">
            <a:extLst>
              <a:ext uri="{FF2B5EF4-FFF2-40B4-BE49-F238E27FC236}">
                <a16:creationId xmlns:a16="http://schemas.microsoft.com/office/drawing/2014/main" id="{6AD15777-2567-13B6-F87E-EB4CB0EF0B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2460" y="365125"/>
            <a:ext cx="4439894" cy="3328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he Sargassum Belt | Smithsonian Ocean">
            <a:extLst>
              <a:ext uri="{FF2B5EF4-FFF2-40B4-BE49-F238E27FC236}">
                <a16:creationId xmlns:a16="http://schemas.microsoft.com/office/drawing/2014/main" id="{049EB9CF-6F31-0834-EA5A-9D5607BBB4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5688" y="3016251"/>
            <a:ext cx="4710187" cy="3567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6">
            <a:extLst>
              <a:ext uri="{FF2B5EF4-FFF2-40B4-BE49-F238E27FC236}">
                <a16:creationId xmlns:a16="http://schemas.microsoft.com/office/drawing/2014/main" id="{85BAF906-5172-F42E-F4BA-ECAA2D160734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80565" y="1236503"/>
            <a:ext cx="5384256" cy="5293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The Great Atlantic Sargassum Belt is a massive accumulation of floating brown macroalgae that stretches across the tropical Atlantic Ocean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During major bloom years, the belt can extend more than 8,000 km (5,000 miles) from the coast of West Africa to the Caribbean Sea and Gulf of Mexico</a:t>
            </a:r>
            <a:r>
              <a:rPr lang="en-US" altLang="en-US" sz="2000" dirty="0">
                <a:latin typeface="Aptos" panose="020B0004020202020204" pitchFamily="34" charset="0"/>
              </a:rPr>
              <a:t> </a:t>
            </a:r>
            <a:endParaRPr kumimoji="0" lang="en-US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ptos" panose="020B0004020202020204" pitchFamily="34" charset="0"/>
            </a:endParaRP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Unlike most seaweeds, pelagic sargassum spends its entire life floating at the ocean surface and does not require attachment to the seafloor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latin typeface="Aptos" panose="020B0004020202020204" pitchFamily="34" charset="0"/>
              </a:rPr>
              <a:t>Excessive sargassum accumulations can harm coastal ecosystems, disrupt tourism and fisheries, and degrade water quality as the algae decomposes</a:t>
            </a:r>
            <a:endParaRPr kumimoji="0" lang="en-US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ptos" panose="020B00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9316DD9-A0AF-4C8D-689E-17239BF02E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3394" y="1082615"/>
            <a:ext cx="4276147" cy="381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F8E60BB-2B8D-5FF9-8545-7B11617F1B9A}"/>
              </a:ext>
            </a:extLst>
          </p:cNvPr>
          <p:cNvSpPr txBox="1"/>
          <p:nvPr/>
        </p:nvSpPr>
        <p:spPr>
          <a:xfrm>
            <a:off x="6702460" y="365125"/>
            <a:ext cx="418341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https://</a:t>
            </a:r>
            <a:r>
              <a:rPr lang="en-US" sz="1200" dirty="0" err="1"/>
              <a:t>www.popularmechanics.com</a:t>
            </a:r>
            <a:r>
              <a:rPr lang="en-US" sz="1200" dirty="0"/>
              <a:t>/science/environment/a43439656/great-</a:t>
            </a:r>
            <a:r>
              <a:rPr lang="en-US" sz="1200" dirty="0" err="1"/>
              <a:t>atlantic</a:t>
            </a:r>
            <a:r>
              <a:rPr lang="en-US" sz="1200" dirty="0"/>
              <a:t>-sargassum-belt-explained/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8A132CB-7ED2-22E0-93A0-16B3D4B12126}"/>
              </a:ext>
            </a:extLst>
          </p:cNvPr>
          <p:cNvSpPr txBox="1"/>
          <p:nvPr/>
        </p:nvSpPr>
        <p:spPr>
          <a:xfrm>
            <a:off x="6431280" y="6492875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https://</a:t>
            </a:r>
            <a:r>
              <a:rPr lang="en-US" sz="1200" dirty="0" err="1"/>
              <a:t>ocean.si.edu</a:t>
            </a:r>
            <a:r>
              <a:rPr lang="en-US" sz="1200" dirty="0"/>
              <a:t>/ocean-life/plants-algae/sargassum-belt</a:t>
            </a:r>
          </a:p>
        </p:txBody>
      </p:sp>
    </p:spTree>
    <p:extLst>
      <p:ext uri="{BB962C8B-B14F-4D97-AF65-F5344CB8AC3E}">
        <p14:creationId xmlns:p14="http://schemas.microsoft.com/office/powerpoint/2010/main" val="17850666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E03EB74-4ADB-4490-CD00-7EDA368888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0134" y="727453"/>
            <a:ext cx="7837292" cy="546235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9522DF9-0FA5-C3A4-3A3E-8F40BD40B3BC}"/>
              </a:ext>
            </a:extLst>
          </p:cNvPr>
          <p:cNvSpPr txBox="1"/>
          <p:nvPr/>
        </p:nvSpPr>
        <p:spPr>
          <a:xfrm>
            <a:off x="0" y="28691"/>
            <a:ext cx="4165068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Sargassum in Gulf </a:t>
            </a:r>
          </a:p>
          <a:p>
            <a:pPr algn="ctr"/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America</a:t>
            </a:r>
          </a:p>
          <a:p>
            <a:pPr algn="ctr"/>
            <a:endParaRPr lang="en-US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03F8A3A-2852-E0BA-F428-D9CF84CE4ECA}"/>
              </a:ext>
            </a:extLst>
          </p:cNvPr>
          <p:cNvSpPr txBox="1"/>
          <p:nvPr/>
        </p:nvSpPr>
        <p:spPr>
          <a:xfrm>
            <a:off x="64892" y="1473997"/>
            <a:ext cx="4315722" cy="4478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900" dirty="0"/>
              <a:t>USF College of Marine Science FAD product (</a:t>
            </a:r>
            <a:r>
              <a:rPr lang="en-US" sz="1900" dirty="0">
                <a:hlinkClick r:id="rId3"/>
              </a:rPr>
              <a:t>https://optics.marine.usf.edu</a:t>
            </a:r>
            <a:r>
              <a:rPr lang="en-US" sz="1900" dirty="0"/>
              <a:t>; top right) estimates Sargassum coverage using a U-Net trained on MODIS, VIIRS, and PACE OCI.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900" dirty="0"/>
              <a:t>Because TEMPO does not have SWIR bands, red edge area (REA) metric is used as proxy for floating algae index (FAI), computed by integrating </a:t>
            </a:r>
            <a:r>
              <a:rPr lang="en-US" sz="1900" dirty="0" err="1"/>
              <a:t>Rrs</a:t>
            </a:r>
            <a:r>
              <a:rPr lang="en-US" sz="1900" dirty="0"/>
              <a:t> from 680-720nm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900" dirty="0"/>
              <a:t>Elevated REA values in TEMPO and PACE OCI corresponds to regions of elevated FAD, demonstrating sensitivity to floating Sargassum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41B43A-7B70-A85E-D91A-C1642AEB20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166" y="1092997"/>
            <a:ext cx="3136893" cy="381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4D2D111-7CF3-3BBB-9960-AA04DCF07F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23111" y="1443141"/>
            <a:ext cx="439184" cy="2005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21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39597</TotalTime>
  <Words>1296</Words>
  <Application>Microsoft Macintosh PowerPoint</Application>
  <PresentationFormat>Widescreen</PresentationFormat>
  <Paragraphs>114</Paragraphs>
  <Slides>11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1" baseType="lpstr">
      <vt:lpstr>Aptos</vt:lpstr>
      <vt:lpstr>Aptos Display</vt:lpstr>
      <vt:lpstr>Arial</vt:lpstr>
      <vt:lpstr>Avenir Next LT Pro</vt:lpstr>
      <vt:lpstr>Baghdad</vt:lpstr>
      <vt:lpstr>Baskerville</vt:lpstr>
      <vt:lpstr>Calibri</vt:lpstr>
      <vt:lpstr>Futura Medium</vt:lpstr>
      <vt:lpstr>Times New Roman</vt:lpstr>
      <vt:lpstr>Office Theme</vt:lpstr>
      <vt:lpstr>Extending TEMPO to Ocean Color: An AI/ML Approach for Monitoring the Oceans from TEMPO</vt:lpstr>
      <vt:lpstr>Why Geostationary Ocean Color?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Great Sargassum Belt</vt:lpstr>
      <vt:lpstr>PowerPoint Presentation</vt:lpstr>
      <vt:lpstr>Take Home Messages</vt:lpstr>
      <vt:lpstr>References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Fasnacht, Zachary T. (GSFC-614.0)[SCIENCE SYSTEMS AND APPLICATIONS INC]</dc:creator>
  <cp:lastModifiedBy>Fasnacht, Zachary T. (GSFC-614.0)[Science and Technology Corp]</cp:lastModifiedBy>
  <cp:revision>92</cp:revision>
  <dcterms:created xsi:type="dcterms:W3CDTF">2024-07-26T14:51:24Z</dcterms:created>
  <dcterms:modified xsi:type="dcterms:W3CDTF">2026-06-12T21:05:02Z</dcterms:modified>
</cp:coreProperties>
</file>