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1042653153" r:id="rId2"/>
    <p:sldId id="2145706458" r:id="rId3"/>
    <p:sldId id="268" r:id="rId4"/>
    <p:sldId id="277" r:id="rId5"/>
    <p:sldId id="256" r:id="rId6"/>
    <p:sldId id="258" r:id="rId7"/>
    <p:sldId id="257" r:id="rId8"/>
    <p:sldId id="1042653149" r:id="rId9"/>
    <p:sldId id="1042653151" r:id="rId10"/>
    <p:sldId id="1042653152" r:id="rId11"/>
    <p:sldId id="264" r:id="rId12"/>
    <p:sldId id="1042653141" r:id="rId13"/>
    <p:sldId id="1042653146" r:id="rId14"/>
    <p:sldId id="104265314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58"/>
  </p:normalViewPr>
  <p:slideViewPr>
    <p:cSldViewPr snapToGrid="0">
      <p:cViewPr varScale="1">
        <p:scale>
          <a:sx n="116" d="100"/>
          <a:sy n="116" d="100"/>
        </p:scale>
        <p:origin x="8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B115D-6019-1B42-9B46-261E950494A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D78991-8A47-C140-92FA-D361C72D9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229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1DE10474-7926-B92D-0417-866062B102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:notes">
            <a:extLst>
              <a:ext uri="{FF2B5EF4-FFF2-40B4-BE49-F238E27FC236}">
                <a16:creationId xmlns:a16="http://schemas.microsoft.com/office/drawing/2014/main" id="{0129506A-1640-E4D2-DA4B-C531E8D6721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6" name="Google Shape;266;p2:notes">
            <a:extLst>
              <a:ext uri="{FF2B5EF4-FFF2-40B4-BE49-F238E27FC236}">
                <a16:creationId xmlns:a16="http://schemas.microsoft.com/office/drawing/2014/main" id="{A7A123FF-5520-AEAA-592E-F3E04635619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079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4468EAE1-E63A-0FBF-5205-1FAC4B7DC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:notes">
            <a:extLst>
              <a:ext uri="{FF2B5EF4-FFF2-40B4-BE49-F238E27FC236}">
                <a16:creationId xmlns:a16="http://schemas.microsoft.com/office/drawing/2014/main" id="{EC2B4378-FECE-ED37-5A16-37DAA6EE1D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6" name="Google Shape;266;p2:notes">
            <a:extLst>
              <a:ext uri="{FF2B5EF4-FFF2-40B4-BE49-F238E27FC236}">
                <a16:creationId xmlns:a16="http://schemas.microsoft.com/office/drawing/2014/main" id="{BAED5BE0-16C2-EA59-AB1A-DC2E4C28FB9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2558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>
          <a:extLst>
            <a:ext uri="{FF2B5EF4-FFF2-40B4-BE49-F238E27FC236}">
              <a16:creationId xmlns:a16="http://schemas.microsoft.com/office/drawing/2014/main" id="{2D7EFF86-83DB-18D0-C989-3696BACC7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2:notes">
            <a:extLst>
              <a:ext uri="{FF2B5EF4-FFF2-40B4-BE49-F238E27FC236}">
                <a16:creationId xmlns:a16="http://schemas.microsoft.com/office/drawing/2014/main" id="{4F033A2A-3CE0-F1ED-B07B-D1AE854DE2C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66" name="Google Shape;266;p2:notes">
            <a:extLst>
              <a:ext uri="{FF2B5EF4-FFF2-40B4-BE49-F238E27FC236}">
                <a16:creationId xmlns:a16="http://schemas.microsoft.com/office/drawing/2014/main" id="{8738A7A0-2D63-CD0A-39E3-9826121A1E6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69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846B4-9A59-8285-F508-A3CA5039F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731EBE-996C-FE30-999E-95F6C4FCDA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DC53C0-B0F5-E928-A627-ED2905F70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48A803-3767-3E8F-E176-B66DAF879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52B6B-CF55-753D-DDAF-18EC9B1D1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31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14C2E-3643-B050-BC4C-B17A35984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2AB9A8-7623-0591-CCD7-F94669C7B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7228A5-FDEE-C9AD-F6CA-712480C95C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A35135-33D5-7496-D4DC-C938F7339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7E0E10-7233-A539-4464-D27FF35CF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38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94F01-8E06-C7B0-5869-7CBC19D212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3BD4FF-499D-4B4B-DD73-E5B0CD9435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BFF382-F3E7-2E99-8D71-ACF356C81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4489-3927-C981-9E34-0F15882A1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F3006D-7660-38E1-9CAB-73D49E8A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614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Only - NA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CCB meeting on January 2, 2026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2438401" y="0"/>
            <a:ext cx="8410944" cy="975701"/>
          </a:xfrm>
          <a:prstGeom prst="rect">
            <a:avLst/>
          </a:prstGeom>
        </p:spPr>
        <p:txBody>
          <a:bodyPr anchor="ctr"/>
          <a:lstStyle>
            <a:lvl1pPr algn="ctr">
              <a:defRPr sz="36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9446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5E535-BA54-58DE-D086-C1F2F6A34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7ED4DE-29FD-AF1C-D573-3AD52ED960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561D51-3232-0012-3B2A-2FF2D8FDE6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40D28-AE6A-AE7F-0A5D-0266B9E6E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5F6D1A-C109-D84F-DB66-BA28D1FD3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08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7EF86-9101-4DB8-DFA2-0A2A92757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BA0D7D-91BE-CC88-7CC6-666D30A4C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5A51EC-091A-B91A-4148-C30D27A9F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FF8ED-6472-626D-9D34-A4B692A2F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0E68B3-CF4E-7171-3B75-FE4B9AAD1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56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BDA3A-ADB8-28C5-6F3F-430C97AD0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0A8DD2-4BDB-4552-4AB0-9DFA0F5900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4805B-7E6C-BBFE-D30C-CF1009D255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4B3B99-F290-E6AA-49D8-FBE8FF338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4BFCCF-CFDF-9079-AC23-BB4F90553F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FB1B8B-13AE-8B89-E4BE-83592E4D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595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B2F70-A591-F664-8B0D-3C3AE7672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5ABE3-DF5B-B383-9332-5800133BB6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0F038-1D69-DF94-786E-8BF87F87D7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1D7072-15C8-7D03-F404-075BBE5105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0232D1-87F5-0AA0-C5CE-9ABCCC2F8C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35E28-C4D8-A446-022F-947FAD433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55B11-A4AA-8D1E-F254-7F70F182B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E3CA9E-F87F-4CE5-EF14-2E3070F55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330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5D578-E706-7BC3-5496-31EAC42D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57C3A0F-B170-E16F-18A2-C11ADB18F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E25A11-6A65-03B8-E3DD-20383CADA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1224C8-6FEA-E176-1631-A59004E53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44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30DB1-9632-0270-AA52-F0FDC4585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9B8D1-D198-AF72-223C-DB5020307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C8F61-77FC-E407-62D7-118BCBA99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085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30C6B-F053-1057-93C1-FA07151DD1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4F3A77-EE39-7023-8B2F-A38C1A707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4865D1-477A-2B29-62B5-AA7ED7D3F9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AF982-2695-4914-8400-17E7C2A0B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285F75-F6EA-7199-DD6A-1275A05D1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D99E88-157D-C033-6965-50856A215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08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260F1-FA24-FA90-EBEA-C78AEDE26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E404B66-D83D-8B24-A57D-942DB7BBB0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4F2DA-F468-AEE4-6F80-D1C6B1BF5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E71CAD-7FB1-D68E-F1A1-8D1C41952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531C4C-611A-6C13-3CB6-0FB2C6B2F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E7E1D6-F4EC-1845-4DB4-742E2A70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597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57C327-B334-FE9F-A3A7-358F2341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91FA5-9354-CF03-7571-65895EDB25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FE734-4986-2330-33C1-CD74F273EDC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AC1DA7-174E-ED44-8CDD-03024DD32638}" type="datetimeFigureOut">
              <a:rPr lang="en-US" smtClean="0"/>
              <a:t>6/15/26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79C89-6356-DDDE-4DA3-F8297DC547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9B2C5-2FB5-BFCB-1748-029B819271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42E35B-BF7B-D348-A686-F9C931A791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89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03BAE-0321-C4CD-FDBA-B73E01074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Application of PCA to Reduce TEMPO L1 Data Noise and Speed Up Forward Modeling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9C9EA6-94A6-648B-84E7-D511B6285B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971882" cy="5032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Xu Liu</a:t>
            </a:r>
          </a:p>
          <a:p>
            <a:pPr marL="0" indent="0" algn="ct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NASA Langley Research Center</a:t>
            </a:r>
          </a:p>
          <a:p>
            <a:pPr marL="0" indent="0" algn="ctr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Xiong Liu, Halen Wang,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Junsung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Park, Caroline R. Nowlan, Gonzalo G. Abad,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Hee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Sung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Choing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and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Weizhen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Hou</a:t>
            </a:r>
          </a:p>
          <a:p>
            <a:pPr marL="0" indent="0" algn="ct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Center for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Astrophyiscs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Harvard &amp; Smithsonian</a:t>
            </a:r>
          </a:p>
          <a:p>
            <a:pPr marL="0" indent="0" algn="ctr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Qiguang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Yang,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Xiaozhen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Xiong, Ming Zhao, Wan Wu, and David Flitner</a:t>
            </a:r>
          </a:p>
          <a:p>
            <a:pPr marL="0" indent="0" algn="ctr">
              <a:buNone/>
            </a:pP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NASA Langley Research Center</a:t>
            </a:r>
          </a:p>
          <a:p>
            <a:pPr marL="0" indent="0" algn="ctr">
              <a:buNone/>
            </a:pP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NOAA OMPS team</a:t>
            </a:r>
          </a:p>
          <a:p>
            <a:pPr marL="0" indent="0" algn="ctr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120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463A5-5DFB-0A04-4146-EC95C4E709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6D322-0DD1-E3F6-7675-A56B1248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585"/>
            <a:ext cx="10515600" cy="703511"/>
          </a:xfrm>
        </p:spPr>
        <p:txBody>
          <a:bodyPr/>
          <a:lstStyle/>
          <a:p>
            <a:r>
              <a:rPr lang="en-US" dirty="0"/>
              <a:t>PCA provides better spectral fits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9C5F57-6412-3D74-78B0-13EE70DA7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047" y="1111326"/>
            <a:ext cx="9299154" cy="522114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E3E9B16-022E-7CC9-6BDF-9C323649D345}"/>
              </a:ext>
            </a:extLst>
          </p:cNvPr>
          <p:cNvSpPr txBox="1"/>
          <p:nvPr/>
        </p:nvSpPr>
        <p:spPr>
          <a:xfrm>
            <a:off x="7894378" y="1509943"/>
            <a:ext cx="15691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solidFill>
                  <a:srgbClr val="FF0000"/>
                </a:solidFill>
                <a:latin typeface="Helvetica" pitchFamily="2" charset="0"/>
              </a:rPr>
              <a:t>PCA</a:t>
            </a:r>
            <a:endParaRPr lang="en-US" dirty="0">
              <a:solidFill>
                <a:srgbClr val="FF0000"/>
              </a:solidFill>
              <a:effectLst/>
              <a:latin typeface="Helvetica" pitchFamily="2" charset="0"/>
            </a:endParaRPr>
          </a:p>
          <a:p>
            <a:pPr>
              <a:buNone/>
            </a:pPr>
            <a:r>
              <a:rPr lang="en-US" dirty="0">
                <a:effectLst/>
                <a:latin typeface="Helvetica" pitchFamily="2" charset="0"/>
              </a:rPr>
              <a:t>ASDCV4 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C55AA23-86C3-3306-CE6B-1FD9FF6C4EE5}"/>
              </a:ext>
            </a:extLst>
          </p:cNvPr>
          <p:cNvSpPr txBox="1"/>
          <p:nvPr/>
        </p:nvSpPr>
        <p:spPr>
          <a:xfrm>
            <a:off x="9562905" y="720649"/>
            <a:ext cx="24484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effectLst/>
                <a:latin typeface="Helvetica" pitchFamily="2" charset="0"/>
              </a:rPr>
              <a:t>20251101 S006G07 </a:t>
            </a:r>
          </a:p>
        </p:txBody>
      </p:sp>
    </p:spTree>
    <p:extLst>
      <p:ext uri="{BB962C8B-B14F-4D97-AF65-F5344CB8AC3E}">
        <p14:creationId xmlns:p14="http://schemas.microsoft.com/office/powerpoint/2010/main" val="11371867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79946" y="493740"/>
            <a:ext cx="7771356" cy="69057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90" dirty="0"/>
              <a:t>Summary</a:t>
            </a:r>
            <a:r>
              <a:rPr spc="-175" dirty="0"/>
              <a:t> </a:t>
            </a:r>
            <a:r>
              <a:rPr spc="-70" dirty="0"/>
              <a:t>O</a:t>
            </a:r>
            <a:r>
              <a:rPr spc="-70" baseline="-25000" dirty="0"/>
              <a:t>2</a:t>
            </a:r>
            <a:r>
              <a:rPr spc="-70" dirty="0"/>
              <a:t>-</a:t>
            </a:r>
            <a:r>
              <a:rPr spc="-25" dirty="0"/>
              <a:t>O</a:t>
            </a:r>
            <a:r>
              <a:rPr spc="-25" baseline="-25000" dirty="0"/>
              <a:t>2</a:t>
            </a:r>
            <a:r>
              <a:rPr lang="en-US" spc="-25" baseline="-25000" dirty="0"/>
              <a:t> </a:t>
            </a:r>
            <a:r>
              <a:rPr lang="en-US" spc="-25" dirty="0"/>
              <a:t>Test</a:t>
            </a:r>
            <a:endParaRPr spc="-25" dirty="0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3298377"/>
              </p:ext>
            </p:extLst>
          </p:nvPr>
        </p:nvGraphicFramePr>
        <p:xfrm>
          <a:off x="1795749" y="1987423"/>
          <a:ext cx="8523380" cy="368626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8411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11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411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264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55F8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ASDCV4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55F82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lang="en-US" sz="18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PCA Test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155F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64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30" dirty="0">
                          <a:latin typeface="Arial"/>
                          <a:cs typeface="Arial"/>
                        </a:rPr>
                        <a:t>Fitting</a:t>
                      </a:r>
                      <a:r>
                        <a:rPr sz="18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5" dirty="0">
                          <a:latin typeface="Arial"/>
                          <a:cs typeface="Arial"/>
                        </a:rPr>
                        <a:t>RMS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2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2D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better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2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64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30" dirty="0">
                          <a:latin typeface="Arial"/>
                          <a:cs typeface="Arial"/>
                        </a:rPr>
                        <a:t>Fitting</a:t>
                      </a:r>
                      <a:r>
                        <a:rPr sz="1800" spc="-80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10" dirty="0">
                          <a:latin typeface="Arial"/>
                          <a:cs typeface="Arial"/>
                        </a:rPr>
                        <a:t>Uncertainty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better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7383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Convergence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2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2D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better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2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64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Stripes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better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4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35" dirty="0">
                          <a:latin typeface="Arial"/>
                          <a:cs typeface="Arial"/>
                        </a:rPr>
                        <a:t>Anomaly</a:t>
                      </a:r>
                      <a:r>
                        <a:rPr sz="1800" spc="-155" dirty="0">
                          <a:latin typeface="Arial"/>
                          <a:cs typeface="Arial"/>
                        </a:rPr>
                        <a:t> </a:t>
                      </a:r>
                      <a:r>
                        <a:rPr sz="1800" spc="-20" dirty="0">
                          <a:latin typeface="Arial"/>
                          <a:cs typeface="Arial"/>
                        </a:rPr>
                        <a:t>line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2D7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better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2D7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CD2D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6480">
                <a:tc>
                  <a:txBody>
                    <a:bodyPr/>
                    <a:lstStyle/>
                    <a:p>
                      <a:pPr marL="91440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Other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AEC"/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220"/>
                        </a:spcBef>
                      </a:pPr>
                      <a:r>
                        <a:rPr sz="1800" spc="-10" dirty="0">
                          <a:latin typeface="Arial"/>
                          <a:cs typeface="Arial"/>
                        </a:rPr>
                        <a:t>smoother</a:t>
                      </a:r>
                      <a:endParaRPr sz="1800" dirty="0">
                        <a:latin typeface="Arial"/>
                        <a:cs typeface="Arial"/>
                      </a:endParaRPr>
                    </a:p>
                  </a:txBody>
                  <a:tcPr marL="0" marR="0" marT="2794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7EA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>
          <a:extLst>
            <a:ext uri="{FF2B5EF4-FFF2-40B4-BE49-F238E27FC236}">
              <a16:creationId xmlns:a16="http://schemas.microsoft.com/office/drawing/2014/main" id="{5F980FF0-AAA6-0207-FFE9-D9DCA3EA3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A78835-E9D3-364D-60C3-FA9737833D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8" y="783906"/>
            <a:ext cx="11922550" cy="5943752"/>
          </a:xfrm>
          <a:prstGeom prst="rect">
            <a:avLst/>
          </a:prstGeom>
        </p:spPr>
      </p:pic>
      <p:sp>
        <p:nvSpPr>
          <p:cNvPr id="268" name="Google Shape;268;p2">
            <a:extLst>
              <a:ext uri="{FF2B5EF4-FFF2-40B4-BE49-F238E27FC236}">
                <a16:creationId xmlns:a16="http://schemas.microsoft.com/office/drawing/2014/main" id="{2C0CC3D5-E2D0-100C-6F9E-D0870F4314F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9" cy="999351"/>
          </a:xfrm>
        </p:spPr>
        <p:txBody>
          <a:bodyPr/>
          <a:lstStyle/>
          <a:p>
            <a:r>
              <a:rPr lang="en-US" sz="3000" dirty="0"/>
              <a:t>Noise-reduced TEST 2 (New)</a:t>
            </a:r>
            <a:br>
              <a:rPr lang="en-US" sz="3000" dirty="0"/>
            </a:br>
            <a:r>
              <a:rPr lang="en-US" sz="3000" dirty="0"/>
              <a:t>TEMPO O3TOT</a:t>
            </a:r>
            <a:r>
              <a:rPr lang="ko-KR" altLang="en-US" sz="3000" dirty="0"/>
              <a:t> </a:t>
            </a:r>
            <a:r>
              <a:rPr lang="en-US" sz="3000" dirty="0"/>
              <a:t>20251101 (S006)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69FFEB-8CB1-B834-2AD2-E9C16953F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074" y="6621140"/>
            <a:ext cx="2743200" cy="18288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4817E3-28C4-C884-8AC1-128A10100CB0}"/>
              </a:ext>
            </a:extLst>
          </p:cNvPr>
          <p:cNvSpPr txBox="1"/>
          <p:nvPr/>
        </p:nvSpPr>
        <p:spPr>
          <a:xfrm>
            <a:off x="365800" y="130343"/>
            <a:ext cx="1103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The new version shows a slight improvement in RMS</a:t>
            </a:r>
          </a:p>
        </p:txBody>
      </p:sp>
    </p:spTree>
    <p:extLst>
      <p:ext uri="{BB962C8B-B14F-4D97-AF65-F5344CB8AC3E}">
        <p14:creationId xmlns:p14="http://schemas.microsoft.com/office/powerpoint/2010/main" val="13427852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>
          <a:extLst>
            <a:ext uri="{FF2B5EF4-FFF2-40B4-BE49-F238E27FC236}">
              <a16:creationId xmlns:a16="http://schemas.microsoft.com/office/drawing/2014/main" id="{16174E40-4DE3-053E-9F4E-28ECDCA9D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41995-3325-3381-9D7A-09A89227F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849" y="783906"/>
            <a:ext cx="10528300" cy="6025397"/>
          </a:xfrm>
          <a:prstGeom prst="rect">
            <a:avLst/>
          </a:prstGeom>
        </p:spPr>
      </p:pic>
      <p:sp>
        <p:nvSpPr>
          <p:cNvPr id="268" name="Google Shape;268;p2">
            <a:extLst>
              <a:ext uri="{FF2B5EF4-FFF2-40B4-BE49-F238E27FC236}">
                <a16:creationId xmlns:a16="http://schemas.microsoft.com/office/drawing/2014/main" id="{6F10B512-6CCF-6C3E-A504-DBC911440B2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9" cy="999351"/>
          </a:xfrm>
        </p:spPr>
        <p:txBody>
          <a:bodyPr/>
          <a:lstStyle/>
          <a:p>
            <a:r>
              <a:rPr lang="en-US" sz="3000" dirty="0"/>
              <a:t>Noise-reduced TEST 2 (New)</a:t>
            </a:r>
            <a:br>
              <a:rPr lang="en-US" sz="3000" dirty="0"/>
            </a:br>
            <a:r>
              <a:rPr lang="en-US" sz="3000" dirty="0"/>
              <a:t>TEMPO O3PROF</a:t>
            </a:r>
            <a:r>
              <a:rPr lang="ko-KR" altLang="en-US" sz="3000" dirty="0"/>
              <a:t> </a:t>
            </a:r>
            <a:r>
              <a:rPr lang="en-US" sz="3000" dirty="0"/>
              <a:t>20251101 (S006)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0B01AD-A34D-7EBF-548C-4711E1BEBF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074" y="6621140"/>
            <a:ext cx="2743200" cy="18288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13</a:t>
            </a:fld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831A74-95AE-A605-3865-72773B3AF577}"/>
              </a:ext>
            </a:extLst>
          </p:cNvPr>
          <p:cNvSpPr txBox="1"/>
          <p:nvPr/>
        </p:nvSpPr>
        <p:spPr>
          <a:xfrm>
            <a:off x="486985" y="130343"/>
            <a:ext cx="1103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PCA Test for O3 profile retrievals</a:t>
            </a:r>
          </a:p>
        </p:txBody>
      </p:sp>
    </p:spTree>
    <p:extLst>
      <p:ext uri="{BB962C8B-B14F-4D97-AF65-F5344CB8AC3E}">
        <p14:creationId xmlns:p14="http://schemas.microsoft.com/office/powerpoint/2010/main" val="79288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>
          <a:extLst>
            <a:ext uri="{FF2B5EF4-FFF2-40B4-BE49-F238E27FC236}">
              <a16:creationId xmlns:a16="http://schemas.microsoft.com/office/drawing/2014/main" id="{DB96E23F-3FAC-D200-8857-6A84EE55D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B314CA7-1943-BA8E-C3ED-A03324A14C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58" y="782138"/>
            <a:ext cx="11851394" cy="5839002"/>
          </a:xfrm>
          <a:prstGeom prst="rect">
            <a:avLst/>
          </a:prstGeom>
        </p:spPr>
      </p:pic>
      <p:sp>
        <p:nvSpPr>
          <p:cNvPr id="268" name="Google Shape;268;p2">
            <a:extLst>
              <a:ext uri="{FF2B5EF4-FFF2-40B4-BE49-F238E27FC236}">
                <a16:creationId xmlns:a16="http://schemas.microsoft.com/office/drawing/2014/main" id="{95EB72BF-9A6A-5D9E-E3A7-BFFA3150C03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12191999" cy="999351"/>
          </a:xfrm>
        </p:spPr>
        <p:txBody>
          <a:bodyPr/>
          <a:lstStyle/>
          <a:p>
            <a:r>
              <a:rPr lang="en-US" sz="3000" dirty="0"/>
              <a:t>Noise-reduced TEST 2 (New)</a:t>
            </a:r>
            <a:br>
              <a:rPr lang="en-US" sz="3000" dirty="0"/>
            </a:br>
            <a:r>
              <a:rPr lang="en-US" sz="3000" dirty="0"/>
              <a:t>TEMPO O3PROF</a:t>
            </a:r>
            <a:r>
              <a:rPr lang="ko-KR" altLang="en-US" sz="3000" dirty="0"/>
              <a:t> </a:t>
            </a:r>
            <a:r>
              <a:rPr lang="en-US" sz="3000" dirty="0"/>
              <a:t>20251101 (S006)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3173D2-CFD8-CB05-FE69-B13117F4A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59074" y="6621140"/>
            <a:ext cx="2743200" cy="18288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7635A-4F0F-722E-90A9-BB780AB5526D}"/>
              </a:ext>
            </a:extLst>
          </p:cNvPr>
          <p:cNvSpPr txBox="1"/>
          <p:nvPr/>
        </p:nvSpPr>
        <p:spPr>
          <a:xfrm>
            <a:off x="371836" y="122204"/>
            <a:ext cx="11032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PCA reduces both residual and RMS</a:t>
            </a:r>
          </a:p>
        </p:txBody>
      </p:sp>
    </p:spTree>
    <p:extLst>
      <p:ext uri="{BB962C8B-B14F-4D97-AF65-F5344CB8AC3E}">
        <p14:creationId xmlns:p14="http://schemas.microsoft.com/office/powerpoint/2010/main" val="2205710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E438555-A0A3-EA45-ABAF-05E3C31D44B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57619" y="323850"/>
            <a:ext cx="10157552" cy="587321"/>
          </a:xfrm>
        </p:spPr>
        <p:txBody>
          <a:bodyPr vert="horz" wrap="square" lIns="66563" tIns="79481" rIns="66563" bIns="33281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7139" indent="-7139"/>
            <a:r>
              <a:rPr lang="en-US" altLang="en-US" sz="3200" b="1" dirty="0"/>
              <a:t>PCRTM Covers MW, Far-IR, IR, Near IR, Visible, and UV</a:t>
            </a:r>
          </a:p>
        </p:txBody>
      </p:sp>
      <p:sp>
        <p:nvSpPr>
          <p:cNvPr id="15" name="Text Box 17">
            <a:extLst>
              <a:ext uri="{FF2B5EF4-FFF2-40B4-BE49-F238E27FC236}">
                <a16:creationId xmlns:a16="http://schemas.microsoft.com/office/drawing/2014/main" id="{F26445B4-5B22-2B47-8FB9-BA365B7DAD5D}"/>
              </a:ext>
            </a:extLst>
          </p:cNvPr>
          <p:cNvSpPr txBox="1"/>
          <p:nvPr/>
        </p:nvSpPr>
        <p:spPr>
          <a:xfrm>
            <a:off x="3612091" y="1876665"/>
            <a:ext cx="322597" cy="158185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42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28">
                <a:latin typeface="Times New Roman" panose="02020603050405020304" pitchFamily="18" charset="0"/>
                <a:ea typeface="Times New Roman" panose="02020603050405020304" pitchFamily="18" charset="0"/>
              </a:rPr>
              <a:t>IASI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0D39A4F-1AE1-D042-8DC4-25E5B52D781E}"/>
              </a:ext>
            </a:extLst>
          </p:cNvPr>
          <p:cNvGraphicFramePr>
            <a:graphicFrameLocks noGrp="1"/>
          </p:cNvGraphicFramePr>
          <p:nvPr/>
        </p:nvGraphicFramePr>
        <p:xfrm>
          <a:off x="470446" y="3884818"/>
          <a:ext cx="3762652" cy="2649332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549326">
                  <a:extLst>
                    <a:ext uri="{9D8B030D-6E8A-4147-A177-3AD203B41FA5}">
                      <a16:colId xmlns:a16="http://schemas.microsoft.com/office/drawing/2014/main" val="2417765232"/>
                    </a:ext>
                  </a:extLst>
                </a:gridCol>
                <a:gridCol w="885331">
                  <a:extLst>
                    <a:ext uri="{9D8B030D-6E8A-4147-A177-3AD203B41FA5}">
                      <a16:colId xmlns:a16="http://schemas.microsoft.com/office/drawing/2014/main" val="2278648147"/>
                    </a:ext>
                  </a:extLst>
                </a:gridCol>
                <a:gridCol w="1327995">
                  <a:extLst>
                    <a:ext uri="{9D8B030D-6E8A-4147-A177-3AD203B41FA5}">
                      <a16:colId xmlns:a16="http://schemas.microsoft.com/office/drawing/2014/main" val="2695338516"/>
                    </a:ext>
                  </a:extLst>
                </a:gridCol>
              </a:tblGrid>
              <a:tr h="421877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PCRTM-IR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Channel Number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 score (seconds) 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3625475"/>
                  </a:ext>
                </a:extLst>
              </a:tr>
              <a:tr h="2474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CLARREO, 0.1 cm</a:t>
                      </a:r>
                      <a:r>
                        <a:rPr kumimoji="0" lang="en-US" sz="1200" b="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1200" b="0" i="0" u="none" strike="noStrike" cap="none" normalizeH="0" baseline="3000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19901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0.014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6447485"/>
                  </a:ext>
                </a:extLst>
              </a:tr>
              <a:tr h="2474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CLARREO, 0.5 cm</a:t>
                      </a:r>
                      <a:r>
                        <a:rPr kumimoji="0" lang="en-US" sz="1200" b="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5421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6770453"/>
                  </a:ext>
                </a:extLst>
              </a:tr>
              <a:tr h="2474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CLARREO, 1.0 cm</a:t>
                      </a:r>
                      <a:r>
                        <a:rPr kumimoji="0" lang="en-US" sz="1200" b="0" u="none" strike="noStrike" cap="none" normalizeH="0" baseline="3000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2711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0.0096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1195739"/>
                  </a:ext>
                </a:extLst>
              </a:tr>
              <a:tr h="2474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IASI, 0.25 cm</a:t>
                      </a:r>
                      <a:r>
                        <a:rPr kumimoji="0" lang="en-US" sz="1200" b="0" u="none" strike="noStrike" cap="none" normalizeH="0" baseline="3000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8461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0.011 s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3296459"/>
                  </a:ext>
                </a:extLst>
              </a:tr>
              <a:tr h="2474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AIRS, 0.5-2.5 cm</a:t>
                      </a:r>
                      <a:r>
                        <a:rPr kumimoji="0" lang="en-US" sz="1200" b="0" u="none" strike="noStrike" cap="none" normalizeH="0" baseline="3000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2378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0.0060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431949"/>
                  </a:ext>
                </a:extLst>
              </a:tr>
              <a:tr h="2474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CrIS,0.625-2.5  cm</a:t>
                      </a:r>
                      <a:r>
                        <a:rPr kumimoji="0" lang="en-US" sz="1200" b="0" u="none" strike="noStrike" cap="none" normalizeH="0" baseline="3000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1317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0.0050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7393742"/>
                  </a:ext>
                </a:extLst>
              </a:tr>
              <a:tr h="2474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NAST-I, 0.25 cm</a:t>
                      </a:r>
                      <a:r>
                        <a:rPr kumimoji="0" lang="en-US" sz="1200" b="0" u="none" strike="noStrike" cap="none" normalizeH="0" baseline="3000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8632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0.010 s</a:t>
                      </a:r>
                      <a:endParaRPr kumimoji="0" lang="en-US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615982"/>
                  </a:ext>
                </a:extLst>
              </a:tr>
              <a:tr h="2474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S-HIS, </a:t>
                      </a: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 cm</a:t>
                      </a:r>
                      <a:r>
                        <a:rPr kumimoji="0" lang="en-US" sz="1200" b="0" u="none" strike="noStrike" cap="none" normalizeH="0" baseline="3000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4316</a:t>
                      </a: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0.008 s</a:t>
                      </a: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327022"/>
                  </a:ext>
                </a:extLst>
              </a:tr>
              <a:tr h="247495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CrIS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kumimoji="0" lang="en-US" sz="1200" b="0" u="none" strike="noStrike" cap="none" normalizeH="0" baseline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0.625  cm</a:t>
                      </a:r>
                      <a:r>
                        <a:rPr kumimoji="0" lang="en-US" sz="1200" b="0" u="none" strike="noStrike" cap="none" normalizeH="0" baseline="3000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</a:t>
                      </a:r>
                      <a:endParaRPr kumimoji="0" lang="en-US" sz="12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ＭＳ Ｐゴシック" charset="0"/>
                        <a:cs typeface="Arial" panose="020B0604020202020204" pitchFamily="34" charset="0"/>
                      </a:endParaRP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2211</a:t>
                      </a: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charset="0"/>
                          <a:cs typeface="Arial" panose="020B0604020202020204" pitchFamily="34" charset="0"/>
                        </a:rPr>
                        <a:t>0.009 s</a:t>
                      </a:r>
                    </a:p>
                  </a:txBody>
                  <a:tcPr marL="22432" marR="22432" marT="22432" marB="22432" horzOverflow="overflow">
                    <a:solidFill>
                      <a:srgbClr val="AAE3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210894"/>
                  </a:ext>
                </a:extLst>
              </a:tr>
            </a:tbl>
          </a:graphicData>
        </a:graphic>
      </p:graphicFrame>
      <p:sp>
        <p:nvSpPr>
          <p:cNvPr id="3" name="object 6">
            <a:extLst>
              <a:ext uri="{FF2B5EF4-FFF2-40B4-BE49-F238E27FC236}">
                <a16:creationId xmlns:a16="http://schemas.microsoft.com/office/drawing/2014/main" id="{E5E07712-6DF5-7F1F-3D3A-5559F0866D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1119" y="751638"/>
            <a:ext cx="4140475" cy="2677362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endParaRPr lang="en-US" altLang="en-US" sz="1588"/>
          </a:p>
        </p:txBody>
      </p:sp>
      <p:sp>
        <p:nvSpPr>
          <p:cNvPr id="7" name="Text Box 17">
            <a:extLst>
              <a:ext uri="{FF2B5EF4-FFF2-40B4-BE49-F238E27FC236}">
                <a16:creationId xmlns:a16="http://schemas.microsoft.com/office/drawing/2014/main" id="{7A86D4F6-AB97-D7AF-8F0B-15C40F3C76C4}"/>
              </a:ext>
            </a:extLst>
          </p:cNvPr>
          <p:cNvSpPr txBox="1"/>
          <p:nvPr/>
        </p:nvSpPr>
        <p:spPr>
          <a:xfrm>
            <a:off x="7085249" y="1510098"/>
            <a:ext cx="1027810" cy="158185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642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28" dirty="0">
                <a:latin typeface="Times New Roman" panose="02020603050405020304" pitchFamily="18" charset="0"/>
                <a:ea typeface="Times New Roman" panose="02020603050405020304" pitchFamily="18" charset="0"/>
              </a:rPr>
              <a:t>SCHIAMACHY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2A9EB3A4-D771-C3DB-B6D8-DD7584B4D5A3}"/>
              </a:ext>
            </a:extLst>
          </p:cNvPr>
          <p:cNvGraphicFramePr>
            <a:graphicFrameLocks noGrp="1"/>
          </p:cNvGraphicFramePr>
          <p:nvPr/>
        </p:nvGraphicFramePr>
        <p:xfrm>
          <a:off x="4367406" y="3872400"/>
          <a:ext cx="2717844" cy="271378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623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411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430561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PCRTM-Solar</a:t>
                      </a:r>
                      <a:endParaRPr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>
                      <a:solidFill>
                        <a:srgbClr val="FFFFFF"/>
                      </a:solidFill>
                      <a:prstDash val="soli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224154" marR="215900" indent="27305" algn="ctr">
                        <a:lnSpc>
                          <a:spcPct val="117000"/>
                        </a:lnSpc>
                      </a:pPr>
                      <a:r>
                        <a:rPr sz="1200" b="0" i="1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Speed</a:t>
                      </a:r>
                      <a:r>
                        <a:rPr lang="en-US" sz="1200" b="0" i="1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sz="1200" b="0" i="1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up </a:t>
                      </a:r>
                      <a:r>
                        <a:rPr lang="en-US" sz="1200" b="0" i="1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relative t</a:t>
                      </a:r>
                      <a:r>
                        <a:rPr sz="1200" b="0" i="1" spc="10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  </a:t>
                      </a:r>
                      <a:r>
                        <a:rPr sz="1200" b="0" i="1" spc="-1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</a:t>
                      </a:r>
                      <a:r>
                        <a:rPr sz="1200" b="0" i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DTRAN</a:t>
                      </a:r>
                      <a:r>
                        <a:rPr lang="en-US" sz="1200" b="0" i="1" spc="-5" dirty="0">
                          <a:solidFill>
                            <a:srgbClr val="FFFF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or LBL</a:t>
                      </a:r>
                      <a:endParaRPr sz="1200" b="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362" marB="0" anchor="ctr">
                    <a:lnL w="1220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12201">
                      <a:solidFill>
                        <a:srgbClr val="FFFFFF"/>
                      </a:solidFill>
                      <a:prstDash val="solid"/>
                    </a:lnT>
                    <a:lnB w="3660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2108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CPF (3 nm, 350-2400 nm)</a:t>
                      </a:r>
                      <a:endParaRPr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7272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60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60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lang="en-US" sz="1200" b="0" spc="-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5000</a:t>
                      </a:r>
                      <a:endParaRPr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7272" marB="0" anchor="ctr">
                    <a:lnL w="1220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60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9080"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lang="en-US" sz="1200" b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EMIT (7.5 nm, 380-2500 nm)</a:t>
                      </a:r>
                      <a:endParaRPr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7272" marB="0" anchor="ctr">
                    <a:lnL w="12202">
                      <a:solidFill>
                        <a:srgbClr val="FFFFFF"/>
                      </a:solidFill>
                      <a:prstDash val="solid"/>
                    </a:lnL>
                    <a:lnR w="1220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660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60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1225"/>
                        </a:spcBef>
                      </a:pPr>
                      <a:r>
                        <a:rPr lang="en-US" sz="1200" b="0" spc="-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7000</a:t>
                      </a:r>
                      <a:endParaRPr sz="1200" b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37272" marB="0" anchor="ctr">
                    <a:lnL w="12202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202">
                      <a:solidFill>
                        <a:srgbClr val="FFFFFF"/>
                      </a:solidFill>
                      <a:prstDash val="solid"/>
                    </a:lnR>
                    <a:lnT w="3660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660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8689774"/>
                  </a:ext>
                </a:extLst>
              </a:tr>
            </a:tbl>
          </a:graphicData>
        </a:graphic>
      </p:graphicFrame>
      <p:sp>
        <p:nvSpPr>
          <p:cNvPr id="10" name="object 4">
            <a:extLst>
              <a:ext uri="{FF2B5EF4-FFF2-40B4-BE49-F238E27FC236}">
                <a16:creationId xmlns:a16="http://schemas.microsoft.com/office/drawing/2014/main" id="{8AC07848-1E2C-D93F-75D0-6C35B87F6C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992" y="1130102"/>
            <a:ext cx="3762652" cy="2661749"/>
          </a:xfrm>
          <a:prstGeom prst="rect">
            <a:avLst/>
          </a:prstGeom>
          <a:blipFill dpi="0" rotWithShape="1">
            <a:blip r:embed="rId3"/>
            <a:srcRect/>
            <a:stretch>
              <a:fillRect l="-5230" t="-6868" r="-8837" b="-30"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noAutofit/>
          </a:bodyPr>
          <a:lstStyle/>
          <a:p>
            <a:r>
              <a:rPr lang="en-US" sz="1059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CC239D9-65C4-3169-3634-C08903B27E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59"/>
          <a:stretch/>
        </p:blipFill>
        <p:spPr>
          <a:xfrm>
            <a:off x="7219558" y="3660606"/>
            <a:ext cx="4658821" cy="2925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99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FD2ED-39F7-96E0-8E04-AF1F9CFAC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383" y="171714"/>
            <a:ext cx="11130724" cy="699174"/>
          </a:xfrm>
        </p:spPr>
        <p:txBody>
          <a:bodyPr/>
          <a:lstStyle/>
          <a:p>
            <a:pPr algn="ctr"/>
            <a:r>
              <a:rPr lang="en-US" dirty="0"/>
              <a:t>Recent Progress on PCRTM Model</a:t>
            </a: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386217E-8C31-9892-36BE-4E00961CDD13}"/>
              </a:ext>
            </a:extLst>
          </p:cNvPr>
          <p:cNvGraphicFramePr>
            <a:graphicFrameLocks/>
          </p:cNvGraphicFramePr>
          <p:nvPr/>
        </p:nvGraphicFramePr>
        <p:xfrm>
          <a:off x="7286129" y="870887"/>
          <a:ext cx="4483198" cy="218793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6745">
                  <a:extLst>
                    <a:ext uri="{9D8B030D-6E8A-4147-A177-3AD203B41FA5}">
                      <a16:colId xmlns:a16="http://schemas.microsoft.com/office/drawing/2014/main" val="2990768165"/>
                    </a:ext>
                  </a:extLst>
                </a:gridCol>
                <a:gridCol w="1696453">
                  <a:extLst>
                    <a:ext uri="{9D8B030D-6E8A-4147-A177-3AD203B41FA5}">
                      <a16:colId xmlns:a16="http://schemas.microsoft.com/office/drawing/2014/main" val="3271591917"/>
                    </a:ext>
                  </a:extLst>
                </a:gridCol>
              </a:tblGrid>
              <a:tr h="450578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SNPP_OMPS_NP_NADIR_SRF.h5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2914397"/>
                  </a:ext>
                </a:extLst>
              </a:tr>
              <a:tr h="44030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Mono Simulations Needed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4800791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Speed Up relative to LBL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1838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475565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Spectral Mean Bias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0.002%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4015300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Spectral Mean 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278055"/>
                  </a:ext>
                </a:extLst>
              </a:tr>
            </a:tbl>
          </a:graphicData>
        </a:graphic>
      </p:graphicFrame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C8CA2E5A-05CC-686E-7EB9-208ED2152E01}"/>
              </a:ext>
            </a:extLst>
          </p:cNvPr>
          <p:cNvGraphicFramePr>
            <a:graphicFrameLocks/>
          </p:cNvGraphicFramePr>
          <p:nvPr/>
        </p:nvGraphicFramePr>
        <p:xfrm>
          <a:off x="7363998" y="3831921"/>
          <a:ext cx="4483198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86745">
                  <a:extLst>
                    <a:ext uri="{9D8B030D-6E8A-4147-A177-3AD203B41FA5}">
                      <a16:colId xmlns:a16="http://schemas.microsoft.com/office/drawing/2014/main" val="2990768165"/>
                    </a:ext>
                  </a:extLst>
                </a:gridCol>
                <a:gridCol w="1696453">
                  <a:extLst>
                    <a:ext uri="{9D8B030D-6E8A-4147-A177-3AD203B41FA5}">
                      <a16:colId xmlns:a16="http://schemas.microsoft.com/office/drawing/2014/main" val="3271591917"/>
                    </a:ext>
                  </a:extLst>
                </a:gridCol>
              </a:tblGrid>
              <a:tr h="141851">
                <a:tc gridSpan="2"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0070C0"/>
                          </a:solidFill>
                        </a:rPr>
                        <a:t>SNPP_OMPS_TC_NADIR_SRF.h5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22914397"/>
                  </a:ext>
                </a:extLst>
              </a:tr>
              <a:tr h="25575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Number of Mono Simulations Needed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4800791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Speed Up relative to LBL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86475565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Spectral Mean Bias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-0.0003%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4015300"/>
                  </a:ext>
                </a:extLst>
              </a:tr>
              <a:tr h="3621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Spectral Mean RMSE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0.09%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2278055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870AE9AA-5F73-4EE3-6632-C003ADC118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208" y="1047949"/>
            <a:ext cx="6949791" cy="441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5297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677E5C-99B3-8F61-7898-3A3EE8F08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A4087-588E-7C0C-2365-24797BAB5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Examples from Validation Results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730A19-431E-0E4F-DB32-D6100304ACD9}"/>
              </a:ext>
            </a:extLst>
          </p:cNvPr>
          <p:cNvSpPr txBox="1"/>
          <p:nvPr/>
        </p:nvSpPr>
        <p:spPr>
          <a:xfrm>
            <a:off x="1773715" y="1097852"/>
            <a:ext cx="6103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Recent Progress on PCRTM Model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7C066F-54A2-6724-A9B1-9BD8EEC80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17" y="2623147"/>
            <a:ext cx="4967485" cy="30541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CE01D-5184-859A-0FB5-3D0D8F9D1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3309" y="2572663"/>
            <a:ext cx="4967486" cy="3104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99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630917B-493D-1238-CE78-2E14DD4D8A67}"/>
              </a:ext>
            </a:extLst>
          </p:cNvPr>
          <p:cNvSpPr txBox="1">
            <a:spLocks/>
          </p:cNvSpPr>
          <p:nvPr/>
        </p:nvSpPr>
        <p:spPr>
          <a:xfrm>
            <a:off x="838200" y="81898"/>
            <a:ext cx="10515600" cy="7813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Example of spatial coherency after noise reduction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184308-C296-6EA0-58BB-789C91A5941F}"/>
              </a:ext>
            </a:extLst>
          </p:cNvPr>
          <p:cNvSpPr txBox="1"/>
          <p:nvPr/>
        </p:nvSpPr>
        <p:spPr>
          <a:xfrm>
            <a:off x="6339805" y="4454793"/>
            <a:ext cx="2849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After noise reduction (coherent spatial features emerge from noise reduced spectra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DFDD8A-479A-43EE-D5A6-B1FF929CE33E}"/>
              </a:ext>
            </a:extLst>
          </p:cNvPr>
          <p:cNvSpPr txBox="1"/>
          <p:nvPr/>
        </p:nvSpPr>
        <p:spPr>
          <a:xfrm>
            <a:off x="6590034" y="1951672"/>
            <a:ext cx="35512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Original TEMPO data</a:t>
            </a:r>
          </a:p>
          <a:p>
            <a:r>
              <a:rPr lang="en-US" dirty="0"/>
              <a:t>(Radiance differences between TEMPO spectral channel 29 and 30 near 297.6 nm show noise pattern due to random noise)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115645-61D4-4D54-4B0F-8EBF8FA7D8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341" t="5049" r="8429" b="7107"/>
          <a:stretch>
            <a:fillRect/>
          </a:stretch>
        </p:blipFill>
        <p:spPr>
          <a:xfrm>
            <a:off x="1102606" y="1320995"/>
            <a:ext cx="4062018" cy="53701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236F9D4-C22F-63D2-04C5-670E6D38BDDE}"/>
              </a:ext>
            </a:extLst>
          </p:cNvPr>
          <p:cNvSpPr txBox="1"/>
          <p:nvPr/>
        </p:nvSpPr>
        <p:spPr>
          <a:xfrm>
            <a:off x="5318715" y="1320995"/>
            <a:ext cx="60939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(TEMPO_RAD_L1_V04_20260324T151507Z_S006G01.nc)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9667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81DA1C-503B-919A-18B9-82E9D23062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F5FD85-530B-B7AE-E771-8C692A8C1F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585537" cy="699587"/>
          </a:xfrm>
        </p:spPr>
        <p:txBody>
          <a:bodyPr>
            <a:normAutofit/>
          </a:bodyPr>
          <a:lstStyle/>
          <a:p>
            <a:r>
              <a:rPr lang="en-US" sz="3600" dirty="0"/>
              <a:t>Example of original and noise reduced TEMPO spectra</a:t>
            </a:r>
          </a:p>
        </p:txBody>
      </p:sp>
      <p:pic>
        <p:nvPicPr>
          <p:cNvPr id="7" name="Picture 6" descr="A graph of different types of radiator&#10;&#10;AI-generated content may be incorrect.">
            <a:extLst>
              <a:ext uri="{FF2B5EF4-FFF2-40B4-BE49-F238E27FC236}">
                <a16:creationId xmlns:a16="http://schemas.microsoft.com/office/drawing/2014/main" id="{F16726BA-B048-49B6-15B4-53A9FA4F1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264" y="1260822"/>
            <a:ext cx="4513853" cy="5597178"/>
          </a:xfrm>
          <a:prstGeom prst="rect">
            <a:avLst/>
          </a:prstGeom>
        </p:spPr>
      </p:pic>
      <p:pic>
        <p:nvPicPr>
          <p:cNvPr id="8" name="Content Placeholder 7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6D3D95BD-6841-8855-D1F9-CAC8813FDF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43721" y="1373785"/>
            <a:ext cx="4422753" cy="5484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9173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5831B-3619-4231-DFB6-DBC3A43106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97" y="112287"/>
            <a:ext cx="11147900" cy="964952"/>
          </a:xfrm>
        </p:spPr>
        <p:txBody>
          <a:bodyPr>
            <a:noAutofit/>
          </a:bodyPr>
          <a:lstStyle/>
          <a:p>
            <a:pPr algn="ctr"/>
            <a:r>
              <a:rPr lang="en-US" sz="3600" dirty="0"/>
              <a:t>Mean Differences between the noise reduce spectra and the original TEMPO spectra (246K spectral samples)</a:t>
            </a:r>
          </a:p>
        </p:txBody>
      </p:sp>
      <p:pic>
        <p:nvPicPr>
          <p:cNvPr id="5" name="Content Placeholder 4" descr="A graph showing a normal wave&#10;&#10;AI-generated content may be incorrect.">
            <a:extLst>
              <a:ext uri="{FF2B5EF4-FFF2-40B4-BE49-F238E27FC236}">
                <a16:creationId xmlns:a16="http://schemas.microsoft.com/office/drawing/2014/main" id="{90487FB4-5BEF-599C-772C-33EFF382D6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550" y="1500180"/>
            <a:ext cx="6255105" cy="5077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5285960-7C98-7780-55C2-C5BC0F7E6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9655" y="1500180"/>
            <a:ext cx="4854146" cy="53578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152CF9E-6DDC-D4D8-818E-CF8C88AB0BC9}"/>
              </a:ext>
            </a:extLst>
          </p:cNvPr>
          <p:cNvSpPr txBox="1"/>
          <p:nvPr/>
        </p:nvSpPr>
        <p:spPr>
          <a:xfrm>
            <a:off x="1172418" y="3058643"/>
            <a:ext cx="4324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If you divide the standard deviation by the mean spectrum, you will get the Signal to Noise Ratio of the TEMPO instrument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0B0DDE0-AB69-28DE-37CD-8E10F220D46C}"/>
              </a:ext>
            </a:extLst>
          </p:cNvPr>
          <p:cNvSpPr txBox="1"/>
          <p:nvPr/>
        </p:nvSpPr>
        <p:spPr>
          <a:xfrm>
            <a:off x="6330801" y="1215587"/>
            <a:ext cx="5420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Spectral differences in HCHO spectral region</a:t>
            </a:r>
          </a:p>
        </p:txBody>
      </p:sp>
    </p:spTree>
    <p:extLst>
      <p:ext uri="{BB962C8B-B14F-4D97-AF65-F5344CB8AC3E}">
        <p14:creationId xmlns:p14="http://schemas.microsoft.com/office/powerpoint/2010/main" val="4054948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444B2C-7FFA-2CCD-6575-4E9BBE480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3AC79-91D2-C61E-5B64-1009AEE924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047" y="89703"/>
            <a:ext cx="10985205" cy="670461"/>
          </a:xfrm>
        </p:spPr>
        <p:txBody>
          <a:bodyPr>
            <a:noAutofit/>
          </a:bodyPr>
          <a:lstStyle/>
          <a:p>
            <a:pPr algn="ctr"/>
            <a:r>
              <a:rPr lang="en-US" sz="2800" dirty="0"/>
              <a:t>Smoother Fitted Slant Column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742741A-AAD4-3211-27C3-0B0ACE8578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1895"/>
          <a:stretch>
            <a:fillRect/>
          </a:stretch>
        </p:blipFill>
        <p:spPr>
          <a:xfrm>
            <a:off x="298491" y="2130094"/>
            <a:ext cx="5496381" cy="44585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D0E4D-7973-AAE4-BA5C-772EDF06B386}"/>
              </a:ext>
            </a:extLst>
          </p:cNvPr>
          <p:cNvSpPr txBox="1"/>
          <p:nvPr/>
        </p:nvSpPr>
        <p:spPr>
          <a:xfrm>
            <a:off x="1658830" y="1279528"/>
            <a:ext cx="23843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effectLst/>
                <a:latin typeface="Helvetica" pitchFamily="2" charset="0"/>
              </a:rPr>
              <a:t>20251101 S006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1BE760-1BDB-F180-5F9B-964050FB0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8809" y="2384421"/>
            <a:ext cx="5916363" cy="411658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949600-C71A-C0B9-2130-CB118D5656DE}"/>
              </a:ext>
            </a:extLst>
          </p:cNvPr>
          <p:cNvSpPr txBox="1"/>
          <p:nvPr/>
        </p:nvSpPr>
        <p:spPr>
          <a:xfrm>
            <a:off x="7310988" y="1202960"/>
            <a:ext cx="32221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>
                <a:effectLst/>
                <a:latin typeface="Helvetica" pitchFamily="2" charset="0"/>
              </a:rPr>
              <a:t>SCD: </a:t>
            </a:r>
            <a:r>
              <a:rPr lang="en-US" dirty="0" err="1">
                <a:effectLst/>
                <a:latin typeface="Helvetica" pitchFamily="2" charset="0"/>
              </a:rPr>
              <a:t>XuLiu</a:t>
            </a:r>
            <a:r>
              <a:rPr lang="en-US" dirty="0">
                <a:effectLst/>
                <a:latin typeface="Helvetica" pitchFamily="2" charset="0"/>
              </a:rPr>
              <a:t> – ASDCv4 </a:t>
            </a:r>
          </a:p>
        </p:txBody>
      </p:sp>
    </p:spTree>
    <p:extLst>
      <p:ext uri="{BB962C8B-B14F-4D97-AF65-F5344CB8AC3E}">
        <p14:creationId xmlns:p14="http://schemas.microsoft.com/office/powerpoint/2010/main" val="724593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8B4AF-C172-84D7-B12D-DF46EDE37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359" y="365125"/>
            <a:ext cx="11461315" cy="703511"/>
          </a:xfrm>
        </p:spPr>
        <p:txBody>
          <a:bodyPr>
            <a:normAutofit fontScale="90000"/>
          </a:bodyPr>
          <a:lstStyle/>
          <a:p>
            <a:r>
              <a:rPr lang="en-US" dirty="0"/>
              <a:t>PCA provides more convergences and smoother image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7111AA-25DF-7B29-9938-E08E4530DA0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75064"/>
          <a:stretch>
            <a:fillRect/>
          </a:stretch>
        </p:blipFill>
        <p:spPr>
          <a:xfrm>
            <a:off x="3429694" y="1841325"/>
            <a:ext cx="2584536" cy="44780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DB184C-18F7-22D1-42E8-2E56C77235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8996" r="26305"/>
          <a:stretch>
            <a:fillRect/>
          </a:stretch>
        </p:blipFill>
        <p:spPr>
          <a:xfrm>
            <a:off x="9188189" y="1841324"/>
            <a:ext cx="2584534" cy="44780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FFD165-97CB-2D93-C0A8-878478E8BE2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75486"/>
          <a:stretch>
            <a:fillRect/>
          </a:stretch>
        </p:blipFill>
        <p:spPr>
          <a:xfrm>
            <a:off x="747385" y="1841325"/>
            <a:ext cx="2584537" cy="44780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B32800F-DDF2-9AE5-8482-BC8B0690A4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519" r="25967"/>
          <a:stretch>
            <a:fillRect/>
          </a:stretch>
        </p:blipFill>
        <p:spPr>
          <a:xfrm>
            <a:off x="6415413" y="1841324"/>
            <a:ext cx="2584535" cy="4478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1ED51A-389B-7B32-0A32-7D6ECD6A988C}"/>
              </a:ext>
            </a:extLst>
          </p:cNvPr>
          <p:cNvSpPr txBox="1"/>
          <p:nvPr/>
        </p:nvSpPr>
        <p:spPr>
          <a:xfrm>
            <a:off x="1472959" y="1270314"/>
            <a:ext cx="1133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ASDC_V4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CB3712D-6A9F-E454-296B-8695F8BA117E}"/>
              </a:ext>
            </a:extLst>
          </p:cNvPr>
          <p:cNvSpPr txBox="1"/>
          <p:nvPr/>
        </p:nvSpPr>
        <p:spPr>
          <a:xfrm>
            <a:off x="4054946" y="1270314"/>
            <a:ext cx="145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PCA Filtering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AE66AE-256C-0224-23C9-324A16574198}"/>
              </a:ext>
            </a:extLst>
          </p:cNvPr>
          <p:cNvSpPr txBox="1"/>
          <p:nvPr/>
        </p:nvSpPr>
        <p:spPr>
          <a:xfrm>
            <a:off x="6961447" y="1270314"/>
            <a:ext cx="1133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ASDC_V4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E0B30F4-4CAC-936F-D9D7-313AEC214E10}"/>
              </a:ext>
            </a:extLst>
          </p:cNvPr>
          <p:cNvSpPr txBox="1"/>
          <p:nvPr/>
        </p:nvSpPr>
        <p:spPr>
          <a:xfrm>
            <a:off x="9656282" y="1220715"/>
            <a:ext cx="1457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PCA Filtering</a:t>
            </a:r>
          </a:p>
        </p:txBody>
      </p:sp>
    </p:spTree>
    <p:extLst>
      <p:ext uri="{BB962C8B-B14F-4D97-AF65-F5344CB8AC3E}">
        <p14:creationId xmlns:p14="http://schemas.microsoft.com/office/powerpoint/2010/main" val="3952049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507</Words>
  <Application>Microsoft Macintosh PowerPoint</Application>
  <PresentationFormat>Widescreen</PresentationFormat>
  <Paragraphs>117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Aptos</vt:lpstr>
      <vt:lpstr>Aptos Display</vt:lpstr>
      <vt:lpstr>Arial</vt:lpstr>
      <vt:lpstr>Helvetica</vt:lpstr>
      <vt:lpstr>Times New Roman</vt:lpstr>
      <vt:lpstr>Office Theme</vt:lpstr>
      <vt:lpstr>Application of PCA to Reduce TEMPO L1 Data Noise and Speed Up Forward Modeling</vt:lpstr>
      <vt:lpstr>PCRTM Covers MW, Far-IR, IR, Near IR, Visible, and UV</vt:lpstr>
      <vt:lpstr>Recent Progress on PCRTM Model</vt:lpstr>
      <vt:lpstr>Examples from Validation Results</vt:lpstr>
      <vt:lpstr>PowerPoint Presentation</vt:lpstr>
      <vt:lpstr>Example of original and noise reduced TEMPO spectra</vt:lpstr>
      <vt:lpstr>Mean Differences between the noise reduce spectra and the original TEMPO spectra (246K spectral samples)</vt:lpstr>
      <vt:lpstr>Smoother Fitted Slant Column</vt:lpstr>
      <vt:lpstr>PCA provides more convergences and smoother image</vt:lpstr>
      <vt:lpstr>PCA provides better spectral fits</vt:lpstr>
      <vt:lpstr>Summary O2-O2 Test</vt:lpstr>
      <vt:lpstr>Noise-reduced TEST 2 (New) TEMPO O3TOT 20251101 (S006)</vt:lpstr>
      <vt:lpstr>Noise-reduced TEST 2 (New) TEMPO O3PROF 20251101 (S006)</vt:lpstr>
      <vt:lpstr>Noise-reduced TEST 2 (New) TEMPO O3PROF 20251101 (S006)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Xu Liu</dc:creator>
  <cp:lastModifiedBy>Liu, Xu (LARC-E303)</cp:lastModifiedBy>
  <cp:revision>6</cp:revision>
  <dcterms:created xsi:type="dcterms:W3CDTF">2026-04-02T21:58:48Z</dcterms:created>
  <dcterms:modified xsi:type="dcterms:W3CDTF">2026-06-15T18:44:25Z</dcterms:modified>
</cp:coreProperties>
</file>