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60" r:id="rId1"/>
  </p:sldMasterIdLst>
  <p:notesMasterIdLst>
    <p:notesMasterId r:id="rId9"/>
  </p:notesMasterIdLst>
  <p:sldIdLst>
    <p:sldId id="260" r:id="rId2"/>
    <p:sldId id="379" r:id="rId3"/>
    <p:sldId id="409" r:id="rId4"/>
    <p:sldId id="410" r:id="rId5"/>
    <p:sldId id="1042653147" r:id="rId6"/>
    <p:sldId id="1042653148" r:id="rId7"/>
    <p:sldId id="1042653149" r:id="rId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2EDE3"/>
    <a:srgbClr val="4F4E4E"/>
    <a:srgbClr val="85FFF3"/>
    <a:srgbClr val="8C4703"/>
    <a:srgbClr val="038C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84D0BF-A48C-CD49-9E33-C09499238999}" v="12" dt="2026-06-12T21:27:34.978"/>
  </p1510:revLst>
</p1510:revInfo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95007" autoAdjust="0"/>
  </p:normalViewPr>
  <p:slideViewPr>
    <p:cSldViewPr>
      <p:cViewPr varScale="1">
        <p:scale>
          <a:sx n="71" d="100"/>
          <a:sy n="71" d="100"/>
        </p:scale>
        <p:origin x="84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, Can (GSFC-6140)" userId="2a596995-27d9-45b7-89b8-6be5c3206ccc" providerId="ADAL" clId="{F13A95B4-AF52-5DC7-8163-2D749C68A087}"/>
    <pc:docChg chg="undo custSel addSld delSld modSld">
      <pc:chgData name="Li, Can (GSFC-6140)" userId="2a596995-27d9-45b7-89b8-6be5c3206ccc" providerId="ADAL" clId="{F13A95B4-AF52-5DC7-8163-2D749C68A087}" dt="2026-06-12T21:27:34.978" v="1470"/>
      <pc:docMkLst>
        <pc:docMk/>
      </pc:docMkLst>
      <pc:sldChg chg="modSp mod">
        <pc:chgData name="Li, Can (GSFC-6140)" userId="2a596995-27d9-45b7-89b8-6be5c3206ccc" providerId="ADAL" clId="{F13A95B4-AF52-5DC7-8163-2D749C68A087}" dt="2026-06-12T18:55:14.108" v="1428" actId="255"/>
        <pc:sldMkLst>
          <pc:docMk/>
          <pc:sldMk cId="3101336256" sldId="260"/>
        </pc:sldMkLst>
        <pc:spChg chg="mod">
          <ac:chgData name="Li, Can (GSFC-6140)" userId="2a596995-27d9-45b7-89b8-6be5c3206ccc" providerId="ADAL" clId="{F13A95B4-AF52-5DC7-8163-2D749C68A087}" dt="2026-06-12T18:55:14.108" v="1428" actId="255"/>
          <ac:spMkLst>
            <pc:docMk/>
            <pc:sldMk cId="3101336256" sldId="260"/>
            <ac:spMk id="3" creationId="{C72963BA-CB26-33BC-FAF6-5693556E3D5F}"/>
          </ac:spMkLst>
        </pc:spChg>
      </pc:sldChg>
      <pc:sldChg chg="delSp modSp mod delAnim">
        <pc:chgData name="Li, Can (GSFC-6140)" userId="2a596995-27d9-45b7-89b8-6be5c3206ccc" providerId="ADAL" clId="{F13A95B4-AF52-5DC7-8163-2D749C68A087}" dt="2026-06-10T14:09:56.344" v="770" actId="478"/>
        <pc:sldMkLst>
          <pc:docMk/>
          <pc:sldMk cId="2432563098" sldId="410"/>
        </pc:sldMkLst>
        <pc:spChg chg="mod">
          <ac:chgData name="Li, Can (GSFC-6140)" userId="2a596995-27d9-45b7-89b8-6be5c3206ccc" providerId="ADAL" clId="{F13A95B4-AF52-5DC7-8163-2D749C68A087}" dt="2026-06-10T14:08:38.391" v="768" actId="27636"/>
          <ac:spMkLst>
            <pc:docMk/>
            <pc:sldMk cId="2432563098" sldId="410"/>
            <ac:spMk id="2" creationId="{B7F3EE37-6CC2-E5D1-0149-46734CF1A033}"/>
          </ac:spMkLst>
        </pc:spChg>
        <pc:spChg chg="mod">
          <ac:chgData name="Li, Can (GSFC-6140)" userId="2a596995-27d9-45b7-89b8-6be5c3206ccc" providerId="ADAL" clId="{F13A95B4-AF52-5DC7-8163-2D749C68A087}" dt="2026-06-09T01:21:41.795" v="435" actId="1076"/>
          <ac:spMkLst>
            <pc:docMk/>
            <pc:sldMk cId="2432563098" sldId="410"/>
            <ac:spMk id="9" creationId="{ADB201B2-D2DB-0B2F-3A1D-6436B0A088B0}"/>
          </ac:spMkLst>
        </pc:spChg>
        <pc:spChg chg="mod">
          <ac:chgData name="Li, Can (GSFC-6140)" userId="2a596995-27d9-45b7-89b8-6be5c3206ccc" providerId="ADAL" clId="{F13A95B4-AF52-5DC7-8163-2D749C68A087}" dt="2026-06-09T01:21:38.223" v="434" actId="1076"/>
          <ac:spMkLst>
            <pc:docMk/>
            <pc:sldMk cId="2432563098" sldId="410"/>
            <ac:spMk id="10" creationId="{93EF6267-107B-2DAA-A79C-1236F636B33C}"/>
          </ac:spMkLst>
        </pc:spChg>
        <pc:spChg chg="mod">
          <ac:chgData name="Li, Can (GSFC-6140)" userId="2a596995-27d9-45b7-89b8-6be5c3206ccc" providerId="ADAL" clId="{F13A95B4-AF52-5DC7-8163-2D749C68A087}" dt="2026-06-09T01:21:49.898" v="436" actId="1076"/>
          <ac:spMkLst>
            <pc:docMk/>
            <pc:sldMk cId="2432563098" sldId="410"/>
            <ac:spMk id="11" creationId="{7CD768AC-AD70-641B-CB63-4352B675A995}"/>
          </ac:spMkLst>
        </pc:spChg>
        <pc:spChg chg="mod">
          <ac:chgData name="Li, Can (GSFC-6140)" userId="2a596995-27d9-45b7-89b8-6be5c3206ccc" providerId="ADAL" clId="{F13A95B4-AF52-5DC7-8163-2D749C68A087}" dt="2026-06-09T01:21:53.286" v="437" actId="1076"/>
          <ac:spMkLst>
            <pc:docMk/>
            <pc:sldMk cId="2432563098" sldId="410"/>
            <ac:spMk id="16" creationId="{7E87AC35-143F-CE10-2408-FAEDCB735A4C}"/>
          </ac:spMkLst>
        </pc:spChg>
      </pc:sldChg>
      <pc:sldChg chg="addSp modSp mod">
        <pc:chgData name="Li, Can (GSFC-6140)" userId="2a596995-27d9-45b7-89b8-6be5c3206ccc" providerId="ADAL" clId="{F13A95B4-AF52-5DC7-8163-2D749C68A087}" dt="2026-06-10T14:13:14.066" v="803" actId="20577"/>
        <pc:sldMkLst>
          <pc:docMk/>
          <pc:sldMk cId="1367701190" sldId="1042653147"/>
        </pc:sldMkLst>
        <pc:spChg chg="add mod">
          <ac:chgData name="Li, Can (GSFC-6140)" userId="2a596995-27d9-45b7-89b8-6be5c3206ccc" providerId="ADAL" clId="{F13A95B4-AF52-5DC7-8163-2D749C68A087}" dt="2026-06-10T14:12:12.110" v="800" actId="1035"/>
          <ac:spMkLst>
            <pc:docMk/>
            <pc:sldMk cId="1367701190" sldId="1042653147"/>
            <ac:spMk id="2" creationId="{ACF32FEE-2640-8495-3C01-047AA899C769}"/>
          </ac:spMkLst>
        </pc:spChg>
        <pc:spChg chg="mod">
          <ac:chgData name="Li, Can (GSFC-6140)" userId="2a596995-27d9-45b7-89b8-6be5c3206ccc" providerId="ADAL" clId="{F13A95B4-AF52-5DC7-8163-2D749C68A087}" dt="2026-06-10T14:11:10.397" v="771" actId="255"/>
          <ac:spMkLst>
            <pc:docMk/>
            <pc:sldMk cId="1367701190" sldId="1042653147"/>
            <ac:spMk id="20" creationId="{04D747D2-F41F-B156-9BB4-D5781D28027C}"/>
          </ac:spMkLst>
        </pc:spChg>
        <pc:spChg chg="mod">
          <ac:chgData name="Li, Can (GSFC-6140)" userId="2a596995-27d9-45b7-89b8-6be5c3206ccc" providerId="ADAL" clId="{F13A95B4-AF52-5DC7-8163-2D749C68A087}" dt="2026-06-10T14:11:15.712" v="772" actId="255"/>
          <ac:spMkLst>
            <pc:docMk/>
            <pc:sldMk cId="1367701190" sldId="1042653147"/>
            <ac:spMk id="21" creationId="{34E11D91-2D08-22EE-18E1-9D26ADDBB0A3}"/>
          </ac:spMkLst>
        </pc:spChg>
        <pc:spChg chg="add mod">
          <ac:chgData name="Li, Can (GSFC-6140)" userId="2a596995-27d9-45b7-89b8-6be5c3206ccc" providerId="ADAL" clId="{F13A95B4-AF52-5DC7-8163-2D749C68A087}" dt="2026-06-10T14:12:27.683" v="802" actId="1076"/>
          <ac:spMkLst>
            <pc:docMk/>
            <pc:sldMk cId="1367701190" sldId="1042653147"/>
            <ac:spMk id="26" creationId="{FD9750D3-06CB-A927-B5BD-51512D984A46}"/>
          </ac:spMkLst>
        </pc:spChg>
        <pc:spChg chg="mod">
          <ac:chgData name="Li, Can (GSFC-6140)" userId="2a596995-27d9-45b7-89b8-6be5c3206ccc" providerId="ADAL" clId="{F13A95B4-AF52-5DC7-8163-2D749C68A087}" dt="2026-06-10T14:13:14.066" v="803" actId="20577"/>
          <ac:spMkLst>
            <pc:docMk/>
            <pc:sldMk cId="1367701190" sldId="1042653147"/>
            <ac:spMk id="28" creationId="{98EC7B64-8181-D183-11B0-33989E288BBA}"/>
          </ac:spMkLst>
        </pc:spChg>
      </pc:sldChg>
      <pc:sldChg chg="addSp delSp modSp mod modAnim">
        <pc:chgData name="Li, Can (GSFC-6140)" userId="2a596995-27d9-45b7-89b8-6be5c3206ccc" providerId="ADAL" clId="{F13A95B4-AF52-5DC7-8163-2D749C68A087}" dt="2026-06-12T21:27:34.978" v="1470"/>
        <pc:sldMkLst>
          <pc:docMk/>
          <pc:sldMk cId="3107990882" sldId="1042653148"/>
        </pc:sldMkLst>
        <pc:spChg chg="add mod">
          <ac:chgData name="Li, Can (GSFC-6140)" userId="2a596995-27d9-45b7-89b8-6be5c3206ccc" providerId="ADAL" clId="{F13A95B4-AF52-5DC7-8163-2D749C68A087}" dt="2026-06-12T20:53:34.968" v="1458" actId="1037"/>
          <ac:spMkLst>
            <pc:docMk/>
            <pc:sldMk cId="3107990882" sldId="1042653148"/>
            <ac:spMk id="2" creationId="{A802C205-8A27-65CA-D30C-C90A56AF3F6D}"/>
          </ac:spMkLst>
        </pc:spChg>
        <pc:spChg chg="add mod">
          <ac:chgData name="Li, Can (GSFC-6140)" userId="2a596995-27d9-45b7-89b8-6be5c3206ccc" providerId="ADAL" clId="{F13A95B4-AF52-5DC7-8163-2D749C68A087}" dt="2026-06-12T20:54:28.930" v="1469" actId="164"/>
          <ac:spMkLst>
            <pc:docMk/>
            <pc:sldMk cId="3107990882" sldId="1042653148"/>
            <ac:spMk id="6" creationId="{C20E8539-2052-D3B4-C652-D311CB20E63A}"/>
          </ac:spMkLst>
        </pc:spChg>
        <pc:spChg chg="mod">
          <ac:chgData name="Li, Can (GSFC-6140)" userId="2a596995-27d9-45b7-89b8-6be5c3206ccc" providerId="ADAL" clId="{F13A95B4-AF52-5DC7-8163-2D749C68A087}" dt="2026-06-12T15:01:41.680" v="926" actId="1076"/>
          <ac:spMkLst>
            <pc:docMk/>
            <pc:sldMk cId="3107990882" sldId="1042653148"/>
            <ac:spMk id="13" creationId="{DD5F6D59-07B1-9883-B0FF-987694556B91}"/>
          </ac:spMkLst>
        </pc:spChg>
        <pc:spChg chg="add del mod topLvl">
          <ac:chgData name="Li, Can (GSFC-6140)" userId="2a596995-27d9-45b7-89b8-6be5c3206ccc" providerId="ADAL" clId="{F13A95B4-AF52-5DC7-8163-2D749C68A087}" dt="2026-06-12T20:54:28.930" v="1469" actId="164"/>
          <ac:spMkLst>
            <pc:docMk/>
            <pc:sldMk cId="3107990882" sldId="1042653148"/>
            <ac:spMk id="14" creationId="{F57A14BE-30C3-15FD-303A-907FC6A08A40}"/>
          </ac:spMkLst>
        </pc:spChg>
        <pc:grpChg chg="add del mod">
          <ac:chgData name="Li, Can (GSFC-6140)" userId="2a596995-27d9-45b7-89b8-6be5c3206ccc" providerId="ADAL" clId="{F13A95B4-AF52-5DC7-8163-2D749C68A087}" dt="2026-06-12T20:52:30.426" v="1430" actId="165"/>
          <ac:grpSpMkLst>
            <pc:docMk/>
            <pc:sldMk cId="3107990882" sldId="1042653148"/>
            <ac:grpSpMk id="8" creationId="{1CD1D998-F546-08BA-B9E6-8A443E81DB35}"/>
          </ac:grpSpMkLst>
        </pc:grpChg>
        <pc:grpChg chg="add mod">
          <ac:chgData name="Li, Can (GSFC-6140)" userId="2a596995-27d9-45b7-89b8-6be5c3206ccc" providerId="ADAL" clId="{F13A95B4-AF52-5DC7-8163-2D749C68A087}" dt="2026-06-12T20:54:28.930" v="1469" actId="164"/>
          <ac:grpSpMkLst>
            <pc:docMk/>
            <pc:sldMk cId="3107990882" sldId="1042653148"/>
            <ac:grpSpMk id="9" creationId="{F57720F0-E8CA-DF1D-2DD9-45EE66DF36AE}"/>
          </ac:grpSpMkLst>
        </pc:grpChg>
        <pc:grpChg chg="del">
          <ac:chgData name="Li, Can (GSFC-6140)" userId="2a596995-27d9-45b7-89b8-6be5c3206ccc" providerId="ADAL" clId="{F13A95B4-AF52-5DC7-8163-2D749C68A087}" dt="2026-06-12T14:56:40.770" v="871" actId="165"/>
          <ac:grpSpMkLst>
            <pc:docMk/>
            <pc:sldMk cId="3107990882" sldId="1042653148"/>
            <ac:grpSpMk id="15" creationId="{AEA6E785-3878-3A43-4292-F08C5B2E530B}"/>
          </ac:grpSpMkLst>
        </pc:grpChg>
        <pc:picChg chg="add mod topLvl modCrop">
          <ac:chgData name="Li, Can (GSFC-6140)" userId="2a596995-27d9-45b7-89b8-6be5c3206ccc" providerId="ADAL" clId="{F13A95B4-AF52-5DC7-8163-2D749C68A087}" dt="2026-06-12T20:54:28.930" v="1469" actId="164"/>
          <ac:picMkLst>
            <pc:docMk/>
            <pc:sldMk cId="3107990882" sldId="1042653148"/>
            <ac:picMk id="5" creationId="{75A34DD7-1D56-8CC5-D3DC-9FCDBF184108}"/>
          </ac:picMkLst>
        </pc:picChg>
        <pc:picChg chg="add mod modCrop">
          <ac:chgData name="Li, Can (GSFC-6140)" userId="2a596995-27d9-45b7-89b8-6be5c3206ccc" providerId="ADAL" clId="{F13A95B4-AF52-5DC7-8163-2D749C68A087}" dt="2026-06-12T20:52:42.661" v="1432" actId="1076"/>
          <ac:picMkLst>
            <pc:docMk/>
            <pc:sldMk cId="3107990882" sldId="1042653148"/>
            <ac:picMk id="7" creationId="{FD23A2A5-B817-24A3-0DC7-C7A23D227731}"/>
          </ac:picMkLst>
        </pc:picChg>
        <pc:picChg chg="add del mod topLvl">
          <ac:chgData name="Li, Can (GSFC-6140)" userId="2a596995-27d9-45b7-89b8-6be5c3206ccc" providerId="ADAL" clId="{F13A95B4-AF52-5DC7-8163-2D749C68A087}" dt="2026-06-12T14:56:49.043" v="874" actId="478"/>
          <ac:picMkLst>
            <pc:docMk/>
            <pc:sldMk cId="3107990882" sldId="1042653148"/>
            <ac:picMk id="10" creationId="{FD4EF80B-5971-17E3-E4A6-BC33A9BA4E04}"/>
          </ac:picMkLst>
        </pc:picChg>
        <pc:picChg chg="del">
          <ac:chgData name="Li, Can (GSFC-6140)" userId="2a596995-27d9-45b7-89b8-6be5c3206ccc" providerId="ADAL" clId="{F13A95B4-AF52-5DC7-8163-2D749C68A087}" dt="2026-06-12T13:56:53.202" v="870" actId="478"/>
          <ac:picMkLst>
            <pc:docMk/>
            <pc:sldMk cId="3107990882" sldId="1042653148"/>
            <ac:picMk id="12" creationId="{1ED98D14-A123-4AA3-5D9C-48346265C110}"/>
          </ac:picMkLst>
        </pc:picChg>
      </pc:sldChg>
      <pc:sldChg chg="modSp mod">
        <pc:chgData name="Li, Can (GSFC-6140)" userId="2a596995-27d9-45b7-89b8-6be5c3206ccc" providerId="ADAL" clId="{F13A95B4-AF52-5DC7-8163-2D749C68A087}" dt="2026-06-10T14:19:54.583" v="851" actId="20577"/>
        <pc:sldMkLst>
          <pc:docMk/>
          <pc:sldMk cId="2139788721" sldId="1042653149"/>
        </pc:sldMkLst>
        <pc:spChg chg="mod">
          <ac:chgData name="Li, Can (GSFC-6140)" userId="2a596995-27d9-45b7-89b8-6be5c3206ccc" providerId="ADAL" clId="{F13A95B4-AF52-5DC7-8163-2D749C68A087}" dt="2026-06-10T14:19:54.583" v="851" actId="20577"/>
          <ac:spMkLst>
            <pc:docMk/>
            <pc:sldMk cId="2139788721" sldId="1042653149"/>
            <ac:spMk id="2" creationId="{E73C6818-BCF8-3030-54EA-12153A5875FC}"/>
          </ac:spMkLst>
        </pc:spChg>
      </pc:sldChg>
      <pc:sldChg chg="addSp delSp modSp new del mod">
        <pc:chgData name="Li, Can (GSFC-6140)" userId="2a596995-27d9-45b7-89b8-6be5c3206ccc" providerId="ADAL" clId="{F13A95B4-AF52-5DC7-8163-2D749C68A087}" dt="2026-06-12T13:56:48.187" v="869" actId="2696"/>
        <pc:sldMkLst>
          <pc:docMk/>
          <pc:sldMk cId="1412939499" sldId="1042653150"/>
        </pc:sldMkLst>
        <pc:spChg chg="del">
          <ac:chgData name="Li, Can (GSFC-6140)" userId="2a596995-27d9-45b7-89b8-6be5c3206ccc" providerId="ADAL" clId="{F13A95B4-AF52-5DC7-8163-2D749C68A087}" dt="2026-06-12T13:40:31.624" v="853" actId="478"/>
          <ac:spMkLst>
            <pc:docMk/>
            <pc:sldMk cId="1412939499" sldId="1042653150"/>
            <ac:spMk id="2" creationId="{99FB1DB2-78A4-D67B-444B-7190304A7C45}"/>
          </ac:spMkLst>
        </pc:spChg>
        <pc:picChg chg="add del mod">
          <ac:chgData name="Li, Can (GSFC-6140)" userId="2a596995-27d9-45b7-89b8-6be5c3206ccc" providerId="ADAL" clId="{F13A95B4-AF52-5DC7-8163-2D749C68A087}" dt="2026-06-12T13:45:30.029" v="858" actId="478"/>
          <ac:picMkLst>
            <pc:docMk/>
            <pc:sldMk cId="1412939499" sldId="1042653150"/>
            <ac:picMk id="6" creationId="{5AB14D1F-A260-B3C4-39B3-228F8167FE2E}"/>
          </ac:picMkLst>
        </pc:picChg>
        <pc:picChg chg="add mod">
          <ac:chgData name="Li, Can (GSFC-6140)" userId="2a596995-27d9-45b7-89b8-6be5c3206ccc" providerId="ADAL" clId="{F13A95B4-AF52-5DC7-8163-2D749C68A087}" dt="2026-06-12T13:42:41.815" v="856" actId="1076"/>
          <ac:picMkLst>
            <pc:docMk/>
            <pc:sldMk cId="1412939499" sldId="1042653150"/>
            <ac:picMk id="7" creationId="{01CB704F-4EC5-9015-ABC7-6B956E87DAAD}"/>
          </ac:picMkLst>
        </pc:picChg>
        <pc:picChg chg="add del mod">
          <ac:chgData name="Li, Can (GSFC-6140)" userId="2a596995-27d9-45b7-89b8-6be5c3206ccc" providerId="ADAL" clId="{F13A95B4-AF52-5DC7-8163-2D749C68A087}" dt="2026-06-12T13:47:01.185" v="861" actId="478"/>
          <ac:picMkLst>
            <pc:docMk/>
            <pc:sldMk cId="1412939499" sldId="1042653150"/>
            <ac:picMk id="9" creationId="{65BE9E54-18E7-1C5D-3D4E-B1F84E36B8D7}"/>
          </ac:picMkLst>
        </pc:picChg>
        <pc:picChg chg="add del mod">
          <ac:chgData name="Li, Can (GSFC-6140)" userId="2a596995-27d9-45b7-89b8-6be5c3206ccc" providerId="ADAL" clId="{F13A95B4-AF52-5DC7-8163-2D749C68A087}" dt="2026-06-12T13:54:29.779" v="864" actId="478"/>
          <ac:picMkLst>
            <pc:docMk/>
            <pc:sldMk cId="1412939499" sldId="1042653150"/>
            <ac:picMk id="11" creationId="{334AFE9A-7E1F-69FA-B16D-289FADE44922}"/>
          </ac:picMkLst>
        </pc:picChg>
        <pc:picChg chg="add del mod">
          <ac:chgData name="Li, Can (GSFC-6140)" userId="2a596995-27d9-45b7-89b8-6be5c3206ccc" providerId="ADAL" clId="{F13A95B4-AF52-5DC7-8163-2D749C68A087}" dt="2026-06-12T13:55:53.197" v="867" actId="478"/>
          <ac:picMkLst>
            <pc:docMk/>
            <pc:sldMk cId="1412939499" sldId="1042653150"/>
            <ac:picMk id="13" creationId="{EBC87AFC-E6A7-FB3D-B65C-1D798CDB9DDD}"/>
          </ac:picMkLst>
        </pc:picChg>
        <pc:picChg chg="add mod">
          <ac:chgData name="Li, Can (GSFC-6140)" userId="2a596995-27d9-45b7-89b8-6be5c3206ccc" providerId="ADAL" clId="{F13A95B4-AF52-5DC7-8163-2D749C68A087}" dt="2026-06-12T13:56:25.041" v="868" actId="931"/>
          <ac:picMkLst>
            <pc:docMk/>
            <pc:sldMk cId="1412939499" sldId="1042653150"/>
            <ac:picMk id="15" creationId="{6F0B4D6D-99AC-5878-E1E4-C464A157142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B86625-623A-8F40-B46D-7563E2DDB89A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9CC1A2-5F33-7847-A6EF-45E4FC4DB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2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CC1A2-5F33-7847-A6EF-45E4FC4DBF6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33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A5B73B02-1638-B34A-1FF2-0EED7A162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1"/>
          <a:stretch/>
        </p:blipFill>
        <p:spPr>
          <a:xfrm>
            <a:off x="1803948" y="2843"/>
            <a:ext cx="16484052" cy="10284157"/>
          </a:xfrm>
          <a:prstGeom prst="rect">
            <a:avLst/>
          </a:prstGeom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DAAFE465-CAD5-4490-2708-84C7F374F318}"/>
              </a:ext>
            </a:extLst>
          </p:cNvPr>
          <p:cNvSpPr/>
          <p:nvPr userDrawn="1"/>
        </p:nvSpPr>
        <p:spPr>
          <a:xfrm rot="-5400000">
            <a:off x="-1769440" y="6671349"/>
            <a:ext cx="5342828" cy="1133125"/>
          </a:xfrm>
          <a:custGeom>
            <a:avLst/>
            <a:gdLst/>
            <a:ahLst/>
            <a:cxnLst/>
            <a:rect l="l" t="t" r="r" b="b"/>
            <a:pathLst>
              <a:path w="5342828" h="1133125">
                <a:moveTo>
                  <a:pt x="0" y="0"/>
                </a:moveTo>
                <a:lnTo>
                  <a:pt x="5342828" y="0"/>
                </a:lnTo>
                <a:lnTo>
                  <a:pt x="5342828" y="1133125"/>
                </a:lnTo>
                <a:lnTo>
                  <a:pt x="0" y="11331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32985005-A653-005A-6ED0-D64170D51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0570" y="5317313"/>
            <a:ext cx="15773400" cy="1989137"/>
          </a:xfrm>
        </p:spPr>
        <p:txBody>
          <a:bodyPr anchor="b">
            <a:normAutofit/>
          </a:bodyPr>
          <a:lstStyle>
            <a:lvl1pPr algn="r">
              <a:lnSpc>
                <a:spcPct val="100000"/>
              </a:lnSpc>
              <a:defRPr sz="7200" b="1">
                <a:solidFill>
                  <a:srgbClr val="F2EDE3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9FC7339-6AC4-CAEA-0F60-D28D27FF18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200" y="7429500"/>
            <a:ext cx="15773400" cy="1295400"/>
          </a:xfrm>
        </p:spPr>
        <p:txBody>
          <a:bodyPr/>
          <a:lstStyle>
            <a:lvl1pPr marL="0" indent="0" algn="r">
              <a:buNone/>
              <a:defRPr>
                <a:solidFill>
                  <a:srgbClr val="F2EDE3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08A3F210-0AA0-0062-61D8-1A94C4FE16DF}"/>
              </a:ext>
            </a:extLst>
          </p:cNvPr>
          <p:cNvSpPr/>
          <p:nvPr userDrawn="1"/>
        </p:nvSpPr>
        <p:spPr>
          <a:xfrm>
            <a:off x="15937240" y="387027"/>
            <a:ext cx="1900893" cy="1610310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012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57758B3-4936-BD81-F5C9-9E93A5546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BE44-699E-556E-8ED4-38AD40B4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881187"/>
            <a:ext cx="15773400" cy="73850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E4AA9-8133-A6BD-4119-945BF403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59C311BE-A0ED-0B49-8896-C15B5C9B9F05}" type="datetime1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6039A-AC92-531D-80A0-F9CF5CE5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57BDE-0DEC-0F23-ED1B-0A0402C0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D7CA3F22-0980-BE28-874C-3A094E17EE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34525"/>
            <a:ext cx="2586846" cy="54864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66103C0B-51EA-006C-880B-6A5AA8FE6C11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C29FA41-D73C-E895-5993-A4542188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6809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07E01730-E1F0-DF15-AB32-13C9FD4782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BE44-699E-556E-8ED4-38AD40B4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881187"/>
            <a:ext cx="15773400" cy="73850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E4AA9-8133-A6BD-4119-945BF403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450ACFD1-93A4-574D-990D-2EA28DE557FF}" type="datetime1">
              <a:rPr lang="en-US" smtClean="0"/>
              <a:t>6/15/2026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6039A-AC92-531D-80A0-F9CF5CE5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57BDE-0DEC-0F23-ED1B-0A0402C0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C254D73F-B332-456D-9DFE-EDBF5BC6245C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66103C0B-51EA-006C-880B-6A5AA8FE6C11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00A20AB-1682-4A09-5F4F-06C2877AF3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13" name="Title 13">
            <a:extLst>
              <a:ext uri="{FF2B5EF4-FFF2-40B4-BE49-F238E27FC236}">
                <a16:creationId xmlns:a16="http://schemas.microsoft.com/office/drawing/2014/main" id="{150E7C88-0A46-5F5F-141E-CAB8D6A52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3317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0FA33144-FA9C-DB53-8A66-D8DBD5E6E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44"/>
          <a:stretch/>
        </p:blipFill>
        <p:spPr>
          <a:xfrm>
            <a:off x="0" y="1384588"/>
            <a:ext cx="18288000" cy="89024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050494-F724-DE95-DEC4-D723E61F0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2BEED-DA46-D37F-152E-6D33D185D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53850-2468-82D1-8330-EF24ED0C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rgbClr val="4F4E4E"/>
                </a:solidFill>
              </a:defRPr>
            </a:lvl1pPr>
          </a:lstStyle>
          <a:p>
            <a:fld id="{F7E9C9E8-48DF-C744-A274-502A49614B27}" type="datetime1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F42C7-918D-4B25-ADC0-C9BCFEB18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F4E4E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8A1C6-6E62-03BA-0F44-A958DBDF4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rgbClr val="4F4E4E"/>
                </a:solidFill>
              </a:defRPr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A64F4422-B227-8985-211E-FC7FA2E5E1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1482"/>
            <a:ext cx="2586846" cy="5486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C2A8F63-CAA4-76EB-D58A-F6A4E6E7F9E2}"/>
              </a:ext>
            </a:extLst>
          </p:cNvPr>
          <p:cNvSpPr/>
          <p:nvPr userDrawn="1"/>
        </p:nvSpPr>
        <p:spPr>
          <a:xfrm>
            <a:off x="0" y="1384588"/>
            <a:ext cx="18288000" cy="891539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1000">
                <a:srgbClr val="F4F3F0">
                  <a:alpha val="1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84C1A359-36C8-45D0-98FB-C64184F5A1C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82235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62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6BCDF-C41A-41CF-E2FB-86AECE93A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931987"/>
            <a:ext cx="7810500" cy="7334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78CEA-6069-70A1-769A-C2E38B08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1931987"/>
            <a:ext cx="7810500" cy="7334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42B17-59AB-0DEE-8447-DC434B21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310627BB-B515-604A-A44A-E3AE7B7653B7}" type="datetime1">
              <a:rPr lang="en-US" smtClean="0"/>
              <a:t>6/15/2026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E4A94-32EE-4537-B060-BC80E377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11307-64B2-E401-2942-95CEF8A9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83804854-DBA8-2169-7380-128E4AE27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6B03349E-5F27-FA1A-FD60-3B4902F413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34525"/>
            <a:ext cx="2586846" cy="54864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6613E65A-F1EB-6737-5AA1-A458EAE0DF20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56D32B6D-AF9D-76B3-1876-C11BFA13B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2672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6BCDF-C41A-41CF-E2FB-86AECE93A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931987"/>
            <a:ext cx="7810500" cy="7334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78CEA-6069-70A1-769A-C2E38B08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1931987"/>
            <a:ext cx="7810500" cy="7334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42B17-59AB-0DEE-8447-DC434B21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2C9DDD11-381E-FC4C-AC97-BC6B16789D68}" type="datetime1">
              <a:rPr lang="en-US" smtClean="0"/>
              <a:t>6/15/2026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E4A94-32EE-4537-B060-BC80E377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11307-64B2-E401-2942-95CEF8A9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83804854-DBA8-2169-7380-128E4AE27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6613E65A-F1EB-6737-5AA1-A458EAE0DF20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0ECA6AE3-4DC9-227A-A94D-223CF78CEF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8" name="Title 13">
            <a:extLst>
              <a:ext uri="{FF2B5EF4-FFF2-40B4-BE49-F238E27FC236}">
                <a16:creationId xmlns:a16="http://schemas.microsoft.com/office/drawing/2014/main" id="{8E5313E0-4495-8196-7546-5DE34B3FD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4672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3618B-DE20-1344-55DE-B970299DF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19002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05101-AC0D-7E6D-D63A-2F2046973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135313"/>
            <a:ext cx="7735888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8ABAC-17A8-73CC-8093-7DB99094B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19002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1DE30-FEE4-24C1-4E08-C79F66BA4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135314"/>
            <a:ext cx="7775575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BD77C9-7E19-14FE-3321-C4338CA3A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809D7D42-66D0-C841-A2A2-DCCDC3E8695D}" type="datetime1">
              <a:rPr lang="en-US" smtClean="0"/>
              <a:t>6/15/2026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CB93C0-388C-46AC-333C-FFCBF98E8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0E8CCC-45BE-09A4-734B-D88B22B8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BAA9281-9282-AC0B-DE3D-7E74DED53E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64BA15AD-2C37-06E5-B79A-4C089FA632ED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6" name="Picture 15" descr="Text, logo&#10;&#10;Description automatically generated">
            <a:extLst>
              <a:ext uri="{FF2B5EF4-FFF2-40B4-BE49-F238E27FC236}">
                <a16:creationId xmlns:a16="http://schemas.microsoft.com/office/drawing/2014/main" id="{8C58D82D-3A56-5A75-06DB-3A279126AE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34525"/>
            <a:ext cx="2586846" cy="548640"/>
          </a:xfrm>
          <a:prstGeom prst="rect">
            <a:avLst/>
          </a:prstGeom>
        </p:spPr>
      </p:pic>
      <p:sp>
        <p:nvSpPr>
          <p:cNvPr id="2" name="Title 13">
            <a:extLst>
              <a:ext uri="{FF2B5EF4-FFF2-40B4-BE49-F238E27FC236}">
                <a16:creationId xmlns:a16="http://schemas.microsoft.com/office/drawing/2014/main" id="{3A4C0145-E038-D501-CA3A-7142C25FE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7043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3618B-DE20-1344-55DE-B970299DF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19002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05101-AC0D-7E6D-D63A-2F2046973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135313"/>
            <a:ext cx="7735888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8ABAC-17A8-73CC-8093-7DB99094B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19002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1DE30-FEE4-24C1-4E08-C79F66BA4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135314"/>
            <a:ext cx="7775575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BD77C9-7E19-14FE-3321-C4338CA3A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4D28AC07-F461-604D-9376-19962493C3D3}" type="datetime1">
              <a:rPr lang="en-US" smtClean="0"/>
              <a:t>6/15/2026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CB93C0-388C-46AC-333C-FFCBF98E8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0E8CCC-45BE-09A4-734B-D88B22B8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BAA9281-9282-AC0B-DE3D-7E74DED53E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64BA15AD-2C37-06E5-B79A-4C089FA632ED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E92812D-68C0-EB9A-D6F8-16443D7435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10" name="Title 13">
            <a:extLst>
              <a:ext uri="{FF2B5EF4-FFF2-40B4-BE49-F238E27FC236}">
                <a16:creationId xmlns:a16="http://schemas.microsoft.com/office/drawing/2014/main" id="{FF96D2B2-AB4D-FBF2-044F-6BBFEDF10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6451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99E87A-3661-3B97-79D9-C4E734DF6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4C2034-B6BC-F173-E47F-239547208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2B0B0-77DC-3479-34A8-CC7C299484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E8C83-27C8-5841-A389-1E78D84EE246}" type="datetime1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4CBD1-0FC6-9EC5-E2B9-0DFF63A76A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628B6-2988-4949-4A1B-E3180253B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4D73F-B332-456D-9DFE-EDBF5BC62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05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70" r:id="rId2"/>
    <p:sldLayoutId id="2147483671" r:id="rId3"/>
    <p:sldLayoutId id="2147483663" r:id="rId4"/>
    <p:sldLayoutId id="2147483664" r:id="rId5"/>
    <p:sldLayoutId id="2147483672" r:id="rId6"/>
    <p:sldLayoutId id="2147483665" r:id="rId7"/>
    <p:sldLayoutId id="2147483673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A70BF-ED40-7843-61DD-474400044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570" y="3390900"/>
            <a:ext cx="15773400" cy="198913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Update on TEMPO and Geo-Ring SO</a:t>
            </a:r>
            <a:r>
              <a:rPr lang="en-US" baseline="-25000" dirty="0"/>
              <a:t>2</a:t>
            </a:r>
            <a:r>
              <a:rPr lang="en-US" dirty="0"/>
              <a:t> Algorithm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963BA-CB26-33BC-FAF6-5693556E3D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19400" y="5829300"/>
            <a:ext cx="14325600" cy="3429001"/>
          </a:xfrm>
        </p:spPr>
        <p:txBody>
          <a:bodyPr>
            <a:normAutofit fontScale="77500" lnSpcReduction="20000"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000" dirty="0"/>
              <a:t>Can Li</a:t>
            </a:r>
            <a:r>
              <a:rPr lang="en-US" sz="3000" baseline="30000" dirty="0"/>
              <a:t>1</a:t>
            </a:r>
            <a:r>
              <a:rPr lang="en-US" sz="3000" dirty="0"/>
              <a:t>, </a:t>
            </a:r>
            <a:r>
              <a:rPr lang="en-US" sz="3000" dirty="0" err="1"/>
              <a:t>Jeonghyeon</a:t>
            </a:r>
            <a:r>
              <a:rPr lang="en-US" sz="3000" dirty="0"/>
              <a:t> Park</a:t>
            </a:r>
            <a:r>
              <a:rPr lang="en-US" sz="3000" baseline="30000" dirty="0"/>
              <a:t>2</a:t>
            </a:r>
            <a:r>
              <a:rPr lang="en-US" sz="3000" dirty="0"/>
              <a:t>, </a:t>
            </a:r>
            <a:r>
              <a:rPr lang="en-US" sz="3000" dirty="0" err="1"/>
              <a:t>Hanlim</a:t>
            </a:r>
            <a:r>
              <a:rPr lang="en-US" sz="3000" dirty="0"/>
              <a:t> Lee</a:t>
            </a:r>
            <a:r>
              <a:rPr lang="en-US" sz="3000" baseline="30000" dirty="0"/>
              <a:t>2</a:t>
            </a:r>
            <a:r>
              <a:rPr lang="en-US" sz="3000" dirty="0"/>
              <a:t>, Nick Krotkov</a:t>
            </a:r>
            <a:r>
              <a:rPr lang="en-US" sz="3000" baseline="30000" dirty="0"/>
              <a:t>1</a:t>
            </a:r>
            <a:r>
              <a:rPr lang="en-US" sz="3000" dirty="0"/>
              <a:t>, </a:t>
            </a:r>
            <a:r>
              <a:rPr lang="en-US" sz="3000" dirty="0" err="1"/>
              <a:t>Junsung</a:t>
            </a:r>
            <a:r>
              <a:rPr lang="en-US" sz="3000" dirty="0"/>
              <a:t> Park</a:t>
            </a:r>
            <a:r>
              <a:rPr lang="en-US" sz="3000" baseline="30000" dirty="0"/>
              <a:t>3</a:t>
            </a:r>
            <a:r>
              <a:rPr lang="en-US" sz="3000" dirty="0"/>
              <a:t>, </a:t>
            </a:r>
            <a:r>
              <a:rPr lang="en-US" sz="3000" dirty="0" err="1"/>
              <a:t>Heesung</a:t>
            </a:r>
            <a:r>
              <a:rPr lang="en-US" sz="3000" dirty="0"/>
              <a:t> Chong</a:t>
            </a:r>
            <a:r>
              <a:rPr lang="en-US" sz="3000" baseline="30000" dirty="0"/>
              <a:t>3</a:t>
            </a:r>
            <a:r>
              <a:rPr lang="en-US" sz="3000" dirty="0"/>
              <a:t>, Xiong Liu</a:t>
            </a:r>
            <a:r>
              <a:rPr lang="en-US" sz="3000" baseline="30000" dirty="0"/>
              <a:t>3</a:t>
            </a:r>
            <a:r>
              <a:rPr lang="en-US" sz="3000" dirty="0"/>
              <a:t> </a:t>
            </a:r>
          </a:p>
          <a:p>
            <a:pPr algn="ctr">
              <a:lnSpc>
                <a:spcPct val="110000"/>
              </a:lnSpc>
            </a:pPr>
            <a:endParaRPr lang="en-US" sz="3200" dirty="0"/>
          </a:p>
          <a:p>
            <a:pPr algn="ctr">
              <a:lnSpc>
                <a:spcPct val="110000"/>
              </a:lnSpc>
            </a:pPr>
            <a:r>
              <a:rPr lang="en-US" sz="3000" baseline="30000" dirty="0"/>
              <a:t>1</a:t>
            </a:r>
            <a:r>
              <a:rPr lang="en-US" sz="3000" dirty="0"/>
              <a:t>NASA Goddard Space Flight Center</a:t>
            </a:r>
            <a:r>
              <a:rPr lang="en-US" sz="3000"/>
              <a:t>, </a:t>
            </a:r>
            <a:r>
              <a:rPr lang="en-US" sz="3000" baseline="30000"/>
              <a:t>2</a:t>
            </a:r>
            <a:r>
              <a:rPr lang="en-US" sz="3000"/>
              <a:t>Pukyong </a:t>
            </a:r>
            <a:r>
              <a:rPr lang="en-US" sz="3000" dirty="0"/>
              <a:t>National University, </a:t>
            </a:r>
            <a:r>
              <a:rPr lang="en-US" sz="3000" baseline="30000" dirty="0"/>
              <a:t>3</a:t>
            </a:r>
            <a:r>
              <a:rPr lang="en-US" sz="3000" dirty="0"/>
              <a:t>Smithsonian Astrophysical Observatory</a:t>
            </a:r>
          </a:p>
          <a:p>
            <a:pPr algn="ctr">
              <a:lnSpc>
                <a:spcPct val="110000"/>
              </a:lnSpc>
            </a:pPr>
            <a:endParaRPr lang="en-US" sz="3000" dirty="0"/>
          </a:p>
          <a:p>
            <a:pPr algn="ctr">
              <a:lnSpc>
                <a:spcPct val="110000"/>
              </a:lnSpc>
            </a:pPr>
            <a:r>
              <a:rPr lang="en-US" sz="3000" dirty="0"/>
              <a:t>TEMPO DART Meeting</a:t>
            </a:r>
          </a:p>
          <a:p>
            <a:pPr algn="ctr">
              <a:lnSpc>
                <a:spcPct val="110000"/>
              </a:lnSpc>
            </a:pPr>
            <a:r>
              <a:rPr lang="en-US" sz="3000" dirty="0"/>
              <a:t>June 15, 2026</a:t>
            </a:r>
          </a:p>
          <a:p>
            <a:pPr algn="ctr">
              <a:lnSpc>
                <a:spcPct val="110000"/>
              </a:lnSpc>
            </a:pP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672ACC-A075-51B4-52BD-DE53F031C4B3}"/>
              </a:ext>
            </a:extLst>
          </p:cNvPr>
          <p:cNvSpPr txBox="1"/>
          <p:nvPr/>
        </p:nvSpPr>
        <p:spPr>
          <a:xfrm>
            <a:off x="1945736" y="9822069"/>
            <a:ext cx="3582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can.li@nasa.gov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164DA7-E5BD-3678-1C41-11CE5EF3C6FA}"/>
              </a:ext>
            </a:extLst>
          </p:cNvPr>
          <p:cNvSpPr txBox="1"/>
          <p:nvPr/>
        </p:nvSpPr>
        <p:spPr>
          <a:xfrm>
            <a:off x="11353800" y="9822068"/>
            <a:ext cx="6703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Funding: SNWG &amp; TEMPO project</a:t>
            </a:r>
          </a:p>
        </p:txBody>
      </p:sp>
    </p:spTree>
    <p:extLst>
      <p:ext uri="{BB962C8B-B14F-4D97-AF65-F5344CB8AC3E}">
        <p14:creationId xmlns:p14="http://schemas.microsoft.com/office/powerpoint/2010/main" val="3101336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09429-3633-7186-CAD6-8372B4BB7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6EC6FB-568E-2D35-C9F7-090BD5D32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TEMPO SO</a:t>
            </a:r>
            <a:r>
              <a:rPr lang="en-US" sz="4000" baseline="-25000" dirty="0"/>
              <a:t>2</a:t>
            </a:r>
            <a:r>
              <a:rPr lang="en-US" sz="4000" dirty="0"/>
              <a:t> Algorithm: Overview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B63D7A-5119-08B0-9206-515FAA5E4DA9}"/>
              </a:ext>
            </a:extLst>
          </p:cNvPr>
          <p:cNvSpPr/>
          <p:nvPr/>
        </p:nvSpPr>
        <p:spPr>
          <a:xfrm>
            <a:off x="685800" y="2709564"/>
            <a:ext cx="10024534" cy="64325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en-US" sz="2800" b="1" kern="0" dirty="0">
                <a:latin typeface="Arial" panose="020B0604020202020204" pitchFamily="34" charset="0"/>
                <a:cs typeface="Arial" panose="020B0604020202020204" pitchFamily="34" charset="0"/>
              </a:rPr>
              <a:t>Principal component analysis (PCA) SO</a:t>
            </a:r>
            <a:r>
              <a:rPr lang="en-US" sz="2800" b="1" kern="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kern="0" dirty="0">
                <a:latin typeface="Arial" panose="020B0604020202020204" pitchFamily="34" charset="0"/>
                <a:cs typeface="Arial" panose="020B0604020202020204" pitchFamily="34" charset="0"/>
              </a:rPr>
              <a:t> algorithm:</a:t>
            </a:r>
          </a:p>
          <a:p>
            <a:pPr marL="342900" lvl="0" indent="-342900" defTabSz="457200">
              <a:buFont typeface="Arial" panose="020B0604020202020204" pitchFamily="34" charset="0"/>
              <a:buChar char="•"/>
              <a:defRPr/>
            </a:pPr>
            <a:r>
              <a:rPr lang="en-US" sz="24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eritage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adapted from NASA’s standard</a:t>
            </a: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kumimoji="0" lang="en-US" sz="2400" b="0" i="0" u="none" strike="noStrike" kern="0" cap="none" spc="0" normalizeH="0" baseline="-2500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 algorithm for Aura/OMI, SNPP/OMPS and NOAA-20/OMPS [</a:t>
            </a:r>
            <a:r>
              <a:rPr lang="en-US" sz="2400" i="1" kern="0" dirty="0">
                <a:latin typeface="Arial" panose="020B0604020202020204" pitchFamily="34" charset="0"/>
                <a:cs typeface="Arial" panose="020B0604020202020204" pitchFamily="34" charset="0"/>
              </a:rPr>
              <a:t>Li et al</a:t>
            </a: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., 2013, 2017, 2020, 2024]</a:t>
            </a:r>
          </a:p>
          <a:p>
            <a:pPr marL="342900" lvl="0" indent="-342900" defTabSz="457200">
              <a:buFont typeface="Arial" panose="020B0604020202020204" pitchFamily="34" charset="0"/>
              <a:buChar char="•"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 efficient data-driven algorithm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800100" lvl="1" indent="-342900" defTabSz="457200"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Derive principal components (PCs) from radiances over SO</a:t>
            </a:r>
            <a:r>
              <a:rPr lang="en-US" sz="2400" kern="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-free areas – use the PCs in spectral fitting to reduce interferences (e.g., ozone absorption, rotational Raman scattering) and instrumental factors.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00100" lvl="1" indent="-342900" defTabSz="45720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Offers good sensitivity and is easily adapted for other sensors (e.g., TROPOMI, GEMS, GOME).</a:t>
            </a:r>
            <a:endParaRPr 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457200">
              <a:buFont typeface="Arial" panose="020B0604020202020204" pitchFamily="34" charset="0"/>
              <a:buChar char="•"/>
              <a:defRPr/>
            </a:pPr>
            <a:r>
              <a:rPr lang="en-US" sz="24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algorithmic updates for TEMPO:</a:t>
            </a:r>
          </a:p>
          <a:p>
            <a:pPr marL="800100" lvl="1" indent="-342900" defTabSz="457200"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Speed up AMF/Jacobian calculations to handle TEMPO data volume (~10x of OMI).</a:t>
            </a:r>
          </a:p>
          <a:p>
            <a:pPr marL="800100" lvl="1" indent="-342900" defTabSz="45720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Use hourly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priori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profiles based on GEOS-CF </a:t>
            </a: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for anthropogenic SO</a:t>
            </a:r>
            <a:r>
              <a:rPr lang="en-US" sz="2400" kern="0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at different hours of the day.</a:t>
            </a:r>
          </a:p>
          <a:p>
            <a:pPr marL="800100" lvl="1" indent="-342900" defTabSz="457200"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Updates to algorithmic flow to meet latency requirements for near-real-time (NRT) implementation.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FCFDE6-D906-D0B9-FC39-DFF48C66D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400" y="2486573"/>
            <a:ext cx="6423874" cy="62373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B1516E-DFA1-671C-6DFC-BA87E9CD445F}"/>
              </a:ext>
            </a:extLst>
          </p:cNvPr>
          <p:cNvSpPr txBox="1"/>
          <p:nvPr/>
        </p:nvSpPr>
        <p:spPr>
          <a:xfrm>
            <a:off x="13106400" y="8849707"/>
            <a:ext cx="4866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Hourly TEMPO SO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over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Popocatépetl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volcano (Courtesy: Simon Carn, Michigan Tech.)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9234D-54E3-DC4B-BC4B-B3C93D0C6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254D73F-B332-456D-9DFE-EDBF5BC6245C}" type="slidenum">
              <a:rPr lang="en-US" sz="2000" smtClean="0"/>
              <a:pPr algn="r"/>
              <a:t>2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22684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78E038-BE11-2C7A-6CDB-5390341E0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781278"/>
            <a:ext cx="15773400" cy="129234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For OMI and OMPS, anthropogenic and volcanic SO</a:t>
            </a:r>
            <a:r>
              <a:rPr lang="en-US" baseline="-25000" dirty="0"/>
              <a:t>2</a:t>
            </a:r>
            <a:r>
              <a:rPr lang="en-US" dirty="0"/>
              <a:t> retrievals are conducted in separate algorithms, each with its own step 1 processing (for data screening, PCA and initial spectral fit). The results are then merged. </a:t>
            </a:r>
          </a:p>
          <a:p>
            <a:r>
              <a:rPr lang="en-US" dirty="0"/>
              <a:t>For TEMPO, anthropogenic and volcanic SO</a:t>
            </a:r>
            <a:r>
              <a:rPr lang="en-US" baseline="-25000" dirty="0"/>
              <a:t>2</a:t>
            </a:r>
            <a:r>
              <a:rPr lang="en-US" dirty="0"/>
              <a:t> retrievals now share a common step 1 to reduce computation.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0EE3C9-908C-AE54-0965-6F4865D56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D73F-B332-456D-9DFE-EDBF5BC6245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593B9E-6A50-671E-D5D2-43BE62A6C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 SO</a:t>
            </a:r>
            <a:r>
              <a:rPr lang="en-US" baseline="-25000" dirty="0"/>
              <a:t>2</a:t>
            </a:r>
            <a:r>
              <a:rPr lang="en-US" dirty="0"/>
              <a:t> Algorithm: Status and Ongoing Work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C6B5387-5DD1-718D-E3F9-DB9F1F873ADD}"/>
              </a:ext>
            </a:extLst>
          </p:cNvPr>
          <p:cNvGrpSpPr/>
          <p:nvPr/>
        </p:nvGrpSpPr>
        <p:grpSpPr>
          <a:xfrm>
            <a:off x="2046973" y="3162300"/>
            <a:ext cx="13193027" cy="4572000"/>
            <a:chOff x="1524000" y="3297757"/>
            <a:chExt cx="13193027" cy="45720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87D19C5-A5BD-9E44-D849-EA6466F635E4}"/>
                </a:ext>
              </a:extLst>
            </p:cNvPr>
            <p:cNvSpPr/>
            <p:nvPr/>
          </p:nvSpPr>
          <p:spPr>
            <a:xfrm>
              <a:off x="1524000" y="4588446"/>
              <a:ext cx="3429000" cy="2133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/>
                <a:t>Step 1:</a:t>
              </a:r>
            </a:p>
            <a:p>
              <a:pPr algn="ctr"/>
              <a:r>
                <a:rPr lang="en-US" sz="2200" dirty="0"/>
                <a:t>Data screening, PCA, spectral fit for SO</a:t>
              </a:r>
              <a:r>
                <a:rPr lang="en-US" sz="2200" baseline="-25000" dirty="0"/>
                <a:t>2</a:t>
              </a:r>
              <a:r>
                <a:rPr lang="en-US" sz="2200" dirty="0"/>
                <a:t> SCDs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4C72551-3C34-7C2C-5F09-1100104AA1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32947" y="4674335"/>
              <a:ext cx="1447800" cy="89588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0F4D587-449C-57FD-8336-C0916F7EA50C}"/>
                </a:ext>
              </a:extLst>
            </p:cNvPr>
            <p:cNvCxnSpPr>
              <a:cxnSpLocks/>
            </p:cNvCxnSpPr>
            <p:nvPr/>
          </p:nvCxnSpPr>
          <p:spPr>
            <a:xfrm>
              <a:off x="4953000" y="5574715"/>
              <a:ext cx="1503947" cy="8641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419E50D-740E-CCD8-8EB3-8F213202491F}"/>
                </a:ext>
              </a:extLst>
            </p:cNvPr>
            <p:cNvSpPr/>
            <p:nvPr/>
          </p:nvSpPr>
          <p:spPr>
            <a:xfrm>
              <a:off x="6304547" y="3297757"/>
              <a:ext cx="3429000" cy="2133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/>
                <a:t>Step 2A:</a:t>
              </a:r>
            </a:p>
            <a:p>
              <a:pPr algn="ctr"/>
              <a:r>
                <a:rPr lang="en-US" sz="2200" dirty="0"/>
                <a:t>Spectral fit and iterations for volcanic SO</a:t>
              </a:r>
              <a:r>
                <a:rPr lang="en-US" sz="2200" baseline="-25000" dirty="0"/>
                <a:t>2</a:t>
              </a:r>
              <a:r>
                <a:rPr lang="en-US" sz="2200" dirty="0"/>
                <a:t> VCDs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2D49031-F32D-CFDE-98D5-04A86F82F0F4}"/>
                </a:ext>
              </a:extLst>
            </p:cNvPr>
            <p:cNvSpPr/>
            <p:nvPr/>
          </p:nvSpPr>
          <p:spPr>
            <a:xfrm>
              <a:off x="6380747" y="5736157"/>
              <a:ext cx="3429000" cy="2133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/>
                <a:t>Step 2B:</a:t>
              </a:r>
            </a:p>
            <a:p>
              <a:pPr algn="ctr"/>
              <a:r>
                <a:rPr lang="en-US" sz="2200" dirty="0"/>
                <a:t>AMF calculation, SCDs converted to anthropogenic VCDs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9DD0327-2C52-2702-99F2-A5050D1D047F}"/>
                </a:ext>
              </a:extLst>
            </p:cNvPr>
            <p:cNvCxnSpPr>
              <a:cxnSpLocks/>
              <a:endCxn id="23" idx="2"/>
            </p:cNvCxnSpPr>
            <p:nvPr/>
          </p:nvCxnSpPr>
          <p:spPr>
            <a:xfrm>
              <a:off x="9667774" y="4549166"/>
              <a:ext cx="1620253" cy="93988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FCD07B0-8995-DEB7-0E90-084D175F03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03334" y="5490369"/>
              <a:ext cx="1630413" cy="94853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145BA4E-3B8D-35BE-1003-FB18C66C3D64}"/>
                </a:ext>
              </a:extLst>
            </p:cNvPr>
            <p:cNvSpPr/>
            <p:nvPr/>
          </p:nvSpPr>
          <p:spPr>
            <a:xfrm>
              <a:off x="11288027" y="4422255"/>
              <a:ext cx="3429000" cy="2133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/>
                <a:t>Step 3:</a:t>
              </a:r>
            </a:p>
            <a:p>
              <a:pPr algn="ctr"/>
              <a:r>
                <a:rPr lang="en-US" sz="2200" dirty="0"/>
                <a:t>Merge steps 2A and 2B results into a single output file 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47D874B-5FC9-D34A-2772-7E11FD84DB7A}"/>
              </a:ext>
            </a:extLst>
          </p:cNvPr>
          <p:cNvSpPr txBox="1"/>
          <p:nvPr/>
        </p:nvSpPr>
        <p:spPr>
          <a:xfrm>
            <a:off x="12801600" y="7213378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Updated algorithm flow for TEMPO SO</a:t>
            </a:r>
            <a:r>
              <a:rPr lang="en-US" sz="2400" baseline="-25000" dirty="0"/>
              <a:t>2</a:t>
            </a:r>
          </a:p>
        </p:txBody>
      </p:sp>
      <p:sp>
        <p:nvSpPr>
          <p:cNvPr id="28" name="Content Placeholder 1">
            <a:extLst>
              <a:ext uri="{FF2B5EF4-FFF2-40B4-BE49-F238E27FC236}">
                <a16:creationId xmlns:a16="http://schemas.microsoft.com/office/drawing/2014/main" id="{159D772E-6E7E-3D6D-34B9-D51E20571CAA}"/>
              </a:ext>
            </a:extLst>
          </p:cNvPr>
          <p:cNvSpPr txBox="1">
            <a:spLocks/>
          </p:cNvSpPr>
          <p:nvPr/>
        </p:nvSpPr>
        <p:spPr>
          <a:xfrm>
            <a:off x="1257300" y="7658100"/>
            <a:ext cx="15773400" cy="18984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Ongoing work:</a:t>
            </a:r>
          </a:p>
          <a:p>
            <a:pPr lvl="1"/>
            <a:r>
              <a:rPr lang="en-US" dirty="0"/>
              <a:t>Refine data screening and spectral fit to reduce biases in SCDs.</a:t>
            </a:r>
          </a:p>
          <a:p>
            <a:pPr lvl="1"/>
            <a:r>
              <a:rPr lang="en-US" dirty="0"/>
              <a:t>Current step 1 processing uses data from an entire scan. Will test step 1 using fewer granules for NRT processing.</a:t>
            </a:r>
          </a:p>
          <a:p>
            <a:pPr lvl="1"/>
            <a:r>
              <a:rPr lang="en-US" dirty="0"/>
              <a:t>Work on metadata and output file format, prepare software for integration into TEMPO production pipeline.</a:t>
            </a:r>
          </a:p>
        </p:txBody>
      </p:sp>
    </p:spTree>
    <p:extLst>
      <p:ext uri="{BB962C8B-B14F-4D97-AF65-F5344CB8AC3E}">
        <p14:creationId xmlns:p14="http://schemas.microsoft.com/office/powerpoint/2010/main" val="1522251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7F3EE37-6CC2-E5D1-0149-46734CF1A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033588"/>
            <a:ext cx="15773400" cy="1890712"/>
          </a:xfrm>
        </p:spPr>
        <p:txBody>
          <a:bodyPr>
            <a:normAutofit/>
          </a:bodyPr>
          <a:lstStyle/>
          <a:p>
            <a:r>
              <a:rPr lang="en-US" dirty="0"/>
              <a:t>As a collaborator in a Geo-Ring project led by SAO, we work with the GEMS team to help to evaluate and improve the GEMS SO</a:t>
            </a:r>
            <a:r>
              <a:rPr lang="en-US" baseline="-25000" dirty="0"/>
              <a:t>2</a:t>
            </a:r>
            <a:r>
              <a:rPr lang="en-US" dirty="0"/>
              <a:t> algorithm.</a:t>
            </a:r>
          </a:p>
          <a:p>
            <a:pPr lvl="1"/>
            <a:r>
              <a:rPr lang="en-US" dirty="0"/>
              <a:t>To facilitate algorithm evaluation, produced test GEMS SO</a:t>
            </a:r>
            <a:r>
              <a:rPr lang="en-US" baseline="-25000" dirty="0"/>
              <a:t>2</a:t>
            </a:r>
            <a:r>
              <a:rPr lang="en-US" dirty="0"/>
              <a:t> retrievals with a (GSFC) research algorithm.</a:t>
            </a:r>
          </a:p>
          <a:p>
            <a:r>
              <a:rPr lang="en-US" dirty="0"/>
              <a:t>This has led to improved consistency in SO</a:t>
            </a:r>
            <a:r>
              <a:rPr lang="en-US" baseline="-25000" dirty="0"/>
              <a:t>2</a:t>
            </a:r>
            <a:r>
              <a:rPr lang="en-US" dirty="0"/>
              <a:t> retrievals between GEMS and other satellites.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0CA935-057F-5CF2-BDB2-77468D6F2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D73F-B332-456D-9DFE-EDBF5BC6245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8D370AE-7B57-AB66-4D2A-3269332FD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GEMS SO</a:t>
            </a:r>
            <a:r>
              <a:rPr lang="en-US" baseline="-25000" dirty="0"/>
              <a:t>2</a:t>
            </a:r>
            <a:r>
              <a:rPr lang="en-US" dirty="0"/>
              <a:t> Effort under Geo-Ring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EFC6584-C0CE-7F80-4111-683866ED54C6}"/>
              </a:ext>
            </a:extLst>
          </p:cNvPr>
          <p:cNvGrpSpPr/>
          <p:nvPr/>
        </p:nvGrpSpPr>
        <p:grpSpPr>
          <a:xfrm>
            <a:off x="462823" y="4294575"/>
            <a:ext cx="17367977" cy="3744525"/>
            <a:chOff x="354873" y="3589423"/>
            <a:chExt cx="17367977" cy="37445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2552DBE-27FF-D410-6053-9CAF22EB8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9408"/>
            <a:stretch>
              <a:fillRect/>
            </a:stretch>
          </p:blipFill>
          <p:spPr>
            <a:xfrm>
              <a:off x="6111514" y="3653233"/>
              <a:ext cx="10671300" cy="368071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66E82DE-CF9D-60A3-569B-6BB294BBF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307" b="6591"/>
            <a:stretch>
              <a:fillRect/>
            </a:stretch>
          </p:blipFill>
          <p:spPr>
            <a:xfrm>
              <a:off x="354873" y="3658663"/>
              <a:ext cx="5742931" cy="354223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5C436CD-4133-9BD1-5A19-4A6C0C0AC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030700" y="3589423"/>
              <a:ext cx="692150" cy="368071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DB201B2-D2DB-0B2F-3A1D-6436B0A088B0}"/>
              </a:ext>
            </a:extLst>
          </p:cNvPr>
          <p:cNvSpPr txBox="1"/>
          <p:nvPr/>
        </p:nvSpPr>
        <p:spPr>
          <a:xfrm>
            <a:off x="459971" y="788178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TROPOMI SO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SCDs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EF6267-107B-2DAA-A79C-1236F636B33C}"/>
              </a:ext>
            </a:extLst>
          </p:cNvPr>
          <p:cNvSpPr txBox="1"/>
          <p:nvPr/>
        </p:nvSpPr>
        <p:spPr>
          <a:xfrm>
            <a:off x="6286500" y="7886107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GEMS SO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SCDs (OLD)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D768AC-AD70-641B-CB63-4352B675A995}"/>
              </a:ext>
            </a:extLst>
          </p:cNvPr>
          <p:cNvSpPr txBox="1"/>
          <p:nvPr/>
        </p:nvSpPr>
        <p:spPr>
          <a:xfrm>
            <a:off x="11588365" y="7881779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GEMS SO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SCDs (NEW)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87AC35-143F-CE10-2408-FAEDCB735A4C}"/>
              </a:ext>
            </a:extLst>
          </p:cNvPr>
          <p:cNvSpPr txBox="1"/>
          <p:nvPr/>
        </p:nvSpPr>
        <p:spPr>
          <a:xfrm>
            <a:off x="2286000" y="8599955"/>
            <a:ext cx="136398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For the Ruang volcano eruption (05/02/2025), updated GEMS SO</a:t>
            </a:r>
            <a:r>
              <a:rPr lang="en-US" sz="2400" baseline="-25000" dirty="0"/>
              <a:t>2</a:t>
            </a:r>
            <a:r>
              <a:rPr lang="en-US" sz="2400" dirty="0"/>
              <a:t> algorithm through Geo-Ring effort has led to reduced striping in retrievals and better agreement with TROPOMI retrievals.</a:t>
            </a:r>
          </a:p>
        </p:txBody>
      </p:sp>
    </p:spTree>
    <p:extLst>
      <p:ext uri="{BB962C8B-B14F-4D97-AF65-F5344CB8AC3E}">
        <p14:creationId xmlns:p14="http://schemas.microsoft.com/office/powerpoint/2010/main" val="2432563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A21885-FCF4-F731-61D8-3754704B4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D73F-B332-456D-9DFE-EDBF5BC6245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4704D6-3BA9-25E2-435D-434226C41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GEMS SO</a:t>
            </a:r>
            <a:r>
              <a:rPr lang="en-US" baseline="-25000" dirty="0"/>
              <a:t>2</a:t>
            </a:r>
            <a:r>
              <a:rPr lang="en-US" dirty="0"/>
              <a:t> Retrievals Capture Day-to-Day Changes in Pollution over India </a:t>
            </a:r>
          </a:p>
        </p:txBody>
      </p:sp>
      <p:grpSp>
        <p:nvGrpSpPr>
          <p:cNvPr id="5" name="그룹 38">
            <a:extLst>
              <a:ext uri="{FF2B5EF4-FFF2-40B4-BE49-F238E27FC236}">
                <a16:creationId xmlns:a16="http://schemas.microsoft.com/office/drawing/2014/main" id="{351F7AD1-F7B2-D8FE-E2AA-BB5C98CF5C71}"/>
              </a:ext>
            </a:extLst>
          </p:cNvPr>
          <p:cNvGrpSpPr/>
          <p:nvPr/>
        </p:nvGrpSpPr>
        <p:grpSpPr>
          <a:xfrm>
            <a:off x="507872" y="2346598"/>
            <a:ext cx="17272255" cy="6919640"/>
            <a:chOff x="-109823" y="1743256"/>
            <a:chExt cx="12081859" cy="5017501"/>
          </a:xfrm>
        </p:grpSpPr>
        <p:pic>
          <p:nvPicPr>
            <p:cNvPr id="6" name="그림 2">
              <a:extLst>
                <a:ext uri="{FF2B5EF4-FFF2-40B4-BE49-F238E27FC236}">
                  <a16:creationId xmlns:a16="http://schemas.microsoft.com/office/drawing/2014/main" id="{0D0DB77D-6BDD-F66B-A4F4-4D4EB38329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0968"/>
            <a:stretch/>
          </p:blipFill>
          <p:spPr>
            <a:xfrm>
              <a:off x="4367873" y="1769906"/>
              <a:ext cx="3811854" cy="1777071"/>
            </a:xfrm>
            <a:prstGeom prst="rect">
              <a:avLst/>
            </a:prstGeom>
          </p:spPr>
        </p:pic>
        <p:pic>
          <p:nvPicPr>
            <p:cNvPr id="7" name="그림 14">
              <a:extLst>
                <a:ext uri="{FF2B5EF4-FFF2-40B4-BE49-F238E27FC236}">
                  <a16:creationId xmlns:a16="http://schemas.microsoft.com/office/drawing/2014/main" id="{DBEB24AE-F89E-26B4-23BB-EC03725499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6402" r="38006" b="93444"/>
            <a:stretch/>
          </p:blipFill>
          <p:spPr>
            <a:xfrm>
              <a:off x="5932235" y="1838560"/>
              <a:ext cx="1022508" cy="225130"/>
            </a:xfrm>
            <a:prstGeom prst="rect">
              <a:avLst/>
            </a:prstGeom>
          </p:spPr>
        </p:pic>
        <p:pic>
          <p:nvPicPr>
            <p:cNvPr id="8" name="그림 10">
              <a:extLst>
                <a:ext uri="{FF2B5EF4-FFF2-40B4-BE49-F238E27FC236}">
                  <a16:creationId xmlns:a16="http://schemas.microsoft.com/office/drawing/2014/main" id="{05D4CBDE-B320-5296-DF1C-E29AE7F982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203"/>
            <a:stretch/>
          </p:blipFill>
          <p:spPr>
            <a:xfrm>
              <a:off x="4387418" y="3347789"/>
              <a:ext cx="3811854" cy="1810721"/>
            </a:xfrm>
            <a:prstGeom prst="rect">
              <a:avLst/>
            </a:prstGeom>
          </p:spPr>
        </p:pic>
        <p:pic>
          <p:nvPicPr>
            <p:cNvPr id="9" name="그림 16">
              <a:extLst>
                <a:ext uri="{FF2B5EF4-FFF2-40B4-BE49-F238E27FC236}">
                  <a16:creationId xmlns:a16="http://schemas.microsoft.com/office/drawing/2014/main" id="{E8272374-135E-CCB6-55A1-7803CBBB58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0521"/>
            <a:stretch/>
          </p:blipFill>
          <p:spPr>
            <a:xfrm>
              <a:off x="4348328" y="4956457"/>
              <a:ext cx="3850943" cy="1804300"/>
            </a:xfrm>
            <a:prstGeom prst="rect">
              <a:avLst/>
            </a:prstGeom>
          </p:spPr>
        </p:pic>
        <p:pic>
          <p:nvPicPr>
            <p:cNvPr id="10" name="그림 20">
              <a:extLst>
                <a:ext uri="{FF2B5EF4-FFF2-40B4-BE49-F238E27FC236}">
                  <a16:creationId xmlns:a16="http://schemas.microsoft.com/office/drawing/2014/main" id="{D30B60DE-4043-5C28-C9E1-9EA3F3EC08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0203"/>
            <a:stretch/>
          </p:blipFill>
          <p:spPr>
            <a:xfrm>
              <a:off x="8160182" y="1743256"/>
              <a:ext cx="3811854" cy="1810721"/>
            </a:xfrm>
            <a:prstGeom prst="rect">
              <a:avLst/>
            </a:prstGeom>
          </p:spPr>
        </p:pic>
        <p:pic>
          <p:nvPicPr>
            <p:cNvPr id="11" name="그림 18">
              <a:extLst>
                <a:ext uri="{FF2B5EF4-FFF2-40B4-BE49-F238E27FC236}">
                  <a16:creationId xmlns:a16="http://schemas.microsoft.com/office/drawing/2014/main" id="{DB682D8A-B89A-711F-6777-F565C4151F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0521"/>
            <a:stretch/>
          </p:blipFill>
          <p:spPr>
            <a:xfrm>
              <a:off x="8160182" y="3340209"/>
              <a:ext cx="3811854" cy="1804300"/>
            </a:xfrm>
            <a:prstGeom prst="rect">
              <a:avLst/>
            </a:prstGeom>
          </p:spPr>
        </p:pic>
        <p:pic>
          <p:nvPicPr>
            <p:cNvPr id="12" name="그림 21">
              <a:extLst>
                <a:ext uri="{FF2B5EF4-FFF2-40B4-BE49-F238E27FC236}">
                  <a16:creationId xmlns:a16="http://schemas.microsoft.com/office/drawing/2014/main" id="{E4A9494C-6BA8-1AD6-E0C8-2B154CEC73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376" t="-886" r="40252" b="94396"/>
            <a:stretch/>
          </p:blipFill>
          <p:spPr>
            <a:xfrm>
              <a:off x="6012667" y="3416443"/>
              <a:ext cx="745761" cy="225130"/>
            </a:xfrm>
            <a:prstGeom prst="rect">
              <a:avLst/>
            </a:prstGeom>
          </p:spPr>
        </p:pic>
        <p:pic>
          <p:nvPicPr>
            <p:cNvPr id="13" name="그림 22">
              <a:extLst>
                <a:ext uri="{FF2B5EF4-FFF2-40B4-BE49-F238E27FC236}">
                  <a16:creationId xmlns:a16="http://schemas.microsoft.com/office/drawing/2014/main" id="{C4B0A91E-2E8D-3751-4C10-B7DAE04DF8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9121" t="1633" r="40326" b="93850"/>
            <a:stretch/>
          </p:blipFill>
          <p:spPr>
            <a:xfrm>
              <a:off x="6211506" y="5101845"/>
              <a:ext cx="699147" cy="156694"/>
            </a:xfrm>
            <a:prstGeom prst="rect">
              <a:avLst/>
            </a:prstGeom>
          </p:spPr>
        </p:pic>
        <p:pic>
          <p:nvPicPr>
            <p:cNvPr id="14" name="그림 24">
              <a:extLst>
                <a:ext uri="{FF2B5EF4-FFF2-40B4-BE49-F238E27FC236}">
                  <a16:creationId xmlns:a16="http://schemas.microsoft.com/office/drawing/2014/main" id="{FEFCC85D-0270-B410-0431-AFD445A728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8909" t="169" r="41984" b="93645"/>
            <a:stretch/>
          </p:blipFill>
          <p:spPr>
            <a:xfrm>
              <a:off x="9775344" y="1833108"/>
              <a:ext cx="597191" cy="214626"/>
            </a:xfrm>
            <a:prstGeom prst="rect">
              <a:avLst/>
            </a:prstGeom>
          </p:spPr>
        </p:pic>
        <p:pic>
          <p:nvPicPr>
            <p:cNvPr id="15" name="그림 25">
              <a:extLst>
                <a:ext uri="{FF2B5EF4-FFF2-40B4-BE49-F238E27FC236}">
                  <a16:creationId xmlns:a16="http://schemas.microsoft.com/office/drawing/2014/main" id="{91479948-BCDE-AA2E-0E8A-73E79BBE3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9028" t="-191" r="41865" b="93470"/>
            <a:stretch/>
          </p:blipFill>
          <p:spPr>
            <a:xfrm>
              <a:off x="9953544" y="3444393"/>
              <a:ext cx="597193" cy="233169"/>
            </a:xfrm>
            <a:prstGeom prst="rect">
              <a:avLst/>
            </a:prstGeom>
          </p:spPr>
        </p:pic>
        <p:grpSp>
          <p:nvGrpSpPr>
            <p:cNvPr id="16" name="그룹 33">
              <a:extLst>
                <a:ext uri="{FF2B5EF4-FFF2-40B4-BE49-F238E27FC236}">
                  <a16:creationId xmlns:a16="http://schemas.microsoft.com/office/drawing/2014/main" id="{94655C8D-C79C-BE4A-30E8-B49923DBB2E0}"/>
                </a:ext>
              </a:extLst>
            </p:cNvPr>
            <p:cNvGrpSpPr/>
            <p:nvPr/>
          </p:nvGrpSpPr>
          <p:grpSpPr>
            <a:xfrm>
              <a:off x="238251" y="4480904"/>
              <a:ext cx="3811853" cy="2227531"/>
              <a:chOff x="835141" y="1459063"/>
              <a:chExt cx="9258707" cy="4551913"/>
            </a:xfrm>
          </p:grpSpPr>
          <p:pic>
            <p:nvPicPr>
              <p:cNvPr id="24" name="그림 29">
                <a:extLst>
                  <a:ext uri="{FF2B5EF4-FFF2-40B4-BE49-F238E27FC236}">
                    <a16:creationId xmlns:a16="http://schemas.microsoft.com/office/drawing/2014/main" id="{7A5B8FDF-DCCB-CF36-524A-EDC81094DC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11712" r="58817"/>
              <a:stretch/>
            </p:blipFill>
            <p:spPr>
              <a:xfrm>
                <a:off x="835141" y="1459063"/>
                <a:ext cx="4333207" cy="4542453"/>
              </a:xfrm>
              <a:prstGeom prst="rect">
                <a:avLst/>
              </a:prstGeom>
            </p:spPr>
          </p:pic>
          <p:pic>
            <p:nvPicPr>
              <p:cNvPr id="25" name="그림 30">
                <a:extLst>
                  <a:ext uri="{FF2B5EF4-FFF2-40B4-BE49-F238E27FC236}">
                    <a16:creationId xmlns:a16="http://schemas.microsoft.com/office/drawing/2014/main" id="{F38F52AF-0B18-8617-512B-5563B75934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52733" t="11712" r="640"/>
              <a:stretch/>
            </p:blipFill>
            <p:spPr>
              <a:xfrm>
                <a:off x="5187893" y="1468523"/>
                <a:ext cx="4905955" cy="4542453"/>
              </a:xfrm>
              <a:prstGeom prst="rect">
                <a:avLst/>
              </a:prstGeom>
            </p:spPr>
          </p:pic>
        </p:grpSp>
        <p:grpSp>
          <p:nvGrpSpPr>
            <p:cNvPr id="17" name="그룹 32">
              <a:extLst>
                <a:ext uri="{FF2B5EF4-FFF2-40B4-BE49-F238E27FC236}">
                  <a16:creationId xmlns:a16="http://schemas.microsoft.com/office/drawing/2014/main" id="{C4029616-5E1E-9CB1-0B70-DD8CA406F974}"/>
                </a:ext>
              </a:extLst>
            </p:cNvPr>
            <p:cNvGrpSpPr/>
            <p:nvPr/>
          </p:nvGrpSpPr>
          <p:grpSpPr>
            <a:xfrm>
              <a:off x="235361" y="2050461"/>
              <a:ext cx="3814896" cy="2239020"/>
              <a:chOff x="219965" y="683149"/>
              <a:chExt cx="9266097" cy="4575390"/>
            </a:xfrm>
          </p:grpSpPr>
          <p:pic>
            <p:nvPicPr>
              <p:cNvPr id="22" name="그림 27">
                <a:extLst>
                  <a:ext uri="{FF2B5EF4-FFF2-40B4-BE49-F238E27FC236}">
                    <a16:creationId xmlns:a16="http://schemas.microsoft.com/office/drawing/2014/main" id="{617BA9FD-41F1-14F6-4911-1EE344848C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t="11072" r="58817"/>
              <a:stretch/>
            </p:blipFill>
            <p:spPr>
              <a:xfrm>
                <a:off x="219965" y="683150"/>
                <a:ext cx="4333208" cy="4575389"/>
              </a:xfrm>
              <a:prstGeom prst="rect">
                <a:avLst/>
              </a:prstGeom>
            </p:spPr>
          </p:pic>
          <p:pic>
            <p:nvPicPr>
              <p:cNvPr id="23" name="그림 31">
                <a:extLst>
                  <a:ext uri="{FF2B5EF4-FFF2-40B4-BE49-F238E27FC236}">
                    <a16:creationId xmlns:a16="http://schemas.microsoft.com/office/drawing/2014/main" id="{8B9AB909-72A1-8249-8E14-69981E765A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52841" t="11072" r="462"/>
              <a:stretch/>
            </p:blipFill>
            <p:spPr>
              <a:xfrm>
                <a:off x="4572718" y="683149"/>
                <a:ext cx="4913344" cy="4575389"/>
              </a:xfrm>
              <a:prstGeom prst="rect">
                <a:avLst/>
              </a:prstGeom>
            </p:spPr>
          </p:pic>
        </p:grpSp>
        <p:pic>
          <p:nvPicPr>
            <p:cNvPr id="18" name="그림 34">
              <a:extLst>
                <a:ext uri="{FF2B5EF4-FFF2-40B4-BE49-F238E27FC236}">
                  <a16:creationId xmlns:a16="http://schemas.microsoft.com/office/drawing/2014/main" id="{874064EB-E0DE-9144-038F-B4E8931D8E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7350" t="6657" r="53067" b="87913"/>
            <a:stretch/>
          </p:blipFill>
          <p:spPr>
            <a:xfrm>
              <a:off x="575564" y="1782801"/>
              <a:ext cx="1296627" cy="231343"/>
            </a:xfrm>
            <a:prstGeom prst="rect">
              <a:avLst/>
            </a:prstGeom>
          </p:spPr>
        </p:pic>
        <p:pic>
          <p:nvPicPr>
            <p:cNvPr id="19" name="그림 35">
              <a:extLst>
                <a:ext uri="{FF2B5EF4-FFF2-40B4-BE49-F238E27FC236}">
                  <a16:creationId xmlns:a16="http://schemas.microsoft.com/office/drawing/2014/main" id="{BDA0E374-4477-374A-2FB5-71577E108B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6809" t="6279" r="83608" b="88291"/>
            <a:stretch/>
          </p:blipFill>
          <p:spPr>
            <a:xfrm>
              <a:off x="2224520" y="1769906"/>
              <a:ext cx="1296627" cy="23134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4D747D2-F41F-B156-9BB4-D5781D28027C}"/>
                </a:ext>
              </a:extLst>
            </p:cNvPr>
            <p:cNvSpPr txBox="1"/>
            <p:nvPr/>
          </p:nvSpPr>
          <p:spPr>
            <a:xfrm>
              <a:off x="-109823" y="3866735"/>
              <a:ext cx="3745329" cy="267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b="1" dirty="0"/>
                <a:t>11/06 2023 04:45 UTC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4E11D91-2D08-22EE-18E1-9D26ADDBB0A3}"/>
                </a:ext>
              </a:extLst>
            </p:cNvPr>
            <p:cNvSpPr txBox="1"/>
            <p:nvPr/>
          </p:nvSpPr>
          <p:spPr>
            <a:xfrm>
              <a:off x="-75957" y="6275025"/>
              <a:ext cx="3745329" cy="267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b="1" dirty="0"/>
                <a:t>11/22 2023 04:45 UTC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8EC7B64-8181-D183-11B0-33989E288BBA}"/>
              </a:ext>
            </a:extLst>
          </p:cNvPr>
          <p:cNvSpPr txBox="1"/>
          <p:nvPr/>
        </p:nvSpPr>
        <p:spPr>
          <a:xfrm>
            <a:off x="12496800" y="7254776"/>
            <a:ext cx="5638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Substantial day-to-day variations in SO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loading over Indian power plants.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Updated GEMS SO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retrievals show good correlation with the GSFC research retrievals, although differences remain over cleaner areas.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F32FEE-2640-8495-3C01-047AA899C769}"/>
              </a:ext>
            </a:extLst>
          </p:cNvPr>
          <p:cNvSpPr txBox="1"/>
          <p:nvPr/>
        </p:nvSpPr>
        <p:spPr>
          <a:xfrm>
            <a:off x="8711110" y="9105900"/>
            <a:ext cx="2667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Days in November 2023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9750D3-06CB-A927-B5BD-51512D984A46}"/>
              </a:ext>
            </a:extLst>
          </p:cNvPr>
          <p:cNvSpPr txBox="1"/>
          <p:nvPr/>
        </p:nvSpPr>
        <p:spPr>
          <a:xfrm>
            <a:off x="13944600" y="6862258"/>
            <a:ext cx="2667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Days in November 2023</a:t>
            </a:r>
          </a:p>
        </p:txBody>
      </p:sp>
    </p:spTree>
    <p:extLst>
      <p:ext uri="{BB962C8B-B14F-4D97-AF65-F5344CB8AC3E}">
        <p14:creationId xmlns:p14="http://schemas.microsoft.com/office/powerpoint/2010/main" val="1367701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D5B8F0-07E7-54F7-1372-BB66CE4C1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D73F-B332-456D-9DFE-EDBF5BC6245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5E769D-8B21-BCAA-2F1B-D2E9E8D43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Geo-Ring: Hayli Gubbi Eruption November 2025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5F6D59-07B1-9883-B0FF-987694556B91}"/>
              </a:ext>
            </a:extLst>
          </p:cNvPr>
          <p:cNvSpPr txBox="1"/>
          <p:nvPr/>
        </p:nvSpPr>
        <p:spPr>
          <a:xfrm>
            <a:off x="11266227" y="2323200"/>
            <a:ext cx="6096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GEMS captured volcanic SO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plumes during November 25-29, 2025, from sources outside of its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TEMPO captured volcanic SO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plumes on November 29-30 – likely connected to GEMS-observed plumes, but LEO data are needed for a more complete picture.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23A2A5-B817-24A3-0DC7-C7A23D227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5" t="12612" r="4337" b="24072"/>
          <a:stretch>
            <a:fillRect/>
          </a:stretch>
        </p:blipFill>
        <p:spPr>
          <a:xfrm>
            <a:off x="304798" y="1689053"/>
            <a:ext cx="9923567" cy="43050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02C205-8A27-65CA-D30C-C90A56AF3F6D}"/>
              </a:ext>
            </a:extLst>
          </p:cNvPr>
          <p:cNvSpPr txBox="1"/>
          <p:nvPr/>
        </p:nvSpPr>
        <p:spPr>
          <a:xfrm>
            <a:off x="7848600" y="169539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highlight>
                  <a:srgbClr val="FFFF00"/>
                </a:highlight>
              </a:rPr>
              <a:t>GEMS + TEMPO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57720F0-E8CA-DF1D-2DD9-45EE66DF36AE}"/>
              </a:ext>
            </a:extLst>
          </p:cNvPr>
          <p:cNvGrpSpPr/>
          <p:nvPr/>
        </p:nvGrpSpPr>
        <p:grpSpPr>
          <a:xfrm>
            <a:off x="304799" y="5219700"/>
            <a:ext cx="17057428" cy="4893647"/>
            <a:chOff x="304799" y="5219700"/>
            <a:chExt cx="17057428" cy="489364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7A14BE-30C3-15FD-303A-907FC6A08A40}"/>
                </a:ext>
              </a:extLst>
            </p:cNvPr>
            <p:cNvSpPr txBox="1"/>
            <p:nvPr/>
          </p:nvSpPr>
          <p:spPr>
            <a:xfrm>
              <a:off x="11266227" y="5219700"/>
              <a:ext cx="6096000" cy="4893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NOAA-20/OMPS data within ±3 hours from each time step attribute the SO</a:t>
              </a:r>
              <a:r>
                <a:rPr lang="en-US" sz="24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plumes to the Hayli Gubbi eruption, providing context connecting GEMS/TEMPO observations.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First time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the same algorithm applied to three GEO/LEO instruments to observe the same eruption.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Potential 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GEO-LEO synergy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: ongoing study to extract SO</a:t>
              </a:r>
              <a:r>
                <a:rPr lang="en-US" sz="24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plume height information from multi-angle data.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Potential 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 for aviation safety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with NRT implementation.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5A34DD7-1D56-8CC5-D3DC-9FCDBF184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5" t="17945" r="4337" b="24458"/>
            <a:stretch>
              <a:fillRect/>
            </a:stretch>
          </p:blipFill>
          <p:spPr>
            <a:xfrm>
              <a:off x="304799" y="6178640"/>
              <a:ext cx="9923566" cy="39162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20E8539-2052-D3B4-C652-D311CB20E63A}"/>
                </a:ext>
              </a:extLst>
            </p:cNvPr>
            <p:cNvSpPr txBox="1"/>
            <p:nvPr/>
          </p:nvSpPr>
          <p:spPr>
            <a:xfrm>
              <a:off x="7239000" y="5778529"/>
              <a:ext cx="2971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 dirty="0">
                  <a:highlight>
                    <a:srgbClr val="FFFF00"/>
                  </a:highlight>
                </a:rPr>
                <a:t>OMPS + GEMS + TEMPO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799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77102-E907-55BF-E064-27255A5E7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73C6818-BCF8-3030-54EA-12153A587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TEMPO SO</a:t>
            </a:r>
            <a:r>
              <a:rPr lang="en-US" sz="3200" baseline="-25000" dirty="0"/>
              <a:t>2</a:t>
            </a:r>
            <a:r>
              <a:rPr lang="en-US" sz="3200" dirty="0"/>
              <a:t> algorithm status and timeline:</a:t>
            </a:r>
          </a:p>
          <a:p>
            <a:pPr lvl="1"/>
            <a:r>
              <a:rPr lang="en-US" sz="2800" dirty="0"/>
              <a:t>Algorithm workflow updated, preliminary tests conducted.</a:t>
            </a:r>
          </a:p>
          <a:p>
            <a:pPr lvl="1"/>
            <a:r>
              <a:rPr lang="en-US" sz="2800" dirty="0"/>
              <a:t>Currently implementing and testing relatively minor algorithm updates (e.g., data format, metadata, and updated </a:t>
            </a:r>
            <a:r>
              <a:rPr lang="en-US" sz="2800" i="1" dirty="0"/>
              <a:t>a priori </a:t>
            </a:r>
            <a:r>
              <a:rPr lang="en-US" sz="2800" dirty="0"/>
              <a:t>profiles).</a:t>
            </a:r>
          </a:p>
          <a:p>
            <a:pPr lvl="1"/>
            <a:r>
              <a:rPr lang="en-US" sz="2800" dirty="0"/>
              <a:t>Initial delivery of the algorithm software package for implementation in the TEMPO science data pipeline in ~1 year.</a:t>
            </a:r>
          </a:p>
          <a:p>
            <a:pPr lvl="1"/>
            <a:r>
              <a:rPr lang="en-US" sz="2800" dirty="0"/>
              <a:t>Public release of the product anticipated in ~2 years.</a:t>
            </a:r>
          </a:p>
          <a:p>
            <a:pPr lvl="1"/>
            <a:endParaRPr lang="en-US" dirty="0"/>
          </a:p>
          <a:p>
            <a:r>
              <a:rPr lang="en-US" sz="3200" dirty="0"/>
              <a:t>GEMS SO</a:t>
            </a:r>
            <a:r>
              <a:rPr lang="en-US" sz="3200" baseline="-25000" dirty="0"/>
              <a:t>2</a:t>
            </a:r>
            <a:r>
              <a:rPr lang="en-US" sz="3200" dirty="0"/>
              <a:t> algorithm status: </a:t>
            </a:r>
          </a:p>
          <a:p>
            <a:pPr lvl="1"/>
            <a:r>
              <a:rPr lang="en-US" sz="2800" dirty="0"/>
              <a:t>Substantial algorithm improvements (reduced retrieval noise and artifacts) by GEMS team through collaboration under Geo-Ring.</a:t>
            </a:r>
          </a:p>
          <a:p>
            <a:pPr lvl="1"/>
            <a:r>
              <a:rPr lang="en-US" sz="2800" dirty="0"/>
              <a:t>Additional tests needed before the new version product is finalized and publicly released.</a:t>
            </a:r>
          </a:p>
          <a:p>
            <a:pPr lvl="1"/>
            <a:r>
              <a:rPr lang="en-US" sz="2800" dirty="0"/>
              <a:t>Ongoing effort on GEO-LEO synergy for volcanic SO</a:t>
            </a:r>
            <a:r>
              <a:rPr lang="en-US" sz="2800" baseline="-25000" dirty="0"/>
              <a:t>2</a:t>
            </a:r>
            <a:r>
              <a:rPr lang="en-US" sz="2800" dirty="0"/>
              <a:t> retrievals and for tracking long-range transport.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056492-6B6F-313A-8DEA-3DC5F4124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D73F-B332-456D-9DFE-EDBF5BC6245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485685-1B9E-847C-85E5-C527645BD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Algorithm Status</a:t>
            </a:r>
          </a:p>
        </p:txBody>
      </p:sp>
    </p:spTree>
    <p:extLst>
      <p:ext uri="{BB962C8B-B14F-4D97-AF65-F5344CB8AC3E}">
        <p14:creationId xmlns:p14="http://schemas.microsoft.com/office/powerpoint/2010/main" val="213978872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852</Words>
  <Application>Microsoft Office PowerPoint</Application>
  <PresentationFormat>Custom</PresentationFormat>
  <Paragraphs>78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Aptos</vt:lpstr>
      <vt:lpstr>Arial</vt:lpstr>
      <vt:lpstr>Calibri</vt:lpstr>
      <vt:lpstr>Custom Design</vt:lpstr>
      <vt:lpstr>Update on TEMPO and Geo-Ring SO2 Algorithm Work</vt:lpstr>
      <vt:lpstr>TEMPO SO2 Algorithm: Overview</vt:lpstr>
      <vt:lpstr>TEMPO SO2 Algorithm: Status and Ongoing Work</vt:lpstr>
      <vt:lpstr>GEMS SO2 Effort under Geo-Ring</vt:lpstr>
      <vt:lpstr>GEMS SO2 Retrievals Capture Day-to-Day Changes in Pollution over India </vt:lpstr>
      <vt:lpstr>Application of Geo-Ring: Hayli Gubbi Eruption November 2025</vt:lpstr>
      <vt:lpstr>Summary of Algorithm Status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Deck</dc:title>
  <cp:lastModifiedBy>g2606_73469</cp:lastModifiedBy>
  <cp:revision>59</cp:revision>
  <dcterms:created xsi:type="dcterms:W3CDTF">2006-08-16T00:00:00Z</dcterms:created>
  <dcterms:modified xsi:type="dcterms:W3CDTF">2026-06-15T18:56:17Z</dcterms:modified>
  <dc:identifier>DAF4U0ThXf8</dc:identifier>
</cp:coreProperties>
</file>