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 id="2147483655" r:id="rId2"/>
  </p:sldMasterIdLst>
  <p:notesMasterIdLst>
    <p:notesMasterId r:id="rId17"/>
  </p:notesMasterIdLst>
  <p:sldIdLst>
    <p:sldId id="256" r:id="rId3"/>
    <p:sldId id="5379" r:id="rId4"/>
    <p:sldId id="5414" r:id="rId5"/>
    <p:sldId id="282" r:id="rId6"/>
    <p:sldId id="5380" r:id="rId7"/>
    <p:sldId id="5381" r:id="rId8"/>
    <p:sldId id="260" r:id="rId9"/>
    <p:sldId id="283" r:id="rId10"/>
    <p:sldId id="262" r:id="rId11"/>
    <p:sldId id="268" r:id="rId12"/>
    <p:sldId id="284" r:id="rId13"/>
    <p:sldId id="271" r:id="rId14"/>
    <p:sldId id="285" r:id="rId15"/>
    <p:sldId id="269"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473"/>
    <a:srgbClr val="3494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 name="Google Shape;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1"/>
              </a:buClr>
              <a:buSzPts val="1800"/>
              <a:buNone/>
              <a:defRPr>
                <a:solidFill>
                  <a:srgbClr val="002F8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100000"/>
              </a:lnSpc>
              <a:spcBef>
                <a:spcPts val="500"/>
              </a:spcBef>
              <a:spcAft>
                <a:spcPts val="0"/>
              </a:spcAft>
              <a:buClr>
                <a:schemeClr val="dk1"/>
              </a:buClr>
              <a:buSzPts val="1800"/>
              <a:buFont typeface="NTR"/>
              <a:buChar char="–"/>
              <a:defRPr/>
            </a:lvl2pPr>
            <a:lvl3pPr marL="1371600" lvl="2" indent="-342900" algn="l">
              <a:lnSpc>
                <a:spcPct val="100000"/>
              </a:lnSpc>
              <a:spcBef>
                <a:spcPts val="500"/>
              </a:spcBef>
              <a:spcAft>
                <a:spcPts val="0"/>
              </a:spcAft>
              <a:buClr>
                <a:schemeClr val="dk1"/>
              </a:buClr>
              <a:buSzPts val="1800"/>
              <a:buFont typeface="Courier New"/>
              <a:buChar char="o"/>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1B0951-0D94-431F-853C-8E8CDEBDF7A8}"/>
              </a:ext>
            </a:extLst>
          </p:cNvPr>
          <p:cNvSpPr>
            <a:spLocks noGrp="1"/>
          </p:cNvSpPr>
          <p:nvPr>
            <p:ph type="dt" sz="half" idx="10"/>
          </p:nvPr>
        </p:nvSpPr>
        <p:spPr/>
        <p:txBody>
          <a:bodyPr/>
          <a:lstStyle/>
          <a:p>
            <a:fld id="{8C8E23AB-A1F3-4E91-8F09-2A905BE29F3E}" type="datetimeFigureOut">
              <a:rPr lang="en-US" smtClean="0"/>
              <a:t>6/11/2026</a:t>
            </a:fld>
            <a:endParaRPr lang="en-US"/>
          </a:p>
        </p:txBody>
      </p:sp>
      <p:sp>
        <p:nvSpPr>
          <p:cNvPr id="3" name="Footer Placeholder 2">
            <a:extLst>
              <a:ext uri="{FF2B5EF4-FFF2-40B4-BE49-F238E27FC236}">
                <a16:creationId xmlns:a16="http://schemas.microsoft.com/office/drawing/2014/main" id="{4585F235-ACF6-449C-9AFB-308F825DCE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46AB22-B500-47AE-934C-2C7A0DFD91E1}"/>
              </a:ext>
            </a:extLst>
          </p:cNvPr>
          <p:cNvSpPr>
            <a:spLocks noGrp="1"/>
          </p:cNvSpPr>
          <p:nvPr>
            <p:ph type="sldNum" sz="quarter" idx="12"/>
          </p:nvPr>
        </p:nvSpPr>
        <p:spPr/>
        <p:txBody>
          <a:bodyPr/>
          <a:lstStyle/>
          <a:p>
            <a:fld id="{6130237A-B239-40D3-96F3-BE7EE6EC8CCC}" type="slidenum">
              <a:rPr lang="en-US" smtClean="0"/>
              <a:t>‹#›</a:t>
            </a:fld>
            <a:endParaRPr lang="en-US"/>
          </a:p>
        </p:txBody>
      </p:sp>
    </p:spTree>
    <p:extLst>
      <p:ext uri="{BB962C8B-B14F-4D97-AF65-F5344CB8AC3E}">
        <p14:creationId xmlns:p14="http://schemas.microsoft.com/office/powerpoint/2010/main" val="3300558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176EE-26C4-43A1-9D61-73EF53C5F7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77CBD5-93BF-4BA1-91D2-3D26CF22C3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DA6068D-1BEE-4230-ADF5-237EB61AA69A}"/>
              </a:ext>
            </a:extLst>
          </p:cNvPr>
          <p:cNvSpPr>
            <a:spLocks noGrp="1"/>
          </p:cNvSpPr>
          <p:nvPr>
            <p:ph type="dt" sz="half" idx="10"/>
          </p:nvPr>
        </p:nvSpPr>
        <p:spPr/>
        <p:txBody>
          <a:bodyPr/>
          <a:lstStyle/>
          <a:p>
            <a:fld id="{A3B8B422-0BBA-4D69-9E84-837FC86AE4B1}" type="datetimeFigureOut">
              <a:rPr lang="en-US" smtClean="0"/>
              <a:t>6/11/2026</a:t>
            </a:fld>
            <a:endParaRPr lang="en-US"/>
          </a:p>
        </p:txBody>
      </p:sp>
      <p:sp>
        <p:nvSpPr>
          <p:cNvPr id="5" name="Footer Placeholder 4">
            <a:extLst>
              <a:ext uri="{FF2B5EF4-FFF2-40B4-BE49-F238E27FC236}">
                <a16:creationId xmlns:a16="http://schemas.microsoft.com/office/drawing/2014/main" id="{41554FC1-1967-4BFF-BAFB-C10597F023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A44F7A-4E5A-4680-9274-236AEF5DADBA}"/>
              </a:ext>
            </a:extLst>
          </p:cNvPr>
          <p:cNvSpPr>
            <a:spLocks noGrp="1"/>
          </p:cNvSpPr>
          <p:nvPr>
            <p:ph type="sldNum" sz="quarter" idx="12"/>
          </p:nvPr>
        </p:nvSpPr>
        <p:spPr/>
        <p:txBody>
          <a:bodyPr/>
          <a:lstStyle/>
          <a:p>
            <a:fld id="{596A267C-CFC9-4BB1-A339-AC03D577A30D}" type="slidenum">
              <a:rPr lang="en-US" smtClean="0"/>
              <a:t>‹#›</a:t>
            </a:fld>
            <a:endParaRPr lang="en-US"/>
          </a:p>
        </p:txBody>
      </p:sp>
    </p:spTree>
    <p:extLst>
      <p:ext uri="{BB962C8B-B14F-4D97-AF65-F5344CB8AC3E}">
        <p14:creationId xmlns:p14="http://schemas.microsoft.com/office/powerpoint/2010/main" val="39553564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jp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3077428" y="1652985"/>
            <a:ext cx="9114571" cy="3578087"/>
          </a:xfrm>
          <a:prstGeom prst="rect">
            <a:avLst/>
          </a:prstGeom>
          <a:solidFill>
            <a:srgbClr val="D8E2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 name="Google Shape;11;p1"/>
          <p:cNvPicPr preferRelativeResize="0"/>
          <p:nvPr/>
        </p:nvPicPr>
        <p:blipFill rotWithShape="1">
          <a:blip r:embed="rId3">
            <a:alphaModFix/>
          </a:blip>
          <a:srcRect/>
          <a:stretch/>
        </p:blipFill>
        <p:spPr>
          <a:xfrm>
            <a:off x="0" y="-170"/>
            <a:ext cx="5676900" cy="6864517"/>
          </a:xfrm>
          <a:prstGeom prst="rect">
            <a:avLst/>
          </a:prstGeom>
          <a:noFill/>
          <a:ln>
            <a:noFill/>
          </a:ln>
        </p:spPr>
      </p:pic>
      <p:pic>
        <p:nvPicPr>
          <p:cNvPr id="12" name="Google Shape;12;p1"/>
          <p:cNvPicPr preferRelativeResize="0"/>
          <p:nvPr/>
        </p:nvPicPr>
        <p:blipFill rotWithShape="1">
          <a:blip r:embed="rId4">
            <a:alphaModFix/>
          </a:blip>
          <a:srcRect/>
          <a:stretch/>
        </p:blipFill>
        <p:spPr>
          <a:xfrm>
            <a:off x="2732987" y="2664001"/>
            <a:ext cx="2064886" cy="2064886"/>
          </a:xfrm>
          <a:prstGeom prst="rect">
            <a:avLst/>
          </a:prstGeom>
          <a:noFill/>
          <a:ln>
            <a:noFill/>
          </a:ln>
        </p:spPr>
      </p:pic>
      <p:sp>
        <p:nvSpPr>
          <p:cNvPr id="13" name="Google Shape;13;p1"/>
          <p:cNvSpPr txBox="1"/>
          <p:nvPr/>
        </p:nvSpPr>
        <p:spPr>
          <a:xfrm>
            <a:off x="407916" y="4795552"/>
            <a:ext cx="4174358" cy="1039693"/>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400"/>
              <a:buFont typeface="Arial"/>
              <a:buNone/>
            </a:pPr>
            <a:br>
              <a:rPr lang="en-US" sz="2400" b="0" i="0" u="none" strike="noStrike" cap="none">
                <a:solidFill>
                  <a:schemeClr val="lt1"/>
                </a:solidFill>
                <a:latin typeface="Calibri"/>
                <a:ea typeface="Calibri"/>
                <a:cs typeface="Calibri"/>
                <a:sym typeface="Calibri"/>
              </a:rPr>
            </a:br>
            <a:r>
              <a:rPr lang="en-US" sz="2400" b="0" i="0" u="none" strike="noStrike" cap="none">
                <a:solidFill>
                  <a:schemeClr val="lt1"/>
                </a:solidFill>
                <a:latin typeface="Calibri"/>
                <a:ea typeface="Calibri"/>
                <a:cs typeface="Calibri"/>
                <a:sym typeface="Calibri"/>
              </a:rPr>
              <a:t>National Environmental Satellite, Data, and Information Service</a:t>
            </a:r>
            <a:endParaRPr sz="1400" b="0" i="0" u="none" strike="noStrike" cap="none">
              <a:solidFill>
                <a:srgbClr val="000000"/>
              </a:solidFill>
              <a:latin typeface="Arial"/>
              <a:ea typeface="Arial"/>
              <a:cs typeface="Arial"/>
              <a:sym typeface="Arial"/>
            </a:endParaRPr>
          </a:p>
        </p:txBody>
      </p:sp>
      <p:pic>
        <p:nvPicPr>
          <p:cNvPr id="14" name="Google Shape;14;p1"/>
          <p:cNvPicPr preferRelativeResize="0"/>
          <p:nvPr/>
        </p:nvPicPr>
        <p:blipFill rotWithShape="1">
          <a:blip r:embed="rId5">
            <a:alphaModFix/>
          </a:blip>
          <a:srcRect/>
          <a:stretch/>
        </p:blipFill>
        <p:spPr>
          <a:xfrm>
            <a:off x="1797978" y="-6531"/>
            <a:ext cx="2554425" cy="232260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 name="Google Shape;19;p3"/>
          <p:cNvSpPr txBox="1"/>
          <p:nvPr/>
        </p:nvSpPr>
        <p:spPr>
          <a:xfrm>
            <a:off x="11361819" y="6443000"/>
            <a:ext cx="830181"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CCCCCC"/>
                </a:solidFill>
                <a:latin typeface="Calibri"/>
                <a:ea typeface="Calibri"/>
                <a:cs typeface="Calibri"/>
                <a:sym typeface="Calibri"/>
              </a:rPr>
              <a:t>‹#›</a:t>
            </a:fld>
            <a:endParaRPr sz="1400" b="0" i="0" u="none" strike="noStrike" cap="none">
              <a:solidFill>
                <a:srgbClr val="CCCCCC"/>
              </a:solidFill>
              <a:latin typeface="Calibri"/>
              <a:ea typeface="Calibri"/>
              <a:cs typeface="Calibri"/>
              <a:sym typeface="Calibri"/>
            </a:endParaRPr>
          </a:p>
        </p:txBody>
      </p:sp>
      <p:pic>
        <p:nvPicPr>
          <p:cNvPr id="20" name="Google Shape;20;p3"/>
          <p:cNvPicPr preferRelativeResize="0"/>
          <p:nvPr/>
        </p:nvPicPr>
        <p:blipFill rotWithShape="1">
          <a:blip r:embed="rId5">
            <a:alphaModFix/>
          </a:blip>
          <a:srcRect/>
          <a:stretch/>
        </p:blipFill>
        <p:spPr>
          <a:xfrm>
            <a:off x="0" y="0"/>
            <a:ext cx="12192000" cy="333375"/>
          </a:xfrm>
          <a:prstGeom prst="rect">
            <a:avLst/>
          </a:prstGeom>
          <a:noFill/>
          <a:ln>
            <a:noFill/>
          </a:ln>
        </p:spPr>
      </p:pic>
      <p:sp>
        <p:nvSpPr>
          <p:cNvPr id="21" name="Google Shape;21;p3"/>
          <p:cNvSpPr/>
          <p:nvPr/>
        </p:nvSpPr>
        <p:spPr>
          <a:xfrm>
            <a:off x="0" y="6401053"/>
            <a:ext cx="11656200" cy="477025"/>
          </a:xfrm>
          <a:custGeom>
            <a:avLst/>
            <a:gdLst/>
            <a:ahLst/>
            <a:cxnLst/>
            <a:rect l="l" t="t" r="r" b="b"/>
            <a:pathLst>
              <a:path w="11776909" h="540829" extrusionOk="0">
                <a:moveTo>
                  <a:pt x="0" y="13291"/>
                </a:moveTo>
                <a:lnTo>
                  <a:pt x="11543662" y="0"/>
                </a:lnTo>
                <a:lnTo>
                  <a:pt x="11776909" y="540829"/>
                </a:lnTo>
                <a:lnTo>
                  <a:pt x="0" y="540829"/>
                </a:lnTo>
                <a:lnTo>
                  <a:pt x="0" y="13291"/>
                </a:lnTo>
                <a:close/>
              </a:path>
            </a:pathLst>
          </a:custGeom>
          <a:solidFill>
            <a:srgbClr val="007DD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nvGrpSpPr>
          <p:cNvPr id="22" name="Google Shape;22;p3"/>
          <p:cNvGrpSpPr/>
          <p:nvPr/>
        </p:nvGrpSpPr>
        <p:grpSpPr>
          <a:xfrm>
            <a:off x="108830" y="6112041"/>
            <a:ext cx="667507" cy="667507"/>
            <a:chOff x="310960" y="5520595"/>
            <a:chExt cx="1239704" cy="1239704"/>
          </a:xfrm>
        </p:grpSpPr>
        <p:sp>
          <p:nvSpPr>
            <p:cNvPr id="23" name="Google Shape;23;p3"/>
            <p:cNvSpPr/>
            <p:nvPr/>
          </p:nvSpPr>
          <p:spPr>
            <a:xfrm>
              <a:off x="310960" y="5520595"/>
              <a:ext cx="1239704" cy="123970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4" name="Google Shape;24;p3"/>
            <p:cNvPicPr preferRelativeResize="0"/>
            <p:nvPr/>
          </p:nvPicPr>
          <p:blipFill rotWithShape="1">
            <a:blip r:embed="rId6">
              <a:alphaModFix/>
            </a:blip>
            <a:srcRect/>
            <a:stretch/>
          </p:blipFill>
          <p:spPr>
            <a:xfrm>
              <a:off x="352776" y="5562411"/>
              <a:ext cx="1156072" cy="1156072"/>
            </a:xfrm>
            <a:prstGeom prst="rect">
              <a:avLst/>
            </a:prstGeom>
            <a:noFill/>
            <a:ln>
              <a:noFill/>
            </a:ln>
          </p:spPr>
        </p:pic>
      </p:grpSp>
      <p:sp>
        <p:nvSpPr>
          <p:cNvPr id="25" name="Google Shape;25;p3"/>
          <p:cNvSpPr txBox="1"/>
          <p:nvPr/>
        </p:nvSpPr>
        <p:spPr>
          <a:xfrm>
            <a:off x="923667" y="6485276"/>
            <a:ext cx="7663063"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200"/>
              <a:buFont typeface="Arial"/>
              <a:buNone/>
            </a:pPr>
            <a:r>
              <a:rPr lang="en-US" sz="1200" b="0" i="0" u="none" strike="noStrike" cap="none">
                <a:solidFill>
                  <a:schemeClr val="lt1"/>
                </a:solidFill>
                <a:latin typeface="Calibri"/>
                <a:ea typeface="Calibri"/>
                <a:cs typeface="Calibri"/>
                <a:sym typeface="Calibri"/>
              </a:rPr>
              <a:t>National Environmental Satellite, Data, and Information Service </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6" r:id="rId2"/>
    <p:sldLayoutId id="214748365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0"/>
          <p:cNvSpPr txBox="1"/>
          <p:nvPr/>
        </p:nvSpPr>
        <p:spPr>
          <a:xfrm>
            <a:off x="4823926" y="1561276"/>
            <a:ext cx="7368074" cy="2083855"/>
          </a:xfrm>
          <a:prstGeom prst="rect">
            <a:avLst/>
          </a:prstGeom>
          <a:noFill/>
          <a:ln>
            <a:noFill/>
          </a:ln>
        </p:spPr>
        <p:txBody>
          <a:bodyPr spcFirstLastPara="1" wrap="square" lIns="91425" tIns="45700" rIns="91425" bIns="45700" anchor="b" anchorCtr="0">
            <a:noAutofit/>
          </a:bodyPr>
          <a:lstStyle/>
          <a:p>
            <a:pPr lvl="0">
              <a:lnSpc>
                <a:spcPct val="90000"/>
              </a:lnSpc>
              <a:buClr>
                <a:srgbClr val="2F5496"/>
              </a:buClr>
              <a:buSzPts val="5000"/>
            </a:pPr>
            <a:r>
              <a:rPr lang="en-US" sz="5000" dirty="0">
                <a:solidFill>
                  <a:srgbClr val="010078"/>
                </a:solidFill>
                <a:latin typeface="Calibri"/>
                <a:ea typeface="Calibri"/>
                <a:cs typeface="Calibri"/>
                <a:sym typeface="Calibri"/>
              </a:rPr>
              <a:t>TEMPO aerosol products: ADP, AOD-ALH and PM</a:t>
            </a:r>
            <a:r>
              <a:rPr lang="en-US" sz="5000" baseline="-25000" dirty="0">
                <a:solidFill>
                  <a:srgbClr val="010078"/>
                </a:solidFill>
                <a:latin typeface="Calibri"/>
                <a:ea typeface="Calibri"/>
                <a:cs typeface="Calibri"/>
                <a:sym typeface="Calibri"/>
              </a:rPr>
              <a:t>2.5</a:t>
            </a:r>
            <a:endParaRPr sz="1400" b="0" i="0" u="none" strike="noStrike" cap="none" dirty="0">
              <a:solidFill>
                <a:srgbClr val="010078"/>
              </a:solidFill>
              <a:latin typeface="Calibri"/>
              <a:ea typeface="Calibri"/>
              <a:cs typeface="Calibri"/>
              <a:sym typeface="Calibri"/>
            </a:endParaRPr>
          </a:p>
        </p:txBody>
      </p:sp>
      <p:sp>
        <p:nvSpPr>
          <p:cNvPr id="60" name="Google Shape;60;p10"/>
          <p:cNvSpPr txBox="1"/>
          <p:nvPr/>
        </p:nvSpPr>
        <p:spPr>
          <a:xfrm>
            <a:off x="5124817" y="4416431"/>
            <a:ext cx="7055133" cy="5847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1400" b="0" i="0" u="none" strike="noStrike" cap="none" dirty="0">
              <a:solidFill>
                <a:srgbClr val="010078"/>
              </a:solidFill>
              <a:latin typeface="Calibri"/>
              <a:ea typeface="Calibri"/>
              <a:cs typeface="Calibri"/>
              <a:sym typeface="Calibri"/>
            </a:endParaRPr>
          </a:p>
        </p:txBody>
      </p:sp>
      <p:sp>
        <p:nvSpPr>
          <p:cNvPr id="61" name="Google Shape;61;p10"/>
          <p:cNvSpPr txBox="1"/>
          <p:nvPr/>
        </p:nvSpPr>
        <p:spPr>
          <a:xfrm>
            <a:off x="5124817" y="4120911"/>
            <a:ext cx="6481512" cy="1175813"/>
          </a:xfrm>
          <a:prstGeom prst="rect">
            <a:avLst/>
          </a:prstGeom>
          <a:noFill/>
          <a:ln>
            <a:noFill/>
          </a:ln>
        </p:spPr>
        <p:txBody>
          <a:bodyPr spcFirstLastPara="1" wrap="square" lIns="91425" tIns="45700" rIns="91425" bIns="45700" anchor="t" anchorCtr="0">
            <a:noAutofit/>
          </a:bodyPr>
          <a:lstStyle/>
          <a:p>
            <a:pPr lvl="0">
              <a:buSzPts val="2400"/>
            </a:pPr>
            <a:r>
              <a:rPr lang="en-US" sz="2400" dirty="0">
                <a:solidFill>
                  <a:srgbClr val="010078"/>
                </a:solidFill>
                <a:latin typeface="Calibri"/>
                <a:ea typeface="Calibri"/>
                <a:cs typeface="Calibri"/>
                <a:sym typeface="Calibri"/>
              </a:rPr>
              <a:t>Hai Zhang</a:t>
            </a:r>
            <a:r>
              <a:rPr lang="en-US" sz="2400" baseline="30000" dirty="0">
                <a:solidFill>
                  <a:srgbClr val="010078"/>
                </a:solidFill>
                <a:latin typeface="Calibri"/>
                <a:ea typeface="Calibri"/>
                <a:cs typeface="Calibri"/>
                <a:sym typeface="Calibri"/>
              </a:rPr>
              <a:t>1</a:t>
            </a:r>
            <a:r>
              <a:rPr lang="en-US" sz="2400" dirty="0">
                <a:solidFill>
                  <a:srgbClr val="010078"/>
                </a:solidFill>
                <a:latin typeface="Calibri"/>
                <a:ea typeface="Calibri"/>
                <a:cs typeface="Calibri"/>
                <a:sym typeface="Calibri"/>
              </a:rPr>
              <a:t>, </a:t>
            </a:r>
            <a:r>
              <a:rPr lang="en-US" sz="2400" dirty="0" err="1">
                <a:solidFill>
                  <a:srgbClr val="010078"/>
                </a:solidFill>
                <a:latin typeface="Calibri"/>
                <a:ea typeface="Calibri"/>
                <a:cs typeface="Calibri"/>
                <a:sym typeface="Calibri"/>
              </a:rPr>
              <a:t>Pubu</a:t>
            </a:r>
            <a:r>
              <a:rPr lang="en-US" sz="2400" dirty="0">
                <a:solidFill>
                  <a:srgbClr val="010078"/>
                </a:solidFill>
                <a:latin typeface="Calibri"/>
                <a:ea typeface="Calibri"/>
                <a:cs typeface="Calibri"/>
                <a:sym typeface="Calibri"/>
              </a:rPr>
              <a:t> Ciren</a:t>
            </a:r>
            <a:r>
              <a:rPr lang="en-US" sz="2400" baseline="30000" dirty="0">
                <a:solidFill>
                  <a:srgbClr val="010078"/>
                </a:solidFill>
                <a:latin typeface="Calibri"/>
                <a:ea typeface="Calibri"/>
                <a:cs typeface="Calibri"/>
                <a:sym typeface="Calibri"/>
              </a:rPr>
              <a:t>1</a:t>
            </a:r>
            <a:r>
              <a:rPr lang="en-US" sz="2400" dirty="0">
                <a:solidFill>
                  <a:srgbClr val="010078"/>
                </a:solidFill>
                <a:latin typeface="Calibri"/>
                <a:ea typeface="Calibri"/>
                <a:cs typeface="Calibri"/>
                <a:sym typeface="Calibri"/>
              </a:rPr>
              <a:t>, Shobha Kondragunta</a:t>
            </a:r>
            <a:r>
              <a:rPr lang="en-US" sz="2400" baseline="30000" dirty="0">
                <a:solidFill>
                  <a:srgbClr val="010078"/>
                </a:solidFill>
                <a:latin typeface="Calibri"/>
                <a:ea typeface="Calibri"/>
                <a:cs typeface="Calibri"/>
                <a:sym typeface="Calibri"/>
              </a:rPr>
              <a:t>2</a:t>
            </a:r>
          </a:p>
          <a:p>
            <a:pPr lvl="0">
              <a:buSzPts val="2400"/>
            </a:pPr>
            <a:endParaRPr lang="en-US" sz="3600" b="1" i="0" u="none" strike="noStrike" cap="none" baseline="30000" dirty="0">
              <a:solidFill>
                <a:srgbClr val="010078"/>
              </a:solidFill>
              <a:latin typeface="Calibri"/>
              <a:ea typeface="Calibri"/>
              <a:cs typeface="Calibri"/>
              <a:sym typeface="Calibri"/>
            </a:endParaRPr>
          </a:p>
          <a:p>
            <a:pPr lvl="0">
              <a:buSzPts val="2400"/>
            </a:pPr>
            <a:r>
              <a:rPr lang="en-US" sz="1600" baseline="30000" dirty="0">
                <a:solidFill>
                  <a:srgbClr val="010078"/>
                </a:solidFill>
                <a:latin typeface="Calibri"/>
                <a:ea typeface="Calibri"/>
                <a:cs typeface="Calibri"/>
                <a:sym typeface="Calibri"/>
              </a:rPr>
              <a:t>1 </a:t>
            </a:r>
            <a:r>
              <a:rPr lang="en-US" sz="1600" dirty="0">
                <a:solidFill>
                  <a:srgbClr val="010078"/>
                </a:solidFill>
                <a:latin typeface="Calibri"/>
                <a:ea typeface="Calibri"/>
                <a:cs typeface="Calibri"/>
                <a:sym typeface="Calibri"/>
              </a:rPr>
              <a:t>STC at NOAA; </a:t>
            </a:r>
            <a:r>
              <a:rPr lang="en-US" sz="1600" baseline="30000" dirty="0">
                <a:solidFill>
                  <a:srgbClr val="010078"/>
                </a:solidFill>
                <a:latin typeface="Calibri"/>
                <a:ea typeface="Calibri"/>
                <a:cs typeface="Calibri"/>
                <a:sym typeface="Calibri"/>
              </a:rPr>
              <a:t> 2 </a:t>
            </a:r>
            <a:r>
              <a:rPr lang="en-US" sz="1600" dirty="0">
                <a:solidFill>
                  <a:srgbClr val="010078"/>
                </a:solidFill>
                <a:latin typeface="Calibri"/>
                <a:ea typeface="Calibri"/>
                <a:cs typeface="Calibri"/>
                <a:sym typeface="Calibri"/>
              </a:rPr>
              <a:t>NOAA</a:t>
            </a:r>
            <a:endParaRPr lang="en-US" sz="1600" baseline="30000" dirty="0">
              <a:solidFill>
                <a:srgbClr val="010078"/>
              </a:solidFill>
              <a:latin typeface="Calibri"/>
              <a:ea typeface="Calibri"/>
              <a:cs typeface="Calibri"/>
              <a:sym typeface="Calibri"/>
            </a:endParaRPr>
          </a:p>
          <a:p>
            <a:pPr lvl="0">
              <a:buSzPts val="2400"/>
            </a:pPr>
            <a:endParaRPr lang="en-US" sz="1800" baseline="30000" dirty="0">
              <a:solidFill>
                <a:srgbClr val="010078"/>
              </a:solidFill>
              <a:latin typeface="Calibri"/>
              <a:ea typeface="Calibri"/>
              <a:cs typeface="Calibri"/>
              <a:sym typeface="Calibri"/>
            </a:endParaRPr>
          </a:p>
        </p:txBody>
      </p:sp>
      <p:sp>
        <p:nvSpPr>
          <p:cNvPr id="62" name="Google Shape;62;p10"/>
          <p:cNvSpPr txBox="1"/>
          <p:nvPr/>
        </p:nvSpPr>
        <p:spPr>
          <a:xfrm>
            <a:off x="716250" y="6607325"/>
            <a:ext cx="1414500" cy="41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10"/>
          <p:cNvSpPr txBox="1"/>
          <p:nvPr/>
        </p:nvSpPr>
        <p:spPr>
          <a:xfrm>
            <a:off x="368057" y="6003521"/>
            <a:ext cx="4455869" cy="984855"/>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800" dirty="0">
                <a:solidFill>
                  <a:srgbClr val="FFFFFF"/>
                </a:solidFill>
                <a:latin typeface="Calibri"/>
                <a:ea typeface="Calibri"/>
                <a:cs typeface="Calibri"/>
                <a:sym typeface="Calibri"/>
              </a:rPr>
              <a:t>June 15, 2026</a:t>
            </a:r>
          </a:p>
          <a:p>
            <a:pPr marL="0" marR="0" lvl="0" indent="0" algn="l" rtl="0">
              <a:lnSpc>
                <a:spcPct val="100000"/>
              </a:lnSpc>
              <a:spcBef>
                <a:spcPts val="0"/>
              </a:spcBef>
              <a:spcAft>
                <a:spcPts val="0"/>
              </a:spcAft>
              <a:buClr>
                <a:srgbClr val="000000"/>
              </a:buClr>
              <a:buSzPts val="2400"/>
              <a:buFont typeface="Arial"/>
              <a:buNone/>
            </a:pPr>
            <a:r>
              <a:rPr lang="en-US" sz="1600" b="0" i="0" dirty="0">
                <a:solidFill>
                  <a:schemeClr val="bg1"/>
                </a:solidFill>
                <a:effectLst/>
                <a:latin typeface="Google Sans"/>
              </a:rPr>
              <a:t>TEMPO</a:t>
            </a:r>
            <a:r>
              <a:rPr lang="en-US" sz="1600" dirty="0">
                <a:solidFill>
                  <a:schemeClr val="bg1"/>
                </a:solidFill>
                <a:latin typeface="Google Sans"/>
              </a:rPr>
              <a:t> DART Team Meeting</a:t>
            </a:r>
            <a:endParaRPr lang="en-US" sz="1600" dirty="0">
              <a:solidFill>
                <a:schemeClr val="bg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lang="en-US" sz="1800" dirty="0">
              <a:solidFill>
                <a:srgbClr val="FFFFFF"/>
              </a:solidFill>
              <a:latin typeface="Calibri"/>
              <a:ea typeface="Calibri"/>
              <a:cs typeface="Calibri"/>
              <a:sym typeface="Calibri"/>
            </a:endParaRPr>
          </a:p>
        </p:txBody>
      </p:sp>
      <p:sp>
        <p:nvSpPr>
          <p:cNvPr id="7" name="Google Shape;56;p8">
            <a:extLst>
              <a:ext uri="{FF2B5EF4-FFF2-40B4-BE49-F238E27FC236}">
                <a16:creationId xmlns:a16="http://schemas.microsoft.com/office/drawing/2014/main" id="{D292E115-C9F6-4243-845D-8F23BA40F623}"/>
              </a:ext>
            </a:extLst>
          </p:cNvPr>
          <p:cNvSpPr/>
          <p:nvPr/>
        </p:nvSpPr>
        <p:spPr>
          <a:xfrm>
            <a:off x="5379750" y="6342043"/>
            <a:ext cx="6096000" cy="4001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000" b="0" i="0" u="none" strike="noStrike" cap="none" dirty="0">
                <a:solidFill>
                  <a:srgbClr val="000000"/>
                </a:solidFill>
                <a:latin typeface="Arial"/>
                <a:ea typeface="Arial"/>
                <a:cs typeface="Arial"/>
                <a:sym typeface="Arial"/>
              </a:rPr>
              <a:t>Disclaimer: The scientific results and conclusions, as well as any views or opinions expressed herein, are those of the author(s) and do not necessarily reflect those of NOAA or the Department of Commerce.</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B1D70D2-0E0C-458A-B760-90423A00C69D}"/>
              </a:ext>
            </a:extLst>
          </p:cNvPr>
          <p:cNvSpPr txBox="1"/>
          <p:nvPr/>
        </p:nvSpPr>
        <p:spPr>
          <a:xfrm>
            <a:off x="16138" y="1735667"/>
            <a:ext cx="618067" cy="307777"/>
          </a:xfrm>
          <a:prstGeom prst="rect">
            <a:avLst/>
          </a:prstGeom>
          <a:noFill/>
        </p:spPr>
        <p:txBody>
          <a:bodyPr wrap="square" rtlCol="0">
            <a:spAutoFit/>
          </a:bodyPr>
          <a:lstStyle/>
          <a:p>
            <a:r>
              <a:rPr lang="en-US" dirty="0"/>
              <a:t>AER</a:t>
            </a:r>
          </a:p>
        </p:txBody>
      </p:sp>
      <p:sp>
        <p:nvSpPr>
          <p:cNvPr id="21" name="TextBox 20">
            <a:extLst>
              <a:ext uri="{FF2B5EF4-FFF2-40B4-BE49-F238E27FC236}">
                <a16:creationId xmlns:a16="http://schemas.microsoft.com/office/drawing/2014/main" id="{155FE930-B2A7-4900-9EB9-8ACA3281F032}"/>
              </a:ext>
            </a:extLst>
          </p:cNvPr>
          <p:cNvSpPr txBox="1"/>
          <p:nvPr/>
        </p:nvSpPr>
        <p:spPr>
          <a:xfrm>
            <a:off x="0" y="4963966"/>
            <a:ext cx="618067" cy="307777"/>
          </a:xfrm>
          <a:prstGeom prst="rect">
            <a:avLst/>
          </a:prstGeom>
          <a:noFill/>
        </p:spPr>
        <p:txBody>
          <a:bodyPr wrap="square" rtlCol="0">
            <a:spAutoFit/>
          </a:bodyPr>
          <a:lstStyle/>
          <a:p>
            <a:r>
              <a:rPr lang="en-US" dirty="0"/>
              <a:t>CLA</a:t>
            </a:r>
          </a:p>
        </p:txBody>
      </p:sp>
      <p:pic>
        <p:nvPicPr>
          <p:cNvPr id="6" name="Picture 5">
            <a:extLst>
              <a:ext uri="{FF2B5EF4-FFF2-40B4-BE49-F238E27FC236}">
                <a16:creationId xmlns:a16="http://schemas.microsoft.com/office/drawing/2014/main" id="{6A610D1E-4935-4EE2-8CFC-145FE1F694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391" y="3622882"/>
            <a:ext cx="2154655" cy="2192847"/>
          </a:xfrm>
          <a:prstGeom prst="rect">
            <a:avLst/>
          </a:prstGeom>
        </p:spPr>
      </p:pic>
      <p:pic>
        <p:nvPicPr>
          <p:cNvPr id="10" name="Picture 9">
            <a:extLst>
              <a:ext uri="{FF2B5EF4-FFF2-40B4-BE49-F238E27FC236}">
                <a16:creationId xmlns:a16="http://schemas.microsoft.com/office/drawing/2014/main" id="{91BE87A9-3EB7-469E-A244-262CBADD9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9370" y="3632344"/>
            <a:ext cx="2154654" cy="2192847"/>
          </a:xfrm>
          <a:prstGeom prst="rect">
            <a:avLst/>
          </a:prstGeom>
        </p:spPr>
      </p:pic>
      <p:pic>
        <p:nvPicPr>
          <p:cNvPr id="12" name="Picture 11">
            <a:extLst>
              <a:ext uri="{FF2B5EF4-FFF2-40B4-BE49-F238E27FC236}">
                <a16:creationId xmlns:a16="http://schemas.microsoft.com/office/drawing/2014/main" id="{FEA6727B-5EA9-4A46-B2EB-4D7A54BD4F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9772" y="3597843"/>
            <a:ext cx="2245210" cy="2285008"/>
          </a:xfrm>
          <a:prstGeom prst="rect">
            <a:avLst/>
          </a:prstGeom>
        </p:spPr>
      </p:pic>
      <p:pic>
        <p:nvPicPr>
          <p:cNvPr id="15" name="Picture 14">
            <a:extLst>
              <a:ext uri="{FF2B5EF4-FFF2-40B4-BE49-F238E27FC236}">
                <a16:creationId xmlns:a16="http://schemas.microsoft.com/office/drawing/2014/main" id="{A6FD2E78-E323-4F4A-88F5-7FABCFB2F0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2670" y="1032809"/>
            <a:ext cx="2245210" cy="2285008"/>
          </a:xfrm>
          <a:prstGeom prst="rect">
            <a:avLst/>
          </a:prstGeom>
        </p:spPr>
      </p:pic>
      <p:pic>
        <p:nvPicPr>
          <p:cNvPr id="19" name="Picture 18">
            <a:extLst>
              <a:ext uri="{FF2B5EF4-FFF2-40B4-BE49-F238E27FC236}">
                <a16:creationId xmlns:a16="http://schemas.microsoft.com/office/drawing/2014/main" id="{D38E08CA-DFC0-4494-896A-427BB992B4B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7460" y="1032809"/>
            <a:ext cx="2245210" cy="2285008"/>
          </a:xfrm>
          <a:prstGeom prst="rect">
            <a:avLst/>
          </a:prstGeom>
        </p:spPr>
      </p:pic>
      <p:pic>
        <p:nvPicPr>
          <p:cNvPr id="23" name="Picture 22">
            <a:extLst>
              <a:ext uri="{FF2B5EF4-FFF2-40B4-BE49-F238E27FC236}">
                <a16:creationId xmlns:a16="http://schemas.microsoft.com/office/drawing/2014/main" id="{375EBA86-3396-417E-836B-AD01C16200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227" y="1042270"/>
            <a:ext cx="2245211" cy="2285009"/>
          </a:xfrm>
          <a:prstGeom prst="rect">
            <a:avLst/>
          </a:prstGeom>
        </p:spPr>
      </p:pic>
      <p:sp>
        <p:nvSpPr>
          <p:cNvPr id="11" name="TextBox 10">
            <a:extLst>
              <a:ext uri="{FF2B5EF4-FFF2-40B4-BE49-F238E27FC236}">
                <a16:creationId xmlns:a16="http://schemas.microsoft.com/office/drawing/2014/main" id="{2A612C97-9BBF-4F7A-ACB7-32A58EA9CC89}"/>
              </a:ext>
            </a:extLst>
          </p:cNvPr>
          <p:cNvSpPr txBox="1"/>
          <p:nvPr/>
        </p:nvSpPr>
        <p:spPr>
          <a:xfrm>
            <a:off x="222011" y="209880"/>
            <a:ext cx="12120626" cy="584775"/>
          </a:xfrm>
          <a:prstGeom prst="rect">
            <a:avLst/>
          </a:prstGeom>
          <a:noFill/>
        </p:spPr>
        <p:txBody>
          <a:bodyPr wrap="none" rtlCol="0">
            <a:spAutoFit/>
          </a:bodyPr>
          <a:lstStyle/>
          <a:p>
            <a:r>
              <a:rPr lang="en-US" sz="3200" b="1" dirty="0">
                <a:solidFill>
                  <a:srgbClr val="002060"/>
                </a:solidFill>
              </a:rPr>
              <a:t>ALH Comparison to </a:t>
            </a:r>
            <a:r>
              <a:rPr lang="en-US" sz="3200" b="1" dirty="0" err="1">
                <a:solidFill>
                  <a:srgbClr val="002060"/>
                </a:solidFill>
              </a:rPr>
              <a:t>EarthCARE</a:t>
            </a:r>
            <a:r>
              <a:rPr lang="en-US" sz="3200" b="1" dirty="0">
                <a:solidFill>
                  <a:srgbClr val="002060"/>
                </a:solidFill>
              </a:rPr>
              <a:t> (March 2025-December 2025)</a:t>
            </a:r>
          </a:p>
        </p:txBody>
      </p:sp>
      <p:pic>
        <p:nvPicPr>
          <p:cNvPr id="13" name="Picture 12">
            <a:extLst>
              <a:ext uri="{FF2B5EF4-FFF2-40B4-BE49-F238E27FC236}">
                <a16:creationId xmlns:a16="http://schemas.microsoft.com/office/drawing/2014/main" id="{14E65F5F-ED9E-4509-9CD4-740E67A4E3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27318" y="3667067"/>
            <a:ext cx="2177192" cy="2215784"/>
          </a:xfrm>
          <a:prstGeom prst="rect">
            <a:avLst/>
          </a:prstGeom>
        </p:spPr>
      </p:pic>
      <p:pic>
        <p:nvPicPr>
          <p:cNvPr id="16" name="Picture 15">
            <a:extLst>
              <a:ext uri="{FF2B5EF4-FFF2-40B4-BE49-F238E27FC236}">
                <a16:creationId xmlns:a16="http://schemas.microsoft.com/office/drawing/2014/main" id="{E4E9D7BB-227D-4A97-91A1-D1916886AC9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43708" y="3632344"/>
            <a:ext cx="2177192" cy="2215784"/>
          </a:xfrm>
          <a:prstGeom prst="rect">
            <a:avLst/>
          </a:prstGeom>
        </p:spPr>
      </p:pic>
      <p:pic>
        <p:nvPicPr>
          <p:cNvPr id="17" name="Picture 16">
            <a:extLst>
              <a:ext uri="{FF2B5EF4-FFF2-40B4-BE49-F238E27FC236}">
                <a16:creationId xmlns:a16="http://schemas.microsoft.com/office/drawing/2014/main" id="{A5DA9E31-53A9-4425-8532-D19A08618D0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75930" y="1071021"/>
            <a:ext cx="2216961" cy="2256258"/>
          </a:xfrm>
          <a:prstGeom prst="rect">
            <a:avLst/>
          </a:prstGeom>
        </p:spPr>
      </p:pic>
      <p:pic>
        <p:nvPicPr>
          <p:cNvPr id="18" name="Picture 17">
            <a:extLst>
              <a:ext uri="{FF2B5EF4-FFF2-40B4-BE49-F238E27FC236}">
                <a16:creationId xmlns:a16="http://schemas.microsoft.com/office/drawing/2014/main" id="{275254CD-945C-4C21-AD4F-EE200888B0F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59300" y="1071021"/>
            <a:ext cx="2245210" cy="2285008"/>
          </a:xfrm>
          <a:prstGeom prst="rect">
            <a:avLst/>
          </a:prstGeom>
        </p:spPr>
      </p:pic>
      <p:sp>
        <p:nvSpPr>
          <p:cNvPr id="2" name="TextBox 1">
            <a:extLst>
              <a:ext uri="{FF2B5EF4-FFF2-40B4-BE49-F238E27FC236}">
                <a16:creationId xmlns:a16="http://schemas.microsoft.com/office/drawing/2014/main" id="{ED08D619-40BE-4FF8-B56D-C6CA8CC74C5A}"/>
              </a:ext>
            </a:extLst>
          </p:cNvPr>
          <p:cNvSpPr txBox="1"/>
          <p:nvPr/>
        </p:nvSpPr>
        <p:spPr>
          <a:xfrm>
            <a:off x="1354016" y="5952263"/>
            <a:ext cx="3268844" cy="523220"/>
          </a:xfrm>
          <a:prstGeom prst="rect">
            <a:avLst/>
          </a:prstGeom>
          <a:noFill/>
        </p:spPr>
        <p:txBody>
          <a:bodyPr wrap="none" rtlCol="0">
            <a:spAutoFit/>
          </a:bodyPr>
          <a:lstStyle/>
          <a:p>
            <a:pPr marL="285750" indent="-285750">
              <a:buFont typeface="Arial" panose="020B0604020202020204" pitchFamily="34" charset="0"/>
              <a:buChar char="•"/>
            </a:pPr>
            <a:r>
              <a:rPr lang="en-US" dirty="0"/>
              <a:t>Better agreement with CLA product</a:t>
            </a:r>
          </a:p>
          <a:p>
            <a:pPr marL="285750" indent="-285750">
              <a:buFont typeface="Arial" panose="020B0604020202020204" pitchFamily="34" charset="0"/>
              <a:buChar char="•"/>
            </a:pPr>
            <a:r>
              <a:rPr lang="en-US" dirty="0"/>
              <a:t>Better performance for higher AOD</a:t>
            </a:r>
          </a:p>
        </p:txBody>
      </p:sp>
      <p:sp>
        <p:nvSpPr>
          <p:cNvPr id="3" name="Rectangle: Rounded Corners 2">
            <a:extLst>
              <a:ext uri="{FF2B5EF4-FFF2-40B4-BE49-F238E27FC236}">
                <a16:creationId xmlns:a16="http://schemas.microsoft.com/office/drawing/2014/main" id="{1A7A2557-F6F7-4BD4-9F2F-E3875E57EA58}"/>
              </a:ext>
            </a:extLst>
          </p:cNvPr>
          <p:cNvSpPr/>
          <p:nvPr/>
        </p:nvSpPr>
        <p:spPr>
          <a:xfrm>
            <a:off x="634205" y="887506"/>
            <a:ext cx="7025095" cy="510988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8CED560-92B8-44E3-8E74-70A9BCD1D8B0}"/>
              </a:ext>
            </a:extLst>
          </p:cNvPr>
          <p:cNvSpPr txBox="1"/>
          <p:nvPr/>
        </p:nvSpPr>
        <p:spPr>
          <a:xfrm>
            <a:off x="3637854" y="687956"/>
            <a:ext cx="582211" cy="307777"/>
          </a:xfrm>
          <a:prstGeom prst="rect">
            <a:avLst/>
          </a:prstGeom>
          <a:solidFill>
            <a:schemeClr val="accent1">
              <a:lumMod val="40000"/>
              <a:lumOff val="60000"/>
            </a:schemeClr>
          </a:solidFill>
          <a:ln>
            <a:solidFill>
              <a:srgbClr val="00B050"/>
            </a:solidFill>
          </a:ln>
        </p:spPr>
        <p:txBody>
          <a:bodyPr wrap="none" rtlCol="0">
            <a:spAutoFit/>
          </a:bodyPr>
          <a:lstStyle/>
          <a:p>
            <a:r>
              <a:rPr lang="en-US" dirty="0"/>
              <a:t>Land</a:t>
            </a:r>
          </a:p>
        </p:txBody>
      </p:sp>
      <p:sp>
        <p:nvSpPr>
          <p:cNvPr id="20" name="Rectangle: Rounded Corners 19">
            <a:extLst>
              <a:ext uri="{FF2B5EF4-FFF2-40B4-BE49-F238E27FC236}">
                <a16:creationId xmlns:a16="http://schemas.microsoft.com/office/drawing/2014/main" id="{5B1169E5-CD44-41B2-B6A9-D5D5C277F1FC}"/>
              </a:ext>
            </a:extLst>
          </p:cNvPr>
          <p:cNvSpPr/>
          <p:nvPr/>
        </p:nvSpPr>
        <p:spPr>
          <a:xfrm>
            <a:off x="7636403" y="887506"/>
            <a:ext cx="4539460" cy="5218109"/>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CBEE7FE-47C8-4A3D-9830-C04B7FE8FFDC}"/>
              </a:ext>
            </a:extLst>
          </p:cNvPr>
          <p:cNvSpPr txBox="1"/>
          <p:nvPr/>
        </p:nvSpPr>
        <p:spPr>
          <a:xfrm>
            <a:off x="9831449" y="725032"/>
            <a:ext cx="662361" cy="307777"/>
          </a:xfrm>
          <a:prstGeom prst="rect">
            <a:avLst/>
          </a:prstGeom>
          <a:solidFill>
            <a:schemeClr val="accent1">
              <a:lumMod val="40000"/>
              <a:lumOff val="60000"/>
            </a:schemeClr>
          </a:solidFill>
          <a:ln>
            <a:solidFill>
              <a:srgbClr val="00B050"/>
            </a:solidFill>
          </a:ln>
        </p:spPr>
        <p:txBody>
          <a:bodyPr wrap="none" rtlCol="0">
            <a:spAutoFit/>
          </a:bodyPr>
          <a:lstStyle/>
          <a:p>
            <a:r>
              <a:rPr lang="en-US" dirty="0"/>
              <a:t>Water</a:t>
            </a:r>
          </a:p>
        </p:txBody>
      </p:sp>
    </p:spTree>
    <p:extLst>
      <p:ext uri="{BB962C8B-B14F-4D97-AF65-F5344CB8AC3E}">
        <p14:creationId xmlns:p14="http://schemas.microsoft.com/office/powerpoint/2010/main" val="4292545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AE02A-2115-4A31-A895-54B38C0359EB}"/>
              </a:ext>
            </a:extLst>
          </p:cNvPr>
          <p:cNvSpPr>
            <a:spLocks noGrp="1"/>
          </p:cNvSpPr>
          <p:nvPr>
            <p:ph type="title"/>
          </p:nvPr>
        </p:nvSpPr>
        <p:spPr>
          <a:xfrm>
            <a:off x="735105" y="97479"/>
            <a:ext cx="10515600" cy="1325563"/>
          </a:xfrm>
        </p:spPr>
        <p:txBody>
          <a:bodyPr/>
          <a:lstStyle/>
          <a:p>
            <a:r>
              <a:rPr lang="en-US" dirty="0">
                <a:solidFill>
                  <a:srgbClr val="001473"/>
                </a:solidFill>
              </a:rPr>
              <a:t>Bias correction of DLER</a:t>
            </a:r>
          </a:p>
        </p:txBody>
      </p:sp>
      <p:sp>
        <p:nvSpPr>
          <p:cNvPr id="3" name="Text Placeholder 2">
            <a:extLst>
              <a:ext uri="{FF2B5EF4-FFF2-40B4-BE49-F238E27FC236}">
                <a16:creationId xmlns:a16="http://schemas.microsoft.com/office/drawing/2014/main" id="{F5FC85BC-4AA0-4B9C-9020-7C1772559744}"/>
              </a:ext>
            </a:extLst>
          </p:cNvPr>
          <p:cNvSpPr>
            <a:spLocks noGrp="1"/>
          </p:cNvSpPr>
          <p:nvPr>
            <p:ph type="body" idx="1"/>
          </p:nvPr>
        </p:nvSpPr>
        <p:spPr>
          <a:xfrm>
            <a:off x="454697" y="948578"/>
            <a:ext cx="4782671" cy="2887070"/>
          </a:xfrm>
        </p:spPr>
        <p:txBody>
          <a:bodyPr/>
          <a:lstStyle/>
          <a:p>
            <a:r>
              <a:rPr lang="en-US" sz="2000" dirty="0"/>
              <a:t>Use TEMPO-AERONET matchup dataset </a:t>
            </a:r>
          </a:p>
          <a:p>
            <a:r>
              <a:rPr lang="en-US" sz="2000" dirty="0"/>
              <a:t>Atmospheric correction to obtain surface reflectance for low AOD matchups</a:t>
            </a:r>
          </a:p>
          <a:p>
            <a:r>
              <a:rPr lang="en-US" sz="2000" dirty="0"/>
              <a:t>Compare DLER with the retrieved</a:t>
            </a:r>
          </a:p>
          <a:p>
            <a:r>
              <a:rPr lang="en-US" sz="2000" dirty="0"/>
              <a:t>Use machine learning (</a:t>
            </a:r>
            <a:r>
              <a:rPr lang="en-US" sz="2000" dirty="0" err="1"/>
              <a:t>lightGBM</a:t>
            </a:r>
            <a:r>
              <a:rPr lang="en-US" sz="2000" dirty="0"/>
              <a:t>) to correct bias </a:t>
            </a:r>
          </a:p>
          <a:p>
            <a:r>
              <a:rPr lang="en-US" sz="2000" dirty="0"/>
              <a:t>Still not deployed in the full product yet </a:t>
            </a:r>
          </a:p>
        </p:txBody>
      </p:sp>
      <p:pic>
        <p:nvPicPr>
          <p:cNvPr id="4" name="Picture 3">
            <a:extLst>
              <a:ext uri="{FF2B5EF4-FFF2-40B4-BE49-F238E27FC236}">
                <a16:creationId xmlns:a16="http://schemas.microsoft.com/office/drawing/2014/main" id="{8F87C515-04D3-4BEB-89DF-77D2589658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35648"/>
            <a:ext cx="5692067" cy="2478803"/>
          </a:xfrm>
          <a:prstGeom prst="rect">
            <a:avLst/>
          </a:prstGeom>
        </p:spPr>
      </p:pic>
      <p:pic>
        <p:nvPicPr>
          <p:cNvPr id="5" name="Picture 4">
            <a:extLst>
              <a:ext uri="{FF2B5EF4-FFF2-40B4-BE49-F238E27FC236}">
                <a16:creationId xmlns:a16="http://schemas.microsoft.com/office/drawing/2014/main" id="{B63E891A-2E9C-4F4C-B5E4-D87C0E2DF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9130" y="1007849"/>
            <a:ext cx="5889818" cy="2617696"/>
          </a:xfrm>
          <a:prstGeom prst="rect">
            <a:avLst/>
          </a:prstGeom>
        </p:spPr>
      </p:pic>
      <p:pic>
        <p:nvPicPr>
          <p:cNvPr id="6" name="Picture 5">
            <a:extLst>
              <a:ext uri="{FF2B5EF4-FFF2-40B4-BE49-F238E27FC236}">
                <a16:creationId xmlns:a16="http://schemas.microsoft.com/office/drawing/2014/main" id="{5CD1BEA9-02C0-465C-A641-F26CAB33F5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7947" y="3625545"/>
            <a:ext cx="2785002" cy="2769267"/>
          </a:xfrm>
          <a:prstGeom prst="rect">
            <a:avLst/>
          </a:prstGeom>
        </p:spPr>
      </p:pic>
      <p:pic>
        <p:nvPicPr>
          <p:cNvPr id="7" name="Picture 6">
            <a:extLst>
              <a:ext uri="{FF2B5EF4-FFF2-40B4-BE49-F238E27FC236}">
                <a16:creationId xmlns:a16="http://schemas.microsoft.com/office/drawing/2014/main" id="{2BBE5A1F-1702-49A0-BE20-0BF7B330D0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1287" y="3646328"/>
            <a:ext cx="2743200" cy="2727701"/>
          </a:xfrm>
          <a:prstGeom prst="rect">
            <a:avLst/>
          </a:prstGeom>
        </p:spPr>
      </p:pic>
      <p:sp>
        <p:nvSpPr>
          <p:cNvPr id="8" name="TextBox 7">
            <a:extLst>
              <a:ext uri="{FF2B5EF4-FFF2-40B4-BE49-F238E27FC236}">
                <a16:creationId xmlns:a16="http://schemas.microsoft.com/office/drawing/2014/main" id="{57ED844C-86B9-4C80-9B81-A3F324035783}"/>
              </a:ext>
            </a:extLst>
          </p:cNvPr>
          <p:cNvSpPr txBox="1"/>
          <p:nvPr/>
        </p:nvSpPr>
        <p:spPr>
          <a:xfrm>
            <a:off x="7201605" y="5629834"/>
            <a:ext cx="1547218" cy="307777"/>
          </a:xfrm>
          <a:prstGeom prst="rect">
            <a:avLst/>
          </a:prstGeom>
          <a:solidFill>
            <a:srgbClr val="00B0F0"/>
          </a:solidFill>
        </p:spPr>
        <p:txBody>
          <a:bodyPr wrap="none" rtlCol="0">
            <a:spAutoFit/>
          </a:bodyPr>
          <a:lstStyle/>
          <a:p>
            <a:r>
              <a:rPr lang="en-US" dirty="0"/>
              <a:t>Before correction</a:t>
            </a:r>
          </a:p>
        </p:txBody>
      </p:sp>
      <p:sp>
        <p:nvSpPr>
          <p:cNvPr id="9" name="TextBox 8">
            <a:extLst>
              <a:ext uri="{FF2B5EF4-FFF2-40B4-BE49-F238E27FC236}">
                <a16:creationId xmlns:a16="http://schemas.microsoft.com/office/drawing/2014/main" id="{F1A97B28-75CD-4D5F-9939-8511E89A6C62}"/>
              </a:ext>
            </a:extLst>
          </p:cNvPr>
          <p:cNvSpPr txBox="1"/>
          <p:nvPr/>
        </p:nvSpPr>
        <p:spPr>
          <a:xfrm>
            <a:off x="10114403" y="5674159"/>
            <a:ext cx="1398140" cy="307777"/>
          </a:xfrm>
          <a:prstGeom prst="rect">
            <a:avLst/>
          </a:prstGeom>
          <a:solidFill>
            <a:srgbClr val="00B0F0"/>
          </a:solidFill>
        </p:spPr>
        <p:txBody>
          <a:bodyPr wrap="none" rtlCol="0">
            <a:spAutoFit/>
          </a:bodyPr>
          <a:lstStyle/>
          <a:p>
            <a:r>
              <a:rPr lang="en-US" dirty="0"/>
              <a:t>After correction</a:t>
            </a:r>
          </a:p>
        </p:txBody>
      </p:sp>
    </p:spTree>
    <p:extLst>
      <p:ext uri="{BB962C8B-B14F-4D97-AF65-F5344CB8AC3E}">
        <p14:creationId xmlns:p14="http://schemas.microsoft.com/office/powerpoint/2010/main" val="493585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39216-E5A5-4BE5-823C-CEADD41BB650}"/>
              </a:ext>
            </a:extLst>
          </p:cNvPr>
          <p:cNvSpPr>
            <a:spLocks noGrp="1"/>
          </p:cNvSpPr>
          <p:nvPr>
            <p:ph type="title"/>
          </p:nvPr>
        </p:nvSpPr>
        <p:spPr>
          <a:xfrm>
            <a:off x="662474" y="108200"/>
            <a:ext cx="10598020" cy="908837"/>
          </a:xfrm>
        </p:spPr>
        <p:txBody>
          <a:bodyPr/>
          <a:lstStyle/>
          <a:p>
            <a:r>
              <a:rPr lang="en-US" sz="3200" b="1" dirty="0">
                <a:solidFill>
                  <a:srgbClr val="001473"/>
                </a:solidFill>
              </a:rPr>
              <a:t>TEMPO–ABI PM</a:t>
            </a:r>
            <a:r>
              <a:rPr lang="en-US" sz="3200" b="1" baseline="-25000" dirty="0">
                <a:solidFill>
                  <a:srgbClr val="001473"/>
                </a:solidFill>
              </a:rPr>
              <a:t>2.5</a:t>
            </a:r>
            <a:r>
              <a:rPr lang="en-US" sz="3200" b="1" dirty="0">
                <a:solidFill>
                  <a:srgbClr val="001473"/>
                </a:solidFill>
              </a:rPr>
              <a:t> Estimates using GWR</a:t>
            </a:r>
          </a:p>
        </p:txBody>
      </p:sp>
      <p:sp>
        <p:nvSpPr>
          <p:cNvPr id="3" name="Text Placeholder 2">
            <a:extLst>
              <a:ext uri="{FF2B5EF4-FFF2-40B4-BE49-F238E27FC236}">
                <a16:creationId xmlns:a16="http://schemas.microsoft.com/office/drawing/2014/main" id="{FD51DAC9-B44F-4302-88E5-5B05BA4AEC71}"/>
              </a:ext>
            </a:extLst>
          </p:cNvPr>
          <p:cNvSpPr>
            <a:spLocks noGrp="1"/>
          </p:cNvSpPr>
          <p:nvPr>
            <p:ph type="body" idx="1"/>
          </p:nvPr>
        </p:nvSpPr>
        <p:spPr>
          <a:xfrm>
            <a:off x="471973" y="787539"/>
            <a:ext cx="11248053" cy="5887616"/>
          </a:xfrm>
        </p:spPr>
        <p:txBody>
          <a:bodyPr/>
          <a:lstStyle/>
          <a:p>
            <a:r>
              <a:rPr lang="en-US" b="1" dirty="0"/>
              <a:t>Geographically Weighted Regression (GWR)</a:t>
            </a:r>
          </a:p>
          <a:p>
            <a:r>
              <a:rPr lang="en-US" dirty="0"/>
              <a:t>Estimate PM₂.₅ separately from TEMPO AOD–ALH and ABI AOD, then merge</a:t>
            </a:r>
          </a:p>
          <a:p>
            <a:r>
              <a:rPr lang="en-US" dirty="0"/>
              <a:t>Including TEMPO aerosol information improves PM</a:t>
            </a:r>
            <a:r>
              <a:rPr lang="en-US" baseline="-25000" dirty="0"/>
              <a:t>2.5</a:t>
            </a:r>
            <a:r>
              <a:rPr lang="en-US" dirty="0"/>
              <a:t> estimates, especially for high ALH and heavy dust cases</a:t>
            </a:r>
          </a:p>
          <a:p>
            <a:r>
              <a:rPr lang="en-US" dirty="0"/>
              <a:t>TEMPO-only estimates will be operational; TEMPO-ABI merged product coming next</a:t>
            </a:r>
          </a:p>
        </p:txBody>
      </p:sp>
      <p:pic>
        <p:nvPicPr>
          <p:cNvPr id="5" name="Picture 4">
            <a:extLst>
              <a:ext uri="{FF2B5EF4-FFF2-40B4-BE49-F238E27FC236}">
                <a16:creationId xmlns:a16="http://schemas.microsoft.com/office/drawing/2014/main" id="{B55ACA33-73D2-4CD9-8F79-82AFB19E6A18}"/>
              </a:ext>
            </a:extLst>
          </p:cNvPr>
          <p:cNvPicPr>
            <a:picLocks noChangeAspect="1"/>
          </p:cNvPicPr>
          <p:nvPr/>
        </p:nvPicPr>
        <p:blipFill>
          <a:blip r:embed="rId2"/>
          <a:stretch>
            <a:fillRect/>
          </a:stretch>
        </p:blipFill>
        <p:spPr>
          <a:xfrm>
            <a:off x="1623224" y="4593880"/>
            <a:ext cx="7278116" cy="1476581"/>
          </a:xfrm>
          <a:prstGeom prst="rect">
            <a:avLst/>
          </a:prstGeom>
        </p:spPr>
      </p:pic>
    </p:spTree>
    <p:extLst>
      <p:ext uri="{BB962C8B-B14F-4D97-AF65-F5344CB8AC3E}">
        <p14:creationId xmlns:p14="http://schemas.microsoft.com/office/powerpoint/2010/main" val="3191605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7DB8-D3A0-4F88-AB58-26EC60308E32}"/>
              </a:ext>
            </a:extLst>
          </p:cNvPr>
          <p:cNvSpPr>
            <a:spLocks noGrp="1"/>
          </p:cNvSpPr>
          <p:nvPr>
            <p:ph type="title"/>
          </p:nvPr>
        </p:nvSpPr>
        <p:spPr/>
        <p:txBody>
          <a:bodyPr/>
          <a:lstStyle/>
          <a:p>
            <a:r>
              <a:rPr lang="en-US" sz="4000" dirty="0">
                <a:solidFill>
                  <a:srgbClr val="001473"/>
                </a:solidFill>
              </a:rPr>
              <a:t>10-fold cross validation (August 2023-July 2024)</a:t>
            </a:r>
          </a:p>
        </p:txBody>
      </p:sp>
      <p:pic>
        <p:nvPicPr>
          <p:cNvPr id="4" name="Picture 3">
            <a:extLst>
              <a:ext uri="{FF2B5EF4-FFF2-40B4-BE49-F238E27FC236}">
                <a16:creationId xmlns:a16="http://schemas.microsoft.com/office/drawing/2014/main" id="{A22CB31C-D7DC-48AA-A3BF-2A64053C936C}"/>
              </a:ext>
            </a:extLst>
          </p:cNvPr>
          <p:cNvPicPr>
            <a:picLocks noChangeAspect="1"/>
          </p:cNvPicPr>
          <p:nvPr/>
        </p:nvPicPr>
        <p:blipFill>
          <a:blip r:embed="rId2"/>
          <a:stretch>
            <a:fillRect/>
          </a:stretch>
        </p:blipFill>
        <p:spPr>
          <a:xfrm>
            <a:off x="632346" y="1690688"/>
            <a:ext cx="4363221" cy="4241301"/>
          </a:xfrm>
          <a:prstGeom prst="rect">
            <a:avLst/>
          </a:prstGeom>
        </p:spPr>
      </p:pic>
      <p:pic>
        <p:nvPicPr>
          <p:cNvPr id="8" name="Picture 7">
            <a:extLst>
              <a:ext uri="{FF2B5EF4-FFF2-40B4-BE49-F238E27FC236}">
                <a16:creationId xmlns:a16="http://schemas.microsoft.com/office/drawing/2014/main" id="{DB17529A-088F-4CCE-95D9-042F40753A06}"/>
              </a:ext>
            </a:extLst>
          </p:cNvPr>
          <p:cNvPicPr>
            <a:picLocks noChangeAspect="1"/>
          </p:cNvPicPr>
          <p:nvPr/>
        </p:nvPicPr>
        <p:blipFill>
          <a:blip r:embed="rId3"/>
          <a:stretch>
            <a:fillRect/>
          </a:stretch>
        </p:blipFill>
        <p:spPr>
          <a:xfrm>
            <a:off x="5544641" y="1838610"/>
            <a:ext cx="5809159" cy="3811982"/>
          </a:xfrm>
          <a:prstGeom prst="rect">
            <a:avLst/>
          </a:prstGeom>
        </p:spPr>
      </p:pic>
    </p:spTree>
    <p:extLst>
      <p:ext uri="{BB962C8B-B14F-4D97-AF65-F5344CB8AC3E}">
        <p14:creationId xmlns:p14="http://schemas.microsoft.com/office/powerpoint/2010/main" val="3694768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9CC2E-07C7-44D3-B949-CC4FC086F006}"/>
              </a:ext>
            </a:extLst>
          </p:cNvPr>
          <p:cNvSpPr>
            <a:spLocks noGrp="1"/>
          </p:cNvSpPr>
          <p:nvPr>
            <p:ph type="title"/>
          </p:nvPr>
        </p:nvSpPr>
        <p:spPr>
          <a:xfrm>
            <a:off x="838200" y="131860"/>
            <a:ext cx="10515600" cy="1325563"/>
          </a:xfrm>
        </p:spPr>
        <p:txBody>
          <a:bodyPr/>
          <a:lstStyle/>
          <a:p>
            <a:r>
              <a:rPr lang="en-US" dirty="0">
                <a:solidFill>
                  <a:srgbClr val="001473"/>
                </a:solidFill>
              </a:rPr>
              <a:t>Summary</a:t>
            </a:r>
          </a:p>
        </p:txBody>
      </p:sp>
      <p:sp>
        <p:nvSpPr>
          <p:cNvPr id="3" name="Text Placeholder 2">
            <a:extLst>
              <a:ext uri="{FF2B5EF4-FFF2-40B4-BE49-F238E27FC236}">
                <a16:creationId xmlns:a16="http://schemas.microsoft.com/office/drawing/2014/main" id="{682A6275-6B09-41E1-86C5-5A93B0380AEF}"/>
              </a:ext>
            </a:extLst>
          </p:cNvPr>
          <p:cNvSpPr>
            <a:spLocks noGrp="1"/>
          </p:cNvSpPr>
          <p:nvPr>
            <p:ph type="body" idx="1"/>
          </p:nvPr>
        </p:nvSpPr>
        <p:spPr>
          <a:xfrm>
            <a:off x="513184" y="1337306"/>
            <a:ext cx="11215396" cy="4998180"/>
          </a:xfrm>
        </p:spPr>
        <p:txBody>
          <a:bodyPr/>
          <a:lstStyle/>
          <a:p>
            <a:r>
              <a:rPr lang="en-US" sz="2400" b="1" dirty="0"/>
              <a:t>TEMPO ADP generated improved smoke/dust detection due to the availability of UV bands</a:t>
            </a:r>
          </a:p>
          <a:p>
            <a:r>
              <a:rPr lang="en-US" sz="2400" b="1" dirty="0"/>
              <a:t>TEMPO AOD-ALH retrieval algorithms developed and validated</a:t>
            </a:r>
          </a:p>
          <a:p>
            <a:pPr lvl="1"/>
            <a:r>
              <a:rPr lang="en-US" sz="2000" dirty="0"/>
              <a:t>Multiple updates: soft calibration, DLER bias correction, ML-based QA filter</a:t>
            </a:r>
          </a:p>
          <a:p>
            <a:r>
              <a:rPr lang="en-US" sz="2400" b="1" dirty="0"/>
              <a:t>Merged TEMPO-ABI PM</a:t>
            </a:r>
            <a:r>
              <a:rPr lang="en-US" sz="2400" b="1" baseline="-25000" dirty="0"/>
              <a:t>2.5</a:t>
            </a:r>
            <a:r>
              <a:rPr lang="en-US" sz="2400" b="1" dirty="0"/>
              <a:t> estimates outperform ABI-only in challenging conditions</a:t>
            </a:r>
          </a:p>
          <a:p>
            <a:pPr lvl="1"/>
            <a:r>
              <a:rPr lang="en-US" sz="2000" dirty="0"/>
              <a:t>Improved accuracy for high aerosol layer height (ALH) and dusty environments</a:t>
            </a:r>
          </a:p>
          <a:p>
            <a:r>
              <a:rPr lang="en-US" sz="2400" b="1" dirty="0"/>
              <a:t>Published papers</a:t>
            </a:r>
          </a:p>
          <a:p>
            <a:pPr lvl="1"/>
            <a:r>
              <a:rPr lang="en-US" sz="1800" dirty="0"/>
              <a:t>Zhang et al. (2025). TEMPO aerosol optical depth and aerosol layer height retrieval algorithm. JGR: Atmospheres, 130, e2025JD044082.</a:t>
            </a:r>
          </a:p>
          <a:p>
            <a:pPr lvl="1"/>
            <a:r>
              <a:rPr lang="en-US" sz="1800" dirty="0"/>
              <a:t>Zhang et al. (2026). Hourly PM2.5 estimates from TEMPO and ABI aerosol retrievals using GWR. Earth and Space Science, 13, e2025EA004959.</a:t>
            </a:r>
          </a:p>
        </p:txBody>
      </p:sp>
    </p:spTree>
    <p:extLst>
      <p:ext uri="{BB962C8B-B14F-4D97-AF65-F5344CB8AC3E}">
        <p14:creationId xmlns:p14="http://schemas.microsoft.com/office/powerpoint/2010/main" val="1055138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8674-2B55-4B6B-82A5-E2DBA33C694C}"/>
              </a:ext>
            </a:extLst>
          </p:cNvPr>
          <p:cNvSpPr>
            <a:spLocks noGrp="1"/>
          </p:cNvSpPr>
          <p:nvPr>
            <p:ph type="title"/>
          </p:nvPr>
        </p:nvSpPr>
        <p:spPr>
          <a:xfrm>
            <a:off x="90643" y="232414"/>
            <a:ext cx="12010714" cy="805124"/>
          </a:xfrm>
          <a:noFill/>
          <a:scene3d>
            <a:camera prst="orthographicFront"/>
            <a:lightRig rig="threePt" dir="t">
              <a:rot lat="0" lon="0" rev="0"/>
            </a:lightRig>
          </a:scene3d>
          <a:sp3d>
            <a:bevelT w="190500"/>
          </a:sp3d>
        </p:spPr>
        <p:txBody>
          <a:bodyPr>
            <a:normAutofit fontScale="90000"/>
          </a:bodyPr>
          <a:lstStyle/>
          <a:p>
            <a:r>
              <a:rPr lang="en-US" sz="3600" b="1" dirty="0">
                <a:solidFill>
                  <a:srgbClr val="001473"/>
                </a:solidFill>
              </a:rPr>
              <a:t>Smoke detection and quantification enhanced by UV observations…</a:t>
            </a:r>
          </a:p>
        </p:txBody>
      </p:sp>
      <p:grpSp>
        <p:nvGrpSpPr>
          <p:cNvPr id="62" name="Group 61">
            <a:extLst>
              <a:ext uri="{FF2B5EF4-FFF2-40B4-BE49-F238E27FC236}">
                <a16:creationId xmlns:a16="http://schemas.microsoft.com/office/drawing/2014/main" id="{7B6C6B79-AA1A-4DDC-ADAD-FBC47C0D5E4F}"/>
              </a:ext>
            </a:extLst>
          </p:cNvPr>
          <p:cNvGrpSpPr/>
          <p:nvPr/>
        </p:nvGrpSpPr>
        <p:grpSpPr>
          <a:xfrm>
            <a:off x="0" y="3162131"/>
            <a:ext cx="3459111" cy="3210973"/>
            <a:chOff x="5228105" y="907108"/>
            <a:chExt cx="6125695" cy="5714968"/>
          </a:xfrm>
        </p:grpSpPr>
        <p:pic>
          <p:nvPicPr>
            <p:cNvPr id="65" name="Picture 64">
              <a:extLst>
                <a:ext uri="{FF2B5EF4-FFF2-40B4-BE49-F238E27FC236}">
                  <a16:creationId xmlns:a16="http://schemas.microsoft.com/office/drawing/2014/main" id="{CAAF0028-A373-459A-88CB-BEACAA8CDD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8105" y="907108"/>
              <a:ext cx="6125695" cy="5714968"/>
            </a:xfrm>
            <a:prstGeom prst="rect">
              <a:avLst/>
            </a:prstGeom>
          </p:spPr>
        </p:pic>
        <p:sp>
          <p:nvSpPr>
            <p:cNvPr id="66" name="Rectangle 65">
              <a:extLst>
                <a:ext uri="{FF2B5EF4-FFF2-40B4-BE49-F238E27FC236}">
                  <a16:creationId xmlns:a16="http://schemas.microsoft.com/office/drawing/2014/main" id="{77AB411A-E244-45F0-AAA9-58A90F667FF4}"/>
                </a:ext>
              </a:extLst>
            </p:cNvPr>
            <p:cNvSpPr/>
            <p:nvPr/>
          </p:nvSpPr>
          <p:spPr>
            <a:xfrm>
              <a:off x="5679141" y="1343456"/>
              <a:ext cx="812148" cy="232932"/>
            </a:xfrm>
            <a:prstGeom prst="rect">
              <a:avLst/>
            </a:prstGeom>
            <a:solidFill>
              <a:srgbClr val="CC99FF"/>
            </a:solidFill>
            <a:ln>
              <a:solidFill>
                <a:srgbClr val="CC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grpSp>
      <p:sp>
        <p:nvSpPr>
          <p:cNvPr id="14" name="TextBox 13">
            <a:extLst>
              <a:ext uri="{FF2B5EF4-FFF2-40B4-BE49-F238E27FC236}">
                <a16:creationId xmlns:a16="http://schemas.microsoft.com/office/drawing/2014/main" id="{7DFF8778-B32C-403D-B4A8-265173BCCC5F}"/>
              </a:ext>
            </a:extLst>
          </p:cNvPr>
          <p:cNvSpPr txBox="1"/>
          <p:nvPr/>
        </p:nvSpPr>
        <p:spPr>
          <a:xfrm>
            <a:off x="468677" y="2338158"/>
            <a:ext cx="1585690" cy="461665"/>
          </a:xfrm>
          <a:prstGeom prst="rect">
            <a:avLst/>
          </a:prstGeom>
          <a:noFill/>
        </p:spPr>
        <p:txBody>
          <a:bodyPr wrap="none" rtlCol="0">
            <a:spAutoFit/>
          </a:bodyPr>
          <a:lstStyle/>
          <a:p>
            <a:r>
              <a:rPr lang="en-US" sz="2400" b="1" dirty="0">
                <a:solidFill>
                  <a:srgbClr val="FF0000"/>
                </a:solidFill>
              </a:rPr>
              <a:t>Visible-IR</a:t>
            </a:r>
          </a:p>
        </p:txBody>
      </p:sp>
      <p:pic>
        <p:nvPicPr>
          <p:cNvPr id="59" name="Picture 58">
            <a:extLst>
              <a:ext uri="{FF2B5EF4-FFF2-40B4-BE49-F238E27FC236}">
                <a16:creationId xmlns:a16="http://schemas.microsoft.com/office/drawing/2014/main" id="{3A182ADB-BA59-42A8-96DC-81525960C48D}"/>
              </a:ext>
            </a:extLst>
          </p:cNvPr>
          <p:cNvPicPr>
            <a:picLocks noChangeAspect="1"/>
          </p:cNvPicPr>
          <p:nvPr/>
        </p:nvPicPr>
        <p:blipFill>
          <a:blip r:embed="rId3"/>
          <a:stretch>
            <a:fillRect/>
          </a:stretch>
        </p:blipFill>
        <p:spPr>
          <a:xfrm>
            <a:off x="3796501" y="2418076"/>
            <a:ext cx="4030609" cy="3798186"/>
          </a:xfrm>
          <a:prstGeom prst="rect">
            <a:avLst/>
          </a:prstGeom>
        </p:spPr>
      </p:pic>
      <p:sp>
        <p:nvSpPr>
          <p:cNvPr id="71" name="TextBox 70">
            <a:extLst>
              <a:ext uri="{FF2B5EF4-FFF2-40B4-BE49-F238E27FC236}">
                <a16:creationId xmlns:a16="http://schemas.microsoft.com/office/drawing/2014/main" id="{446C15E0-27F2-4EA1-89A0-53FC83AE1487}"/>
              </a:ext>
            </a:extLst>
          </p:cNvPr>
          <p:cNvSpPr txBox="1"/>
          <p:nvPr/>
        </p:nvSpPr>
        <p:spPr>
          <a:xfrm>
            <a:off x="4517497" y="1593988"/>
            <a:ext cx="2100255" cy="461665"/>
          </a:xfrm>
          <a:prstGeom prst="rect">
            <a:avLst/>
          </a:prstGeom>
          <a:noFill/>
        </p:spPr>
        <p:txBody>
          <a:bodyPr wrap="none" rtlCol="0">
            <a:spAutoFit/>
          </a:bodyPr>
          <a:lstStyle/>
          <a:p>
            <a:r>
              <a:rPr lang="en-US" sz="2400" b="1" dirty="0">
                <a:solidFill>
                  <a:srgbClr val="FF0000"/>
                </a:solidFill>
              </a:rPr>
              <a:t>Deep Blue-IR</a:t>
            </a:r>
          </a:p>
        </p:txBody>
      </p:sp>
      <p:sp>
        <p:nvSpPr>
          <p:cNvPr id="24" name="Arrow: Bent 23">
            <a:extLst>
              <a:ext uri="{FF2B5EF4-FFF2-40B4-BE49-F238E27FC236}">
                <a16:creationId xmlns:a16="http://schemas.microsoft.com/office/drawing/2014/main" id="{125D5F20-BCB0-4B89-B373-5D57E04E9393}"/>
              </a:ext>
            </a:extLst>
          </p:cNvPr>
          <p:cNvSpPr/>
          <p:nvPr/>
        </p:nvSpPr>
        <p:spPr>
          <a:xfrm>
            <a:off x="1323027" y="1780485"/>
            <a:ext cx="1797323" cy="574854"/>
          </a:xfrm>
          <a:prstGeom prst="bentArrow">
            <a:avLst>
              <a:gd name="adj1" fmla="val 25000"/>
              <a:gd name="adj2" fmla="val 2381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8" name="TextBox 77">
            <a:extLst>
              <a:ext uri="{FF2B5EF4-FFF2-40B4-BE49-F238E27FC236}">
                <a16:creationId xmlns:a16="http://schemas.microsoft.com/office/drawing/2014/main" id="{D1026AE0-113F-434A-BB20-B0BCF0AF64AA}"/>
              </a:ext>
            </a:extLst>
          </p:cNvPr>
          <p:cNvSpPr txBox="1"/>
          <p:nvPr/>
        </p:nvSpPr>
        <p:spPr>
          <a:xfrm>
            <a:off x="3724915" y="2262698"/>
            <a:ext cx="4030552" cy="307777"/>
          </a:xfrm>
          <a:prstGeom prst="rect">
            <a:avLst/>
          </a:prstGeom>
          <a:solidFill>
            <a:schemeClr val="bg1"/>
          </a:solidFill>
        </p:spPr>
        <p:txBody>
          <a:bodyPr wrap="square" rtlCol="0">
            <a:spAutoFit/>
          </a:bodyPr>
          <a:lstStyle/>
          <a:p>
            <a:r>
              <a:rPr lang="en-US" b="1" dirty="0"/>
              <a:t>JPSS VIIRS Smoke</a:t>
            </a:r>
          </a:p>
        </p:txBody>
      </p:sp>
      <p:pic>
        <p:nvPicPr>
          <p:cNvPr id="60" name="Picture 59">
            <a:extLst>
              <a:ext uri="{FF2B5EF4-FFF2-40B4-BE49-F238E27FC236}">
                <a16:creationId xmlns:a16="http://schemas.microsoft.com/office/drawing/2014/main" id="{74764569-5235-47A7-B133-073FD99E42E4}"/>
              </a:ext>
            </a:extLst>
          </p:cNvPr>
          <p:cNvPicPr>
            <a:picLocks noChangeAspect="1"/>
          </p:cNvPicPr>
          <p:nvPr/>
        </p:nvPicPr>
        <p:blipFill>
          <a:blip r:embed="rId4"/>
          <a:stretch>
            <a:fillRect/>
          </a:stretch>
        </p:blipFill>
        <p:spPr>
          <a:xfrm>
            <a:off x="8103154" y="1769398"/>
            <a:ext cx="3830090" cy="3995737"/>
          </a:xfrm>
          <a:prstGeom prst="rect">
            <a:avLst/>
          </a:prstGeom>
        </p:spPr>
      </p:pic>
      <p:sp>
        <p:nvSpPr>
          <p:cNvPr id="69" name="TextBox 68">
            <a:extLst>
              <a:ext uri="{FF2B5EF4-FFF2-40B4-BE49-F238E27FC236}">
                <a16:creationId xmlns:a16="http://schemas.microsoft.com/office/drawing/2014/main" id="{F50BE470-6CDA-4396-821D-3390B72DE3BF}"/>
              </a:ext>
            </a:extLst>
          </p:cNvPr>
          <p:cNvSpPr txBox="1"/>
          <p:nvPr/>
        </p:nvSpPr>
        <p:spPr>
          <a:xfrm>
            <a:off x="7997271" y="996331"/>
            <a:ext cx="3690434" cy="461665"/>
          </a:xfrm>
          <a:prstGeom prst="rect">
            <a:avLst/>
          </a:prstGeom>
          <a:noFill/>
        </p:spPr>
        <p:txBody>
          <a:bodyPr wrap="none" rtlCol="0">
            <a:spAutoFit/>
          </a:bodyPr>
          <a:lstStyle/>
          <a:p>
            <a:r>
              <a:rPr lang="en-US" sz="2400" b="1" dirty="0">
                <a:solidFill>
                  <a:srgbClr val="FF0000"/>
                </a:solidFill>
              </a:rPr>
              <a:t>UV-Deep Blue-IR Hybrid</a:t>
            </a:r>
          </a:p>
        </p:txBody>
      </p:sp>
      <p:sp>
        <p:nvSpPr>
          <p:cNvPr id="74" name="Arrow: Bent 73">
            <a:extLst>
              <a:ext uri="{FF2B5EF4-FFF2-40B4-BE49-F238E27FC236}">
                <a16:creationId xmlns:a16="http://schemas.microsoft.com/office/drawing/2014/main" id="{2424B498-9A93-4564-99DC-B9270F58E2D4}"/>
              </a:ext>
            </a:extLst>
          </p:cNvPr>
          <p:cNvSpPr/>
          <p:nvPr/>
        </p:nvSpPr>
        <p:spPr>
          <a:xfrm>
            <a:off x="5465759" y="1131843"/>
            <a:ext cx="1881324" cy="506520"/>
          </a:xfrm>
          <a:prstGeom prst="bentArrow">
            <a:avLst>
              <a:gd name="adj1" fmla="val 25000"/>
              <a:gd name="adj2" fmla="val 23817"/>
              <a:gd name="adj3" fmla="val 25000"/>
              <a:gd name="adj4" fmla="val 466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TextBox 26">
            <a:extLst>
              <a:ext uri="{FF2B5EF4-FFF2-40B4-BE49-F238E27FC236}">
                <a16:creationId xmlns:a16="http://schemas.microsoft.com/office/drawing/2014/main" id="{CEAB0FBD-CC94-45C7-91DA-6829A5D3B5E2}"/>
              </a:ext>
            </a:extLst>
          </p:cNvPr>
          <p:cNvSpPr txBox="1"/>
          <p:nvPr/>
        </p:nvSpPr>
        <p:spPr>
          <a:xfrm>
            <a:off x="8042915" y="1461621"/>
            <a:ext cx="4030552" cy="307777"/>
          </a:xfrm>
          <a:prstGeom prst="rect">
            <a:avLst/>
          </a:prstGeom>
          <a:solidFill>
            <a:schemeClr val="bg1"/>
          </a:solidFill>
        </p:spPr>
        <p:txBody>
          <a:bodyPr wrap="square" rtlCol="0">
            <a:spAutoFit/>
          </a:bodyPr>
          <a:lstStyle/>
          <a:p>
            <a:r>
              <a:rPr lang="en-US" b="1" dirty="0"/>
              <a:t>GOES-R ABI+TEMPO Smoke</a:t>
            </a:r>
          </a:p>
        </p:txBody>
      </p:sp>
      <p:sp>
        <p:nvSpPr>
          <p:cNvPr id="28" name="TextBox 27">
            <a:extLst>
              <a:ext uri="{FF2B5EF4-FFF2-40B4-BE49-F238E27FC236}">
                <a16:creationId xmlns:a16="http://schemas.microsoft.com/office/drawing/2014/main" id="{72503B4B-5F3C-4348-A76D-E54F6E500C7F}"/>
              </a:ext>
            </a:extLst>
          </p:cNvPr>
          <p:cNvSpPr txBox="1"/>
          <p:nvPr/>
        </p:nvSpPr>
        <p:spPr>
          <a:xfrm>
            <a:off x="0" y="2829964"/>
            <a:ext cx="3471333" cy="307777"/>
          </a:xfrm>
          <a:prstGeom prst="rect">
            <a:avLst/>
          </a:prstGeom>
          <a:solidFill>
            <a:schemeClr val="bg1"/>
          </a:solidFill>
        </p:spPr>
        <p:txBody>
          <a:bodyPr wrap="square" rtlCol="0">
            <a:spAutoFit/>
          </a:bodyPr>
          <a:lstStyle/>
          <a:p>
            <a:r>
              <a:rPr lang="en-US" b="1" dirty="0"/>
              <a:t>GOES-R ABI Smoke</a:t>
            </a:r>
          </a:p>
        </p:txBody>
      </p:sp>
    </p:spTree>
    <p:extLst>
      <p:ext uri="{BB962C8B-B14F-4D97-AF65-F5344CB8AC3E}">
        <p14:creationId xmlns:p14="http://schemas.microsoft.com/office/powerpoint/2010/main" val="1379580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8674-2B55-4B6B-82A5-E2DBA33C694C}"/>
              </a:ext>
            </a:extLst>
          </p:cNvPr>
          <p:cNvSpPr>
            <a:spLocks noGrp="1"/>
          </p:cNvSpPr>
          <p:nvPr>
            <p:ph type="title"/>
          </p:nvPr>
        </p:nvSpPr>
        <p:spPr>
          <a:xfrm>
            <a:off x="524498" y="98505"/>
            <a:ext cx="11143004" cy="805124"/>
          </a:xfrm>
          <a:noFill/>
          <a:scene3d>
            <a:camera prst="orthographicFront"/>
            <a:lightRig rig="threePt" dir="t">
              <a:rot lat="0" lon="0" rev="0"/>
            </a:lightRig>
          </a:scene3d>
          <a:sp3d>
            <a:bevelT w="190500"/>
          </a:sp3d>
        </p:spPr>
        <p:txBody>
          <a:bodyPr>
            <a:normAutofit/>
          </a:bodyPr>
          <a:lstStyle/>
          <a:p>
            <a:pPr algn="ctr"/>
            <a:r>
              <a:rPr lang="en-US" sz="3000" b="1" dirty="0">
                <a:solidFill>
                  <a:srgbClr val="001473"/>
                </a:solidFill>
              </a:rPr>
              <a:t>NOAA TEMPO-ABI Hybrid Aerosol Detection Algorithm</a:t>
            </a:r>
            <a:endParaRPr lang="en-US" sz="2700" b="1" dirty="0">
              <a:solidFill>
                <a:srgbClr val="001473"/>
              </a:solidFill>
            </a:endParaRPr>
          </a:p>
        </p:txBody>
      </p:sp>
      <p:pic>
        <p:nvPicPr>
          <p:cNvPr id="4" name="Picture 3">
            <a:extLst>
              <a:ext uri="{FF2B5EF4-FFF2-40B4-BE49-F238E27FC236}">
                <a16:creationId xmlns:a16="http://schemas.microsoft.com/office/drawing/2014/main" id="{608DE85F-0D84-423D-932E-ED89C552CE23}"/>
              </a:ext>
            </a:extLst>
          </p:cNvPr>
          <p:cNvPicPr>
            <a:picLocks noChangeAspect="1"/>
          </p:cNvPicPr>
          <p:nvPr/>
        </p:nvPicPr>
        <p:blipFill>
          <a:blip r:embed="rId2"/>
          <a:stretch>
            <a:fillRect/>
          </a:stretch>
        </p:blipFill>
        <p:spPr>
          <a:xfrm>
            <a:off x="7620125" y="3739896"/>
            <a:ext cx="4190875" cy="2965757"/>
          </a:xfrm>
          <a:prstGeom prst="rect">
            <a:avLst/>
          </a:prstGeom>
        </p:spPr>
      </p:pic>
      <p:pic>
        <p:nvPicPr>
          <p:cNvPr id="7" name="Picture 6">
            <a:extLst>
              <a:ext uri="{FF2B5EF4-FFF2-40B4-BE49-F238E27FC236}">
                <a16:creationId xmlns:a16="http://schemas.microsoft.com/office/drawing/2014/main" id="{50205DD9-8649-4ED3-AC51-B54F56C85E33}"/>
              </a:ext>
            </a:extLst>
          </p:cNvPr>
          <p:cNvPicPr>
            <a:picLocks noChangeAspect="1"/>
          </p:cNvPicPr>
          <p:nvPr/>
        </p:nvPicPr>
        <p:blipFill>
          <a:blip r:embed="rId3"/>
          <a:stretch>
            <a:fillRect/>
          </a:stretch>
        </p:blipFill>
        <p:spPr>
          <a:xfrm>
            <a:off x="7812797" y="764847"/>
            <a:ext cx="3854705" cy="2985196"/>
          </a:xfrm>
          <a:prstGeom prst="rect">
            <a:avLst/>
          </a:prstGeom>
        </p:spPr>
      </p:pic>
      <p:sp>
        <p:nvSpPr>
          <p:cNvPr id="10" name="Content Placeholder 9">
            <a:extLst>
              <a:ext uri="{FF2B5EF4-FFF2-40B4-BE49-F238E27FC236}">
                <a16:creationId xmlns:a16="http://schemas.microsoft.com/office/drawing/2014/main" id="{FFFE48F3-3831-4799-8A63-74BB191951FD}"/>
              </a:ext>
            </a:extLst>
          </p:cNvPr>
          <p:cNvSpPr>
            <a:spLocks noGrp="1"/>
          </p:cNvSpPr>
          <p:nvPr>
            <p:ph idx="1"/>
          </p:nvPr>
        </p:nvSpPr>
        <p:spPr>
          <a:xfrm>
            <a:off x="387931" y="983411"/>
            <a:ext cx="6778925" cy="3288546"/>
          </a:xfrm>
        </p:spPr>
        <p:txBody>
          <a:bodyPr/>
          <a:lstStyle/>
          <a:p>
            <a:r>
              <a:rPr lang="en-US" sz="2000" dirty="0"/>
              <a:t>Hybrid approach for smoke and dust detection.</a:t>
            </a:r>
            <a:endParaRPr lang="en-US" sz="1400" dirty="0"/>
          </a:p>
          <a:p>
            <a:r>
              <a:rPr lang="en-US" sz="2000" dirty="0"/>
              <a:t>TEMPO+ABI synergy (East and West, dual view).</a:t>
            </a:r>
          </a:p>
          <a:p>
            <a:r>
              <a:rPr lang="en-US" sz="2000" b="1" dirty="0"/>
              <a:t>Cloud screening</a:t>
            </a:r>
            <a:r>
              <a:rPr lang="en-US" sz="2000" dirty="0"/>
              <a:t>: Remapped cloud mask from ABI </a:t>
            </a:r>
          </a:p>
          <a:p>
            <a:r>
              <a:rPr lang="en-US" sz="2000" b="1" dirty="0"/>
              <a:t>Cloud/Snow-ice Callback: </a:t>
            </a:r>
            <a:r>
              <a:rPr lang="en-US" sz="2000" dirty="0"/>
              <a:t>Identifies high UV AAI values over clouds and snow-ice</a:t>
            </a:r>
          </a:p>
          <a:p>
            <a:pPr>
              <a:buFont typeface="Arial" panose="020B0604020202020204" pitchFamily="34" charset="0"/>
              <a:buChar char="•"/>
            </a:pPr>
            <a:r>
              <a:rPr lang="en-US" sz="2400" dirty="0"/>
              <a:t>Outputs</a:t>
            </a:r>
          </a:p>
          <a:p>
            <a:pPr lvl="1">
              <a:buFont typeface="Courier New" panose="02070309020205020404" pitchFamily="49" charset="0"/>
              <a:buChar char="o"/>
            </a:pPr>
            <a:r>
              <a:rPr lang="en-US" sz="1600" dirty="0"/>
              <a:t>Smoke/Dust mask  </a:t>
            </a:r>
          </a:p>
          <a:p>
            <a:pPr lvl="1">
              <a:buFont typeface="Courier New" panose="02070309020205020404" pitchFamily="49" charset="0"/>
              <a:buChar char="o"/>
            </a:pPr>
            <a:r>
              <a:rPr lang="en-US" sz="1600" dirty="0"/>
              <a:t>UV AAI (354/388 nm)</a:t>
            </a:r>
            <a:r>
              <a:rPr lang="en-US" sz="1600" b="1" dirty="0"/>
              <a:t>  </a:t>
            </a:r>
          </a:p>
          <a:p>
            <a:pPr lvl="1">
              <a:buFont typeface="Courier New" panose="02070309020205020404" pitchFamily="49" charset="0"/>
              <a:buChar char="o"/>
            </a:pPr>
            <a:r>
              <a:rPr lang="en-US" sz="1600" dirty="0"/>
              <a:t>Visible AAI (412/440 nm)</a:t>
            </a:r>
            <a:endParaRPr lang="en-US" dirty="0"/>
          </a:p>
        </p:txBody>
      </p:sp>
      <p:grpSp>
        <p:nvGrpSpPr>
          <p:cNvPr id="6" name="Group 5">
            <a:extLst>
              <a:ext uri="{FF2B5EF4-FFF2-40B4-BE49-F238E27FC236}">
                <a16:creationId xmlns:a16="http://schemas.microsoft.com/office/drawing/2014/main" id="{DE201CEF-5D18-4CB7-AF30-C1E8491BA94D}"/>
              </a:ext>
            </a:extLst>
          </p:cNvPr>
          <p:cNvGrpSpPr/>
          <p:nvPr/>
        </p:nvGrpSpPr>
        <p:grpSpPr>
          <a:xfrm>
            <a:off x="827497" y="4288589"/>
            <a:ext cx="6826000" cy="2099101"/>
            <a:chOff x="592717" y="4288589"/>
            <a:chExt cx="6826000" cy="2099101"/>
          </a:xfrm>
        </p:grpSpPr>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997E5AB3-4F2B-4B4D-B4E7-2C305B16E82D}"/>
                    </a:ext>
                  </a:extLst>
                </p:cNvPr>
                <p:cNvSpPr/>
                <p:nvPr/>
              </p:nvSpPr>
              <p:spPr>
                <a:xfrm>
                  <a:off x="632861" y="4288589"/>
                  <a:ext cx="6785856" cy="2099101"/>
                </a:xfrm>
                <a:prstGeom prst="rect">
                  <a:avLst/>
                </a:prstGeom>
                <a:noFill/>
              </p:spPr>
              <p:txBody>
                <a:bodyPr wrap="square">
                  <a:spAutoFit/>
                </a:bodyPr>
                <a:lstStyle/>
                <a:p>
                  <a:pPr marL="914400">
                    <a:spcBef>
                      <a:spcPts val="1785"/>
                    </a:spcBef>
                  </a:pPr>
                  <a:r>
                    <a:rPr lang="en-US" b="1" dirty="0">
                      <a:latin typeface="Verdana"/>
                      <a:cs typeface="Verdana"/>
                    </a:rPr>
                    <a:t>Absorbing</a:t>
                  </a:r>
                  <a:r>
                    <a:rPr lang="en-US" b="1" spc="-85" dirty="0">
                      <a:latin typeface="Verdana"/>
                      <a:cs typeface="Verdana"/>
                    </a:rPr>
                    <a:t> </a:t>
                  </a:r>
                  <a:r>
                    <a:rPr lang="en-US" b="1" dirty="0">
                      <a:latin typeface="Verdana"/>
                      <a:cs typeface="Verdana"/>
                    </a:rPr>
                    <a:t>Aerosol</a:t>
                  </a:r>
                  <a:r>
                    <a:rPr lang="en-US" b="1" spc="-85" dirty="0">
                      <a:latin typeface="Verdana"/>
                      <a:cs typeface="Verdana"/>
                    </a:rPr>
                    <a:t> </a:t>
                  </a:r>
                  <a:r>
                    <a:rPr lang="en-US" b="1" spc="-20" dirty="0">
                      <a:latin typeface="Verdana"/>
                      <a:cs typeface="Verdana"/>
                    </a:rPr>
                    <a:t>Index</a:t>
                  </a:r>
                  <a:endParaRPr lang="en-US" dirty="0">
                    <a:latin typeface="Verdana"/>
                    <a:cs typeface="Verdana"/>
                  </a:endParaRPr>
                </a:p>
                <a:p>
                  <a:pPr marL="914400">
                    <a:spcBef>
                      <a:spcPts val="1620"/>
                    </a:spcBef>
                  </a:pPr>
                  <a14:m>
                    <m:oMathPara xmlns:m="http://schemas.openxmlformats.org/officeDocument/2006/math">
                      <m:oMathParaPr>
                        <m:jc m:val="centerGroup"/>
                      </m:oMathParaPr>
                      <m:oMath xmlns:m="http://schemas.openxmlformats.org/officeDocument/2006/math">
                        <m:r>
                          <a:rPr lang="en-US" i="1" smtClean="0">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𝑉𝑖𝑠𝐴𝐴𝐼</m:t>
                        </m:r>
                        <m:r>
                          <a:rPr lang="en-US" i="1" smtClean="0">
                            <a:solidFill>
                              <a:srgbClr val="000000"/>
                            </a:solidFill>
                            <a:effectLst/>
                            <a:latin typeface="Cambria Math" panose="02040503050406030204" pitchFamily="18" charset="0"/>
                            <a:ea typeface="Calibri" panose="020F0502020204030204" pitchFamily="34" charset="0"/>
                            <a:cs typeface="Calibri" panose="020F0502020204030204" pitchFamily="34" charset="0"/>
                          </a:rPr>
                          <m:t>=−100</m:t>
                        </m:r>
                        <m:d>
                          <m:dPr>
                            <m:begChr m:val="["/>
                            <m:endChr m:val="]"/>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dPr>
                          <m:e>
                            <m:sSub>
                              <m:sSub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𝑙𝑜𝑔</m:t>
                                </m:r>
                              </m:e>
                              <m:sub>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10</m:t>
                                </m:r>
                              </m:sub>
                            </m:sSub>
                            <m:d>
                              <m:d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fPr>
                                  <m:num>
                                    <m:sSub>
                                      <m:sSub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412</m:t>
                                        </m:r>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𝑛𝑚</m:t>
                                        </m:r>
                                      </m:sub>
                                    </m:sSub>
                                  </m:num>
                                  <m:den>
                                    <m:sSub>
                                      <m:sSub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𝑅</m:t>
                                        </m:r>
                                      </m:e>
                                      <m:sub>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445</m:t>
                                        </m:r>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𝑛𝑚</m:t>
                                        </m:r>
                                      </m:sub>
                                    </m:sSub>
                                  </m:den>
                                </m:f>
                              </m:e>
                            </m:d>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Sub>
                              <m:sSub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𝑙𝑜𝑔</m:t>
                                </m:r>
                              </m:e>
                              <m:sub>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10</m:t>
                                </m:r>
                              </m:sub>
                            </m:sSub>
                            <m:d>
                              <m:d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fPr>
                                  <m:num>
                                    <m:sSub>
                                      <m:sSub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sSup>
                                          <m:sSup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𝑅</m:t>
                                            </m:r>
                                          </m:e>
                                          <m:sup>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up>
                                        </m:sSup>
                                      </m:e>
                                      <m:sub>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412</m:t>
                                        </m:r>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𝑛𝑚</m:t>
                                        </m:r>
                                      </m:sub>
                                    </m:sSub>
                                  </m:num>
                                  <m:den>
                                    <m:sSub>
                                      <m:sSub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sSup>
                                          <m:sSupPr>
                                            <m:ctrlP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𝑅</m:t>
                                            </m:r>
                                          </m:e>
                                          <m:sup>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up>
                                        </m:sSup>
                                      </m:e>
                                      <m:sub>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445</m:t>
                                        </m:r>
                                        <m:r>
                                          <a:rPr lang="en-US"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𝑛𝑚</m:t>
                                        </m:r>
                                      </m:sub>
                                    </m:sSub>
                                  </m:den>
                                </m:f>
                              </m:e>
                            </m:d>
                          </m:e>
                        </m:d>
                      </m:oMath>
                    </m:oMathPara>
                  </a14:m>
                  <a:endParaRPr lang="en-US" b="1" dirty="0">
                    <a:latin typeface="Verdana"/>
                    <a:cs typeface="Verdana"/>
                  </a:endParaRPr>
                </a:p>
                <a:p>
                  <a:pPr marL="914400">
                    <a:spcBef>
                      <a:spcPts val="1620"/>
                    </a:spcBef>
                  </a:pPr>
                  <a:endParaRPr lang="en-US" b="1" dirty="0">
                    <a:latin typeface="Verdana"/>
                    <a:cs typeface="Verdana"/>
                  </a:endParaRPr>
                </a:p>
                <a:p>
                  <a:pPr marL="914400">
                    <a:spcBef>
                      <a:spcPts val="1620"/>
                    </a:spcBef>
                  </a:pPr>
                  <a:r>
                    <a:rPr lang="en-US" b="1" dirty="0">
                      <a:latin typeface="Verdana"/>
                      <a:cs typeface="Verdana"/>
                    </a:rPr>
                    <a:t>Dust</a:t>
                  </a:r>
                  <a:r>
                    <a:rPr lang="en-US" b="1" spc="-55" dirty="0">
                      <a:latin typeface="Verdana"/>
                      <a:cs typeface="Verdana"/>
                    </a:rPr>
                    <a:t> </a:t>
                  </a:r>
                  <a:r>
                    <a:rPr lang="en-US" b="1" dirty="0">
                      <a:latin typeface="Verdana"/>
                      <a:cs typeface="Verdana"/>
                    </a:rPr>
                    <a:t>Smoke</a:t>
                  </a:r>
                  <a:r>
                    <a:rPr lang="en-US" b="1" spc="-50" dirty="0">
                      <a:latin typeface="Verdana"/>
                      <a:cs typeface="Verdana"/>
                    </a:rPr>
                    <a:t> </a:t>
                  </a:r>
                  <a:r>
                    <a:rPr lang="en-US" b="1" dirty="0">
                      <a:latin typeface="Verdana"/>
                      <a:cs typeface="Verdana"/>
                    </a:rPr>
                    <a:t>Discrimination</a:t>
                  </a:r>
                  <a:r>
                    <a:rPr lang="en-US" b="1" spc="-65" dirty="0">
                      <a:latin typeface="Verdana"/>
                      <a:cs typeface="Verdana"/>
                    </a:rPr>
                    <a:t> </a:t>
                  </a:r>
                  <a:r>
                    <a:rPr lang="en-US" b="1" spc="-10" dirty="0">
                      <a:latin typeface="Verdana"/>
                      <a:cs typeface="Verdana"/>
                    </a:rPr>
                    <a:t>Index</a:t>
                  </a:r>
                  <a:endParaRPr lang="en-US" dirty="0">
                    <a:latin typeface="Verdana"/>
                    <a:cs typeface="Verdana"/>
                  </a:endParaRPr>
                </a:p>
                <a:p>
                  <a:pPr marL="914400"/>
                  <a:r>
                    <a:rPr lang="en-US" dirty="0">
                      <a:ea typeface="Calibri" panose="020F0502020204030204" pitchFamily="34" charset="0"/>
                      <a:cs typeface="Calibri" panose="020F0502020204030204" pitchFamily="34" charset="0"/>
                    </a:rPr>
                    <a:t>DSDI</a:t>
                  </a:r>
                  <a14:m>
                    <m:oMath xmlns:m="http://schemas.openxmlformats.org/officeDocument/2006/math">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=−10</m:t>
                      </m:r>
                      <m:d>
                        <m:dPr>
                          <m:begChr m:val="["/>
                          <m:endChr m:val="]"/>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dPr>
                        <m:e>
                          <m:sSub>
                            <m:sSub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𝑙𝑜𝑔</m:t>
                              </m:r>
                            </m:e>
                            <m:sub>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10</m:t>
                              </m:r>
                            </m:sub>
                          </m:sSub>
                          <m:d>
                            <m:d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dPr>
                            <m:e>
                              <m:f>
                                <m:f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fPr>
                                <m:num>
                                  <m:sSub>
                                    <m:sSub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sSup>
                                        <m:sSup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𝑅</m:t>
                                          </m:r>
                                        </m:e>
                                        <m:sup>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up>
                                      </m:sSup>
                                    </m:e>
                                    <m:sub>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412</m:t>
                                      </m:r>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𝑛𝑚</m:t>
                                      </m:r>
                                    </m:sub>
                                  </m:sSub>
                                </m:num>
                                <m:den>
                                  <m:sSub>
                                    <m:sSub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bPr>
                                    <m:e>
                                      <m:sSup>
                                        <m:sSupPr>
                                          <m:ctrlP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ctrlPr>
                                        </m:sSupPr>
                                        <m:e>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𝑅</m:t>
                                          </m:r>
                                        </m:e>
                                        <m:sup>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m:t>
                                          </m:r>
                                        </m:sup>
                                      </m:sSup>
                                    </m:e>
                                    <m:sub>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2250</m:t>
                                      </m:r>
                                      <m:r>
                                        <a:rPr lang="en-US" sz="1800" i="1">
                                          <a:solidFill>
                                            <a:srgbClr val="000000"/>
                                          </a:solidFill>
                                          <a:effectLst/>
                                          <a:latin typeface="Cambria Math" panose="02040503050406030204" pitchFamily="18" charset="0"/>
                                          <a:ea typeface="Calibri" panose="020F0502020204030204" pitchFamily="34" charset="0"/>
                                          <a:cs typeface="Calibri" panose="020F0502020204030204" pitchFamily="34" charset="0"/>
                                        </a:rPr>
                                        <m:t>𝑛𝑚</m:t>
                                      </m:r>
                                    </m:sub>
                                  </m:sSub>
                                </m:den>
                              </m:f>
                            </m:e>
                          </m:d>
                        </m:e>
                      </m:d>
                    </m:oMath>
                  </a14:m>
                  <a:r>
                    <a:rPr lang="en-US" sz="1800" dirty="0">
                      <a:solidFill>
                        <a:srgbClr val="000000"/>
                      </a:solidFill>
                      <a:effectLst/>
                      <a:latin typeface="Calibri" panose="020F0502020204030204" pitchFamily="34" charset="0"/>
                      <a:ea typeface="Calibri" panose="020F0502020204030204" pitchFamily="34" charset="0"/>
                    </a:rPr>
                    <a:t> </a:t>
                  </a:r>
                  <a:endParaRPr lang="en-US" dirty="0"/>
                </a:p>
              </p:txBody>
            </p:sp>
          </mc:Choice>
          <mc:Fallback xmlns="">
            <p:sp>
              <p:nvSpPr>
                <p:cNvPr id="8" name="Rectangle 7">
                  <a:extLst>
                    <a:ext uri="{FF2B5EF4-FFF2-40B4-BE49-F238E27FC236}">
                      <a16:creationId xmlns:a16="http://schemas.microsoft.com/office/drawing/2014/main" id="{997E5AB3-4F2B-4B4D-B4E7-2C305B16E82D}"/>
                    </a:ext>
                  </a:extLst>
                </p:cNvPr>
                <p:cNvSpPr>
                  <a:spLocks noRot="1" noChangeAspect="1" noMove="1" noResize="1" noEditPoints="1" noAdjustHandles="1" noChangeArrowheads="1" noChangeShapeType="1" noTextEdit="1"/>
                </p:cNvSpPr>
                <p:nvPr/>
              </p:nvSpPr>
              <p:spPr>
                <a:xfrm>
                  <a:off x="632861" y="4288589"/>
                  <a:ext cx="6785856" cy="2099101"/>
                </a:xfrm>
                <a:prstGeom prst="rect">
                  <a:avLst/>
                </a:prstGeom>
                <a:blipFill>
                  <a:blip r:embed="rId4"/>
                  <a:stretch>
                    <a:fillRect t="-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08956E1-D2C7-488B-9849-D43C2CD5162F}"/>
                    </a:ext>
                  </a:extLst>
                </p:cNvPr>
                <p:cNvSpPr txBox="1"/>
                <p:nvPr/>
              </p:nvSpPr>
              <p:spPr>
                <a:xfrm>
                  <a:off x="592717" y="5073355"/>
                  <a:ext cx="6103916" cy="57637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𝑈𝑉𝐴𝐴𝐼</m:t>
                        </m:r>
                        <m:r>
                          <a:rPr lang="en-US" b="0" i="0">
                            <a:latin typeface="Cambria Math" panose="02040503050406030204" pitchFamily="18" charset="0"/>
                          </a:rPr>
                          <m:t>=−100</m:t>
                        </m:r>
                        <m:d>
                          <m:dPr>
                            <m:begChr m:val="["/>
                            <m:endChr m:val="]"/>
                            <m:ctrlPr>
                              <a:rPr lang="en-US" i="1">
                                <a:solidFill>
                                  <a:srgbClr val="836967"/>
                                </a:solidFill>
                                <a:latin typeface="Cambria Math" panose="02040503050406030204" pitchFamily="18" charset="0"/>
                              </a:rPr>
                            </m:ctrlPr>
                          </m:dPr>
                          <m:e>
                            <m:sSub>
                              <m:sSubPr>
                                <m:ctrlPr>
                                  <a:rPr lang="en-US" i="1">
                                    <a:solidFill>
                                      <a:srgbClr val="836967"/>
                                    </a:solidFill>
                                    <a:latin typeface="Cambria Math" panose="02040503050406030204" pitchFamily="18" charset="0"/>
                                  </a:rPr>
                                </m:ctrlPr>
                              </m:sSubPr>
                              <m:e>
                                <m:r>
                                  <a:rPr lang="en-US" b="0" i="1">
                                    <a:latin typeface="Cambria Math" panose="02040503050406030204" pitchFamily="18" charset="0"/>
                                  </a:rPr>
                                  <m:t>𝑙𝑜𝑔</m:t>
                                </m:r>
                              </m:e>
                              <m:sub>
                                <m:r>
                                  <a:rPr lang="en-US" b="0" i="0">
                                    <a:latin typeface="Cambria Math" panose="02040503050406030204" pitchFamily="18" charset="0"/>
                                  </a:rPr>
                                  <m:t>10</m:t>
                                </m:r>
                              </m:sub>
                            </m:sSub>
                            <m:d>
                              <m:dPr>
                                <m:ctrlPr>
                                  <a:rPr lang="en-US" i="1">
                                    <a:solidFill>
                                      <a:srgbClr val="836967"/>
                                    </a:solidFill>
                                    <a:latin typeface="Cambria Math" panose="02040503050406030204" pitchFamily="18" charset="0"/>
                                  </a:rPr>
                                </m:ctrlPr>
                              </m:dPr>
                              <m:e>
                                <m:f>
                                  <m:fPr>
                                    <m:ctrlPr>
                                      <a:rPr lang="en-US" i="1">
                                        <a:solidFill>
                                          <a:srgbClr val="836967"/>
                                        </a:solidFill>
                                        <a:latin typeface="Cambria Math" panose="02040503050406030204" pitchFamily="18" charset="0"/>
                                      </a:rPr>
                                    </m:ctrlPr>
                                  </m:fPr>
                                  <m:num>
                                    <m:sSub>
                                      <m:sSubPr>
                                        <m:ctrlPr>
                                          <a:rPr lang="en-US" i="1">
                                            <a:solidFill>
                                              <a:srgbClr val="836967"/>
                                            </a:solidFill>
                                            <a:latin typeface="Cambria Math" panose="02040503050406030204" pitchFamily="18" charset="0"/>
                                          </a:rPr>
                                        </m:ctrlPr>
                                      </m:sSubPr>
                                      <m:e>
                                        <m:r>
                                          <a:rPr lang="en-US" b="0" i="1">
                                            <a:latin typeface="Cambria Math" panose="02040503050406030204" pitchFamily="18" charset="0"/>
                                          </a:rPr>
                                          <m:t>𝑅</m:t>
                                        </m:r>
                                      </m:e>
                                      <m:sub>
                                        <m:r>
                                          <a:rPr lang="en-US" b="0" i="0">
                                            <a:latin typeface="Cambria Math" panose="02040503050406030204" pitchFamily="18" charset="0"/>
                                          </a:rPr>
                                          <m:t>354</m:t>
                                        </m:r>
                                        <m:r>
                                          <a:rPr lang="en-US" b="0" i="1">
                                            <a:latin typeface="Cambria Math" panose="02040503050406030204" pitchFamily="18" charset="0"/>
                                          </a:rPr>
                                          <m:t>𝑛𝑚</m:t>
                                        </m:r>
                                      </m:sub>
                                    </m:sSub>
                                  </m:num>
                                  <m:den>
                                    <m:sSub>
                                      <m:sSubPr>
                                        <m:ctrlPr>
                                          <a:rPr lang="en-US" i="1">
                                            <a:solidFill>
                                              <a:srgbClr val="836967"/>
                                            </a:solidFill>
                                            <a:latin typeface="Cambria Math" panose="02040503050406030204" pitchFamily="18" charset="0"/>
                                          </a:rPr>
                                        </m:ctrlPr>
                                      </m:sSubPr>
                                      <m:e>
                                        <m:r>
                                          <a:rPr lang="en-US" b="0" i="1">
                                            <a:latin typeface="Cambria Math" panose="02040503050406030204" pitchFamily="18" charset="0"/>
                                          </a:rPr>
                                          <m:t>𝑅</m:t>
                                        </m:r>
                                      </m:e>
                                      <m:sub>
                                        <m:r>
                                          <a:rPr lang="en-US" b="0" i="0">
                                            <a:latin typeface="Cambria Math" panose="02040503050406030204" pitchFamily="18" charset="0"/>
                                          </a:rPr>
                                          <m:t>388</m:t>
                                        </m:r>
                                        <m:r>
                                          <a:rPr lang="en-US" b="0" i="1">
                                            <a:latin typeface="Cambria Math" panose="02040503050406030204" pitchFamily="18" charset="0"/>
                                          </a:rPr>
                                          <m:t>𝑛𝑚</m:t>
                                        </m:r>
                                      </m:sub>
                                    </m:sSub>
                                  </m:den>
                                </m:f>
                              </m:e>
                            </m:d>
                            <m:r>
                              <a:rPr lang="en-US" b="0" i="0">
                                <a:latin typeface="Cambria Math" panose="02040503050406030204" pitchFamily="18" charset="0"/>
                              </a:rPr>
                              <m:t>−</m:t>
                            </m:r>
                            <m:sSub>
                              <m:sSubPr>
                                <m:ctrlPr>
                                  <a:rPr lang="en-US" i="1">
                                    <a:solidFill>
                                      <a:srgbClr val="836967"/>
                                    </a:solidFill>
                                    <a:latin typeface="Cambria Math" panose="02040503050406030204" pitchFamily="18" charset="0"/>
                                  </a:rPr>
                                </m:ctrlPr>
                              </m:sSubPr>
                              <m:e>
                                <m:r>
                                  <a:rPr lang="en-US" b="0" i="1">
                                    <a:latin typeface="Cambria Math" panose="02040503050406030204" pitchFamily="18" charset="0"/>
                                  </a:rPr>
                                  <m:t>𝑙𝑜𝑔</m:t>
                                </m:r>
                              </m:e>
                              <m:sub>
                                <m:r>
                                  <a:rPr lang="en-US" b="0" i="0">
                                    <a:latin typeface="Cambria Math" panose="02040503050406030204" pitchFamily="18" charset="0"/>
                                  </a:rPr>
                                  <m:t>10</m:t>
                                </m:r>
                              </m:sub>
                            </m:sSub>
                            <m:d>
                              <m:dPr>
                                <m:ctrlPr>
                                  <a:rPr lang="en-US" i="1">
                                    <a:solidFill>
                                      <a:srgbClr val="836967"/>
                                    </a:solidFill>
                                    <a:latin typeface="Cambria Math" panose="02040503050406030204" pitchFamily="18" charset="0"/>
                                  </a:rPr>
                                </m:ctrlPr>
                              </m:dPr>
                              <m:e>
                                <m:f>
                                  <m:fPr>
                                    <m:ctrlPr>
                                      <a:rPr lang="en-US" i="1">
                                        <a:solidFill>
                                          <a:srgbClr val="836967"/>
                                        </a:solidFill>
                                        <a:latin typeface="Cambria Math" panose="02040503050406030204" pitchFamily="18" charset="0"/>
                                      </a:rPr>
                                    </m:ctrlPr>
                                  </m:fPr>
                                  <m:num>
                                    <m:sSub>
                                      <m:sSubPr>
                                        <m:ctrlPr>
                                          <a:rPr lang="en-US" i="1">
                                            <a:solidFill>
                                              <a:srgbClr val="836967"/>
                                            </a:solidFill>
                                            <a:latin typeface="Cambria Math" panose="02040503050406030204" pitchFamily="18" charset="0"/>
                                          </a:rPr>
                                        </m:ctrlPr>
                                      </m:sSubPr>
                                      <m:e>
                                        <m:sSup>
                                          <m:sSupPr>
                                            <m:ctrlPr>
                                              <a:rPr lang="en-US" i="1">
                                                <a:solidFill>
                                                  <a:srgbClr val="836967"/>
                                                </a:solidFill>
                                                <a:latin typeface="Cambria Math" panose="02040503050406030204" pitchFamily="18" charset="0"/>
                                              </a:rPr>
                                            </m:ctrlPr>
                                          </m:sSupPr>
                                          <m:e>
                                            <m:r>
                                              <a:rPr lang="en-US" b="0" i="1">
                                                <a:latin typeface="Cambria Math" panose="02040503050406030204" pitchFamily="18" charset="0"/>
                                              </a:rPr>
                                              <m:t>𝑅</m:t>
                                            </m:r>
                                          </m:e>
                                          <m:sup>
                                            <m:r>
                                              <a:rPr lang="en-US" b="0" i="0">
                                                <a:latin typeface="Cambria Math" panose="02040503050406030204" pitchFamily="18" charset="0"/>
                                              </a:rPr>
                                              <m:t>′</m:t>
                                            </m:r>
                                          </m:sup>
                                        </m:sSup>
                                      </m:e>
                                      <m:sub>
                                        <m:r>
                                          <a:rPr lang="en-US" b="0" i="0">
                                            <a:latin typeface="Cambria Math" panose="02040503050406030204" pitchFamily="18" charset="0"/>
                                          </a:rPr>
                                          <m:t>354</m:t>
                                        </m:r>
                                        <m:r>
                                          <a:rPr lang="en-US" b="0" i="1">
                                            <a:latin typeface="Cambria Math" panose="02040503050406030204" pitchFamily="18" charset="0"/>
                                          </a:rPr>
                                          <m:t>𝑛𝑚</m:t>
                                        </m:r>
                                      </m:sub>
                                    </m:sSub>
                                  </m:num>
                                  <m:den>
                                    <m:sSub>
                                      <m:sSubPr>
                                        <m:ctrlPr>
                                          <a:rPr lang="en-US" i="1">
                                            <a:solidFill>
                                              <a:srgbClr val="836967"/>
                                            </a:solidFill>
                                            <a:latin typeface="Cambria Math" panose="02040503050406030204" pitchFamily="18" charset="0"/>
                                          </a:rPr>
                                        </m:ctrlPr>
                                      </m:sSubPr>
                                      <m:e>
                                        <m:sSup>
                                          <m:sSupPr>
                                            <m:ctrlPr>
                                              <a:rPr lang="en-US" i="1">
                                                <a:solidFill>
                                                  <a:srgbClr val="836967"/>
                                                </a:solidFill>
                                                <a:latin typeface="Cambria Math" panose="02040503050406030204" pitchFamily="18" charset="0"/>
                                              </a:rPr>
                                            </m:ctrlPr>
                                          </m:sSupPr>
                                          <m:e>
                                            <m:r>
                                              <a:rPr lang="en-US" b="0" i="1">
                                                <a:latin typeface="Cambria Math" panose="02040503050406030204" pitchFamily="18" charset="0"/>
                                              </a:rPr>
                                              <m:t>𝑅</m:t>
                                            </m:r>
                                          </m:e>
                                          <m:sup>
                                            <m:r>
                                              <a:rPr lang="en-US" b="0" i="0">
                                                <a:latin typeface="Cambria Math" panose="02040503050406030204" pitchFamily="18" charset="0"/>
                                              </a:rPr>
                                              <m:t>′</m:t>
                                            </m:r>
                                          </m:sup>
                                        </m:sSup>
                                      </m:e>
                                      <m:sub>
                                        <m:r>
                                          <a:rPr lang="en-US" b="0" i="0">
                                            <a:latin typeface="Cambria Math" panose="02040503050406030204" pitchFamily="18" charset="0"/>
                                          </a:rPr>
                                          <m:t>388</m:t>
                                        </m:r>
                                        <m:r>
                                          <a:rPr lang="en-US" b="0" i="1">
                                            <a:latin typeface="Cambria Math" panose="02040503050406030204" pitchFamily="18" charset="0"/>
                                          </a:rPr>
                                          <m:t>𝑛𝑚</m:t>
                                        </m:r>
                                      </m:sub>
                                    </m:sSub>
                                  </m:den>
                                </m:f>
                              </m:e>
                            </m:d>
                          </m:e>
                        </m:d>
                      </m:oMath>
                    </m:oMathPara>
                  </a14:m>
                  <a:endParaRPr lang="en-US" dirty="0"/>
                </a:p>
              </p:txBody>
            </p:sp>
          </mc:Choice>
          <mc:Fallback xmlns="">
            <p:sp>
              <p:nvSpPr>
                <p:cNvPr id="11" name="TextBox 10">
                  <a:extLst>
                    <a:ext uri="{FF2B5EF4-FFF2-40B4-BE49-F238E27FC236}">
                      <a16:creationId xmlns:a16="http://schemas.microsoft.com/office/drawing/2014/main" id="{208956E1-D2C7-488B-9849-D43C2CD5162F}"/>
                    </a:ext>
                  </a:extLst>
                </p:cNvPr>
                <p:cNvSpPr txBox="1">
                  <a:spLocks noRot="1" noChangeAspect="1" noMove="1" noResize="1" noEditPoints="1" noAdjustHandles="1" noChangeArrowheads="1" noChangeShapeType="1" noTextEdit="1"/>
                </p:cNvSpPr>
                <p:nvPr/>
              </p:nvSpPr>
              <p:spPr>
                <a:xfrm>
                  <a:off x="592717" y="5073355"/>
                  <a:ext cx="6103916" cy="576376"/>
                </a:xfrm>
                <a:prstGeom prst="rect">
                  <a:avLst/>
                </a:prstGeom>
                <a:blipFill>
                  <a:blip r:embed="rId5"/>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889859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FA26AD8-7E4C-4FFA-9253-EE1086DE4321}"/>
              </a:ext>
            </a:extLst>
          </p:cNvPr>
          <p:cNvSpPr txBox="1"/>
          <p:nvPr/>
        </p:nvSpPr>
        <p:spPr>
          <a:xfrm>
            <a:off x="2002821" y="287046"/>
            <a:ext cx="8454559" cy="461665"/>
          </a:xfrm>
          <a:prstGeom prst="rect">
            <a:avLst/>
          </a:prstGeom>
          <a:noFill/>
        </p:spPr>
        <p:txBody>
          <a:bodyPr wrap="none" rtlCol="0">
            <a:spAutoFit/>
          </a:bodyPr>
          <a:lstStyle/>
          <a:p>
            <a:r>
              <a:rPr lang="en-US" sz="2400" b="1" dirty="0">
                <a:solidFill>
                  <a:srgbClr val="002060"/>
                </a:solidFill>
                <a:latin typeface="Calibri" panose="020F0502020204030204" pitchFamily="34" charset="0"/>
                <a:cs typeface="Calibri" panose="020F0502020204030204" pitchFamily="34" charset="0"/>
              </a:rPr>
              <a:t>TEMPO AOD-ALH retrieval uses ADP to differentiate aerosol type</a:t>
            </a:r>
          </a:p>
        </p:txBody>
      </p:sp>
      <p:pic>
        <p:nvPicPr>
          <p:cNvPr id="3" name="Picture 2">
            <a:extLst>
              <a:ext uri="{FF2B5EF4-FFF2-40B4-BE49-F238E27FC236}">
                <a16:creationId xmlns:a16="http://schemas.microsoft.com/office/drawing/2014/main" id="{2216BDFC-4362-4661-8425-ECB8D3385776}"/>
              </a:ext>
            </a:extLst>
          </p:cNvPr>
          <p:cNvPicPr>
            <a:picLocks noChangeAspect="1"/>
          </p:cNvPicPr>
          <p:nvPr/>
        </p:nvPicPr>
        <p:blipFill>
          <a:blip r:embed="rId2"/>
          <a:stretch>
            <a:fillRect/>
          </a:stretch>
        </p:blipFill>
        <p:spPr>
          <a:xfrm>
            <a:off x="2310373" y="843308"/>
            <a:ext cx="3139448" cy="2466548"/>
          </a:xfrm>
          <a:prstGeom prst="rect">
            <a:avLst/>
          </a:prstGeom>
        </p:spPr>
      </p:pic>
      <p:sp>
        <p:nvSpPr>
          <p:cNvPr id="4" name="Rectangle 3">
            <a:extLst>
              <a:ext uri="{FF2B5EF4-FFF2-40B4-BE49-F238E27FC236}">
                <a16:creationId xmlns:a16="http://schemas.microsoft.com/office/drawing/2014/main" id="{63A1BA16-7B40-4196-8024-8E373F541641}"/>
              </a:ext>
            </a:extLst>
          </p:cNvPr>
          <p:cNvSpPr/>
          <p:nvPr/>
        </p:nvSpPr>
        <p:spPr>
          <a:xfrm>
            <a:off x="8540646" y="1831041"/>
            <a:ext cx="222199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TEMPO ADP Smoke Dust Mask Input</a:t>
            </a:r>
          </a:p>
        </p:txBody>
      </p:sp>
      <p:sp>
        <p:nvSpPr>
          <p:cNvPr id="8" name="Arrow: Down 7">
            <a:extLst>
              <a:ext uri="{FF2B5EF4-FFF2-40B4-BE49-F238E27FC236}">
                <a16:creationId xmlns:a16="http://schemas.microsoft.com/office/drawing/2014/main" id="{BE9F0C7C-44F0-4733-9D14-96ED74AC0E4C}"/>
              </a:ext>
            </a:extLst>
          </p:cNvPr>
          <p:cNvSpPr/>
          <p:nvPr/>
        </p:nvSpPr>
        <p:spPr>
          <a:xfrm>
            <a:off x="9455046" y="2292706"/>
            <a:ext cx="384048" cy="2881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16443A69-5A14-4E82-9582-5BEB6CB427FB}"/>
              </a:ext>
            </a:extLst>
          </p:cNvPr>
          <p:cNvSpPr/>
          <p:nvPr/>
        </p:nvSpPr>
        <p:spPr>
          <a:xfrm>
            <a:off x="8540646" y="2681540"/>
            <a:ext cx="2221992" cy="6858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Smoke or dust ?</a:t>
            </a:r>
          </a:p>
        </p:txBody>
      </p:sp>
      <p:cxnSp>
        <p:nvCxnSpPr>
          <p:cNvPr id="14" name="Straight Arrow Connector 13">
            <a:extLst>
              <a:ext uri="{FF2B5EF4-FFF2-40B4-BE49-F238E27FC236}">
                <a16:creationId xmlns:a16="http://schemas.microsoft.com/office/drawing/2014/main" id="{D3520932-8B29-4B58-ADAA-01A0393A94E8}"/>
              </a:ext>
            </a:extLst>
          </p:cNvPr>
          <p:cNvCxnSpPr>
            <a:cxnSpLocks/>
          </p:cNvCxnSpPr>
          <p:nvPr/>
        </p:nvCxnSpPr>
        <p:spPr>
          <a:xfrm>
            <a:off x="7973718" y="3024440"/>
            <a:ext cx="0" cy="946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722063-DE5B-4868-941C-330A86C62EDB}"/>
              </a:ext>
            </a:extLst>
          </p:cNvPr>
          <p:cNvCxnSpPr>
            <a:endCxn id="12" idx="1"/>
          </p:cNvCxnSpPr>
          <p:nvPr/>
        </p:nvCxnSpPr>
        <p:spPr>
          <a:xfrm>
            <a:off x="7973718" y="3024440"/>
            <a:ext cx="56692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3BE4440-4F11-4C32-8A8B-0C0050256BBF}"/>
              </a:ext>
            </a:extLst>
          </p:cNvPr>
          <p:cNvCxnSpPr/>
          <p:nvPr/>
        </p:nvCxnSpPr>
        <p:spPr>
          <a:xfrm>
            <a:off x="10762638" y="3024440"/>
            <a:ext cx="56692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9C8C952-3884-44E6-923F-BFEE9560EDF2}"/>
              </a:ext>
            </a:extLst>
          </p:cNvPr>
          <p:cNvCxnSpPr>
            <a:cxnSpLocks/>
          </p:cNvCxnSpPr>
          <p:nvPr/>
        </p:nvCxnSpPr>
        <p:spPr>
          <a:xfrm>
            <a:off x="11335662" y="3024440"/>
            <a:ext cx="0" cy="946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415559E-9D0A-4C66-AD7D-B84B0AEECC69}"/>
              </a:ext>
            </a:extLst>
          </p:cNvPr>
          <p:cNvCxnSpPr>
            <a:cxnSpLocks/>
          </p:cNvCxnSpPr>
          <p:nvPr/>
        </p:nvCxnSpPr>
        <p:spPr>
          <a:xfrm>
            <a:off x="9647070" y="3286568"/>
            <a:ext cx="0" cy="6841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DBB2EDB-7D42-459F-8DB9-ACA5B96E975B}"/>
              </a:ext>
            </a:extLst>
          </p:cNvPr>
          <p:cNvSpPr txBox="1"/>
          <p:nvPr/>
        </p:nvSpPr>
        <p:spPr>
          <a:xfrm>
            <a:off x="7863990" y="2763729"/>
            <a:ext cx="712054" cy="307777"/>
          </a:xfrm>
          <a:prstGeom prst="rect">
            <a:avLst/>
          </a:prstGeom>
          <a:noFill/>
        </p:spPr>
        <p:txBody>
          <a:bodyPr wrap="none" rtlCol="0">
            <a:spAutoFit/>
          </a:bodyPr>
          <a:lstStyle/>
          <a:p>
            <a:r>
              <a:rPr lang="en-US" dirty="0"/>
              <a:t>smoke</a:t>
            </a:r>
          </a:p>
        </p:txBody>
      </p:sp>
      <p:sp>
        <p:nvSpPr>
          <p:cNvPr id="27" name="TextBox 26">
            <a:extLst>
              <a:ext uri="{FF2B5EF4-FFF2-40B4-BE49-F238E27FC236}">
                <a16:creationId xmlns:a16="http://schemas.microsoft.com/office/drawing/2014/main" id="{1F16EB19-FEF4-4D0D-834A-A1A6EEA43BBB}"/>
              </a:ext>
            </a:extLst>
          </p:cNvPr>
          <p:cNvSpPr txBox="1"/>
          <p:nvPr/>
        </p:nvSpPr>
        <p:spPr>
          <a:xfrm>
            <a:off x="10727240" y="2716662"/>
            <a:ext cx="522900" cy="307777"/>
          </a:xfrm>
          <a:prstGeom prst="rect">
            <a:avLst/>
          </a:prstGeom>
          <a:noFill/>
        </p:spPr>
        <p:txBody>
          <a:bodyPr wrap="none" rtlCol="0">
            <a:spAutoFit/>
          </a:bodyPr>
          <a:lstStyle/>
          <a:p>
            <a:r>
              <a:rPr lang="en-US" dirty="0"/>
              <a:t>dust</a:t>
            </a:r>
          </a:p>
        </p:txBody>
      </p:sp>
      <p:sp>
        <p:nvSpPr>
          <p:cNvPr id="28" name="TextBox 27">
            <a:extLst>
              <a:ext uri="{FF2B5EF4-FFF2-40B4-BE49-F238E27FC236}">
                <a16:creationId xmlns:a16="http://schemas.microsoft.com/office/drawing/2014/main" id="{FF61674C-4C44-4646-B31A-5F019E8F9E01}"/>
              </a:ext>
            </a:extLst>
          </p:cNvPr>
          <p:cNvSpPr txBox="1"/>
          <p:nvPr/>
        </p:nvSpPr>
        <p:spPr>
          <a:xfrm>
            <a:off x="9625220" y="3490360"/>
            <a:ext cx="1189749" cy="307777"/>
          </a:xfrm>
          <a:prstGeom prst="rect">
            <a:avLst/>
          </a:prstGeom>
          <a:noFill/>
        </p:spPr>
        <p:txBody>
          <a:bodyPr wrap="none" rtlCol="0">
            <a:spAutoFit/>
          </a:bodyPr>
          <a:lstStyle/>
          <a:p>
            <a:r>
              <a:rPr lang="en-US" dirty="0"/>
              <a:t>No detection</a:t>
            </a:r>
          </a:p>
        </p:txBody>
      </p:sp>
      <p:sp>
        <p:nvSpPr>
          <p:cNvPr id="29" name="Rectangle 28">
            <a:extLst>
              <a:ext uri="{FF2B5EF4-FFF2-40B4-BE49-F238E27FC236}">
                <a16:creationId xmlns:a16="http://schemas.microsoft.com/office/drawing/2014/main" id="{2F65EB3A-F5AD-48DB-818A-5C744EFB93E2}"/>
              </a:ext>
            </a:extLst>
          </p:cNvPr>
          <p:cNvSpPr/>
          <p:nvPr/>
        </p:nvSpPr>
        <p:spPr>
          <a:xfrm>
            <a:off x="7374787" y="4016693"/>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smoke model</a:t>
            </a:r>
          </a:p>
        </p:txBody>
      </p:sp>
      <p:sp>
        <p:nvSpPr>
          <p:cNvPr id="30" name="Rectangle 29">
            <a:extLst>
              <a:ext uri="{FF2B5EF4-FFF2-40B4-BE49-F238E27FC236}">
                <a16:creationId xmlns:a16="http://schemas.microsoft.com/office/drawing/2014/main" id="{7FD2FC54-92BE-41DB-BCDF-5E5800163229}"/>
              </a:ext>
            </a:extLst>
          </p:cNvPr>
          <p:cNvSpPr/>
          <p:nvPr/>
        </p:nvSpPr>
        <p:spPr>
          <a:xfrm>
            <a:off x="9094878" y="4033223"/>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generic model</a:t>
            </a:r>
          </a:p>
        </p:txBody>
      </p:sp>
      <p:sp>
        <p:nvSpPr>
          <p:cNvPr id="31" name="Rectangle 30">
            <a:extLst>
              <a:ext uri="{FF2B5EF4-FFF2-40B4-BE49-F238E27FC236}">
                <a16:creationId xmlns:a16="http://schemas.microsoft.com/office/drawing/2014/main" id="{170586FE-6BF7-45AB-B86D-500AB9AF9D87}"/>
              </a:ext>
            </a:extLst>
          </p:cNvPr>
          <p:cNvSpPr/>
          <p:nvPr/>
        </p:nvSpPr>
        <p:spPr>
          <a:xfrm>
            <a:off x="10762638" y="4033222"/>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dust model</a:t>
            </a:r>
          </a:p>
        </p:txBody>
      </p:sp>
      <p:pic>
        <p:nvPicPr>
          <p:cNvPr id="33" name="Picture 32">
            <a:extLst>
              <a:ext uri="{FF2B5EF4-FFF2-40B4-BE49-F238E27FC236}">
                <a16:creationId xmlns:a16="http://schemas.microsoft.com/office/drawing/2014/main" id="{E589783F-5527-4BDF-9B6B-D0BE2EFBB6CD}"/>
              </a:ext>
            </a:extLst>
          </p:cNvPr>
          <p:cNvPicPr>
            <a:picLocks noChangeAspect="1"/>
          </p:cNvPicPr>
          <p:nvPr/>
        </p:nvPicPr>
        <p:blipFill>
          <a:blip r:embed="rId3"/>
          <a:stretch>
            <a:fillRect/>
          </a:stretch>
        </p:blipFill>
        <p:spPr>
          <a:xfrm>
            <a:off x="3713676" y="3644248"/>
            <a:ext cx="3374599" cy="2755318"/>
          </a:xfrm>
          <a:prstGeom prst="rect">
            <a:avLst/>
          </a:prstGeom>
        </p:spPr>
      </p:pic>
      <p:pic>
        <p:nvPicPr>
          <p:cNvPr id="35" name="Picture 34">
            <a:extLst>
              <a:ext uri="{FF2B5EF4-FFF2-40B4-BE49-F238E27FC236}">
                <a16:creationId xmlns:a16="http://schemas.microsoft.com/office/drawing/2014/main" id="{DB8E2736-D820-4CA2-936D-10251F790BC0}"/>
              </a:ext>
            </a:extLst>
          </p:cNvPr>
          <p:cNvPicPr>
            <a:picLocks noChangeAspect="1"/>
          </p:cNvPicPr>
          <p:nvPr/>
        </p:nvPicPr>
        <p:blipFill>
          <a:blip r:embed="rId4"/>
          <a:stretch>
            <a:fillRect/>
          </a:stretch>
        </p:blipFill>
        <p:spPr>
          <a:xfrm>
            <a:off x="100822" y="3628652"/>
            <a:ext cx="3374599" cy="2755318"/>
          </a:xfrm>
          <a:prstGeom prst="rect">
            <a:avLst/>
          </a:prstGeom>
        </p:spPr>
      </p:pic>
      <p:cxnSp>
        <p:nvCxnSpPr>
          <p:cNvPr id="38" name="Straight Arrow Connector 37">
            <a:extLst>
              <a:ext uri="{FF2B5EF4-FFF2-40B4-BE49-F238E27FC236}">
                <a16:creationId xmlns:a16="http://schemas.microsoft.com/office/drawing/2014/main" id="{FE4AD82A-9F4C-4696-9C79-EED3F735DE7F}"/>
              </a:ext>
            </a:extLst>
          </p:cNvPr>
          <p:cNvCxnSpPr/>
          <p:nvPr/>
        </p:nvCxnSpPr>
        <p:spPr>
          <a:xfrm flipH="1" flipV="1">
            <a:off x="5184648" y="1728216"/>
            <a:ext cx="911352" cy="3291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B41EA03-833F-4D6A-B71B-44410F9D473B}"/>
              </a:ext>
            </a:extLst>
          </p:cNvPr>
          <p:cNvCxnSpPr>
            <a:cxnSpLocks/>
          </p:cNvCxnSpPr>
          <p:nvPr/>
        </p:nvCxnSpPr>
        <p:spPr>
          <a:xfrm flipH="1">
            <a:off x="3162724" y="2057400"/>
            <a:ext cx="2916152" cy="25718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925F324-C287-49FC-B1B7-395AE188B321}"/>
              </a:ext>
            </a:extLst>
          </p:cNvPr>
          <p:cNvCxnSpPr>
            <a:cxnSpLocks/>
          </p:cNvCxnSpPr>
          <p:nvPr/>
        </p:nvCxnSpPr>
        <p:spPr>
          <a:xfrm>
            <a:off x="6096000" y="2057400"/>
            <a:ext cx="600092" cy="24956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9" name="Speech Bubble: Rectangle 48">
            <a:extLst>
              <a:ext uri="{FF2B5EF4-FFF2-40B4-BE49-F238E27FC236}">
                <a16:creationId xmlns:a16="http://schemas.microsoft.com/office/drawing/2014/main" id="{8DCA40F0-AED8-44B8-996D-E9E25AC91839}"/>
              </a:ext>
            </a:extLst>
          </p:cNvPr>
          <p:cNvSpPr/>
          <p:nvPr/>
        </p:nvSpPr>
        <p:spPr>
          <a:xfrm>
            <a:off x="5827780" y="1410280"/>
            <a:ext cx="1158235"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Smoke</a:t>
            </a:r>
          </a:p>
        </p:txBody>
      </p:sp>
      <p:sp>
        <p:nvSpPr>
          <p:cNvPr id="25" name="TextBox 24">
            <a:extLst>
              <a:ext uri="{FF2B5EF4-FFF2-40B4-BE49-F238E27FC236}">
                <a16:creationId xmlns:a16="http://schemas.microsoft.com/office/drawing/2014/main" id="{BC0E1F3A-29D6-4894-96CE-D9440B3652ED}"/>
              </a:ext>
            </a:extLst>
          </p:cNvPr>
          <p:cNvSpPr txBox="1"/>
          <p:nvPr/>
        </p:nvSpPr>
        <p:spPr>
          <a:xfrm>
            <a:off x="7180152" y="4729972"/>
            <a:ext cx="5073034" cy="1477328"/>
          </a:xfrm>
          <a:prstGeom prst="rect">
            <a:avLst/>
          </a:prstGeom>
          <a:noFill/>
        </p:spPr>
        <p:txBody>
          <a:bodyPr wrap="square" rtlCol="0">
            <a:spAutoFit/>
          </a:bodyPr>
          <a:lstStyle/>
          <a:p>
            <a:pPr marL="285750" indent="-285750">
              <a:buFont typeface="Arial" panose="020B0604020202020204" pitchFamily="34" charset="0"/>
              <a:buChar char="•"/>
            </a:pPr>
            <a:r>
              <a:rPr lang="en-US" sz="1800" dirty="0"/>
              <a:t>With UV bands available from TEMPO, the combined TEMPO and ABI detection can better detect the dust and smoke and can help AOD retrieval, because dust plumes usually missing in ABI AOD retrievals</a:t>
            </a:r>
          </a:p>
        </p:txBody>
      </p:sp>
    </p:spTree>
    <p:extLst>
      <p:ext uri="{BB962C8B-B14F-4D97-AF65-F5344CB8AC3E}">
        <p14:creationId xmlns:p14="http://schemas.microsoft.com/office/powerpoint/2010/main" val="3590289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FA26AD8-7E4C-4FFA-9253-EE1086DE4321}"/>
              </a:ext>
            </a:extLst>
          </p:cNvPr>
          <p:cNvSpPr txBox="1"/>
          <p:nvPr/>
        </p:nvSpPr>
        <p:spPr>
          <a:xfrm>
            <a:off x="2044877" y="287799"/>
            <a:ext cx="8480207" cy="461665"/>
          </a:xfrm>
          <a:prstGeom prst="rect">
            <a:avLst/>
          </a:prstGeom>
          <a:noFill/>
        </p:spPr>
        <p:txBody>
          <a:bodyPr wrap="none" rtlCol="0">
            <a:spAutoFit/>
          </a:bodyPr>
          <a:lstStyle/>
          <a:p>
            <a:r>
              <a:rPr lang="en-US" sz="2400" b="1" dirty="0">
                <a:solidFill>
                  <a:srgbClr val="002060"/>
                </a:solidFill>
                <a:latin typeface="Calibri" panose="020F0502020204030204" pitchFamily="34" charset="0"/>
                <a:cs typeface="Calibri" panose="020F0502020204030204" pitchFamily="34" charset="0"/>
              </a:rPr>
              <a:t>TEMPO AOD-ALH retrieval uses ADP to differentiate aerosol type</a:t>
            </a:r>
          </a:p>
        </p:txBody>
      </p:sp>
      <p:pic>
        <p:nvPicPr>
          <p:cNvPr id="3" name="Picture 2">
            <a:extLst>
              <a:ext uri="{FF2B5EF4-FFF2-40B4-BE49-F238E27FC236}">
                <a16:creationId xmlns:a16="http://schemas.microsoft.com/office/drawing/2014/main" id="{2216BDFC-4362-4661-8425-ECB8D3385776}"/>
              </a:ext>
            </a:extLst>
          </p:cNvPr>
          <p:cNvPicPr>
            <a:picLocks noChangeAspect="1"/>
          </p:cNvPicPr>
          <p:nvPr/>
        </p:nvPicPr>
        <p:blipFill>
          <a:blip r:embed="rId2"/>
          <a:stretch>
            <a:fillRect/>
          </a:stretch>
        </p:blipFill>
        <p:spPr>
          <a:xfrm>
            <a:off x="2310373" y="843308"/>
            <a:ext cx="3139448" cy="2466548"/>
          </a:xfrm>
          <a:prstGeom prst="rect">
            <a:avLst/>
          </a:prstGeom>
        </p:spPr>
      </p:pic>
      <p:sp>
        <p:nvSpPr>
          <p:cNvPr id="4" name="Rectangle 3">
            <a:extLst>
              <a:ext uri="{FF2B5EF4-FFF2-40B4-BE49-F238E27FC236}">
                <a16:creationId xmlns:a16="http://schemas.microsoft.com/office/drawing/2014/main" id="{63A1BA16-7B40-4196-8024-8E373F541641}"/>
              </a:ext>
            </a:extLst>
          </p:cNvPr>
          <p:cNvSpPr/>
          <p:nvPr/>
        </p:nvSpPr>
        <p:spPr>
          <a:xfrm>
            <a:off x="8540646" y="1831041"/>
            <a:ext cx="222199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TEMPO ADP Smoke Dust Mask Input</a:t>
            </a:r>
          </a:p>
        </p:txBody>
      </p:sp>
      <p:sp>
        <p:nvSpPr>
          <p:cNvPr id="8" name="Arrow: Down 7">
            <a:extLst>
              <a:ext uri="{FF2B5EF4-FFF2-40B4-BE49-F238E27FC236}">
                <a16:creationId xmlns:a16="http://schemas.microsoft.com/office/drawing/2014/main" id="{BE9F0C7C-44F0-4733-9D14-96ED74AC0E4C}"/>
              </a:ext>
            </a:extLst>
          </p:cNvPr>
          <p:cNvSpPr/>
          <p:nvPr/>
        </p:nvSpPr>
        <p:spPr>
          <a:xfrm>
            <a:off x="9455046" y="2292706"/>
            <a:ext cx="384048" cy="2881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16443A69-5A14-4E82-9582-5BEB6CB427FB}"/>
              </a:ext>
            </a:extLst>
          </p:cNvPr>
          <p:cNvSpPr/>
          <p:nvPr/>
        </p:nvSpPr>
        <p:spPr>
          <a:xfrm>
            <a:off x="8540646" y="2681540"/>
            <a:ext cx="2221992" cy="6858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Smoke or dust ?</a:t>
            </a:r>
          </a:p>
        </p:txBody>
      </p:sp>
      <p:cxnSp>
        <p:nvCxnSpPr>
          <p:cNvPr id="14" name="Straight Arrow Connector 13">
            <a:extLst>
              <a:ext uri="{FF2B5EF4-FFF2-40B4-BE49-F238E27FC236}">
                <a16:creationId xmlns:a16="http://schemas.microsoft.com/office/drawing/2014/main" id="{D3520932-8B29-4B58-ADAA-01A0393A94E8}"/>
              </a:ext>
            </a:extLst>
          </p:cNvPr>
          <p:cNvCxnSpPr>
            <a:cxnSpLocks/>
          </p:cNvCxnSpPr>
          <p:nvPr/>
        </p:nvCxnSpPr>
        <p:spPr>
          <a:xfrm>
            <a:off x="7973718" y="3024440"/>
            <a:ext cx="0" cy="946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722063-DE5B-4868-941C-330A86C62EDB}"/>
              </a:ext>
            </a:extLst>
          </p:cNvPr>
          <p:cNvCxnSpPr>
            <a:endCxn id="12" idx="1"/>
          </p:cNvCxnSpPr>
          <p:nvPr/>
        </p:nvCxnSpPr>
        <p:spPr>
          <a:xfrm>
            <a:off x="7973718" y="3024440"/>
            <a:ext cx="56692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3BE4440-4F11-4C32-8A8B-0C0050256BBF}"/>
              </a:ext>
            </a:extLst>
          </p:cNvPr>
          <p:cNvCxnSpPr/>
          <p:nvPr/>
        </p:nvCxnSpPr>
        <p:spPr>
          <a:xfrm>
            <a:off x="10762638" y="3024440"/>
            <a:ext cx="56692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9C8C952-3884-44E6-923F-BFEE9560EDF2}"/>
              </a:ext>
            </a:extLst>
          </p:cNvPr>
          <p:cNvCxnSpPr>
            <a:cxnSpLocks/>
          </p:cNvCxnSpPr>
          <p:nvPr/>
        </p:nvCxnSpPr>
        <p:spPr>
          <a:xfrm>
            <a:off x="11335662" y="3024440"/>
            <a:ext cx="0" cy="946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415559E-9D0A-4C66-AD7D-B84B0AEECC69}"/>
              </a:ext>
            </a:extLst>
          </p:cNvPr>
          <p:cNvCxnSpPr>
            <a:cxnSpLocks/>
          </p:cNvCxnSpPr>
          <p:nvPr/>
        </p:nvCxnSpPr>
        <p:spPr>
          <a:xfrm>
            <a:off x="9647070" y="3286568"/>
            <a:ext cx="0" cy="6841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DBB2EDB-7D42-459F-8DB9-ACA5B96E975B}"/>
              </a:ext>
            </a:extLst>
          </p:cNvPr>
          <p:cNvSpPr txBox="1"/>
          <p:nvPr/>
        </p:nvSpPr>
        <p:spPr>
          <a:xfrm>
            <a:off x="7863990" y="2763729"/>
            <a:ext cx="712054" cy="307777"/>
          </a:xfrm>
          <a:prstGeom prst="rect">
            <a:avLst/>
          </a:prstGeom>
          <a:noFill/>
        </p:spPr>
        <p:txBody>
          <a:bodyPr wrap="none" rtlCol="0">
            <a:spAutoFit/>
          </a:bodyPr>
          <a:lstStyle/>
          <a:p>
            <a:r>
              <a:rPr lang="en-US" dirty="0"/>
              <a:t>smoke</a:t>
            </a:r>
          </a:p>
        </p:txBody>
      </p:sp>
      <p:sp>
        <p:nvSpPr>
          <p:cNvPr id="27" name="TextBox 26">
            <a:extLst>
              <a:ext uri="{FF2B5EF4-FFF2-40B4-BE49-F238E27FC236}">
                <a16:creationId xmlns:a16="http://schemas.microsoft.com/office/drawing/2014/main" id="{1F16EB19-FEF4-4D0D-834A-A1A6EEA43BBB}"/>
              </a:ext>
            </a:extLst>
          </p:cNvPr>
          <p:cNvSpPr txBox="1"/>
          <p:nvPr/>
        </p:nvSpPr>
        <p:spPr>
          <a:xfrm>
            <a:off x="10727240" y="2716662"/>
            <a:ext cx="522900" cy="307777"/>
          </a:xfrm>
          <a:prstGeom prst="rect">
            <a:avLst/>
          </a:prstGeom>
          <a:noFill/>
        </p:spPr>
        <p:txBody>
          <a:bodyPr wrap="none" rtlCol="0">
            <a:spAutoFit/>
          </a:bodyPr>
          <a:lstStyle/>
          <a:p>
            <a:r>
              <a:rPr lang="en-US" dirty="0"/>
              <a:t>dust</a:t>
            </a:r>
          </a:p>
        </p:txBody>
      </p:sp>
      <p:sp>
        <p:nvSpPr>
          <p:cNvPr id="28" name="TextBox 27">
            <a:extLst>
              <a:ext uri="{FF2B5EF4-FFF2-40B4-BE49-F238E27FC236}">
                <a16:creationId xmlns:a16="http://schemas.microsoft.com/office/drawing/2014/main" id="{FF61674C-4C44-4646-B31A-5F019E8F9E01}"/>
              </a:ext>
            </a:extLst>
          </p:cNvPr>
          <p:cNvSpPr txBox="1"/>
          <p:nvPr/>
        </p:nvSpPr>
        <p:spPr>
          <a:xfrm>
            <a:off x="9625220" y="3490360"/>
            <a:ext cx="1189749" cy="307777"/>
          </a:xfrm>
          <a:prstGeom prst="rect">
            <a:avLst/>
          </a:prstGeom>
          <a:noFill/>
        </p:spPr>
        <p:txBody>
          <a:bodyPr wrap="none" rtlCol="0">
            <a:spAutoFit/>
          </a:bodyPr>
          <a:lstStyle/>
          <a:p>
            <a:r>
              <a:rPr lang="en-US" dirty="0"/>
              <a:t>No detection</a:t>
            </a:r>
          </a:p>
        </p:txBody>
      </p:sp>
      <p:sp>
        <p:nvSpPr>
          <p:cNvPr id="29" name="Rectangle 28">
            <a:extLst>
              <a:ext uri="{FF2B5EF4-FFF2-40B4-BE49-F238E27FC236}">
                <a16:creationId xmlns:a16="http://schemas.microsoft.com/office/drawing/2014/main" id="{2F65EB3A-F5AD-48DB-818A-5C744EFB93E2}"/>
              </a:ext>
            </a:extLst>
          </p:cNvPr>
          <p:cNvSpPr/>
          <p:nvPr/>
        </p:nvSpPr>
        <p:spPr>
          <a:xfrm>
            <a:off x="7374787" y="4016693"/>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smoke model</a:t>
            </a:r>
          </a:p>
        </p:txBody>
      </p:sp>
      <p:sp>
        <p:nvSpPr>
          <p:cNvPr id="30" name="Rectangle 29">
            <a:extLst>
              <a:ext uri="{FF2B5EF4-FFF2-40B4-BE49-F238E27FC236}">
                <a16:creationId xmlns:a16="http://schemas.microsoft.com/office/drawing/2014/main" id="{7FD2FC54-92BE-41DB-BCDF-5E5800163229}"/>
              </a:ext>
            </a:extLst>
          </p:cNvPr>
          <p:cNvSpPr/>
          <p:nvPr/>
        </p:nvSpPr>
        <p:spPr>
          <a:xfrm>
            <a:off x="9094878" y="4033223"/>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generic model</a:t>
            </a:r>
          </a:p>
        </p:txBody>
      </p:sp>
      <p:sp>
        <p:nvSpPr>
          <p:cNvPr id="31" name="Rectangle 30">
            <a:extLst>
              <a:ext uri="{FF2B5EF4-FFF2-40B4-BE49-F238E27FC236}">
                <a16:creationId xmlns:a16="http://schemas.microsoft.com/office/drawing/2014/main" id="{170586FE-6BF7-45AB-B86D-500AB9AF9D87}"/>
              </a:ext>
            </a:extLst>
          </p:cNvPr>
          <p:cNvSpPr/>
          <p:nvPr/>
        </p:nvSpPr>
        <p:spPr>
          <a:xfrm>
            <a:off x="10762638" y="4033222"/>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dust model</a:t>
            </a:r>
          </a:p>
        </p:txBody>
      </p:sp>
      <p:pic>
        <p:nvPicPr>
          <p:cNvPr id="33" name="Picture 32">
            <a:extLst>
              <a:ext uri="{FF2B5EF4-FFF2-40B4-BE49-F238E27FC236}">
                <a16:creationId xmlns:a16="http://schemas.microsoft.com/office/drawing/2014/main" id="{E589783F-5527-4BDF-9B6B-D0BE2EFBB6CD}"/>
              </a:ext>
            </a:extLst>
          </p:cNvPr>
          <p:cNvPicPr>
            <a:picLocks noChangeAspect="1"/>
          </p:cNvPicPr>
          <p:nvPr/>
        </p:nvPicPr>
        <p:blipFill>
          <a:blip r:embed="rId3"/>
          <a:stretch>
            <a:fillRect/>
          </a:stretch>
        </p:blipFill>
        <p:spPr>
          <a:xfrm>
            <a:off x="3713676" y="3644248"/>
            <a:ext cx="3374599" cy="2755318"/>
          </a:xfrm>
          <a:prstGeom prst="rect">
            <a:avLst/>
          </a:prstGeom>
        </p:spPr>
      </p:pic>
      <p:pic>
        <p:nvPicPr>
          <p:cNvPr id="35" name="Picture 34">
            <a:extLst>
              <a:ext uri="{FF2B5EF4-FFF2-40B4-BE49-F238E27FC236}">
                <a16:creationId xmlns:a16="http://schemas.microsoft.com/office/drawing/2014/main" id="{DB8E2736-D820-4CA2-936D-10251F790BC0}"/>
              </a:ext>
            </a:extLst>
          </p:cNvPr>
          <p:cNvPicPr>
            <a:picLocks noChangeAspect="1"/>
          </p:cNvPicPr>
          <p:nvPr/>
        </p:nvPicPr>
        <p:blipFill>
          <a:blip r:embed="rId4"/>
          <a:stretch>
            <a:fillRect/>
          </a:stretch>
        </p:blipFill>
        <p:spPr>
          <a:xfrm>
            <a:off x="100822" y="3628652"/>
            <a:ext cx="3374599" cy="2755318"/>
          </a:xfrm>
          <a:prstGeom prst="rect">
            <a:avLst/>
          </a:prstGeom>
        </p:spPr>
      </p:pic>
      <p:cxnSp>
        <p:nvCxnSpPr>
          <p:cNvPr id="38" name="Straight Arrow Connector 37">
            <a:extLst>
              <a:ext uri="{FF2B5EF4-FFF2-40B4-BE49-F238E27FC236}">
                <a16:creationId xmlns:a16="http://schemas.microsoft.com/office/drawing/2014/main" id="{FE4AD82A-9F4C-4696-9C79-EED3F735DE7F}"/>
              </a:ext>
            </a:extLst>
          </p:cNvPr>
          <p:cNvCxnSpPr>
            <a:cxnSpLocks/>
          </p:cNvCxnSpPr>
          <p:nvPr/>
        </p:nvCxnSpPr>
        <p:spPr>
          <a:xfrm flipH="1">
            <a:off x="5084064" y="2057400"/>
            <a:ext cx="1011936" cy="5925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B41EA03-833F-4D6A-B71B-44410F9D473B}"/>
              </a:ext>
            </a:extLst>
          </p:cNvPr>
          <p:cNvCxnSpPr>
            <a:cxnSpLocks/>
            <a:stCxn id="16" idx="4"/>
          </p:cNvCxnSpPr>
          <p:nvPr/>
        </p:nvCxnSpPr>
        <p:spPr>
          <a:xfrm flipH="1">
            <a:off x="3044952" y="2099509"/>
            <a:ext cx="3049532" cy="34966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925F324-C287-49FC-B1B7-395AE188B321}"/>
              </a:ext>
            </a:extLst>
          </p:cNvPr>
          <p:cNvCxnSpPr>
            <a:cxnSpLocks/>
          </p:cNvCxnSpPr>
          <p:nvPr/>
        </p:nvCxnSpPr>
        <p:spPr>
          <a:xfrm>
            <a:off x="6096000" y="1984930"/>
            <a:ext cx="509990" cy="37244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Speech Bubble: Rectangle 15">
            <a:extLst>
              <a:ext uri="{FF2B5EF4-FFF2-40B4-BE49-F238E27FC236}">
                <a16:creationId xmlns:a16="http://schemas.microsoft.com/office/drawing/2014/main" id="{445F7B08-C889-4BAA-AE88-7DF6953AD735}"/>
              </a:ext>
            </a:extLst>
          </p:cNvPr>
          <p:cNvSpPr/>
          <p:nvPr/>
        </p:nvSpPr>
        <p:spPr>
          <a:xfrm>
            <a:off x="5827781" y="1410280"/>
            <a:ext cx="914400"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Dust</a:t>
            </a:r>
          </a:p>
        </p:txBody>
      </p:sp>
      <p:sp>
        <p:nvSpPr>
          <p:cNvPr id="25" name="TextBox 24">
            <a:extLst>
              <a:ext uri="{FF2B5EF4-FFF2-40B4-BE49-F238E27FC236}">
                <a16:creationId xmlns:a16="http://schemas.microsoft.com/office/drawing/2014/main" id="{55635635-3A08-4D33-BCE3-93F8981F6726}"/>
              </a:ext>
            </a:extLst>
          </p:cNvPr>
          <p:cNvSpPr txBox="1"/>
          <p:nvPr/>
        </p:nvSpPr>
        <p:spPr>
          <a:xfrm>
            <a:off x="7180152" y="4729972"/>
            <a:ext cx="5073034" cy="1477328"/>
          </a:xfrm>
          <a:prstGeom prst="rect">
            <a:avLst/>
          </a:prstGeom>
          <a:noFill/>
        </p:spPr>
        <p:txBody>
          <a:bodyPr wrap="square" rtlCol="0">
            <a:spAutoFit/>
          </a:bodyPr>
          <a:lstStyle/>
          <a:p>
            <a:pPr marL="285750" indent="-285750">
              <a:buFont typeface="Arial" panose="020B0604020202020204" pitchFamily="34" charset="0"/>
              <a:buChar char="•"/>
            </a:pPr>
            <a:r>
              <a:rPr lang="en-US" sz="1800" dirty="0"/>
              <a:t>With UV bands available from TEMPO, the combined TEMPO and ABI detection can better detect the dust and smoke and can help AOD retrieval, because dust plumes usually missing in ABI AOD retrievals</a:t>
            </a:r>
          </a:p>
        </p:txBody>
      </p:sp>
    </p:spTree>
    <p:extLst>
      <p:ext uri="{BB962C8B-B14F-4D97-AF65-F5344CB8AC3E}">
        <p14:creationId xmlns:p14="http://schemas.microsoft.com/office/powerpoint/2010/main" val="307154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FA26AD8-7E4C-4FFA-9253-EE1086DE4321}"/>
              </a:ext>
            </a:extLst>
          </p:cNvPr>
          <p:cNvSpPr txBox="1"/>
          <p:nvPr/>
        </p:nvSpPr>
        <p:spPr>
          <a:xfrm>
            <a:off x="1955325" y="287799"/>
            <a:ext cx="8480207" cy="461665"/>
          </a:xfrm>
          <a:prstGeom prst="rect">
            <a:avLst/>
          </a:prstGeom>
          <a:noFill/>
        </p:spPr>
        <p:txBody>
          <a:bodyPr wrap="none" rtlCol="0">
            <a:spAutoFit/>
          </a:bodyPr>
          <a:lstStyle/>
          <a:p>
            <a:r>
              <a:rPr lang="en-US" sz="2400" b="1" dirty="0">
                <a:solidFill>
                  <a:srgbClr val="002060"/>
                </a:solidFill>
                <a:latin typeface="Calibri" panose="020F0502020204030204" pitchFamily="34" charset="0"/>
                <a:cs typeface="Calibri" panose="020F0502020204030204" pitchFamily="34" charset="0"/>
              </a:rPr>
              <a:t>TEMPO AOD-ALH retrieval uses ADP to differentiate aerosol type</a:t>
            </a:r>
          </a:p>
        </p:txBody>
      </p:sp>
      <p:pic>
        <p:nvPicPr>
          <p:cNvPr id="3" name="Picture 2">
            <a:extLst>
              <a:ext uri="{FF2B5EF4-FFF2-40B4-BE49-F238E27FC236}">
                <a16:creationId xmlns:a16="http://schemas.microsoft.com/office/drawing/2014/main" id="{2216BDFC-4362-4661-8425-ECB8D3385776}"/>
              </a:ext>
            </a:extLst>
          </p:cNvPr>
          <p:cNvPicPr>
            <a:picLocks noChangeAspect="1"/>
          </p:cNvPicPr>
          <p:nvPr/>
        </p:nvPicPr>
        <p:blipFill>
          <a:blip r:embed="rId2"/>
          <a:stretch>
            <a:fillRect/>
          </a:stretch>
        </p:blipFill>
        <p:spPr>
          <a:xfrm>
            <a:off x="2310373" y="843308"/>
            <a:ext cx="3139448" cy="2466548"/>
          </a:xfrm>
          <a:prstGeom prst="rect">
            <a:avLst/>
          </a:prstGeom>
        </p:spPr>
      </p:pic>
      <p:sp>
        <p:nvSpPr>
          <p:cNvPr id="4" name="Rectangle 3">
            <a:extLst>
              <a:ext uri="{FF2B5EF4-FFF2-40B4-BE49-F238E27FC236}">
                <a16:creationId xmlns:a16="http://schemas.microsoft.com/office/drawing/2014/main" id="{63A1BA16-7B40-4196-8024-8E373F541641}"/>
              </a:ext>
            </a:extLst>
          </p:cNvPr>
          <p:cNvSpPr/>
          <p:nvPr/>
        </p:nvSpPr>
        <p:spPr>
          <a:xfrm>
            <a:off x="8540646" y="1831041"/>
            <a:ext cx="222199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TEMPO ADP Smoke Dust Mask Input</a:t>
            </a:r>
          </a:p>
        </p:txBody>
      </p:sp>
      <p:sp>
        <p:nvSpPr>
          <p:cNvPr id="8" name="Arrow: Down 7">
            <a:extLst>
              <a:ext uri="{FF2B5EF4-FFF2-40B4-BE49-F238E27FC236}">
                <a16:creationId xmlns:a16="http://schemas.microsoft.com/office/drawing/2014/main" id="{BE9F0C7C-44F0-4733-9D14-96ED74AC0E4C}"/>
              </a:ext>
            </a:extLst>
          </p:cNvPr>
          <p:cNvSpPr/>
          <p:nvPr/>
        </p:nvSpPr>
        <p:spPr>
          <a:xfrm>
            <a:off x="9455046" y="2292706"/>
            <a:ext cx="384048" cy="2881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a:extLst>
              <a:ext uri="{FF2B5EF4-FFF2-40B4-BE49-F238E27FC236}">
                <a16:creationId xmlns:a16="http://schemas.microsoft.com/office/drawing/2014/main" id="{16443A69-5A14-4E82-9582-5BEB6CB427FB}"/>
              </a:ext>
            </a:extLst>
          </p:cNvPr>
          <p:cNvSpPr/>
          <p:nvPr/>
        </p:nvSpPr>
        <p:spPr>
          <a:xfrm>
            <a:off x="8540646" y="2681540"/>
            <a:ext cx="2221992" cy="68580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Smoke or dust ?</a:t>
            </a:r>
          </a:p>
        </p:txBody>
      </p:sp>
      <p:cxnSp>
        <p:nvCxnSpPr>
          <p:cNvPr id="14" name="Straight Arrow Connector 13">
            <a:extLst>
              <a:ext uri="{FF2B5EF4-FFF2-40B4-BE49-F238E27FC236}">
                <a16:creationId xmlns:a16="http://schemas.microsoft.com/office/drawing/2014/main" id="{D3520932-8B29-4B58-ADAA-01A0393A94E8}"/>
              </a:ext>
            </a:extLst>
          </p:cNvPr>
          <p:cNvCxnSpPr>
            <a:cxnSpLocks/>
          </p:cNvCxnSpPr>
          <p:nvPr/>
        </p:nvCxnSpPr>
        <p:spPr>
          <a:xfrm>
            <a:off x="7973718" y="3024440"/>
            <a:ext cx="0" cy="946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722063-DE5B-4868-941C-330A86C62EDB}"/>
              </a:ext>
            </a:extLst>
          </p:cNvPr>
          <p:cNvCxnSpPr>
            <a:endCxn id="12" idx="1"/>
          </p:cNvCxnSpPr>
          <p:nvPr/>
        </p:nvCxnSpPr>
        <p:spPr>
          <a:xfrm>
            <a:off x="7973718" y="3024440"/>
            <a:ext cx="56692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3BE4440-4F11-4C32-8A8B-0C0050256BBF}"/>
              </a:ext>
            </a:extLst>
          </p:cNvPr>
          <p:cNvCxnSpPr/>
          <p:nvPr/>
        </p:nvCxnSpPr>
        <p:spPr>
          <a:xfrm>
            <a:off x="10762638" y="3024440"/>
            <a:ext cx="56692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9C8C952-3884-44E6-923F-BFEE9560EDF2}"/>
              </a:ext>
            </a:extLst>
          </p:cNvPr>
          <p:cNvCxnSpPr>
            <a:cxnSpLocks/>
          </p:cNvCxnSpPr>
          <p:nvPr/>
        </p:nvCxnSpPr>
        <p:spPr>
          <a:xfrm>
            <a:off x="11335662" y="3024440"/>
            <a:ext cx="0" cy="9462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415559E-9D0A-4C66-AD7D-B84B0AEECC69}"/>
              </a:ext>
            </a:extLst>
          </p:cNvPr>
          <p:cNvCxnSpPr>
            <a:cxnSpLocks/>
          </p:cNvCxnSpPr>
          <p:nvPr/>
        </p:nvCxnSpPr>
        <p:spPr>
          <a:xfrm>
            <a:off x="9647070" y="3286568"/>
            <a:ext cx="0" cy="68416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6DBB2EDB-7D42-459F-8DB9-ACA5B96E975B}"/>
              </a:ext>
            </a:extLst>
          </p:cNvPr>
          <p:cNvSpPr txBox="1"/>
          <p:nvPr/>
        </p:nvSpPr>
        <p:spPr>
          <a:xfrm>
            <a:off x="7863990" y="2763729"/>
            <a:ext cx="712054" cy="307777"/>
          </a:xfrm>
          <a:prstGeom prst="rect">
            <a:avLst/>
          </a:prstGeom>
          <a:noFill/>
        </p:spPr>
        <p:txBody>
          <a:bodyPr wrap="none" rtlCol="0">
            <a:spAutoFit/>
          </a:bodyPr>
          <a:lstStyle/>
          <a:p>
            <a:r>
              <a:rPr lang="en-US" dirty="0"/>
              <a:t>smoke</a:t>
            </a:r>
          </a:p>
        </p:txBody>
      </p:sp>
      <p:sp>
        <p:nvSpPr>
          <p:cNvPr id="27" name="TextBox 26">
            <a:extLst>
              <a:ext uri="{FF2B5EF4-FFF2-40B4-BE49-F238E27FC236}">
                <a16:creationId xmlns:a16="http://schemas.microsoft.com/office/drawing/2014/main" id="{1F16EB19-FEF4-4D0D-834A-A1A6EEA43BBB}"/>
              </a:ext>
            </a:extLst>
          </p:cNvPr>
          <p:cNvSpPr txBox="1"/>
          <p:nvPr/>
        </p:nvSpPr>
        <p:spPr>
          <a:xfrm>
            <a:off x="10727240" y="2716662"/>
            <a:ext cx="522900" cy="307777"/>
          </a:xfrm>
          <a:prstGeom prst="rect">
            <a:avLst/>
          </a:prstGeom>
          <a:noFill/>
        </p:spPr>
        <p:txBody>
          <a:bodyPr wrap="none" rtlCol="0">
            <a:spAutoFit/>
          </a:bodyPr>
          <a:lstStyle/>
          <a:p>
            <a:r>
              <a:rPr lang="en-US" dirty="0"/>
              <a:t>dust</a:t>
            </a:r>
          </a:p>
        </p:txBody>
      </p:sp>
      <p:sp>
        <p:nvSpPr>
          <p:cNvPr id="28" name="TextBox 27">
            <a:extLst>
              <a:ext uri="{FF2B5EF4-FFF2-40B4-BE49-F238E27FC236}">
                <a16:creationId xmlns:a16="http://schemas.microsoft.com/office/drawing/2014/main" id="{FF61674C-4C44-4646-B31A-5F019E8F9E01}"/>
              </a:ext>
            </a:extLst>
          </p:cNvPr>
          <p:cNvSpPr txBox="1"/>
          <p:nvPr/>
        </p:nvSpPr>
        <p:spPr>
          <a:xfrm>
            <a:off x="9625220" y="3490360"/>
            <a:ext cx="1189749" cy="307777"/>
          </a:xfrm>
          <a:prstGeom prst="rect">
            <a:avLst/>
          </a:prstGeom>
          <a:noFill/>
        </p:spPr>
        <p:txBody>
          <a:bodyPr wrap="none" rtlCol="0">
            <a:spAutoFit/>
          </a:bodyPr>
          <a:lstStyle/>
          <a:p>
            <a:r>
              <a:rPr lang="en-US" dirty="0"/>
              <a:t>No detection</a:t>
            </a:r>
          </a:p>
        </p:txBody>
      </p:sp>
      <p:sp>
        <p:nvSpPr>
          <p:cNvPr id="29" name="Rectangle 28">
            <a:extLst>
              <a:ext uri="{FF2B5EF4-FFF2-40B4-BE49-F238E27FC236}">
                <a16:creationId xmlns:a16="http://schemas.microsoft.com/office/drawing/2014/main" id="{2F65EB3A-F5AD-48DB-818A-5C744EFB93E2}"/>
              </a:ext>
            </a:extLst>
          </p:cNvPr>
          <p:cNvSpPr/>
          <p:nvPr/>
        </p:nvSpPr>
        <p:spPr>
          <a:xfrm>
            <a:off x="7374787" y="4016693"/>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smoke model</a:t>
            </a:r>
          </a:p>
        </p:txBody>
      </p:sp>
      <p:sp>
        <p:nvSpPr>
          <p:cNvPr id="30" name="Rectangle 29">
            <a:extLst>
              <a:ext uri="{FF2B5EF4-FFF2-40B4-BE49-F238E27FC236}">
                <a16:creationId xmlns:a16="http://schemas.microsoft.com/office/drawing/2014/main" id="{7FD2FC54-92BE-41DB-BCDF-5E5800163229}"/>
              </a:ext>
            </a:extLst>
          </p:cNvPr>
          <p:cNvSpPr/>
          <p:nvPr/>
        </p:nvSpPr>
        <p:spPr>
          <a:xfrm>
            <a:off x="9094878" y="4033223"/>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generic model</a:t>
            </a:r>
          </a:p>
        </p:txBody>
      </p:sp>
      <p:sp>
        <p:nvSpPr>
          <p:cNvPr id="31" name="Rectangle 30">
            <a:extLst>
              <a:ext uri="{FF2B5EF4-FFF2-40B4-BE49-F238E27FC236}">
                <a16:creationId xmlns:a16="http://schemas.microsoft.com/office/drawing/2014/main" id="{170586FE-6BF7-45AB-B86D-500AB9AF9D87}"/>
              </a:ext>
            </a:extLst>
          </p:cNvPr>
          <p:cNvSpPr/>
          <p:nvPr/>
        </p:nvSpPr>
        <p:spPr>
          <a:xfrm>
            <a:off x="10762638" y="4033222"/>
            <a:ext cx="1243582"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Use dust model</a:t>
            </a:r>
          </a:p>
        </p:txBody>
      </p:sp>
      <p:pic>
        <p:nvPicPr>
          <p:cNvPr id="33" name="Picture 32">
            <a:extLst>
              <a:ext uri="{FF2B5EF4-FFF2-40B4-BE49-F238E27FC236}">
                <a16:creationId xmlns:a16="http://schemas.microsoft.com/office/drawing/2014/main" id="{E589783F-5527-4BDF-9B6B-D0BE2EFBB6CD}"/>
              </a:ext>
            </a:extLst>
          </p:cNvPr>
          <p:cNvPicPr>
            <a:picLocks noChangeAspect="1"/>
          </p:cNvPicPr>
          <p:nvPr/>
        </p:nvPicPr>
        <p:blipFill>
          <a:blip r:embed="rId3"/>
          <a:stretch>
            <a:fillRect/>
          </a:stretch>
        </p:blipFill>
        <p:spPr>
          <a:xfrm>
            <a:off x="3713676" y="3644248"/>
            <a:ext cx="3374599" cy="2755318"/>
          </a:xfrm>
          <a:prstGeom prst="rect">
            <a:avLst/>
          </a:prstGeom>
        </p:spPr>
      </p:pic>
      <p:pic>
        <p:nvPicPr>
          <p:cNvPr id="35" name="Picture 34">
            <a:extLst>
              <a:ext uri="{FF2B5EF4-FFF2-40B4-BE49-F238E27FC236}">
                <a16:creationId xmlns:a16="http://schemas.microsoft.com/office/drawing/2014/main" id="{DB8E2736-D820-4CA2-936D-10251F790BC0}"/>
              </a:ext>
            </a:extLst>
          </p:cNvPr>
          <p:cNvPicPr>
            <a:picLocks noChangeAspect="1"/>
          </p:cNvPicPr>
          <p:nvPr/>
        </p:nvPicPr>
        <p:blipFill>
          <a:blip r:embed="rId4"/>
          <a:stretch>
            <a:fillRect/>
          </a:stretch>
        </p:blipFill>
        <p:spPr>
          <a:xfrm>
            <a:off x="100822" y="3628652"/>
            <a:ext cx="3374599" cy="2755318"/>
          </a:xfrm>
          <a:prstGeom prst="rect">
            <a:avLst/>
          </a:prstGeom>
        </p:spPr>
      </p:pic>
      <p:cxnSp>
        <p:nvCxnSpPr>
          <p:cNvPr id="38" name="Straight Arrow Connector 37">
            <a:extLst>
              <a:ext uri="{FF2B5EF4-FFF2-40B4-BE49-F238E27FC236}">
                <a16:creationId xmlns:a16="http://schemas.microsoft.com/office/drawing/2014/main" id="{FE4AD82A-9F4C-4696-9C79-EED3F735DE7F}"/>
              </a:ext>
            </a:extLst>
          </p:cNvPr>
          <p:cNvCxnSpPr>
            <a:cxnSpLocks/>
            <a:stCxn id="16" idx="4"/>
          </p:cNvCxnSpPr>
          <p:nvPr/>
        </p:nvCxnSpPr>
        <p:spPr>
          <a:xfrm flipH="1">
            <a:off x="3658813" y="2099509"/>
            <a:ext cx="2536616" cy="12801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BB41EA03-833F-4D6A-B71B-44410F9D473B}"/>
              </a:ext>
            </a:extLst>
          </p:cNvPr>
          <p:cNvCxnSpPr>
            <a:cxnSpLocks/>
            <a:stCxn id="16" idx="4"/>
          </p:cNvCxnSpPr>
          <p:nvPr/>
        </p:nvCxnSpPr>
        <p:spPr>
          <a:xfrm flipH="1">
            <a:off x="1605836" y="2099509"/>
            <a:ext cx="4589593" cy="31491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925F324-C287-49FC-B1B7-395AE188B321}"/>
              </a:ext>
            </a:extLst>
          </p:cNvPr>
          <p:cNvCxnSpPr>
            <a:cxnSpLocks/>
            <a:stCxn id="16" idx="4"/>
          </p:cNvCxnSpPr>
          <p:nvPr/>
        </p:nvCxnSpPr>
        <p:spPr>
          <a:xfrm flipH="1">
            <a:off x="5188193" y="2099509"/>
            <a:ext cx="1007236" cy="31491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6" name="Speech Bubble: Rectangle 15">
            <a:extLst>
              <a:ext uri="{FF2B5EF4-FFF2-40B4-BE49-F238E27FC236}">
                <a16:creationId xmlns:a16="http://schemas.microsoft.com/office/drawing/2014/main" id="{445F7B08-C889-4BAA-AE88-7DF6953AD735}"/>
              </a:ext>
            </a:extLst>
          </p:cNvPr>
          <p:cNvSpPr/>
          <p:nvPr/>
        </p:nvSpPr>
        <p:spPr>
          <a:xfrm>
            <a:off x="5827781" y="1410280"/>
            <a:ext cx="1260494" cy="612648"/>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Generic</a:t>
            </a:r>
          </a:p>
        </p:txBody>
      </p:sp>
      <p:sp>
        <p:nvSpPr>
          <p:cNvPr id="25" name="TextBox 24">
            <a:extLst>
              <a:ext uri="{FF2B5EF4-FFF2-40B4-BE49-F238E27FC236}">
                <a16:creationId xmlns:a16="http://schemas.microsoft.com/office/drawing/2014/main" id="{EFE95DFE-AF0A-4BDA-A063-DA16A6F31242}"/>
              </a:ext>
            </a:extLst>
          </p:cNvPr>
          <p:cNvSpPr txBox="1"/>
          <p:nvPr/>
        </p:nvSpPr>
        <p:spPr>
          <a:xfrm>
            <a:off x="7180152" y="4729972"/>
            <a:ext cx="5073034" cy="1477328"/>
          </a:xfrm>
          <a:prstGeom prst="rect">
            <a:avLst/>
          </a:prstGeom>
          <a:noFill/>
        </p:spPr>
        <p:txBody>
          <a:bodyPr wrap="square" rtlCol="0">
            <a:spAutoFit/>
          </a:bodyPr>
          <a:lstStyle/>
          <a:p>
            <a:pPr marL="285750" indent="-285750">
              <a:buFont typeface="Arial" panose="020B0604020202020204" pitchFamily="34" charset="0"/>
              <a:buChar char="•"/>
            </a:pPr>
            <a:r>
              <a:rPr lang="en-US" sz="1800" dirty="0"/>
              <a:t>With UV bands available from TEMPO, the combined TEMPO and ABI detection can better detect the dust and smoke and can help AOD retrieval, because dust plumes usually missing in ABI AOD retrievals</a:t>
            </a:r>
          </a:p>
        </p:txBody>
      </p:sp>
    </p:spTree>
    <p:extLst>
      <p:ext uri="{BB962C8B-B14F-4D97-AF65-F5344CB8AC3E}">
        <p14:creationId xmlns:p14="http://schemas.microsoft.com/office/powerpoint/2010/main" val="4186719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3618D-F3AF-4433-879C-FF00BCFEEC6D}"/>
              </a:ext>
            </a:extLst>
          </p:cNvPr>
          <p:cNvSpPr>
            <a:spLocks noGrp="1"/>
          </p:cNvSpPr>
          <p:nvPr>
            <p:ph type="title"/>
          </p:nvPr>
        </p:nvSpPr>
        <p:spPr>
          <a:xfrm>
            <a:off x="838200" y="150578"/>
            <a:ext cx="10515600" cy="1086551"/>
          </a:xfrm>
        </p:spPr>
        <p:txBody>
          <a:bodyPr/>
          <a:lstStyle/>
          <a:p>
            <a:r>
              <a:rPr lang="en-US" sz="3600" b="1" dirty="0">
                <a:solidFill>
                  <a:srgbClr val="001473"/>
                </a:solidFill>
              </a:rPr>
              <a:t>TEMPO AOD-ALH Algorithm updates</a:t>
            </a:r>
          </a:p>
        </p:txBody>
      </p:sp>
      <p:sp>
        <p:nvSpPr>
          <p:cNvPr id="3" name="Text Placeholder 2">
            <a:extLst>
              <a:ext uri="{FF2B5EF4-FFF2-40B4-BE49-F238E27FC236}">
                <a16:creationId xmlns:a16="http://schemas.microsoft.com/office/drawing/2014/main" id="{1DB7216C-4D7F-470D-ABC6-32FAF921B0DA}"/>
              </a:ext>
            </a:extLst>
          </p:cNvPr>
          <p:cNvSpPr>
            <a:spLocks noGrp="1"/>
          </p:cNvSpPr>
          <p:nvPr>
            <p:ph type="body" idx="1"/>
          </p:nvPr>
        </p:nvSpPr>
        <p:spPr>
          <a:xfrm>
            <a:off x="838200" y="1084729"/>
            <a:ext cx="10515600" cy="4926178"/>
          </a:xfrm>
        </p:spPr>
        <p:txBody>
          <a:bodyPr/>
          <a:lstStyle/>
          <a:p>
            <a:r>
              <a:rPr lang="en-US" sz="2400" b="1" dirty="0"/>
              <a:t>Soft calibration of L1b updates</a:t>
            </a:r>
          </a:p>
          <a:p>
            <a:pPr lvl="1"/>
            <a:r>
              <a:rPr lang="en-US" sz="2000" dirty="0"/>
              <a:t>Use AERONET matchup data over water; updated soft calibration for V03 and V04</a:t>
            </a:r>
          </a:p>
          <a:p>
            <a:r>
              <a:rPr lang="en-US" sz="2400" b="1" dirty="0"/>
              <a:t>TEMPO-AERONET matchup dataset for algorithm development</a:t>
            </a:r>
          </a:p>
          <a:p>
            <a:r>
              <a:rPr lang="en-US" sz="2400" b="1" dirty="0"/>
              <a:t>Directional Lambertian Equivalent Reflectivity (DLER) database</a:t>
            </a:r>
          </a:p>
          <a:p>
            <a:pPr lvl="1"/>
            <a:r>
              <a:rPr lang="en-US" sz="2000" dirty="0"/>
              <a:t>Updated using 2-year dataset; evaluated against AERONET matchups</a:t>
            </a:r>
          </a:p>
          <a:p>
            <a:pPr lvl="1"/>
            <a:r>
              <a:rPr lang="en-US" sz="2000" dirty="0"/>
              <a:t>Developed bias correction method using lightGBM machine learning</a:t>
            </a:r>
          </a:p>
          <a:p>
            <a:r>
              <a:rPr lang="en-US" sz="2400" b="1" dirty="0"/>
              <a:t>Machine learning QA filter for poor-performing AOD retrievals</a:t>
            </a:r>
          </a:p>
          <a:p>
            <a:r>
              <a:rPr lang="en-US" sz="2400" b="1" dirty="0"/>
              <a:t>Validation</a:t>
            </a:r>
          </a:p>
          <a:p>
            <a:pPr lvl="1"/>
            <a:r>
              <a:rPr lang="en-US" sz="2000" dirty="0"/>
              <a:t>AOD retrievals validated using AERONET; ALH retrievals validated using EarthCARE</a:t>
            </a:r>
          </a:p>
        </p:txBody>
      </p:sp>
      <p:pic>
        <p:nvPicPr>
          <p:cNvPr id="5" name="Picture 4">
            <a:extLst>
              <a:ext uri="{FF2B5EF4-FFF2-40B4-BE49-F238E27FC236}">
                <a16:creationId xmlns:a16="http://schemas.microsoft.com/office/drawing/2014/main" id="{FD0ACD50-63CF-43D3-A28B-C6F5A2BAD059}"/>
              </a:ext>
            </a:extLst>
          </p:cNvPr>
          <p:cNvPicPr>
            <a:picLocks noChangeAspect="1"/>
          </p:cNvPicPr>
          <p:nvPr/>
        </p:nvPicPr>
        <p:blipFill>
          <a:blip r:embed="rId2"/>
          <a:stretch>
            <a:fillRect/>
          </a:stretch>
        </p:blipFill>
        <p:spPr>
          <a:xfrm>
            <a:off x="2985246" y="5250428"/>
            <a:ext cx="5836025" cy="1086552"/>
          </a:xfrm>
          <a:prstGeom prst="rect">
            <a:avLst/>
          </a:prstGeom>
        </p:spPr>
      </p:pic>
    </p:spTree>
    <p:extLst>
      <p:ext uri="{BB962C8B-B14F-4D97-AF65-F5344CB8AC3E}">
        <p14:creationId xmlns:p14="http://schemas.microsoft.com/office/powerpoint/2010/main" val="3967827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78E15-E377-4D55-A53B-B8A0B6C5BD9C}"/>
              </a:ext>
            </a:extLst>
          </p:cNvPr>
          <p:cNvSpPr>
            <a:spLocks noGrp="1"/>
          </p:cNvSpPr>
          <p:nvPr>
            <p:ph type="title"/>
          </p:nvPr>
        </p:nvSpPr>
        <p:spPr>
          <a:xfrm>
            <a:off x="562461" y="-127478"/>
            <a:ext cx="10515600" cy="1325563"/>
          </a:xfrm>
        </p:spPr>
        <p:txBody>
          <a:bodyPr/>
          <a:lstStyle/>
          <a:p>
            <a:r>
              <a:rPr lang="en-US" sz="3200" b="1" dirty="0">
                <a:solidFill>
                  <a:srgbClr val="001473"/>
                </a:solidFill>
              </a:rPr>
              <a:t>TEMPO AOD validation  (August 2023-September 2025)</a:t>
            </a:r>
          </a:p>
        </p:txBody>
      </p:sp>
      <p:graphicFrame>
        <p:nvGraphicFramePr>
          <p:cNvPr id="6" name="Table 2">
            <a:extLst>
              <a:ext uri="{FF2B5EF4-FFF2-40B4-BE49-F238E27FC236}">
                <a16:creationId xmlns:a16="http://schemas.microsoft.com/office/drawing/2014/main" id="{3E29ABCB-67E7-439C-957C-859F9135ADD9}"/>
              </a:ext>
            </a:extLst>
          </p:cNvPr>
          <p:cNvGraphicFramePr>
            <a:graphicFrameLocks noGrp="1"/>
          </p:cNvGraphicFramePr>
          <p:nvPr>
            <p:extLst>
              <p:ext uri="{D42A27DB-BD31-4B8C-83A1-F6EECF244321}">
                <p14:modId xmlns:p14="http://schemas.microsoft.com/office/powerpoint/2010/main" val="1961189019"/>
              </p:ext>
            </p:extLst>
          </p:nvPr>
        </p:nvGraphicFramePr>
        <p:xfrm>
          <a:off x="4248812" y="1249195"/>
          <a:ext cx="7378180" cy="2867136"/>
        </p:xfrm>
        <a:graphic>
          <a:graphicData uri="http://schemas.openxmlformats.org/drawingml/2006/table">
            <a:tbl>
              <a:tblPr firstRow="1" bandRow="1">
                <a:tableStyleId>{5C22544A-7EE6-4342-B048-85BDC9FD1C3A}</a:tableStyleId>
              </a:tblPr>
              <a:tblGrid>
                <a:gridCol w="1658515">
                  <a:extLst>
                    <a:ext uri="{9D8B030D-6E8A-4147-A177-3AD203B41FA5}">
                      <a16:colId xmlns:a16="http://schemas.microsoft.com/office/drawing/2014/main" val="2233704839"/>
                    </a:ext>
                  </a:extLst>
                </a:gridCol>
                <a:gridCol w="1292757">
                  <a:extLst>
                    <a:ext uri="{9D8B030D-6E8A-4147-A177-3AD203B41FA5}">
                      <a16:colId xmlns:a16="http://schemas.microsoft.com/office/drawing/2014/main" val="2190208645"/>
                    </a:ext>
                  </a:extLst>
                </a:gridCol>
                <a:gridCol w="1655717">
                  <a:extLst>
                    <a:ext uri="{9D8B030D-6E8A-4147-A177-3AD203B41FA5}">
                      <a16:colId xmlns:a16="http://schemas.microsoft.com/office/drawing/2014/main" val="434323048"/>
                    </a:ext>
                  </a:extLst>
                </a:gridCol>
                <a:gridCol w="1418253">
                  <a:extLst>
                    <a:ext uri="{9D8B030D-6E8A-4147-A177-3AD203B41FA5}">
                      <a16:colId xmlns:a16="http://schemas.microsoft.com/office/drawing/2014/main" val="4178857030"/>
                    </a:ext>
                  </a:extLst>
                </a:gridCol>
                <a:gridCol w="1352938">
                  <a:extLst>
                    <a:ext uri="{9D8B030D-6E8A-4147-A177-3AD203B41FA5}">
                      <a16:colId xmlns:a16="http://schemas.microsoft.com/office/drawing/2014/main" val="1880146346"/>
                    </a:ext>
                  </a:extLst>
                </a:gridCol>
              </a:tblGrid>
              <a:tr h="245509">
                <a:tc>
                  <a:txBody>
                    <a:bodyPr/>
                    <a:lstStyle/>
                    <a:p>
                      <a:endParaRPr lang="en-US" sz="1200" dirty="0"/>
                    </a:p>
                  </a:txBody>
                  <a:tcPr/>
                </a:tc>
                <a:tc gridSpan="2">
                  <a:txBody>
                    <a:bodyPr/>
                    <a:lstStyle/>
                    <a:p>
                      <a:r>
                        <a:rPr lang="en-US" sz="1200" dirty="0"/>
                        <a:t>Over land </a:t>
                      </a:r>
                    </a:p>
                  </a:txBody>
                  <a:tcPr/>
                </a:tc>
                <a:tc hMerge="1">
                  <a:txBody>
                    <a:bodyPr/>
                    <a:lstStyle/>
                    <a:p>
                      <a:endParaRPr lang="en-US" dirty="0"/>
                    </a:p>
                  </a:txBody>
                  <a:tcPr/>
                </a:tc>
                <a:tc gridSpan="2">
                  <a:txBody>
                    <a:bodyPr/>
                    <a:lstStyle/>
                    <a:p>
                      <a:r>
                        <a:rPr lang="en-US" sz="1200" dirty="0"/>
                        <a:t>Over water</a:t>
                      </a:r>
                    </a:p>
                  </a:txBody>
                  <a:tcPr/>
                </a:tc>
                <a:tc hMerge="1">
                  <a:txBody>
                    <a:bodyPr/>
                    <a:lstStyle/>
                    <a:p>
                      <a:endParaRPr lang="en-US" dirty="0"/>
                    </a:p>
                  </a:txBody>
                  <a:tcPr/>
                </a:tc>
                <a:extLst>
                  <a:ext uri="{0D108BD9-81ED-4DB2-BD59-A6C34878D82A}">
                    <a16:rowId xmlns:a16="http://schemas.microsoft.com/office/drawing/2014/main" val="3576244372"/>
                  </a:ext>
                </a:extLst>
              </a:tr>
              <a:tr h="245547">
                <a:tc>
                  <a:txBody>
                    <a:bodyPr/>
                    <a:lstStyle/>
                    <a:p>
                      <a:endParaRPr lang="en-US" sz="1200" dirty="0"/>
                    </a:p>
                  </a:txBody>
                  <a:tcPr/>
                </a:tc>
                <a:tc>
                  <a:txBody>
                    <a:bodyPr/>
                    <a:lstStyle/>
                    <a:p>
                      <a:r>
                        <a:rPr lang="en-US" sz="1200" dirty="0"/>
                        <a:t>Accuracy  </a:t>
                      </a:r>
                    </a:p>
                  </a:txBody>
                  <a:tcPr/>
                </a:tc>
                <a:tc>
                  <a:txBody>
                    <a:bodyPr/>
                    <a:lstStyle/>
                    <a:p>
                      <a:r>
                        <a:rPr lang="en-US" sz="1200" dirty="0"/>
                        <a:t>Precision</a:t>
                      </a:r>
                    </a:p>
                  </a:txBody>
                  <a:tcPr/>
                </a:tc>
                <a:tc>
                  <a:txBody>
                    <a:bodyPr/>
                    <a:lstStyle/>
                    <a:p>
                      <a:r>
                        <a:rPr lang="en-US" sz="1200" dirty="0"/>
                        <a:t>Accuracy</a:t>
                      </a:r>
                    </a:p>
                  </a:txBody>
                  <a:tcPr/>
                </a:tc>
                <a:tc>
                  <a:txBody>
                    <a:bodyPr/>
                    <a:lstStyle/>
                    <a:p>
                      <a:r>
                        <a:rPr lang="en-US" sz="1200" dirty="0"/>
                        <a:t>precision</a:t>
                      </a:r>
                    </a:p>
                  </a:txBody>
                  <a:tcPr/>
                </a:tc>
                <a:extLst>
                  <a:ext uri="{0D108BD9-81ED-4DB2-BD59-A6C34878D82A}">
                    <a16:rowId xmlns:a16="http://schemas.microsoft.com/office/drawing/2014/main" val="238472684"/>
                  </a:ext>
                </a:extLst>
              </a:tr>
              <a:tr h="824448">
                <a:tc>
                  <a:txBody>
                    <a:bodyPr/>
                    <a:lstStyle/>
                    <a:p>
                      <a:r>
                        <a:rPr lang="en-US" sz="1200" dirty="0"/>
                        <a:t>Low AOD (AERONET AOD &lt;0.1 over land, AERONET AOD &lt;0.3 over water)</a:t>
                      </a:r>
                    </a:p>
                  </a:txBody>
                  <a:tcPr/>
                </a:tc>
                <a:tc>
                  <a:txBody>
                    <a:bodyPr/>
                    <a:lstStyle/>
                    <a:p>
                      <a:r>
                        <a:rPr lang="en-US" sz="1200" dirty="0"/>
                        <a:t>-0.01  (0.06)</a:t>
                      </a:r>
                    </a:p>
                  </a:txBody>
                  <a:tcPr/>
                </a:tc>
                <a:tc>
                  <a:txBody>
                    <a:bodyPr/>
                    <a:lstStyle/>
                    <a:p>
                      <a:r>
                        <a:rPr lang="en-US" sz="1200" dirty="0"/>
                        <a:t>0.04 (0.15)</a:t>
                      </a:r>
                    </a:p>
                  </a:txBody>
                  <a:tcPr/>
                </a:tc>
                <a:tc>
                  <a:txBody>
                    <a:bodyPr/>
                    <a:lstStyle/>
                    <a:p>
                      <a:r>
                        <a:rPr lang="en-US" sz="1200" dirty="0"/>
                        <a:t>-0.01 (0.08)</a:t>
                      </a:r>
                    </a:p>
                  </a:txBody>
                  <a:tcPr/>
                </a:tc>
                <a:tc>
                  <a:txBody>
                    <a:bodyPr/>
                    <a:lstStyle/>
                    <a:p>
                      <a:r>
                        <a:rPr lang="en-US" sz="1200" dirty="0"/>
                        <a:t>0.03 (0.15)</a:t>
                      </a:r>
                    </a:p>
                  </a:txBody>
                  <a:tcPr/>
                </a:tc>
                <a:extLst>
                  <a:ext uri="{0D108BD9-81ED-4DB2-BD59-A6C34878D82A}">
                    <a16:rowId xmlns:a16="http://schemas.microsoft.com/office/drawing/2014/main" val="4254969172"/>
                  </a:ext>
                </a:extLst>
              </a:tr>
              <a:tr h="672576">
                <a:tc>
                  <a:txBody>
                    <a:bodyPr/>
                    <a:lstStyle/>
                    <a:p>
                      <a:r>
                        <a:rPr lang="en-US" sz="1200" dirty="0"/>
                        <a:t>Medium AOD (AERONET AOD [0.1, 0.8] over land)</a:t>
                      </a:r>
                    </a:p>
                  </a:txBody>
                  <a:tcPr/>
                </a:tc>
                <a:tc>
                  <a:txBody>
                    <a:bodyPr/>
                    <a:lstStyle/>
                    <a:p>
                      <a:r>
                        <a:rPr lang="en-US" sz="1200" dirty="0"/>
                        <a:t>-0.04 (0.05)</a:t>
                      </a:r>
                    </a:p>
                  </a:txBody>
                  <a:tcPr/>
                </a:tc>
                <a:tc>
                  <a:txBody>
                    <a:bodyPr/>
                    <a:lstStyle/>
                    <a:p>
                      <a:r>
                        <a:rPr lang="en-US" sz="1200" dirty="0"/>
                        <a:t>0.07 (0.25)</a:t>
                      </a:r>
                    </a:p>
                  </a:txBody>
                  <a:tcPr/>
                </a:tc>
                <a:tc>
                  <a:txBody>
                    <a:bodyPr/>
                    <a:lstStyle/>
                    <a:p>
                      <a:endParaRPr lang="en-US" sz="1200" dirty="0"/>
                    </a:p>
                  </a:txBody>
                  <a:tcPr/>
                </a:tc>
                <a:tc>
                  <a:txBody>
                    <a:bodyPr/>
                    <a:lstStyle/>
                    <a:p>
                      <a:endParaRPr lang="en-US" sz="1200" dirty="0"/>
                    </a:p>
                  </a:txBody>
                  <a:tcPr/>
                </a:tc>
                <a:extLst>
                  <a:ext uri="{0D108BD9-81ED-4DB2-BD59-A6C34878D82A}">
                    <a16:rowId xmlns:a16="http://schemas.microsoft.com/office/drawing/2014/main" val="546007327"/>
                  </a:ext>
                </a:extLst>
              </a:tr>
              <a:tr h="613770">
                <a:tc>
                  <a:txBody>
                    <a:bodyPr/>
                    <a:lstStyle/>
                    <a:p>
                      <a:r>
                        <a:rPr lang="en-US" sz="1200" dirty="0"/>
                        <a:t>High AOD (&gt;0.8 over land, &gt; 0.3 over water)</a:t>
                      </a:r>
                    </a:p>
                  </a:txBody>
                  <a:tcPr/>
                </a:tc>
                <a:tc>
                  <a:txBody>
                    <a:bodyPr/>
                    <a:lstStyle/>
                    <a:p>
                      <a:r>
                        <a:rPr lang="en-US" sz="1200" dirty="0">
                          <a:solidFill>
                            <a:srgbClr val="FF0000"/>
                          </a:solidFill>
                        </a:rPr>
                        <a:t>-0.31 </a:t>
                      </a:r>
                      <a:r>
                        <a:rPr lang="en-US" sz="1200" dirty="0"/>
                        <a:t>(0.20)</a:t>
                      </a:r>
                    </a:p>
                  </a:txBody>
                  <a:tcPr/>
                </a:tc>
                <a:tc>
                  <a:txBody>
                    <a:bodyPr/>
                    <a:lstStyle/>
                    <a:p>
                      <a:r>
                        <a:rPr lang="en-US" sz="1200" dirty="0">
                          <a:solidFill>
                            <a:srgbClr val="FF0000"/>
                          </a:solidFill>
                        </a:rPr>
                        <a:t>0.52</a:t>
                      </a:r>
                      <a:r>
                        <a:rPr lang="en-US" sz="1200" dirty="0"/>
                        <a:t> (0.45)</a:t>
                      </a:r>
                    </a:p>
                  </a:txBody>
                  <a:tcPr/>
                </a:tc>
                <a:tc>
                  <a:txBody>
                    <a:bodyPr/>
                    <a:lstStyle/>
                    <a:p>
                      <a:r>
                        <a:rPr lang="en-US" sz="1200" dirty="0"/>
                        <a:t>0.03 (0.15)</a:t>
                      </a:r>
                    </a:p>
                  </a:txBody>
                  <a:tcPr/>
                </a:tc>
                <a:tc>
                  <a:txBody>
                    <a:bodyPr/>
                    <a:lstStyle/>
                    <a:p>
                      <a:r>
                        <a:rPr lang="en-US" sz="1200" dirty="0"/>
                        <a:t>0.14 (0.35)</a:t>
                      </a:r>
                    </a:p>
                  </a:txBody>
                  <a:tcPr/>
                </a:tc>
                <a:extLst>
                  <a:ext uri="{0D108BD9-81ED-4DB2-BD59-A6C34878D82A}">
                    <a16:rowId xmlns:a16="http://schemas.microsoft.com/office/drawing/2014/main" val="1810242388"/>
                  </a:ext>
                </a:extLst>
              </a:tr>
            </a:tbl>
          </a:graphicData>
        </a:graphic>
      </p:graphicFrame>
      <p:sp>
        <p:nvSpPr>
          <p:cNvPr id="8" name="TextBox 7">
            <a:extLst>
              <a:ext uri="{FF2B5EF4-FFF2-40B4-BE49-F238E27FC236}">
                <a16:creationId xmlns:a16="http://schemas.microsoft.com/office/drawing/2014/main" id="{19302D08-2BC1-4117-9D69-6772A54DFB8D}"/>
              </a:ext>
            </a:extLst>
          </p:cNvPr>
          <p:cNvSpPr txBox="1"/>
          <p:nvPr/>
        </p:nvSpPr>
        <p:spPr>
          <a:xfrm>
            <a:off x="4747241" y="651641"/>
            <a:ext cx="6330820" cy="646331"/>
          </a:xfrm>
          <a:prstGeom prst="rect">
            <a:avLst/>
          </a:prstGeom>
          <a:noFill/>
        </p:spPr>
        <p:txBody>
          <a:bodyPr wrap="square">
            <a:spAutoFit/>
          </a:bodyPr>
          <a:lstStyle/>
          <a:p>
            <a:pPr algn="ctr"/>
            <a:r>
              <a:rPr lang="en-US" b="1" dirty="0"/>
              <a:t>Performance statistics by AOD regime</a:t>
            </a:r>
          </a:p>
          <a:p>
            <a:pPr algn="ctr"/>
            <a:r>
              <a:rPr lang="en-US" b="1" dirty="0"/>
              <a:t>(Requirements from VIIRS AOD ATBD are in parenthesis)</a:t>
            </a:r>
          </a:p>
        </p:txBody>
      </p:sp>
      <p:pic>
        <p:nvPicPr>
          <p:cNvPr id="11" name="Picture 10">
            <a:extLst>
              <a:ext uri="{FF2B5EF4-FFF2-40B4-BE49-F238E27FC236}">
                <a16:creationId xmlns:a16="http://schemas.microsoft.com/office/drawing/2014/main" id="{E0C22888-C722-47A7-A7E7-F11883DC8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015" y="3818241"/>
            <a:ext cx="3057030" cy="3039759"/>
          </a:xfrm>
          <a:prstGeom prst="rect">
            <a:avLst/>
          </a:prstGeom>
        </p:spPr>
      </p:pic>
      <p:pic>
        <p:nvPicPr>
          <p:cNvPr id="4" name="Picture 3">
            <a:extLst>
              <a:ext uri="{FF2B5EF4-FFF2-40B4-BE49-F238E27FC236}">
                <a16:creationId xmlns:a16="http://schemas.microsoft.com/office/drawing/2014/main" id="{ED3239BB-6EC6-4331-B121-5757E3233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008" y="842936"/>
            <a:ext cx="2905044" cy="2888631"/>
          </a:xfrm>
          <a:prstGeom prst="rect">
            <a:avLst/>
          </a:prstGeom>
        </p:spPr>
      </p:pic>
      <p:pic>
        <p:nvPicPr>
          <p:cNvPr id="7" name="Picture 6">
            <a:extLst>
              <a:ext uri="{FF2B5EF4-FFF2-40B4-BE49-F238E27FC236}">
                <a16:creationId xmlns:a16="http://schemas.microsoft.com/office/drawing/2014/main" id="{D67A697B-CDC5-46C4-AD75-995872DDC5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45836" y="4067553"/>
            <a:ext cx="6307843" cy="2541134"/>
          </a:xfrm>
          <a:prstGeom prst="rect">
            <a:avLst/>
          </a:prstGeom>
        </p:spPr>
      </p:pic>
    </p:spTree>
    <p:extLst>
      <p:ext uri="{BB962C8B-B14F-4D97-AF65-F5344CB8AC3E}">
        <p14:creationId xmlns:p14="http://schemas.microsoft.com/office/powerpoint/2010/main" val="1042443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84A1D9C-F658-4C9E-AC0B-03F1B447BC45}"/>
              </a:ext>
            </a:extLst>
          </p:cNvPr>
          <p:cNvSpPr txBox="1"/>
          <p:nvPr/>
        </p:nvSpPr>
        <p:spPr>
          <a:xfrm>
            <a:off x="1707706" y="219822"/>
            <a:ext cx="8930650" cy="584775"/>
          </a:xfrm>
          <a:prstGeom prst="rect">
            <a:avLst/>
          </a:prstGeom>
          <a:noFill/>
        </p:spPr>
        <p:txBody>
          <a:bodyPr wrap="none" rtlCol="0">
            <a:spAutoFit/>
          </a:bodyPr>
          <a:lstStyle/>
          <a:p>
            <a:r>
              <a:rPr lang="en-US" sz="3200" b="1" dirty="0">
                <a:solidFill>
                  <a:srgbClr val="001473"/>
                </a:solidFill>
              </a:rPr>
              <a:t>ALH Comparison to </a:t>
            </a:r>
            <a:r>
              <a:rPr lang="en-US" sz="3200" b="1" dirty="0" err="1">
                <a:solidFill>
                  <a:srgbClr val="001473"/>
                </a:solidFill>
              </a:rPr>
              <a:t>EarthCARE</a:t>
            </a:r>
            <a:r>
              <a:rPr lang="en-US" sz="3200" b="1" dirty="0">
                <a:solidFill>
                  <a:srgbClr val="001473"/>
                </a:solidFill>
              </a:rPr>
              <a:t> (Case study)</a:t>
            </a:r>
          </a:p>
        </p:txBody>
      </p:sp>
      <p:pic>
        <p:nvPicPr>
          <p:cNvPr id="12" name="Picture 11">
            <a:extLst>
              <a:ext uri="{FF2B5EF4-FFF2-40B4-BE49-F238E27FC236}">
                <a16:creationId xmlns:a16="http://schemas.microsoft.com/office/drawing/2014/main" id="{C3697C51-122E-4F57-88B2-B6753BAD43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93" y="1012599"/>
            <a:ext cx="3577844" cy="2921264"/>
          </a:xfrm>
          <a:prstGeom prst="rect">
            <a:avLst/>
          </a:prstGeom>
        </p:spPr>
      </p:pic>
      <p:pic>
        <p:nvPicPr>
          <p:cNvPr id="14" name="Picture 13">
            <a:extLst>
              <a:ext uri="{FF2B5EF4-FFF2-40B4-BE49-F238E27FC236}">
                <a16:creationId xmlns:a16="http://schemas.microsoft.com/office/drawing/2014/main" id="{CBEC016D-FD3A-41BB-B8E9-0A95E802D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9824" y="1012597"/>
            <a:ext cx="3577844" cy="2921265"/>
          </a:xfrm>
          <a:prstGeom prst="rect">
            <a:avLst/>
          </a:prstGeom>
        </p:spPr>
      </p:pic>
      <p:pic>
        <p:nvPicPr>
          <p:cNvPr id="16" name="Picture 15">
            <a:extLst>
              <a:ext uri="{FF2B5EF4-FFF2-40B4-BE49-F238E27FC236}">
                <a16:creationId xmlns:a16="http://schemas.microsoft.com/office/drawing/2014/main" id="{28567026-83C0-4B09-BD21-05DBCEBCF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2554" y="3936735"/>
            <a:ext cx="4019031" cy="2921265"/>
          </a:xfrm>
          <a:prstGeom prst="rect">
            <a:avLst/>
          </a:prstGeom>
        </p:spPr>
      </p:pic>
      <p:pic>
        <p:nvPicPr>
          <p:cNvPr id="22" name="Picture 21">
            <a:extLst>
              <a:ext uri="{FF2B5EF4-FFF2-40B4-BE49-F238E27FC236}">
                <a16:creationId xmlns:a16="http://schemas.microsoft.com/office/drawing/2014/main" id="{D23E4E0C-BB31-4F7F-B29F-46C9F2810A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826" y="4089399"/>
            <a:ext cx="3808998" cy="2768600"/>
          </a:xfrm>
          <a:prstGeom prst="rect">
            <a:avLst/>
          </a:prstGeom>
        </p:spPr>
      </p:pic>
      <p:pic>
        <p:nvPicPr>
          <p:cNvPr id="24" name="Picture 23">
            <a:extLst>
              <a:ext uri="{FF2B5EF4-FFF2-40B4-BE49-F238E27FC236}">
                <a16:creationId xmlns:a16="http://schemas.microsoft.com/office/drawing/2014/main" id="{2130799E-BF98-4512-91CB-B8A175D7226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2644" y="896815"/>
            <a:ext cx="2932555" cy="2820411"/>
          </a:xfrm>
          <a:prstGeom prst="rect">
            <a:avLst/>
          </a:prstGeom>
        </p:spPr>
      </p:pic>
      <p:pic>
        <p:nvPicPr>
          <p:cNvPr id="26" name="Picture 25">
            <a:extLst>
              <a:ext uri="{FF2B5EF4-FFF2-40B4-BE49-F238E27FC236}">
                <a16:creationId xmlns:a16="http://schemas.microsoft.com/office/drawing/2014/main" id="{020CEE63-B9D9-415B-9E6D-3C86440970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7139" y="4037587"/>
            <a:ext cx="2955757" cy="2820412"/>
          </a:xfrm>
          <a:prstGeom prst="rect">
            <a:avLst/>
          </a:prstGeom>
        </p:spPr>
      </p:pic>
      <p:sp>
        <p:nvSpPr>
          <p:cNvPr id="27" name="TextBox 26">
            <a:extLst>
              <a:ext uri="{FF2B5EF4-FFF2-40B4-BE49-F238E27FC236}">
                <a16:creationId xmlns:a16="http://schemas.microsoft.com/office/drawing/2014/main" id="{45A0CE75-15F0-4F58-BC21-FADF5AD649BF}"/>
              </a:ext>
            </a:extLst>
          </p:cNvPr>
          <p:cNvSpPr txBox="1"/>
          <p:nvPr/>
        </p:nvSpPr>
        <p:spPr>
          <a:xfrm>
            <a:off x="2392821" y="4314660"/>
            <a:ext cx="1103187" cy="307777"/>
          </a:xfrm>
          <a:prstGeom prst="rect">
            <a:avLst/>
          </a:prstGeom>
          <a:noFill/>
        </p:spPr>
        <p:txBody>
          <a:bodyPr wrap="none" rtlCol="0">
            <a:spAutoFit/>
          </a:bodyPr>
          <a:lstStyle/>
          <a:p>
            <a:r>
              <a:rPr lang="en-US" dirty="0"/>
              <a:t>CLA(JAXA)</a:t>
            </a:r>
          </a:p>
        </p:txBody>
      </p:sp>
      <p:sp>
        <p:nvSpPr>
          <p:cNvPr id="28" name="TextBox 27">
            <a:extLst>
              <a:ext uri="{FF2B5EF4-FFF2-40B4-BE49-F238E27FC236}">
                <a16:creationId xmlns:a16="http://schemas.microsoft.com/office/drawing/2014/main" id="{AE83CB6B-68B0-43F6-B21E-1AC51A9D270B}"/>
              </a:ext>
            </a:extLst>
          </p:cNvPr>
          <p:cNvSpPr txBox="1"/>
          <p:nvPr/>
        </p:nvSpPr>
        <p:spPr>
          <a:xfrm>
            <a:off x="6467977" y="4160939"/>
            <a:ext cx="1034257" cy="307777"/>
          </a:xfrm>
          <a:prstGeom prst="rect">
            <a:avLst/>
          </a:prstGeom>
          <a:noFill/>
        </p:spPr>
        <p:txBody>
          <a:bodyPr wrap="none" rtlCol="0">
            <a:spAutoFit/>
          </a:bodyPr>
          <a:lstStyle/>
          <a:p>
            <a:r>
              <a:rPr lang="en-US" dirty="0"/>
              <a:t>AER(ESA)</a:t>
            </a:r>
          </a:p>
        </p:txBody>
      </p:sp>
    </p:spTree>
    <p:extLst>
      <p:ext uri="{BB962C8B-B14F-4D97-AF65-F5344CB8AC3E}">
        <p14:creationId xmlns:p14="http://schemas.microsoft.com/office/powerpoint/2010/main" val="354078352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30132</TotalTime>
  <Words>842</Words>
  <Application>Microsoft Office PowerPoint</Application>
  <PresentationFormat>Widescreen</PresentationFormat>
  <Paragraphs>127</Paragraphs>
  <Slides>14</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14</vt:i4>
      </vt:variant>
    </vt:vector>
  </HeadingPairs>
  <TitlesOfParts>
    <vt:vector size="23" baseType="lpstr">
      <vt:lpstr>Google Sans</vt:lpstr>
      <vt:lpstr>NTR</vt:lpstr>
      <vt:lpstr>Arial</vt:lpstr>
      <vt:lpstr>Calibri</vt:lpstr>
      <vt:lpstr>Cambria Math</vt:lpstr>
      <vt:lpstr>Courier New</vt:lpstr>
      <vt:lpstr>Verdana</vt:lpstr>
      <vt:lpstr>Office Theme</vt:lpstr>
      <vt:lpstr>1_Office Theme</vt:lpstr>
      <vt:lpstr>PowerPoint Presentation</vt:lpstr>
      <vt:lpstr>Smoke detection and quantification enhanced by UV observations…</vt:lpstr>
      <vt:lpstr>NOAA TEMPO-ABI Hybrid Aerosol Detection Algorithm</vt:lpstr>
      <vt:lpstr>PowerPoint Presentation</vt:lpstr>
      <vt:lpstr>PowerPoint Presentation</vt:lpstr>
      <vt:lpstr>PowerPoint Presentation</vt:lpstr>
      <vt:lpstr>TEMPO AOD-ALH Algorithm updates</vt:lpstr>
      <vt:lpstr>TEMPO AOD validation  (August 2023-September 2025)</vt:lpstr>
      <vt:lpstr>PowerPoint Presentation</vt:lpstr>
      <vt:lpstr>PowerPoint Presentation</vt:lpstr>
      <vt:lpstr>Bias correction of DLER</vt:lpstr>
      <vt:lpstr>TEMPO–ABI PM2.5 Estimates using GWR</vt:lpstr>
      <vt:lpstr>10-fold cross validation (August 2023-July 2024)</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Hai Zhang</dc:creator>
  <cp:lastModifiedBy>Hai Zhang</cp:lastModifiedBy>
  <cp:revision>127</cp:revision>
  <dcterms:modified xsi:type="dcterms:W3CDTF">2026-06-12T13:18:46Z</dcterms:modified>
</cp:coreProperties>
</file>