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4"/>
    <p:sldMasterId id="2147483671" r:id="rId5"/>
  </p:sldMasterIdLst>
  <p:notesMasterIdLst>
    <p:notesMasterId r:id="rId16"/>
  </p:notesMasterIdLst>
  <p:sldIdLst>
    <p:sldId id="256" r:id="rId6"/>
    <p:sldId id="320" r:id="rId7"/>
    <p:sldId id="292" r:id="rId8"/>
    <p:sldId id="258" r:id="rId9"/>
    <p:sldId id="301" r:id="rId10"/>
    <p:sldId id="282" r:id="rId11"/>
    <p:sldId id="300" r:id="rId12"/>
    <p:sldId id="299" r:id="rId13"/>
    <p:sldId id="308" r:id="rId14"/>
    <p:sldId id="31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279251A-ED81-DA61-399D-808759044313}" name="Wales, Pamela A. (GSFC-610.1)[MORGAN STATE UNIV.]" initials="WU" userId="S::pawales@ndc.nasa.gov::a744f85e-2723-416c-824f-2b6e8c163448" providerId="AD"/>
  <p188:author id="{4D4E2379-3C19-6689-C8DC-1C1BB62411FE}" name="Viral Shah" initials="VS" userId="Viral Shah" providerId="None"/>
  <p188:author id="{2AD778B5-2A73-38AC-E6C1-9ABE6CEA030E}" name="Shah, Viral (GSFC-610.1)[MORGAN STATE UNIV.]" initials="VS" userId="S::vshah5@ndc.nasa.gov::678b1548-b68f-42f1-933c-0e80ffd65f4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5462"/>
    <a:srgbClr val="29465C"/>
    <a:srgbClr val="2FBBCE"/>
    <a:srgbClr val="E1442D"/>
    <a:srgbClr val="4E99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45"/>
    <p:restoredTop sz="94768"/>
  </p:normalViewPr>
  <p:slideViewPr>
    <p:cSldViewPr snapToGrid="0">
      <p:cViewPr varScale="1">
        <p:scale>
          <a:sx n="96" d="100"/>
          <a:sy n="96" d="100"/>
        </p:scale>
        <p:origin x="880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D6C5EE-EB8C-274A-8BD4-CF96554D4E77}" type="doc">
      <dgm:prSet loTypeId="urn:microsoft.com/office/officeart/2008/layout/VerticalCurvedList" loCatId="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FFFEE51-9B6A-F640-B184-28681EF4F61A}">
      <dgm:prSet phldrT="[Text]" custT="1"/>
      <dgm:spPr/>
      <dgm:t>
        <a:bodyPr/>
        <a:lstStyle/>
        <a:p>
          <a:pPr>
            <a:buSzPct val="100000"/>
            <a:buChar char="✓"/>
          </a:pPr>
          <a:r>
            <a:rPr lang="en-US" sz="1800" b="1" dirty="0"/>
            <a:t>Global Coverage</a:t>
          </a:r>
          <a:r>
            <a:rPr lang="en-US" sz="1800" dirty="0"/>
            <a:t> | 25km resolution worldwide</a:t>
          </a:r>
        </a:p>
      </dgm:t>
    </dgm:pt>
    <dgm:pt modelId="{B58F328C-FA0C-2B4C-81FA-AEACA960BE23}" type="parTrans" cxnId="{9EF93D71-196E-9144-9C2D-56B379DDF4D6}">
      <dgm:prSet/>
      <dgm:spPr/>
      <dgm:t>
        <a:bodyPr/>
        <a:lstStyle/>
        <a:p>
          <a:endParaRPr lang="en-US" sz="1800"/>
        </a:p>
      </dgm:t>
    </dgm:pt>
    <dgm:pt modelId="{D9FA14C8-6B99-AB4D-881D-4EBDD19CE8B6}" type="sibTrans" cxnId="{9EF93D71-196E-9144-9C2D-56B379DDF4D6}">
      <dgm:prSet/>
      <dgm:spPr/>
      <dgm:t>
        <a:bodyPr/>
        <a:lstStyle/>
        <a:p>
          <a:endParaRPr lang="en-US" sz="1800"/>
        </a:p>
      </dgm:t>
    </dgm:pt>
    <dgm:pt modelId="{E104A925-ACA4-FB42-B360-7D3B0C378050}">
      <dgm:prSet phldrT="[Text]" custT="1"/>
      <dgm:spPr/>
      <dgm:t>
        <a:bodyPr/>
        <a:lstStyle/>
        <a:p>
          <a:pPr>
            <a:buSzPct val="100000"/>
            <a:buChar char="✓"/>
          </a:pPr>
          <a:r>
            <a:rPr lang="en-US" sz="1800" b="1"/>
            <a:t>Real-Time Information</a:t>
          </a:r>
          <a:r>
            <a:rPr lang="en-US" sz="1800"/>
            <a:t> | Daily NRT estimates + 5-day forecasts</a:t>
          </a:r>
          <a:endParaRPr lang="en-US" sz="1800" dirty="0"/>
        </a:p>
      </dgm:t>
    </dgm:pt>
    <dgm:pt modelId="{15CB48C6-981C-0A40-AB4B-43B0CD67A7E2}" type="parTrans" cxnId="{B1FC6952-983D-774C-AF52-A5D340BA7359}">
      <dgm:prSet/>
      <dgm:spPr/>
      <dgm:t>
        <a:bodyPr/>
        <a:lstStyle/>
        <a:p>
          <a:endParaRPr lang="en-US" sz="1800"/>
        </a:p>
      </dgm:t>
    </dgm:pt>
    <dgm:pt modelId="{88D9E6BC-5E9C-264B-ACD4-F3D003F6F07C}" type="sibTrans" cxnId="{B1FC6952-983D-774C-AF52-A5D340BA7359}">
      <dgm:prSet/>
      <dgm:spPr/>
      <dgm:t>
        <a:bodyPr/>
        <a:lstStyle/>
        <a:p>
          <a:endParaRPr lang="en-US" sz="1800"/>
        </a:p>
      </dgm:t>
    </dgm:pt>
    <dgm:pt modelId="{1877898B-EE80-FD40-9FC6-8FDE4BF34D53}">
      <dgm:prSet phldrT="[Text]" custT="1"/>
      <dgm:spPr/>
      <dgm:t>
        <a:bodyPr/>
        <a:lstStyle/>
        <a:p>
          <a:pPr>
            <a:buSzPct val="100000"/>
            <a:buChar char="✓"/>
          </a:pPr>
          <a:r>
            <a:rPr lang="en-US" sz="1800" b="1"/>
            <a:t>Open Science</a:t>
          </a:r>
          <a:r>
            <a:rPr lang="en-US" sz="1800"/>
            <a:t> | Collaborative development + public data &amp; software</a:t>
          </a:r>
          <a:endParaRPr lang="en-US" sz="1800" dirty="0"/>
        </a:p>
      </dgm:t>
    </dgm:pt>
    <dgm:pt modelId="{95A00BC0-6024-984A-90AE-42EA522ED570}" type="parTrans" cxnId="{9D42BA11-F8E9-E243-9740-38F3305B019C}">
      <dgm:prSet/>
      <dgm:spPr/>
      <dgm:t>
        <a:bodyPr/>
        <a:lstStyle/>
        <a:p>
          <a:endParaRPr lang="en-US" sz="1800"/>
        </a:p>
      </dgm:t>
    </dgm:pt>
    <dgm:pt modelId="{1EF8B439-566C-834A-889B-B24CEB7A90B0}" type="sibTrans" cxnId="{9D42BA11-F8E9-E243-9740-38F3305B019C}">
      <dgm:prSet/>
      <dgm:spPr/>
      <dgm:t>
        <a:bodyPr/>
        <a:lstStyle/>
        <a:p>
          <a:endParaRPr lang="en-US" sz="1800"/>
        </a:p>
      </dgm:t>
    </dgm:pt>
    <dgm:pt modelId="{E250EB62-305A-924C-AF9D-44A8DAC32B08}">
      <dgm:prSet phldrT="[Text]" custT="1"/>
      <dgm:spPr/>
      <dgm:t>
        <a:bodyPr/>
        <a:lstStyle/>
        <a:p>
          <a:pPr>
            <a:buSzPct val="100000"/>
            <a:buChar char="✓"/>
          </a:pPr>
          <a:r>
            <a:rPr lang="en-US" sz="1800" b="1"/>
            <a:t>NASA Mission Support</a:t>
          </a:r>
          <a:r>
            <a:rPr lang="en-US" sz="1800"/>
            <a:t> | TEMPO • TolNet • Field Campaigns</a:t>
          </a:r>
          <a:endParaRPr lang="en-US" sz="1800" dirty="0"/>
        </a:p>
      </dgm:t>
    </dgm:pt>
    <dgm:pt modelId="{458C05C9-37C9-C149-B482-50821FBA1D79}" type="parTrans" cxnId="{25DC7606-33F9-0247-8BF2-9A66D81399D7}">
      <dgm:prSet/>
      <dgm:spPr/>
      <dgm:t>
        <a:bodyPr/>
        <a:lstStyle/>
        <a:p>
          <a:endParaRPr lang="en-US" sz="1800"/>
        </a:p>
      </dgm:t>
    </dgm:pt>
    <dgm:pt modelId="{2FE37DD9-3879-3146-AFF1-E9ABF426F78A}" type="sibTrans" cxnId="{25DC7606-33F9-0247-8BF2-9A66D81399D7}">
      <dgm:prSet/>
      <dgm:spPr/>
      <dgm:t>
        <a:bodyPr/>
        <a:lstStyle/>
        <a:p>
          <a:endParaRPr lang="en-US" sz="1800"/>
        </a:p>
      </dgm:t>
    </dgm:pt>
    <dgm:pt modelId="{7F594B39-9273-A343-95B4-F37652005DCF}">
      <dgm:prSet phldrT="[Text]" custT="1"/>
      <dgm:spPr/>
      <dgm:t>
        <a:bodyPr/>
        <a:lstStyle/>
        <a:p>
          <a:pPr>
            <a:buSzPct val="100000"/>
            <a:buChar char="✓"/>
          </a:pPr>
          <a:r>
            <a:rPr lang="en-US" sz="1800" b="1"/>
            <a:t>Research Applications</a:t>
          </a:r>
          <a:r>
            <a:rPr lang="en-US" sz="1800"/>
            <a:t> | Atmospheric chemistry + air quality and health</a:t>
          </a:r>
          <a:endParaRPr lang="en-US" sz="1800" dirty="0"/>
        </a:p>
      </dgm:t>
    </dgm:pt>
    <dgm:pt modelId="{A8E703BB-F1E7-4F40-9867-E11178AAB7E0}" type="parTrans" cxnId="{DB243213-D736-DE40-9DF8-A921718E541A}">
      <dgm:prSet/>
      <dgm:spPr/>
      <dgm:t>
        <a:bodyPr/>
        <a:lstStyle/>
        <a:p>
          <a:endParaRPr lang="en-US" sz="1800"/>
        </a:p>
      </dgm:t>
    </dgm:pt>
    <dgm:pt modelId="{E110B909-26EF-8E49-99B3-CD4FEE92EC65}" type="sibTrans" cxnId="{DB243213-D736-DE40-9DF8-A921718E541A}">
      <dgm:prSet/>
      <dgm:spPr/>
      <dgm:t>
        <a:bodyPr/>
        <a:lstStyle/>
        <a:p>
          <a:endParaRPr lang="en-US" sz="1800"/>
        </a:p>
      </dgm:t>
    </dgm:pt>
    <dgm:pt modelId="{6FCA56AB-EB50-4D40-8234-A71E9FA3A1DE}">
      <dgm:prSet phldrT="[Text]" custT="1"/>
      <dgm:spPr/>
      <dgm:t>
        <a:bodyPr/>
        <a:lstStyle/>
        <a:p>
          <a:pPr>
            <a:buSzPct val="100000"/>
            <a:buChar char="✓"/>
          </a:pPr>
          <a:r>
            <a:rPr lang="en-US" sz="1800" b="1"/>
            <a:t>Air Quality Monitoring</a:t>
          </a:r>
          <a:r>
            <a:rPr lang="en-US" sz="1800"/>
            <a:t> | Supporting communities in the US and globally</a:t>
          </a:r>
          <a:endParaRPr lang="en-US" sz="1800" dirty="0"/>
        </a:p>
      </dgm:t>
    </dgm:pt>
    <dgm:pt modelId="{8AB6BD47-68D1-C443-AEEB-2714952AC57C}" type="parTrans" cxnId="{69E96698-141D-3A4A-89E6-21DEBA0DC3FC}">
      <dgm:prSet/>
      <dgm:spPr/>
      <dgm:t>
        <a:bodyPr/>
        <a:lstStyle/>
        <a:p>
          <a:endParaRPr lang="en-US" sz="1800"/>
        </a:p>
      </dgm:t>
    </dgm:pt>
    <dgm:pt modelId="{0872FAE1-A6B0-6E43-BD65-786F086817D1}" type="sibTrans" cxnId="{69E96698-141D-3A4A-89E6-21DEBA0DC3FC}">
      <dgm:prSet/>
      <dgm:spPr/>
      <dgm:t>
        <a:bodyPr/>
        <a:lstStyle/>
        <a:p>
          <a:endParaRPr lang="en-US" sz="1800"/>
        </a:p>
      </dgm:t>
    </dgm:pt>
    <dgm:pt modelId="{23FAA05C-76E7-7C41-8CED-C8B4BC047BAA}" type="pres">
      <dgm:prSet presAssocID="{BDD6C5EE-EB8C-274A-8BD4-CF96554D4E77}" presName="Name0" presStyleCnt="0">
        <dgm:presLayoutVars>
          <dgm:chMax val="7"/>
          <dgm:chPref val="7"/>
          <dgm:dir/>
        </dgm:presLayoutVars>
      </dgm:prSet>
      <dgm:spPr/>
    </dgm:pt>
    <dgm:pt modelId="{6C2CA134-8118-9D46-B71B-9A9B39D9D19E}" type="pres">
      <dgm:prSet presAssocID="{BDD6C5EE-EB8C-274A-8BD4-CF96554D4E77}" presName="Name1" presStyleCnt="0"/>
      <dgm:spPr/>
    </dgm:pt>
    <dgm:pt modelId="{6402263F-98E6-E946-AECC-B60C5C48564A}" type="pres">
      <dgm:prSet presAssocID="{BDD6C5EE-EB8C-274A-8BD4-CF96554D4E77}" presName="cycle" presStyleCnt="0"/>
      <dgm:spPr/>
    </dgm:pt>
    <dgm:pt modelId="{A08D77A0-31A3-DC41-9E24-A214038A8B21}" type="pres">
      <dgm:prSet presAssocID="{BDD6C5EE-EB8C-274A-8BD4-CF96554D4E77}" presName="srcNode" presStyleLbl="node1" presStyleIdx="0" presStyleCnt="6"/>
      <dgm:spPr/>
    </dgm:pt>
    <dgm:pt modelId="{F1D10FBB-7DBD-E745-BDDF-22DB6FE6AB50}" type="pres">
      <dgm:prSet presAssocID="{BDD6C5EE-EB8C-274A-8BD4-CF96554D4E77}" presName="conn" presStyleLbl="parChTrans1D2" presStyleIdx="0" presStyleCnt="1"/>
      <dgm:spPr/>
    </dgm:pt>
    <dgm:pt modelId="{00D5514E-D15D-0848-A115-5974E91019FF}" type="pres">
      <dgm:prSet presAssocID="{BDD6C5EE-EB8C-274A-8BD4-CF96554D4E77}" presName="extraNode" presStyleLbl="node1" presStyleIdx="0" presStyleCnt="6"/>
      <dgm:spPr/>
    </dgm:pt>
    <dgm:pt modelId="{365875D3-F239-7D44-9B49-EE7E44A9032B}" type="pres">
      <dgm:prSet presAssocID="{BDD6C5EE-EB8C-274A-8BD4-CF96554D4E77}" presName="dstNode" presStyleLbl="node1" presStyleIdx="0" presStyleCnt="6"/>
      <dgm:spPr/>
    </dgm:pt>
    <dgm:pt modelId="{148C78AD-21AA-4D4B-9F5E-C0FD50EF53C2}" type="pres">
      <dgm:prSet presAssocID="{5FFFEE51-9B6A-F640-B184-28681EF4F61A}" presName="text_1" presStyleLbl="node1" presStyleIdx="0" presStyleCnt="6">
        <dgm:presLayoutVars>
          <dgm:bulletEnabled val="1"/>
        </dgm:presLayoutVars>
      </dgm:prSet>
      <dgm:spPr/>
    </dgm:pt>
    <dgm:pt modelId="{F1512C88-A4F1-0C46-8963-C132D088A9C8}" type="pres">
      <dgm:prSet presAssocID="{5FFFEE51-9B6A-F640-B184-28681EF4F61A}" presName="accent_1" presStyleCnt="0"/>
      <dgm:spPr/>
    </dgm:pt>
    <dgm:pt modelId="{53EF70F4-1997-3C4E-B774-9EFE2F8ED070}" type="pres">
      <dgm:prSet presAssocID="{5FFFEE51-9B6A-F640-B184-28681EF4F61A}" presName="accentRepeatNode" presStyleLbl="solidFgAcc1" presStyleIdx="0" presStyleCnt="6"/>
      <dgm:spPr/>
    </dgm:pt>
    <dgm:pt modelId="{73545087-E72C-4945-88E9-49E600EF457A}" type="pres">
      <dgm:prSet presAssocID="{E104A925-ACA4-FB42-B360-7D3B0C378050}" presName="text_2" presStyleLbl="node1" presStyleIdx="1" presStyleCnt="6">
        <dgm:presLayoutVars>
          <dgm:bulletEnabled val="1"/>
        </dgm:presLayoutVars>
      </dgm:prSet>
      <dgm:spPr/>
    </dgm:pt>
    <dgm:pt modelId="{98F622B3-2D7A-EF4B-A8D0-69015C72D183}" type="pres">
      <dgm:prSet presAssocID="{E104A925-ACA4-FB42-B360-7D3B0C378050}" presName="accent_2" presStyleCnt="0"/>
      <dgm:spPr/>
    </dgm:pt>
    <dgm:pt modelId="{02B125DF-95B9-3B42-9EAF-69CD702EF710}" type="pres">
      <dgm:prSet presAssocID="{E104A925-ACA4-FB42-B360-7D3B0C378050}" presName="accentRepeatNode" presStyleLbl="solidFgAcc1" presStyleIdx="1" presStyleCnt="6"/>
      <dgm:spPr/>
    </dgm:pt>
    <dgm:pt modelId="{4055BE9B-78A9-734F-A8C9-A0D43A210D11}" type="pres">
      <dgm:prSet presAssocID="{1877898B-EE80-FD40-9FC6-8FDE4BF34D53}" presName="text_3" presStyleLbl="node1" presStyleIdx="2" presStyleCnt="6">
        <dgm:presLayoutVars>
          <dgm:bulletEnabled val="1"/>
        </dgm:presLayoutVars>
      </dgm:prSet>
      <dgm:spPr/>
    </dgm:pt>
    <dgm:pt modelId="{5D04FF67-A3BC-204C-8110-9A22499CAE70}" type="pres">
      <dgm:prSet presAssocID="{1877898B-EE80-FD40-9FC6-8FDE4BF34D53}" presName="accent_3" presStyleCnt="0"/>
      <dgm:spPr/>
    </dgm:pt>
    <dgm:pt modelId="{6139D435-D566-F34E-8FBA-9CFA7E35F4F7}" type="pres">
      <dgm:prSet presAssocID="{1877898B-EE80-FD40-9FC6-8FDE4BF34D53}" presName="accentRepeatNode" presStyleLbl="solidFgAcc1" presStyleIdx="2" presStyleCnt="6"/>
      <dgm:spPr/>
    </dgm:pt>
    <dgm:pt modelId="{35F83646-CEAE-D74A-AF59-0CE722DC7D47}" type="pres">
      <dgm:prSet presAssocID="{E250EB62-305A-924C-AF9D-44A8DAC32B08}" presName="text_4" presStyleLbl="node1" presStyleIdx="3" presStyleCnt="6">
        <dgm:presLayoutVars>
          <dgm:bulletEnabled val="1"/>
        </dgm:presLayoutVars>
      </dgm:prSet>
      <dgm:spPr/>
    </dgm:pt>
    <dgm:pt modelId="{55228512-1A12-AD44-90D0-5DB6A1755094}" type="pres">
      <dgm:prSet presAssocID="{E250EB62-305A-924C-AF9D-44A8DAC32B08}" presName="accent_4" presStyleCnt="0"/>
      <dgm:spPr/>
    </dgm:pt>
    <dgm:pt modelId="{A3A2C052-4026-CC43-81E3-EAD5897F281F}" type="pres">
      <dgm:prSet presAssocID="{E250EB62-305A-924C-AF9D-44A8DAC32B08}" presName="accentRepeatNode" presStyleLbl="solidFgAcc1" presStyleIdx="3" presStyleCnt="6"/>
      <dgm:spPr/>
    </dgm:pt>
    <dgm:pt modelId="{FAEEE400-6CC2-FB44-9857-158B4247CB10}" type="pres">
      <dgm:prSet presAssocID="{7F594B39-9273-A343-95B4-F37652005DCF}" presName="text_5" presStyleLbl="node1" presStyleIdx="4" presStyleCnt="6">
        <dgm:presLayoutVars>
          <dgm:bulletEnabled val="1"/>
        </dgm:presLayoutVars>
      </dgm:prSet>
      <dgm:spPr/>
    </dgm:pt>
    <dgm:pt modelId="{189F200F-BDDA-B547-8190-425FF76B7B3D}" type="pres">
      <dgm:prSet presAssocID="{7F594B39-9273-A343-95B4-F37652005DCF}" presName="accent_5" presStyleCnt="0"/>
      <dgm:spPr/>
    </dgm:pt>
    <dgm:pt modelId="{0B5D13A7-837C-5543-85F2-5A0E96FAD9C2}" type="pres">
      <dgm:prSet presAssocID="{7F594B39-9273-A343-95B4-F37652005DCF}" presName="accentRepeatNode" presStyleLbl="solidFgAcc1" presStyleIdx="4" presStyleCnt="6"/>
      <dgm:spPr/>
    </dgm:pt>
    <dgm:pt modelId="{757493FF-CC83-7447-A877-0C4FDDC0675F}" type="pres">
      <dgm:prSet presAssocID="{6FCA56AB-EB50-4D40-8234-A71E9FA3A1DE}" presName="text_6" presStyleLbl="node1" presStyleIdx="5" presStyleCnt="6">
        <dgm:presLayoutVars>
          <dgm:bulletEnabled val="1"/>
        </dgm:presLayoutVars>
      </dgm:prSet>
      <dgm:spPr/>
    </dgm:pt>
    <dgm:pt modelId="{05D9C5DC-BFD8-6747-B1DC-3195A8484AE1}" type="pres">
      <dgm:prSet presAssocID="{6FCA56AB-EB50-4D40-8234-A71E9FA3A1DE}" presName="accent_6" presStyleCnt="0"/>
      <dgm:spPr/>
    </dgm:pt>
    <dgm:pt modelId="{4F9DCE22-11E1-AC4A-804F-BE1BE938F9BC}" type="pres">
      <dgm:prSet presAssocID="{6FCA56AB-EB50-4D40-8234-A71E9FA3A1DE}" presName="accentRepeatNode" presStyleLbl="solidFgAcc1" presStyleIdx="5" presStyleCnt="6"/>
      <dgm:spPr/>
    </dgm:pt>
  </dgm:ptLst>
  <dgm:cxnLst>
    <dgm:cxn modelId="{25DC7606-33F9-0247-8BF2-9A66D81399D7}" srcId="{BDD6C5EE-EB8C-274A-8BD4-CF96554D4E77}" destId="{E250EB62-305A-924C-AF9D-44A8DAC32B08}" srcOrd="3" destOrd="0" parTransId="{458C05C9-37C9-C149-B482-50821FBA1D79}" sibTransId="{2FE37DD9-3879-3146-AFF1-E9ABF426F78A}"/>
    <dgm:cxn modelId="{EB14780D-F1AC-5042-99E0-7D45D6F1A255}" type="presOf" srcId="{1877898B-EE80-FD40-9FC6-8FDE4BF34D53}" destId="{4055BE9B-78A9-734F-A8C9-A0D43A210D11}" srcOrd="0" destOrd="0" presId="urn:microsoft.com/office/officeart/2008/layout/VerticalCurvedList"/>
    <dgm:cxn modelId="{9D42BA11-F8E9-E243-9740-38F3305B019C}" srcId="{BDD6C5EE-EB8C-274A-8BD4-CF96554D4E77}" destId="{1877898B-EE80-FD40-9FC6-8FDE4BF34D53}" srcOrd="2" destOrd="0" parTransId="{95A00BC0-6024-984A-90AE-42EA522ED570}" sibTransId="{1EF8B439-566C-834A-889B-B24CEB7A90B0}"/>
    <dgm:cxn modelId="{DB243213-D736-DE40-9DF8-A921718E541A}" srcId="{BDD6C5EE-EB8C-274A-8BD4-CF96554D4E77}" destId="{7F594B39-9273-A343-95B4-F37652005DCF}" srcOrd="4" destOrd="0" parTransId="{A8E703BB-F1E7-4F40-9867-E11178AAB7E0}" sibTransId="{E110B909-26EF-8E49-99B3-CD4FEE92EC65}"/>
    <dgm:cxn modelId="{1C078D1A-BB49-1B43-B029-EB33DF395236}" type="presOf" srcId="{BDD6C5EE-EB8C-274A-8BD4-CF96554D4E77}" destId="{23FAA05C-76E7-7C41-8CED-C8B4BC047BAA}" srcOrd="0" destOrd="0" presId="urn:microsoft.com/office/officeart/2008/layout/VerticalCurvedList"/>
    <dgm:cxn modelId="{44827041-D112-A147-8E8F-212BF155C139}" type="presOf" srcId="{5FFFEE51-9B6A-F640-B184-28681EF4F61A}" destId="{148C78AD-21AA-4D4B-9F5E-C0FD50EF53C2}" srcOrd="0" destOrd="0" presId="urn:microsoft.com/office/officeart/2008/layout/VerticalCurvedList"/>
    <dgm:cxn modelId="{321A3046-7864-6F46-BB6B-125477B7D47C}" type="presOf" srcId="{D9FA14C8-6B99-AB4D-881D-4EBDD19CE8B6}" destId="{F1D10FBB-7DBD-E745-BDDF-22DB6FE6AB50}" srcOrd="0" destOrd="0" presId="urn:microsoft.com/office/officeart/2008/layout/VerticalCurvedList"/>
    <dgm:cxn modelId="{99304A46-5734-EA46-A15E-5E8A889FDDB3}" type="presOf" srcId="{6FCA56AB-EB50-4D40-8234-A71E9FA3A1DE}" destId="{757493FF-CC83-7447-A877-0C4FDDC0675F}" srcOrd="0" destOrd="0" presId="urn:microsoft.com/office/officeart/2008/layout/VerticalCurvedList"/>
    <dgm:cxn modelId="{B1FC6952-983D-774C-AF52-A5D340BA7359}" srcId="{BDD6C5EE-EB8C-274A-8BD4-CF96554D4E77}" destId="{E104A925-ACA4-FB42-B360-7D3B0C378050}" srcOrd="1" destOrd="0" parTransId="{15CB48C6-981C-0A40-AB4B-43B0CD67A7E2}" sibTransId="{88D9E6BC-5E9C-264B-ACD4-F3D003F6F07C}"/>
    <dgm:cxn modelId="{C46CA857-6F6B-6843-B9AD-43FF05F61624}" type="presOf" srcId="{7F594B39-9273-A343-95B4-F37652005DCF}" destId="{FAEEE400-6CC2-FB44-9857-158B4247CB10}" srcOrd="0" destOrd="0" presId="urn:microsoft.com/office/officeart/2008/layout/VerticalCurvedList"/>
    <dgm:cxn modelId="{85B49A70-F903-A342-82BC-A6594271C6BD}" type="presOf" srcId="{E104A925-ACA4-FB42-B360-7D3B0C378050}" destId="{73545087-E72C-4945-88E9-49E600EF457A}" srcOrd="0" destOrd="0" presId="urn:microsoft.com/office/officeart/2008/layout/VerticalCurvedList"/>
    <dgm:cxn modelId="{9EF93D71-196E-9144-9C2D-56B379DDF4D6}" srcId="{BDD6C5EE-EB8C-274A-8BD4-CF96554D4E77}" destId="{5FFFEE51-9B6A-F640-B184-28681EF4F61A}" srcOrd="0" destOrd="0" parTransId="{B58F328C-FA0C-2B4C-81FA-AEACA960BE23}" sibTransId="{D9FA14C8-6B99-AB4D-881D-4EBDD19CE8B6}"/>
    <dgm:cxn modelId="{69E96698-141D-3A4A-89E6-21DEBA0DC3FC}" srcId="{BDD6C5EE-EB8C-274A-8BD4-CF96554D4E77}" destId="{6FCA56AB-EB50-4D40-8234-A71E9FA3A1DE}" srcOrd="5" destOrd="0" parTransId="{8AB6BD47-68D1-C443-AEEB-2714952AC57C}" sibTransId="{0872FAE1-A6B0-6E43-BD65-786F086817D1}"/>
    <dgm:cxn modelId="{793EE0FD-FDBB-1B4B-B3AF-2EA9EED16653}" type="presOf" srcId="{E250EB62-305A-924C-AF9D-44A8DAC32B08}" destId="{35F83646-CEAE-D74A-AF59-0CE722DC7D47}" srcOrd="0" destOrd="0" presId="urn:microsoft.com/office/officeart/2008/layout/VerticalCurvedList"/>
    <dgm:cxn modelId="{8D08CB09-FED5-9943-B4B4-FD8CBE45C58B}" type="presParOf" srcId="{23FAA05C-76E7-7C41-8CED-C8B4BC047BAA}" destId="{6C2CA134-8118-9D46-B71B-9A9B39D9D19E}" srcOrd="0" destOrd="0" presId="urn:microsoft.com/office/officeart/2008/layout/VerticalCurvedList"/>
    <dgm:cxn modelId="{C8BD70AE-A355-2F4E-842A-2CCEBAA2FA2A}" type="presParOf" srcId="{6C2CA134-8118-9D46-B71B-9A9B39D9D19E}" destId="{6402263F-98E6-E946-AECC-B60C5C48564A}" srcOrd="0" destOrd="0" presId="urn:microsoft.com/office/officeart/2008/layout/VerticalCurvedList"/>
    <dgm:cxn modelId="{7722374F-52A9-CE48-ABAA-C8E58F618592}" type="presParOf" srcId="{6402263F-98E6-E946-AECC-B60C5C48564A}" destId="{A08D77A0-31A3-DC41-9E24-A214038A8B21}" srcOrd="0" destOrd="0" presId="urn:microsoft.com/office/officeart/2008/layout/VerticalCurvedList"/>
    <dgm:cxn modelId="{5466FA30-153B-9D4B-A1D0-9CC37C2CFF82}" type="presParOf" srcId="{6402263F-98E6-E946-AECC-B60C5C48564A}" destId="{F1D10FBB-7DBD-E745-BDDF-22DB6FE6AB50}" srcOrd="1" destOrd="0" presId="urn:microsoft.com/office/officeart/2008/layout/VerticalCurvedList"/>
    <dgm:cxn modelId="{EE8510A7-23D0-154D-8149-CE2CFB183359}" type="presParOf" srcId="{6402263F-98E6-E946-AECC-B60C5C48564A}" destId="{00D5514E-D15D-0848-A115-5974E91019FF}" srcOrd="2" destOrd="0" presId="urn:microsoft.com/office/officeart/2008/layout/VerticalCurvedList"/>
    <dgm:cxn modelId="{BAC44D7F-A43A-DD4C-9D6F-B3C4BE6B993A}" type="presParOf" srcId="{6402263F-98E6-E946-AECC-B60C5C48564A}" destId="{365875D3-F239-7D44-9B49-EE7E44A9032B}" srcOrd="3" destOrd="0" presId="urn:microsoft.com/office/officeart/2008/layout/VerticalCurvedList"/>
    <dgm:cxn modelId="{630C4898-3319-3149-B879-1186B2E19E55}" type="presParOf" srcId="{6C2CA134-8118-9D46-B71B-9A9B39D9D19E}" destId="{148C78AD-21AA-4D4B-9F5E-C0FD50EF53C2}" srcOrd="1" destOrd="0" presId="urn:microsoft.com/office/officeart/2008/layout/VerticalCurvedList"/>
    <dgm:cxn modelId="{CB5745FD-14F8-564E-89AF-33B3E862E251}" type="presParOf" srcId="{6C2CA134-8118-9D46-B71B-9A9B39D9D19E}" destId="{F1512C88-A4F1-0C46-8963-C132D088A9C8}" srcOrd="2" destOrd="0" presId="urn:microsoft.com/office/officeart/2008/layout/VerticalCurvedList"/>
    <dgm:cxn modelId="{E08D3D66-20F6-6C44-B288-6AC6A2AE03D8}" type="presParOf" srcId="{F1512C88-A4F1-0C46-8963-C132D088A9C8}" destId="{53EF70F4-1997-3C4E-B774-9EFE2F8ED070}" srcOrd="0" destOrd="0" presId="urn:microsoft.com/office/officeart/2008/layout/VerticalCurvedList"/>
    <dgm:cxn modelId="{1717CAA5-08A8-D446-8A86-889E091948CE}" type="presParOf" srcId="{6C2CA134-8118-9D46-B71B-9A9B39D9D19E}" destId="{73545087-E72C-4945-88E9-49E600EF457A}" srcOrd="3" destOrd="0" presId="urn:microsoft.com/office/officeart/2008/layout/VerticalCurvedList"/>
    <dgm:cxn modelId="{EA73E2AF-6A1A-3445-AECF-D68516DCC18E}" type="presParOf" srcId="{6C2CA134-8118-9D46-B71B-9A9B39D9D19E}" destId="{98F622B3-2D7A-EF4B-A8D0-69015C72D183}" srcOrd="4" destOrd="0" presId="urn:microsoft.com/office/officeart/2008/layout/VerticalCurvedList"/>
    <dgm:cxn modelId="{22011F87-FDA3-2F48-8B67-48FD2BCB3AF3}" type="presParOf" srcId="{98F622B3-2D7A-EF4B-A8D0-69015C72D183}" destId="{02B125DF-95B9-3B42-9EAF-69CD702EF710}" srcOrd="0" destOrd="0" presId="urn:microsoft.com/office/officeart/2008/layout/VerticalCurvedList"/>
    <dgm:cxn modelId="{A693C29E-DB55-A848-82CE-5890C7A7A838}" type="presParOf" srcId="{6C2CA134-8118-9D46-B71B-9A9B39D9D19E}" destId="{4055BE9B-78A9-734F-A8C9-A0D43A210D11}" srcOrd="5" destOrd="0" presId="urn:microsoft.com/office/officeart/2008/layout/VerticalCurvedList"/>
    <dgm:cxn modelId="{7FC1637E-2F56-0C4C-8330-7D7E73FAE1E8}" type="presParOf" srcId="{6C2CA134-8118-9D46-B71B-9A9B39D9D19E}" destId="{5D04FF67-A3BC-204C-8110-9A22499CAE70}" srcOrd="6" destOrd="0" presId="urn:microsoft.com/office/officeart/2008/layout/VerticalCurvedList"/>
    <dgm:cxn modelId="{0EA54041-B8FF-AE4B-B88B-75D6FCD0899E}" type="presParOf" srcId="{5D04FF67-A3BC-204C-8110-9A22499CAE70}" destId="{6139D435-D566-F34E-8FBA-9CFA7E35F4F7}" srcOrd="0" destOrd="0" presId="urn:microsoft.com/office/officeart/2008/layout/VerticalCurvedList"/>
    <dgm:cxn modelId="{0873041B-762A-E949-B96A-CA4EBAD64CF6}" type="presParOf" srcId="{6C2CA134-8118-9D46-B71B-9A9B39D9D19E}" destId="{35F83646-CEAE-D74A-AF59-0CE722DC7D47}" srcOrd="7" destOrd="0" presId="urn:microsoft.com/office/officeart/2008/layout/VerticalCurvedList"/>
    <dgm:cxn modelId="{3B399A9D-C933-D44C-9A67-1C148C9B3561}" type="presParOf" srcId="{6C2CA134-8118-9D46-B71B-9A9B39D9D19E}" destId="{55228512-1A12-AD44-90D0-5DB6A1755094}" srcOrd="8" destOrd="0" presId="urn:microsoft.com/office/officeart/2008/layout/VerticalCurvedList"/>
    <dgm:cxn modelId="{8F874D13-6A4A-7644-97E8-F46213A68E0D}" type="presParOf" srcId="{55228512-1A12-AD44-90D0-5DB6A1755094}" destId="{A3A2C052-4026-CC43-81E3-EAD5897F281F}" srcOrd="0" destOrd="0" presId="urn:microsoft.com/office/officeart/2008/layout/VerticalCurvedList"/>
    <dgm:cxn modelId="{BCC0A8B4-58A0-F646-B427-5E67BA9E2129}" type="presParOf" srcId="{6C2CA134-8118-9D46-B71B-9A9B39D9D19E}" destId="{FAEEE400-6CC2-FB44-9857-158B4247CB10}" srcOrd="9" destOrd="0" presId="urn:microsoft.com/office/officeart/2008/layout/VerticalCurvedList"/>
    <dgm:cxn modelId="{16EB9011-ACF5-B241-9DB7-0DE5542BB4BF}" type="presParOf" srcId="{6C2CA134-8118-9D46-B71B-9A9B39D9D19E}" destId="{189F200F-BDDA-B547-8190-425FF76B7B3D}" srcOrd="10" destOrd="0" presId="urn:microsoft.com/office/officeart/2008/layout/VerticalCurvedList"/>
    <dgm:cxn modelId="{CB0F5ED7-F4FB-BE44-A65D-2BA22585314A}" type="presParOf" srcId="{189F200F-BDDA-B547-8190-425FF76B7B3D}" destId="{0B5D13A7-837C-5543-85F2-5A0E96FAD9C2}" srcOrd="0" destOrd="0" presId="urn:microsoft.com/office/officeart/2008/layout/VerticalCurvedList"/>
    <dgm:cxn modelId="{10EB0AB1-9E12-CF4A-858E-0977C12FEB66}" type="presParOf" srcId="{6C2CA134-8118-9D46-B71B-9A9B39D9D19E}" destId="{757493FF-CC83-7447-A877-0C4FDDC0675F}" srcOrd="11" destOrd="0" presId="urn:microsoft.com/office/officeart/2008/layout/VerticalCurvedList"/>
    <dgm:cxn modelId="{0EDA9FB7-A32E-4E4F-877E-CD52960915B5}" type="presParOf" srcId="{6C2CA134-8118-9D46-B71B-9A9B39D9D19E}" destId="{05D9C5DC-BFD8-6747-B1DC-3195A8484AE1}" srcOrd="12" destOrd="0" presId="urn:microsoft.com/office/officeart/2008/layout/VerticalCurvedList"/>
    <dgm:cxn modelId="{258D1FD5-98BF-AF45-A3B5-EAC672130CCF}" type="presParOf" srcId="{05D9C5DC-BFD8-6747-B1DC-3195A8484AE1}" destId="{4F9DCE22-11E1-AC4A-804F-BE1BE938F9B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D10FBB-7DBD-E745-BDDF-22DB6FE6AB50}">
      <dsp:nvSpPr>
        <dsp:cNvPr id="0" name=""/>
        <dsp:cNvSpPr/>
      </dsp:nvSpPr>
      <dsp:spPr>
        <a:xfrm>
          <a:off x="-4408816" y="-676204"/>
          <a:ext cx="5252432" cy="5252432"/>
        </a:xfrm>
        <a:prstGeom prst="blockArc">
          <a:avLst>
            <a:gd name="adj1" fmla="val 18900000"/>
            <a:gd name="adj2" fmla="val 2700000"/>
            <a:gd name="adj3" fmla="val 411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8C78AD-21AA-4D4B-9F5E-C0FD50EF53C2}">
      <dsp:nvSpPr>
        <dsp:cNvPr id="0" name=""/>
        <dsp:cNvSpPr/>
      </dsp:nvSpPr>
      <dsp:spPr>
        <a:xfrm>
          <a:off x="315175" y="205375"/>
          <a:ext cx="7504640" cy="41059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5909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SzPct val="100000"/>
            <a:buNone/>
          </a:pPr>
          <a:r>
            <a:rPr lang="en-US" sz="1800" b="1" kern="1200" dirty="0"/>
            <a:t>Global Coverage</a:t>
          </a:r>
          <a:r>
            <a:rPr lang="en-US" sz="1800" kern="1200" dirty="0"/>
            <a:t> | 25km resolution worldwide</a:t>
          </a:r>
        </a:p>
      </dsp:txBody>
      <dsp:txXfrm>
        <a:off x="315175" y="205375"/>
        <a:ext cx="7504640" cy="410594"/>
      </dsp:txXfrm>
    </dsp:sp>
    <dsp:sp modelId="{53EF70F4-1997-3C4E-B774-9EFE2F8ED070}">
      <dsp:nvSpPr>
        <dsp:cNvPr id="0" name=""/>
        <dsp:cNvSpPr/>
      </dsp:nvSpPr>
      <dsp:spPr>
        <a:xfrm>
          <a:off x="58553" y="154050"/>
          <a:ext cx="513243" cy="513243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545087-E72C-4945-88E9-49E600EF457A}">
      <dsp:nvSpPr>
        <dsp:cNvPr id="0" name=""/>
        <dsp:cNvSpPr/>
      </dsp:nvSpPr>
      <dsp:spPr>
        <a:xfrm>
          <a:off x="652917" y="821189"/>
          <a:ext cx="7166898" cy="41059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5909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SzPct val="100000"/>
            <a:buNone/>
          </a:pPr>
          <a:r>
            <a:rPr lang="en-US" sz="1800" b="1" kern="1200"/>
            <a:t>Real-Time Information</a:t>
          </a:r>
          <a:r>
            <a:rPr lang="en-US" sz="1800" kern="1200"/>
            <a:t> | Daily NRT estimates + 5-day forecasts</a:t>
          </a:r>
          <a:endParaRPr lang="en-US" sz="1800" kern="1200" dirty="0"/>
        </a:p>
      </dsp:txBody>
      <dsp:txXfrm>
        <a:off x="652917" y="821189"/>
        <a:ext cx="7166898" cy="410594"/>
      </dsp:txXfrm>
    </dsp:sp>
    <dsp:sp modelId="{02B125DF-95B9-3B42-9EAF-69CD702EF710}">
      <dsp:nvSpPr>
        <dsp:cNvPr id="0" name=""/>
        <dsp:cNvSpPr/>
      </dsp:nvSpPr>
      <dsp:spPr>
        <a:xfrm>
          <a:off x="396296" y="769864"/>
          <a:ext cx="513243" cy="513243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55BE9B-78A9-734F-A8C9-A0D43A210D11}">
      <dsp:nvSpPr>
        <dsp:cNvPr id="0" name=""/>
        <dsp:cNvSpPr/>
      </dsp:nvSpPr>
      <dsp:spPr>
        <a:xfrm>
          <a:off x="807358" y="1437002"/>
          <a:ext cx="7012457" cy="41059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5909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SzPct val="100000"/>
            <a:buNone/>
          </a:pPr>
          <a:r>
            <a:rPr lang="en-US" sz="1800" b="1" kern="1200"/>
            <a:t>Open Science</a:t>
          </a:r>
          <a:r>
            <a:rPr lang="en-US" sz="1800" kern="1200"/>
            <a:t> | Collaborative development + public data &amp; software</a:t>
          </a:r>
          <a:endParaRPr lang="en-US" sz="1800" kern="1200" dirty="0"/>
        </a:p>
      </dsp:txBody>
      <dsp:txXfrm>
        <a:off x="807358" y="1437002"/>
        <a:ext cx="7012457" cy="410594"/>
      </dsp:txXfrm>
    </dsp:sp>
    <dsp:sp modelId="{6139D435-D566-F34E-8FBA-9CFA7E35F4F7}">
      <dsp:nvSpPr>
        <dsp:cNvPr id="0" name=""/>
        <dsp:cNvSpPr/>
      </dsp:nvSpPr>
      <dsp:spPr>
        <a:xfrm>
          <a:off x="550736" y="1385678"/>
          <a:ext cx="513243" cy="513243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F83646-CEAE-D74A-AF59-0CE722DC7D47}">
      <dsp:nvSpPr>
        <dsp:cNvPr id="0" name=""/>
        <dsp:cNvSpPr/>
      </dsp:nvSpPr>
      <dsp:spPr>
        <a:xfrm>
          <a:off x="807358" y="2052426"/>
          <a:ext cx="7012457" cy="41059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5909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SzPct val="100000"/>
            <a:buNone/>
          </a:pPr>
          <a:r>
            <a:rPr lang="en-US" sz="1800" b="1" kern="1200"/>
            <a:t>NASA Mission Support</a:t>
          </a:r>
          <a:r>
            <a:rPr lang="en-US" sz="1800" kern="1200"/>
            <a:t> | TEMPO • TolNet • Field Campaigns</a:t>
          </a:r>
          <a:endParaRPr lang="en-US" sz="1800" kern="1200" dirty="0"/>
        </a:p>
      </dsp:txBody>
      <dsp:txXfrm>
        <a:off x="807358" y="2052426"/>
        <a:ext cx="7012457" cy="410594"/>
      </dsp:txXfrm>
    </dsp:sp>
    <dsp:sp modelId="{A3A2C052-4026-CC43-81E3-EAD5897F281F}">
      <dsp:nvSpPr>
        <dsp:cNvPr id="0" name=""/>
        <dsp:cNvSpPr/>
      </dsp:nvSpPr>
      <dsp:spPr>
        <a:xfrm>
          <a:off x="550736" y="2001102"/>
          <a:ext cx="513243" cy="513243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EEE400-6CC2-FB44-9857-158B4247CB10}">
      <dsp:nvSpPr>
        <dsp:cNvPr id="0" name=""/>
        <dsp:cNvSpPr/>
      </dsp:nvSpPr>
      <dsp:spPr>
        <a:xfrm>
          <a:off x="652917" y="2668240"/>
          <a:ext cx="7166898" cy="41059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5909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SzPct val="100000"/>
            <a:buNone/>
          </a:pPr>
          <a:r>
            <a:rPr lang="en-US" sz="1800" b="1" kern="1200"/>
            <a:t>Research Applications</a:t>
          </a:r>
          <a:r>
            <a:rPr lang="en-US" sz="1800" kern="1200"/>
            <a:t> | Atmospheric chemistry + air quality and health</a:t>
          </a:r>
          <a:endParaRPr lang="en-US" sz="1800" kern="1200" dirty="0"/>
        </a:p>
      </dsp:txBody>
      <dsp:txXfrm>
        <a:off x="652917" y="2668240"/>
        <a:ext cx="7166898" cy="410594"/>
      </dsp:txXfrm>
    </dsp:sp>
    <dsp:sp modelId="{0B5D13A7-837C-5543-85F2-5A0E96FAD9C2}">
      <dsp:nvSpPr>
        <dsp:cNvPr id="0" name=""/>
        <dsp:cNvSpPr/>
      </dsp:nvSpPr>
      <dsp:spPr>
        <a:xfrm>
          <a:off x="396296" y="2616916"/>
          <a:ext cx="513243" cy="513243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7493FF-CC83-7447-A877-0C4FDDC0675F}">
      <dsp:nvSpPr>
        <dsp:cNvPr id="0" name=""/>
        <dsp:cNvSpPr/>
      </dsp:nvSpPr>
      <dsp:spPr>
        <a:xfrm>
          <a:off x="315175" y="3284054"/>
          <a:ext cx="7504640" cy="41059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5909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SzPct val="100000"/>
            <a:buNone/>
          </a:pPr>
          <a:r>
            <a:rPr lang="en-US" sz="1800" b="1" kern="1200"/>
            <a:t>Air Quality Monitoring</a:t>
          </a:r>
          <a:r>
            <a:rPr lang="en-US" sz="1800" kern="1200"/>
            <a:t> | Supporting communities in the US and globally</a:t>
          </a:r>
          <a:endParaRPr lang="en-US" sz="1800" kern="1200" dirty="0"/>
        </a:p>
      </dsp:txBody>
      <dsp:txXfrm>
        <a:off x="315175" y="3284054"/>
        <a:ext cx="7504640" cy="410594"/>
      </dsp:txXfrm>
    </dsp:sp>
    <dsp:sp modelId="{4F9DCE22-11E1-AC4A-804F-BE1BE938F9BC}">
      <dsp:nvSpPr>
        <dsp:cNvPr id="0" name=""/>
        <dsp:cNvSpPr/>
      </dsp:nvSpPr>
      <dsp:spPr>
        <a:xfrm>
          <a:off x="58553" y="3232729"/>
          <a:ext cx="513243" cy="513243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F354E5-E62E-C648-AE44-3203BEB8F60E}" type="datetimeFigureOut">
              <a:rPr lang="en-US" smtClean="0"/>
              <a:t>6/13/26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3C9808-F371-9B40-8B5E-CD79AD6C5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135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C9808-F371-9B40-8B5E-CD79AD6C5A9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032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C9808-F371-9B40-8B5E-CD79AD6C5A9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290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CCBF68-D3E2-7FC5-7188-F0A523CF84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15C9F1-939C-9ED1-415D-510964EA3D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96EF81-2924-F34A-AE97-2AC32D3271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D5B566-6235-91A2-0A6E-8C03809192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3C9808-F371-9B40-8B5E-CD79AD6C5A9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517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A5B73B02-1638-B34A-1FF2-0EED7A162F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1"/>
          <a:stretch/>
        </p:blipFill>
        <p:spPr>
          <a:xfrm>
            <a:off x="1202632" y="1895"/>
            <a:ext cx="10989368" cy="6856105"/>
          </a:xfrm>
          <a:prstGeom prst="rect">
            <a:avLst/>
          </a:prstGeom>
        </p:spPr>
      </p:pic>
      <p:sp>
        <p:nvSpPr>
          <p:cNvPr id="8" name="Freeform 4">
            <a:extLst>
              <a:ext uri="{FF2B5EF4-FFF2-40B4-BE49-F238E27FC236}">
                <a16:creationId xmlns:a16="http://schemas.microsoft.com/office/drawing/2014/main" id="{DAAFE465-CAD5-4490-2708-84C7F374F318}"/>
              </a:ext>
            </a:extLst>
          </p:cNvPr>
          <p:cNvSpPr/>
          <p:nvPr/>
        </p:nvSpPr>
        <p:spPr>
          <a:xfrm rot="-5400000">
            <a:off x="-1179627" y="4447566"/>
            <a:ext cx="3561885" cy="755417"/>
          </a:xfrm>
          <a:custGeom>
            <a:avLst/>
            <a:gdLst/>
            <a:ahLst/>
            <a:cxnLst/>
            <a:rect l="l" t="t" r="r" b="b"/>
            <a:pathLst>
              <a:path w="5342828" h="1133125">
                <a:moveTo>
                  <a:pt x="0" y="0"/>
                </a:moveTo>
                <a:lnTo>
                  <a:pt x="5342828" y="0"/>
                </a:lnTo>
                <a:lnTo>
                  <a:pt x="5342828" y="1133125"/>
                </a:lnTo>
                <a:lnTo>
                  <a:pt x="0" y="11331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32985005-A653-005A-6ED0-D64170D51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0380" y="3544876"/>
            <a:ext cx="10515600" cy="1326091"/>
          </a:xfrm>
        </p:spPr>
        <p:txBody>
          <a:bodyPr anchor="b">
            <a:normAutofit/>
          </a:bodyPr>
          <a:lstStyle>
            <a:lvl1pPr algn="r">
              <a:lnSpc>
                <a:spcPct val="100000"/>
              </a:lnSpc>
              <a:defRPr sz="4800" b="1">
                <a:solidFill>
                  <a:srgbClr val="F2EDE3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9FC7339-6AC4-CAEA-0F60-D28D27FF18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20800" y="4953000"/>
            <a:ext cx="10515600" cy="863600"/>
          </a:xfrm>
        </p:spPr>
        <p:txBody>
          <a:bodyPr/>
          <a:lstStyle>
            <a:lvl1pPr marL="0" indent="0" algn="r">
              <a:buNone/>
              <a:defRPr>
                <a:solidFill>
                  <a:srgbClr val="F2EDE3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08A3F210-0AA0-0062-61D8-1A94C4FE16DF}"/>
              </a:ext>
            </a:extLst>
          </p:cNvPr>
          <p:cNvSpPr/>
          <p:nvPr/>
        </p:nvSpPr>
        <p:spPr>
          <a:xfrm>
            <a:off x="10624827" y="258018"/>
            <a:ext cx="1267262" cy="1073540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610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CDD61-6DC6-0A9A-7887-4AB18D2D4B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32CFB6-ACBF-CF0B-0001-1CE2E69376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36BBFB-3F0E-3DAA-027F-7020C7BB4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D6E7D-3167-804B-968E-B79FEED64A50}" type="datetimeFigureOut">
              <a:rPr lang="en-US" smtClean="0"/>
              <a:t>6/13/26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EE937-3944-DED5-5820-2C1223309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46BD6-5033-6883-8D3C-FDAB67949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008A9-3D73-A34F-8F18-191A140CC1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929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C7306-986B-0387-252B-4BE4A4F07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53DAC3-81CE-BEC0-70AD-0F4067C042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8FF37-D6BF-2B01-5098-5F319EF7D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D6E7D-3167-804B-968E-B79FEED64A50}" type="datetimeFigureOut">
              <a:rPr lang="en-US" smtClean="0"/>
              <a:t>6/13/26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0DC64-D2BD-63EC-F21A-24FCE3D0A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409EF-5098-6AEC-EB48-060C3EB43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008A9-3D73-A34F-8F18-191A140CC1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481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ED623-8426-CDF4-3679-FFA3F3570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8D93FE-3E56-AFCE-75C8-C9550F4268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B79C9C-FDCF-A446-23E7-E2609DCF4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D6E7D-3167-804B-968E-B79FEED64A50}" type="datetimeFigureOut">
              <a:rPr lang="en-US" smtClean="0"/>
              <a:t>6/13/26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7E0CA-8716-F1F0-E68E-F829C37C9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159B45-4ABB-3140-7D52-664D7ED36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008A9-3D73-A34F-8F18-191A140CC1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072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11365-9724-8670-C716-7FEC66AAF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C33F3-662D-9A9F-B1D6-E42CFF4BCE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AB56B-7A0B-ECCC-9E4D-45C94C9D9B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DA7C0A-468D-BFD7-B751-67D3B2F14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D6E7D-3167-804B-968E-B79FEED64A50}" type="datetimeFigureOut">
              <a:rPr lang="en-US" smtClean="0"/>
              <a:t>6/13/26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41B4E2-AE65-5F4C-6FD0-832E7EEE6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0B23C9-B362-902A-113F-FFB8F9CA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008A9-3D73-A34F-8F18-191A140CC1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1960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D6EE6-BA13-F1BF-095B-49A8B3B2F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A2FCD4-3469-8562-ABDF-75EFF02F2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5CEFC-D149-B95B-3500-3ABDA75739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8DC4F5-8559-6428-E422-FD15BDCA77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309797-E7B9-4615-3003-6E762AC88D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3A4E3D-F271-328F-1C9B-DD1A5CD95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D6E7D-3167-804B-968E-B79FEED64A50}" type="datetimeFigureOut">
              <a:rPr lang="en-US" smtClean="0"/>
              <a:t>6/13/26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3F0168-4284-72C8-FE67-AAEC1CC5E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477F24-8FC9-8662-BF45-9D9F1E745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008A9-3D73-A34F-8F18-191A140CC1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983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47B1E-8459-E4F3-1B07-BDECE1269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49C926-3619-6827-499A-4EF4C2F4C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D6E7D-3167-804B-968E-B79FEED64A50}" type="datetimeFigureOut">
              <a:rPr lang="en-US" smtClean="0"/>
              <a:t>6/13/26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957710-4417-5B10-C9E6-5B8A2ECB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366F59-D1C0-5C5F-F9A0-CA365174D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008A9-3D73-A34F-8F18-191A140CC1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144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691A10-C696-2EA3-F212-7658939B0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D6E7D-3167-804B-968E-B79FEED64A50}" type="datetimeFigureOut">
              <a:rPr lang="en-US" smtClean="0"/>
              <a:t>6/13/26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C0B2F3-7020-C28E-AF5A-5D39BD13D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0615F8-3B6F-6DEC-7413-FC8DF6A09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008A9-3D73-A34F-8F18-191A140CC1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3462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283C1-AC35-C448-4481-C87338AF0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1500E-AB88-EC84-9002-257D95544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95AFEF-CD35-9D80-9910-65AB2C85E4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B11EB0-F977-6EEC-3AE8-9560A2CE9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D6E7D-3167-804B-968E-B79FEED64A50}" type="datetimeFigureOut">
              <a:rPr lang="en-US" smtClean="0"/>
              <a:t>6/13/26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413016-3469-35F4-043F-47EE96DBC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3A719C-E024-593D-C1D4-FEB45C02A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008A9-3D73-A34F-8F18-191A140CC1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4617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04B52-1ED8-293E-7EB2-6996692E0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471FC9-6D5F-380F-088F-08FA4E9A4E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011DC6-41DF-D24F-7F19-52FEB1FDCB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5FB64B-7B17-C439-D73A-7B9DDCB86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D6E7D-3167-804B-968E-B79FEED64A50}" type="datetimeFigureOut">
              <a:rPr lang="en-US" smtClean="0"/>
              <a:t>6/13/26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806B80-DB4B-2D7C-D182-086B84570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4F8B41-6433-D349-7EC9-68820E087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008A9-3D73-A34F-8F18-191A140CC1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0334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F93E7-6692-DF6F-1C47-D1BB116FB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ED1B11-8625-286B-E728-C64705DF8B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3FA443-7770-5D99-FF36-C48E6BBDF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D6E7D-3167-804B-968E-B79FEED64A50}" type="datetimeFigureOut">
              <a:rPr lang="en-US" smtClean="0"/>
              <a:t>6/13/26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5D09C-608F-54FB-45A1-9D9B093EE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2D6F4-FC63-6474-B795-310220EE2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008A9-3D73-A34F-8F18-191A140CC1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738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957758B3-4936-BD81-F5C9-9E93A5546C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8467"/>
            <a:ext cx="12192000" cy="11176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0BE44-699E-556E-8ED4-38AD40B43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4125"/>
            <a:ext cx="10515600" cy="4923367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E4AA9-8133-A6BD-4119-945BF4031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E05F4B64-00E2-654B-9483-B97F43C4D7B2}" type="datetime1">
              <a:rPr lang="en-US" smtClean="0"/>
              <a:t>6/13/26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6039A-AC92-531D-80A0-F9CF5CE5C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57BDE-0DEC-0F23-ED1B-0A0402C0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1BBAB711-808D-DE42-B918-752A78427BC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ext, logo&#10;&#10;Description automatically generated">
            <a:extLst>
              <a:ext uri="{FF2B5EF4-FFF2-40B4-BE49-F238E27FC236}">
                <a16:creationId xmlns:a16="http://schemas.microsoft.com/office/drawing/2014/main" id="{D7CA3F22-0980-BE28-874C-3A094E17EE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6356350"/>
            <a:ext cx="1724564" cy="36576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66103C0B-51EA-006C-880B-6A5AA8FE6C11}"/>
              </a:ext>
            </a:extLst>
          </p:cNvPr>
          <p:cNvSpPr/>
          <p:nvPr/>
        </p:nvSpPr>
        <p:spPr>
          <a:xfrm>
            <a:off x="11125200" y="136525"/>
            <a:ext cx="962462" cy="802753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DC29FA41-D73C-E895-5993-A4542188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72760"/>
            <a:ext cx="8686800" cy="93028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60475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772CBB-CEC7-F476-BB19-BF6D84F607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052D74-8460-4884-711C-C77B87CDBB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FCD0D-88A5-F60F-9069-BBFB1D242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D6E7D-3167-804B-968E-B79FEED64A50}" type="datetimeFigureOut">
              <a:rPr lang="en-US" smtClean="0"/>
              <a:t>6/13/26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F7893-224D-4A4D-B561-456697DE1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BFFED5-6B5C-D615-53E2-EE1E299F6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008A9-3D73-A34F-8F18-191A140CC1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51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07E01730-E1F0-DF15-AB32-13C9FD4782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8467"/>
            <a:ext cx="12192000" cy="11176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0BE44-699E-556E-8ED4-38AD40B43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4125"/>
            <a:ext cx="10515600" cy="4923367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E4AA9-8133-A6BD-4119-945BF4031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23DE53B7-5DBF-814C-B4BF-301CD99FFA87}" type="datetime1">
              <a:rPr lang="en-US" smtClean="0"/>
              <a:t>6/13/26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6039A-AC92-531D-80A0-F9CF5CE5C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57BDE-0DEC-0F23-ED1B-0A0402C0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B711-808D-DE42-B918-752A78427BC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66103C0B-51EA-006C-880B-6A5AA8FE6C11}"/>
              </a:ext>
            </a:extLst>
          </p:cNvPr>
          <p:cNvSpPr/>
          <p:nvPr/>
        </p:nvSpPr>
        <p:spPr>
          <a:xfrm>
            <a:off x="11125200" y="136525"/>
            <a:ext cx="962462" cy="802753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00A20AB-1682-4A09-5F4F-06C2877AF3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61" y="-353653"/>
            <a:ext cx="1828800" cy="1828800"/>
          </a:xfrm>
          <a:prstGeom prst="rect">
            <a:avLst/>
          </a:prstGeom>
        </p:spPr>
      </p:pic>
      <p:sp>
        <p:nvSpPr>
          <p:cNvPr id="13" name="Title 13">
            <a:extLst>
              <a:ext uri="{FF2B5EF4-FFF2-40B4-BE49-F238E27FC236}">
                <a16:creationId xmlns:a16="http://schemas.microsoft.com/office/drawing/2014/main" id="{150E7C88-0A46-5F5F-141E-CAB8D6A52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72760"/>
            <a:ext cx="8686800" cy="93028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64135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0FA33144-FA9C-DB53-8A66-D8DBD5E6ED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44"/>
          <a:stretch/>
        </p:blipFill>
        <p:spPr>
          <a:xfrm>
            <a:off x="0" y="923059"/>
            <a:ext cx="12192000" cy="59349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050494-F724-DE95-DEC4-D723E61F0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10267"/>
            <a:ext cx="10515600" cy="2852209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02BEED-DA46-D37F-152E-6D33D185D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992"/>
            <a:ext cx="10515600" cy="149965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04815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53850-2468-82D1-8330-EF24ED0C1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>
                <a:solidFill>
                  <a:srgbClr val="4F4E4E"/>
                </a:solidFill>
              </a:defRPr>
            </a:lvl1pPr>
          </a:lstStyle>
          <a:p>
            <a:fld id="{C4CB04F2-5543-704C-887D-5136D8506542}" type="datetime1">
              <a:rPr lang="en-US" smtClean="0"/>
              <a:t>6/13/26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F42C7-918D-4B25-ADC0-C9BCFEB18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4F4E4E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8A1C6-6E62-03BA-0F44-A958DBDF4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rgbClr val="4F4E4E"/>
                </a:solidFill>
              </a:defRPr>
            </a:lvl1pPr>
          </a:lstStyle>
          <a:p>
            <a:fld id="{1BBAB711-808D-DE42-B918-752A78427BC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A64F4422-B227-8985-211E-FC7FA2E5E1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74321"/>
            <a:ext cx="1724564" cy="3657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C2A8F63-CAA4-76EB-D58A-F6A4E6E7F9E2}"/>
              </a:ext>
            </a:extLst>
          </p:cNvPr>
          <p:cNvSpPr/>
          <p:nvPr/>
        </p:nvSpPr>
        <p:spPr>
          <a:xfrm>
            <a:off x="0" y="923059"/>
            <a:ext cx="12192000" cy="594359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1000">
                <a:srgbClr val="F4F3F0">
                  <a:alpha val="1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84C1A359-36C8-45D0-98FB-C64184F5A1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548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448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6BCDF-C41A-41CF-E2FB-86AECE93A6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87992"/>
            <a:ext cx="5207000" cy="4889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78CEA-6069-70A1-769A-C2E38B08E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46800" y="1287992"/>
            <a:ext cx="5207000" cy="4889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C42B17-59AB-0DEE-8447-DC434B21C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E2EFBB86-6EB1-C548-9DD1-938E60E77983}" type="datetime1">
              <a:rPr lang="en-US" smtClean="0"/>
              <a:t>6/13/26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DE4A94-32EE-4537-B060-BC80E377C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11307-64B2-E401-2942-95CEF8A93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1BBAB711-808D-DE42-B918-752A78427BC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83804854-DBA8-2169-7380-128E4AE277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8467"/>
            <a:ext cx="12192000" cy="1117600"/>
          </a:xfrm>
          <a:prstGeom prst="rect">
            <a:avLst/>
          </a:prstGeom>
        </p:spPr>
      </p:pic>
      <p:pic>
        <p:nvPicPr>
          <p:cNvPr id="11" name="Picture 10" descr="Text, logo&#10;&#10;Description automatically generated">
            <a:extLst>
              <a:ext uri="{FF2B5EF4-FFF2-40B4-BE49-F238E27FC236}">
                <a16:creationId xmlns:a16="http://schemas.microsoft.com/office/drawing/2014/main" id="{6B03349E-5F27-FA1A-FD60-3B4902F413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6356350"/>
            <a:ext cx="1724564" cy="36576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6613E65A-F1EB-6737-5AA1-A458EAE0DF20}"/>
              </a:ext>
            </a:extLst>
          </p:cNvPr>
          <p:cNvSpPr/>
          <p:nvPr/>
        </p:nvSpPr>
        <p:spPr>
          <a:xfrm>
            <a:off x="11125200" y="136525"/>
            <a:ext cx="962462" cy="802753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itle 13">
            <a:extLst>
              <a:ext uri="{FF2B5EF4-FFF2-40B4-BE49-F238E27FC236}">
                <a16:creationId xmlns:a16="http://schemas.microsoft.com/office/drawing/2014/main" id="{56D32B6D-AF9D-76B3-1876-C11BFA13B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72760"/>
            <a:ext cx="8686800" cy="93028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3676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6BCDF-C41A-41CF-E2FB-86AECE93A6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87992"/>
            <a:ext cx="5207000" cy="4889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78CEA-6069-70A1-769A-C2E38B08E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46800" y="1287992"/>
            <a:ext cx="5207000" cy="4889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C42B17-59AB-0DEE-8447-DC434B21C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42D4BD9A-BAC2-4E4F-94C2-53E9D68D6DF6}" type="datetime1">
              <a:rPr lang="en-US" smtClean="0"/>
              <a:t>6/13/26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DE4A94-32EE-4537-B060-BC80E377C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11307-64B2-E401-2942-95CEF8A93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1BBAB711-808D-DE42-B918-752A78427BC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83804854-DBA8-2169-7380-128E4AE277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8467"/>
            <a:ext cx="12192000" cy="111760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6613E65A-F1EB-6737-5AA1-A458EAE0DF20}"/>
              </a:ext>
            </a:extLst>
          </p:cNvPr>
          <p:cNvSpPr/>
          <p:nvPr/>
        </p:nvSpPr>
        <p:spPr>
          <a:xfrm>
            <a:off x="11125200" y="136525"/>
            <a:ext cx="962462" cy="802753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0ECA6AE3-4DC9-227A-A94D-223CF78CEF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61" y="-353653"/>
            <a:ext cx="1828800" cy="1828800"/>
          </a:xfrm>
          <a:prstGeom prst="rect">
            <a:avLst/>
          </a:prstGeom>
        </p:spPr>
      </p:pic>
      <p:sp>
        <p:nvSpPr>
          <p:cNvPr id="8" name="Title 13">
            <a:extLst>
              <a:ext uri="{FF2B5EF4-FFF2-40B4-BE49-F238E27FC236}">
                <a16:creationId xmlns:a16="http://schemas.microsoft.com/office/drawing/2014/main" id="{8E5313E0-4495-8196-7546-5DE34B3FD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72760"/>
            <a:ext cx="8686800" cy="93028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76502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63618B-DE20-1344-55DE-B970299DF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7" y="1266826"/>
            <a:ext cx="5157259" cy="82338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05101-AC0D-7E6D-D63A-2F2046973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7" y="2090209"/>
            <a:ext cx="5157259" cy="40962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38ABAC-17A8-73CC-8093-7DB99094B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66826"/>
            <a:ext cx="5183717" cy="82338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41DE30-FEE4-24C1-4E08-C79F66BA4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90210"/>
            <a:ext cx="5183717" cy="40962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BD77C9-7E19-14FE-3321-C4338CA3A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6D8E463D-D6AA-8749-87EE-D4BB4C1AB756}" type="datetime1">
              <a:rPr lang="en-US" smtClean="0"/>
              <a:t>6/13/26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CB93C0-388C-46AC-333C-FFCBF98E8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0E8CCC-45BE-09A4-734B-D88B22B8A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1BBAB711-808D-DE42-B918-752A78427BC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9BAA9281-9282-AC0B-DE3D-7E74DED53E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8467"/>
            <a:ext cx="12192000" cy="111760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64BA15AD-2C37-06E5-B79A-4C089FA632ED}"/>
              </a:ext>
            </a:extLst>
          </p:cNvPr>
          <p:cNvSpPr/>
          <p:nvPr/>
        </p:nvSpPr>
        <p:spPr>
          <a:xfrm>
            <a:off x="11125200" y="136525"/>
            <a:ext cx="962462" cy="802753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6" name="Picture 15" descr="Text, logo&#10;&#10;Description automatically generated">
            <a:extLst>
              <a:ext uri="{FF2B5EF4-FFF2-40B4-BE49-F238E27FC236}">
                <a16:creationId xmlns:a16="http://schemas.microsoft.com/office/drawing/2014/main" id="{8C58D82D-3A56-5A75-06DB-3A279126AE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6356350"/>
            <a:ext cx="1724564" cy="365760"/>
          </a:xfrm>
          <a:prstGeom prst="rect">
            <a:avLst/>
          </a:prstGeom>
        </p:spPr>
      </p:pic>
      <p:sp>
        <p:nvSpPr>
          <p:cNvPr id="2" name="Title 13">
            <a:extLst>
              <a:ext uri="{FF2B5EF4-FFF2-40B4-BE49-F238E27FC236}">
                <a16:creationId xmlns:a16="http://schemas.microsoft.com/office/drawing/2014/main" id="{3A4C0145-E038-D501-CA3A-7142C25FE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72760"/>
            <a:ext cx="8686800" cy="93028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0739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63618B-DE20-1344-55DE-B970299DF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7" y="1266826"/>
            <a:ext cx="5157259" cy="82338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05101-AC0D-7E6D-D63A-2F2046973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7" y="2090209"/>
            <a:ext cx="5157259" cy="40962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38ABAC-17A8-73CC-8093-7DB99094B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66826"/>
            <a:ext cx="5183717" cy="82338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41DE30-FEE4-24C1-4E08-C79F66BA4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90210"/>
            <a:ext cx="5183717" cy="40962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BD77C9-7E19-14FE-3321-C4338CA3A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3D864DD1-717B-684F-BAF1-3D170E4FF08C}" type="datetime1">
              <a:rPr lang="en-US" smtClean="0"/>
              <a:t>6/13/26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CB93C0-388C-46AC-333C-FFCBF98E8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0E8CCC-45BE-09A4-734B-D88B22B8A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1BBAB711-808D-DE42-B918-752A78427BC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9BAA9281-9282-AC0B-DE3D-7E74DED53E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8467"/>
            <a:ext cx="12192000" cy="111760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64BA15AD-2C37-06E5-B79A-4C089FA632ED}"/>
              </a:ext>
            </a:extLst>
          </p:cNvPr>
          <p:cNvSpPr/>
          <p:nvPr/>
        </p:nvSpPr>
        <p:spPr>
          <a:xfrm>
            <a:off x="11125200" y="136525"/>
            <a:ext cx="962462" cy="802753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E92812D-68C0-EB9A-D6F8-16443D743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61" y="-353653"/>
            <a:ext cx="1828800" cy="1828800"/>
          </a:xfrm>
          <a:prstGeom prst="rect">
            <a:avLst/>
          </a:prstGeom>
        </p:spPr>
      </p:pic>
      <p:sp>
        <p:nvSpPr>
          <p:cNvPr id="10" name="Title 13">
            <a:extLst>
              <a:ext uri="{FF2B5EF4-FFF2-40B4-BE49-F238E27FC236}">
                <a16:creationId xmlns:a16="http://schemas.microsoft.com/office/drawing/2014/main" id="{FF96D2B2-AB4D-FBF2-044F-6BBFEDF10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72760"/>
            <a:ext cx="8686800" cy="93028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61527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A6A30-D466-F0ED-F635-FA40357CA5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B37D1A-E7BB-C5D7-C2D9-B5D2DC0032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E375CD-C174-047B-C915-729529064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96147-D04A-E148-9AFC-66AC01252101}" type="datetime1">
              <a:rPr lang="en-US" smtClean="0"/>
              <a:t>6/13/26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28C41-04E6-BF1B-7710-603A0BCE1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46330-7261-88F0-85D0-C4F6AB81C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B711-808D-DE42-B918-752A78427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974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99E87A-3661-3B97-79D9-C4E734DF6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6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4C2034-B6BC-F173-E47F-239547208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8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2B0B0-77DC-3479-34A8-CC7C299484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C6FFB-B044-7245-B130-EB2B40D106DD}" type="datetime1">
              <a:rPr lang="en-US" smtClean="0"/>
              <a:t>6/13/26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4CBD1-0FC6-9EC5-E2B9-0DFF63A76A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628B6-2988-4949-4A1B-E3180253B5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AB711-808D-DE42-B918-752A78427B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019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hf hdr="0" ftr="0" dt="0"/>
  <p:txStyles>
    <p:titleStyle>
      <a:lvl1pPr algn="l" defTabSz="609630" rtl="0" eaLnBrk="1" latinLnBrk="0" hangingPunct="1">
        <a:lnSpc>
          <a:spcPct val="90000"/>
        </a:lnSpc>
        <a:spcBef>
          <a:spcPct val="0"/>
        </a:spcBef>
        <a:buNone/>
        <a:defRPr sz="2933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52408" indent="-152408" algn="l" defTabSz="60963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2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762038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6685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37166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67648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93829F-F338-3A57-3D69-E1DB7C661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11C4F7-A0CB-1B4B-6702-F11C45BCC5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972899-C7DE-ADCC-15F3-B173C65F41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6D6E7D-3167-804B-968E-B79FEED64A50}" type="datetimeFigureOut">
              <a:rPr lang="en-US" smtClean="0"/>
              <a:t>6/13/26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512027-4980-591C-F0B8-D303EB8510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9323DC-32DA-2427-1CE1-2A0D7DA165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D008A9-3D73-A34F-8F18-191A140CC1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132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7.pn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38F53F-7CB7-5BE0-AC72-4410428EE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4588" y="2001520"/>
            <a:ext cx="9421812" cy="2206507"/>
          </a:xfrm>
        </p:spPr>
        <p:txBody>
          <a:bodyPr>
            <a:noAutofit/>
          </a:bodyPr>
          <a:lstStyle/>
          <a:p>
            <a:r>
              <a:rPr lang="en-US" dirty="0"/>
              <a:t>The NASA GEOS Composition Forecasting system (GEOS-CF)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AA7F-ED2E-0B13-52CD-772DE578F3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20800" y="4318000"/>
            <a:ext cx="10515600" cy="1498600"/>
          </a:xfrm>
        </p:spPr>
        <p:txBody>
          <a:bodyPr>
            <a:noAutofit/>
          </a:bodyPr>
          <a:lstStyle/>
          <a:p>
            <a:r>
              <a:rPr lang="en-US" dirty="0">
                <a:latin typeface="Arial"/>
                <a:cs typeface="Arial"/>
              </a:rPr>
              <a:t>Fei Liu, Viral </a:t>
            </a:r>
            <a:r>
              <a:rPr lang="en-US" sz="2000" dirty="0">
                <a:latin typeface="Arial"/>
                <a:cs typeface="Arial"/>
              </a:rPr>
              <a:t>Shah, Pam Wales, Carl Malings, Maryam Abdi-</a:t>
            </a:r>
            <a:r>
              <a:rPr lang="en-US" sz="2000" dirty="0" err="1">
                <a:latin typeface="Arial"/>
                <a:cs typeface="Arial"/>
              </a:rPr>
              <a:t>Oskouei</a:t>
            </a:r>
            <a:r>
              <a:rPr lang="en-US" sz="2000" dirty="0">
                <a:latin typeface="Arial"/>
                <a:cs typeface="Arial"/>
              </a:rPr>
              <a:t>, Joe Ardizzone,             Nikolay Balashov, Jerome Barré, Sourish Basu, Michael Long,  Rob Lucchesi, Retha </a:t>
            </a:r>
            <a:r>
              <a:rPr lang="en-US" sz="2000" dirty="0" err="1">
                <a:latin typeface="Arial"/>
                <a:cs typeface="Arial"/>
              </a:rPr>
              <a:t>Mecikalski</a:t>
            </a:r>
            <a:r>
              <a:rPr lang="en-US" sz="2000" dirty="0">
                <a:latin typeface="Arial"/>
                <a:cs typeface="Arial"/>
              </a:rPr>
              <a:t>, Sandra Roberts, Tommy Tobin, Kris </a:t>
            </a:r>
            <a:r>
              <a:rPr lang="en-US" sz="2000" dirty="0" err="1">
                <a:latin typeface="Arial"/>
                <a:cs typeface="Arial"/>
              </a:rPr>
              <a:t>Wargan</a:t>
            </a:r>
            <a:r>
              <a:rPr lang="en-US" sz="2000" dirty="0">
                <a:latin typeface="Arial"/>
                <a:cs typeface="Arial"/>
              </a:rPr>
              <a:t>, Brad Weir, </a:t>
            </a:r>
            <a:br>
              <a:rPr lang="en-US" sz="2000" dirty="0">
                <a:latin typeface="Arial"/>
                <a:cs typeface="Arial"/>
              </a:rPr>
            </a:br>
            <a:r>
              <a:rPr lang="en-US" sz="2000" dirty="0">
                <a:latin typeface="Arial"/>
                <a:cs typeface="Arial"/>
              </a:rPr>
              <a:t>Emma Knowland, Christoph Keller, Lesley Ott, Steven Pawson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45998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>
            <a:extLst>
              <a:ext uri="{FF2B5EF4-FFF2-40B4-BE49-F238E27FC236}">
                <a16:creationId xmlns:a16="http://schemas.microsoft.com/office/drawing/2014/main" id="{28A9607F-758C-004B-1AA2-734183BAB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599" y="145331"/>
            <a:ext cx="8686800" cy="930281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Conclusions &amp; outlook</a:t>
            </a:r>
          </a:p>
        </p:txBody>
      </p:sp>
      <p:sp>
        <p:nvSpPr>
          <p:cNvPr id="9" name="Higher vertical resolution (72 L→181 L) and stretched-grid (25 km → 4 km) over CONUS…">
            <a:extLst>
              <a:ext uri="{FF2B5EF4-FFF2-40B4-BE49-F238E27FC236}">
                <a16:creationId xmlns:a16="http://schemas.microsoft.com/office/drawing/2014/main" id="{6084E320-74C8-4EA2-88D6-B4B492321B48}"/>
              </a:ext>
            </a:extLst>
          </p:cNvPr>
          <p:cNvSpPr txBox="1"/>
          <p:nvPr/>
        </p:nvSpPr>
        <p:spPr>
          <a:xfrm>
            <a:off x="939780" y="1455383"/>
            <a:ext cx="10312439" cy="4355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0479" rIns="30479">
            <a:spAutoFit/>
          </a:bodyPr>
          <a:lstStyle/>
          <a:p>
            <a:pPr marL="457200" indent="-457200">
              <a:spcBef>
                <a:spcPts val="1000"/>
              </a:spcBef>
              <a:buSzPct val="100000"/>
              <a:buFont typeface="Courier New" panose="02070309020205020404" pitchFamily="49" charset="0"/>
              <a:buChar char="o"/>
              <a:defRPr sz="3700">
                <a:latin typeface="Arial"/>
                <a:ea typeface="Arial"/>
                <a:cs typeface="Arial"/>
                <a:sym typeface="Arial"/>
              </a:defRPr>
            </a:pPr>
            <a:r>
              <a:rPr lang="en-US" sz="2800" dirty="0">
                <a:sym typeface="Arial"/>
              </a:rPr>
              <a:t>GEOS-CF is a state-of-the-science, versatile tool for atmospheric chemistry research and applications</a:t>
            </a:r>
          </a:p>
          <a:p>
            <a:pPr marL="457200" indent="-457200">
              <a:spcBef>
                <a:spcPts val="1000"/>
              </a:spcBef>
              <a:buSzPct val="100000"/>
              <a:buFont typeface="Courier New" panose="02070309020205020404" pitchFamily="49" charset="0"/>
              <a:buChar char="o"/>
              <a:defRPr sz="3700">
                <a:latin typeface="Arial"/>
                <a:ea typeface="Arial"/>
                <a:cs typeface="Arial"/>
                <a:sym typeface="Arial"/>
              </a:defRPr>
            </a:pPr>
            <a:r>
              <a:rPr lang="en-US" sz="2800" dirty="0">
                <a:sym typeface="Arial"/>
              </a:rPr>
              <a:t>v2 of the system includes major updates and improvements; targeted research on ozone profiles in the PBL</a:t>
            </a:r>
            <a:endParaRPr lang="en-US" sz="2800" dirty="0"/>
          </a:p>
          <a:p>
            <a:pPr marL="457200" indent="-457200">
              <a:spcBef>
                <a:spcPts val="1000"/>
              </a:spcBef>
              <a:buSzPct val="100000"/>
              <a:buFont typeface="Courier New" panose="02070309020205020404" pitchFamily="49" charset="0"/>
              <a:buChar char="o"/>
              <a:defRPr sz="3700">
                <a:latin typeface="Arial"/>
                <a:ea typeface="Arial"/>
                <a:cs typeface="Arial"/>
                <a:sym typeface="Arial"/>
              </a:defRPr>
            </a:pPr>
            <a:r>
              <a:rPr lang="en-US" sz="2800" dirty="0"/>
              <a:t>v3 would include new model physics &amp; chemistry, better vertical resolution, advanced data assimilation &amp; modernized workflow</a:t>
            </a:r>
          </a:p>
          <a:p>
            <a:pPr marL="457200" indent="-457200">
              <a:spcBef>
                <a:spcPts val="1000"/>
              </a:spcBef>
              <a:buSzPct val="100000"/>
              <a:buFont typeface="Courier New" panose="02070309020205020404" pitchFamily="49" charset="0"/>
              <a:buChar char="o"/>
              <a:defRPr sz="3700">
                <a:latin typeface="Arial"/>
                <a:ea typeface="Arial"/>
                <a:cs typeface="Arial"/>
                <a:sym typeface="Arial"/>
              </a:defRPr>
            </a:pPr>
            <a:r>
              <a:rPr lang="en-US" sz="2800" dirty="0"/>
              <a:t>Launching soon: GEOS Composition Reanalysis (2009–18 in phase I)</a:t>
            </a:r>
          </a:p>
        </p:txBody>
      </p:sp>
    </p:spTree>
    <p:extLst>
      <p:ext uri="{BB962C8B-B14F-4D97-AF65-F5344CB8AC3E}">
        <p14:creationId xmlns:p14="http://schemas.microsoft.com/office/powerpoint/2010/main" val="3292136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Content Placeholder 1"/>
          <p:cNvSpPr txBox="1">
            <a:spLocks noGrp="1"/>
          </p:cNvSpPr>
          <p:nvPr>
            <p:ph type="body" sz="quarter" idx="1"/>
          </p:nvPr>
        </p:nvSpPr>
        <p:spPr>
          <a:xfrm>
            <a:off x="580524" y="1145468"/>
            <a:ext cx="11030952" cy="7495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SzTx/>
              <a:buFontTx/>
              <a:buNone/>
              <a:defRPr sz="4400">
                <a:solidFill>
                  <a:srgbClr val="000000"/>
                </a:solidFill>
              </a:defRPr>
            </a:lvl1pPr>
          </a:lstStyle>
          <a:p>
            <a:r>
              <a:rPr lang="en-US" sz="3200" dirty="0"/>
              <a:t>NASA’s Composition Forecasting system</a:t>
            </a:r>
            <a:endParaRPr sz="3200" dirty="0"/>
          </a:p>
        </p:txBody>
      </p:sp>
      <p:sp>
        <p:nvSpPr>
          <p:cNvPr id="141" name="Title 2"/>
          <p:cNvSpPr txBox="1">
            <a:spLocks noGrp="1"/>
          </p:cNvSpPr>
          <p:nvPr>
            <p:ph type="title"/>
          </p:nvPr>
        </p:nvSpPr>
        <p:spPr>
          <a:xfrm>
            <a:off x="4951" y="85193"/>
            <a:ext cx="11030952" cy="930281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rPr b="1" dirty="0"/>
              <a:t>GEOS-CF is widely used for research and mission support </a:t>
            </a:r>
          </a:p>
        </p:txBody>
      </p:sp>
      <p:sp>
        <p:nvSpPr>
          <p:cNvPr id="142" name="Content Placeholder 1"/>
          <p:cNvSpPr txBox="1"/>
          <p:nvPr/>
        </p:nvSpPr>
        <p:spPr>
          <a:xfrm>
            <a:off x="5993590" y="2040711"/>
            <a:ext cx="5468549" cy="35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0479" rIns="30479">
            <a:normAutofit/>
          </a:bodyPr>
          <a:lstStyle/>
          <a:p>
            <a:pPr marL="141738" indent="-141738" defTabSz="283478">
              <a:buSzPct val="100000"/>
              <a:buChar char="✓"/>
              <a:defRPr sz="2976">
                <a:solidFill>
                  <a:srgbClr val="374151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sz="1984" dirty="0"/>
          </a:p>
        </p:txBody>
      </p:sp>
      <p:sp>
        <p:nvSpPr>
          <p:cNvPr id="144" name="Version 2 was just released!"/>
          <p:cNvSpPr txBox="1"/>
          <p:nvPr/>
        </p:nvSpPr>
        <p:spPr>
          <a:xfrm>
            <a:off x="795473" y="5720588"/>
            <a:ext cx="10240430" cy="535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479" rIns="30479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4800" b="1">
                <a:solidFill>
                  <a:schemeClr val="accent5">
                    <a:satOff val="-19091"/>
                    <a:lumOff val="-11921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3200" dirty="0"/>
              <a:t>Version 2 </a:t>
            </a:r>
            <a:r>
              <a:rPr lang="en-US" sz="3200" dirty="0"/>
              <a:t>released last year and used in TEMPO V04</a:t>
            </a:r>
            <a:endParaRPr sz="3200" dirty="0"/>
          </a:p>
        </p:txBody>
      </p:sp>
      <p:pic>
        <p:nvPicPr>
          <p:cNvPr id="145" name="Untitled.mov" descr="Untitled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5110" t="5750" r="27073" b="5835"/>
          <a:stretch>
            <a:fillRect/>
          </a:stretch>
        </p:blipFill>
        <p:spPr>
          <a:xfrm>
            <a:off x="729860" y="2135995"/>
            <a:ext cx="3338186" cy="3293203"/>
          </a:xfrm>
          <a:prstGeom prst="ellipse">
            <a:avLst/>
          </a:prstGeom>
          <a:ln w="12700">
            <a:noFill/>
            <a:miter lim="400000"/>
          </a:ln>
          <a:effectLst/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BFFB30D-EE10-A57C-4BC0-B407DD0630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3037865"/>
              </p:ext>
            </p:extLst>
          </p:nvPr>
        </p:nvGraphicFramePr>
        <p:xfrm>
          <a:off x="3814763" y="1820564"/>
          <a:ext cx="7872413" cy="3900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AD65694D-DE30-AF3E-FF89-101D8B97454D}"/>
              </a:ext>
            </a:extLst>
          </p:cNvPr>
          <p:cNvSpPr txBox="1"/>
          <p:nvPr/>
        </p:nvSpPr>
        <p:spPr>
          <a:xfrm>
            <a:off x="4157663" y="6433406"/>
            <a:ext cx="7872413" cy="33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0479" rIns="30479">
            <a:normAutofit/>
          </a:bodyPr>
          <a:lstStyle>
            <a:lvl1pPr algn="ctr">
              <a:spcBef>
                <a:spcPts val="1800"/>
              </a:spcBef>
              <a:defRPr sz="2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 dirty="0"/>
              <a:t>Keller et al., 2021, JAMES; Knowland et al., 2022, JAMES</a:t>
            </a:r>
            <a:r>
              <a:rPr lang="en-US" sz="1600" dirty="0"/>
              <a:t>, Malings et al., 2026, BAMS 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3973080887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9" fill="hold"/>
                                        <p:tgtEl>
                                          <p:spTgt spid="1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45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00D714B-B62E-C46E-80A2-B2D0848D2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15" y="78652"/>
            <a:ext cx="8686800" cy="930281"/>
          </a:xfrm>
        </p:spPr>
        <p:txBody>
          <a:bodyPr/>
          <a:lstStyle/>
          <a:p>
            <a:pPr algn="l"/>
            <a:r>
              <a:rPr lang="en-US" b="1" dirty="0"/>
              <a:t>Engaged with a broad user community</a:t>
            </a:r>
          </a:p>
        </p:txBody>
      </p:sp>
      <p:pic>
        <p:nvPicPr>
          <p:cNvPr id="3" name="Picture 2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09D29CEF-8B92-8C80-04BB-8EC8DF5CCB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6"/>
          <a:stretch>
            <a:fillRect/>
          </a:stretch>
        </p:blipFill>
        <p:spPr>
          <a:xfrm>
            <a:off x="437004" y="3552212"/>
            <a:ext cx="3663444" cy="2121782"/>
          </a:xfrm>
          <a:prstGeom prst="rect">
            <a:avLst/>
          </a:prstGeom>
        </p:spPr>
      </p:pic>
      <p:pic>
        <p:nvPicPr>
          <p:cNvPr id="18" name="Picture 17" descr="A screenshot of a graph&#10;&#10;Description automatically generated">
            <a:extLst>
              <a:ext uri="{FF2B5EF4-FFF2-40B4-BE49-F238E27FC236}">
                <a16:creationId xmlns:a16="http://schemas.microsoft.com/office/drawing/2014/main" id="{6E3F4D7A-B689-FA23-C087-A4C1F6390A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441"/>
          <a:stretch>
            <a:fillRect/>
          </a:stretch>
        </p:blipFill>
        <p:spPr>
          <a:xfrm>
            <a:off x="4238162" y="1360157"/>
            <a:ext cx="3338285" cy="2192055"/>
          </a:xfrm>
          <a:prstGeom prst="rect">
            <a:avLst/>
          </a:prstGeom>
        </p:spPr>
      </p:pic>
      <p:pic>
        <p:nvPicPr>
          <p:cNvPr id="19" name="Picture 18" descr="A map of the united states&#10;&#10;Description automatically generated">
            <a:extLst>
              <a:ext uri="{FF2B5EF4-FFF2-40B4-BE49-F238E27FC236}">
                <a16:creationId xmlns:a16="http://schemas.microsoft.com/office/drawing/2014/main" id="{18591F5D-4941-13D6-2DBB-ADD63F3804F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003" y="1388967"/>
            <a:ext cx="3663444" cy="2172158"/>
          </a:xfrm>
          <a:prstGeom prst="rect">
            <a:avLst/>
          </a:prstGeom>
        </p:spPr>
      </p:pic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EDEF1819-BDC1-4658-FCF7-BC5CE45175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7618" y="2581590"/>
            <a:ext cx="902727" cy="86665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561106A-CF37-38B3-EBD8-791084991A1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8163" y="3552212"/>
            <a:ext cx="3077038" cy="2192054"/>
          </a:xfrm>
          <a:prstGeom prst="rect">
            <a:avLst/>
          </a:prstGeom>
        </p:spPr>
      </p:pic>
      <p:pic>
        <p:nvPicPr>
          <p:cNvPr id="24" name="Picture 14" descr="Centers for Disease Control and Prevention - Wikipedia">
            <a:extLst>
              <a:ext uri="{FF2B5EF4-FFF2-40B4-BE49-F238E27FC236}">
                <a16:creationId xmlns:a16="http://schemas.microsoft.com/office/drawing/2014/main" id="{CC2AEDB6-1FD9-4463-351B-D8762EAE1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7936" y="4928376"/>
            <a:ext cx="1117265" cy="79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A0CBB2-58E0-1B19-97E8-F1BFA111ED5A}"/>
              </a:ext>
            </a:extLst>
          </p:cNvPr>
          <p:cNvSpPr/>
          <p:nvPr/>
        </p:nvSpPr>
        <p:spPr>
          <a:xfrm>
            <a:off x="448751" y="5010291"/>
            <a:ext cx="1240551" cy="5837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D6C9F0DE-5A26-4232-80B3-BB4DE255E8D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7003" y="5037493"/>
            <a:ext cx="1114584" cy="529320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BDA5A0D3-DB12-53BD-C4AE-6BBCDF295218}"/>
              </a:ext>
            </a:extLst>
          </p:cNvPr>
          <p:cNvSpPr txBox="1">
            <a:spLocks/>
          </p:cNvSpPr>
          <p:nvPr/>
        </p:nvSpPr>
        <p:spPr>
          <a:xfrm>
            <a:off x="7714161" y="1536938"/>
            <a:ext cx="4094920" cy="3765215"/>
          </a:xfrm>
          <a:prstGeom prst="rect">
            <a:avLst/>
          </a:prstGeom>
        </p:spPr>
        <p:txBody>
          <a:bodyPr vert="horz" lIns="30479" tIns="30480" rIns="30479" bIns="30480" rtlCol="0" anchor="t">
            <a:normAutofit fontScale="77500" lnSpcReduction="20000"/>
          </a:bodyPr>
          <a:lstStyle>
            <a:lvl1pPr marL="152408" indent="-152408" algn="l" defTabSz="60963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23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762038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33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66853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1669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676484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lnSpc>
                <a:spcPct val="90000"/>
              </a:lnSpc>
              <a:spcBef>
                <a:spcPts val="333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600" b="1" dirty="0"/>
              <a:t>User survey feedback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600" b="1" dirty="0"/>
              <a:t>Strengths: </a:t>
            </a:r>
          </a:p>
          <a:p>
            <a:pPr marL="274320" indent="-182880">
              <a:lnSpc>
                <a:spcPct val="110000"/>
              </a:lnSpc>
              <a:spcBef>
                <a:spcPts val="1200"/>
              </a:spcBef>
            </a:pPr>
            <a:r>
              <a:rPr lang="en-US" sz="2600" dirty="0"/>
              <a:t>Global coverage, low latency, multi-pollutant forecasts </a:t>
            </a:r>
          </a:p>
          <a:p>
            <a:pPr marL="274320" indent="-182880">
              <a:lnSpc>
                <a:spcPct val="110000"/>
              </a:lnSpc>
              <a:spcBef>
                <a:spcPts val="1200"/>
              </a:spcBef>
            </a:pPr>
            <a:r>
              <a:rPr lang="en-US" sz="2600" dirty="0"/>
              <a:t>Multiple access options (direct file access, API, </a:t>
            </a:r>
            <a:r>
              <a:rPr lang="en-US" sz="2600" dirty="0" err="1"/>
              <a:t>OPeNDAP</a:t>
            </a:r>
            <a:r>
              <a:rPr lang="en-US" sz="2600" dirty="0"/>
              <a:t>, GEE)</a:t>
            </a:r>
          </a:p>
          <a:p>
            <a:pPr marL="0" indent="0">
              <a:spcBef>
                <a:spcPts val="1200"/>
              </a:spcBef>
              <a:buNone/>
            </a:pPr>
            <a:endParaRPr lang="en-US" sz="2600" b="1" dirty="0"/>
          </a:p>
          <a:p>
            <a:pPr marL="0" indent="0">
              <a:spcBef>
                <a:spcPts val="1200"/>
              </a:spcBef>
              <a:buNone/>
            </a:pPr>
            <a:r>
              <a:rPr lang="en-US" sz="2600" b="1" dirty="0"/>
              <a:t>Features most desired:</a:t>
            </a:r>
          </a:p>
          <a:p>
            <a:pPr marL="274320" indent="-182880">
              <a:lnSpc>
                <a:spcPct val="120000"/>
              </a:lnSpc>
              <a:spcBef>
                <a:spcPts val="1200"/>
              </a:spcBef>
            </a:pPr>
            <a:r>
              <a:rPr lang="en-US" sz="2600" dirty="0"/>
              <a:t>Finer spatial resolution, especially over US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EF5E1662-EC51-58A0-C55B-1B651C7C91B4}"/>
              </a:ext>
            </a:extLst>
          </p:cNvPr>
          <p:cNvSpPr txBox="1"/>
          <p:nvPr/>
        </p:nvSpPr>
        <p:spPr>
          <a:xfrm>
            <a:off x="8610600" y="5865387"/>
            <a:ext cx="3295620" cy="428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0479" rIns="30479">
            <a:normAutofit/>
          </a:bodyPr>
          <a:lstStyle>
            <a:lvl1pPr algn="ctr">
              <a:spcBef>
                <a:spcPts val="1800"/>
              </a:spcBef>
              <a:defRPr sz="2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600" dirty="0"/>
              <a:t>Malings</a:t>
            </a:r>
            <a:r>
              <a:rPr sz="1600" dirty="0"/>
              <a:t> et al., 202</a:t>
            </a:r>
            <a:r>
              <a:rPr lang="en-US" sz="1600" dirty="0"/>
              <a:t>6</a:t>
            </a:r>
            <a:r>
              <a:rPr sz="1600" dirty="0"/>
              <a:t>, </a:t>
            </a:r>
            <a:r>
              <a:rPr lang="en-US" sz="1600" dirty="0"/>
              <a:t>BAMS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467537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EOS-CF version 2 is a major update to the system"/>
          <p:cNvSpPr txBox="1">
            <a:spLocks noGrp="1"/>
          </p:cNvSpPr>
          <p:nvPr>
            <p:ph type="title"/>
          </p:nvPr>
        </p:nvSpPr>
        <p:spPr>
          <a:xfrm>
            <a:off x="162046" y="72760"/>
            <a:ext cx="10518050" cy="930281"/>
          </a:xfrm>
          <a:prstGeom prst="rect">
            <a:avLst/>
          </a:prstGeom>
        </p:spPr>
        <p:txBody>
          <a:bodyPr>
            <a:normAutofit/>
          </a:bodyPr>
          <a:lstStyle>
            <a:lvl1pPr algn="l"/>
          </a:lstStyle>
          <a:p>
            <a:r>
              <a:rPr b="1" dirty="0"/>
              <a:t>GEOS-CF version </a:t>
            </a:r>
            <a:r>
              <a:rPr lang="en-US" b="1" dirty="0"/>
              <a:t>2 marks a major advance for the system</a:t>
            </a:r>
            <a:endParaRPr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465E8EF-F0DB-894B-674F-B1DA09DE535A}"/>
              </a:ext>
            </a:extLst>
          </p:cNvPr>
          <p:cNvGrpSpPr/>
          <p:nvPr/>
        </p:nvGrpSpPr>
        <p:grpSpPr>
          <a:xfrm>
            <a:off x="8068021" y="1679537"/>
            <a:ext cx="3042690" cy="4490443"/>
            <a:chOff x="885571" y="1679538"/>
            <a:chExt cx="3042690" cy="4490443"/>
          </a:xfrm>
        </p:grpSpPr>
        <p:sp>
          <p:nvSpPr>
            <p:cNvPr id="148" name="Rounded Rectangle"/>
            <p:cNvSpPr/>
            <p:nvPr/>
          </p:nvSpPr>
          <p:spPr>
            <a:xfrm>
              <a:off x="885571" y="1679538"/>
              <a:ext cx="3042690" cy="4490443"/>
            </a:xfrm>
            <a:prstGeom prst="roundRect">
              <a:avLst>
                <a:gd name="adj" fmla="val 5217"/>
              </a:avLst>
            </a:prstGeom>
            <a:solidFill>
              <a:schemeClr val="accent3">
                <a:lumOff val="8823"/>
              </a:schemeClr>
            </a:solidFill>
            <a:ln w="12700">
              <a:solidFill>
                <a:srgbClr val="D5D5D5"/>
              </a:solidFill>
              <a:miter/>
            </a:ln>
          </p:spPr>
          <p:txBody>
            <a:bodyPr lIns="30479" rIns="30479" anchor="ctr"/>
            <a:lstStyle/>
            <a:p>
              <a:endParaRPr sz="1200"/>
            </a:p>
          </p:txBody>
        </p:sp>
        <p:sp>
          <p:nvSpPr>
            <p:cNvPr id="149" name="Circle"/>
            <p:cNvSpPr/>
            <p:nvPr/>
          </p:nvSpPr>
          <p:spPr>
            <a:xfrm>
              <a:off x="1708504" y="2036426"/>
              <a:ext cx="1396826" cy="139682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/>
            </a:ln>
          </p:spPr>
          <p:txBody>
            <a:bodyPr lIns="30479" rIns="30479" anchor="ctr"/>
            <a:lstStyle/>
            <a:p>
              <a:endParaRPr sz="1200"/>
            </a:p>
          </p:txBody>
        </p:sp>
        <p:sp>
          <p:nvSpPr>
            <p:cNvPr id="150" name="Factory"/>
            <p:cNvSpPr/>
            <p:nvPr/>
          </p:nvSpPr>
          <p:spPr>
            <a:xfrm>
              <a:off x="1924700" y="2414466"/>
              <a:ext cx="964432" cy="640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898" y="0"/>
                  </a:moveTo>
                  <a:cubicBezTo>
                    <a:pt x="3750" y="0"/>
                    <a:pt x="3628" y="176"/>
                    <a:pt x="3621" y="399"/>
                  </a:cubicBezTo>
                  <a:lnTo>
                    <a:pt x="3237" y="13861"/>
                  </a:lnTo>
                  <a:lnTo>
                    <a:pt x="1804" y="13861"/>
                  </a:lnTo>
                  <a:lnTo>
                    <a:pt x="1804" y="18222"/>
                  </a:lnTo>
                  <a:lnTo>
                    <a:pt x="0" y="18222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8222"/>
                  </a:lnTo>
                  <a:lnTo>
                    <a:pt x="19740" y="18222"/>
                  </a:lnTo>
                  <a:lnTo>
                    <a:pt x="19740" y="11465"/>
                  </a:lnTo>
                  <a:lnTo>
                    <a:pt x="18654" y="11465"/>
                  </a:lnTo>
                  <a:lnTo>
                    <a:pt x="18654" y="6253"/>
                  </a:lnTo>
                  <a:lnTo>
                    <a:pt x="15598" y="8796"/>
                  </a:lnTo>
                  <a:lnTo>
                    <a:pt x="15598" y="6253"/>
                  </a:lnTo>
                  <a:lnTo>
                    <a:pt x="12542" y="8796"/>
                  </a:lnTo>
                  <a:lnTo>
                    <a:pt x="12542" y="6253"/>
                  </a:lnTo>
                  <a:lnTo>
                    <a:pt x="8603" y="9530"/>
                  </a:lnTo>
                  <a:lnTo>
                    <a:pt x="8603" y="13861"/>
                  </a:lnTo>
                  <a:lnTo>
                    <a:pt x="7624" y="13861"/>
                  </a:lnTo>
                  <a:lnTo>
                    <a:pt x="7239" y="399"/>
                  </a:lnTo>
                  <a:cubicBezTo>
                    <a:pt x="7233" y="176"/>
                    <a:pt x="7112" y="0"/>
                    <a:pt x="6964" y="0"/>
                  </a:cubicBezTo>
                  <a:lnTo>
                    <a:pt x="6488" y="0"/>
                  </a:lnTo>
                  <a:cubicBezTo>
                    <a:pt x="6340" y="0"/>
                    <a:pt x="6218" y="176"/>
                    <a:pt x="6212" y="399"/>
                  </a:cubicBezTo>
                  <a:lnTo>
                    <a:pt x="5827" y="13861"/>
                  </a:lnTo>
                  <a:lnTo>
                    <a:pt x="5034" y="13861"/>
                  </a:lnTo>
                  <a:lnTo>
                    <a:pt x="4651" y="399"/>
                  </a:lnTo>
                  <a:cubicBezTo>
                    <a:pt x="4644" y="176"/>
                    <a:pt x="4522" y="0"/>
                    <a:pt x="4374" y="0"/>
                  </a:cubicBezTo>
                  <a:lnTo>
                    <a:pt x="3898" y="0"/>
                  </a:lnTo>
                  <a:close/>
                </a:path>
              </a:pathLst>
            </a:custGeom>
            <a:solidFill>
              <a:schemeClr val="accent3">
                <a:lumOff val="8823"/>
              </a:schemeClr>
            </a:solidFill>
            <a:ln w="12700">
              <a:solidFill>
                <a:srgbClr val="000000"/>
              </a:solidFill>
              <a:miter/>
            </a:ln>
          </p:spPr>
          <p:txBody>
            <a:bodyPr lIns="30479" rIns="30479" anchor="ctr"/>
            <a:lstStyle/>
            <a:p>
              <a:endParaRPr sz="1200"/>
            </a:p>
          </p:txBody>
        </p:sp>
        <p:sp>
          <p:nvSpPr>
            <p:cNvPr id="151" name="CEDS (2021 release)"/>
            <p:cNvSpPr txBox="1"/>
            <p:nvPr/>
          </p:nvSpPr>
          <p:spPr>
            <a:xfrm>
              <a:off x="994482" y="3823776"/>
              <a:ext cx="2824869" cy="62393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30479" rIns="30479"/>
            <a:lstStyle>
              <a:lvl1pPr algn="ctr">
                <a:lnSpc>
                  <a:spcPct val="90000"/>
                </a:lnSpc>
                <a:spcBef>
                  <a:spcPts val="1000"/>
                </a:spcBef>
                <a:defRPr sz="4000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rPr lang="en-US" sz="2667" dirty="0"/>
                <a:t>HTAP → </a:t>
              </a:r>
              <a:r>
                <a:rPr sz="2667" dirty="0"/>
                <a:t>CEDS</a:t>
              </a:r>
            </a:p>
          </p:txBody>
        </p:sp>
        <p:sp>
          <p:nvSpPr>
            <p:cNvPr id="152" name="Updated fire emissions &amp; lightning NOx emissions"/>
            <p:cNvSpPr txBox="1"/>
            <p:nvPr/>
          </p:nvSpPr>
          <p:spPr>
            <a:xfrm>
              <a:off x="1036007" y="4524316"/>
              <a:ext cx="2741817" cy="13502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30479" rIns="30479"/>
            <a:lstStyle>
              <a:lvl1pPr algn="ctr">
                <a:lnSpc>
                  <a:spcPct val="90000"/>
                </a:lnSpc>
                <a:spcBef>
                  <a:spcPts val="1000"/>
                </a:spcBef>
                <a:defRPr sz="3600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rPr sz="2400" dirty="0"/>
                <a:t>Updated fire emission</a:t>
              </a:r>
              <a:r>
                <a:rPr lang="en-US" sz="2400" dirty="0"/>
                <a:t> factors</a:t>
              </a:r>
              <a:r>
                <a:rPr sz="2400" dirty="0"/>
                <a:t> &amp; lightning NO</a:t>
              </a:r>
              <a:r>
                <a:rPr sz="2400" baseline="-25000" dirty="0"/>
                <a:t>x</a:t>
              </a:r>
              <a:r>
                <a:rPr sz="2400" dirty="0"/>
                <a:t> emissions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B0D9093-CADE-5BEF-013B-F1DB11A9EE7A}"/>
              </a:ext>
            </a:extLst>
          </p:cNvPr>
          <p:cNvGrpSpPr/>
          <p:nvPr/>
        </p:nvGrpSpPr>
        <p:grpSpPr>
          <a:xfrm>
            <a:off x="961843" y="1698177"/>
            <a:ext cx="3042690" cy="4490443"/>
            <a:chOff x="8144292" y="1679538"/>
            <a:chExt cx="3042690" cy="4490443"/>
          </a:xfrm>
        </p:grpSpPr>
        <p:sp>
          <p:nvSpPr>
            <p:cNvPr id="160" name="Rounded Rectangle"/>
            <p:cNvSpPr/>
            <p:nvPr/>
          </p:nvSpPr>
          <p:spPr>
            <a:xfrm>
              <a:off x="8144292" y="1679538"/>
              <a:ext cx="3042690" cy="4490443"/>
            </a:xfrm>
            <a:prstGeom prst="roundRect">
              <a:avLst>
                <a:gd name="adj" fmla="val 5217"/>
              </a:avLst>
            </a:prstGeom>
            <a:solidFill>
              <a:schemeClr val="accent3">
                <a:lumOff val="-12941"/>
              </a:schemeClr>
            </a:solidFill>
            <a:ln w="12700">
              <a:solidFill>
                <a:srgbClr val="3B3B3B"/>
              </a:solidFill>
              <a:miter/>
            </a:ln>
          </p:spPr>
          <p:txBody>
            <a:bodyPr lIns="30479" rIns="30479" anchor="ctr"/>
            <a:lstStyle/>
            <a:p>
              <a:endParaRPr sz="1200"/>
            </a:p>
          </p:txBody>
        </p:sp>
        <p:grpSp>
          <p:nvGrpSpPr>
            <p:cNvPr id="163" name="Group"/>
            <p:cNvGrpSpPr/>
            <p:nvPr/>
          </p:nvGrpSpPr>
          <p:grpSpPr>
            <a:xfrm>
              <a:off x="8967223" y="2036426"/>
              <a:ext cx="1396827" cy="1396827"/>
              <a:chOff x="0" y="0"/>
              <a:chExt cx="2095238" cy="2095238"/>
            </a:xfrm>
          </p:grpSpPr>
          <p:sp>
            <p:nvSpPr>
              <p:cNvPr id="161" name="Circle"/>
              <p:cNvSpPr/>
              <p:nvPr/>
            </p:nvSpPr>
            <p:spPr>
              <a:xfrm>
                <a:off x="0" y="0"/>
                <a:ext cx="2095238" cy="2095238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30479" tIns="30479" rIns="30479" bIns="30479" numCol="1" anchor="ctr">
                <a:noAutofit/>
              </a:bodyPr>
              <a:lstStyle/>
              <a:p>
                <a:endParaRPr sz="1200"/>
              </a:p>
            </p:txBody>
          </p:sp>
          <p:sp>
            <p:nvSpPr>
              <p:cNvPr id="162" name="Satellite"/>
              <p:cNvSpPr/>
              <p:nvPr/>
            </p:nvSpPr>
            <p:spPr>
              <a:xfrm>
                <a:off x="421200" y="421201"/>
                <a:ext cx="1252837" cy="12528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213" y="0"/>
                    </a:moveTo>
                    <a:lnTo>
                      <a:pt x="0" y="3215"/>
                    </a:lnTo>
                    <a:lnTo>
                      <a:pt x="2191" y="5405"/>
                    </a:lnTo>
                    <a:lnTo>
                      <a:pt x="5405" y="2191"/>
                    </a:lnTo>
                    <a:lnTo>
                      <a:pt x="3213" y="0"/>
                    </a:lnTo>
                    <a:close/>
                    <a:moveTo>
                      <a:pt x="5753" y="2540"/>
                    </a:moveTo>
                    <a:lnTo>
                      <a:pt x="2538" y="5753"/>
                    </a:lnTo>
                    <a:lnTo>
                      <a:pt x="4730" y="7945"/>
                    </a:lnTo>
                    <a:lnTo>
                      <a:pt x="7943" y="4730"/>
                    </a:lnTo>
                    <a:lnTo>
                      <a:pt x="5753" y="2540"/>
                    </a:lnTo>
                    <a:close/>
                    <a:moveTo>
                      <a:pt x="8292" y="5078"/>
                    </a:moveTo>
                    <a:lnTo>
                      <a:pt x="5078" y="8292"/>
                    </a:lnTo>
                    <a:lnTo>
                      <a:pt x="7268" y="10483"/>
                    </a:lnTo>
                    <a:lnTo>
                      <a:pt x="10483" y="7270"/>
                    </a:lnTo>
                    <a:lnTo>
                      <a:pt x="8292" y="5078"/>
                    </a:lnTo>
                    <a:close/>
                    <a:moveTo>
                      <a:pt x="13296" y="5363"/>
                    </a:moveTo>
                    <a:lnTo>
                      <a:pt x="12577" y="7246"/>
                    </a:lnTo>
                    <a:lnTo>
                      <a:pt x="11995" y="6665"/>
                    </a:lnTo>
                    <a:lnTo>
                      <a:pt x="6399" y="12261"/>
                    </a:lnTo>
                    <a:lnTo>
                      <a:pt x="7175" y="13038"/>
                    </a:lnTo>
                    <a:lnTo>
                      <a:pt x="6336" y="13876"/>
                    </a:lnTo>
                    <a:cubicBezTo>
                      <a:pt x="5260" y="13140"/>
                      <a:pt x="4045" y="12914"/>
                      <a:pt x="3138" y="13275"/>
                    </a:cubicBezTo>
                    <a:lnTo>
                      <a:pt x="4846" y="14983"/>
                    </a:lnTo>
                    <a:lnTo>
                      <a:pt x="4069" y="16785"/>
                    </a:lnTo>
                    <a:lnTo>
                      <a:pt x="2926" y="17928"/>
                    </a:lnTo>
                    <a:lnTo>
                      <a:pt x="3672" y="18674"/>
                    </a:lnTo>
                    <a:lnTo>
                      <a:pt x="4815" y="17531"/>
                    </a:lnTo>
                    <a:lnTo>
                      <a:pt x="6617" y="16754"/>
                    </a:lnTo>
                    <a:lnTo>
                      <a:pt x="8325" y="18462"/>
                    </a:lnTo>
                    <a:cubicBezTo>
                      <a:pt x="8686" y="17555"/>
                      <a:pt x="8460" y="16340"/>
                      <a:pt x="7724" y="15264"/>
                    </a:cubicBezTo>
                    <a:lnTo>
                      <a:pt x="8562" y="14425"/>
                    </a:lnTo>
                    <a:lnTo>
                      <a:pt x="9339" y="15203"/>
                    </a:lnTo>
                    <a:lnTo>
                      <a:pt x="14935" y="9605"/>
                    </a:lnTo>
                    <a:lnTo>
                      <a:pt x="14354" y="9023"/>
                    </a:lnTo>
                    <a:lnTo>
                      <a:pt x="16237" y="8304"/>
                    </a:lnTo>
                    <a:lnTo>
                      <a:pt x="13296" y="5363"/>
                    </a:lnTo>
                    <a:close/>
                    <a:moveTo>
                      <a:pt x="14330" y="11117"/>
                    </a:moveTo>
                    <a:lnTo>
                      <a:pt x="11117" y="14330"/>
                    </a:lnTo>
                    <a:lnTo>
                      <a:pt x="13308" y="16522"/>
                    </a:lnTo>
                    <a:lnTo>
                      <a:pt x="16522" y="13308"/>
                    </a:lnTo>
                    <a:lnTo>
                      <a:pt x="14330" y="11117"/>
                    </a:lnTo>
                    <a:close/>
                    <a:moveTo>
                      <a:pt x="16870" y="13655"/>
                    </a:moveTo>
                    <a:lnTo>
                      <a:pt x="13655" y="16870"/>
                    </a:lnTo>
                    <a:lnTo>
                      <a:pt x="15847" y="19060"/>
                    </a:lnTo>
                    <a:lnTo>
                      <a:pt x="19060" y="15847"/>
                    </a:lnTo>
                    <a:lnTo>
                      <a:pt x="16870" y="13655"/>
                    </a:lnTo>
                    <a:close/>
                    <a:moveTo>
                      <a:pt x="5076" y="15213"/>
                    </a:moveTo>
                    <a:lnTo>
                      <a:pt x="6387" y="16524"/>
                    </a:lnTo>
                    <a:lnTo>
                      <a:pt x="4883" y="17170"/>
                    </a:lnTo>
                    <a:lnTo>
                      <a:pt x="4430" y="16717"/>
                    </a:lnTo>
                    <a:lnTo>
                      <a:pt x="5076" y="15213"/>
                    </a:lnTo>
                    <a:close/>
                    <a:moveTo>
                      <a:pt x="19409" y="16195"/>
                    </a:moveTo>
                    <a:lnTo>
                      <a:pt x="16195" y="19409"/>
                    </a:lnTo>
                    <a:lnTo>
                      <a:pt x="18385" y="21600"/>
                    </a:lnTo>
                    <a:lnTo>
                      <a:pt x="21600" y="18387"/>
                    </a:lnTo>
                    <a:lnTo>
                      <a:pt x="19409" y="16195"/>
                    </a:lnTo>
                    <a:close/>
                  </a:path>
                </a:pathLst>
              </a:custGeom>
              <a:solidFill>
                <a:schemeClr val="accent3">
                  <a:lumOff val="-12941"/>
                </a:schemeClr>
              </a:solidFill>
              <a:ln w="127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30479" tIns="30479" rIns="30479" bIns="30479" numCol="1" anchor="ctr">
                <a:noAutofit/>
              </a:bodyPr>
              <a:lstStyle/>
              <a:p>
                <a:endParaRPr sz="1200"/>
              </a:p>
            </p:txBody>
          </p:sp>
        </p:grpSp>
        <p:sp>
          <p:nvSpPr>
            <p:cNvPr id="164" name="Assimilation of ozone column and profile data from OMI and MLS"/>
            <p:cNvSpPr txBox="1"/>
            <p:nvPr/>
          </p:nvSpPr>
          <p:spPr>
            <a:xfrm>
              <a:off x="8251912" y="3811192"/>
              <a:ext cx="2847597" cy="222262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30479" rIns="30479"/>
            <a:lstStyle>
              <a:lvl1pPr algn="ctr">
                <a:spcBef>
                  <a:spcPts val="1000"/>
                </a:spcBef>
                <a:defRPr sz="4000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rPr sz="2667" dirty="0"/>
                <a:t>Assimilation of ozone column and profile data from OM</a:t>
              </a:r>
              <a:r>
                <a:rPr lang="en-US" sz="2667" dirty="0"/>
                <a:t>PS/OM</a:t>
              </a:r>
              <a:r>
                <a:rPr sz="2667" dirty="0"/>
                <a:t>I and MLS</a:t>
              </a:r>
              <a:r>
                <a:rPr lang="en-US" sz="2667" dirty="0"/>
                <a:t>/OMPS-LP</a:t>
              </a:r>
              <a:endParaRPr sz="2667" dirty="0"/>
            </a:p>
          </p:txBody>
        </p:sp>
      </p:grpSp>
      <p:sp>
        <p:nvSpPr>
          <p:cNvPr id="165" name="Model components"/>
          <p:cNvSpPr txBox="1"/>
          <p:nvPr/>
        </p:nvSpPr>
        <p:spPr>
          <a:xfrm>
            <a:off x="4229017" y="1154509"/>
            <a:ext cx="3626887" cy="519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0479" rIns="30479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46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sz="3067"/>
              <a:t>Model components</a:t>
            </a:r>
          </a:p>
        </p:txBody>
      </p:sp>
      <p:sp>
        <p:nvSpPr>
          <p:cNvPr id="166" name="Emissions"/>
          <p:cNvSpPr txBox="1"/>
          <p:nvPr/>
        </p:nvSpPr>
        <p:spPr>
          <a:xfrm>
            <a:off x="8261136" y="1189411"/>
            <a:ext cx="2418960" cy="519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0479" rIns="30479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46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sz="3067"/>
              <a:t>Emissions</a:t>
            </a:r>
          </a:p>
        </p:txBody>
      </p:sp>
      <p:sp>
        <p:nvSpPr>
          <p:cNvPr id="167" name="Data assimilation"/>
          <p:cNvSpPr txBox="1"/>
          <p:nvPr/>
        </p:nvSpPr>
        <p:spPr>
          <a:xfrm>
            <a:off x="807056" y="1159651"/>
            <a:ext cx="3462716" cy="519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0479" rIns="30479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46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sz="3067"/>
              <a:t>Data assimilation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B42E0C4-AE42-A3C8-1A2E-E3A1F7EDCB85}"/>
              </a:ext>
            </a:extLst>
          </p:cNvPr>
          <p:cNvGrpSpPr/>
          <p:nvPr/>
        </p:nvGrpSpPr>
        <p:grpSpPr>
          <a:xfrm>
            <a:off x="4514932" y="1679538"/>
            <a:ext cx="3047418" cy="4637608"/>
            <a:chOff x="4514932" y="1679538"/>
            <a:chExt cx="3047418" cy="4637608"/>
          </a:xfrm>
        </p:grpSpPr>
        <p:sp>
          <p:nvSpPr>
            <p:cNvPr id="153" name="Rounded Rectangle"/>
            <p:cNvSpPr/>
            <p:nvPr/>
          </p:nvSpPr>
          <p:spPr>
            <a:xfrm>
              <a:off x="4514932" y="1679538"/>
              <a:ext cx="3042690" cy="4490443"/>
            </a:xfrm>
            <a:prstGeom prst="roundRect">
              <a:avLst>
                <a:gd name="adj" fmla="val 5217"/>
              </a:avLst>
            </a:prstGeom>
            <a:solidFill>
              <a:schemeClr val="accent3"/>
            </a:solidFill>
            <a:ln w="12700">
              <a:solidFill>
                <a:srgbClr val="7D7D7D"/>
              </a:solidFill>
              <a:miter/>
            </a:ln>
          </p:spPr>
          <p:txBody>
            <a:bodyPr lIns="30479" rIns="30479" anchor="ctr"/>
            <a:lstStyle/>
            <a:p>
              <a:endParaRPr sz="1200"/>
            </a:p>
          </p:txBody>
        </p:sp>
        <p:sp>
          <p:nvSpPr>
            <p:cNvPr id="154" name="Circle"/>
            <p:cNvSpPr/>
            <p:nvPr/>
          </p:nvSpPr>
          <p:spPr>
            <a:xfrm>
              <a:off x="5337863" y="2036426"/>
              <a:ext cx="1396826" cy="1396826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/>
            </a:ln>
          </p:spPr>
          <p:txBody>
            <a:bodyPr lIns="30479" rIns="30479" anchor="ctr"/>
            <a:lstStyle/>
            <a:p>
              <a:endParaRPr sz="1200"/>
            </a:p>
          </p:txBody>
        </p:sp>
        <p:sp>
          <p:nvSpPr>
            <p:cNvPr id="155" name="Gear"/>
            <p:cNvSpPr/>
            <p:nvPr/>
          </p:nvSpPr>
          <p:spPr>
            <a:xfrm>
              <a:off x="5403846" y="2405720"/>
              <a:ext cx="665371" cy="665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555" extrusionOk="0">
                  <a:moveTo>
                    <a:pt x="12837" y="2"/>
                  </a:moveTo>
                  <a:cubicBezTo>
                    <a:pt x="12731" y="-11"/>
                    <a:pt x="12661" y="38"/>
                    <a:pt x="12588" y="172"/>
                  </a:cubicBezTo>
                  <a:cubicBezTo>
                    <a:pt x="12292" y="721"/>
                    <a:pt x="11969" y="1258"/>
                    <a:pt x="11661" y="1801"/>
                  </a:cubicBezTo>
                  <a:cubicBezTo>
                    <a:pt x="11547" y="2001"/>
                    <a:pt x="11418" y="2099"/>
                    <a:pt x="11153" y="2073"/>
                  </a:cubicBezTo>
                  <a:cubicBezTo>
                    <a:pt x="10691" y="2028"/>
                    <a:pt x="10220" y="2032"/>
                    <a:pt x="9759" y="2112"/>
                  </a:cubicBezTo>
                  <a:cubicBezTo>
                    <a:pt x="9550" y="2148"/>
                    <a:pt x="9432" y="2095"/>
                    <a:pt x="9318" y="1917"/>
                  </a:cubicBezTo>
                  <a:cubicBezTo>
                    <a:pt x="8969" y="1370"/>
                    <a:pt x="8594" y="841"/>
                    <a:pt x="8243" y="295"/>
                  </a:cubicBezTo>
                  <a:cubicBezTo>
                    <a:pt x="8145" y="142"/>
                    <a:pt x="8068" y="122"/>
                    <a:pt x="7905" y="198"/>
                  </a:cubicBezTo>
                  <a:cubicBezTo>
                    <a:pt x="6845" y="688"/>
                    <a:pt x="5781" y="1174"/>
                    <a:pt x="4712" y="1644"/>
                  </a:cubicBezTo>
                  <a:cubicBezTo>
                    <a:pt x="4517" y="1730"/>
                    <a:pt x="4517" y="1820"/>
                    <a:pt x="4567" y="1996"/>
                  </a:cubicBezTo>
                  <a:cubicBezTo>
                    <a:pt x="4742" y="2608"/>
                    <a:pt x="4890" y="3227"/>
                    <a:pt x="5065" y="3839"/>
                  </a:cubicBezTo>
                  <a:cubicBezTo>
                    <a:pt x="5122" y="4038"/>
                    <a:pt x="5098" y="4170"/>
                    <a:pt x="4932" y="4306"/>
                  </a:cubicBezTo>
                  <a:cubicBezTo>
                    <a:pt x="4561" y="4610"/>
                    <a:pt x="4227" y="4959"/>
                    <a:pt x="3950" y="5348"/>
                  </a:cubicBezTo>
                  <a:cubicBezTo>
                    <a:pt x="3802" y="5555"/>
                    <a:pt x="3648" y="5573"/>
                    <a:pt x="3439" y="5530"/>
                  </a:cubicBezTo>
                  <a:cubicBezTo>
                    <a:pt x="2827" y="5405"/>
                    <a:pt x="2213" y="5295"/>
                    <a:pt x="1605" y="5156"/>
                  </a:cubicBezTo>
                  <a:cubicBezTo>
                    <a:pt x="1409" y="5111"/>
                    <a:pt x="1325" y="5153"/>
                    <a:pt x="1257" y="5338"/>
                  </a:cubicBezTo>
                  <a:cubicBezTo>
                    <a:pt x="856" y="6423"/>
                    <a:pt x="449" y="7506"/>
                    <a:pt x="35" y="8586"/>
                  </a:cubicBezTo>
                  <a:cubicBezTo>
                    <a:pt x="-34" y="8767"/>
                    <a:pt x="-6" y="8857"/>
                    <a:pt x="173" y="8954"/>
                  </a:cubicBezTo>
                  <a:cubicBezTo>
                    <a:pt x="722" y="9251"/>
                    <a:pt x="1256" y="9574"/>
                    <a:pt x="1798" y="9882"/>
                  </a:cubicBezTo>
                  <a:cubicBezTo>
                    <a:pt x="2001" y="9997"/>
                    <a:pt x="2093" y="10127"/>
                    <a:pt x="2064" y="10392"/>
                  </a:cubicBezTo>
                  <a:cubicBezTo>
                    <a:pt x="2014" y="10855"/>
                    <a:pt x="2039" y="11326"/>
                    <a:pt x="2116" y="11788"/>
                  </a:cubicBezTo>
                  <a:cubicBezTo>
                    <a:pt x="2151" y="11998"/>
                    <a:pt x="2089" y="12115"/>
                    <a:pt x="1913" y="12228"/>
                  </a:cubicBezTo>
                  <a:cubicBezTo>
                    <a:pt x="1367" y="12578"/>
                    <a:pt x="837" y="12953"/>
                    <a:pt x="291" y="13303"/>
                  </a:cubicBezTo>
                  <a:cubicBezTo>
                    <a:pt x="136" y="13403"/>
                    <a:pt x="124" y="13482"/>
                    <a:pt x="199" y="13643"/>
                  </a:cubicBezTo>
                  <a:cubicBezTo>
                    <a:pt x="688" y="14705"/>
                    <a:pt x="1172" y="15768"/>
                    <a:pt x="1642" y="16837"/>
                  </a:cubicBezTo>
                  <a:cubicBezTo>
                    <a:pt x="1728" y="17034"/>
                    <a:pt x="1818" y="17032"/>
                    <a:pt x="1994" y="16982"/>
                  </a:cubicBezTo>
                  <a:cubicBezTo>
                    <a:pt x="2605" y="16807"/>
                    <a:pt x="3223" y="16651"/>
                    <a:pt x="3839" y="16489"/>
                  </a:cubicBezTo>
                  <a:cubicBezTo>
                    <a:pt x="3930" y="16465"/>
                    <a:pt x="4023" y="16451"/>
                    <a:pt x="4118" y="16432"/>
                  </a:cubicBezTo>
                  <a:cubicBezTo>
                    <a:pt x="4164" y="16485"/>
                    <a:pt x="4202" y="16532"/>
                    <a:pt x="4241" y="16576"/>
                  </a:cubicBezTo>
                  <a:cubicBezTo>
                    <a:pt x="4568" y="16944"/>
                    <a:pt x="4922" y="17287"/>
                    <a:pt x="5319" y="17573"/>
                  </a:cubicBezTo>
                  <a:cubicBezTo>
                    <a:pt x="5534" y="17728"/>
                    <a:pt x="5572" y="17885"/>
                    <a:pt x="5524" y="18114"/>
                  </a:cubicBezTo>
                  <a:cubicBezTo>
                    <a:pt x="5398" y="18725"/>
                    <a:pt x="5287" y="19339"/>
                    <a:pt x="5149" y="19947"/>
                  </a:cubicBezTo>
                  <a:cubicBezTo>
                    <a:pt x="5105" y="20142"/>
                    <a:pt x="5145" y="20229"/>
                    <a:pt x="5331" y="20297"/>
                  </a:cubicBezTo>
                  <a:cubicBezTo>
                    <a:pt x="6415" y="20698"/>
                    <a:pt x="7497" y="21106"/>
                    <a:pt x="8576" y="21520"/>
                  </a:cubicBezTo>
                  <a:cubicBezTo>
                    <a:pt x="8757" y="21589"/>
                    <a:pt x="8847" y="21563"/>
                    <a:pt x="8944" y="21383"/>
                  </a:cubicBezTo>
                  <a:cubicBezTo>
                    <a:pt x="9241" y="20834"/>
                    <a:pt x="9562" y="20299"/>
                    <a:pt x="9871" y="19757"/>
                  </a:cubicBezTo>
                  <a:cubicBezTo>
                    <a:pt x="9985" y="19558"/>
                    <a:pt x="10110" y="19452"/>
                    <a:pt x="10378" y="19481"/>
                  </a:cubicBezTo>
                  <a:cubicBezTo>
                    <a:pt x="10828" y="19528"/>
                    <a:pt x="11291" y="19534"/>
                    <a:pt x="11737" y="19445"/>
                  </a:cubicBezTo>
                  <a:cubicBezTo>
                    <a:pt x="12009" y="19391"/>
                    <a:pt x="12126" y="19505"/>
                    <a:pt x="12252" y="19698"/>
                  </a:cubicBezTo>
                  <a:cubicBezTo>
                    <a:pt x="12593" y="20221"/>
                    <a:pt x="12952" y="20733"/>
                    <a:pt x="13290" y="21259"/>
                  </a:cubicBezTo>
                  <a:cubicBezTo>
                    <a:pt x="13387" y="21411"/>
                    <a:pt x="13463" y="21432"/>
                    <a:pt x="13628" y="21356"/>
                  </a:cubicBezTo>
                  <a:cubicBezTo>
                    <a:pt x="14687" y="20866"/>
                    <a:pt x="15750" y="20382"/>
                    <a:pt x="16819" y="19912"/>
                  </a:cubicBezTo>
                  <a:cubicBezTo>
                    <a:pt x="17012" y="19827"/>
                    <a:pt x="17018" y="19738"/>
                    <a:pt x="16967" y="19560"/>
                  </a:cubicBezTo>
                  <a:cubicBezTo>
                    <a:pt x="16791" y="18948"/>
                    <a:pt x="16644" y="18329"/>
                    <a:pt x="16469" y="17716"/>
                  </a:cubicBezTo>
                  <a:cubicBezTo>
                    <a:pt x="16412" y="17519"/>
                    <a:pt x="16433" y="17386"/>
                    <a:pt x="16600" y="17250"/>
                  </a:cubicBezTo>
                  <a:cubicBezTo>
                    <a:pt x="16971" y="16946"/>
                    <a:pt x="17305" y="16598"/>
                    <a:pt x="17584" y="16209"/>
                  </a:cubicBezTo>
                  <a:cubicBezTo>
                    <a:pt x="17730" y="16006"/>
                    <a:pt x="17880" y="15980"/>
                    <a:pt x="18092" y="16024"/>
                  </a:cubicBezTo>
                  <a:cubicBezTo>
                    <a:pt x="18703" y="16151"/>
                    <a:pt x="19318" y="16260"/>
                    <a:pt x="19926" y="16398"/>
                  </a:cubicBezTo>
                  <a:cubicBezTo>
                    <a:pt x="20121" y="16442"/>
                    <a:pt x="20207" y="16404"/>
                    <a:pt x="20276" y="16218"/>
                  </a:cubicBezTo>
                  <a:cubicBezTo>
                    <a:pt x="20676" y="15133"/>
                    <a:pt x="21084" y="14050"/>
                    <a:pt x="21497" y="12970"/>
                  </a:cubicBezTo>
                  <a:cubicBezTo>
                    <a:pt x="21566" y="12790"/>
                    <a:pt x="21541" y="12697"/>
                    <a:pt x="21361" y="12600"/>
                  </a:cubicBezTo>
                  <a:cubicBezTo>
                    <a:pt x="20812" y="12303"/>
                    <a:pt x="20278" y="11982"/>
                    <a:pt x="19736" y="11674"/>
                  </a:cubicBezTo>
                  <a:cubicBezTo>
                    <a:pt x="19535" y="11559"/>
                    <a:pt x="19439" y="11431"/>
                    <a:pt x="19468" y="11163"/>
                  </a:cubicBezTo>
                  <a:cubicBezTo>
                    <a:pt x="19519" y="10701"/>
                    <a:pt x="19493" y="10230"/>
                    <a:pt x="19416" y="9768"/>
                  </a:cubicBezTo>
                  <a:cubicBezTo>
                    <a:pt x="19381" y="9559"/>
                    <a:pt x="19443" y="9442"/>
                    <a:pt x="19620" y="9328"/>
                  </a:cubicBezTo>
                  <a:cubicBezTo>
                    <a:pt x="20166" y="8978"/>
                    <a:pt x="20694" y="8603"/>
                    <a:pt x="21240" y="8252"/>
                  </a:cubicBezTo>
                  <a:cubicBezTo>
                    <a:pt x="21393" y="8154"/>
                    <a:pt x="21411" y="8075"/>
                    <a:pt x="21336" y="7912"/>
                  </a:cubicBezTo>
                  <a:cubicBezTo>
                    <a:pt x="20846" y="6851"/>
                    <a:pt x="20362" y="5788"/>
                    <a:pt x="19892" y="4718"/>
                  </a:cubicBezTo>
                  <a:cubicBezTo>
                    <a:pt x="19806" y="4523"/>
                    <a:pt x="19717" y="4523"/>
                    <a:pt x="19541" y="4574"/>
                  </a:cubicBezTo>
                  <a:cubicBezTo>
                    <a:pt x="18917" y="4751"/>
                    <a:pt x="18286" y="4905"/>
                    <a:pt x="17662" y="5080"/>
                  </a:cubicBezTo>
                  <a:cubicBezTo>
                    <a:pt x="17490" y="5129"/>
                    <a:pt x="17378" y="5103"/>
                    <a:pt x="17261" y="4959"/>
                  </a:cubicBezTo>
                  <a:cubicBezTo>
                    <a:pt x="16959" y="4585"/>
                    <a:pt x="16599" y="4263"/>
                    <a:pt x="16213" y="3983"/>
                  </a:cubicBezTo>
                  <a:cubicBezTo>
                    <a:pt x="16001" y="3828"/>
                    <a:pt x="15960" y="3672"/>
                    <a:pt x="16008" y="3442"/>
                  </a:cubicBezTo>
                  <a:cubicBezTo>
                    <a:pt x="16135" y="2831"/>
                    <a:pt x="16245" y="2217"/>
                    <a:pt x="16383" y="1609"/>
                  </a:cubicBezTo>
                  <a:cubicBezTo>
                    <a:pt x="16428" y="1413"/>
                    <a:pt x="16387" y="1327"/>
                    <a:pt x="16201" y="1258"/>
                  </a:cubicBezTo>
                  <a:cubicBezTo>
                    <a:pt x="15118" y="858"/>
                    <a:pt x="14036" y="450"/>
                    <a:pt x="12956" y="36"/>
                  </a:cubicBezTo>
                  <a:cubicBezTo>
                    <a:pt x="12911" y="19"/>
                    <a:pt x="12873" y="7"/>
                    <a:pt x="12837" y="2"/>
                  </a:cubicBezTo>
                  <a:close/>
                  <a:moveTo>
                    <a:pt x="10766" y="5818"/>
                  </a:moveTo>
                  <a:cubicBezTo>
                    <a:pt x="13503" y="5818"/>
                    <a:pt x="15722" y="8039"/>
                    <a:pt x="15722" y="10778"/>
                  </a:cubicBezTo>
                  <a:cubicBezTo>
                    <a:pt x="15722" y="13517"/>
                    <a:pt x="13503" y="15738"/>
                    <a:pt x="10766" y="15738"/>
                  </a:cubicBezTo>
                  <a:cubicBezTo>
                    <a:pt x="8030" y="15738"/>
                    <a:pt x="5810" y="13517"/>
                    <a:pt x="5810" y="10778"/>
                  </a:cubicBezTo>
                  <a:cubicBezTo>
                    <a:pt x="5810" y="8039"/>
                    <a:pt x="8030" y="5818"/>
                    <a:pt x="10766" y="5818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solidFill>
                <a:srgbClr val="000000"/>
              </a:solidFill>
              <a:miter/>
            </a:ln>
          </p:spPr>
          <p:txBody>
            <a:bodyPr lIns="30479" rIns="30479" anchor="ctr"/>
            <a:lstStyle/>
            <a:p>
              <a:endParaRPr sz="1200"/>
            </a:p>
          </p:txBody>
        </p:sp>
        <p:sp>
          <p:nvSpPr>
            <p:cNvPr id="156" name="Gear"/>
            <p:cNvSpPr/>
            <p:nvPr/>
          </p:nvSpPr>
          <p:spPr>
            <a:xfrm>
              <a:off x="6030726" y="2183591"/>
              <a:ext cx="492258" cy="492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555" extrusionOk="0">
                  <a:moveTo>
                    <a:pt x="12837" y="2"/>
                  </a:moveTo>
                  <a:cubicBezTo>
                    <a:pt x="12731" y="-11"/>
                    <a:pt x="12661" y="38"/>
                    <a:pt x="12588" y="172"/>
                  </a:cubicBezTo>
                  <a:cubicBezTo>
                    <a:pt x="12292" y="721"/>
                    <a:pt x="11969" y="1258"/>
                    <a:pt x="11661" y="1801"/>
                  </a:cubicBezTo>
                  <a:cubicBezTo>
                    <a:pt x="11547" y="2001"/>
                    <a:pt x="11418" y="2099"/>
                    <a:pt x="11153" y="2073"/>
                  </a:cubicBezTo>
                  <a:cubicBezTo>
                    <a:pt x="10691" y="2028"/>
                    <a:pt x="10220" y="2032"/>
                    <a:pt x="9759" y="2112"/>
                  </a:cubicBezTo>
                  <a:cubicBezTo>
                    <a:pt x="9550" y="2148"/>
                    <a:pt x="9432" y="2095"/>
                    <a:pt x="9318" y="1917"/>
                  </a:cubicBezTo>
                  <a:cubicBezTo>
                    <a:pt x="8969" y="1370"/>
                    <a:pt x="8594" y="841"/>
                    <a:pt x="8243" y="295"/>
                  </a:cubicBezTo>
                  <a:cubicBezTo>
                    <a:pt x="8145" y="142"/>
                    <a:pt x="8068" y="122"/>
                    <a:pt x="7905" y="198"/>
                  </a:cubicBezTo>
                  <a:cubicBezTo>
                    <a:pt x="6845" y="688"/>
                    <a:pt x="5781" y="1174"/>
                    <a:pt x="4712" y="1644"/>
                  </a:cubicBezTo>
                  <a:cubicBezTo>
                    <a:pt x="4517" y="1730"/>
                    <a:pt x="4517" y="1820"/>
                    <a:pt x="4567" y="1996"/>
                  </a:cubicBezTo>
                  <a:cubicBezTo>
                    <a:pt x="4742" y="2608"/>
                    <a:pt x="4890" y="3227"/>
                    <a:pt x="5065" y="3839"/>
                  </a:cubicBezTo>
                  <a:cubicBezTo>
                    <a:pt x="5122" y="4038"/>
                    <a:pt x="5098" y="4170"/>
                    <a:pt x="4932" y="4306"/>
                  </a:cubicBezTo>
                  <a:cubicBezTo>
                    <a:pt x="4561" y="4610"/>
                    <a:pt x="4227" y="4959"/>
                    <a:pt x="3950" y="5348"/>
                  </a:cubicBezTo>
                  <a:cubicBezTo>
                    <a:pt x="3802" y="5555"/>
                    <a:pt x="3648" y="5573"/>
                    <a:pt x="3439" y="5530"/>
                  </a:cubicBezTo>
                  <a:cubicBezTo>
                    <a:pt x="2827" y="5405"/>
                    <a:pt x="2213" y="5295"/>
                    <a:pt x="1605" y="5156"/>
                  </a:cubicBezTo>
                  <a:cubicBezTo>
                    <a:pt x="1409" y="5111"/>
                    <a:pt x="1325" y="5153"/>
                    <a:pt x="1257" y="5338"/>
                  </a:cubicBezTo>
                  <a:cubicBezTo>
                    <a:pt x="856" y="6423"/>
                    <a:pt x="449" y="7506"/>
                    <a:pt x="35" y="8586"/>
                  </a:cubicBezTo>
                  <a:cubicBezTo>
                    <a:pt x="-34" y="8767"/>
                    <a:pt x="-6" y="8857"/>
                    <a:pt x="173" y="8954"/>
                  </a:cubicBezTo>
                  <a:cubicBezTo>
                    <a:pt x="722" y="9251"/>
                    <a:pt x="1256" y="9574"/>
                    <a:pt x="1798" y="9882"/>
                  </a:cubicBezTo>
                  <a:cubicBezTo>
                    <a:pt x="2001" y="9997"/>
                    <a:pt x="2093" y="10127"/>
                    <a:pt x="2064" y="10392"/>
                  </a:cubicBezTo>
                  <a:cubicBezTo>
                    <a:pt x="2014" y="10855"/>
                    <a:pt x="2039" y="11326"/>
                    <a:pt x="2116" y="11788"/>
                  </a:cubicBezTo>
                  <a:cubicBezTo>
                    <a:pt x="2151" y="11998"/>
                    <a:pt x="2089" y="12115"/>
                    <a:pt x="1913" y="12228"/>
                  </a:cubicBezTo>
                  <a:cubicBezTo>
                    <a:pt x="1367" y="12578"/>
                    <a:pt x="837" y="12953"/>
                    <a:pt x="291" y="13303"/>
                  </a:cubicBezTo>
                  <a:cubicBezTo>
                    <a:pt x="136" y="13403"/>
                    <a:pt x="124" y="13482"/>
                    <a:pt x="199" y="13643"/>
                  </a:cubicBezTo>
                  <a:cubicBezTo>
                    <a:pt x="688" y="14705"/>
                    <a:pt x="1172" y="15768"/>
                    <a:pt x="1642" y="16837"/>
                  </a:cubicBezTo>
                  <a:cubicBezTo>
                    <a:pt x="1728" y="17034"/>
                    <a:pt x="1818" y="17032"/>
                    <a:pt x="1994" y="16982"/>
                  </a:cubicBezTo>
                  <a:cubicBezTo>
                    <a:pt x="2605" y="16807"/>
                    <a:pt x="3223" y="16651"/>
                    <a:pt x="3839" y="16489"/>
                  </a:cubicBezTo>
                  <a:cubicBezTo>
                    <a:pt x="3930" y="16465"/>
                    <a:pt x="4023" y="16451"/>
                    <a:pt x="4118" y="16432"/>
                  </a:cubicBezTo>
                  <a:cubicBezTo>
                    <a:pt x="4164" y="16485"/>
                    <a:pt x="4202" y="16532"/>
                    <a:pt x="4241" y="16576"/>
                  </a:cubicBezTo>
                  <a:cubicBezTo>
                    <a:pt x="4568" y="16944"/>
                    <a:pt x="4922" y="17287"/>
                    <a:pt x="5319" y="17573"/>
                  </a:cubicBezTo>
                  <a:cubicBezTo>
                    <a:pt x="5534" y="17728"/>
                    <a:pt x="5572" y="17885"/>
                    <a:pt x="5524" y="18114"/>
                  </a:cubicBezTo>
                  <a:cubicBezTo>
                    <a:pt x="5398" y="18725"/>
                    <a:pt x="5287" y="19339"/>
                    <a:pt x="5149" y="19947"/>
                  </a:cubicBezTo>
                  <a:cubicBezTo>
                    <a:pt x="5105" y="20142"/>
                    <a:pt x="5145" y="20229"/>
                    <a:pt x="5331" y="20297"/>
                  </a:cubicBezTo>
                  <a:cubicBezTo>
                    <a:pt x="6415" y="20698"/>
                    <a:pt x="7497" y="21106"/>
                    <a:pt x="8576" y="21520"/>
                  </a:cubicBezTo>
                  <a:cubicBezTo>
                    <a:pt x="8757" y="21589"/>
                    <a:pt x="8847" y="21563"/>
                    <a:pt x="8944" y="21383"/>
                  </a:cubicBezTo>
                  <a:cubicBezTo>
                    <a:pt x="9241" y="20834"/>
                    <a:pt x="9562" y="20299"/>
                    <a:pt x="9871" y="19757"/>
                  </a:cubicBezTo>
                  <a:cubicBezTo>
                    <a:pt x="9985" y="19558"/>
                    <a:pt x="10110" y="19452"/>
                    <a:pt x="10378" y="19481"/>
                  </a:cubicBezTo>
                  <a:cubicBezTo>
                    <a:pt x="10828" y="19528"/>
                    <a:pt x="11291" y="19534"/>
                    <a:pt x="11737" y="19445"/>
                  </a:cubicBezTo>
                  <a:cubicBezTo>
                    <a:pt x="12009" y="19391"/>
                    <a:pt x="12126" y="19505"/>
                    <a:pt x="12252" y="19698"/>
                  </a:cubicBezTo>
                  <a:cubicBezTo>
                    <a:pt x="12593" y="20221"/>
                    <a:pt x="12952" y="20733"/>
                    <a:pt x="13290" y="21259"/>
                  </a:cubicBezTo>
                  <a:cubicBezTo>
                    <a:pt x="13387" y="21411"/>
                    <a:pt x="13463" y="21432"/>
                    <a:pt x="13628" y="21356"/>
                  </a:cubicBezTo>
                  <a:cubicBezTo>
                    <a:pt x="14687" y="20866"/>
                    <a:pt x="15750" y="20382"/>
                    <a:pt x="16819" y="19912"/>
                  </a:cubicBezTo>
                  <a:cubicBezTo>
                    <a:pt x="17012" y="19827"/>
                    <a:pt x="17018" y="19738"/>
                    <a:pt x="16967" y="19560"/>
                  </a:cubicBezTo>
                  <a:cubicBezTo>
                    <a:pt x="16791" y="18948"/>
                    <a:pt x="16644" y="18329"/>
                    <a:pt x="16469" y="17716"/>
                  </a:cubicBezTo>
                  <a:cubicBezTo>
                    <a:pt x="16412" y="17519"/>
                    <a:pt x="16433" y="17386"/>
                    <a:pt x="16600" y="17250"/>
                  </a:cubicBezTo>
                  <a:cubicBezTo>
                    <a:pt x="16971" y="16946"/>
                    <a:pt x="17305" y="16598"/>
                    <a:pt x="17584" y="16209"/>
                  </a:cubicBezTo>
                  <a:cubicBezTo>
                    <a:pt x="17730" y="16006"/>
                    <a:pt x="17880" y="15980"/>
                    <a:pt x="18092" y="16024"/>
                  </a:cubicBezTo>
                  <a:cubicBezTo>
                    <a:pt x="18703" y="16151"/>
                    <a:pt x="19318" y="16260"/>
                    <a:pt x="19926" y="16398"/>
                  </a:cubicBezTo>
                  <a:cubicBezTo>
                    <a:pt x="20121" y="16442"/>
                    <a:pt x="20207" y="16404"/>
                    <a:pt x="20276" y="16218"/>
                  </a:cubicBezTo>
                  <a:cubicBezTo>
                    <a:pt x="20676" y="15133"/>
                    <a:pt x="21084" y="14050"/>
                    <a:pt x="21497" y="12970"/>
                  </a:cubicBezTo>
                  <a:cubicBezTo>
                    <a:pt x="21566" y="12790"/>
                    <a:pt x="21541" y="12697"/>
                    <a:pt x="21361" y="12600"/>
                  </a:cubicBezTo>
                  <a:cubicBezTo>
                    <a:pt x="20812" y="12303"/>
                    <a:pt x="20278" y="11982"/>
                    <a:pt x="19736" y="11674"/>
                  </a:cubicBezTo>
                  <a:cubicBezTo>
                    <a:pt x="19535" y="11559"/>
                    <a:pt x="19439" y="11431"/>
                    <a:pt x="19468" y="11163"/>
                  </a:cubicBezTo>
                  <a:cubicBezTo>
                    <a:pt x="19519" y="10701"/>
                    <a:pt x="19493" y="10230"/>
                    <a:pt x="19416" y="9768"/>
                  </a:cubicBezTo>
                  <a:cubicBezTo>
                    <a:pt x="19381" y="9559"/>
                    <a:pt x="19443" y="9442"/>
                    <a:pt x="19620" y="9328"/>
                  </a:cubicBezTo>
                  <a:cubicBezTo>
                    <a:pt x="20166" y="8978"/>
                    <a:pt x="20694" y="8603"/>
                    <a:pt x="21240" y="8252"/>
                  </a:cubicBezTo>
                  <a:cubicBezTo>
                    <a:pt x="21393" y="8154"/>
                    <a:pt x="21411" y="8075"/>
                    <a:pt x="21336" y="7912"/>
                  </a:cubicBezTo>
                  <a:cubicBezTo>
                    <a:pt x="20846" y="6851"/>
                    <a:pt x="20362" y="5788"/>
                    <a:pt x="19892" y="4718"/>
                  </a:cubicBezTo>
                  <a:cubicBezTo>
                    <a:pt x="19806" y="4523"/>
                    <a:pt x="19717" y="4523"/>
                    <a:pt x="19541" y="4574"/>
                  </a:cubicBezTo>
                  <a:cubicBezTo>
                    <a:pt x="18917" y="4751"/>
                    <a:pt x="18286" y="4905"/>
                    <a:pt x="17662" y="5080"/>
                  </a:cubicBezTo>
                  <a:cubicBezTo>
                    <a:pt x="17490" y="5129"/>
                    <a:pt x="17378" y="5103"/>
                    <a:pt x="17261" y="4959"/>
                  </a:cubicBezTo>
                  <a:cubicBezTo>
                    <a:pt x="16959" y="4585"/>
                    <a:pt x="16599" y="4263"/>
                    <a:pt x="16213" y="3983"/>
                  </a:cubicBezTo>
                  <a:cubicBezTo>
                    <a:pt x="16001" y="3828"/>
                    <a:pt x="15960" y="3672"/>
                    <a:pt x="16008" y="3442"/>
                  </a:cubicBezTo>
                  <a:cubicBezTo>
                    <a:pt x="16135" y="2831"/>
                    <a:pt x="16245" y="2217"/>
                    <a:pt x="16383" y="1609"/>
                  </a:cubicBezTo>
                  <a:cubicBezTo>
                    <a:pt x="16428" y="1413"/>
                    <a:pt x="16387" y="1327"/>
                    <a:pt x="16201" y="1258"/>
                  </a:cubicBezTo>
                  <a:cubicBezTo>
                    <a:pt x="15118" y="858"/>
                    <a:pt x="14036" y="450"/>
                    <a:pt x="12956" y="36"/>
                  </a:cubicBezTo>
                  <a:cubicBezTo>
                    <a:pt x="12911" y="19"/>
                    <a:pt x="12873" y="7"/>
                    <a:pt x="12837" y="2"/>
                  </a:cubicBezTo>
                  <a:close/>
                  <a:moveTo>
                    <a:pt x="10766" y="5818"/>
                  </a:moveTo>
                  <a:cubicBezTo>
                    <a:pt x="13503" y="5818"/>
                    <a:pt x="15722" y="8039"/>
                    <a:pt x="15722" y="10778"/>
                  </a:cubicBezTo>
                  <a:cubicBezTo>
                    <a:pt x="15722" y="13517"/>
                    <a:pt x="13503" y="15738"/>
                    <a:pt x="10766" y="15738"/>
                  </a:cubicBezTo>
                  <a:cubicBezTo>
                    <a:pt x="8030" y="15738"/>
                    <a:pt x="5810" y="13517"/>
                    <a:pt x="5810" y="10778"/>
                  </a:cubicBezTo>
                  <a:cubicBezTo>
                    <a:pt x="5810" y="8039"/>
                    <a:pt x="8030" y="5818"/>
                    <a:pt x="10766" y="5818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solidFill>
                <a:srgbClr val="000000"/>
              </a:solidFill>
              <a:miter/>
            </a:ln>
          </p:spPr>
          <p:txBody>
            <a:bodyPr lIns="30479" rIns="30479" anchor="ctr"/>
            <a:lstStyle/>
            <a:p>
              <a:endParaRPr sz="1200"/>
            </a:p>
          </p:txBody>
        </p:sp>
        <p:sp>
          <p:nvSpPr>
            <p:cNvPr id="157" name="Gear"/>
            <p:cNvSpPr/>
            <p:nvPr/>
          </p:nvSpPr>
          <p:spPr>
            <a:xfrm>
              <a:off x="6030726" y="2793734"/>
              <a:ext cx="492258" cy="492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555" extrusionOk="0">
                  <a:moveTo>
                    <a:pt x="12837" y="2"/>
                  </a:moveTo>
                  <a:cubicBezTo>
                    <a:pt x="12731" y="-11"/>
                    <a:pt x="12661" y="38"/>
                    <a:pt x="12588" y="172"/>
                  </a:cubicBezTo>
                  <a:cubicBezTo>
                    <a:pt x="12292" y="721"/>
                    <a:pt x="11969" y="1258"/>
                    <a:pt x="11661" y="1801"/>
                  </a:cubicBezTo>
                  <a:cubicBezTo>
                    <a:pt x="11547" y="2001"/>
                    <a:pt x="11418" y="2099"/>
                    <a:pt x="11153" y="2073"/>
                  </a:cubicBezTo>
                  <a:cubicBezTo>
                    <a:pt x="10691" y="2028"/>
                    <a:pt x="10220" y="2032"/>
                    <a:pt x="9759" y="2112"/>
                  </a:cubicBezTo>
                  <a:cubicBezTo>
                    <a:pt x="9550" y="2148"/>
                    <a:pt x="9432" y="2095"/>
                    <a:pt x="9318" y="1917"/>
                  </a:cubicBezTo>
                  <a:cubicBezTo>
                    <a:pt x="8969" y="1370"/>
                    <a:pt x="8594" y="841"/>
                    <a:pt x="8243" y="295"/>
                  </a:cubicBezTo>
                  <a:cubicBezTo>
                    <a:pt x="8145" y="142"/>
                    <a:pt x="8068" y="122"/>
                    <a:pt x="7905" y="198"/>
                  </a:cubicBezTo>
                  <a:cubicBezTo>
                    <a:pt x="6845" y="688"/>
                    <a:pt x="5781" y="1174"/>
                    <a:pt x="4712" y="1644"/>
                  </a:cubicBezTo>
                  <a:cubicBezTo>
                    <a:pt x="4517" y="1730"/>
                    <a:pt x="4517" y="1820"/>
                    <a:pt x="4567" y="1996"/>
                  </a:cubicBezTo>
                  <a:cubicBezTo>
                    <a:pt x="4742" y="2608"/>
                    <a:pt x="4890" y="3227"/>
                    <a:pt x="5065" y="3839"/>
                  </a:cubicBezTo>
                  <a:cubicBezTo>
                    <a:pt x="5122" y="4038"/>
                    <a:pt x="5098" y="4170"/>
                    <a:pt x="4932" y="4306"/>
                  </a:cubicBezTo>
                  <a:cubicBezTo>
                    <a:pt x="4561" y="4610"/>
                    <a:pt x="4227" y="4959"/>
                    <a:pt x="3950" y="5348"/>
                  </a:cubicBezTo>
                  <a:cubicBezTo>
                    <a:pt x="3802" y="5555"/>
                    <a:pt x="3648" y="5573"/>
                    <a:pt x="3439" y="5530"/>
                  </a:cubicBezTo>
                  <a:cubicBezTo>
                    <a:pt x="2827" y="5405"/>
                    <a:pt x="2213" y="5295"/>
                    <a:pt x="1605" y="5156"/>
                  </a:cubicBezTo>
                  <a:cubicBezTo>
                    <a:pt x="1409" y="5111"/>
                    <a:pt x="1325" y="5153"/>
                    <a:pt x="1257" y="5338"/>
                  </a:cubicBezTo>
                  <a:cubicBezTo>
                    <a:pt x="856" y="6423"/>
                    <a:pt x="449" y="7506"/>
                    <a:pt x="35" y="8586"/>
                  </a:cubicBezTo>
                  <a:cubicBezTo>
                    <a:pt x="-34" y="8767"/>
                    <a:pt x="-6" y="8857"/>
                    <a:pt x="173" y="8954"/>
                  </a:cubicBezTo>
                  <a:cubicBezTo>
                    <a:pt x="722" y="9251"/>
                    <a:pt x="1256" y="9574"/>
                    <a:pt x="1798" y="9882"/>
                  </a:cubicBezTo>
                  <a:cubicBezTo>
                    <a:pt x="2001" y="9997"/>
                    <a:pt x="2093" y="10127"/>
                    <a:pt x="2064" y="10392"/>
                  </a:cubicBezTo>
                  <a:cubicBezTo>
                    <a:pt x="2014" y="10855"/>
                    <a:pt x="2039" y="11326"/>
                    <a:pt x="2116" y="11788"/>
                  </a:cubicBezTo>
                  <a:cubicBezTo>
                    <a:pt x="2151" y="11998"/>
                    <a:pt x="2089" y="12115"/>
                    <a:pt x="1913" y="12228"/>
                  </a:cubicBezTo>
                  <a:cubicBezTo>
                    <a:pt x="1367" y="12578"/>
                    <a:pt x="837" y="12953"/>
                    <a:pt x="291" y="13303"/>
                  </a:cubicBezTo>
                  <a:cubicBezTo>
                    <a:pt x="136" y="13403"/>
                    <a:pt x="124" y="13482"/>
                    <a:pt x="199" y="13643"/>
                  </a:cubicBezTo>
                  <a:cubicBezTo>
                    <a:pt x="688" y="14705"/>
                    <a:pt x="1172" y="15768"/>
                    <a:pt x="1642" y="16837"/>
                  </a:cubicBezTo>
                  <a:cubicBezTo>
                    <a:pt x="1728" y="17034"/>
                    <a:pt x="1818" y="17032"/>
                    <a:pt x="1994" y="16982"/>
                  </a:cubicBezTo>
                  <a:cubicBezTo>
                    <a:pt x="2605" y="16807"/>
                    <a:pt x="3223" y="16651"/>
                    <a:pt x="3839" y="16489"/>
                  </a:cubicBezTo>
                  <a:cubicBezTo>
                    <a:pt x="3930" y="16465"/>
                    <a:pt x="4023" y="16451"/>
                    <a:pt x="4118" y="16432"/>
                  </a:cubicBezTo>
                  <a:cubicBezTo>
                    <a:pt x="4164" y="16485"/>
                    <a:pt x="4202" y="16532"/>
                    <a:pt x="4241" y="16576"/>
                  </a:cubicBezTo>
                  <a:cubicBezTo>
                    <a:pt x="4568" y="16944"/>
                    <a:pt x="4922" y="17287"/>
                    <a:pt x="5319" y="17573"/>
                  </a:cubicBezTo>
                  <a:cubicBezTo>
                    <a:pt x="5534" y="17728"/>
                    <a:pt x="5572" y="17885"/>
                    <a:pt x="5524" y="18114"/>
                  </a:cubicBezTo>
                  <a:cubicBezTo>
                    <a:pt x="5398" y="18725"/>
                    <a:pt x="5287" y="19339"/>
                    <a:pt x="5149" y="19947"/>
                  </a:cubicBezTo>
                  <a:cubicBezTo>
                    <a:pt x="5105" y="20142"/>
                    <a:pt x="5145" y="20229"/>
                    <a:pt x="5331" y="20297"/>
                  </a:cubicBezTo>
                  <a:cubicBezTo>
                    <a:pt x="6415" y="20698"/>
                    <a:pt x="7497" y="21106"/>
                    <a:pt x="8576" y="21520"/>
                  </a:cubicBezTo>
                  <a:cubicBezTo>
                    <a:pt x="8757" y="21589"/>
                    <a:pt x="8847" y="21563"/>
                    <a:pt x="8944" y="21383"/>
                  </a:cubicBezTo>
                  <a:cubicBezTo>
                    <a:pt x="9241" y="20834"/>
                    <a:pt x="9562" y="20299"/>
                    <a:pt x="9871" y="19757"/>
                  </a:cubicBezTo>
                  <a:cubicBezTo>
                    <a:pt x="9985" y="19558"/>
                    <a:pt x="10110" y="19452"/>
                    <a:pt x="10378" y="19481"/>
                  </a:cubicBezTo>
                  <a:cubicBezTo>
                    <a:pt x="10828" y="19528"/>
                    <a:pt x="11291" y="19534"/>
                    <a:pt x="11737" y="19445"/>
                  </a:cubicBezTo>
                  <a:cubicBezTo>
                    <a:pt x="12009" y="19391"/>
                    <a:pt x="12126" y="19505"/>
                    <a:pt x="12252" y="19698"/>
                  </a:cubicBezTo>
                  <a:cubicBezTo>
                    <a:pt x="12593" y="20221"/>
                    <a:pt x="12952" y="20733"/>
                    <a:pt x="13290" y="21259"/>
                  </a:cubicBezTo>
                  <a:cubicBezTo>
                    <a:pt x="13387" y="21411"/>
                    <a:pt x="13463" y="21432"/>
                    <a:pt x="13628" y="21356"/>
                  </a:cubicBezTo>
                  <a:cubicBezTo>
                    <a:pt x="14687" y="20866"/>
                    <a:pt x="15750" y="20382"/>
                    <a:pt x="16819" y="19912"/>
                  </a:cubicBezTo>
                  <a:cubicBezTo>
                    <a:pt x="17012" y="19827"/>
                    <a:pt x="17018" y="19738"/>
                    <a:pt x="16967" y="19560"/>
                  </a:cubicBezTo>
                  <a:cubicBezTo>
                    <a:pt x="16791" y="18948"/>
                    <a:pt x="16644" y="18329"/>
                    <a:pt x="16469" y="17716"/>
                  </a:cubicBezTo>
                  <a:cubicBezTo>
                    <a:pt x="16412" y="17519"/>
                    <a:pt x="16433" y="17386"/>
                    <a:pt x="16600" y="17250"/>
                  </a:cubicBezTo>
                  <a:cubicBezTo>
                    <a:pt x="16971" y="16946"/>
                    <a:pt x="17305" y="16598"/>
                    <a:pt x="17584" y="16209"/>
                  </a:cubicBezTo>
                  <a:cubicBezTo>
                    <a:pt x="17730" y="16006"/>
                    <a:pt x="17880" y="15980"/>
                    <a:pt x="18092" y="16024"/>
                  </a:cubicBezTo>
                  <a:cubicBezTo>
                    <a:pt x="18703" y="16151"/>
                    <a:pt x="19318" y="16260"/>
                    <a:pt x="19926" y="16398"/>
                  </a:cubicBezTo>
                  <a:cubicBezTo>
                    <a:pt x="20121" y="16442"/>
                    <a:pt x="20207" y="16404"/>
                    <a:pt x="20276" y="16218"/>
                  </a:cubicBezTo>
                  <a:cubicBezTo>
                    <a:pt x="20676" y="15133"/>
                    <a:pt x="21084" y="14050"/>
                    <a:pt x="21497" y="12970"/>
                  </a:cubicBezTo>
                  <a:cubicBezTo>
                    <a:pt x="21566" y="12790"/>
                    <a:pt x="21541" y="12697"/>
                    <a:pt x="21361" y="12600"/>
                  </a:cubicBezTo>
                  <a:cubicBezTo>
                    <a:pt x="20812" y="12303"/>
                    <a:pt x="20278" y="11982"/>
                    <a:pt x="19736" y="11674"/>
                  </a:cubicBezTo>
                  <a:cubicBezTo>
                    <a:pt x="19535" y="11559"/>
                    <a:pt x="19439" y="11431"/>
                    <a:pt x="19468" y="11163"/>
                  </a:cubicBezTo>
                  <a:cubicBezTo>
                    <a:pt x="19519" y="10701"/>
                    <a:pt x="19493" y="10230"/>
                    <a:pt x="19416" y="9768"/>
                  </a:cubicBezTo>
                  <a:cubicBezTo>
                    <a:pt x="19381" y="9559"/>
                    <a:pt x="19443" y="9442"/>
                    <a:pt x="19620" y="9328"/>
                  </a:cubicBezTo>
                  <a:cubicBezTo>
                    <a:pt x="20166" y="8978"/>
                    <a:pt x="20694" y="8603"/>
                    <a:pt x="21240" y="8252"/>
                  </a:cubicBezTo>
                  <a:cubicBezTo>
                    <a:pt x="21393" y="8154"/>
                    <a:pt x="21411" y="8075"/>
                    <a:pt x="21336" y="7912"/>
                  </a:cubicBezTo>
                  <a:cubicBezTo>
                    <a:pt x="20846" y="6851"/>
                    <a:pt x="20362" y="5788"/>
                    <a:pt x="19892" y="4718"/>
                  </a:cubicBezTo>
                  <a:cubicBezTo>
                    <a:pt x="19806" y="4523"/>
                    <a:pt x="19717" y="4523"/>
                    <a:pt x="19541" y="4574"/>
                  </a:cubicBezTo>
                  <a:cubicBezTo>
                    <a:pt x="18917" y="4751"/>
                    <a:pt x="18286" y="4905"/>
                    <a:pt x="17662" y="5080"/>
                  </a:cubicBezTo>
                  <a:cubicBezTo>
                    <a:pt x="17490" y="5129"/>
                    <a:pt x="17378" y="5103"/>
                    <a:pt x="17261" y="4959"/>
                  </a:cubicBezTo>
                  <a:cubicBezTo>
                    <a:pt x="16959" y="4585"/>
                    <a:pt x="16599" y="4263"/>
                    <a:pt x="16213" y="3983"/>
                  </a:cubicBezTo>
                  <a:cubicBezTo>
                    <a:pt x="16001" y="3828"/>
                    <a:pt x="15960" y="3672"/>
                    <a:pt x="16008" y="3442"/>
                  </a:cubicBezTo>
                  <a:cubicBezTo>
                    <a:pt x="16135" y="2831"/>
                    <a:pt x="16245" y="2217"/>
                    <a:pt x="16383" y="1609"/>
                  </a:cubicBezTo>
                  <a:cubicBezTo>
                    <a:pt x="16428" y="1413"/>
                    <a:pt x="16387" y="1327"/>
                    <a:pt x="16201" y="1258"/>
                  </a:cubicBezTo>
                  <a:cubicBezTo>
                    <a:pt x="15118" y="858"/>
                    <a:pt x="14036" y="450"/>
                    <a:pt x="12956" y="36"/>
                  </a:cubicBezTo>
                  <a:cubicBezTo>
                    <a:pt x="12911" y="19"/>
                    <a:pt x="12873" y="7"/>
                    <a:pt x="12837" y="2"/>
                  </a:cubicBezTo>
                  <a:close/>
                  <a:moveTo>
                    <a:pt x="10766" y="5818"/>
                  </a:moveTo>
                  <a:cubicBezTo>
                    <a:pt x="13503" y="5818"/>
                    <a:pt x="15722" y="8039"/>
                    <a:pt x="15722" y="10778"/>
                  </a:cubicBezTo>
                  <a:cubicBezTo>
                    <a:pt x="15722" y="13517"/>
                    <a:pt x="13503" y="15738"/>
                    <a:pt x="10766" y="15738"/>
                  </a:cubicBezTo>
                  <a:cubicBezTo>
                    <a:pt x="8030" y="15738"/>
                    <a:pt x="5810" y="13517"/>
                    <a:pt x="5810" y="10778"/>
                  </a:cubicBezTo>
                  <a:cubicBezTo>
                    <a:pt x="5810" y="8039"/>
                    <a:pt x="8030" y="5818"/>
                    <a:pt x="10766" y="5818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solidFill>
                <a:srgbClr val="000000"/>
              </a:solidFill>
              <a:miter/>
            </a:ln>
          </p:spPr>
          <p:txBody>
            <a:bodyPr lIns="30479" rIns="30479" anchor="ctr"/>
            <a:lstStyle/>
            <a:p>
              <a:endParaRPr sz="1200"/>
            </a:p>
          </p:txBody>
        </p:sp>
        <p:sp>
          <p:nvSpPr>
            <p:cNvPr id="158" name="Updated GEOS model &amp; DA system"/>
            <p:cNvSpPr txBox="1"/>
            <p:nvPr/>
          </p:nvSpPr>
          <p:spPr>
            <a:xfrm>
              <a:off x="4552757" y="3580417"/>
              <a:ext cx="2947661" cy="8248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30479" rIns="30479"/>
            <a:lstStyle>
              <a:lvl1pPr algn="ctr">
                <a:lnSpc>
                  <a:spcPct val="90000"/>
                </a:lnSpc>
                <a:spcBef>
                  <a:spcPts val="1000"/>
                </a:spcBef>
                <a:defRPr sz="4000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rPr sz="2667"/>
                <a:t>GEOS </a:t>
              </a:r>
              <a:r>
                <a:rPr lang="en-US" sz="2667"/>
                <a:t>10.23 &amp; GEOS-Chem 14.0</a:t>
              </a:r>
            </a:p>
          </p:txBody>
        </p:sp>
        <p:sp>
          <p:nvSpPr>
            <p:cNvPr id="159" name="GEOS-Chem 14.0"/>
            <p:cNvSpPr txBox="1"/>
            <p:nvPr/>
          </p:nvSpPr>
          <p:spPr>
            <a:xfrm>
              <a:off x="4596828" y="4672820"/>
              <a:ext cx="2965522" cy="52662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30479" rIns="30479"/>
            <a:lstStyle>
              <a:lvl1pPr algn="ctr">
                <a:lnSpc>
                  <a:spcPct val="90000"/>
                </a:lnSpc>
                <a:spcBef>
                  <a:spcPts val="1000"/>
                </a:spcBef>
                <a:defRPr sz="4000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endParaRPr sz="2667"/>
            </a:p>
          </p:txBody>
        </p:sp>
        <p:sp>
          <p:nvSpPr>
            <p:cNvPr id="2" name="Updated GEOS model &amp; DA system">
              <a:extLst>
                <a:ext uri="{FF2B5EF4-FFF2-40B4-BE49-F238E27FC236}">
                  <a16:creationId xmlns:a16="http://schemas.microsoft.com/office/drawing/2014/main" id="{114E9F37-C658-658E-73BC-8316C295F5E1}"/>
                </a:ext>
              </a:extLst>
            </p:cNvPr>
            <p:cNvSpPr txBox="1"/>
            <p:nvPr/>
          </p:nvSpPr>
          <p:spPr>
            <a:xfrm>
              <a:off x="4552755" y="5277192"/>
              <a:ext cx="2947661" cy="10399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30479" rIns="30479"/>
            <a:lstStyle>
              <a:lvl1pPr algn="ctr">
                <a:lnSpc>
                  <a:spcPct val="90000"/>
                </a:lnSpc>
                <a:spcBef>
                  <a:spcPts val="1000"/>
                </a:spcBef>
                <a:defRPr sz="4000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rPr lang="en-US" sz="2667" dirty="0"/>
                <a:t>CO</a:t>
              </a:r>
              <a:r>
                <a:rPr lang="en-US" sz="2667" baseline="-25000" dirty="0"/>
                <a:t>2</a:t>
              </a:r>
              <a:r>
                <a:rPr lang="en-US" sz="2667" dirty="0"/>
                <a:t> and CH</a:t>
              </a:r>
              <a:r>
                <a:rPr lang="en-US" sz="2667" baseline="-25000" dirty="0"/>
                <a:t>4</a:t>
              </a:r>
              <a:r>
                <a:rPr lang="en-US" sz="2667" dirty="0"/>
                <a:t> forecasts</a:t>
              </a:r>
              <a:endParaRPr sz="2667" baseline="-25000" dirty="0"/>
            </a:p>
          </p:txBody>
        </p:sp>
      </p:grpSp>
      <p:sp>
        <p:nvSpPr>
          <p:cNvPr id="6" name="Updated GEOS model &amp; DA system">
            <a:extLst>
              <a:ext uri="{FF2B5EF4-FFF2-40B4-BE49-F238E27FC236}">
                <a16:creationId xmlns:a16="http://schemas.microsoft.com/office/drawing/2014/main" id="{F5DCD1CD-9614-8760-4AEF-E9C68F1E709E}"/>
              </a:ext>
            </a:extLst>
          </p:cNvPr>
          <p:cNvSpPr txBox="1"/>
          <p:nvPr/>
        </p:nvSpPr>
        <p:spPr>
          <a:xfrm>
            <a:off x="4552755" y="4621415"/>
            <a:ext cx="2947661" cy="462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0479" rIns="30479"/>
          <a:lstStyle>
            <a:lvl1pPr algn="ctr">
              <a:lnSpc>
                <a:spcPct val="90000"/>
              </a:lnSpc>
              <a:spcBef>
                <a:spcPts val="1000"/>
              </a:spcBef>
              <a:defRPr sz="40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US" sz="2667"/>
              <a:t>Replay to GEOS-IT</a:t>
            </a:r>
          </a:p>
        </p:txBody>
      </p:sp>
    </p:spTree>
    <p:extLst>
      <p:ext uri="{BB962C8B-B14F-4D97-AF65-F5344CB8AC3E}">
        <p14:creationId xmlns:p14="http://schemas.microsoft.com/office/powerpoint/2010/main" val="1179100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09D84-6EBA-7F30-B912-EAC0ABB3D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C09CA53-908D-EF3B-7B50-8A5E4613F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256" y="94117"/>
            <a:ext cx="10305288" cy="930281"/>
          </a:xfrm>
        </p:spPr>
        <p:txBody>
          <a:bodyPr/>
          <a:lstStyle/>
          <a:p>
            <a:pPr algn="l"/>
            <a:r>
              <a:rPr lang="en-US" b="1"/>
              <a:t>Updated emissions improve NO</a:t>
            </a:r>
            <a:r>
              <a:rPr lang="en-US" b="1" baseline="-25000"/>
              <a:t>2</a:t>
            </a:r>
            <a:r>
              <a:rPr lang="en-US" b="1"/>
              <a:t> in GEOS-CF version 2</a:t>
            </a:r>
          </a:p>
        </p:txBody>
      </p:sp>
      <p:sp>
        <p:nvSpPr>
          <p:cNvPr id="3" name="Ozone (ppbv)">
            <a:extLst>
              <a:ext uri="{FF2B5EF4-FFF2-40B4-BE49-F238E27FC236}">
                <a16:creationId xmlns:a16="http://schemas.microsoft.com/office/drawing/2014/main" id="{F9991613-E1F8-8C3A-A7FE-D2B4F7349401}"/>
              </a:ext>
            </a:extLst>
          </p:cNvPr>
          <p:cNvSpPr/>
          <p:nvPr/>
        </p:nvSpPr>
        <p:spPr>
          <a:xfrm>
            <a:off x="10121586" y="6481176"/>
            <a:ext cx="1959175" cy="335683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1981200">
              <a:defRPr sz="28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US" sz="1867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Results for 2023</a:t>
            </a:r>
            <a:endParaRPr sz="1867" dirty="0">
              <a:solidFill>
                <a:schemeClr val="bg2">
                  <a:lumMod val="50000"/>
                </a:schemeClr>
              </a:solidFill>
              <a:latin typeface="Helvetica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C0524BE-4B68-FA61-8507-8EC1E38978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0838"/>
          <a:stretch>
            <a:fillRect/>
          </a:stretch>
        </p:blipFill>
        <p:spPr>
          <a:xfrm>
            <a:off x="326045" y="1532001"/>
            <a:ext cx="4209379" cy="19137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44F8351-E98F-4181-E76A-F14CE12268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9796"/>
          <a:stretch>
            <a:fillRect/>
          </a:stretch>
        </p:blipFill>
        <p:spPr>
          <a:xfrm>
            <a:off x="4512378" y="1491455"/>
            <a:ext cx="4209379" cy="19542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41ACA1A-14DF-8294-4456-475BEA6A1F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9796"/>
          <a:stretch>
            <a:fillRect/>
          </a:stretch>
        </p:blipFill>
        <p:spPr>
          <a:xfrm>
            <a:off x="7982621" y="1511728"/>
            <a:ext cx="4209379" cy="1954262"/>
          </a:xfrm>
          <a:prstGeom prst="rect">
            <a:avLst/>
          </a:prstGeom>
        </p:spPr>
      </p:pic>
      <p:sp>
        <p:nvSpPr>
          <p:cNvPr id="17" name="Annual ozonesonde profiles">
            <a:extLst>
              <a:ext uri="{FF2B5EF4-FFF2-40B4-BE49-F238E27FC236}">
                <a16:creationId xmlns:a16="http://schemas.microsoft.com/office/drawing/2014/main" id="{0DEFEF3C-A949-0474-6F2B-044CE9384838}"/>
              </a:ext>
            </a:extLst>
          </p:cNvPr>
          <p:cNvSpPr txBox="1"/>
          <p:nvPr/>
        </p:nvSpPr>
        <p:spPr>
          <a:xfrm>
            <a:off x="234476" y="1182573"/>
            <a:ext cx="3449485" cy="56015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0479" tIns="30480" rIns="30479" bIns="30480" anchor="t">
            <a:spAutoFit/>
          </a:bodyPr>
          <a:lstStyle>
            <a:lvl1pPr algn="ctr">
              <a:lnSpc>
                <a:spcPct val="90000"/>
              </a:lnSpc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800" b="1" dirty="0"/>
              <a:t>TROPOMI NO</a:t>
            </a:r>
            <a:r>
              <a:rPr lang="en-US" sz="1800" b="1" baseline="-25000" dirty="0"/>
              <a:t>2</a:t>
            </a:r>
            <a:r>
              <a:rPr lang="en-US" sz="1800" b="1" dirty="0"/>
              <a:t> </a:t>
            </a:r>
            <a:br>
              <a:rPr lang="en-US" sz="1800" b="1" dirty="0"/>
            </a:br>
            <a:r>
              <a:rPr lang="en-US" sz="1800" b="1" dirty="0"/>
              <a:t>(trop columns, annual mean)</a:t>
            </a:r>
            <a:endParaRPr sz="1800" b="1" baseline="-25000" dirty="0"/>
          </a:p>
        </p:txBody>
      </p:sp>
      <p:sp>
        <p:nvSpPr>
          <p:cNvPr id="21" name="Annual ozonesonde profiles">
            <a:extLst>
              <a:ext uri="{FF2B5EF4-FFF2-40B4-BE49-F238E27FC236}">
                <a16:creationId xmlns:a16="http://schemas.microsoft.com/office/drawing/2014/main" id="{D0D6525B-130B-A48E-B15B-B8F43193E01F}"/>
              </a:ext>
            </a:extLst>
          </p:cNvPr>
          <p:cNvSpPr txBox="1"/>
          <p:nvPr/>
        </p:nvSpPr>
        <p:spPr>
          <a:xfrm>
            <a:off x="4675400" y="1471183"/>
            <a:ext cx="3144200" cy="2514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0" rIns="0" bIns="0" anchor="t">
            <a:spAutoFit/>
          </a:bodyPr>
          <a:lstStyle>
            <a:lvl1pPr algn="ctr">
              <a:lnSpc>
                <a:spcPct val="90000"/>
              </a:lnSpc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800" b="1">
                <a:latin typeface="Arial" panose="020B0604020202020204" pitchFamily="34" charset="0"/>
                <a:cs typeface="Arial" panose="020B0604020202020204" pitchFamily="34" charset="0"/>
              </a:rPr>
              <a:t>GEOS-CF-2 – TROPOMI</a:t>
            </a:r>
            <a:endParaRPr sz="18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Annual ozonesonde profiles">
            <a:extLst>
              <a:ext uri="{FF2B5EF4-FFF2-40B4-BE49-F238E27FC236}">
                <a16:creationId xmlns:a16="http://schemas.microsoft.com/office/drawing/2014/main" id="{90A1B056-D01D-A158-113D-ADE2BE7F800C}"/>
              </a:ext>
            </a:extLst>
          </p:cNvPr>
          <p:cNvSpPr txBox="1"/>
          <p:nvPr/>
        </p:nvSpPr>
        <p:spPr>
          <a:xfrm>
            <a:off x="8005667" y="1479038"/>
            <a:ext cx="3144200" cy="2514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0" rIns="0" bIns="0" anchor="t">
            <a:spAutoFit/>
          </a:bodyPr>
          <a:lstStyle>
            <a:lvl1pPr algn="ctr">
              <a:lnSpc>
                <a:spcPct val="90000"/>
              </a:lnSpc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800" b="1">
                <a:latin typeface="Arial" panose="020B0604020202020204" pitchFamily="34" charset="0"/>
                <a:cs typeface="Arial" panose="020B0604020202020204" pitchFamily="34" charset="0"/>
              </a:rPr>
              <a:t>GEOS-CF-1 – TROPOMI</a:t>
            </a:r>
            <a:endParaRPr sz="18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Line">
            <a:extLst>
              <a:ext uri="{FF2B5EF4-FFF2-40B4-BE49-F238E27FC236}">
                <a16:creationId xmlns:a16="http://schemas.microsoft.com/office/drawing/2014/main" id="{0563B7CB-C32B-7CBF-DAA4-D90809A515CE}"/>
              </a:ext>
            </a:extLst>
          </p:cNvPr>
          <p:cNvSpPr/>
          <p:nvPr/>
        </p:nvSpPr>
        <p:spPr>
          <a:xfrm flipV="1">
            <a:off x="4904869" y="2291581"/>
            <a:ext cx="0" cy="1109743"/>
          </a:xfrm>
          <a:prstGeom prst="line">
            <a:avLst/>
          </a:prstGeom>
          <a:ln w="25400">
            <a:solidFill>
              <a:srgbClr val="000000"/>
            </a:solidFill>
            <a:miter/>
            <a:tailEnd type="triangle"/>
          </a:ln>
        </p:spPr>
        <p:txBody>
          <a:bodyPr lIns="30479" rIns="30479"/>
          <a:lstStyle/>
          <a:p>
            <a:endParaRPr sz="1200"/>
          </a:p>
        </p:txBody>
      </p:sp>
      <p:sp>
        <p:nvSpPr>
          <p:cNvPr id="39" name="GEOS-CF-2">
            <a:extLst>
              <a:ext uri="{FF2B5EF4-FFF2-40B4-BE49-F238E27FC236}">
                <a16:creationId xmlns:a16="http://schemas.microsoft.com/office/drawing/2014/main" id="{D4BB169F-E46C-B4E3-6F55-91841A7C0DA5}"/>
              </a:ext>
            </a:extLst>
          </p:cNvPr>
          <p:cNvSpPr txBox="1"/>
          <p:nvPr/>
        </p:nvSpPr>
        <p:spPr>
          <a:xfrm>
            <a:off x="5505593" y="3457969"/>
            <a:ext cx="3564115" cy="535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30479" rIns="30479">
            <a:spAutoFit/>
          </a:bodyPr>
          <a:lstStyle>
            <a:lvl1pPr algn="ctr">
              <a:lnSpc>
                <a:spcPct val="90000"/>
              </a:lnSpc>
              <a:defRPr>
                <a:solidFill>
                  <a:srgbClr val="54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600" dirty="0"/>
              <a:t>Winter NOx lifetime in model too long, </a:t>
            </a:r>
            <a:br>
              <a:rPr lang="en-US" sz="1600" dirty="0"/>
            </a:br>
            <a:r>
              <a:rPr lang="en-US" sz="1600" dirty="0"/>
              <a:t>and high retrieval uncertainties</a:t>
            </a:r>
            <a:endParaRPr sz="1600" dirty="0"/>
          </a:p>
        </p:txBody>
      </p:sp>
      <p:sp>
        <p:nvSpPr>
          <p:cNvPr id="40" name="Line">
            <a:extLst>
              <a:ext uri="{FF2B5EF4-FFF2-40B4-BE49-F238E27FC236}">
                <a16:creationId xmlns:a16="http://schemas.microsoft.com/office/drawing/2014/main" id="{8E49E40B-0B75-1272-C3D6-F214B1A7C193}"/>
              </a:ext>
            </a:extLst>
          </p:cNvPr>
          <p:cNvSpPr/>
          <p:nvPr/>
        </p:nvSpPr>
        <p:spPr>
          <a:xfrm flipV="1">
            <a:off x="7195656" y="2291581"/>
            <a:ext cx="0" cy="1109743"/>
          </a:xfrm>
          <a:prstGeom prst="line">
            <a:avLst/>
          </a:prstGeom>
          <a:ln w="25400">
            <a:solidFill>
              <a:srgbClr val="000000"/>
            </a:solidFill>
            <a:miter/>
            <a:tailEnd type="triangle"/>
          </a:ln>
        </p:spPr>
        <p:txBody>
          <a:bodyPr lIns="30479" rIns="30479"/>
          <a:lstStyle/>
          <a:p>
            <a:endParaRPr sz="1200"/>
          </a:p>
        </p:txBody>
      </p:sp>
      <p:sp>
        <p:nvSpPr>
          <p:cNvPr id="42" name="GEOS-CF-2">
            <a:extLst>
              <a:ext uri="{FF2B5EF4-FFF2-40B4-BE49-F238E27FC236}">
                <a16:creationId xmlns:a16="http://schemas.microsoft.com/office/drawing/2014/main" id="{D7F259AE-537A-F8C5-7698-5CD2B42A13BB}"/>
              </a:ext>
            </a:extLst>
          </p:cNvPr>
          <p:cNvSpPr txBox="1"/>
          <p:nvPr/>
        </p:nvSpPr>
        <p:spPr>
          <a:xfrm>
            <a:off x="9381426" y="3504014"/>
            <a:ext cx="2134236" cy="313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30479" rIns="30479">
            <a:spAutoFit/>
          </a:bodyPr>
          <a:lstStyle>
            <a:lvl1pPr algn="ctr">
              <a:lnSpc>
                <a:spcPct val="90000"/>
              </a:lnSpc>
              <a:defRPr>
                <a:solidFill>
                  <a:srgbClr val="54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600" dirty="0"/>
              <a:t>Updated BB emissions</a:t>
            </a:r>
            <a:endParaRPr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AA0517-44FA-BD6D-427E-71659187CF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66929"/>
          <a:stretch>
            <a:fillRect/>
          </a:stretch>
        </p:blipFill>
        <p:spPr>
          <a:xfrm>
            <a:off x="825415" y="4120922"/>
            <a:ext cx="3812516" cy="22606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589C43-3938-97AF-0DE0-338AF2383B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3252" r="19911" b="33677"/>
          <a:stretch>
            <a:fillRect/>
          </a:stretch>
        </p:blipFill>
        <p:spPr>
          <a:xfrm>
            <a:off x="4584192" y="4120922"/>
            <a:ext cx="3053405" cy="22606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FDB431-77DF-535D-5C69-81D8840FCD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7094"/>
          <a:stretch>
            <a:fillRect/>
          </a:stretch>
        </p:blipFill>
        <p:spPr>
          <a:xfrm>
            <a:off x="7703146" y="4121250"/>
            <a:ext cx="3812516" cy="2249387"/>
          </a:xfrm>
          <a:prstGeom prst="rect">
            <a:avLst/>
          </a:prstGeom>
        </p:spPr>
      </p:pic>
      <p:sp>
        <p:nvSpPr>
          <p:cNvPr id="13" name="Line">
            <a:extLst>
              <a:ext uri="{FF2B5EF4-FFF2-40B4-BE49-F238E27FC236}">
                <a16:creationId xmlns:a16="http://schemas.microsoft.com/office/drawing/2014/main" id="{E0E786D7-676E-8DE0-9009-DB2F0A8DA696}"/>
              </a:ext>
            </a:extLst>
          </p:cNvPr>
          <p:cNvSpPr/>
          <p:nvPr/>
        </p:nvSpPr>
        <p:spPr>
          <a:xfrm flipV="1">
            <a:off x="9905277" y="2657238"/>
            <a:ext cx="0" cy="846776"/>
          </a:xfrm>
          <a:prstGeom prst="line">
            <a:avLst/>
          </a:prstGeom>
          <a:ln w="25400">
            <a:solidFill>
              <a:srgbClr val="000000"/>
            </a:solidFill>
            <a:miter/>
            <a:tailEnd type="triangle"/>
          </a:ln>
        </p:spPr>
        <p:txBody>
          <a:bodyPr lIns="30479" rIns="30479"/>
          <a:lstStyle/>
          <a:p>
            <a:endParaRPr sz="1200"/>
          </a:p>
        </p:txBody>
      </p:sp>
      <p:sp>
        <p:nvSpPr>
          <p:cNvPr id="14" name="Annual ozonesonde profiles">
            <a:extLst>
              <a:ext uri="{FF2B5EF4-FFF2-40B4-BE49-F238E27FC236}">
                <a16:creationId xmlns:a16="http://schemas.microsoft.com/office/drawing/2014/main" id="{3A872CC3-6DD6-C5A7-96CD-A8DF0E7EB58C}"/>
              </a:ext>
            </a:extLst>
          </p:cNvPr>
          <p:cNvSpPr txBox="1"/>
          <p:nvPr/>
        </p:nvSpPr>
        <p:spPr>
          <a:xfrm>
            <a:off x="625517" y="3795146"/>
            <a:ext cx="3449485" cy="56015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0479" tIns="30480" rIns="30479" bIns="30480" anchor="t">
            <a:spAutoFit/>
          </a:bodyPr>
          <a:lstStyle>
            <a:lvl1pPr algn="ctr">
              <a:lnSpc>
                <a:spcPct val="90000"/>
              </a:lnSpc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800" b="1" dirty="0"/>
              <a:t>TEMPO NO</a:t>
            </a:r>
            <a:r>
              <a:rPr lang="en-US" sz="1800" b="1" baseline="-25000" dirty="0"/>
              <a:t>2</a:t>
            </a:r>
            <a:r>
              <a:rPr lang="en-US" sz="1800" b="1" dirty="0"/>
              <a:t> (V04)</a:t>
            </a:r>
            <a:br>
              <a:rPr lang="en-US" sz="1800" b="1" dirty="0"/>
            </a:br>
            <a:r>
              <a:rPr lang="en-US" sz="1800" b="1" dirty="0"/>
              <a:t>(trop columns, Aug-Sept)</a:t>
            </a:r>
            <a:endParaRPr sz="1800" b="1" baseline="-25000" dirty="0"/>
          </a:p>
        </p:txBody>
      </p:sp>
      <p:sp>
        <p:nvSpPr>
          <p:cNvPr id="18" name="Annual ozonesonde profiles">
            <a:extLst>
              <a:ext uri="{FF2B5EF4-FFF2-40B4-BE49-F238E27FC236}">
                <a16:creationId xmlns:a16="http://schemas.microsoft.com/office/drawing/2014/main" id="{9ACD703E-4FD5-DECB-0A8B-D0FD3525E27E}"/>
              </a:ext>
            </a:extLst>
          </p:cNvPr>
          <p:cNvSpPr txBox="1"/>
          <p:nvPr/>
        </p:nvSpPr>
        <p:spPr>
          <a:xfrm>
            <a:off x="4507734" y="4083756"/>
            <a:ext cx="3144200" cy="2514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0" rIns="0" bIns="0" anchor="t">
            <a:spAutoFit/>
          </a:bodyPr>
          <a:lstStyle>
            <a:lvl1pPr algn="ctr">
              <a:lnSpc>
                <a:spcPct val="90000"/>
              </a:lnSpc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GEOS-CF-2 – TEMPO</a:t>
            </a:r>
            <a:endParaRPr sz="18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Annual ozonesonde profiles">
            <a:extLst>
              <a:ext uri="{FF2B5EF4-FFF2-40B4-BE49-F238E27FC236}">
                <a16:creationId xmlns:a16="http://schemas.microsoft.com/office/drawing/2014/main" id="{D1F95EF0-CFF4-F13D-782C-6D70D0CF4F46}"/>
              </a:ext>
            </a:extLst>
          </p:cNvPr>
          <p:cNvSpPr txBox="1"/>
          <p:nvPr/>
        </p:nvSpPr>
        <p:spPr>
          <a:xfrm>
            <a:off x="7612351" y="4091939"/>
            <a:ext cx="3144200" cy="2514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0" rIns="0" bIns="0" anchor="t">
            <a:spAutoFit/>
          </a:bodyPr>
          <a:lstStyle>
            <a:lvl1pPr algn="ctr">
              <a:lnSpc>
                <a:spcPct val="90000"/>
              </a:lnSpc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GEOS-CF-1 – TEMPO</a:t>
            </a:r>
            <a:endParaRPr sz="18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GEOS-CF-2">
            <a:extLst>
              <a:ext uri="{FF2B5EF4-FFF2-40B4-BE49-F238E27FC236}">
                <a16:creationId xmlns:a16="http://schemas.microsoft.com/office/drawing/2014/main" id="{32B7519D-1D89-383B-F520-60DCE4F5E096}"/>
              </a:ext>
            </a:extLst>
          </p:cNvPr>
          <p:cNvSpPr txBox="1"/>
          <p:nvPr/>
        </p:nvSpPr>
        <p:spPr>
          <a:xfrm>
            <a:off x="3363950" y="3449786"/>
            <a:ext cx="1954700" cy="535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30479" rIns="30479">
            <a:spAutoFit/>
          </a:bodyPr>
          <a:lstStyle>
            <a:lvl1pPr algn="ctr">
              <a:lnSpc>
                <a:spcPct val="90000"/>
              </a:lnSpc>
              <a:defRPr>
                <a:solidFill>
                  <a:srgbClr val="54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600" dirty="0"/>
              <a:t>Within NO</a:t>
            </a:r>
            <a:r>
              <a:rPr lang="en-US" sz="1600" baseline="-25000" dirty="0"/>
              <a:t>2</a:t>
            </a:r>
            <a:r>
              <a:rPr lang="en-US" sz="1600" dirty="0"/>
              <a:t> retrieval </a:t>
            </a:r>
            <a:br>
              <a:rPr lang="en-US" sz="1600" dirty="0"/>
            </a:br>
            <a:r>
              <a:rPr lang="en-US" sz="1600" dirty="0"/>
              <a:t>uncertainties</a:t>
            </a:r>
            <a:endParaRPr sz="1600" dirty="0"/>
          </a:p>
        </p:txBody>
      </p:sp>
      <p:sp>
        <p:nvSpPr>
          <p:cNvPr id="23" name="GEOS-CF-2">
            <a:extLst>
              <a:ext uri="{FF2B5EF4-FFF2-40B4-BE49-F238E27FC236}">
                <a16:creationId xmlns:a16="http://schemas.microsoft.com/office/drawing/2014/main" id="{BC8E3D91-1612-3F16-E941-BA1123E3250E}"/>
              </a:ext>
            </a:extLst>
          </p:cNvPr>
          <p:cNvSpPr txBox="1"/>
          <p:nvPr/>
        </p:nvSpPr>
        <p:spPr>
          <a:xfrm>
            <a:off x="4225778" y="6370637"/>
            <a:ext cx="2969878" cy="535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30479" rIns="30479">
            <a:spAutoFit/>
          </a:bodyPr>
          <a:lstStyle>
            <a:lvl1pPr algn="ctr">
              <a:lnSpc>
                <a:spcPct val="90000"/>
              </a:lnSpc>
              <a:defRPr>
                <a:solidFill>
                  <a:srgbClr val="54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600" dirty="0"/>
              <a:t>Soil NOx emissions overestimated in the model</a:t>
            </a:r>
            <a:endParaRPr sz="1600" dirty="0"/>
          </a:p>
        </p:txBody>
      </p:sp>
      <p:sp>
        <p:nvSpPr>
          <p:cNvPr id="24" name="Line">
            <a:extLst>
              <a:ext uri="{FF2B5EF4-FFF2-40B4-BE49-F238E27FC236}">
                <a16:creationId xmlns:a16="http://schemas.microsoft.com/office/drawing/2014/main" id="{26BD4844-95A9-CCB2-6063-CFC19D8D9E31}"/>
              </a:ext>
            </a:extLst>
          </p:cNvPr>
          <p:cNvSpPr/>
          <p:nvPr/>
        </p:nvSpPr>
        <p:spPr>
          <a:xfrm flipV="1">
            <a:off x="5902296" y="5271847"/>
            <a:ext cx="0" cy="1109743"/>
          </a:xfrm>
          <a:prstGeom prst="line">
            <a:avLst/>
          </a:prstGeom>
          <a:ln w="25400">
            <a:solidFill>
              <a:srgbClr val="000000"/>
            </a:solidFill>
            <a:miter/>
            <a:tailEnd type="triangle"/>
          </a:ln>
        </p:spPr>
        <p:txBody>
          <a:bodyPr lIns="30479" rIns="30479"/>
          <a:lstStyle/>
          <a:p>
            <a:endParaRPr sz="1200"/>
          </a:p>
        </p:txBody>
      </p:sp>
      <p:sp>
        <p:nvSpPr>
          <p:cNvPr id="25" name="Line">
            <a:extLst>
              <a:ext uri="{FF2B5EF4-FFF2-40B4-BE49-F238E27FC236}">
                <a16:creationId xmlns:a16="http://schemas.microsoft.com/office/drawing/2014/main" id="{F898A027-B0C4-3694-5C0C-858504D57702}"/>
              </a:ext>
            </a:extLst>
          </p:cNvPr>
          <p:cNvSpPr/>
          <p:nvPr/>
        </p:nvSpPr>
        <p:spPr>
          <a:xfrm flipV="1">
            <a:off x="4904869" y="5404858"/>
            <a:ext cx="0" cy="976732"/>
          </a:xfrm>
          <a:prstGeom prst="line">
            <a:avLst/>
          </a:prstGeom>
          <a:ln w="25400">
            <a:solidFill>
              <a:srgbClr val="000000"/>
            </a:solidFill>
            <a:miter/>
            <a:tailEnd type="triangle"/>
          </a:ln>
        </p:spPr>
        <p:txBody>
          <a:bodyPr lIns="30479" rIns="30479"/>
          <a:lstStyle/>
          <a:p>
            <a:endParaRPr sz="1200" dirty="0"/>
          </a:p>
        </p:txBody>
      </p:sp>
      <p:sp>
        <p:nvSpPr>
          <p:cNvPr id="30" name="GEOS-CF-2">
            <a:extLst>
              <a:ext uri="{FF2B5EF4-FFF2-40B4-BE49-F238E27FC236}">
                <a16:creationId xmlns:a16="http://schemas.microsoft.com/office/drawing/2014/main" id="{CE1E7DD7-F77F-849B-7E56-5B8208D2E03B}"/>
              </a:ext>
            </a:extLst>
          </p:cNvPr>
          <p:cNvSpPr txBox="1"/>
          <p:nvPr/>
        </p:nvSpPr>
        <p:spPr>
          <a:xfrm>
            <a:off x="7287650" y="6449951"/>
            <a:ext cx="2583077" cy="313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30479" rIns="30479">
            <a:spAutoFit/>
          </a:bodyPr>
          <a:lstStyle>
            <a:lvl1pPr algn="ctr">
              <a:lnSpc>
                <a:spcPct val="90000"/>
              </a:lnSpc>
              <a:defRPr>
                <a:solidFill>
                  <a:srgbClr val="54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600" dirty="0"/>
              <a:t>Improved </a:t>
            </a:r>
            <a:r>
              <a:rPr lang="en-US" sz="1600" dirty="0" err="1"/>
              <a:t>anthro</a:t>
            </a:r>
            <a:r>
              <a:rPr lang="en-US" sz="1600" dirty="0"/>
              <a:t>. emissions</a:t>
            </a:r>
            <a:endParaRPr sz="1600" dirty="0"/>
          </a:p>
        </p:txBody>
      </p:sp>
      <p:sp>
        <p:nvSpPr>
          <p:cNvPr id="34" name="Line">
            <a:extLst>
              <a:ext uri="{FF2B5EF4-FFF2-40B4-BE49-F238E27FC236}">
                <a16:creationId xmlns:a16="http://schemas.microsoft.com/office/drawing/2014/main" id="{77AC430D-A644-03A9-AA7D-83389A848608}"/>
              </a:ext>
            </a:extLst>
          </p:cNvPr>
          <p:cNvSpPr/>
          <p:nvPr/>
        </p:nvSpPr>
        <p:spPr>
          <a:xfrm flipV="1">
            <a:off x="9182195" y="5579390"/>
            <a:ext cx="318265" cy="901786"/>
          </a:xfrm>
          <a:prstGeom prst="line">
            <a:avLst/>
          </a:prstGeom>
          <a:ln w="25400">
            <a:solidFill>
              <a:srgbClr val="000000"/>
            </a:solidFill>
            <a:miter/>
            <a:tailEnd type="triangle"/>
          </a:ln>
        </p:spPr>
        <p:txBody>
          <a:bodyPr lIns="30479" rIns="30479"/>
          <a:lstStyle/>
          <a:p>
            <a:endParaRPr sz="1200"/>
          </a:p>
        </p:txBody>
      </p:sp>
    </p:spTree>
    <p:extLst>
      <p:ext uri="{BB962C8B-B14F-4D97-AF65-F5344CB8AC3E}">
        <p14:creationId xmlns:p14="http://schemas.microsoft.com/office/powerpoint/2010/main" val="1209710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417DB-0E9B-9E06-17E8-8734F12FD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D84B18-6375-BB0A-D620-DFE84DE66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619" y="72760"/>
            <a:ext cx="10223781" cy="930281"/>
          </a:xfrm>
        </p:spPr>
        <p:txBody>
          <a:bodyPr/>
          <a:lstStyle/>
          <a:p>
            <a:pPr algn="l"/>
            <a:r>
              <a:rPr lang="en-US" b="1" dirty="0"/>
              <a:t>GEOS-CF-2 NO</a:t>
            </a:r>
            <a:r>
              <a:rPr lang="en-US" b="1" baseline="-25000" dirty="0"/>
              <a:t>2,</a:t>
            </a:r>
            <a:r>
              <a:rPr lang="en-US" b="1" dirty="0"/>
              <a:t> </a:t>
            </a:r>
            <a:r>
              <a:rPr lang="en-US" b="1" dirty="0" err="1"/>
              <a:t>NO</a:t>
            </a:r>
            <a:r>
              <a:rPr lang="en-US" b="1" baseline="-25000" dirty="0" err="1"/>
              <a:t>y</a:t>
            </a:r>
            <a:r>
              <a:rPr lang="en-US" b="1" dirty="0"/>
              <a:t> profiles more consistent with </a:t>
            </a:r>
            <a:br>
              <a:rPr lang="en-US" b="1" dirty="0"/>
            </a:br>
            <a:r>
              <a:rPr lang="en-US" b="1" dirty="0"/>
              <a:t>aircraft observations over the 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B047A5-093C-1623-7E95-1C5B49F40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AB711-808D-DE42-B918-752A78427BC9}" type="slidenum">
              <a:rPr lang="en-US" smtClean="0"/>
              <a:t>6</a:t>
            </a:fld>
            <a:endParaRPr lang="en-US"/>
          </a:p>
        </p:txBody>
      </p:sp>
      <p:pic>
        <p:nvPicPr>
          <p:cNvPr id="6" name="aeromma_no2.png" descr="aeromma_no2.png">
            <a:extLst>
              <a:ext uri="{FF2B5EF4-FFF2-40B4-BE49-F238E27FC236}">
                <a16:creationId xmlns:a16="http://schemas.microsoft.com/office/drawing/2014/main" id="{556D11FE-8491-AE82-3AA3-0EAC2175F11C}"/>
              </a:ext>
            </a:extLst>
          </p:cNvPr>
          <p:cNvPicPr>
            <a:picLocks/>
          </p:cNvPicPr>
          <p:nvPr/>
        </p:nvPicPr>
        <p:blipFill>
          <a:blip r:embed="rId2"/>
          <a:srcRect t="10463"/>
          <a:stretch>
            <a:fillRect/>
          </a:stretch>
        </p:blipFill>
        <p:spPr>
          <a:xfrm>
            <a:off x="287998" y="2144243"/>
            <a:ext cx="5808002" cy="3613619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NO2 profiles during AEROMMA…">
            <a:extLst>
              <a:ext uri="{FF2B5EF4-FFF2-40B4-BE49-F238E27FC236}">
                <a16:creationId xmlns:a16="http://schemas.microsoft.com/office/drawing/2014/main" id="{9D8B252A-B158-0402-F478-E94B09564998}"/>
              </a:ext>
            </a:extLst>
          </p:cNvPr>
          <p:cNvSpPr txBox="1"/>
          <p:nvPr/>
        </p:nvSpPr>
        <p:spPr>
          <a:xfrm>
            <a:off x="215619" y="1678156"/>
            <a:ext cx="580800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0479" tIns="30480" rIns="30479" bIns="30480" anchor="t">
            <a:spAutoFit/>
          </a:bodyPr>
          <a:lstStyle/>
          <a:p>
            <a:pPr algn="ctr">
              <a:lnSpc>
                <a:spcPct val="90000"/>
              </a:lnSpc>
              <a:defRPr sz="36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000"/>
              <a:t>NO</a:t>
            </a:r>
            <a:r>
              <a:rPr sz="2000" baseline="-5999"/>
              <a:t>2</a:t>
            </a:r>
            <a:r>
              <a:rPr sz="2000"/>
              <a:t> profiles during AEROMMA</a:t>
            </a:r>
            <a:r>
              <a:rPr lang="en-US" sz="2000"/>
              <a:t>: </a:t>
            </a:r>
            <a:r>
              <a:rPr sz="2000"/>
              <a:t>July-Aug ‘23</a:t>
            </a:r>
            <a:endParaRPr lang="en-US" sz="2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31EA16-301B-7B8F-AE50-F94977C33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465" y="1476801"/>
            <a:ext cx="5442537" cy="4994559"/>
          </a:xfrm>
          <a:prstGeom prst="rect">
            <a:avLst/>
          </a:prstGeom>
          <a:ln w="38100">
            <a:noFill/>
          </a:ln>
        </p:spPr>
      </p:pic>
      <p:sp>
        <p:nvSpPr>
          <p:cNvPr id="8" name="NO2 profiles during AEROMMA…">
            <a:extLst>
              <a:ext uri="{FF2B5EF4-FFF2-40B4-BE49-F238E27FC236}">
                <a16:creationId xmlns:a16="http://schemas.microsoft.com/office/drawing/2014/main" id="{ACB4395D-2F12-CAB6-1990-A23DA4E4D0D9}"/>
              </a:ext>
            </a:extLst>
          </p:cNvPr>
          <p:cNvSpPr txBox="1"/>
          <p:nvPr/>
        </p:nvSpPr>
        <p:spPr>
          <a:xfrm>
            <a:off x="6383998" y="1171321"/>
            <a:ext cx="580800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0479" tIns="30480" rIns="30479" bIns="30480" anchor="t">
            <a:spAutoFit/>
          </a:bodyPr>
          <a:lstStyle/>
          <a:p>
            <a:pPr algn="ctr">
              <a:lnSpc>
                <a:spcPct val="90000"/>
              </a:lnSpc>
              <a:defRPr sz="36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2000" err="1"/>
              <a:t>NO</a:t>
            </a:r>
            <a:r>
              <a:rPr lang="en-US" sz="2000" baseline="-5999" err="1"/>
              <a:t>y</a:t>
            </a:r>
            <a:r>
              <a:rPr sz="2000"/>
              <a:t> profiles during </a:t>
            </a:r>
            <a:r>
              <a:rPr lang="en-US" sz="2000"/>
              <a:t>MAGEQ: </a:t>
            </a:r>
            <a:r>
              <a:rPr sz="2000"/>
              <a:t>July ‘2</a:t>
            </a:r>
            <a:r>
              <a:rPr lang="en-US" sz="2000"/>
              <a:t>5</a:t>
            </a:r>
          </a:p>
        </p:txBody>
      </p:sp>
      <p:sp>
        <p:nvSpPr>
          <p:cNvPr id="9" name="Ozone (ppbv)">
            <a:extLst>
              <a:ext uri="{FF2B5EF4-FFF2-40B4-BE49-F238E27FC236}">
                <a16:creationId xmlns:a16="http://schemas.microsoft.com/office/drawing/2014/main" id="{1682FA77-3618-1E06-C00B-CD0E0C74D3DA}"/>
              </a:ext>
            </a:extLst>
          </p:cNvPr>
          <p:cNvSpPr/>
          <p:nvPr/>
        </p:nvSpPr>
        <p:spPr>
          <a:xfrm>
            <a:off x="7443542" y="6457445"/>
            <a:ext cx="3910258" cy="296142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ctr" defTabSz="1981200">
              <a:defRPr sz="28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US" sz="1867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Figure courtesy of Nikolay Balashov</a:t>
            </a:r>
            <a:endParaRPr sz="1867">
              <a:solidFill>
                <a:schemeClr val="bg2">
                  <a:lumMod val="50000"/>
                </a:schemeClr>
              </a:solidFill>
              <a:latin typeface="Helvetica" pitchFamily="2" charset="0"/>
            </a:endParaRPr>
          </a:p>
        </p:txBody>
      </p:sp>
      <p:sp>
        <p:nvSpPr>
          <p:cNvPr id="2" name="Sonde observations are from the WOUDC, SHADOZ, and NOAA ozonesonde networks">
            <a:extLst>
              <a:ext uri="{FF2B5EF4-FFF2-40B4-BE49-F238E27FC236}">
                <a16:creationId xmlns:a16="http://schemas.microsoft.com/office/drawing/2014/main" id="{172BC155-C3D7-DA22-6768-60F0D3EE5605}"/>
              </a:ext>
            </a:extLst>
          </p:cNvPr>
          <p:cNvSpPr/>
          <p:nvPr/>
        </p:nvSpPr>
        <p:spPr>
          <a:xfrm>
            <a:off x="807025" y="5516970"/>
            <a:ext cx="5244662" cy="73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1981200">
              <a:defRPr sz="20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US" dirty="0">
                <a:latin typeface="Arial"/>
                <a:cs typeface="Arial"/>
              </a:rPr>
              <a:t>NO</a:t>
            </a:r>
            <a:r>
              <a:rPr lang="en-US" baseline="-25000" dirty="0">
                <a:latin typeface="Arial"/>
                <a:cs typeface="Arial"/>
              </a:rPr>
              <a:t>2</a:t>
            </a:r>
            <a:r>
              <a:rPr lang="en-US" dirty="0">
                <a:latin typeface="Arial"/>
                <a:cs typeface="Arial"/>
              </a:rPr>
              <a:t> &amp; </a:t>
            </a:r>
            <a:r>
              <a:rPr lang="en-US" dirty="0" err="1">
                <a:latin typeface="Arial"/>
                <a:cs typeface="Arial"/>
              </a:rPr>
              <a:t>NO</a:t>
            </a:r>
            <a:r>
              <a:rPr lang="en-US" baseline="-25000" dirty="0" err="1">
                <a:latin typeface="Arial"/>
                <a:cs typeface="Arial"/>
              </a:rPr>
              <a:t>y</a:t>
            </a:r>
            <a:r>
              <a:rPr lang="en-US" dirty="0">
                <a:latin typeface="Arial"/>
                <a:cs typeface="Arial"/>
              </a:rPr>
              <a:t> measurements from NOAA (CSL)</a:t>
            </a:r>
            <a:endParaRPr dirty="0">
              <a:latin typeface="Arial"/>
              <a:cs typeface="Arial"/>
            </a:endParaRPr>
          </a:p>
        </p:txBody>
      </p:sp>
      <p:sp>
        <p:nvSpPr>
          <p:cNvPr id="11" name="Obs">
            <a:extLst>
              <a:ext uri="{FF2B5EF4-FFF2-40B4-BE49-F238E27FC236}">
                <a16:creationId xmlns:a16="http://schemas.microsoft.com/office/drawing/2014/main" id="{8463EFD6-E91A-1407-94B5-AFC0D07C2587}"/>
              </a:ext>
            </a:extLst>
          </p:cNvPr>
          <p:cNvSpPr txBox="1"/>
          <p:nvPr/>
        </p:nvSpPr>
        <p:spPr>
          <a:xfrm>
            <a:off x="7823941" y="3521416"/>
            <a:ext cx="438258" cy="313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0479" rIns="30479">
            <a:spAutoFit/>
          </a:bodyPr>
          <a:lstStyle>
            <a:lvl1pPr algn="r">
              <a:lnSpc>
                <a:spcPct val="90000"/>
              </a:lnSpc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 err="1"/>
              <a:t>Obs</a:t>
            </a:r>
            <a:endParaRPr sz="160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3D6AFD0-E4CE-CC91-AC32-EEA850304F00}"/>
              </a:ext>
            </a:extLst>
          </p:cNvPr>
          <p:cNvCxnSpPr/>
          <p:nvPr/>
        </p:nvCxnSpPr>
        <p:spPr>
          <a:xfrm flipH="1">
            <a:off x="7128164" y="3678382"/>
            <a:ext cx="696191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Obs">
            <a:extLst>
              <a:ext uri="{FF2B5EF4-FFF2-40B4-BE49-F238E27FC236}">
                <a16:creationId xmlns:a16="http://schemas.microsoft.com/office/drawing/2014/main" id="{92B9C1CB-EC31-98BC-A2A4-8978F435C5F3}"/>
              </a:ext>
            </a:extLst>
          </p:cNvPr>
          <p:cNvSpPr txBox="1"/>
          <p:nvPr/>
        </p:nvSpPr>
        <p:spPr>
          <a:xfrm>
            <a:off x="7928264" y="2956430"/>
            <a:ext cx="516807" cy="313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0479" rIns="30479">
            <a:spAutoFit/>
          </a:bodyPr>
          <a:lstStyle>
            <a:lvl1pPr algn="r">
              <a:lnSpc>
                <a:spcPct val="90000"/>
              </a:lnSpc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600"/>
              <a:t>CF-1</a:t>
            </a:r>
            <a:endParaRPr sz="160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32C137B-69D2-7E94-6D39-7F26D2359AC3}"/>
              </a:ext>
            </a:extLst>
          </p:cNvPr>
          <p:cNvCxnSpPr>
            <a:cxnSpLocks/>
          </p:cNvCxnSpPr>
          <p:nvPr/>
        </p:nvCxnSpPr>
        <p:spPr>
          <a:xfrm flipH="1">
            <a:off x="7566422" y="3113396"/>
            <a:ext cx="361842" cy="0"/>
          </a:xfrm>
          <a:prstGeom prst="straightConnector1">
            <a:avLst/>
          </a:prstGeom>
          <a:ln w="28575">
            <a:solidFill>
              <a:srgbClr val="4E99C6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Obs">
            <a:extLst>
              <a:ext uri="{FF2B5EF4-FFF2-40B4-BE49-F238E27FC236}">
                <a16:creationId xmlns:a16="http://schemas.microsoft.com/office/drawing/2014/main" id="{21C4C798-8931-E30E-74E3-88AD941BC068}"/>
              </a:ext>
            </a:extLst>
          </p:cNvPr>
          <p:cNvSpPr txBox="1"/>
          <p:nvPr/>
        </p:nvSpPr>
        <p:spPr>
          <a:xfrm>
            <a:off x="7745392" y="2632518"/>
            <a:ext cx="516807" cy="313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0479" rIns="30479">
            <a:spAutoFit/>
          </a:bodyPr>
          <a:lstStyle>
            <a:lvl1pPr algn="r">
              <a:lnSpc>
                <a:spcPct val="90000"/>
              </a:lnSpc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600"/>
              <a:t>CF-2</a:t>
            </a:r>
            <a:endParaRPr sz="160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81BA86B-F04D-DFD7-6D29-051D3E807E13}"/>
              </a:ext>
            </a:extLst>
          </p:cNvPr>
          <p:cNvCxnSpPr>
            <a:cxnSpLocks/>
          </p:cNvCxnSpPr>
          <p:nvPr/>
        </p:nvCxnSpPr>
        <p:spPr>
          <a:xfrm flipH="1">
            <a:off x="6941127" y="2789484"/>
            <a:ext cx="804265" cy="0"/>
          </a:xfrm>
          <a:prstGeom prst="straightConnector1">
            <a:avLst/>
          </a:prstGeom>
          <a:ln w="28575">
            <a:solidFill>
              <a:srgbClr val="E1442D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Ozone (ppbv)">
            <a:extLst>
              <a:ext uri="{FF2B5EF4-FFF2-40B4-BE49-F238E27FC236}">
                <a16:creationId xmlns:a16="http://schemas.microsoft.com/office/drawing/2014/main" id="{CF81FB64-3D54-E6DE-FA31-C0D46741DED6}"/>
              </a:ext>
            </a:extLst>
          </p:cNvPr>
          <p:cNvSpPr/>
          <p:nvPr/>
        </p:nvSpPr>
        <p:spPr>
          <a:xfrm>
            <a:off x="480993" y="4283421"/>
            <a:ext cx="1547138" cy="485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1981200">
              <a:defRPr sz="28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US" sz="1400" dirty="0">
                <a:solidFill>
                  <a:srgbClr val="D55E00"/>
                </a:solidFill>
                <a:latin typeface="Helvetica" pitchFamily="2" charset="0"/>
              </a:rPr>
              <a:t>CF-1</a:t>
            </a:r>
            <a:endParaRPr sz="1400" dirty="0">
              <a:solidFill>
                <a:srgbClr val="D55E00"/>
              </a:solidFill>
              <a:latin typeface="Helvetica" pitchFamily="2" charset="0"/>
            </a:endParaRPr>
          </a:p>
        </p:txBody>
      </p:sp>
      <p:sp>
        <p:nvSpPr>
          <p:cNvPr id="12" name="Ozone (ppbv)">
            <a:extLst>
              <a:ext uri="{FF2B5EF4-FFF2-40B4-BE49-F238E27FC236}">
                <a16:creationId xmlns:a16="http://schemas.microsoft.com/office/drawing/2014/main" id="{17AE5C64-BE70-2681-F46D-C6C21D352B02}"/>
              </a:ext>
            </a:extLst>
          </p:cNvPr>
          <p:cNvSpPr/>
          <p:nvPr/>
        </p:nvSpPr>
        <p:spPr>
          <a:xfrm>
            <a:off x="456563" y="4694604"/>
            <a:ext cx="1547138" cy="485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1981200">
              <a:defRPr sz="28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US" sz="1400" dirty="0">
                <a:solidFill>
                  <a:srgbClr val="0072B2"/>
                </a:solidFill>
                <a:latin typeface="Helvetica" pitchFamily="2" charset="0"/>
              </a:rPr>
              <a:t>CF-2</a:t>
            </a:r>
            <a:endParaRPr sz="1400" dirty="0">
              <a:solidFill>
                <a:srgbClr val="0072B2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722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FC3F8-DC6D-0CE8-0299-062D6279E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84FA9B-01F2-F39F-9E51-4AE8A5A82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256" y="94117"/>
            <a:ext cx="10305288" cy="930281"/>
          </a:xfrm>
        </p:spPr>
        <p:txBody>
          <a:bodyPr/>
          <a:lstStyle/>
          <a:p>
            <a:pPr algn="l"/>
            <a:r>
              <a:rPr lang="en-US" b="1"/>
              <a:t>Surface PM</a:t>
            </a:r>
            <a:r>
              <a:rPr lang="en-US" b="1" baseline="-25000"/>
              <a:t>2.5</a:t>
            </a:r>
            <a:r>
              <a:rPr lang="en-US" b="1"/>
              <a:t> is much improved in GEOS-CF-2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EDCE1A-1BC0-3CC7-E738-B6D6E6D693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244"/>
          <a:stretch>
            <a:fillRect/>
          </a:stretch>
        </p:blipFill>
        <p:spPr>
          <a:xfrm>
            <a:off x="1131377" y="1315581"/>
            <a:ext cx="6245817" cy="26406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BAEDDF-F322-024E-F5C0-97A4E18546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075" b="8941"/>
          <a:stretch>
            <a:fillRect/>
          </a:stretch>
        </p:blipFill>
        <p:spPr>
          <a:xfrm>
            <a:off x="1186770" y="3948241"/>
            <a:ext cx="6143930" cy="27882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F36C77-E0AF-1835-44F0-F6D89FC826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672" b="-1"/>
          <a:stretch>
            <a:fillRect/>
          </a:stretch>
        </p:blipFill>
        <p:spPr>
          <a:xfrm>
            <a:off x="7701432" y="3926884"/>
            <a:ext cx="3560669" cy="27882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35FB4E-77D8-14AE-7F08-470A0EF9D0B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788" b="11415"/>
          <a:stretch>
            <a:fillRect/>
          </a:stretch>
        </p:blipFill>
        <p:spPr>
          <a:xfrm>
            <a:off x="7799645" y="1410753"/>
            <a:ext cx="3462456" cy="2405344"/>
          </a:xfrm>
          <a:prstGeom prst="rect">
            <a:avLst/>
          </a:prstGeom>
        </p:spPr>
      </p:pic>
      <p:sp>
        <p:nvSpPr>
          <p:cNvPr id="17" name="Annual ozonesonde profiles">
            <a:extLst>
              <a:ext uri="{FF2B5EF4-FFF2-40B4-BE49-F238E27FC236}">
                <a16:creationId xmlns:a16="http://schemas.microsoft.com/office/drawing/2014/main" id="{34910F10-F9AC-F087-AE17-28375EF58C1C}"/>
              </a:ext>
            </a:extLst>
          </p:cNvPr>
          <p:cNvSpPr txBox="1"/>
          <p:nvPr/>
        </p:nvSpPr>
        <p:spPr>
          <a:xfrm>
            <a:off x="1186770" y="1167956"/>
            <a:ext cx="2800014" cy="3569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0479" tIns="30480" rIns="30479" bIns="30480" anchor="t">
            <a:spAutoFit/>
          </a:bodyPr>
          <a:lstStyle>
            <a:lvl1pPr algn="ctr">
              <a:lnSpc>
                <a:spcPct val="90000"/>
              </a:lnSpc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2133" b="1"/>
              <a:t>Observations</a:t>
            </a:r>
            <a:endParaRPr sz="2133" b="1" baseline="-25000"/>
          </a:p>
        </p:txBody>
      </p:sp>
      <p:sp>
        <p:nvSpPr>
          <p:cNvPr id="18" name="Annual ozonesonde profiles">
            <a:extLst>
              <a:ext uri="{FF2B5EF4-FFF2-40B4-BE49-F238E27FC236}">
                <a16:creationId xmlns:a16="http://schemas.microsoft.com/office/drawing/2014/main" id="{5D6227C7-1DC1-F6EB-CD72-F339A42A092B}"/>
              </a:ext>
            </a:extLst>
          </p:cNvPr>
          <p:cNvSpPr txBox="1"/>
          <p:nvPr/>
        </p:nvSpPr>
        <p:spPr>
          <a:xfrm>
            <a:off x="4493207" y="1203377"/>
            <a:ext cx="2800014" cy="3569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0479" tIns="30480" rIns="30479" bIns="30480" anchor="t">
            <a:spAutoFit/>
          </a:bodyPr>
          <a:lstStyle>
            <a:lvl1pPr algn="ctr">
              <a:lnSpc>
                <a:spcPct val="90000"/>
              </a:lnSpc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2133" b="1"/>
              <a:t>GEOS-CF-2</a:t>
            </a:r>
            <a:endParaRPr sz="2133" b="1" baseline="-25000"/>
          </a:p>
        </p:txBody>
      </p:sp>
      <p:sp>
        <p:nvSpPr>
          <p:cNvPr id="21" name="Ozone (ppbv)">
            <a:extLst>
              <a:ext uri="{FF2B5EF4-FFF2-40B4-BE49-F238E27FC236}">
                <a16:creationId xmlns:a16="http://schemas.microsoft.com/office/drawing/2014/main" id="{3F5D659C-F44C-A512-BB77-E5C13A862CF7}"/>
              </a:ext>
            </a:extLst>
          </p:cNvPr>
          <p:cNvSpPr/>
          <p:nvPr/>
        </p:nvSpPr>
        <p:spPr>
          <a:xfrm>
            <a:off x="5868830" y="3642956"/>
            <a:ext cx="862626" cy="485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1981200">
              <a:defRPr sz="28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US" sz="1400">
                <a:latin typeface="Helvetica" pitchFamily="2" charset="0"/>
              </a:rPr>
              <a:t>µg m</a:t>
            </a:r>
            <a:r>
              <a:rPr lang="en-US" sz="1400" baseline="30000">
                <a:latin typeface="Helvetica" pitchFamily="2" charset="0"/>
              </a:rPr>
              <a:t>-3</a:t>
            </a:r>
            <a:endParaRPr sz="1400" baseline="30000">
              <a:latin typeface="Helvetica" pitchFamily="2" charset="0"/>
            </a:endParaRPr>
          </a:p>
        </p:txBody>
      </p:sp>
      <p:sp>
        <p:nvSpPr>
          <p:cNvPr id="22" name="Ozone (ppbv)">
            <a:extLst>
              <a:ext uri="{FF2B5EF4-FFF2-40B4-BE49-F238E27FC236}">
                <a16:creationId xmlns:a16="http://schemas.microsoft.com/office/drawing/2014/main" id="{8F5FDC79-BCC4-FA5B-1EEC-986098EA180D}"/>
              </a:ext>
            </a:extLst>
          </p:cNvPr>
          <p:cNvSpPr/>
          <p:nvPr/>
        </p:nvSpPr>
        <p:spPr>
          <a:xfrm>
            <a:off x="5894686" y="6403899"/>
            <a:ext cx="862626" cy="485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1981200">
              <a:defRPr sz="28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US" sz="1400" dirty="0">
                <a:latin typeface="Helvetica" pitchFamily="2" charset="0"/>
              </a:rPr>
              <a:t>µg m</a:t>
            </a:r>
            <a:r>
              <a:rPr lang="en-US" sz="1400" baseline="30000" dirty="0">
                <a:latin typeface="Helvetica" pitchFamily="2" charset="0"/>
              </a:rPr>
              <a:t>-3</a:t>
            </a:r>
            <a:endParaRPr sz="1400" baseline="30000" dirty="0">
              <a:latin typeface="Helvetica" pitchFamily="2" charset="0"/>
            </a:endParaRPr>
          </a:p>
        </p:txBody>
      </p:sp>
      <p:sp>
        <p:nvSpPr>
          <p:cNvPr id="23" name="Ozone (ppbv)">
            <a:extLst>
              <a:ext uri="{FF2B5EF4-FFF2-40B4-BE49-F238E27FC236}">
                <a16:creationId xmlns:a16="http://schemas.microsoft.com/office/drawing/2014/main" id="{75BBDD41-C30B-8CA1-2280-61858E6736C3}"/>
              </a:ext>
            </a:extLst>
          </p:cNvPr>
          <p:cNvSpPr/>
          <p:nvPr/>
        </p:nvSpPr>
        <p:spPr>
          <a:xfrm>
            <a:off x="8205216" y="2393264"/>
            <a:ext cx="1547138" cy="485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1981200">
              <a:defRPr sz="28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US" sz="1400">
                <a:solidFill>
                  <a:srgbClr val="D55E00"/>
                </a:solidFill>
                <a:latin typeface="Helvetica" pitchFamily="2" charset="0"/>
              </a:rPr>
              <a:t>CF-1</a:t>
            </a:r>
            <a:endParaRPr sz="1400">
              <a:solidFill>
                <a:srgbClr val="D55E00"/>
              </a:solidFill>
              <a:latin typeface="Helvetica" pitchFamily="2" charset="0"/>
            </a:endParaRPr>
          </a:p>
        </p:txBody>
      </p:sp>
      <p:sp>
        <p:nvSpPr>
          <p:cNvPr id="24" name="Ozone (ppbv)">
            <a:extLst>
              <a:ext uri="{FF2B5EF4-FFF2-40B4-BE49-F238E27FC236}">
                <a16:creationId xmlns:a16="http://schemas.microsoft.com/office/drawing/2014/main" id="{087D6B77-664C-AA9C-64EF-7E952585A5A0}"/>
              </a:ext>
            </a:extLst>
          </p:cNvPr>
          <p:cNvSpPr/>
          <p:nvPr/>
        </p:nvSpPr>
        <p:spPr>
          <a:xfrm>
            <a:off x="8097228" y="2878504"/>
            <a:ext cx="1547138" cy="485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1981200">
              <a:defRPr sz="28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US" sz="1400">
                <a:solidFill>
                  <a:srgbClr val="0072B2"/>
                </a:solidFill>
                <a:latin typeface="Helvetica" pitchFamily="2" charset="0"/>
              </a:rPr>
              <a:t>CF-2</a:t>
            </a:r>
            <a:endParaRPr sz="1400">
              <a:solidFill>
                <a:srgbClr val="0072B2"/>
              </a:solidFill>
              <a:latin typeface="Helvetica" pitchFamily="2" charset="0"/>
            </a:endParaRPr>
          </a:p>
        </p:txBody>
      </p:sp>
      <p:sp>
        <p:nvSpPr>
          <p:cNvPr id="25" name="Ozone (ppbv)">
            <a:extLst>
              <a:ext uri="{FF2B5EF4-FFF2-40B4-BE49-F238E27FC236}">
                <a16:creationId xmlns:a16="http://schemas.microsoft.com/office/drawing/2014/main" id="{EFF40CF0-8718-741B-4525-5C9611216521}"/>
              </a:ext>
            </a:extLst>
          </p:cNvPr>
          <p:cNvSpPr/>
          <p:nvPr/>
        </p:nvSpPr>
        <p:spPr>
          <a:xfrm>
            <a:off x="8205216" y="3314412"/>
            <a:ext cx="1547138" cy="485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1981200">
              <a:defRPr sz="28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US" sz="1400">
                <a:latin typeface="Helvetica" pitchFamily="2" charset="0"/>
              </a:rPr>
              <a:t>Observations</a:t>
            </a:r>
            <a:endParaRPr sz="1400">
              <a:latin typeface="Helvetica" pitchFamily="2" charset="0"/>
            </a:endParaRPr>
          </a:p>
        </p:txBody>
      </p:sp>
      <p:sp>
        <p:nvSpPr>
          <p:cNvPr id="26" name="Ozone (ppbv)">
            <a:extLst>
              <a:ext uri="{FF2B5EF4-FFF2-40B4-BE49-F238E27FC236}">
                <a16:creationId xmlns:a16="http://schemas.microsoft.com/office/drawing/2014/main" id="{FFE2D688-EEC0-02DA-76C8-E4A49D00FF97}"/>
              </a:ext>
            </a:extLst>
          </p:cNvPr>
          <p:cNvSpPr/>
          <p:nvPr/>
        </p:nvSpPr>
        <p:spPr>
          <a:xfrm>
            <a:off x="8487372" y="4908589"/>
            <a:ext cx="1547138" cy="485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1981200">
              <a:defRPr sz="28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US" sz="1400" dirty="0">
                <a:solidFill>
                  <a:srgbClr val="D55E00"/>
                </a:solidFill>
                <a:latin typeface="Helvetica" pitchFamily="2" charset="0"/>
              </a:rPr>
              <a:t>CF-1</a:t>
            </a:r>
            <a:endParaRPr sz="1400" dirty="0">
              <a:solidFill>
                <a:srgbClr val="D55E00"/>
              </a:solidFill>
              <a:latin typeface="Helvetica" pitchFamily="2" charset="0"/>
            </a:endParaRPr>
          </a:p>
        </p:txBody>
      </p:sp>
      <p:sp>
        <p:nvSpPr>
          <p:cNvPr id="27" name="Ozone (ppbv)">
            <a:extLst>
              <a:ext uri="{FF2B5EF4-FFF2-40B4-BE49-F238E27FC236}">
                <a16:creationId xmlns:a16="http://schemas.microsoft.com/office/drawing/2014/main" id="{1B762FA7-1394-CD48-8934-C890CFF40E9F}"/>
              </a:ext>
            </a:extLst>
          </p:cNvPr>
          <p:cNvSpPr/>
          <p:nvPr/>
        </p:nvSpPr>
        <p:spPr>
          <a:xfrm>
            <a:off x="7799645" y="4893779"/>
            <a:ext cx="1547138" cy="485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1981200">
              <a:defRPr sz="28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US" sz="1400" dirty="0">
                <a:solidFill>
                  <a:srgbClr val="0072B2"/>
                </a:solidFill>
                <a:latin typeface="Helvetica" pitchFamily="2" charset="0"/>
              </a:rPr>
              <a:t>CF-2</a:t>
            </a:r>
            <a:endParaRPr sz="1400" dirty="0">
              <a:solidFill>
                <a:srgbClr val="0072B2"/>
              </a:solidFill>
              <a:latin typeface="Helvetica" pitchFamily="2" charset="0"/>
            </a:endParaRPr>
          </a:p>
        </p:txBody>
      </p:sp>
      <p:sp>
        <p:nvSpPr>
          <p:cNvPr id="28" name="Ozone (ppbv)">
            <a:extLst>
              <a:ext uri="{FF2B5EF4-FFF2-40B4-BE49-F238E27FC236}">
                <a16:creationId xmlns:a16="http://schemas.microsoft.com/office/drawing/2014/main" id="{C9C4A207-2AB1-1F1C-4D70-5C50671182C8}"/>
              </a:ext>
            </a:extLst>
          </p:cNvPr>
          <p:cNvSpPr/>
          <p:nvPr/>
        </p:nvSpPr>
        <p:spPr>
          <a:xfrm>
            <a:off x="8097228" y="5885131"/>
            <a:ext cx="1547138" cy="485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1981200">
              <a:defRPr sz="28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US" sz="1400" dirty="0">
                <a:latin typeface="Helvetica" pitchFamily="2" charset="0"/>
              </a:rPr>
              <a:t>Observations</a:t>
            </a:r>
            <a:endParaRPr sz="1400" dirty="0">
              <a:latin typeface="Helvetica" pitchFamily="2" charset="0"/>
            </a:endParaRPr>
          </a:p>
        </p:txBody>
      </p:sp>
      <p:sp>
        <p:nvSpPr>
          <p:cNvPr id="29" name="Ozone (ppbv)">
            <a:extLst>
              <a:ext uri="{FF2B5EF4-FFF2-40B4-BE49-F238E27FC236}">
                <a16:creationId xmlns:a16="http://schemas.microsoft.com/office/drawing/2014/main" id="{7E475BDC-520B-2998-E68F-AFE4BD6FA045}"/>
              </a:ext>
            </a:extLst>
          </p:cNvPr>
          <p:cNvSpPr/>
          <p:nvPr/>
        </p:nvSpPr>
        <p:spPr>
          <a:xfrm>
            <a:off x="8393691" y="1123952"/>
            <a:ext cx="2501349" cy="33635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1981200">
              <a:defRPr sz="28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US" sz="1867">
                <a:latin typeface="Helvetica" pitchFamily="2" charset="0"/>
              </a:rPr>
              <a:t>Monthly cycle</a:t>
            </a:r>
            <a:endParaRPr sz="1867">
              <a:latin typeface="Helvetica" pitchFamily="2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E607BCC-C72B-0D9D-1C2E-7B4D23AC8029}"/>
              </a:ext>
            </a:extLst>
          </p:cNvPr>
          <p:cNvCxnSpPr>
            <a:cxnSpLocks/>
          </p:cNvCxnSpPr>
          <p:nvPr/>
        </p:nvCxnSpPr>
        <p:spPr>
          <a:xfrm>
            <a:off x="728259" y="1346434"/>
            <a:ext cx="0" cy="48759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zone (ppbv)">
            <a:extLst>
              <a:ext uri="{FF2B5EF4-FFF2-40B4-BE49-F238E27FC236}">
                <a16:creationId xmlns:a16="http://schemas.microsoft.com/office/drawing/2014/main" id="{F0220D5E-25B0-0D19-EC47-ECF492A53F55}"/>
              </a:ext>
            </a:extLst>
          </p:cNvPr>
          <p:cNvSpPr/>
          <p:nvPr/>
        </p:nvSpPr>
        <p:spPr>
          <a:xfrm rot="16200000">
            <a:off x="-520215" y="3541787"/>
            <a:ext cx="2414987" cy="485240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1981200">
              <a:defRPr sz="28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US" sz="1867" b="1">
                <a:latin typeface="Helvetica" pitchFamily="2" charset="0"/>
              </a:rPr>
              <a:t>Annual mean PM</a:t>
            </a:r>
            <a:r>
              <a:rPr lang="en-US" sz="1867" b="1" baseline="-25000">
                <a:latin typeface="Helvetica" pitchFamily="2" charset="0"/>
              </a:rPr>
              <a:t>2.5</a:t>
            </a:r>
            <a:endParaRPr sz="1867" b="1" baseline="-25000">
              <a:latin typeface="Helvetica" pitchFamily="2" charset="0"/>
            </a:endParaRPr>
          </a:p>
        </p:txBody>
      </p:sp>
      <p:sp>
        <p:nvSpPr>
          <p:cNvPr id="38" name="Annual ozonesonde profiles">
            <a:extLst>
              <a:ext uri="{FF2B5EF4-FFF2-40B4-BE49-F238E27FC236}">
                <a16:creationId xmlns:a16="http://schemas.microsoft.com/office/drawing/2014/main" id="{B5426A07-A8E8-CEB9-2BC5-8DC020663F87}"/>
              </a:ext>
            </a:extLst>
          </p:cNvPr>
          <p:cNvSpPr txBox="1"/>
          <p:nvPr/>
        </p:nvSpPr>
        <p:spPr>
          <a:xfrm>
            <a:off x="8487372" y="1592086"/>
            <a:ext cx="511801" cy="3569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0479" tIns="30480" rIns="30479" bIns="30480" anchor="t">
            <a:spAutoFit/>
          </a:bodyPr>
          <a:lstStyle>
            <a:lvl1pPr algn="ctr">
              <a:lnSpc>
                <a:spcPct val="90000"/>
              </a:lnSpc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2133" b="1"/>
              <a:t>US</a:t>
            </a:r>
            <a:endParaRPr sz="2133" b="1" baseline="-25000"/>
          </a:p>
        </p:txBody>
      </p:sp>
      <p:sp>
        <p:nvSpPr>
          <p:cNvPr id="39" name="Annual ozonesonde profiles">
            <a:extLst>
              <a:ext uri="{FF2B5EF4-FFF2-40B4-BE49-F238E27FC236}">
                <a16:creationId xmlns:a16="http://schemas.microsoft.com/office/drawing/2014/main" id="{5C8C0178-CDA5-FC0C-8F73-104FABD16693}"/>
              </a:ext>
            </a:extLst>
          </p:cNvPr>
          <p:cNvSpPr txBox="1"/>
          <p:nvPr/>
        </p:nvSpPr>
        <p:spPr>
          <a:xfrm>
            <a:off x="8419850" y="4030710"/>
            <a:ext cx="926933" cy="3569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0479" tIns="30480" rIns="30479" bIns="30480" anchor="t">
            <a:spAutoFit/>
          </a:bodyPr>
          <a:lstStyle>
            <a:lvl1pPr algn="ctr">
              <a:lnSpc>
                <a:spcPct val="90000"/>
              </a:lnSpc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2133" b="1" dirty="0"/>
              <a:t>China</a:t>
            </a:r>
            <a:endParaRPr sz="2133" b="1" baseline="-25000" dirty="0"/>
          </a:p>
        </p:txBody>
      </p:sp>
      <p:sp>
        <p:nvSpPr>
          <p:cNvPr id="41" name="Ozone (ppbv)">
            <a:extLst>
              <a:ext uri="{FF2B5EF4-FFF2-40B4-BE49-F238E27FC236}">
                <a16:creationId xmlns:a16="http://schemas.microsoft.com/office/drawing/2014/main" id="{4E75AC3F-69D3-735B-0066-DBA144FD6CF8}"/>
              </a:ext>
            </a:extLst>
          </p:cNvPr>
          <p:cNvSpPr/>
          <p:nvPr/>
        </p:nvSpPr>
        <p:spPr>
          <a:xfrm>
            <a:off x="46286" y="6326839"/>
            <a:ext cx="2067522" cy="400962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 defTabSz="1981200">
              <a:defRPr sz="28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US" sz="1867">
                <a:latin typeface="Helvetica" pitchFamily="2" charset="0"/>
              </a:rPr>
              <a:t>   </a:t>
            </a:r>
            <a:endParaRPr sz="1867">
              <a:latin typeface="Helvetica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74A2F0-E1A5-37D5-B6BA-F98EAA9B3F31}"/>
              </a:ext>
            </a:extLst>
          </p:cNvPr>
          <p:cNvSpPr/>
          <p:nvPr/>
        </p:nvSpPr>
        <p:spPr>
          <a:xfrm>
            <a:off x="9472378" y="3867826"/>
            <a:ext cx="1124263" cy="85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zone (ppbv)">
            <a:extLst>
              <a:ext uri="{FF2B5EF4-FFF2-40B4-BE49-F238E27FC236}">
                <a16:creationId xmlns:a16="http://schemas.microsoft.com/office/drawing/2014/main" id="{2CEA9351-B8C6-B727-496E-20B1D7052D77}"/>
              </a:ext>
            </a:extLst>
          </p:cNvPr>
          <p:cNvSpPr/>
          <p:nvPr/>
        </p:nvSpPr>
        <p:spPr>
          <a:xfrm>
            <a:off x="-208" y="6222380"/>
            <a:ext cx="1959175" cy="73685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ctr"/>
          <a:lstStyle>
            <a:lvl1pPr algn="ctr" defTabSz="1981200">
              <a:defRPr sz="28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US" sz="1867">
                <a:latin typeface="Helvetica" pitchFamily="2" charset="0"/>
              </a:rPr>
              <a:t>Results for 2023</a:t>
            </a:r>
            <a:endParaRPr sz="1867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094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9CCB00-48D7-0273-5730-FB3A58D71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60422F4-070F-85F5-9E25-F581981FC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71" y="1734581"/>
            <a:ext cx="3381380" cy="502083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2B144BC-714C-2818-B4C8-BF80F82AD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093" y="72760"/>
            <a:ext cx="8539368" cy="930281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dirty="0"/>
              <a:t>Ozone data assimilation improves tropospheric ozone in GEOS-CF-2</a:t>
            </a:r>
          </a:p>
        </p:txBody>
      </p:sp>
      <p:sp>
        <p:nvSpPr>
          <p:cNvPr id="3" name="Sonde observations are from the WOUDC, SHADOZ, and NOAA ozonesonde networks">
            <a:extLst>
              <a:ext uri="{FF2B5EF4-FFF2-40B4-BE49-F238E27FC236}">
                <a16:creationId xmlns:a16="http://schemas.microsoft.com/office/drawing/2014/main" id="{4FBA4843-08D4-9110-1FDA-011EBF885466}"/>
              </a:ext>
            </a:extLst>
          </p:cNvPr>
          <p:cNvSpPr/>
          <p:nvPr/>
        </p:nvSpPr>
        <p:spPr>
          <a:xfrm>
            <a:off x="3949148" y="5912496"/>
            <a:ext cx="5752805" cy="73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1981200">
              <a:defRPr sz="20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US">
                <a:latin typeface="Arial"/>
                <a:cs typeface="Arial"/>
              </a:rPr>
              <a:t>Ozones</a:t>
            </a:r>
            <a:r>
              <a:rPr>
                <a:latin typeface="Arial"/>
                <a:cs typeface="Arial"/>
              </a:rPr>
              <a:t>onde observations are from the 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SHADOZ</a:t>
            </a:r>
            <a:r>
              <a:rPr>
                <a:latin typeface="Arial"/>
                <a:cs typeface="Arial"/>
              </a:rPr>
              <a:t>, </a:t>
            </a:r>
            <a:r>
              <a:rPr lang="en-US">
                <a:latin typeface="Arial"/>
                <a:cs typeface="Arial"/>
              </a:rPr>
              <a:t>WOUDC</a:t>
            </a:r>
            <a:r>
              <a:rPr>
                <a:latin typeface="Arial"/>
                <a:cs typeface="Arial"/>
              </a:rPr>
              <a:t>, and NOAA networks</a:t>
            </a:r>
          </a:p>
        </p:txBody>
      </p:sp>
      <p:sp>
        <p:nvSpPr>
          <p:cNvPr id="7" name="Ozone (ppbv)">
            <a:extLst>
              <a:ext uri="{FF2B5EF4-FFF2-40B4-BE49-F238E27FC236}">
                <a16:creationId xmlns:a16="http://schemas.microsoft.com/office/drawing/2014/main" id="{2A7D627A-5333-BB6D-87B7-DB5A9C8BF429}"/>
              </a:ext>
            </a:extLst>
          </p:cNvPr>
          <p:cNvSpPr/>
          <p:nvPr/>
        </p:nvSpPr>
        <p:spPr>
          <a:xfrm>
            <a:off x="6174191" y="4700656"/>
            <a:ext cx="4135077" cy="363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ctr" defTabSz="1981200">
              <a:defRPr sz="28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sz="1867" b="1">
                <a:latin typeface="Helvetica" pitchFamily="2" charset="0"/>
              </a:rPr>
              <a:t>Ozone (ppbv)</a:t>
            </a:r>
          </a:p>
        </p:txBody>
      </p:sp>
      <p:pic>
        <p:nvPicPr>
          <p:cNvPr id="8" name="O3_profiles_ann2 (2).png" descr="O3_profiles_ann2 (2).png">
            <a:extLst>
              <a:ext uri="{FF2B5EF4-FFF2-40B4-BE49-F238E27FC236}">
                <a16:creationId xmlns:a16="http://schemas.microsoft.com/office/drawing/2014/main" id="{72B18D64-D560-9617-5144-BE3E28508D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150" t="1760" r="8014" b="23640"/>
          <a:stretch>
            <a:fillRect/>
          </a:stretch>
        </p:blipFill>
        <p:spPr>
          <a:xfrm>
            <a:off x="4203496" y="1669061"/>
            <a:ext cx="7692708" cy="2995097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Line">
            <a:extLst>
              <a:ext uri="{FF2B5EF4-FFF2-40B4-BE49-F238E27FC236}">
                <a16:creationId xmlns:a16="http://schemas.microsoft.com/office/drawing/2014/main" id="{2DAD366E-CEF2-6279-0DB4-896464F9529B}"/>
              </a:ext>
            </a:extLst>
          </p:cNvPr>
          <p:cNvSpPr/>
          <p:nvPr/>
        </p:nvSpPr>
        <p:spPr>
          <a:xfrm flipH="1" flipV="1">
            <a:off x="6842900" y="3731722"/>
            <a:ext cx="295427" cy="295427"/>
          </a:xfrm>
          <a:prstGeom prst="line">
            <a:avLst/>
          </a:prstGeom>
          <a:ln w="25400">
            <a:solidFill>
              <a:srgbClr val="000000"/>
            </a:solidFill>
            <a:miter/>
            <a:tailEnd type="triangle"/>
          </a:ln>
        </p:spPr>
        <p:txBody>
          <a:bodyPr lIns="30479" rIns="30479"/>
          <a:lstStyle/>
          <a:p>
            <a:endParaRPr sz="1200"/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5E6DE7E0-8F4C-20DB-7ED0-38DADCFDF61A}"/>
              </a:ext>
            </a:extLst>
          </p:cNvPr>
          <p:cNvSpPr/>
          <p:nvPr/>
        </p:nvSpPr>
        <p:spPr>
          <a:xfrm flipH="1" flipV="1">
            <a:off x="7020704" y="2780294"/>
            <a:ext cx="285658" cy="285658"/>
          </a:xfrm>
          <a:prstGeom prst="line">
            <a:avLst/>
          </a:prstGeom>
          <a:ln w="38100">
            <a:solidFill>
              <a:srgbClr val="3375B6"/>
            </a:solidFill>
            <a:miter/>
            <a:tailEnd type="triangle"/>
          </a:ln>
        </p:spPr>
        <p:txBody>
          <a:bodyPr lIns="30479" rIns="30479"/>
          <a:lstStyle/>
          <a:p>
            <a:endParaRPr sz="1200"/>
          </a:p>
        </p:txBody>
      </p:sp>
      <p:sp>
        <p:nvSpPr>
          <p:cNvPr id="13" name="No DA">
            <a:extLst>
              <a:ext uri="{FF2B5EF4-FFF2-40B4-BE49-F238E27FC236}">
                <a16:creationId xmlns:a16="http://schemas.microsoft.com/office/drawing/2014/main" id="{C35D0210-C217-9A02-59E2-D6E867186799}"/>
              </a:ext>
            </a:extLst>
          </p:cNvPr>
          <p:cNvSpPr txBox="1"/>
          <p:nvPr/>
        </p:nvSpPr>
        <p:spPr>
          <a:xfrm>
            <a:off x="6161269" y="1953159"/>
            <a:ext cx="664282" cy="313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0479" rIns="30479">
            <a:spAutoFit/>
          </a:bodyPr>
          <a:lstStyle>
            <a:lvl1pPr algn="ctr">
              <a:lnSpc>
                <a:spcPct val="90000"/>
              </a:lnSpc>
              <a:defRPr>
                <a:solidFill>
                  <a:srgbClr val="54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/>
              <a:t>No DA</a:t>
            </a:r>
          </a:p>
        </p:txBody>
      </p:sp>
      <p:sp>
        <p:nvSpPr>
          <p:cNvPr id="14" name="Line">
            <a:extLst>
              <a:ext uri="{FF2B5EF4-FFF2-40B4-BE49-F238E27FC236}">
                <a16:creationId xmlns:a16="http://schemas.microsoft.com/office/drawing/2014/main" id="{68B12FFE-5A39-6A42-DE38-566EFFF57753}"/>
              </a:ext>
            </a:extLst>
          </p:cNvPr>
          <p:cNvSpPr/>
          <p:nvPr/>
        </p:nvSpPr>
        <p:spPr>
          <a:xfrm>
            <a:off x="6436709" y="2255858"/>
            <a:ext cx="406191" cy="406191"/>
          </a:xfrm>
          <a:prstGeom prst="line">
            <a:avLst/>
          </a:prstGeom>
          <a:ln w="38100">
            <a:solidFill>
              <a:srgbClr val="3375B6"/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30479" rIns="30479"/>
          <a:lstStyle/>
          <a:p>
            <a:endParaRPr sz="1200"/>
          </a:p>
        </p:txBody>
      </p:sp>
      <p:sp>
        <p:nvSpPr>
          <p:cNvPr id="16" name="Line">
            <a:extLst>
              <a:ext uri="{FF2B5EF4-FFF2-40B4-BE49-F238E27FC236}">
                <a16:creationId xmlns:a16="http://schemas.microsoft.com/office/drawing/2014/main" id="{A2B7D4C7-A55B-3A3E-2F49-77F8A5938456}"/>
              </a:ext>
            </a:extLst>
          </p:cNvPr>
          <p:cNvSpPr/>
          <p:nvPr/>
        </p:nvSpPr>
        <p:spPr>
          <a:xfrm>
            <a:off x="6436709" y="2823294"/>
            <a:ext cx="416470" cy="416470"/>
          </a:xfrm>
          <a:prstGeom prst="line">
            <a:avLst/>
          </a:prstGeom>
          <a:ln w="38100">
            <a:solidFill>
              <a:srgbClr val="DE7E44"/>
            </a:solidFill>
            <a:miter/>
            <a:tailEnd type="triangle"/>
          </a:ln>
        </p:spPr>
        <p:txBody>
          <a:bodyPr lIns="30479" rIns="30479"/>
          <a:lstStyle/>
          <a:p>
            <a:endParaRPr sz="1200"/>
          </a:p>
        </p:txBody>
      </p:sp>
      <p:sp>
        <p:nvSpPr>
          <p:cNvPr id="17" name="Annual ozonesonde profiles">
            <a:extLst>
              <a:ext uri="{FF2B5EF4-FFF2-40B4-BE49-F238E27FC236}">
                <a16:creationId xmlns:a16="http://schemas.microsoft.com/office/drawing/2014/main" id="{B5E8F609-434B-40FE-B2CF-4BFD2A66EF64}"/>
              </a:ext>
            </a:extLst>
          </p:cNvPr>
          <p:cNvSpPr txBox="1"/>
          <p:nvPr/>
        </p:nvSpPr>
        <p:spPr>
          <a:xfrm>
            <a:off x="4292047" y="1348424"/>
            <a:ext cx="7604157" cy="35695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0479" tIns="30480" rIns="30479" bIns="30480" anchor="t">
            <a:spAutoFit/>
          </a:bodyPr>
          <a:lstStyle>
            <a:lvl1pPr algn="ctr">
              <a:lnSpc>
                <a:spcPct val="90000"/>
              </a:lnSpc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2100"/>
              <a:t>Tropospheric profiles</a:t>
            </a:r>
            <a:endParaRPr sz="2100"/>
          </a:p>
        </p:txBody>
      </p:sp>
      <p:sp>
        <p:nvSpPr>
          <p:cNvPr id="9" name="Obs">
            <a:extLst>
              <a:ext uri="{FF2B5EF4-FFF2-40B4-BE49-F238E27FC236}">
                <a16:creationId xmlns:a16="http://schemas.microsoft.com/office/drawing/2014/main" id="{CDE678D4-285F-1403-2612-E0F44E17B95D}"/>
              </a:ext>
            </a:extLst>
          </p:cNvPr>
          <p:cNvSpPr txBox="1"/>
          <p:nvPr/>
        </p:nvSpPr>
        <p:spPr>
          <a:xfrm>
            <a:off x="6990613" y="3992477"/>
            <a:ext cx="438258" cy="313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0479" rIns="30479">
            <a:spAutoFit/>
          </a:bodyPr>
          <a:lstStyle>
            <a:lvl1pPr algn="r">
              <a:lnSpc>
                <a:spcPct val="90000"/>
              </a:lnSpc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 err="1"/>
              <a:t>Obs</a:t>
            </a:r>
            <a:endParaRPr sz="1600"/>
          </a:p>
        </p:txBody>
      </p:sp>
      <p:sp>
        <p:nvSpPr>
          <p:cNvPr id="10" name="GEOS-CF-2">
            <a:extLst>
              <a:ext uri="{FF2B5EF4-FFF2-40B4-BE49-F238E27FC236}">
                <a16:creationId xmlns:a16="http://schemas.microsoft.com/office/drawing/2014/main" id="{BE3B0CB0-D2B6-11E6-82CD-197A5272EEA2}"/>
              </a:ext>
            </a:extLst>
          </p:cNvPr>
          <p:cNvSpPr txBox="1"/>
          <p:nvPr/>
        </p:nvSpPr>
        <p:spPr>
          <a:xfrm>
            <a:off x="7020704" y="3041166"/>
            <a:ext cx="516806" cy="313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0479" rIns="30479">
            <a:spAutoFit/>
          </a:bodyPr>
          <a:lstStyle>
            <a:lvl1pPr algn="ctr">
              <a:lnSpc>
                <a:spcPct val="90000"/>
              </a:lnSpc>
              <a:defRPr>
                <a:solidFill>
                  <a:srgbClr val="54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/>
              <a:t>CF-2</a:t>
            </a:r>
          </a:p>
        </p:txBody>
      </p:sp>
      <p:sp>
        <p:nvSpPr>
          <p:cNvPr id="15" name="CF-1">
            <a:extLst>
              <a:ext uri="{FF2B5EF4-FFF2-40B4-BE49-F238E27FC236}">
                <a16:creationId xmlns:a16="http://schemas.microsoft.com/office/drawing/2014/main" id="{FECBB40A-C135-BE45-F40A-02DBC67F605C}"/>
              </a:ext>
            </a:extLst>
          </p:cNvPr>
          <p:cNvSpPr txBox="1"/>
          <p:nvPr/>
        </p:nvSpPr>
        <p:spPr>
          <a:xfrm>
            <a:off x="6326094" y="2581111"/>
            <a:ext cx="516806" cy="313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0479" rIns="30479">
            <a:spAutoFit/>
          </a:bodyPr>
          <a:lstStyle>
            <a:lvl1pPr algn="ctr">
              <a:lnSpc>
                <a:spcPct val="90000"/>
              </a:lnSpc>
              <a:defRPr>
                <a:solidFill>
                  <a:srgbClr val="54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/>
              <a:t>CF-1</a:t>
            </a:r>
          </a:p>
        </p:txBody>
      </p:sp>
      <p:sp>
        <p:nvSpPr>
          <p:cNvPr id="6" name="Ozone (ppbv)">
            <a:extLst>
              <a:ext uri="{FF2B5EF4-FFF2-40B4-BE49-F238E27FC236}">
                <a16:creationId xmlns:a16="http://schemas.microsoft.com/office/drawing/2014/main" id="{F3C381B2-5B0C-EBAB-FAF5-D3152BFBA7A9}"/>
              </a:ext>
            </a:extLst>
          </p:cNvPr>
          <p:cNvSpPr/>
          <p:nvPr/>
        </p:nvSpPr>
        <p:spPr>
          <a:xfrm>
            <a:off x="10011481" y="6018568"/>
            <a:ext cx="1959175" cy="73685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algn="ctr" defTabSz="1981200">
              <a:defRPr sz="28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US" sz="1867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Results for 2023</a:t>
            </a:r>
            <a:endParaRPr sz="1867">
              <a:solidFill>
                <a:schemeClr val="bg2">
                  <a:lumMod val="50000"/>
                </a:schemeClr>
              </a:solidFill>
              <a:latin typeface="Helvetica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398FB8-3C14-B913-D852-6822FA0B6206}"/>
              </a:ext>
            </a:extLst>
          </p:cNvPr>
          <p:cNvSpPr txBox="1"/>
          <p:nvPr/>
        </p:nvSpPr>
        <p:spPr>
          <a:xfrm>
            <a:off x="211093" y="1348424"/>
            <a:ext cx="34361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Helvetica" pitchFamily="2" charset="0"/>
              </a:rPr>
              <a:t>Columns (sfc-300 hPa)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FF1A42-F60C-0C19-8572-F700A898AD8D}"/>
              </a:ext>
            </a:extLst>
          </p:cNvPr>
          <p:cNvSpPr txBox="1"/>
          <p:nvPr/>
        </p:nvSpPr>
        <p:spPr>
          <a:xfrm>
            <a:off x="379856" y="5278826"/>
            <a:ext cx="1078021" cy="307777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000">
                <a:latin typeface="Helvetica" pitchFamily="2" charset="0"/>
              </a:rPr>
              <a:t>Mean bias: 0.9 DU</a:t>
            </a:r>
          </a:p>
          <a:p>
            <a:r>
              <a:rPr lang="en-US" sz="1000">
                <a:latin typeface="Helvetica" pitchFamily="2" charset="0"/>
              </a:rPr>
              <a:t>r: 0.98</a:t>
            </a:r>
          </a:p>
        </p:txBody>
      </p:sp>
      <p:sp>
        <p:nvSpPr>
          <p:cNvPr id="2" name="v2 closer to TEMPO over cities - updated emissions; Soil NOx emissions likely high in the model">
            <a:extLst>
              <a:ext uri="{FF2B5EF4-FFF2-40B4-BE49-F238E27FC236}">
                <a16:creationId xmlns:a16="http://schemas.microsoft.com/office/drawing/2014/main" id="{E6388590-BCCF-BE94-F72A-A311BE84A643}"/>
              </a:ext>
            </a:extLst>
          </p:cNvPr>
          <p:cNvSpPr txBox="1"/>
          <p:nvPr/>
        </p:nvSpPr>
        <p:spPr>
          <a:xfrm>
            <a:off x="4588943" y="5024104"/>
            <a:ext cx="7010364" cy="74315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0479" rIns="30479">
            <a:spAutoFit/>
          </a:bodyPr>
          <a:lstStyle/>
          <a:p>
            <a:pPr algn="ctr">
              <a:lnSpc>
                <a:spcPct val="110000"/>
              </a:lnSpc>
              <a:defRPr sz="3200" b="1">
                <a:solidFill>
                  <a:schemeClr val="accent5">
                    <a:satOff val="-19091"/>
                    <a:lumOff val="-11921"/>
                  </a:schemeClr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2000" dirty="0"/>
              <a:t>Improvement in free tropospheric ozone</a:t>
            </a:r>
            <a:r>
              <a:rPr sz="2000" dirty="0"/>
              <a:t>;</a:t>
            </a:r>
            <a:br>
              <a:rPr sz="2000" dirty="0"/>
            </a:br>
            <a:r>
              <a:rPr lang="en-US" sz="2000" dirty="0"/>
              <a:t>but mixing in the boundary layer may be too fast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1379494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E4CFF-5F1E-AD68-EA13-B1B5540D7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3FD638B-EB31-A1D7-C2CF-DAD137E333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638"/>
          <a:stretch>
            <a:fillRect/>
          </a:stretch>
        </p:blipFill>
        <p:spPr>
          <a:xfrm>
            <a:off x="1477895" y="3966165"/>
            <a:ext cx="5517826" cy="259011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6F6C240-7504-AA2D-3FAD-73D5A9D76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91" y="74252"/>
            <a:ext cx="9511444" cy="930281"/>
          </a:xfrm>
        </p:spPr>
        <p:txBody>
          <a:bodyPr>
            <a:normAutofit/>
          </a:bodyPr>
          <a:lstStyle/>
          <a:p>
            <a:pPr algn="l"/>
            <a:r>
              <a:rPr lang="en-US" b="1" dirty="0"/>
              <a:t>Surface ozone improves with updated NO</a:t>
            </a:r>
            <a:r>
              <a:rPr lang="en-US" b="1" baseline="-25000" dirty="0"/>
              <a:t>x</a:t>
            </a:r>
            <a:r>
              <a:rPr lang="en-US" b="1" dirty="0"/>
              <a:t> and VOC emissions, but some bias remains over US</a:t>
            </a:r>
            <a:endParaRPr lang="en-US" b="1" baseline="-25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83F8EC-11BA-3814-91E8-BDB07DA4E929}"/>
              </a:ext>
            </a:extLst>
          </p:cNvPr>
          <p:cNvSpPr txBox="1"/>
          <p:nvPr/>
        </p:nvSpPr>
        <p:spPr>
          <a:xfrm>
            <a:off x="1920707" y="1137802"/>
            <a:ext cx="8020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Annual 95</a:t>
            </a:r>
            <a:r>
              <a:rPr lang="en-US" baseline="30000" dirty="0">
                <a:latin typeface="Helvetica" pitchFamily="2" charset="0"/>
              </a:rPr>
              <a:t>th</a:t>
            </a:r>
            <a:r>
              <a:rPr lang="en-US" dirty="0">
                <a:latin typeface="Helvetica" pitchFamily="2" charset="0"/>
              </a:rPr>
              <a:t> percentile MDA8 ozone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EAB97E-2A1E-1D51-D705-9BB2706DFB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8380"/>
          <a:stretch>
            <a:fillRect/>
          </a:stretch>
        </p:blipFill>
        <p:spPr>
          <a:xfrm>
            <a:off x="1477895" y="1498550"/>
            <a:ext cx="5517827" cy="22529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59440F-875D-8027-5D64-077F8184682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0703"/>
          <a:stretch>
            <a:fillRect/>
          </a:stretch>
        </p:blipFill>
        <p:spPr>
          <a:xfrm>
            <a:off x="6995721" y="1507134"/>
            <a:ext cx="3746500" cy="22114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052D1E-B248-CB31-F42F-50D72BA554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5721" y="3818396"/>
            <a:ext cx="3935359" cy="2601339"/>
          </a:xfrm>
          <a:prstGeom prst="rect">
            <a:avLst/>
          </a:prstGeom>
        </p:spPr>
      </p:pic>
      <p:sp>
        <p:nvSpPr>
          <p:cNvPr id="13" name="Line">
            <a:extLst>
              <a:ext uri="{FF2B5EF4-FFF2-40B4-BE49-F238E27FC236}">
                <a16:creationId xmlns:a16="http://schemas.microsoft.com/office/drawing/2014/main" id="{A24711AF-DEB3-01DE-BB67-E656EA30C8DD}"/>
              </a:ext>
            </a:extLst>
          </p:cNvPr>
          <p:cNvSpPr/>
          <p:nvPr/>
        </p:nvSpPr>
        <p:spPr>
          <a:xfrm flipV="1">
            <a:off x="8449056" y="2553410"/>
            <a:ext cx="372836" cy="288982"/>
          </a:xfrm>
          <a:prstGeom prst="line">
            <a:avLst/>
          </a:prstGeom>
          <a:ln w="25400">
            <a:solidFill>
              <a:srgbClr val="000000"/>
            </a:solidFill>
            <a:miter/>
            <a:tailEnd type="triangle"/>
          </a:ln>
        </p:spPr>
        <p:txBody>
          <a:bodyPr lIns="30479" rIns="30479"/>
          <a:lstStyle/>
          <a:p>
            <a:endParaRPr sz="1200"/>
          </a:p>
        </p:txBody>
      </p:sp>
      <p:sp>
        <p:nvSpPr>
          <p:cNvPr id="14" name="Line">
            <a:extLst>
              <a:ext uri="{FF2B5EF4-FFF2-40B4-BE49-F238E27FC236}">
                <a16:creationId xmlns:a16="http://schemas.microsoft.com/office/drawing/2014/main" id="{F3665135-E4D6-7E7C-86F7-444D879E0D99}"/>
              </a:ext>
            </a:extLst>
          </p:cNvPr>
          <p:cNvSpPr/>
          <p:nvPr/>
        </p:nvSpPr>
        <p:spPr>
          <a:xfrm flipH="1" flipV="1">
            <a:off x="9344991" y="1896864"/>
            <a:ext cx="285658" cy="285658"/>
          </a:xfrm>
          <a:prstGeom prst="line">
            <a:avLst/>
          </a:prstGeom>
          <a:ln w="38100">
            <a:solidFill>
              <a:srgbClr val="3375B6"/>
            </a:solidFill>
            <a:miter/>
            <a:tailEnd type="triangle"/>
          </a:ln>
        </p:spPr>
        <p:txBody>
          <a:bodyPr lIns="30479" rIns="30479"/>
          <a:lstStyle/>
          <a:p>
            <a:endParaRPr sz="1200"/>
          </a:p>
        </p:txBody>
      </p:sp>
      <p:sp>
        <p:nvSpPr>
          <p:cNvPr id="15" name="Line">
            <a:extLst>
              <a:ext uri="{FF2B5EF4-FFF2-40B4-BE49-F238E27FC236}">
                <a16:creationId xmlns:a16="http://schemas.microsoft.com/office/drawing/2014/main" id="{1766D35E-9859-756F-FF5F-33AEAFA4EEE6}"/>
              </a:ext>
            </a:extLst>
          </p:cNvPr>
          <p:cNvSpPr/>
          <p:nvPr/>
        </p:nvSpPr>
        <p:spPr>
          <a:xfrm flipH="1" flipV="1">
            <a:off x="9721413" y="2857909"/>
            <a:ext cx="400173" cy="313601"/>
          </a:xfrm>
          <a:prstGeom prst="line">
            <a:avLst/>
          </a:prstGeom>
          <a:ln w="38100">
            <a:solidFill>
              <a:srgbClr val="DE7E44"/>
            </a:solidFill>
            <a:miter/>
            <a:tailEnd type="triangle"/>
          </a:ln>
        </p:spPr>
        <p:txBody>
          <a:bodyPr lIns="30479" rIns="30479"/>
          <a:lstStyle/>
          <a:p>
            <a:endParaRPr sz="1200"/>
          </a:p>
        </p:txBody>
      </p:sp>
      <p:sp>
        <p:nvSpPr>
          <p:cNvPr id="16" name="Obs">
            <a:extLst>
              <a:ext uri="{FF2B5EF4-FFF2-40B4-BE49-F238E27FC236}">
                <a16:creationId xmlns:a16="http://schemas.microsoft.com/office/drawing/2014/main" id="{901D4E0C-3C16-19D8-5919-F0B99EBFF004}"/>
              </a:ext>
            </a:extLst>
          </p:cNvPr>
          <p:cNvSpPr txBox="1"/>
          <p:nvPr/>
        </p:nvSpPr>
        <p:spPr>
          <a:xfrm>
            <a:off x="8139439" y="2749158"/>
            <a:ext cx="438258" cy="313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479" rIns="30479">
            <a:spAutoFit/>
          </a:bodyPr>
          <a:lstStyle>
            <a:lvl1pPr algn="r">
              <a:lnSpc>
                <a:spcPct val="90000"/>
              </a:lnSpc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 err="1"/>
              <a:t>Obs</a:t>
            </a:r>
            <a:endParaRPr sz="1600"/>
          </a:p>
        </p:txBody>
      </p:sp>
      <p:sp>
        <p:nvSpPr>
          <p:cNvPr id="17" name="GEOS-CF-2">
            <a:extLst>
              <a:ext uri="{FF2B5EF4-FFF2-40B4-BE49-F238E27FC236}">
                <a16:creationId xmlns:a16="http://schemas.microsoft.com/office/drawing/2014/main" id="{39A3F3C5-BE17-6328-672A-AFC401653743}"/>
              </a:ext>
            </a:extLst>
          </p:cNvPr>
          <p:cNvSpPr txBox="1"/>
          <p:nvPr/>
        </p:nvSpPr>
        <p:spPr>
          <a:xfrm>
            <a:off x="9682796" y="2039693"/>
            <a:ext cx="516806" cy="313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479" rIns="30479">
            <a:spAutoFit/>
          </a:bodyPr>
          <a:lstStyle>
            <a:lvl1pPr algn="ctr">
              <a:lnSpc>
                <a:spcPct val="90000"/>
              </a:lnSpc>
              <a:defRPr>
                <a:solidFill>
                  <a:srgbClr val="54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/>
              <a:t>CF-2</a:t>
            </a:r>
          </a:p>
        </p:txBody>
      </p:sp>
      <p:sp>
        <p:nvSpPr>
          <p:cNvPr id="18" name="CF-1">
            <a:extLst>
              <a:ext uri="{FF2B5EF4-FFF2-40B4-BE49-F238E27FC236}">
                <a16:creationId xmlns:a16="http://schemas.microsoft.com/office/drawing/2014/main" id="{0A014AC1-4733-C34C-D083-7BFCB923B375}"/>
              </a:ext>
            </a:extLst>
          </p:cNvPr>
          <p:cNvSpPr txBox="1"/>
          <p:nvPr/>
        </p:nvSpPr>
        <p:spPr>
          <a:xfrm>
            <a:off x="10173500" y="2986374"/>
            <a:ext cx="516806" cy="313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0479" rIns="30479">
            <a:spAutoFit/>
          </a:bodyPr>
          <a:lstStyle>
            <a:lvl1pPr algn="ctr">
              <a:lnSpc>
                <a:spcPct val="90000"/>
              </a:lnSpc>
              <a:defRPr>
                <a:solidFill>
                  <a:srgbClr val="54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/>
              <a:t>CF-1</a:t>
            </a:r>
          </a:p>
        </p:txBody>
      </p:sp>
      <p:sp>
        <p:nvSpPr>
          <p:cNvPr id="19" name="Annual ozonesonde profiles">
            <a:extLst>
              <a:ext uri="{FF2B5EF4-FFF2-40B4-BE49-F238E27FC236}">
                <a16:creationId xmlns:a16="http://schemas.microsoft.com/office/drawing/2014/main" id="{4873983B-284C-0D06-6F64-06FB4458423D}"/>
              </a:ext>
            </a:extLst>
          </p:cNvPr>
          <p:cNvSpPr txBox="1"/>
          <p:nvPr/>
        </p:nvSpPr>
        <p:spPr>
          <a:xfrm>
            <a:off x="1250230" y="1391145"/>
            <a:ext cx="2800014" cy="3108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0479" tIns="30480" rIns="30479" bIns="30480" anchor="t">
            <a:spAutoFit/>
          </a:bodyPr>
          <a:lstStyle>
            <a:lvl1pPr algn="ctr">
              <a:lnSpc>
                <a:spcPct val="90000"/>
              </a:lnSpc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800" b="1">
                <a:latin typeface="Arial" panose="020B0604020202020204" pitchFamily="34" charset="0"/>
                <a:cs typeface="Arial" panose="020B0604020202020204" pitchFamily="34" charset="0"/>
              </a:rPr>
              <a:t>Observations</a:t>
            </a:r>
            <a:endParaRPr sz="18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Annual ozonesonde profiles">
            <a:extLst>
              <a:ext uri="{FF2B5EF4-FFF2-40B4-BE49-F238E27FC236}">
                <a16:creationId xmlns:a16="http://schemas.microsoft.com/office/drawing/2014/main" id="{7B252DE6-60D7-FC5A-33F0-7B80A2E8679E}"/>
              </a:ext>
            </a:extLst>
          </p:cNvPr>
          <p:cNvSpPr txBox="1"/>
          <p:nvPr/>
        </p:nvSpPr>
        <p:spPr>
          <a:xfrm>
            <a:off x="4286195" y="1472495"/>
            <a:ext cx="2800014" cy="24929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t">
            <a:spAutoFit/>
          </a:bodyPr>
          <a:lstStyle>
            <a:lvl1pPr algn="ctr">
              <a:lnSpc>
                <a:spcPct val="90000"/>
              </a:lnSpc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800" b="1">
                <a:latin typeface="Arial" panose="020B0604020202020204" pitchFamily="34" charset="0"/>
                <a:cs typeface="Arial" panose="020B0604020202020204" pitchFamily="34" charset="0"/>
              </a:rPr>
              <a:t>GEOS-CF-2</a:t>
            </a:r>
            <a:endParaRPr sz="18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zone (ppbv)">
            <a:extLst>
              <a:ext uri="{FF2B5EF4-FFF2-40B4-BE49-F238E27FC236}">
                <a16:creationId xmlns:a16="http://schemas.microsoft.com/office/drawing/2014/main" id="{64293F5C-6C4A-550E-CB1F-329200097908}"/>
              </a:ext>
            </a:extLst>
          </p:cNvPr>
          <p:cNvSpPr/>
          <p:nvPr/>
        </p:nvSpPr>
        <p:spPr>
          <a:xfrm>
            <a:off x="10121586" y="6481176"/>
            <a:ext cx="1959175" cy="335683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 anchor="ctr"/>
          <a:lstStyle>
            <a:lvl1pPr algn="ctr" defTabSz="1981200">
              <a:defRPr sz="28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US" sz="1867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Results for 2023</a:t>
            </a:r>
            <a:endParaRPr sz="1867">
              <a:solidFill>
                <a:schemeClr val="bg2">
                  <a:lumMod val="50000"/>
                </a:schemeClr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09826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3C888352654E4BAFF79E93438DAAAC" ma:contentTypeVersion="16" ma:contentTypeDescription="Create a new document." ma:contentTypeScope="" ma:versionID="fef1e5ad53a9a63f5ecb93eb04d14391">
  <xsd:schema xmlns:xsd="http://www.w3.org/2001/XMLSchema" xmlns:xs="http://www.w3.org/2001/XMLSchema" xmlns:p="http://schemas.microsoft.com/office/2006/metadata/properties" xmlns:ns2="9fa486a1-3a1e-4d08-a878-e8532c191a25" xmlns:ns3="3dba58d7-e80b-4119-8dfe-5a23d230afee" xmlns:ns4="d900e117-17a0-4b24-9e47-511ef1d02c43" targetNamespace="http://schemas.microsoft.com/office/2006/metadata/properties" ma:root="true" ma:fieldsID="0cb2499c63e8087ae144455c8be0f9b2" ns2:_="" ns3:_="" ns4:_="">
    <xsd:import namespace="9fa486a1-3a1e-4d08-a878-e8532c191a25"/>
    <xsd:import namespace="3dba58d7-e80b-4119-8dfe-5a23d230afee"/>
    <xsd:import namespace="d900e117-17a0-4b24-9e47-511ef1d02c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a486a1-3a1e-4d08-a878-e8532c191a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0fb68aea-d2ee-4a6c-85e6-e4b5686e96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ba58d7-e80b-4119-8dfe-5a23d230afe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00e117-17a0-4b24-9e47-511ef1d02c43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a4dcb7f-6ba2-45d9-8896-c284c4537072}" ma:internalName="TaxCatchAll" ma:showField="CatchAllData" ma:web="3dba58d7-e80b-4119-8dfe-5a23d230afe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900e117-17a0-4b24-9e47-511ef1d02c43" xsi:nil="true"/>
    <lcf76f155ced4ddcb4097134ff3c332f xmlns="9fa486a1-3a1e-4d08-a878-e8532c191a2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269B355-6FF5-4C8D-BDEF-02932759F3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a486a1-3a1e-4d08-a878-e8532c191a25"/>
    <ds:schemaRef ds:uri="3dba58d7-e80b-4119-8dfe-5a23d230afee"/>
    <ds:schemaRef ds:uri="d900e117-17a0-4b24-9e47-511ef1d02c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B69CEBB-7E38-4D75-AD7A-F66C732496B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ADAC6CD-4089-4C07-9161-0AF882070475}">
  <ds:schemaRefs>
    <ds:schemaRef ds:uri="http://schemas.microsoft.com/office/2006/documentManagement/types"/>
    <ds:schemaRef ds:uri="d900e117-17a0-4b24-9e47-511ef1d02c43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purl.org/dc/dcmitype/"/>
    <ds:schemaRef ds:uri="9fa486a1-3a1e-4d08-a878-e8532c191a25"/>
    <ds:schemaRef ds:uri="http://purl.org/dc/terms/"/>
    <ds:schemaRef ds:uri="http://www.w3.org/XML/1998/namespace"/>
    <ds:schemaRef ds:uri="3dba58d7-e80b-4119-8dfe-5a23d230afee"/>
  </ds:schemaRefs>
</ds:datastoreItem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610 PPT Template Master Light Jan 2024</Template>
  <TotalTime>614</TotalTime>
  <Words>600</Words>
  <Application>Microsoft Macintosh PowerPoint</Application>
  <PresentationFormat>Widescreen</PresentationFormat>
  <Paragraphs>101</Paragraphs>
  <Slides>10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Courier New</vt:lpstr>
      <vt:lpstr>Helvetica</vt:lpstr>
      <vt:lpstr>Custom Design</vt:lpstr>
      <vt:lpstr>1_Custom Design</vt:lpstr>
      <vt:lpstr>The NASA GEOS Composition Forecasting system (GEOS-CF)</vt:lpstr>
      <vt:lpstr>GEOS-CF is widely used for research and mission support </vt:lpstr>
      <vt:lpstr>Engaged with a broad user community</vt:lpstr>
      <vt:lpstr>GEOS-CF version 2 marks a major advance for the system</vt:lpstr>
      <vt:lpstr>Updated emissions improve NO2 in GEOS-CF version 2</vt:lpstr>
      <vt:lpstr>GEOS-CF-2 NO2, NOy profiles more consistent with  aircraft observations over the US</vt:lpstr>
      <vt:lpstr>Surface PM2.5 is much improved in GEOS-CF-2</vt:lpstr>
      <vt:lpstr>Ozone data assimilation improves tropospheric ozone in GEOS-CF-2</vt:lpstr>
      <vt:lpstr>Surface ozone improves with updated NOx and VOC emissions, but some bias remains over US</vt:lpstr>
      <vt:lpstr>Conclusions &amp; outlook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>Liu, Fei (GSFC-610.1)[MORGAN STATE UNIV.]</cp:lastModifiedBy>
  <cp:revision>15</cp:revision>
  <dcterms:created xsi:type="dcterms:W3CDTF">2025-09-18T16:08:03Z</dcterms:created>
  <dcterms:modified xsi:type="dcterms:W3CDTF">2026-06-13T20:45:03Z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0x010100853C888352654E4BAFF79E93438DAAAC</vt:lpwstr>
  </property>
  <property fmtid="{D5CDD505-2E9C-101B-9397-08002B2CF9AE}" pid="3" name="MediaServiceImageTags">
    <vt:lpwstr/>
  </property>
</Properties>
</file>