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774" r:id="rId1"/>
  </p:sldMasterIdLst>
  <p:notesMasterIdLst>
    <p:notesMasterId r:id="rId18"/>
  </p:notesMasterIdLst>
  <p:sldIdLst>
    <p:sldId id="1042652950" r:id="rId2"/>
    <p:sldId id="1042653142" r:id="rId3"/>
    <p:sldId id="1042653017" r:id="rId4"/>
    <p:sldId id="1042653417" r:id="rId5"/>
    <p:sldId id="1042653418" r:id="rId6"/>
    <p:sldId id="1042653137" r:id="rId7"/>
    <p:sldId id="1042653409" r:id="rId8"/>
    <p:sldId id="1042652954" r:id="rId9"/>
    <p:sldId id="1042653149" r:id="rId10"/>
    <p:sldId id="1042653421" r:id="rId11"/>
    <p:sldId id="1042653416" r:id="rId12"/>
    <p:sldId id="1042653414" r:id="rId13"/>
    <p:sldId id="1042653157" r:id="rId14"/>
    <p:sldId id="1042653158" r:id="rId15"/>
    <p:sldId id="1042652924" r:id="rId16"/>
    <p:sldId id="269"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DF825D8-DAA9-A17E-7FD3-EB3550631833}" name="Fenn, Crystal J. (LARC-D206)" initials="F(" userId="S::cfenn@ndc.nasa.gov::e706ab77-a4eb-46fd-9b0c-8ec1c8e24d7a"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FF00FF"/>
    <a:srgbClr val="FFB76B"/>
    <a:srgbClr val="A8C8EC"/>
    <a:srgbClr val="0600FF"/>
    <a:srgbClr val="0179B9"/>
    <a:srgbClr val="81E280"/>
    <a:srgbClr val="FF9293"/>
    <a:srgbClr val="4F9AE7"/>
    <a:srgbClr val="525BCC"/>
    <a:srgbClr val="529BE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 uri="{1BD7E111-0CB8-44D6-8891-C1BB2F81B7CC}">
      <p1710:readonlyRecommended xmlns:p1710="http://schemas.microsoft.com/office/powerpoint/2017/10/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166"/>
    <p:restoredTop sz="97010"/>
  </p:normalViewPr>
  <p:slideViewPr>
    <p:cSldViewPr snapToGrid="0" snapToObjects="1">
      <p:cViewPr varScale="1">
        <p:scale>
          <a:sx n="144" d="100"/>
          <a:sy n="144" d="100"/>
        </p:scale>
        <p:origin x="224" y="424"/>
      </p:cViewPr>
      <p:guideLst/>
    </p:cSldViewPr>
  </p:slideViewPr>
  <p:notesTextViewPr>
    <p:cViewPr>
      <p:scale>
        <a:sx n="1" d="1"/>
        <a:sy n="1" d="1"/>
      </p:scale>
      <p:origin x="0" y="0"/>
    </p:cViewPr>
  </p:notesTextViewPr>
  <p:sorterViewPr>
    <p:cViewPr>
      <p:scale>
        <a:sx n="1" d="1"/>
        <a:sy n="1" d="1"/>
      </p:scale>
      <p:origin x="0" y="0"/>
    </p:cViewPr>
  </p:sorterViewPr>
  <p:notesViewPr>
    <p:cSldViewPr snapToGrid="0" snapToObjects="1">
      <p:cViewPr varScale="1">
        <p:scale>
          <a:sx n="117" d="100"/>
          <a:sy n="117" d="100"/>
        </p:scale>
        <p:origin x="4200" y="17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microsoft.com/office/2018/10/relationships/authors" Target="authors.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4F85442-679F-6940-8D76-BD610BCABF31}" type="datetimeFigureOut">
              <a:rPr lang="en-US" smtClean="0"/>
              <a:t>6/23/26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C165635-F46D-3643-9694-3A302E640B0D}" type="slidenum">
              <a:rPr lang="en-US" smtClean="0"/>
              <a:t>‹#›</a:t>
            </a:fld>
            <a:endParaRPr lang="en-US"/>
          </a:p>
        </p:txBody>
      </p:sp>
    </p:spTree>
    <p:extLst>
      <p:ext uri="{BB962C8B-B14F-4D97-AF65-F5344CB8AC3E}">
        <p14:creationId xmlns:p14="http://schemas.microsoft.com/office/powerpoint/2010/main" val="1617766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Google Shape;257;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8" name="Google Shape;258;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endParaRPr lang="en-US" sz="1200" b="0" i="0" u="none" strike="noStrike" kern="1200" dirty="0">
              <a:solidFill>
                <a:schemeClr val="tx1"/>
              </a:solidFill>
              <a:effectLst/>
              <a:highlight>
                <a:srgbClr val="FFFFFF"/>
              </a:highlight>
              <a:latin typeface="+mn-lt"/>
              <a:ea typeface="+mn-ea"/>
              <a:cs typeface="+mn-cs"/>
            </a:endParaRPr>
          </a:p>
        </p:txBody>
      </p:sp>
      <p:sp>
        <p:nvSpPr>
          <p:cNvPr id="259" name="Google Shape;259;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1</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7C0366-D5E7-A46B-7EAA-2B1324CA763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7E02613-7928-C525-CE64-8F8EEAAE2A9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FEA198F-60E4-B7BD-68A6-74B4B60C1358}"/>
              </a:ext>
            </a:extLst>
          </p:cNvPr>
          <p:cNvSpPr>
            <a:spLocks noGrp="1"/>
          </p:cNvSpPr>
          <p:nvPr>
            <p:ph type="body" idx="1"/>
          </p:nvPr>
        </p:nvSpPr>
        <p:spPr/>
        <p:txBody>
          <a:bodyPr/>
          <a:lstStyle/>
          <a:p>
            <a:endParaRPr lang="en-US" sz="1200" b="0" i="0" kern="1200" dirty="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49CCEDD3-1BF8-3D0F-973D-BD0CD807970E}"/>
              </a:ext>
            </a:extLst>
          </p:cNvPr>
          <p:cNvSpPr>
            <a:spLocks noGrp="1"/>
          </p:cNvSpPr>
          <p:nvPr>
            <p:ph type="sldNum" sz="quarter" idx="5"/>
          </p:nvPr>
        </p:nvSpPr>
        <p:spPr/>
        <p:txBody>
          <a:bodyPr/>
          <a:lstStyle/>
          <a:p>
            <a:fld id="{6C165635-F46D-3643-9694-3A302E640B0D}" type="slidenum">
              <a:rPr lang="en-US" smtClean="0"/>
              <a:t>10</a:t>
            </a:fld>
            <a:endParaRPr lang="en-US"/>
          </a:p>
        </p:txBody>
      </p:sp>
    </p:spTree>
    <p:extLst>
      <p:ext uri="{BB962C8B-B14F-4D97-AF65-F5344CB8AC3E}">
        <p14:creationId xmlns:p14="http://schemas.microsoft.com/office/powerpoint/2010/main" val="13233376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47F803-F520-087D-FBC2-E1DF0F886C8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E777A0F-66E1-3193-8A44-DADADFA2579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4CBE28B-5126-A5D9-BA04-B28D7E022929}"/>
              </a:ext>
            </a:extLst>
          </p:cNvPr>
          <p:cNvSpPr>
            <a:spLocks noGrp="1"/>
          </p:cNvSpPr>
          <p:nvPr>
            <p:ph type="body" idx="1"/>
          </p:nvPr>
        </p:nvSpPr>
        <p:spPr/>
        <p:txBody>
          <a:bodyPr/>
          <a:lstStyle/>
          <a:p>
            <a:endParaRPr lang="en-US" sz="1200" b="0" i="0" kern="1200" dirty="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8D57CD5C-8A6F-3F9B-C89C-4DD2C0251F01}"/>
              </a:ext>
            </a:extLst>
          </p:cNvPr>
          <p:cNvSpPr>
            <a:spLocks noGrp="1"/>
          </p:cNvSpPr>
          <p:nvPr>
            <p:ph type="sldNum" sz="quarter" idx="5"/>
          </p:nvPr>
        </p:nvSpPr>
        <p:spPr/>
        <p:txBody>
          <a:bodyPr/>
          <a:lstStyle/>
          <a:p>
            <a:fld id="{6C165635-F46D-3643-9694-3A302E640B0D}" type="slidenum">
              <a:rPr lang="en-US" smtClean="0"/>
              <a:t>11</a:t>
            </a:fld>
            <a:endParaRPr lang="en-US"/>
          </a:p>
        </p:txBody>
      </p:sp>
    </p:spTree>
    <p:extLst>
      <p:ext uri="{BB962C8B-B14F-4D97-AF65-F5344CB8AC3E}">
        <p14:creationId xmlns:p14="http://schemas.microsoft.com/office/powerpoint/2010/main" val="14366594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A0B8D1-4EC9-4873-0988-5573EE3F84B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6439708-A52A-0F98-38AE-F01EC4FCA4C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461CCD3-EB59-9229-8DAE-52A42D78A32A}"/>
              </a:ext>
            </a:extLst>
          </p:cNvPr>
          <p:cNvSpPr>
            <a:spLocks noGrp="1"/>
          </p:cNvSpPr>
          <p:nvPr>
            <p:ph type="body" idx="1"/>
          </p:nvPr>
        </p:nvSpPr>
        <p:spPr/>
        <p:txBody>
          <a:bodyPr/>
          <a:lstStyle/>
          <a:p>
            <a:endParaRPr lang="en-US" sz="1200" b="0" i="0" kern="1200" dirty="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C9C1DD95-D1EB-C8ED-CDA1-6234B88402BF}"/>
              </a:ext>
            </a:extLst>
          </p:cNvPr>
          <p:cNvSpPr>
            <a:spLocks noGrp="1"/>
          </p:cNvSpPr>
          <p:nvPr>
            <p:ph type="sldNum" sz="quarter" idx="5"/>
          </p:nvPr>
        </p:nvSpPr>
        <p:spPr/>
        <p:txBody>
          <a:bodyPr/>
          <a:lstStyle/>
          <a:p>
            <a:fld id="{6C165635-F46D-3643-9694-3A302E640B0D}" type="slidenum">
              <a:rPr lang="en-US" smtClean="0"/>
              <a:t>12</a:t>
            </a:fld>
            <a:endParaRPr lang="en-US"/>
          </a:p>
        </p:txBody>
      </p:sp>
    </p:spTree>
    <p:extLst>
      <p:ext uri="{BB962C8B-B14F-4D97-AF65-F5344CB8AC3E}">
        <p14:creationId xmlns:p14="http://schemas.microsoft.com/office/powerpoint/2010/main" val="21199569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1CF2CE-BB5F-45DB-6C94-7128CDD4299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50B3A19-7A62-42EF-A1DD-B74320734EF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38E3E2A-B313-C548-0C9E-3B6556D48298}"/>
              </a:ext>
            </a:extLst>
          </p:cNvPr>
          <p:cNvSpPr>
            <a:spLocks noGrp="1"/>
          </p:cNvSpPr>
          <p:nvPr>
            <p:ph type="body" idx="1"/>
          </p:nvPr>
        </p:nvSpPr>
        <p:spPr/>
        <p:txBody>
          <a:bodyPr/>
          <a:lstStyle/>
          <a:p>
            <a:endParaRPr lang="en-US" sz="1200" b="0" i="0" kern="1200" dirty="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F76A835D-418A-A01E-DFEE-29D731BBC48D}"/>
              </a:ext>
            </a:extLst>
          </p:cNvPr>
          <p:cNvSpPr>
            <a:spLocks noGrp="1"/>
          </p:cNvSpPr>
          <p:nvPr>
            <p:ph type="sldNum" sz="quarter" idx="5"/>
          </p:nvPr>
        </p:nvSpPr>
        <p:spPr/>
        <p:txBody>
          <a:bodyPr/>
          <a:lstStyle/>
          <a:p>
            <a:fld id="{6C165635-F46D-3643-9694-3A302E640B0D}" type="slidenum">
              <a:rPr lang="en-US" smtClean="0"/>
              <a:t>13</a:t>
            </a:fld>
            <a:endParaRPr lang="en-US"/>
          </a:p>
        </p:txBody>
      </p:sp>
    </p:spTree>
    <p:extLst>
      <p:ext uri="{BB962C8B-B14F-4D97-AF65-F5344CB8AC3E}">
        <p14:creationId xmlns:p14="http://schemas.microsoft.com/office/powerpoint/2010/main" val="21753107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86B41E-AF79-81C0-042A-509C3C46B10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16EDDDE-3720-D83E-31DA-768078FAA80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CB25046-DF8E-5336-0B00-C8BB26FB18E3}"/>
              </a:ext>
            </a:extLst>
          </p:cNvPr>
          <p:cNvSpPr>
            <a:spLocks noGrp="1"/>
          </p:cNvSpPr>
          <p:nvPr>
            <p:ph type="body" idx="1"/>
          </p:nvPr>
        </p:nvSpPr>
        <p:spPr/>
        <p:txBody>
          <a:bodyPr/>
          <a:lstStyle/>
          <a:p>
            <a:endParaRPr lang="en-US" sz="1200" b="0" i="0" kern="1200" dirty="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5B10D174-BA1A-CF26-FD86-058BB8A55A07}"/>
              </a:ext>
            </a:extLst>
          </p:cNvPr>
          <p:cNvSpPr>
            <a:spLocks noGrp="1"/>
          </p:cNvSpPr>
          <p:nvPr>
            <p:ph type="sldNum" sz="quarter" idx="5"/>
          </p:nvPr>
        </p:nvSpPr>
        <p:spPr/>
        <p:txBody>
          <a:bodyPr/>
          <a:lstStyle/>
          <a:p>
            <a:fld id="{6C165635-F46D-3643-9694-3A302E640B0D}" type="slidenum">
              <a:rPr lang="en-US" smtClean="0"/>
              <a:t>14</a:t>
            </a:fld>
            <a:endParaRPr lang="en-US"/>
          </a:p>
        </p:txBody>
      </p:sp>
    </p:spTree>
    <p:extLst>
      <p:ext uri="{BB962C8B-B14F-4D97-AF65-F5344CB8AC3E}">
        <p14:creationId xmlns:p14="http://schemas.microsoft.com/office/powerpoint/2010/main" val="37625297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6C165635-F46D-3643-9694-3A302E640B0D}" type="slidenum">
              <a:rPr lang="en-US" smtClean="0"/>
              <a:t>15</a:t>
            </a:fld>
            <a:endParaRPr lang="en-US"/>
          </a:p>
        </p:txBody>
      </p:sp>
    </p:spTree>
    <p:extLst>
      <p:ext uri="{BB962C8B-B14F-4D97-AF65-F5344CB8AC3E}">
        <p14:creationId xmlns:p14="http://schemas.microsoft.com/office/powerpoint/2010/main" val="31790835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6"/>
        <p:cNvGrpSpPr/>
        <p:nvPr/>
      </p:nvGrpSpPr>
      <p:grpSpPr>
        <a:xfrm>
          <a:off x="0" y="0"/>
          <a:ext cx="0" cy="0"/>
          <a:chOff x="0" y="0"/>
          <a:chExt cx="0" cy="0"/>
        </a:xfrm>
      </p:grpSpPr>
      <p:sp>
        <p:nvSpPr>
          <p:cNvPr id="437" name="Google Shape;437;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8" name="Google Shape;438;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a:extLst>
            <a:ext uri="{FF2B5EF4-FFF2-40B4-BE49-F238E27FC236}">
              <a16:creationId xmlns:a16="http://schemas.microsoft.com/office/drawing/2014/main" id="{B296B6E2-B3B0-7028-F9E6-222395A6B75C}"/>
            </a:ext>
          </a:extLst>
        </p:cNvPr>
        <p:cNvGrpSpPr/>
        <p:nvPr/>
      </p:nvGrpSpPr>
      <p:grpSpPr>
        <a:xfrm>
          <a:off x="0" y="0"/>
          <a:ext cx="0" cy="0"/>
          <a:chOff x="0" y="0"/>
          <a:chExt cx="0" cy="0"/>
        </a:xfrm>
      </p:grpSpPr>
      <p:sp>
        <p:nvSpPr>
          <p:cNvPr id="265" name="Google Shape;265;p2:notes">
            <a:extLst>
              <a:ext uri="{FF2B5EF4-FFF2-40B4-BE49-F238E27FC236}">
                <a16:creationId xmlns:a16="http://schemas.microsoft.com/office/drawing/2014/main" id="{CFCE9BDA-FC9F-4C91-C8C7-BB7BDFA76036}"/>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66" name="Google Shape;266;p2:notes">
            <a:extLst>
              <a:ext uri="{FF2B5EF4-FFF2-40B4-BE49-F238E27FC236}">
                <a16:creationId xmlns:a16="http://schemas.microsoft.com/office/drawing/2014/main" id="{2DA75489-ED26-DC8E-D862-F5F0F1862FE9}"/>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endParaRPr lang="en-US" sz="1200" b="0" i="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39453347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65120A-3FE5-5A75-DA2F-38267D27795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1386F81-65C9-D7DB-2FE3-02D1AAD87C4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6D9849A-24B6-5651-D9A4-F429C5C6CF31}"/>
              </a:ext>
            </a:extLst>
          </p:cNvPr>
          <p:cNvSpPr>
            <a:spLocks noGrp="1"/>
          </p:cNvSpPr>
          <p:nvPr>
            <p:ph type="body" idx="1"/>
          </p:nvPr>
        </p:nvSpPr>
        <p:spPr/>
        <p:txBody>
          <a:bodyPr/>
          <a:lstStyle/>
          <a:p>
            <a:endParaRPr lang="en-US" sz="1200" b="0" i="0" u="none" strike="noStrike" kern="1200" dirty="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6CE3E272-7914-DA93-B48C-73DB2ED6D104}"/>
              </a:ext>
            </a:extLst>
          </p:cNvPr>
          <p:cNvSpPr>
            <a:spLocks noGrp="1"/>
          </p:cNvSpPr>
          <p:nvPr>
            <p:ph type="sldNum" sz="quarter" idx="5"/>
          </p:nvPr>
        </p:nvSpPr>
        <p:spPr/>
        <p:txBody>
          <a:bodyPr/>
          <a:lstStyle/>
          <a:p>
            <a:fld id="{6C165635-F46D-3643-9694-3A302E640B0D}" type="slidenum">
              <a:rPr lang="en-US" smtClean="0"/>
              <a:t>3</a:t>
            </a:fld>
            <a:endParaRPr lang="en-US"/>
          </a:p>
        </p:txBody>
      </p:sp>
    </p:spTree>
    <p:extLst>
      <p:ext uri="{BB962C8B-B14F-4D97-AF65-F5344CB8AC3E}">
        <p14:creationId xmlns:p14="http://schemas.microsoft.com/office/powerpoint/2010/main" val="10881112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54C29B-4C4C-3EA2-50D5-2D74006E7CA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423F080-46F1-69D0-60EC-E536174FE73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1162F91-A82A-D566-9F93-FAB46DC9A87D}"/>
              </a:ext>
            </a:extLst>
          </p:cNvPr>
          <p:cNvSpPr>
            <a:spLocks noGrp="1"/>
          </p:cNvSpPr>
          <p:nvPr>
            <p:ph type="body" idx="1"/>
          </p:nvPr>
        </p:nvSpPr>
        <p:spPr/>
        <p:txBody>
          <a:bodyPr/>
          <a:lstStyle/>
          <a:p>
            <a:endParaRPr lang="en-US" sz="1200" b="0" i="0" kern="1200" dirty="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0273C676-B6CF-29BE-BD43-62EF661B16A9}"/>
              </a:ext>
            </a:extLst>
          </p:cNvPr>
          <p:cNvSpPr>
            <a:spLocks noGrp="1"/>
          </p:cNvSpPr>
          <p:nvPr>
            <p:ph type="sldNum" sz="quarter" idx="5"/>
          </p:nvPr>
        </p:nvSpPr>
        <p:spPr/>
        <p:txBody>
          <a:bodyPr/>
          <a:lstStyle/>
          <a:p>
            <a:fld id="{6C165635-F46D-3643-9694-3A302E640B0D}" type="slidenum">
              <a:rPr lang="en-US" smtClean="0"/>
              <a:t>4</a:t>
            </a:fld>
            <a:endParaRPr lang="en-US"/>
          </a:p>
        </p:txBody>
      </p:sp>
    </p:spTree>
    <p:extLst>
      <p:ext uri="{BB962C8B-B14F-4D97-AF65-F5344CB8AC3E}">
        <p14:creationId xmlns:p14="http://schemas.microsoft.com/office/powerpoint/2010/main" val="42676099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943FF0-1F7F-6FDF-C2D0-CED33EFDDDE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BAC80B6-994E-3824-9E6C-32E7B0F9DAE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E3268AF-CBF1-0BFD-7A2F-8491F40A2088}"/>
              </a:ext>
            </a:extLst>
          </p:cNvPr>
          <p:cNvSpPr>
            <a:spLocks noGrp="1"/>
          </p:cNvSpPr>
          <p:nvPr>
            <p:ph type="body" idx="1"/>
          </p:nvPr>
        </p:nvSpPr>
        <p:spPr/>
        <p:txBody>
          <a:bodyPr/>
          <a:lstStyle/>
          <a:p>
            <a:endParaRPr lang="en-US" sz="1200" b="0" i="0" kern="1200" dirty="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63DFB530-5F0A-C313-0224-06E73387DCD9}"/>
              </a:ext>
            </a:extLst>
          </p:cNvPr>
          <p:cNvSpPr>
            <a:spLocks noGrp="1"/>
          </p:cNvSpPr>
          <p:nvPr>
            <p:ph type="sldNum" sz="quarter" idx="5"/>
          </p:nvPr>
        </p:nvSpPr>
        <p:spPr/>
        <p:txBody>
          <a:bodyPr/>
          <a:lstStyle/>
          <a:p>
            <a:fld id="{6C165635-F46D-3643-9694-3A302E640B0D}" type="slidenum">
              <a:rPr lang="en-US" smtClean="0"/>
              <a:t>5</a:t>
            </a:fld>
            <a:endParaRPr lang="en-US"/>
          </a:p>
        </p:txBody>
      </p:sp>
    </p:spTree>
    <p:extLst>
      <p:ext uri="{BB962C8B-B14F-4D97-AF65-F5344CB8AC3E}">
        <p14:creationId xmlns:p14="http://schemas.microsoft.com/office/powerpoint/2010/main" val="42054228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6393CA-431E-B89E-7EED-62EDCCAD8D0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3213635-0F7F-137D-087D-CB51DF13231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880F11B-E044-D779-DBAE-B5E594D8B498}"/>
              </a:ext>
            </a:extLst>
          </p:cNvPr>
          <p:cNvSpPr>
            <a:spLocks noGrp="1"/>
          </p:cNvSpPr>
          <p:nvPr>
            <p:ph type="body" idx="1"/>
          </p:nvPr>
        </p:nvSpPr>
        <p:spPr/>
        <p:txBody>
          <a:bodyPr/>
          <a:lstStyle/>
          <a:p>
            <a:endParaRPr lang="en-US" sz="1200" b="0" i="0" kern="1200" dirty="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0062B841-94DA-0BDB-5336-CF8E672C3C31}"/>
              </a:ext>
            </a:extLst>
          </p:cNvPr>
          <p:cNvSpPr>
            <a:spLocks noGrp="1"/>
          </p:cNvSpPr>
          <p:nvPr>
            <p:ph type="sldNum" sz="quarter" idx="5"/>
          </p:nvPr>
        </p:nvSpPr>
        <p:spPr/>
        <p:txBody>
          <a:bodyPr/>
          <a:lstStyle/>
          <a:p>
            <a:fld id="{6C165635-F46D-3643-9694-3A302E640B0D}" type="slidenum">
              <a:rPr lang="en-US" smtClean="0"/>
              <a:t>6</a:t>
            </a:fld>
            <a:endParaRPr lang="en-US"/>
          </a:p>
        </p:txBody>
      </p:sp>
    </p:spTree>
    <p:extLst>
      <p:ext uri="{BB962C8B-B14F-4D97-AF65-F5344CB8AC3E}">
        <p14:creationId xmlns:p14="http://schemas.microsoft.com/office/powerpoint/2010/main" val="13270906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475429-B83F-1245-4257-D8180554044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B86FE46-FAB5-32D1-EB8C-8B37A2AD54A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640A025-893E-4A22-734D-CA93E525B633}"/>
              </a:ext>
            </a:extLst>
          </p:cNvPr>
          <p:cNvSpPr>
            <a:spLocks noGrp="1"/>
          </p:cNvSpPr>
          <p:nvPr>
            <p:ph type="body" idx="1"/>
          </p:nvPr>
        </p:nvSpPr>
        <p:spPr/>
        <p:txBody>
          <a:bodyPr/>
          <a:lstStyle/>
          <a:p>
            <a:endParaRPr lang="en-US" sz="1200" b="0" i="0" kern="1200" dirty="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C6C842D0-7178-8F1A-5256-5701D1026E7D}"/>
              </a:ext>
            </a:extLst>
          </p:cNvPr>
          <p:cNvSpPr>
            <a:spLocks noGrp="1"/>
          </p:cNvSpPr>
          <p:nvPr>
            <p:ph type="sldNum" sz="quarter" idx="5"/>
          </p:nvPr>
        </p:nvSpPr>
        <p:spPr/>
        <p:txBody>
          <a:bodyPr/>
          <a:lstStyle/>
          <a:p>
            <a:fld id="{6C165635-F46D-3643-9694-3A302E640B0D}" type="slidenum">
              <a:rPr lang="en-US" smtClean="0"/>
              <a:t>7</a:t>
            </a:fld>
            <a:endParaRPr lang="en-US"/>
          </a:p>
        </p:txBody>
      </p:sp>
    </p:spTree>
    <p:extLst>
      <p:ext uri="{BB962C8B-B14F-4D97-AF65-F5344CB8AC3E}">
        <p14:creationId xmlns:p14="http://schemas.microsoft.com/office/powerpoint/2010/main" val="13035819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Google Shape;265;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66" name="Google Shape;266;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endParaRPr lang="en-US" sz="1200" b="0" i="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24979090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B85520-7064-4BAE-E12D-CE21F2A7AD8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5494B34-8936-E9BD-D1F9-903C51BC2AF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441A3A0-2C7A-9A73-A164-E10C524EBCB1}"/>
              </a:ext>
            </a:extLst>
          </p:cNvPr>
          <p:cNvSpPr>
            <a:spLocks noGrp="1"/>
          </p:cNvSpPr>
          <p:nvPr>
            <p:ph type="body" idx="1"/>
          </p:nvPr>
        </p:nvSpPr>
        <p:spPr/>
        <p:txBody>
          <a:bodyPr/>
          <a:lstStyle/>
          <a:p>
            <a:endParaRPr lang="en-US" sz="1200" b="0" i="0" kern="1200" dirty="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1AEB9BA2-4887-4B54-7C23-E89D7D191347}"/>
              </a:ext>
            </a:extLst>
          </p:cNvPr>
          <p:cNvSpPr>
            <a:spLocks noGrp="1"/>
          </p:cNvSpPr>
          <p:nvPr>
            <p:ph type="sldNum" sz="quarter" idx="5"/>
          </p:nvPr>
        </p:nvSpPr>
        <p:spPr/>
        <p:txBody>
          <a:bodyPr/>
          <a:lstStyle/>
          <a:p>
            <a:fld id="{6C165635-F46D-3643-9694-3A302E640B0D}" type="slidenum">
              <a:rPr lang="en-US" smtClean="0"/>
              <a:t>9</a:t>
            </a:fld>
            <a:endParaRPr lang="en-US"/>
          </a:p>
        </p:txBody>
      </p:sp>
    </p:spTree>
    <p:extLst>
      <p:ext uri="{BB962C8B-B14F-4D97-AF65-F5344CB8AC3E}">
        <p14:creationId xmlns:p14="http://schemas.microsoft.com/office/powerpoint/2010/main" val="90649166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3.png"/><Relationship Id="rId2" Type="http://schemas.openxmlformats.org/officeDocument/2006/relationships/image" Target="../media/image16.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17.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Chart - N S">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AE00922-7687-EA47-9BC8-EBC78CD432EE}"/>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5286577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Logo">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AEDD07B-0B4F-C141-BE97-9114F86A1893}"/>
              </a:ext>
            </a:extLst>
          </p:cNvPr>
          <p:cNvPicPr>
            <a:picLocks noChangeAspect="1"/>
          </p:cNvPicPr>
          <p:nvPr/>
        </p:nvPicPr>
        <p:blipFill>
          <a:blip r:embed="rId2"/>
          <a:stretch>
            <a:fillRect/>
          </a:stretch>
        </p:blipFill>
        <p:spPr>
          <a:xfrm>
            <a:off x="5369859" y="2834341"/>
            <a:ext cx="1828800" cy="1727200"/>
          </a:xfrm>
          <a:prstGeom prst="rect">
            <a:avLst/>
          </a:prstGeom>
        </p:spPr>
      </p:pic>
    </p:spTree>
    <p:extLst>
      <p:ext uri="{BB962C8B-B14F-4D97-AF65-F5344CB8AC3E}">
        <p14:creationId xmlns:p14="http://schemas.microsoft.com/office/powerpoint/2010/main" val="10503547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cSld name="9_Custom Layout">
    <p:spTree>
      <p:nvGrpSpPr>
        <p:cNvPr id="1" name=""/>
        <p:cNvGrpSpPr/>
        <p:nvPr/>
      </p:nvGrpSpPr>
      <p:grpSpPr>
        <a:xfrm>
          <a:off x="0" y="0"/>
          <a:ext cx="0" cy="0"/>
          <a:chOff x="0" y="0"/>
          <a:chExt cx="0" cy="0"/>
        </a:xfrm>
      </p:grpSpPr>
      <p:pic>
        <p:nvPicPr>
          <p:cNvPr id="4" name="Picture 3" descr="TEMPO ppt Banner v8.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2192000" cy="1065276"/>
          </a:xfrm>
          <a:prstGeom prst="rect">
            <a:avLst/>
          </a:prstGeom>
        </p:spPr>
      </p:pic>
      <p:sp>
        <p:nvSpPr>
          <p:cNvPr id="9" name="Title 1"/>
          <p:cNvSpPr>
            <a:spLocks noGrp="1"/>
          </p:cNvSpPr>
          <p:nvPr>
            <p:ph type="title"/>
          </p:nvPr>
        </p:nvSpPr>
        <p:spPr>
          <a:xfrm>
            <a:off x="2379609" y="274638"/>
            <a:ext cx="7963743" cy="638108"/>
          </a:xfrm>
          <a:prstGeom prst="rect">
            <a:avLst/>
          </a:prstGeom>
        </p:spPr>
        <p:txBody>
          <a:bodyPr vert="horz"/>
          <a:lstStyle>
            <a:lvl1pPr>
              <a:defRPr sz="2800" b="1" i="0">
                <a:solidFill>
                  <a:srgbClr val="FFFFFF"/>
                </a:solidFill>
                <a:latin typeface="Arial"/>
                <a:cs typeface="Arial"/>
              </a:defRPr>
            </a:lvl1pPr>
          </a:lstStyle>
          <a:p>
            <a:r>
              <a:rPr lang="en-US"/>
              <a:t>Click to edit Master title style</a:t>
            </a:r>
          </a:p>
        </p:txBody>
      </p:sp>
      <p:sp>
        <p:nvSpPr>
          <p:cNvPr id="7" name="Content Placeholder 2"/>
          <p:cNvSpPr>
            <a:spLocks noGrp="1"/>
          </p:cNvSpPr>
          <p:nvPr>
            <p:ph idx="1"/>
          </p:nvPr>
        </p:nvSpPr>
        <p:spPr>
          <a:xfrm>
            <a:off x="101600" y="1143000"/>
            <a:ext cx="11988800" cy="5410200"/>
          </a:xfrm>
          <a:prstGeom prst="rect">
            <a:avLst/>
          </a:prstGeom>
        </p:spPr>
        <p:txBody>
          <a:bodyPr/>
          <a:lstStyle>
            <a:lvl1pPr marL="342900" indent="-342900">
              <a:buClrTx/>
              <a:buFont typeface="Wingdings" charset="2"/>
              <a:buChar char="Ø"/>
              <a:defRPr b="1">
                <a:latin typeface="+mn-lt"/>
              </a:defRPr>
            </a:lvl1pPr>
            <a:lvl2pPr marL="742950" indent="-285750">
              <a:buClr>
                <a:srgbClr val="0000A9"/>
              </a:buClr>
              <a:buFont typeface="Arial"/>
              <a:buChar char="•"/>
              <a:defRPr b="0">
                <a:latin typeface="+mn-lt"/>
              </a:defRPr>
            </a:lvl2pPr>
            <a:lvl3pPr>
              <a:defRPr b="0">
                <a:latin typeface="+mn-lt"/>
              </a:defRPr>
            </a:lvl3pPr>
            <a:lvl4pPr>
              <a:defRPr b="0">
                <a:latin typeface="+mn-lt"/>
              </a:defRPr>
            </a:lvl4pPr>
            <a:lvl5pPr>
              <a:defRPr b="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8">
            <a:extLst>
              <a:ext uri="{FF2B5EF4-FFF2-40B4-BE49-F238E27FC236}">
                <a16:creationId xmlns:a16="http://schemas.microsoft.com/office/drawing/2014/main" id="{ED29E1B4-5585-C84C-8A32-8BAC3D59C839}"/>
              </a:ext>
            </a:extLst>
          </p:cNvPr>
          <p:cNvSpPr>
            <a:spLocks noGrp="1"/>
          </p:cNvSpPr>
          <p:nvPr>
            <p:ph type="sldNum" sz="quarter" idx="12"/>
          </p:nvPr>
        </p:nvSpPr>
        <p:spPr>
          <a:xfrm>
            <a:off x="9236440" y="6504026"/>
            <a:ext cx="2844800" cy="365125"/>
          </a:xfrm>
        </p:spPr>
        <p:txBody>
          <a:bodyPr/>
          <a:lstStyle/>
          <a:p>
            <a:pPr marL="0" lvl="0" indent="0" algn="r" rtl="0">
              <a:spcBef>
                <a:spcPts val="0"/>
              </a:spcBef>
              <a:spcAft>
                <a:spcPts val="0"/>
              </a:spcAft>
              <a:buNone/>
            </a:pPr>
            <a:fld id="{00000000-1234-1234-1234-123412341234}" type="slidenum">
              <a:rPr lang="en-US" smtClean="0"/>
              <a:t>‹#›</a:t>
            </a:fld>
            <a:endParaRPr lang="en-US"/>
          </a:p>
        </p:txBody>
      </p:sp>
      <p:sp>
        <p:nvSpPr>
          <p:cNvPr id="10" name="Footer Placeholder 4">
            <a:extLst>
              <a:ext uri="{FF2B5EF4-FFF2-40B4-BE49-F238E27FC236}">
                <a16:creationId xmlns:a16="http://schemas.microsoft.com/office/drawing/2014/main" id="{2EE3F73D-D53E-4649-A630-0572053E9E49}"/>
              </a:ext>
            </a:extLst>
          </p:cNvPr>
          <p:cNvSpPr>
            <a:spLocks noGrp="1"/>
          </p:cNvSpPr>
          <p:nvPr>
            <p:ph type="ftr" sz="quarter" idx="3"/>
          </p:nvPr>
        </p:nvSpPr>
        <p:spPr>
          <a:xfrm>
            <a:off x="4165600" y="6504026"/>
            <a:ext cx="3860800" cy="365125"/>
          </a:xfrm>
          <a:prstGeom prst="rect">
            <a:avLst/>
          </a:prstGeom>
        </p:spPr>
        <p:txBody>
          <a:bodyPr vert="horz" lIns="91440" tIns="45720" rIns="91440" bIns="45720" rtlCol="0" anchor="ctr"/>
          <a:lstStyle>
            <a:lvl1pPr algn="ctr">
              <a:defRPr sz="1100">
                <a:solidFill>
                  <a:schemeClr val="tx1">
                    <a:tint val="75000"/>
                  </a:schemeClr>
                </a:solidFill>
              </a:defRPr>
            </a:lvl1pPr>
          </a:lstStyle>
          <a:p>
            <a:endParaRPr lang="en-US"/>
          </a:p>
        </p:txBody>
      </p:sp>
    </p:spTree>
    <p:extLst>
      <p:ext uri="{BB962C8B-B14F-4D97-AF65-F5344CB8AC3E}">
        <p14:creationId xmlns:p14="http://schemas.microsoft.com/office/powerpoint/2010/main" val="29916803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5_Custom Layout">
  <p:cSld name="5_Custom Layout">
    <p:spTree>
      <p:nvGrpSpPr>
        <p:cNvPr id="1" name="Shape 69"/>
        <p:cNvGrpSpPr/>
        <p:nvPr/>
      </p:nvGrpSpPr>
      <p:grpSpPr>
        <a:xfrm>
          <a:off x="0" y="0"/>
          <a:ext cx="0" cy="0"/>
          <a:chOff x="0" y="0"/>
          <a:chExt cx="0" cy="0"/>
        </a:xfrm>
      </p:grpSpPr>
      <p:sp>
        <p:nvSpPr>
          <p:cNvPr id="72" name="Google Shape;72;p21"/>
          <p:cNvSpPr txBox="1">
            <a:spLocks noGrp="1"/>
          </p:cNvSpPr>
          <p:nvPr>
            <p:ph type="title"/>
          </p:nvPr>
        </p:nvSpPr>
        <p:spPr>
          <a:xfrm>
            <a:off x="2539931" y="274638"/>
            <a:ext cx="7963743" cy="638108"/>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rgbClr val="D9D9D9"/>
              </a:buClr>
              <a:buSzPts val="2800"/>
              <a:buFont typeface="Arial Rounded"/>
              <a:buNone/>
              <a:defRPr sz="2800" b="1">
                <a:solidFill>
                  <a:srgbClr val="D9D9D9"/>
                </a:solidFill>
                <a:latin typeface="Arial Rounded"/>
                <a:ea typeface="Arial Rounded"/>
                <a:cs typeface="Arial Rounded"/>
                <a:sym typeface="Arial Rounded"/>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3" name="Google Shape;73;p21"/>
          <p:cNvSpPr txBox="1">
            <a:spLocks noGrp="1"/>
          </p:cNvSpPr>
          <p:nvPr>
            <p:ph type="ftr" idx="11"/>
          </p:nvPr>
        </p:nvSpPr>
        <p:spPr>
          <a:xfrm>
            <a:off x="3239543" y="6549635"/>
            <a:ext cx="5411508" cy="365125"/>
          </a:xfrm>
          <a:prstGeom prst="rect">
            <a:avLst/>
          </a:prstGeom>
          <a:noFill/>
          <a:ln>
            <a:noFill/>
          </a:ln>
        </p:spPr>
        <p:txBody>
          <a:bodyPr spcFirstLastPara="1" wrap="square" lIns="91425" tIns="45700" rIns="91425" bIns="45700" anchor="ctr" anchorCtr="0">
            <a:noAutofit/>
          </a:bodyPr>
          <a:lstStyle>
            <a:lvl1pPr marR="0" lvl="0" algn="ctr">
              <a:lnSpc>
                <a:spcPct val="100000"/>
              </a:lnSpc>
              <a:spcBef>
                <a:spcPts val="0"/>
              </a:spcBef>
              <a:spcAft>
                <a:spcPts val="0"/>
              </a:spcAft>
              <a:buClr>
                <a:srgbClr val="888888"/>
              </a:buClr>
              <a:buSzPts val="1200"/>
              <a:buFont typeface="Calibri"/>
              <a:buNone/>
              <a:defRPr sz="1200">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4" name="Google Shape;74;p21"/>
          <p:cNvSpPr txBox="1">
            <a:spLocks noGrp="1"/>
          </p:cNvSpPr>
          <p:nvPr>
            <p:ph type="dt" idx="10"/>
          </p:nvPr>
        </p:nvSpPr>
        <p:spPr>
          <a:xfrm>
            <a:off x="231095" y="6550584"/>
            <a:ext cx="2096155"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sz="1200">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extLst>
      <p:ext uri="{BB962C8B-B14F-4D97-AF65-F5344CB8AC3E}">
        <p14:creationId xmlns:p14="http://schemas.microsoft.com/office/powerpoint/2010/main" val="14756132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4_Custom Layout">
  <p:cSld name="4_Custom Layout">
    <p:spTree>
      <p:nvGrpSpPr>
        <p:cNvPr id="1" name="Shape 14"/>
        <p:cNvGrpSpPr/>
        <p:nvPr/>
      </p:nvGrpSpPr>
      <p:grpSpPr>
        <a:xfrm>
          <a:off x="0" y="0"/>
          <a:ext cx="0" cy="0"/>
          <a:chOff x="0" y="0"/>
          <a:chExt cx="0" cy="0"/>
        </a:xfrm>
      </p:grpSpPr>
    </p:spTree>
    <p:extLst>
      <p:ext uri="{BB962C8B-B14F-4D97-AF65-F5344CB8AC3E}">
        <p14:creationId xmlns:p14="http://schemas.microsoft.com/office/powerpoint/2010/main" val="59083002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6_Custom Layout">
    <p:spTree>
      <p:nvGrpSpPr>
        <p:cNvPr id="1" name=""/>
        <p:cNvGrpSpPr/>
        <p:nvPr/>
      </p:nvGrpSpPr>
      <p:grpSpPr>
        <a:xfrm>
          <a:off x="0" y="0"/>
          <a:ext cx="0" cy="0"/>
          <a:chOff x="0" y="0"/>
          <a:chExt cx="0" cy="0"/>
        </a:xfrm>
      </p:grpSpPr>
      <p:sp>
        <p:nvSpPr>
          <p:cNvPr id="3" name="Content Placeholder 2"/>
          <p:cNvSpPr>
            <a:spLocks noGrp="1"/>
          </p:cNvSpPr>
          <p:nvPr>
            <p:ph idx="1"/>
          </p:nvPr>
        </p:nvSpPr>
        <p:spPr>
          <a:xfrm>
            <a:off x="101600" y="1143000"/>
            <a:ext cx="11988800" cy="5410200"/>
          </a:xfrm>
          <a:prstGeom prst="rect">
            <a:avLst/>
          </a:prstGeom>
        </p:spPr>
        <p:txBody>
          <a:bodyPr/>
          <a:lstStyle>
            <a:lvl1pPr marL="257175" indent="-257175">
              <a:buClrTx/>
              <a:buFont typeface="Wingdings" charset="2"/>
              <a:buChar char="Ø"/>
              <a:defRPr b="1">
                <a:latin typeface="+mn-lt"/>
              </a:defRPr>
            </a:lvl1pPr>
            <a:lvl2pPr marL="557213" indent="-214313">
              <a:buClr>
                <a:srgbClr val="0000A9"/>
              </a:buClr>
              <a:buFont typeface="Arial"/>
              <a:buChar char="•"/>
              <a:defRPr b="0">
                <a:latin typeface="+mn-lt"/>
              </a:defRPr>
            </a:lvl2pPr>
            <a:lvl3pPr>
              <a:defRPr b="0">
                <a:latin typeface="+mn-lt"/>
              </a:defRPr>
            </a:lvl3pPr>
            <a:lvl4pPr>
              <a:defRPr b="0">
                <a:latin typeface="+mn-lt"/>
              </a:defRPr>
            </a:lvl4pPr>
            <a:lvl5pPr>
              <a:defRPr b="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p:cNvSpPr txBox="1">
            <a:spLocks/>
          </p:cNvSpPr>
          <p:nvPr userDrawn="1"/>
        </p:nvSpPr>
        <p:spPr>
          <a:xfrm>
            <a:off x="9243484" y="6627813"/>
            <a:ext cx="2844800" cy="228600"/>
          </a:xfrm>
          <a:prstGeom prst="rect">
            <a:avLst/>
          </a:prstGeom>
        </p:spPr>
        <p:txBody>
          <a:bodyPr anchor="ctr"/>
          <a:lstStyle>
            <a:lvl1pPr eaLnBrk="0" hangingPunct="0">
              <a:defRPr sz="2400">
                <a:solidFill>
                  <a:schemeClr val="tx1"/>
                </a:solidFill>
                <a:latin typeface="Arial" charset="0"/>
                <a:ea typeface="ヒラギノ角ゴ Pro W3" charset="0"/>
                <a:cs typeface="ヒラギノ角ゴ Pro W3" charset="0"/>
              </a:defRPr>
            </a:lvl1pPr>
            <a:lvl2pPr marL="37931725" indent="-37474525" eaLnBrk="0" hangingPunct="0">
              <a:defRPr sz="2400">
                <a:solidFill>
                  <a:schemeClr val="tx1"/>
                </a:solidFill>
                <a:latin typeface="Arial" charset="0"/>
                <a:ea typeface="ヒラギノ角ゴ Pro W3" charset="0"/>
                <a:cs typeface="ヒラギノ角ゴ Pro W3" charset="0"/>
              </a:defRPr>
            </a:lvl2pPr>
            <a:lvl3pPr eaLnBrk="0" hangingPunct="0">
              <a:defRPr sz="2400">
                <a:solidFill>
                  <a:schemeClr val="tx1"/>
                </a:solidFill>
                <a:latin typeface="Arial" charset="0"/>
                <a:ea typeface="ヒラギノ角ゴ Pro W3" charset="0"/>
                <a:cs typeface="ヒラギノ角ゴ Pro W3" charset="0"/>
              </a:defRPr>
            </a:lvl3pPr>
            <a:lvl4pPr eaLnBrk="0" hangingPunct="0">
              <a:defRPr sz="2400">
                <a:solidFill>
                  <a:schemeClr val="tx1"/>
                </a:solidFill>
                <a:latin typeface="Arial" charset="0"/>
                <a:ea typeface="ヒラギノ角ゴ Pro W3" charset="0"/>
                <a:cs typeface="ヒラギノ角ゴ Pro W3" charset="0"/>
              </a:defRPr>
            </a:lvl4pPr>
            <a:lvl5pPr eaLnBrk="0" hangingPunct="0">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r" eaLnBrk="1" hangingPunct="1">
              <a:defRPr/>
            </a:pPr>
            <a:fld id="{4609CC25-F897-7C4C-A607-3A4F014AEC31}" type="slidenum">
              <a:rPr lang="en-US" sz="750" smtClean="0">
                <a:solidFill>
                  <a:srgbClr val="000000"/>
                </a:solidFill>
                <a:latin typeface="Calibri" charset="0"/>
              </a:rPr>
              <a:pPr algn="r" eaLnBrk="1" hangingPunct="1">
                <a:defRPr/>
              </a:pPr>
              <a:t>‹#›</a:t>
            </a:fld>
            <a:endParaRPr lang="en-US" sz="750">
              <a:solidFill>
                <a:srgbClr val="000000"/>
              </a:solidFill>
              <a:latin typeface="Calibri" charset="0"/>
            </a:endParaRPr>
          </a:p>
        </p:txBody>
      </p:sp>
      <p:sp>
        <p:nvSpPr>
          <p:cNvPr id="2" name="Title 1"/>
          <p:cNvSpPr>
            <a:spLocks noGrp="1"/>
          </p:cNvSpPr>
          <p:nvPr>
            <p:ph type="title"/>
          </p:nvPr>
        </p:nvSpPr>
        <p:spPr>
          <a:xfrm>
            <a:off x="2539933" y="274638"/>
            <a:ext cx="7451967" cy="638108"/>
          </a:xfrm>
          <a:prstGeom prst="rect">
            <a:avLst/>
          </a:prstGeom>
        </p:spPr>
        <p:txBody>
          <a:bodyPr vert="horz"/>
          <a:lstStyle>
            <a:lvl1pPr>
              <a:defRPr sz="2100">
                <a:solidFill>
                  <a:srgbClr val="D9D9D9"/>
                </a:solidFill>
                <a:latin typeface="Arial Rounded MT Bold"/>
                <a:cs typeface="Arial Rounded MT Bold"/>
              </a:defRPr>
            </a:lvl1pPr>
          </a:lstStyle>
          <a:p>
            <a:r>
              <a:rPr lang="en-US"/>
              <a:t>Click to edit Master title style</a:t>
            </a:r>
          </a:p>
        </p:txBody>
      </p:sp>
      <p:sp>
        <p:nvSpPr>
          <p:cNvPr id="6" name="Date Placeholder 2">
            <a:extLst>
              <a:ext uri="{FF2B5EF4-FFF2-40B4-BE49-F238E27FC236}">
                <a16:creationId xmlns:a16="http://schemas.microsoft.com/office/drawing/2014/main" id="{9CE51E9C-5593-4F02-8D43-69EB3594B706}"/>
              </a:ext>
            </a:extLst>
          </p:cNvPr>
          <p:cNvSpPr>
            <a:spLocks noGrp="1"/>
          </p:cNvSpPr>
          <p:nvPr>
            <p:ph type="dt" sz="half" idx="2"/>
          </p:nvPr>
        </p:nvSpPr>
        <p:spPr>
          <a:xfrm>
            <a:off x="0" y="6529700"/>
            <a:ext cx="2743200" cy="182880"/>
          </a:xfrm>
          <a:prstGeom prst="rect">
            <a:avLst/>
          </a:prstGeom>
        </p:spPr>
        <p:txBody>
          <a:bodyPr/>
          <a:lstStyle>
            <a:lvl1pPr>
              <a:defRPr sz="1350" b="0">
                <a:solidFill>
                  <a:schemeClr val="bg2">
                    <a:lumMod val="50000"/>
                  </a:schemeClr>
                </a:solidFill>
              </a:defRPr>
            </a:lvl1pPr>
          </a:lstStyle>
          <a:p>
            <a:endParaRPr lang="en-US"/>
          </a:p>
        </p:txBody>
      </p:sp>
      <p:grpSp>
        <p:nvGrpSpPr>
          <p:cNvPr id="5" name="Group 4">
            <a:extLst>
              <a:ext uri="{FF2B5EF4-FFF2-40B4-BE49-F238E27FC236}">
                <a16:creationId xmlns:a16="http://schemas.microsoft.com/office/drawing/2014/main" id="{4386602E-3498-4C57-BE6D-73C35B8809BF}"/>
              </a:ext>
            </a:extLst>
          </p:cNvPr>
          <p:cNvGrpSpPr/>
          <p:nvPr userDrawn="1"/>
        </p:nvGrpSpPr>
        <p:grpSpPr>
          <a:xfrm>
            <a:off x="10044215" y="41347"/>
            <a:ext cx="953829" cy="955748"/>
            <a:chOff x="10044214" y="41347"/>
            <a:chExt cx="953829" cy="955748"/>
          </a:xfrm>
        </p:grpSpPr>
        <p:pic>
          <p:nvPicPr>
            <p:cNvPr id="8" name="Picture 7">
              <a:extLst>
                <a:ext uri="{FF2B5EF4-FFF2-40B4-BE49-F238E27FC236}">
                  <a16:creationId xmlns:a16="http://schemas.microsoft.com/office/drawing/2014/main" id="{E878C91B-CCA6-4B39-B3E7-1EF35377DFC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96532" y="41347"/>
              <a:ext cx="816000" cy="940666"/>
            </a:xfrm>
            <a:prstGeom prst="rect">
              <a:avLst/>
            </a:prstGeom>
          </p:spPr>
        </p:pic>
        <p:sp>
          <p:nvSpPr>
            <p:cNvPr id="4" name="TextBox 3">
              <a:extLst>
                <a:ext uri="{FF2B5EF4-FFF2-40B4-BE49-F238E27FC236}">
                  <a16:creationId xmlns:a16="http://schemas.microsoft.com/office/drawing/2014/main" id="{DA469EE8-BE9A-4076-9C74-9E6E66E1950E}"/>
                </a:ext>
              </a:extLst>
            </p:cNvPr>
            <p:cNvSpPr txBox="1"/>
            <p:nvPr userDrawn="1"/>
          </p:nvSpPr>
          <p:spPr>
            <a:xfrm>
              <a:off x="10044214" y="766263"/>
              <a:ext cx="953829" cy="230832"/>
            </a:xfrm>
            <a:prstGeom prst="rect">
              <a:avLst/>
            </a:prstGeom>
            <a:noFill/>
          </p:spPr>
          <p:txBody>
            <a:bodyPr wrap="square" rtlCol="0">
              <a:spAutoFit/>
            </a:bodyPr>
            <a:lstStyle/>
            <a:p>
              <a:r>
                <a:rPr lang="en-US" sz="900">
                  <a:solidFill>
                    <a:schemeClr val="bg1"/>
                  </a:solidFill>
                  <a:latin typeface="Times New Roman" panose="02020603050405020304" pitchFamily="18" charset="0"/>
                  <a:cs typeface="Times New Roman" panose="02020603050405020304" pitchFamily="18" charset="0"/>
                </a:rPr>
                <a:t>Smithsonian</a:t>
              </a:r>
            </a:p>
          </p:txBody>
        </p:sp>
      </p:grpSp>
    </p:spTree>
    <p:extLst>
      <p:ext uri="{BB962C8B-B14F-4D97-AF65-F5344CB8AC3E}">
        <p14:creationId xmlns:p14="http://schemas.microsoft.com/office/powerpoint/2010/main" val="285849337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1_Title Only">
  <p:cSld name="1_Title Only">
    <p:bg>
      <p:bgPr>
        <a:gradFill>
          <a:gsLst>
            <a:gs pos="0">
              <a:srgbClr val="FEFEFE">
                <a:alpha val="74901"/>
              </a:srgbClr>
            </a:gs>
            <a:gs pos="75000">
              <a:srgbClr val="FEFEFE">
                <a:alpha val="74901"/>
              </a:srgbClr>
            </a:gs>
            <a:gs pos="100000">
              <a:srgbClr val="79A0CD">
                <a:alpha val="74901"/>
              </a:srgbClr>
            </a:gs>
          </a:gsLst>
          <a:lin ang="16200000" scaled="0"/>
        </a:gradFill>
        <a:effectLst/>
      </p:bgPr>
    </p:bg>
    <p:spTree>
      <p:nvGrpSpPr>
        <p:cNvPr id="1" name="Shape 115"/>
        <p:cNvGrpSpPr/>
        <p:nvPr/>
      </p:nvGrpSpPr>
      <p:grpSpPr>
        <a:xfrm>
          <a:off x="0" y="0"/>
          <a:ext cx="0" cy="0"/>
          <a:chOff x="0" y="0"/>
          <a:chExt cx="0" cy="0"/>
        </a:xfrm>
      </p:grpSpPr>
      <p:sp>
        <p:nvSpPr>
          <p:cNvPr id="116" name="Google Shape;116;p25"/>
          <p:cNvSpPr txBox="1">
            <a:spLocks noGrp="1"/>
          </p:cNvSpPr>
          <p:nvPr>
            <p:ph type="dt" idx="10"/>
          </p:nvPr>
        </p:nvSpPr>
        <p:spPr>
          <a:xfrm>
            <a:off x="190116" y="6356351"/>
            <a:ext cx="1020846" cy="365125"/>
          </a:xfrm>
          <a:prstGeom prst="rect">
            <a:avLst/>
          </a:prstGeom>
          <a:noFill/>
          <a:ln>
            <a:noFill/>
          </a:ln>
        </p:spPr>
        <p:txBody>
          <a:bodyPr spcFirstLastPara="1" wrap="square" lIns="91325" tIns="45650" rIns="91325" bIns="4565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7" name="Google Shape;117;p25"/>
          <p:cNvSpPr txBox="1">
            <a:spLocks noGrp="1"/>
          </p:cNvSpPr>
          <p:nvPr>
            <p:ph type="sldNum" idx="12"/>
          </p:nvPr>
        </p:nvSpPr>
        <p:spPr>
          <a:xfrm>
            <a:off x="11051145" y="6365294"/>
            <a:ext cx="1015314" cy="365125"/>
          </a:xfrm>
          <a:prstGeom prst="rect">
            <a:avLst/>
          </a:prstGeom>
          <a:noFill/>
          <a:ln>
            <a:noFill/>
          </a:ln>
        </p:spPr>
        <p:txBody>
          <a:bodyPr spcFirstLastPara="1" wrap="square" lIns="91325" tIns="45650" rIns="91325" bIns="45650" anchor="ctr" anchorCtr="0">
            <a:noAutofit/>
          </a:bodyPr>
          <a:lstStyle>
            <a:lvl1pPr marL="0" lvl="0" indent="0" algn="r">
              <a:spcBef>
                <a:spcPts val="0"/>
              </a:spcBef>
              <a:spcAft>
                <a:spcPts val="0"/>
              </a:spcAft>
              <a:buNone/>
              <a:defRPr/>
            </a:lvl1pPr>
            <a:lvl2pPr marL="0" lvl="1" indent="0" algn="r">
              <a:spcBef>
                <a:spcPts val="0"/>
              </a:spcBef>
              <a:spcAft>
                <a:spcPts val="0"/>
              </a:spcAft>
              <a:buNone/>
              <a:defRPr/>
            </a:lvl2pPr>
            <a:lvl3pPr marL="0" lvl="2" indent="0" algn="r">
              <a:spcBef>
                <a:spcPts val="0"/>
              </a:spcBef>
              <a:spcAft>
                <a:spcPts val="0"/>
              </a:spcAft>
              <a:buNone/>
              <a:defRPr/>
            </a:lvl3pPr>
            <a:lvl4pPr marL="0" lvl="3" indent="0" algn="r">
              <a:spcBef>
                <a:spcPts val="0"/>
              </a:spcBef>
              <a:spcAft>
                <a:spcPts val="0"/>
              </a:spcAft>
              <a:buNone/>
              <a:defRPr/>
            </a:lvl4pPr>
            <a:lvl5pPr marL="0" lvl="4" indent="0" algn="r">
              <a:spcBef>
                <a:spcPts val="0"/>
              </a:spcBef>
              <a:spcAft>
                <a:spcPts val="0"/>
              </a:spcAft>
              <a:buNone/>
              <a:defRPr/>
            </a:lvl5pPr>
            <a:lvl6pPr marL="0" lvl="5" indent="0" algn="r">
              <a:spcBef>
                <a:spcPts val="0"/>
              </a:spcBef>
              <a:spcAft>
                <a:spcPts val="0"/>
              </a:spcAft>
              <a:buNone/>
              <a:defRPr/>
            </a:lvl6pPr>
            <a:lvl7pPr marL="0" lvl="6" indent="0" algn="r">
              <a:spcBef>
                <a:spcPts val="0"/>
              </a:spcBef>
              <a:spcAft>
                <a:spcPts val="0"/>
              </a:spcAft>
              <a:buNone/>
              <a:defRPr/>
            </a:lvl7pPr>
            <a:lvl8pPr marL="0" lvl="7" indent="0" algn="r">
              <a:spcBef>
                <a:spcPts val="0"/>
              </a:spcBef>
              <a:spcAft>
                <a:spcPts val="0"/>
              </a:spcAft>
              <a:buNone/>
              <a:defRPr/>
            </a:lvl8pPr>
            <a:lvl9pPr marL="0" lvl="8" indent="0" algn="r">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
        <p:nvSpPr>
          <p:cNvPr id="123" name="Google Shape;123;p25"/>
          <p:cNvSpPr txBox="1">
            <a:spLocks noGrp="1"/>
          </p:cNvSpPr>
          <p:nvPr>
            <p:ph type="body" idx="1"/>
          </p:nvPr>
        </p:nvSpPr>
        <p:spPr>
          <a:xfrm>
            <a:off x="1173893" y="164800"/>
            <a:ext cx="9844215" cy="761791"/>
          </a:xfrm>
          <a:prstGeom prst="rect">
            <a:avLst/>
          </a:prstGeom>
          <a:noFill/>
          <a:ln>
            <a:noFill/>
          </a:ln>
        </p:spPr>
        <p:txBody>
          <a:bodyPr spcFirstLastPara="1" wrap="square" lIns="91425" tIns="45700" rIns="91425" bIns="45700" anchor="ctr" anchorCtr="0">
            <a:normAutofit/>
          </a:bodyPr>
          <a:lstStyle>
            <a:lvl1pPr marL="457200" marR="0" lvl="0" indent="-228600" algn="ctr" rtl="0">
              <a:spcBef>
                <a:spcPts val="64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4" name="Google Shape;124;p25"/>
          <p:cNvSpPr txBox="1">
            <a:spLocks noGrp="1"/>
          </p:cNvSpPr>
          <p:nvPr>
            <p:ph type="body" idx="2"/>
          </p:nvPr>
        </p:nvSpPr>
        <p:spPr>
          <a:xfrm>
            <a:off x="354013" y="1268413"/>
            <a:ext cx="11499850" cy="4852301"/>
          </a:xfrm>
          <a:prstGeom prst="rect">
            <a:avLst/>
          </a:prstGeom>
          <a:noFill/>
          <a:ln>
            <a:noFill/>
          </a:ln>
        </p:spPr>
        <p:txBody>
          <a:bodyPr spcFirstLastPara="1" wrap="square" lIns="91425" tIns="45700" rIns="91425" bIns="45700" anchor="t" anchorCtr="0">
            <a:normAutofit/>
          </a:bodyPr>
          <a:lstStyle>
            <a:lvl1pPr marL="457200" marR="0" lvl="0" indent="-228600" algn="l" rtl="0">
              <a:spcBef>
                <a:spcPts val="48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1pPr>
            <a:lvl2pPr marL="914400" marR="0" lvl="1" indent="-228600" algn="l" rtl="0">
              <a:spcBef>
                <a:spcPts val="48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62457750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7_Custom Layout">
    <p:spTree>
      <p:nvGrpSpPr>
        <p:cNvPr id="1" name=""/>
        <p:cNvGrpSpPr/>
        <p:nvPr/>
      </p:nvGrpSpPr>
      <p:grpSpPr>
        <a:xfrm>
          <a:off x="0" y="0"/>
          <a:ext cx="0" cy="0"/>
          <a:chOff x="0" y="0"/>
          <a:chExt cx="0" cy="0"/>
        </a:xfrm>
      </p:grpSpPr>
      <p:pic>
        <p:nvPicPr>
          <p:cNvPr id="3" name="Picture 6" descr="TEMPO ppt Banner v7.jpg"/>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0" y="3176"/>
            <a:ext cx="12192000" cy="1065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 name="Title 1"/>
          <p:cNvSpPr>
            <a:spLocks noGrp="1"/>
          </p:cNvSpPr>
          <p:nvPr>
            <p:ph type="title"/>
          </p:nvPr>
        </p:nvSpPr>
        <p:spPr>
          <a:xfrm>
            <a:off x="2539963" y="274638"/>
            <a:ext cx="7963743" cy="638108"/>
          </a:xfrm>
          <a:prstGeom prst="rect">
            <a:avLst/>
          </a:prstGeom>
        </p:spPr>
        <p:txBody>
          <a:bodyPr vert="horz" lIns="91326" tIns="45664" rIns="91326" bIns="45664"/>
          <a:lstStyle>
            <a:lvl1pPr>
              <a:defRPr sz="2800">
                <a:solidFill>
                  <a:srgbClr val="D9D9D9"/>
                </a:solidFill>
                <a:latin typeface="Arial Rounded MT Bold"/>
                <a:cs typeface="Arial Rounded MT Bold"/>
              </a:defRPr>
            </a:lvl1pPr>
          </a:lstStyle>
          <a:p>
            <a:r>
              <a:rPr lang="en-US"/>
              <a:t>Click to edit Master title style</a:t>
            </a:r>
          </a:p>
        </p:txBody>
      </p:sp>
      <p:sp>
        <p:nvSpPr>
          <p:cNvPr id="4" name="Date Placeholder 9"/>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5" name="Footer Placeholder 10"/>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11"/>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464442FC-C654-E44A-A663-725279F4C8FF}" type="slidenum">
              <a:rPr lang="en-US"/>
              <a:pPr>
                <a:defRPr/>
              </a:pPr>
              <a:t>‹#›</a:t>
            </a:fld>
            <a:endParaRPr lang="en-US"/>
          </a:p>
        </p:txBody>
      </p:sp>
    </p:spTree>
    <p:extLst>
      <p:ext uri="{BB962C8B-B14F-4D97-AF65-F5344CB8AC3E}">
        <p14:creationId xmlns:p14="http://schemas.microsoft.com/office/powerpoint/2010/main" val="97683230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8_Custom Layout">
    <p:spTree>
      <p:nvGrpSpPr>
        <p:cNvPr id="1" name=""/>
        <p:cNvGrpSpPr/>
        <p:nvPr/>
      </p:nvGrpSpPr>
      <p:grpSpPr>
        <a:xfrm>
          <a:off x="0" y="0"/>
          <a:ext cx="0" cy="0"/>
          <a:chOff x="0" y="0"/>
          <a:chExt cx="0" cy="0"/>
        </a:xfrm>
      </p:grpSpPr>
      <p:pic>
        <p:nvPicPr>
          <p:cNvPr id="3" name="Picture 6" descr="TEMPO ppt Banner v7.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3176"/>
            <a:ext cx="12192000" cy="1065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 name="Title 1"/>
          <p:cNvSpPr>
            <a:spLocks noGrp="1"/>
          </p:cNvSpPr>
          <p:nvPr>
            <p:ph type="title"/>
          </p:nvPr>
        </p:nvSpPr>
        <p:spPr>
          <a:xfrm>
            <a:off x="2539963" y="274638"/>
            <a:ext cx="7963743" cy="638108"/>
          </a:xfrm>
          <a:prstGeom prst="rect">
            <a:avLst/>
          </a:prstGeom>
        </p:spPr>
        <p:txBody>
          <a:bodyPr vert="horz" lIns="91326" tIns="45664" rIns="91326" bIns="45664"/>
          <a:lstStyle>
            <a:lvl1pPr>
              <a:defRPr sz="2800">
                <a:solidFill>
                  <a:srgbClr val="D9D9D9"/>
                </a:solidFill>
                <a:latin typeface="Arial Rounded MT Bold"/>
                <a:cs typeface="Arial Rounded MT Bold"/>
              </a:defRPr>
            </a:lvl1pPr>
          </a:lstStyle>
          <a:p>
            <a:r>
              <a:rPr lang="en-US"/>
              <a:t>Click to edit Master title style</a:t>
            </a:r>
          </a:p>
        </p:txBody>
      </p:sp>
      <p:sp>
        <p:nvSpPr>
          <p:cNvPr id="4" name="Date Placeholder 9"/>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5" name="Footer Placeholder 10"/>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11"/>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464442FC-C654-E44A-A663-725279F4C8FF}" type="slidenum">
              <a:rPr lang="en-US"/>
              <a:pPr>
                <a:defRPr/>
              </a:pPr>
              <a:t>‹#›</a:t>
            </a:fld>
            <a:endParaRPr lang="en-US"/>
          </a:p>
        </p:txBody>
      </p:sp>
    </p:spTree>
    <p:extLst>
      <p:ext uri="{BB962C8B-B14F-4D97-AF65-F5344CB8AC3E}">
        <p14:creationId xmlns:p14="http://schemas.microsoft.com/office/powerpoint/2010/main" val="401591609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0_Custom Layout">
    <p:spTree>
      <p:nvGrpSpPr>
        <p:cNvPr id="1" name=""/>
        <p:cNvGrpSpPr/>
        <p:nvPr/>
      </p:nvGrpSpPr>
      <p:grpSpPr>
        <a:xfrm>
          <a:off x="0" y="0"/>
          <a:ext cx="0" cy="0"/>
          <a:chOff x="0" y="0"/>
          <a:chExt cx="0" cy="0"/>
        </a:xfrm>
      </p:grpSpPr>
      <p:pic>
        <p:nvPicPr>
          <p:cNvPr id="8" name="Picture 7" descr="TEMPO ppt Banner v7.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3866"/>
            <a:ext cx="12192000" cy="1063752"/>
          </a:xfrm>
          <a:prstGeom prst="rect">
            <a:avLst/>
          </a:prstGeom>
        </p:spPr>
      </p:pic>
      <p:sp>
        <p:nvSpPr>
          <p:cNvPr id="7" name="Slide Number Placeholder 5"/>
          <p:cNvSpPr txBox="1">
            <a:spLocks/>
          </p:cNvSpPr>
          <p:nvPr userDrawn="1"/>
        </p:nvSpPr>
        <p:spPr>
          <a:xfrm>
            <a:off x="9243484" y="6627813"/>
            <a:ext cx="2844800" cy="228600"/>
          </a:xfrm>
          <a:prstGeom prst="rect">
            <a:avLst/>
          </a:prstGeom>
        </p:spPr>
        <p:txBody>
          <a:bodyPr anchor="ctr"/>
          <a:lstStyle>
            <a:lvl1pPr eaLnBrk="0" hangingPunct="0">
              <a:defRPr sz="2400">
                <a:solidFill>
                  <a:schemeClr val="tx1"/>
                </a:solidFill>
                <a:latin typeface="Arial" charset="0"/>
                <a:ea typeface="ヒラギノ角ゴ Pro W3" charset="0"/>
                <a:cs typeface="ヒラギノ角ゴ Pro W3" charset="0"/>
              </a:defRPr>
            </a:lvl1pPr>
            <a:lvl2pPr marL="37931725" indent="-37474525" eaLnBrk="0" hangingPunct="0">
              <a:defRPr sz="2400">
                <a:solidFill>
                  <a:schemeClr val="tx1"/>
                </a:solidFill>
                <a:latin typeface="Arial" charset="0"/>
                <a:ea typeface="ヒラギノ角ゴ Pro W3" charset="0"/>
                <a:cs typeface="ヒラギノ角ゴ Pro W3" charset="0"/>
              </a:defRPr>
            </a:lvl2pPr>
            <a:lvl3pPr eaLnBrk="0" hangingPunct="0">
              <a:defRPr sz="2400">
                <a:solidFill>
                  <a:schemeClr val="tx1"/>
                </a:solidFill>
                <a:latin typeface="Arial" charset="0"/>
                <a:ea typeface="ヒラギノ角ゴ Pro W3" charset="0"/>
                <a:cs typeface="ヒラギノ角ゴ Pro W3" charset="0"/>
              </a:defRPr>
            </a:lvl3pPr>
            <a:lvl4pPr eaLnBrk="0" hangingPunct="0">
              <a:defRPr sz="2400">
                <a:solidFill>
                  <a:schemeClr val="tx1"/>
                </a:solidFill>
                <a:latin typeface="Arial" charset="0"/>
                <a:ea typeface="ヒラギノ角ゴ Pro W3" charset="0"/>
                <a:cs typeface="ヒラギノ角ゴ Pro W3" charset="0"/>
              </a:defRPr>
            </a:lvl4pPr>
            <a:lvl5pPr eaLnBrk="0" hangingPunct="0">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r" eaLnBrk="1" hangingPunct="1">
              <a:defRPr/>
            </a:pPr>
            <a:fld id="{4609CC25-F897-7C4C-A607-3A4F014AEC31}" type="slidenum">
              <a:rPr lang="en-US" sz="1000" smtClean="0">
                <a:solidFill>
                  <a:srgbClr val="000000"/>
                </a:solidFill>
                <a:latin typeface="Calibri" charset="0"/>
              </a:rPr>
              <a:pPr algn="r" eaLnBrk="1" hangingPunct="1">
                <a:defRPr/>
              </a:pPr>
              <a:t>‹#›</a:t>
            </a:fld>
            <a:endParaRPr lang="en-US" sz="1000">
              <a:solidFill>
                <a:srgbClr val="000000"/>
              </a:solidFill>
              <a:latin typeface="Calibri" charset="0"/>
            </a:endParaRPr>
          </a:p>
        </p:txBody>
      </p:sp>
      <p:sp>
        <p:nvSpPr>
          <p:cNvPr id="9" name="Title 1"/>
          <p:cNvSpPr>
            <a:spLocks noGrp="1"/>
          </p:cNvSpPr>
          <p:nvPr>
            <p:ph type="title"/>
          </p:nvPr>
        </p:nvSpPr>
        <p:spPr>
          <a:xfrm>
            <a:off x="2539931" y="274638"/>
            <a:ext cx="7963743" cy="638108"/>
          </a:xfrm>
          <a:prstGeom prst="rect">
            <a:avLst/>
          </a:prstGeom>
        </p:spPr>
        <p:txBody>
          <a:bodyPr vert="horz"/>
          <a:lstStyle>
            <a:lvl1pPr>
              <a:defRPr sz="2800">
                <a:solidFill>
                  <a:srgbClr val="D9D9D9"/>
                </a:solidFill>
                <a:latin typeface="Arial Rounded MT Bold"/>
                <a:cs typeface="Arial Rounded MT Bold"/>
              </a:defRPr>
            </a:lvl1pPr>
          </a:lstStyle>
          <a:p>
            <a:r>
              <a:rPr lang="en-US"/>
              <a:t>Click to edit Master title style</a:t>
            </a:r>
          </a:p>
        </p:txBody>
      </p:sp>
      <p:sp>
        <p:nvSpPr>
          <p:cNvPr id="6" name="Footer Placeholder 4"/>
          <p:cNvSpPr>
            <a:spLocks noGrp="1"/>
          </p:cNvSpPr>
          <p:nvPr>
            <p:ph type="ftr" sz="quarter" idx="3"/>
          </p:nvPr>
        </p:nvSpPr>
        <p:spPr>
          <a:xfrm>
            <a:off x="3239543" y="6549635"/>
            <a:ext cx="5411508" cy="365125"/>
          </a:xfrm>
          <a:prstGeom prst="rect">
            <a:avLst/>
          </a:prstGeom>
        </p:spPr>
        <p:txBody>
          <a:bodyPr vert="horz" lIns="91440" tIns="45720" rIns="91440" bIns="45720" rtlCol="0" anchor="ctr"/>
          <a:lstStyle>
            <a:lvl1pPr marL="0" marR="0" indent="0" algn="ctr" defTabSz="457200" rtl="0" eaLnBrk="1" fontAlgn="auto" latinLnBrk="0" hangingPunct="1">
              <a:lnSpc>
                <a:spcPct val="100000"/>
              </a:lnSpc>
              <a:spcBef>
                <a:spcPts val="0"/>
              </a:spcBef>
              <a:spcAft>
                <a:spcPts val="0"/>
              </a:spcAft>
              <a:buClrTx/>
              <a:buSzTx/>
              <a:buFontTx/>
              <a:buNone/>
              <a:tabLst/>
              <a:defRPr sz="1200">
                <a:solidFill>
                  <a:schemeClr val="tx1">
                    <a:tint val="75000"/>
                  </a:schemeClr>
                </a:solidFill>
              </a:defRPr>
            </a:lvl1pPr>
          </a:lstStyle>
          <a:p>
            <a:endParaRPr lang="en-US">
              <a:solidFill>
                <a:prstClr val="black">
                  <a:tint val="75000"/>
                </a:prstClr>
              </a:solidFill>
              <a:latin typeface="Calibri"/>
            </a:endParaRPr>
          </a:p>
        </p:txBody>
      </p:sp>
      <p:sp>
        <p:nvSpPr>
          <p:cNvPr id="10" name="Date Placeholder 3"/>
          <p:cNvSpPr>
            <a:spLocks noGrp="1"/>
          </p:cNvSpPr>
          <p:nvPr>
            <p:ph type="dt" sz="half" idx="10"/>
          </p:nvPr>
        </p:nvSpPr>
        <p:spPr>
          <a:xfrm>
            <a:off x="171331" y="6550584"/>
            <a:ext cx="2096155" cy="365125"/>
          </a:xfrm>
        </p:spPr>
        <p:txBody>
          <a:bodyPr/>
          <a:lstStyle/>
          <a:p>
            <a:endParaRPr lang="en-US">
              <a:solidFill>
                <a:prstClr val="black">
                  <a:tint val="75000"/>
                </a:prstClr>
              </a:solidFill>
              <a:latin typeface="Calibri"/>
            </a:endParaRPr>
          </a:p>
        </p:txBody>
      </p:sp>
    </p:spTree>
    <p:extLst>
      <p:ext uri="{BB962C8B-B14F-4D97-AF65-F5344CB8AC3E}">
        <p14:creationId xmlns:p14="http://schemas.microsoft.com/office/powerpoint/2010/main" val="174456845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1_Custom Layout">
    <p:spTree>
      <p:nvGrpSpPr>
        <p:cNvPr id="1" name=""/>
        <p:cNvGrpSpPr/>
        <p:nvPr/>
      </p:nvGrpSpPr>
      <p:grpSpPr>
        <a:xfrm>
          <a:off x="0" y="0"/>
          <a:ext cx="0" cy="0"/>
          <a:chOff x="0" y="0"/>
          <a:chExt cx="0" cy="0"/>
        </a:xfrm>
      </p:grpSpPr>
      <p:pic>
        <p:nvPicPr>
          <p:cNvPr id="3" name="Picture 2" descr="TEMPO PPT Cover Image B v4.jp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2933672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cSld name="Content Layout - NASA">
    <p:spTree>
      <p:nvGrpSpPr>
        <p:cNvPr id="1" name=""/>
        <p:cNvGrpSpPr/>
        <p:nvPr/>
      </p:nvGrpSpPr>
      <p:grpSpPr>
        <a:xfrm>
          <a:off x="0" y="0"/>
          <a:ext cx="0" cy="0"/>
          <a:chOff x="0" y="0"/>
          <a:chExt cx="0" cy="0"/>
        </a:xfrm>
      </p:grpSpPr>
      <p:sp>
        <p:nvSpPr>
          <p:cNvPr id="8" name="Content Placeholder 2"/>
          <p:cNvSpPr>
            <a:spLocks noGrp="1"/>
          </p:cNvSpPr>
          <p:nvPr>
            <p:ph idx="1"/>
          </p:nvPr>
        </p:nvSpPr>
        <p:spPr>
          <a:xfrm>
            <a:off x="101600" y="1143000"/>
            <a:ext cx="11988800" cy="5410200"/>
          </a:xfrm>
          <a:prstGeom prst="rect">
            <a:avLst/>
          </a:prstGeom>
        </p:spPr>
        <p:txBody>
          <a:bodyPr/>
          <a:lstStyle>
            <a:lvl1pPr marL="457189" indent="-457189">
              <a:buClrTx/>
              <a:buFont typeface="Wingdings" charset="2"/>
              <a:buChar char="Ø"/>
              <a:defRPr sz="2800" b="0">
                <a:latin typeface="+mn-lt"/>
              </a:defRPr>
            </a:lvl1pPr>
            <a:lvl2pPr marL="990575" indent="-380990">
              <a:buClr>
                <a:schemeClr val="tx1"/>
              </a:buClr>
              <a:buFont typeface="Arial"/>
              <a:buChar char="•"/>
              <a:defRPr sz="2800" b="0">
                <a:latin typeface="+mn-lt"/>
              </a:defRPr>
            </a:lvl2pPr>
            <a:lvl3pPr marL="1523962" indent="-304792">
              <a:buFont typeface="Calibri" panose="020F0502020204030204" pitchFamily="34" charset="0"/>
              <a:buChar char="–"/>
              <a:defRPr sz="2400" b="0">
                <a:latin typeface="+mn-lt"/>
              </a:defRPr>
            </a:lvl3pPr>
            <a:lvl4pPr marL="2133547" indent="-304792">
              <a:buFont typeface="Courier New" panose="02070309020205020404" pitchFamily="49" charset="0"/>
              <a:buChar char="o"/>
              <a:defRPr sz="2400" b="0">
                <a:latin typeface="+mn-lt"/>
              </a:defRPr>
            </a:lvl4pPr>
            <a:lvl5pPr>
              <a:defRPr sz="2400" b="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itle 2"/>
          <p:cNvSpPr>
            <a:spLocks noGrp="1"/>
          </p:cNvSpPr>
          <p:nvPr>
            <p:ph type="title"/>
          </p:nvPr>
        </p:nvSpPr>
        <p:spPr>
          <a:xfrm>
            <a:off x="2438401" y="0"/>
            <a:ext cx="8410944" cy="975701"/>
          </a:xfrm>
          <a:prstGeom prst="rect">
            <a:avLst/>
          </a:prstGeom>
        </p:spPr>
        <p:txBody>
          <a:bodyPr anchor="ctr"/>
          <a:lstStyle>
            <a:lvl1pPr algn="ctr">
              <a:defRPr sz="3600" b="0">
                <a:solidFill>
                  <a:schemeClr val="bg1"/>
                </a:solidFill>
                <a:latin typeface="+mn-lt"/>
              </a:defRPr>
            </a:lvl1pPr>
          </a:lstStyle>
          <a:p>
            <a:r>
              <a:rPr lang="en-US"/>
              <a:t>Click to edit Master title style</a:t>
            </a:r>
          </a:p>
        </p:txBody>
      </p:sp>
      <p:sp>
        <p:nvSpPr>
          <p:cNvPr id="2" name="Date Placeholder 1"/>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251593069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2" name="Picture 6" descr="TEMPO PPT Cover Image B v3.jpg"/>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6932554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pic>
        <p:nvPicPr>
          <p:cNvPr id="2" name="Picture 6" descr="TEMPO PPT Cover Image B v4.jpg"/>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80223929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4" name="Picture 6" descr="TEMPO ppt Banner v7.jpg"/>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0" y="25"/>
            <a:ext cx="12192000" cy="1063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Content Placeholder 2"/>
          <p:cNvSpPr>
            <a:spLocks noGrp="1"/>
          </p:cNvSpPr>
          <p:nvPr>
            <p:ph idx="1"/>
          </p:nvPr>
        </p:nvSpPr>
        <p:spPr>
          <a:xfrm>
            <a:off x="101601" y="1143000"/>
            <a:ext cx="11988800" cy="5410200"/>
          </a:xfrm>
          <a:prstGeom prst="rect">
            <a:avLst/>
          </a:prstGeom>
        </p:spPr>
        <p:txBody>
          <a:bodyPr lIns="91326" tIns="45664" rIns="91326" bIns="45664"/>
          <a:lstStyle>
            <a:lvl1pPr marL="342484" indent="-342484">
              <a:buClrTx/>
              <a:buFont typeface="Wingdings" charset="2"/>
              <a:buChar char="Ø"/>
              <a:defRPr b="1">
                <a:latin typeface="+mn-lt"/>
              </a:defRPr>
            </a:lvl1pPr>
            <a:lvl2pPr marL="742038" indent="-285404">
              <a:buClr>
                <a:srgbClr val="0000A9"/>
              </a:buClr>
              <a:buFont typeface="Arial"/>
              <a:buChar char="•"/>
              <a:defRPr b="0">
                <a:latin typeface="+mn-lt"/>
              </a:defRPr>
            </a:lvl2pPr>
            <a:lvl3pPr>
              <a:defRPr b="0">
                <a:latin typeface="+mn-lt"/>
              </a:defRPr>
            </a:lvl3pPr>
            <a:lvl4pPr>
              <a:defRPr b="0">
                <a:latin typeface="+mn-lt"/>
              </a:defRPr>
            </a:lvl4pPr>
            <a:lvl5pPr>
              <a:defRPr b="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a:xfrm>
            <a:off x="2539931" y="186292"/>
            <a:ext cx="8360607" cy="638108"/>
          </a:xfrm>
          <a:prstGeom prst="rect">
            <a:avLst/>
          </a:prstGeom>
        </p:spPr>
        <p:txBody>
          <a:bodyPr vert="horz" lIns="91326" tIns="45664" rIns="91326" bIns="45664"/>
          <a:lstStyle>
            <a:lvl1pPr>
              <a:defRPr sz="2800">
                <a:solidFill>
                  <a:srgbClr val="D9D9D9"/>
                </a:solidFill>
                <a:latin typeface="Arial Rounded MT Bold"/>
                <a:cs typeface="Arial Rounded MT Bold"/>
              </a:defRPr>
            </a:lvl1pPr>
          </a:lstStyle>
          <a:p>
            <a:r>
              <a:rPr lang="en-US"/>
              <a:t>Click to edit Master title style</a:t>
            </a:r>
          </a:p>
        </p:txBody>
      </p:sp>
      <p:sp>
        <p:nvSpPr>
          <p:cNvPr id="5" name="Date Placeholder 6"/>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Footer Placeholder 7"/>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8"/>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086AE945-6537-434A-852D-82A287E37B63}" type="slidenum">
              <a:rPr lang="en-US"/>
              <a:pPr>
                <a:defRPr/>
              </a:pPr>
              <a:t>‹#›</a:t>
            </a:fld>
            <a:endParaRPr lang="en-US"/>
          </a:p>
        </p:txBody>
      </p:sp>
    </p:spTree>
    <p:extLst>
      <p:ext uri="{BB962C8B-B14F-4D97-AF65-F5344CB8AC3E}">
        <p14:creationId xmlns:p14="http://schemas.microsoft.com/office/powerpoint/2010/main" val="284595449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9" name="Title 1"/>
          <p:cNvSpPr>
            <a:spLocks noGrp="1"/>
          </p:cNvSpPr>
          <p:nvPr>
            <p:ph type="title"/>
          </p:nvPr>
        </p:nvSpPr>
        <p:spPr>
          <a:xfrm>
            <a:off x="2539931" y="274638"/>
            <a:ext cx="8360607" cy="638108"/>
          </a:xfrm>
          <a:prstGeom prst="rect">
            <a:avLst/>
          </a:prstGeom>
        </p:spPr>
        <p:txBody>
          <a:bodyPr vert="horz" lIns="91326" tIns="45664" rIns="91326" bIns="45664"/>
          <a:lstStyle>
            <a:lvl1pPr>
              <a:defRPr sz="2800">
                <a:solidFill>
                  <a:srgbClr val="D9D9D9"/>
                </a:solidFill>
                <a:latin typeface="Arial Rounded MT Bold"/>
                <a:cs typeface="Arial Rounded MT Bold"/>
              </a:defRPr>
            </a:lvl1pPr>
          </a:lstStyle>
          <a:p>
            <a:r>
              <a:rPr lang="en-US"/>
              <a:t>Click to edit Master title style</a:t>
            </a:r>
          </a:p>
        </p:txBody>
      </p:sp>
      <p:sp>
        <p:nvSpPr>
          <p:cNvPr id="3" name="Date Placeholder 4"/>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4" name="Footer Placeholder 5"/>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5" name="Slide Number Placeholder 6"/>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3EB325B7-BE2F-E44F-9339-8DD6E6AD7D59}" type="slidenum">
              <a:rPr lang="en-US"/>
              <a:pPr>
                <a:defRPr/>
              </a:pPr>
              <a:t>‹#›</a:t>
            </a:fld>
            <a:endParaRPr lang="en-US"/>
          </a:p>
        </p:txBody>
      </p:sp>
    </p:spTree>
    <p:extLst>
      <p:ext uri="{BB962C8B-B14F-4D97-AF65-F5344CB8AC3E}">
        <p14:creationId xmlns:p14="http://schemas.microsoft.com/office/powerpoint/2010/main" val="36449817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
        <p:nvSpPr>
          <p:cNvPr id="2" name="Title Placeholder 10"/>
          <p:cNvSpPr txBox="1">
            <a:spLocks/>
          </p:cNvSpPr>
          <p:nvPr userDrawn="1"/>
        </p:nvSpPr>
        <p:spPr>
          <a:xfrm>
            <a:off x="0" y="3101977"/>
            <a:ext cx="12192000" cy="646113"/>
          </a:xfrm>
          <a:prstGeom prst="rect">
            <a:avLst/>
          </a:prstGeom>
        </p:spPr>
        <p:txBody>
          <a:bodyPr lIns="91326" tIns="45664" rIns="91326" bIns="45664" anchor="ctr"/>
          <a:lstStyle>
            <a:lvl1pPr algn="ctr" defTabSz="457200" rtl="0" eaLnBrk="1" latinLnBrk="0" hangingPunct="1">
              <a:spcBef>
                <a:spcPct val="0"/>
              </a:spcBef>
              <a:buNone/>
              <a:defRPr sz="3200" kern="1200">
                <a:solidFill>
                  <a:srgbClr val="FFFF00"/>
                </a:solidFill>
                <a:latin typeface="Arial"/>
                <a:ea typeface="+mj-ea"/>
                <a:cs typeface="Arial"/>
              </a:defRPr>
            </a:lvl1pPr>
          </a:lstStyle>
          <a:p>
            <a:pPr>
              <a:defRPr/>
            </a:pPr>
            <a:r>
              <a:rPr lang="en-US" sz="4800" b="1">
                <a:solidFill>
                  <a:srgbClr val="000090"/>
                </a:solidFill>
                <a:latin typeface="Arial Rounded MT Bold"/>
                <a:cs typeface="Arial Rounded MT Bold"/>
              </a:rPr>
              <a:t>BACKUP</a:t>
            </a:r>
          </a:p>
        </p:txBody>
      </p:sp>
    </p:spTree>
    <p:extLst>
      <p:ext uri="{BB962C8B-B14F-4D97-AF65-F5344CB8AC3E}">
        <p14:creationId xmlns:p14="http://schemas.microsoft.com/office/powerpoint/2010/main" val="306300310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4_Custom Layout">
    <p:spTree>
      <p:nvGrpSpPr>
        <p:cNvPr id="1" name=""/>
        <p:cNvGrpSpPr/>
        <p:nvPr/>
      </p:nvGrpSpPr>
      <p:grpSpPr>
        <a:xfrm>
          <a:off x="0" y="0"/>
          <a:ext cx="0" cy="0"/>
          <a:chOff x="0" y="0"/>
          <a:chExt cx="0" cy="0"/>
        </a:xfrm>
      </p:grpSpPr>
      <p:sp>
        <p:nvSpPr>
          <p:cNvPr id="2" name="Rectangle 1"/>
          <p:cNvSpPr/>
          <p:nvPr userDrawn="1"/>
        </p:nvSpPr>
        <p:spPr>
          <a:xfrm>
            <a:off x="0" y="0"/>
            <a:ext cx="12192000" cy="6858000"/>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lIns="91326" tIns="45664" rIns="91326" bIns="45664" anchor="ctr"/>
          <a:lstStyle/>
          <a:p>
            <a:pPr algn="ctr" defTabSz="456633" fontAlgn="base">
              <a:spcBef>
                <a:spcPct val="0"/>
              </a:spcBef>
              <a:spcAft>
                <a:spcPct val="0"/>
              </a:spcAft>
            </a:pPr>
            <a:endParaRPr lang="ja-JP" altLang="en-US" sz="1400">
              <a:solidFill>
                <a:srgbClr val="FFFFFF"/>
              </a:solidFill>
              <a:latin typeface="Calibri" charset="0"/>
              <a:ea typeface="ＭＳ Ｐゴシック" charset="0"/>
              <a:cs typeface="ＭＳ Ｐゴシック" charset="0"/>
            </a:endParaRPr>
          </a:p>
        </p:txBody>
      </p:sp>
      <p:pic>
        <p:nvPicPr>
          <p:cNvPr id="3" name="Picture 7" descr="TEMPO Logo FINAL med res.jpg"/>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4811185" y="2511426"/>
            <a:ext cx="2569633" cy="1835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3561696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Title Chart - N S">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AE00922-7687-EA47-9BC8-EBC78CD432EE}"/>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7329145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_Content Layout - NASA">
    <p:spTree>
      <p:nvGrpSpPr>
        <p:cNvPr id="1" name=""/>
        <p:cNvGrpSpPr/>
        <p:nvPr/>
      </p:nvGrpSpPr>
      <p:grpSpPr>
        <a:xfrm>
          <a:off x="0" y="0"/>
          <a:ext cx="0" cy="0"/>
          <a:chOff x="0" y="0"/>
          <a:chExt cx="0" cy="0"/>
        </a:xfrm>
      </p:grpSpPr>
      <p:sp>
        <p:nvSpPr>
          <p:cNvPr id="8" name="Content Placeholder 2"/>
          <p:cNvSpPr>
            <a:spLocks noGrp="1"/>
          </p:cNvSpPr>
          <p:nvPr>
            <p:ph idx="1"/>
          </p:nvPr>
        </p:nvSpPr>
        <p:spPr>
          <a:xfrm>
            <a:off x="101600" y="1143000"/>
            <a:ext cx="11988800" cy="5410200"/>
          </a:xfrm>
          <a:prstGeom prst="rect">
            <a:avLst/>
          </a:prstGeom>
        </p:spPr>
        <p:txBody>
          <a:bodyPr/>
          <a:lstStyle>
            <a:lvl1pPr marL="457189" indent="-457189">
              <a:buClrTx/>
              <a:buFont typeface="Wingdings" charset="2"/>
              <a:buChar char="Ø"/>
              <a:defRPr sz="2800" b="0">
                <a:latin typeface="+mn-lt"/>
              </a:defRPr>
            </a:lvl1pPr>
            <a:lvl2pPr marL="990575" indent="-380990">
              <a:buClr>
                <a:schemeClr val="tx1"/>
              </a:buClr>
              <a:buFont typeface="Arial"/>
              <a:buChar char="•"/>
              <a:defRPr sz="2800" b="0">
                <a:latin typeface="+mn-lt"/>
              </a:defRPr>
            </a:lvl2pPr>
            <a:lvl3pPr marL="1523962" indent="-304792">
              <a:buFont typeface="Calibri" panose="020F0502020204030204" pitchFamily="34" charset="0"/>
              <a:buChar char="–"/>
              <a:defRPr sz="2400" b="0">
                <a:latin typeface="+mn-lt"/>
              </a:defRPr>
            </a:lvl3pPr>
            <a:lvl4pPr marL="2133547" indent="-304792">
              <a:buFont typeface="Courier New" panose="02070309020205020404" pitchFamily="49" charset="0"/>
              <a:buChar char="o"/>
              <a:defRPr sz="2400" b="0">
                <a:latin typeface="+mn-lt"/>
              </a:defRPr>
            </a:lvl4pPr>
            <a:lvl5pPr>
              <a:defRPr sz="2400" b="0">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itle 2"/>
          <p:cNvSpPr>
            <a:spLocks noGrp="1"/>
          </p:cNvSpPr>
          <p:nvPr>
            <p:ph type="title"/>
          </p:nvPr>
        </p:nvSpPr>
        <p:spPr>
          <a:xfrm>
            <a:off x="2438401" y="0"/>
            <a:ext cx="8410944" cy="975701"/>
          </a:xfrm>
          <a:prstGeom prst="rect">
            <a:avLst/>
          </a:prstGeom>
        </p:spPr>
        <p:txBody>
          <a:bodyPr anchor="ctr"/>
          <a:lstStyle>
            <a:lvl1pPr algn="ctr">
              <a:defRPr sz="3600" b="0">
                <a:solidFill>
                  <a:schemeClr val="bg1"/>
                </a:solidFill>
                <a:latin typeface="+mn-lt"/>
              </a:defRPr>
            </a:lvl1pPr>
          </a:lstStyle>
          <a:p>
            <a:r>
              <a:rPr lang="en-US"/>
              <a:t>Click to edit Master title style</a:t>
            </a:r>
          </a:p>
        </p:txBody>
      </p:sp>
      <p:sp>
        <p:nvSpPr>
          <p:cNvPr id="2" name="Date Placeholder 1"/>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A0E24C6-B8C2-40F0-BF2D-44D0E3E3802A}" type="slidenum">
              <a:rPr lang="en-US" smtClean="0"/>
              <a:t>‹#›</a:t>
            </a:fld>
            <a:endParaRPr lang="en-US"/>
          </a:p>
        </p:txBody>
      </p:sp>
    </p:spTree>
    <p:extLst>
      <p:ext uri="{BB962C8B-B14F-4D97-AF65-F5344CB8AC3E}">
        <p14:creationId xmlns:p14="http://schemas.microsoft.com/office/powerpoint/2010/main" val="7071758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Title Only - NASA">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A0E24C6-B8C2-40F0-BF2D-44D0E3E3802A}" type="slidenum">
              <a:rPr lang="en-US" smtClean="0"/>
              <a:t>‹#›</a:t>
            </a:fld>
            <a:endParaRPr lang="en-US"/>
          </a:p>
        </p:txBody>
      </p:sp>
      <p:sp>
        <p:nvSpPr>
          <p:cNvPr id="6" name="Title 2"/>
          <p:cNvSpPr>
            <a:spLocks noGrp="1"/>
          </p:cNvSpPr>
          <p:nvPr>
            <p:ph type="title"/>
          </p:nvPr>
        </p:nvSpPr>
        <p:spPr>
          <a:xfrm>
            <a:off x="2438401" y="0"/>
            <a:ext cx="8410944" cy="975701"/>
          </a:xfrm>
          <a:prstGeom prst="rect">
            <a:avLst/>
          </a:prstGeom>
        </p:spPr>
        <p:txBody>
          <a:bodyPr anchor="ctr"/>
          <a:lstStyle>
            <a:lvl1pPr algn="ctr">
              <a:defRPr sz="3600" b="0">
                <a:solidFill>
                  <a:schemeClr val="bg1"/>
                </a:solidFill>
                <a:latin typeface="+mn-lt"/>
              </a:defRPr>
            </a:lvl1pPr>
          </a:lstStyle>
          <a:p>
            <a:r>
              <a:rPr lang="en-US"/>
              <a:t>Click to edit Master title style</a:t>
            </a:r>
          </a:p>
        </p:txBody>
      </p:sp>
    </p:spTree>
    <p:extLst>
      <p:ext uri="{BB962C8B-B14F-4D97-AF65-F5344CB8AC3E}">
        <p14:creationId xmlns:p14="http://schemas.microsoft.com/office/powerpoint/2010/main" val="312655447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Logo For Use">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A0E24C6-B8C2-40F0-BF2D-44D0E3E3802A}" type="slidenum">
              <a:rPr lang="en-US" smtClean="0"/>
              <a:t>‹#›</a:t>
            </a:fld>
            <a:endParaRPr lang="en-US"/>
          </a:p>
        </p:txBody>
      </p:sp>
      <p:pic>
        <p:nvPicPr>
          <p:cNvPr id="7" name="Picture 6">
            <a:extLst>
              <a:ext uri="{FF2B5EF4-FFF2-40B4-BE49-F238E27FC236}">
                <a16:creationId xmlns:a16="http://schemas.microsoft.com/office/drawing/2014/main" id="{20A92427-416E-FE48-A31E-73E7DD1A119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75783" y="3033728"/>
            <a:ext cx="1077216" cy="890713"/>
          </a:xfrm>
          <a:prstGeom prst="rect">
            <a:avLst/>
          </a:prstGeom>
        </p:spPr>
      </p:pic>
      <p:pic>
        <p:nvPicPr>
          <p:cNvPr id="8" name="Picture 7">
            <a:extLst>
              <a:ext uri="{FF2B5EF4-FFF2-40B4-BE49-F238E27FC236}">
                <a16:creationId xmlns:a16="http://schemas.microsoft.com/office/drawing/2014/main" id="{3E4191DF-B26B-8945-94BD-4BD638084925}"/>
              </a:ext>
            </a:extLst>
          </p:cNvPr>
          <p:cNvPicPr>
            <a:picLocks noChangeAspect="1"/>
          </p:cNvPicPr>
          <p:nvPr userDrawn="1"/>
        </p:nvPicPr>
        <p:blipFill>
          <a:blip r:embed="rId3"/>
          <a:stretch>
            <a:fillRect/>
          </a:stretch>
        </p:blipFill>
        <p:spPr>
          <a:xfrm>
            <a:off x="3682318" y="3019349"/>
            <a:ext cx="964041" cy="910483"/>
          </a:xfrm>
          <a:prstGeom prst="rect">
            <a:avLst/>
          </a:prstGeom>
        </p:spPr>
      </p:pic>
      <p:pic>
        <p:nvPicPr>
          <p:cNvPr id="11" name="Picture 10">
            <a:extLst>
              <a:ext uri="{FF2B5EF4-FFF2-40B4-BE49-F238E27FC236}">
                <a16:creationId xmlns:a16="http://schemas.microsoft.com/office/drawing/2014/main" id="{74AB10F0-E507-0C4C-A726-C009BCAF1FD0}"/>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221658" y="3024349"/>
            <a:ext cx="900484" cy="900484"/>
          </a:xfrm>
          <a:prstGeom prst="rect">
            <a:avLst/>
          </a:prstGeom>
        </p:spPr>
      </p:pic>
      <p:pic>
        <p:nvPicPr>
          <p:cNvPr id="15" name="Picture 14">
            <a:extLst>
              <a:ext uri="{FF2B5EF4-FFF2-40B4-BE49-F238E27FC236}">
                <a16:creationId xmlns:a16="http://schemas.microsoft.com/office/drawing/2014/main" id="{79888A8F-835F-2149-BDE0-D234D33247F5}"/>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7453876" y="3019349"/>
            <a:ext cx="1098653" cy="1087987"/>
          </a:xfrm>
          <a:prstGeom prst="rect">
            <a:avLst/>
          </a:prstGeom>
        </p:spPr>
      </p:pic>
      <p:pic>
        <p:nvPicPr>
          <p:cNvPr id="17" name="Picture 16">
            <a:extLst>
              <a:ext uri="{FF2B5EF4-FFF2-40B4-BE49-F238E27FC236}">
                <a16:creationId xmlns:a16="http://schemas.microsoft.com/office/drawing/2014/main" id="{00E34357-53CB-2741-9195-BB161B16D346}"/>
              </a:ext>
            </a:extLst>
          </p:cNvPr>
          <p:cNvPicPr>
            <a:picLocks noChangeAspect="1"/>
          </p:cNvPicPr>
          <p:nvPr userDrawn="1"/>
        </p:nvPicPr>
        <p:blipFill>
          <a:blip r:embed="rId6"/>
          <a:stretch>
            <a:fillRect/>
          </a:stretch>
        </p:blipFill>
        <p:spPr>
          <a:xfrm>
            <a:off x="8884265" y="3237653"/>
            <a:ext cx="1818665" cy="496636"/>
          </a:xfrm>
          <a:prstGeom prst="rect">
            <a:avLst/>
          </a:prstGeom>
        </p:spPr>
      </p:pic>
      <p:sp>
        <p:nvSpPr>
          <p:cNvPr id="12" name="Title 2"/>
          <p:cNvSpPr>
            <a:spLocks noGrp="1"/>
          </p:cNvSpPr>
          <p:nvPr>
            <p:ph type="title" hasCustomPrompt="1"/>
          </p:nvPr>
        </p:nvSpPr>
        <p:spPr>
          <a:xfrm>
            <a:off x="2438401" y="0"/>
            <a:ext cx="8410944" cy="975701"/>
          </a:xfrm>
          <a:prstGeom prst="rect">
            <a:avLst/>
          </a:prstGeom>
        </p:spPr>
        <p:txBody>
          <a:bodyPr anchor="ctr"/>
          <a:lstStyle>
            <a:lvl1pPr algn="ctr">
              <a:defRPr sz="3600" b="0">
                <a:solidFill>
                  <a:schemeClr val="bg1"/>
                </a:solidFill>
                <a:latin typeface="+mn-lt"/>
              </a:defRPr>
            </a:lvl1pPr>
          </a:lstStyle>
          <a:p>
            <a:r>
              <a:rPr lang="en-US"/>
              <a:t>Logos</a:t>
            </a:r>
          </a:p>
        </p:txBody>
      </p:sp>
      <p:pic>
        <p:nvPicPr>
          <p:cNvPr id="13" name="Picture 12">
            <a:extLst>
              <a:ext uri="{FF2B5EF4-FFF2-40B4-BE49-F238E27FC236}">
                <a16:creationId xmlns:a16="http://schemas.microsoft.com/office/drawing/2014/main" id="{6C26CCF7-2416-F54B-8C58-3955DD80C2F6}"/>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4975678" y="3003659"/>
            <a:ext cx="914400" cy="1056133"/>
          </a:xfrm>
          <a:prstGeom prst="rect">
            <a:avLst/>
          </a:prstGeom>
        </p:spPr>
      </p:pic>
    </p:spTree>
    <p:extLst>
      <p:ext uri="{BB962C8B-B14F-4D97-AF65-F5344CB8AC3E}">
        <p14:creationId xmlns:p14="http://schemas.microsoft.com/office/powerpoint/2010/main" val="870809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Only - NASA">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
        <p:nvSpPr>
          <p:cNvPr id="6" name="Title 2"/>
          <p:cNvSpPr>
            <a:spLocks noGrp="1"/>
          </p:cNvSpPr>
          <p:nvPr>
            <p:ph type="title"/>
          </p:nvPr>
        </p:nvSpPr>
        <p:spPr>
          <a:xfrm>
            <a:off x="2438401" y="0"/>
            <a:ext cx="8410944" cy="975701"/>
          </a:xfrm>
          <a:prstGeom prst="rect">
            <a:avLst/>
          </a:prstGeom>
        </p:spPr>
        <p:txBody>
          <a:bodyPr anchor="ctr"/>
          <a:lstStyle>
            <a:lvl1pPr algn="ctr">
              <a:defRPr sz="3600" b="0">
                <a:solidFill>
                  <a:schemeClr val="bg1"/>
                </a:solidFill>
                <a:latin typeface="+mn-lt"/>
              </a:defRPr>
            </a:lvl1pPr>
          </a:lstStyle>
          <a:p>
            <a:r>
              <a:rPr lang="en-US"/>
              <a:t>Click to edit Master title style</a:t>
            </a:r>
          </a:p>
        </p:txBody>
      </p:sp>
    </p:spTree>
    <p:extLst>
      <p:ext uri="{BB962C8B-B14F-4D97-AF65-F5344CB8AC3E}">
        <p14:creationId xmlns:p14="http://schemas.microsoft.com/office/powerpoint/2010/main" val="191354747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5_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A0E24C6-B8C2-40F0-BF2D-44D0E3E3802A}" type="slidenum">
              <a:rPr lang="en-US" smtClean="0"/>
              <a:t>‹#›</a:t>
            </a:fld>
            <a:endParaRPr lang="en-US"/>
          </a:p>
        </p:txBody>
      </p:sp>
      <p:sp>
        <p:nvSpPr>
          <p:cNvPr id="6" name="Title 2"/>
          <p:cNvSpPr>
            <a:spLocks noGrp="1"/>
          </p:cNvSpPr>
          <p:nvPr>
            <p:ph type="title" hasCustomPrompt="1"/>
          </p:nvPr>
        </p:nvSpPr>
        <p:spPr>
          <a:xfrm>
            <a:off x="2969679" y="0"/>
            <a:ext cx="7880527" cy="975701"/>
          </a:xfrm>
          <a:prstGeom prst="rect">
            <a:avLst/>
          </a:prstGeom>
        </p:spPr>
        <p:txBody>
          <a:bodyPr anchor="ctr"/>
          <a:lstStyle>
            <a:lvl1pPr algn="ctr">
              <a:defRPr sz="3600" b="0">
                <a:solidFill>
                  <a:schemeClr val="bg1"/>
                </a:solidFill>
                <a:latin typeface="+mn-lt"/>
              </a:defRPr>
            </a:lvl1pPr>
          </a:lstStyle>
          <a:p>
            <a:r>
              <a:rPr lang="en-US"/>
              <a:t>Disclaimers</a:t>
            </a:r>
          </a:p>
        </p:txBody>
      </p:sp>
      <p:sp>
        <p:nvSpPr>
          <p:cNvPr id="7" name="Rectangle 6"/>
          <p:cNvSpPr/>
          <p:nvPr userDrawn="1"/>
        </p:nvSpPr>
        <p:spPr>
          <a:xfrm>
            <a:off x="4537991" y="1598989"/>
            <a:ext cx="3116020" cy="225639"/>
          </a:xfrm>
          <a:prstGeom prst="rect">
            <a:avLst/>
          </a:prstGeom>
          <a:solidFill>
            <a:schemeClr val="bg1"/>
          </a:solidFill>
          <a:ln>
            <a:solidFill>
              <a:srgbClr val="D00002"/>
            </a:solidFill>
          </a:ln>
        </p:spPr>
        <p:txBody>
          <a:bodyPr wrap="square" lIns="0" tIns="0" rIns="0" bIns="0">
            <a:spAutoFit/>
          </a:bodyPr>
          <a:lstStyle/>
          <a:p>
            <a:pPr algn="ctr">
              <a:lnSpc>
                <a:spcPct val="110000"/>
              </a:lnSpc>
            </a:pPr>
            <a:r>
              <a:rPr lang="en-US" sz="1333" b="1">
                <a:solidFill>
                  <a:srgbClr val="FF0000"/>
                </a:solidFill>
                <a:latin typeface="Arial"/>
                <a:cs typeface="Arial"/>
              </a:rPr>
              <a:t>SENSITIVE BUT UNCLASSIFIED (SBU)</a:t>
            </a:r>
            <a:endParaRPr lang="en-US" sz="1333" b="1">
              <a:latin typeface="Arial"/>
              <a:cs typeface="Arial"/>
            </a:endParaRPr>
          </a:p>
        </p:txBody>
      </p:sp>
      <p:sp>
        <p:nvSpPr>
          <p:cNvPr id="9" name="Rectangle 8"/>
          <p:cNvSpPr/>
          <p:nvPr userDrawn="1"/>
        </p:nvSpPr>
        <p:spPr>
          <a:xfrm>
            <a:off x="2016771" y="2692749"/>
            <a:ext cx="8158459" cy="1694503"/>
          </a:xfrm>
          <a:prstGeom prst="rect">
            <a:avLst/>
          </a:prstGeom>
          <a:solidFill>
            <a:schemeClr val="bg1"/>
          </a:solidFill>
          <a:ln>
            <a:solidFill>
              <a:srgbClr val="D00002"/>
            </a:solidFill>
          </a:ln>
        </p:spPr>
        <p:txBody>
          <a:bodyPr wrap="square">
            <a:spAutoFit/>
          </a:bodyPr>
          <a:lstStyle/>
          <a:p>
            <a:pPr algn="ctr">
              <a:lnSpc>
                <a:spcPct val="110000"/>
              </a:lnSpc>
            </a:pPr>
            <a:r>
              <a:rPr lang="en-US" sz="1400" b="1">
                <a:solidFill>
                  <a:srgbClr val="FF0000"/>
                </a:solidFill>
                <a:latin typeface="Arial Narrow"/>
                <a:ea typeface="Times New Roman"/>
                <a:cs typeface="Arial"/>
              </a:rPr>
              <a:t>ITAR Restricted </a:t>
            </a:r>
            <a:br>
              <a:rPr lang="en-US" sz="1400" b="1">
                <a:latin typeface="Arial Narrow"/>
                <a:ea typeface="Times New Roman"/>
                <a:cs typeface="Arial"/>
              </a:rPr>
            </a:br>
            <a:r>
              <a:rPr lang="en-US" sz="1400" b="1">
                <a:latin typeface="Arial Narrow"/>
                <a:ea typeface="Times New Roman"/>
                <a:cs typeface="Arial"/>
              </a:rPr>
              <a:t>-- International Traffic in Arms Regulations (ITAR) Notice –</a:t>
            </a:r>
          </a:p>
          <a:p>
            <a:pPr>
              <a:lnSpc>
                <a:spcPct val="110000"/>
              </a:lnSpc>
            </a:pPr>
            <a:r>
              <a:rPr lang="en-US" sz="1333" b="1">
                <a:solidFill>
                  <a:srgbClr val="FF0000"/>
                </a:solidFill>
                <a:latin typeface="Arial"/>
                <a:cs typeface="Arial"/>
              </a:rPr>
              <a:t>WARNING: </a:t>
            </a:r>
            <a:r>
              <a:rPr lang="en-US" sz="1333" b="1">
                <a:latin typeface="Arial Narrow"/>
                <a:ea typeface="Times New Roman"/>
                <a:cs typeface="Arial"/>
              </a:rPr>
              <a:t>This document contains information which falls under the purview of the U.S. Munitions List (USML) as defined in the International Traffic in Arms Regulations (ITAR), 22 CFR 120-130, and is export controlled.</a:t>
            </a:r>
            <a:endParaRPr lang="en-US" sz="1333">
              <a:latin typeface="Times New Roman"/>
              <a:ea typeface="Times New Roman"/>
              <a:cs typeface="Arial"/>
            </a:endParaRPr>
          </a:p>
          <a:p>
            <a:pPr>
              <a:lnSpc>
                <a:spcPct val="110000"/>
              </a:lnSpc>
            </a:pPr>
            <a:r>
              <a:rPr lang="en-US" sz="1333">
                <a:latin typeface="Arial Narrow"/>
                <a:ea typeface="Times New Roman"/>
                <a:cs typeface="Arial"/>
              </a:rPr>
              <a:t> It shall not be transferred to foreign nationals in the U.S. or abroad without specific approval of a knowledgeable NASA export control official, and/or unless an export license or license exemption is obtained/available from the United States Department of State.  Violations of these regulations are punishable by fine, imprisonment, or both.</a:t>
            </a:r>
            <a:endParaRPr lang="en-US" sz="1333">
              <a:latin typeface="Times New Roman"/>
              <a:ea typeface="Times New Roman"/>
              <a:cs typeface="Arial"/>
            </a:endParaRPr>
          </a:p>
        </p:txBody>
      </p:sp>
      <p:sp>
        <p:nvSpPr>
          <p:cNvPr id="10" name="Rectangle 9"/>
          <p:cNvSpPr/>
          <p:nvPr userDrawn="1"/>
        </p:nvSpPr>
        <p:spPr>
          <a:xfrm>
            <a:off x="2016771" y="4544800"/>
            <a:ext cx="8158459" cy="1733488"/>
          </a:xfrm>
          <a:prstGeom prst="rect">
            <a:avLst/>
          </a:prstGeom>
          <a:solidFill>
            <a:schemeClr val="bg1"/>
          </a:solidFill>
          <a:ln>
            <a:solidFill>
              <a:srgbClr val="D00002"/>
            </a:solidFill>
          </a:ln>
        </p:spPr>
        <p:txBody>
          <a:bodyPr wrap="square">
            <a:spAutoFit/>
          </a:bodyPr>
          <a:lstStyle/>
          <a:p>
            <a:pPr algn="ctr"/>
            <a:r>
              <a:rPr lang="en-US" sz="1600" b="1" kern="1200">
                <a:solidFill>
                  <a:srgbClr val="FF0000"/>
                </a:solidFill>
                <a:effectLst/>
                <a:latin typeface="+mn-lt"/>
                <a:ea typeface="+mn-ea"/>
                <a:cs typeface="+mn-cs"/>
              </a:rPr>
              <a:t>EAR ECCN 9E515.a.</a:t>
            </a:r>
          </a:p>
          <a:p>
            <a:pPr algn="ctr"/>
            <a:r>
              <a:rPr lang="en-US" sz="2400" b="1" kern="1200">
                <a:solidFill>
                  <a:schemeClr val="tx1"/>
                </a:solidFill>
                <a:effectLst/>
                <a:latin typeface="+mn-lt"/>
                <a:ea typeface="+mn-ea"/>
                <a:cs typeface="+mn-cs"/>
              </a:rPr>
              <a:t>- Export Administration Regulations (EAR) Notice -</a:t>
            </a:r>
          </a:p>
          <a:p>
            <a:r>
              <a:rPr lang="en-US" sz="1333" b="1" kern="1200">
                <a:solidFill>
                  <a:srgbClr val="FF0000"/>
                </a:solidFill>
                <a:effectLst/>
                <a:latin typeface="+mn-lt"/>
                <a:ea typeface="+mn-ea"/>
                <a:cs typeface="+mn-cs"/>
              </a:rPr>
              <a:t>WARNING: </a:t>
            </a:r>
            <a:r>
              <a:rPr lang="en-US" sz="1333" b="1" kern="1200">
                <a:solidFill>
                  <a:schemeClr val="tx1"/>
                </a:solidFill>
                <a:effectLst/>
                <a:latin typeface="+mn-lt"/>
                <a:ea typeface="+mn-ea"/>
                <a:cs typeface="+mn-cs"/>
              </a:rPr>
              <a:t>This document contains information within the purview of the Export Administration Regulations (EAR), 15 CFR §730-774, and is export-controlled.  </a:t>
            </a:r>
            <a:r>
              <a:rPr lang="en-US" sz="1333" b="0" kern="1200">
                <a:solidFill>
                  <a:schemeClr val="tx1"/>
                </a:solidFill>
                <a:effectLst/>
                <a:latin typeface="+mn-lt"/>
                <a:ea typeface="+mn-ea"/>
                <a:cs typeface="+mn-cs"/>
              </a:rPr>
              <a:t>It may not be transferred to foreign persons in the U.S. or abroad without specific approval of a knowledgeable export control official, and/or unless an export license or license exception is obtained/available from the Bureau of Industry and Security, United States Department of Commerce.  Violations of these regulations are punishable by fine, imprisonment, or both.</a:t>
            </a:r>
          </a:p>
        </p:txBody>
      </p:sp>
      <p:sp>
        <p:nvSpPr>
          <p:cNvPr id="2" name="TextBox 1"/>
          <p:cNvSpPr txBox="1"/>
          <p:nvPr userDrawn="1"/>
        </p:nvSpPr>
        <p:spPr>
          <a:xfrm>
            <a:off x="3814159" y="1121376"/>
            <a:ext cx="4563685" cy="523220"/>
          </a:xfrm>
          <a:prstGeom prst="rect">
            <a:avLst/>
          </a:prstGeom>
          <a:noFill/>
        </p:spPr>
        <p:txBody>
          <a:bodyPr wrap="none" rtlCol="0">
            <a:spAutoFit/>
          </a:bodyPr>
          <a:lstStyle/>
          <a:p>
            <a:pPr algn="ctr"/>
            <a:r>
              <a:rPr lang="en-US" sz="1400"/>
              <a:t>Per NID 1600.55 (per NPR</a:t>
            </a:r>
            <a:r>
              <a:rPr lang="en-US" sz="1400" baseline="0"/>
              <a:t> 1600.1)</a:t>
            </a:r>
            <a:endParaRPr lang="en-US" sz="1400"/>
          </a:p>
          <a:p>
            <a:r>
              <a:rPr lang="en-US" sz="1400"/>
              <a:t>Top of title page and every page containing SBU Information</a:t>
            </a:r>
          </a:p>
        </p:txBody>
      </p:sp>
      <p:sp>
        <p:nvSpPr>
          <p:cNvPr id="11" name="Rectangle 10"/>
          <p:cNvSpPr/>
          <p:nvPr userDrawn="1"/>
        </p:nvSpPr>
        <p:spPr>
          <a:xfrm>
            <a:off x="2702840" y="2099690"/>
            <a:ext cx="6786320" cy="225639"/>
          </a:xfrm>
          <a:prstGeom prst="rect">
            <a:avLst/>
          </a:prstGeom>
          <a:solidFill>
            <a:schemeClr val="bg1"/>
          </a:solidFill>
          <a:ln>
            <a:solidFill>
              <a:srgbClr val="D00002"/>
            </a:solidFill>
          </a:ln>
        </p:spPr>
        <p:txBody>
          <a:bodyPr wrap="square" lIns="0" tIns="0" rIns="0" bIns="0">
            <a:spAutoFit/>
          </a:bodyPr>
          <a:lstStyle/>
          <a:p>
            <a:pPr algn="ctr">
              <a:lnSpc>
                <a:spcPct val="110000"/>
              </a:lnSpc>
            </a:pPr>
            <a:r>
              <a:rPr lang="en-US" sz="1333" b="1">
                <a:solidFill>
                  <a:srgbClr val="FF0000"/>
                </a:solidFill>
                <a:latin typeface="Arial"/>
                <a:cs typeface="Arial"/>
              </a:rPr>
              <a:t>SENSITIVE BUT UNCLASSIFIED (SBU);</a:t>
            </a:r>
            <a:r>
              <a:rPr lang="en-US" sz="1333" b="1" baseline="0">
                <a:solidFill>
                  <a:srgbClr val="FF0000"/>
                </a:solidFill>
                <a:latin typeface="Arial"/>
                <a:cs typeface="Arial"/>
              </a:rPr>
              <a:t> TEMPO Project Manager; TEMPO; &lt;date&gt; </a:t>
            </a:r>
            <a:endParaRPr lang="en-US" sz="1333" b="1">
              <a:latin typeface="Arial"/>
              <a:cs typeface="Arial"/>
            </a:endParaRPr>
          </a:p>
        </p:txBody>
      </p:sp>
      <p:sp>
        <p:nvSpPr>
          <p:cNvPr id="12" name="TextBox 11"/>
          <p:cNvSpPr txBox="1"/>
          <p:nvPr userDrawn="1"/>
        </p:nvSpPr>
        <p:spPr>
          <a:xfrm>
            <a:off x="3636781" y="1788077"/>
            <a:ext cx="4849469" cy="307777"/>
          </a:xfrm>
          <a:prstGeom prst="rect">
            <a:avLst/>
          </a:prstGeom>
          <a:noFill/>
        </p:spPr>
        <p:txBody>
          <a:bodyPr wrap="none" rtlCol="0">
            <a:spAutoFit/>
          </a:bodyPr>
          <a:lstStyle/>
          <a:p>
            <a:r>
              <a:rPr lang="en-US" sz="1400"/>
              <a:t>Bottom of title page and every page containing SBU Information</a:t>
            </a:r>
          </a:p>
        </p:txBody>
      </p:sp>
    </p:spTree>
    <p:extLst>
      <p:ext uri="{BB962C8B-B14F-4D97-AF65-F5344CB8AC3E}">
        <p14:creationId xmlns:p14="http://schemas.microsoft.com/office/powerpoint/2010/main" val="372109541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6_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A0E24C6-B8C2-40F0-BF2D-44D0E3E3802A}" type="slidenum">
              <a:rPr lang="en-US" smtClean="0"/>
              <a:t>‹#›</a:t>
            </a:fld>
            <a:endParaRPr lang="en-US"/>
          </a:p>
        </p:txBody>
      </p:sp>
      <p:sp>
        <p:nvSpPr>
          <p:cNvPr id="6" name="Title 2"/>
          <p:cNvSpPr>
            <a:spLocks noGrp="1"/>
          </p:cNvSpPr>
          <p:nvPr>
            <p:ph type="title" hasCustomPrompt="1"/>
          </p:nvPr>
        </p:nvSpPr>
        <p:spPr>
          <a:xfrm>
            <a:off x="2969679" y="0"/>
            <a:ext cx="7880527" cy="975701"/>
          </a:xfrm>
          <a:prstGeom prst="rect">
            <a:avLst/>
          </a:prstGeom>
        </p:spPr>
        <p:txBody>
          <a:bodyPr anchor="ctr"/>
          <a:lstStyle>
            <a:lvl1pPr algn="ctr">
              <a:defRPr sz="3600" b="0">
                <a:solidFill>
                  <a:schemeClr val="bg1"/>
                </a:solidFill>
                <a:latin typeface="+mn-lt"/>
              </a:defRPr>
            </a:lvl1pPr>
          </a:lstStyle>
          <a:p>
            <a:r>
              <a:rPr lang="en-US"/>
              <a:t>Disclaimers</a:t>
            </a:r>
          </a:p>
        </p:txBody>
      </p:sp>
      <p:sp>
        <p:nvSpPr>
          <p:cNvPr id="11" name="Rectangle 10"/>
          <p:cNvSpPr/>
          <p:nvPr userDrawn="1"/>
        </p:nvSpPr>
        <p:spPr>
          <a:xfrm>
            <a:off x="306567" y="1061642"/>
            <a:ext cx="10785733" cy="1651671"/>
          </a:xfrm>
          <a:prstGeom prst="rect">
            <a:avLst/>
          </a:prstGeom>
          <a:solidFill>
            <a:schemeClr val="bg1"/>
          </a:solidFill>
        </p:spPr>
        <p:txBody>
          <a:bodyPr wrap="square">
            <a:spAutoFit/>
          </a:bodyPr>
          <a:lstStyle/>
          <a:p>
            <a:pPr algn="ctr"/>
            <a:r>
              <a:rPr lang="en-US" sz="2133" b="1">
                <a:solidFill>
                  <a:srgbClr val="FF0000"/>
                </a:solidFill>
              </a:rPr>
              <a:t>Limited Rights Notice </a:t>
            </a:r>
            <a:endParaRPr lang="en-US" sz="2133" b="1" i="1">
              <a:solidFill>
                <a:srgbClr val="FF0000"/>
              </a:solidFill>
            </a:endParaRPr>
          </a:p>
          <a:p>
            <a:pPr lvl="0"/>
            <a:r>
              <a:rPr lang="en-US" sz="1600">
                <a:solidFill>
                  <a:srgbClr val="FF0000"/>
                </a:solidFill>
              </a:rPr>
              <a:t>(a) These data are submitted with limited rights under Government Contract No. NNL13AQ01C.  These data may be reproduced and used by the</a:t>
            </a:r>
            <a:r>
              <a:rPr lang="en-US" sz="1600" i="1">
                <a:solidFill>
                  <a:srgbClr val="FF0000"/>
                </a:solidFill>
              </a:rPr>
              <a:t> </a:t>
            </a:r>
            <a:r>
              <a:rPr lang="en-US" sz="1600">
                <a:solidFill>
                  <a:srgbClr val="FF0000"/>
                </a:solidFill>
              </a:rPr>
              <a:t>Government with the express limitation that they will not, without written permission of the contractor, be used for purposes of manufacture nor disclosed outside the Government; except that the Government may disclose these data outside the Government for the following purposes, if any, provided that the Government makes such disclosure subject to prohibition against further use and disclosure: None</a:t>
            </a:r>
            <a:endParaRPr lang="en-US" sz="1600" i="1">
              <a:solidFill>
                <a:srgbClr val="FF0000"/>
              </a:solidFill>
            </a:endParaRPr>
          </a:p>
        </p:txBody>
      </p:sp>
    </p:spTree>
    <p:extLst>
      <p:ext uri="{BB962C8B-B14F-4D97-AF65-F5344CB8AC3E}">
        <p14:creationId xmlns:p14="http://schemas.microsoft.com/office/powerpoint/2010/main" val="376157146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6" name="Title 5"/>
          <p:cNvSpPr>
            <a:spLocks noGrp="1"/>
          </p:cNvSpPr>
          <p:nvPr>
            <p:ph type="title"/>
          </p:nvPr>
        </p:nvSpPr>
        <p:spPr>
          <a:xfrm>
            <a:off x="838200" y="2900680"/>
            <a:ext cx="10515600" cy="1325033"/>
          </a:xfrm>
          <a:prstGeom prst="rect">
            <a:avLst/>
          </a:prstGeom>
        </p:spPr>
        <p:txBody>
          <a:bodyPr/>
          <a:lstStyle>
            <a:lvl1pPr>
              <a:defRPr lang="en-US" sz="5400" b="0" smtClean="0">
                <a:solidFill>
                  <a:srgbClr val="000090"/>
                </a:solidFill>
                <a:cs typeface="Arial Rounded MT Bold"/>
              </a:defRPr>
            </a:lvl1pPr>
          </a:lstStyle>
          <a:p>
            <a:r>
              <a:rPr lang="en-US"/>
              <a:t>Click to edit Master title style</a:t>
            </a:r>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A0E24C6-B8C2-40F0-BF2D-44D0E3E3802A}" type="slidenum">
              <a:rPr lang="en-US" smtClean="0"/>
              <a:t>‹#›</a:t>
            </a:fld>
            <a:endParaRPr lang="en-US"/>
          </a:p>
        </p:txBody>
      </p:sp>
    </p:spTree>
    <p:extLst>
      <p:ext uri="{BB962C8B-B14F-4D97-AF65-F5344CB8AC3E}">
        <p14:creationId xmlns:p14="http://schemas.microsoft.com/office/powerpoint/2010/main" val="225692438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Questions">
    <p:spTree>
      <p:nvGrpSpPr>
        <p:cNvPr id="1" name=""/>
        <p:cNvGrpSpPr/>
        <p:nvPr/>
      </p:nvGrpSpPr>
      <p:grpSpPr>
        <a:xfrm>
          <a:off x="0" y="0"/>
          <a:ext cx="0" cy="0"/>
          <a:chOff x="0" y="0"/>
          <a:chExt cx="0" cy="0"/>
        </a:xfrm>
      </p:grpSpPr>
      <p:sp>
        <p:nvSpPr>
          <p:cNvPr id="3" name="Title Placeholder 10"/>
          <p:cNvSpPr txBox="1">
            <a:spLocks/>
          </p:cNvSpPr>
          <p:nvPr userDrawn="1"/>
        </p:nvSpPr>
        <p:spPr>
          <a:xfrm>
            <a:off x="0" y="3101189"/>
            <a:ext cx="12192000" cy="646331"/>
          </a:xfrm>
          <a:prstGeom prst="rect">
            <a:avLst/>
          </a:prstGeom>
        </p:spPr>
        <p:txBody>
          <a:bodyPr vert="horz" lIns="121920" tIns="60960" rIns="121920" bIns="60960" rtlCol="0" anchor="ctr">
            <a:noAutofit/>
          </a:bodyPr>
          <a:lstStyle>
            <a:lvl1pPr algn="ctr" defTabSz="457200" rtl="0" eaLnBrk="1" latinLnBrk="0" hangingPunct="1">
              <a:spcBef>
                <a:spcPct val="0"/>
              </a:spcBef>
              <a:buNone/>
              <a:defRPr sz="3200" kern="1200">
                <a:solidFill>
                  <a:srgbClr val="FFFF00"/>
                </a:solidFill>
                <a:latin typeface="Arial"/>
                <a:ea typeface="+mj-ea"/>
                <a:cs typeface="Arial"/>
              </a:defRPr>
            </a:lvl1pPr>
          </a:lstStyle>
          <a:p>
            <a:r>
              <a:rPr lang="en-US" sz="7200" b="0">
                <a:solidFill>
                  <a:srgbClr val="000090"/>
                </a:solidFill>
                <a:latin typeface="+mn-lt"/>
                <a:cs typeface="Arial Rounded MT Bold"/>
              </a:rPr>
              <a:t>Questions</a:t>
            </a:r>
            <a:endParaRPr lang="en-US" sz="6000" b="0">
              <a:solidFill>
                <a:srgbClr val="000090"/>
              </a:solidFill>
              <a:latin typeface="+mn-lt"/>
              <a:cs typeface="Arial Rounded MT Bold"/>
            </a:endParaRPr>
          </a:p>
        </p:txBody>
      </p:sp>
    </p:spTree>
    <p:extLst>
      <p:ext uri="{BB962C8B-B14F-4D97-AF65-F5344CB8AC3E}">
        <p14:creationId xmlns:p14="http://schemas.microsoft.com/office/powerpoint/2010/main" val="74296935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Backup">
    <p:spTree>
      <p:nvGrpSpPr>
        <p:cNvPr id="1" name=""/>
        <p:cNvGrpSpPr/>
        <p:nvPr/>
      </p:nvGrpSpPr>
      <p:grpSpPr>
        <a:xfrm>
          <a:off x="0" y="0"/>
          <a:ext cx="0" cy="0"/>
          <a:chOff x="0" y="0"/>
          <a:chExt cx="0" cy="0"/>
        </a:xfrm>
      </p:grpSpPr>
      <p:sp>
        <p:nvSpPr>
          <p:cNvPr id="3" name="Title Placeholder 10"/>
          <p:cNvSpPr txBox="1">
            <a:spLocks/>
          </p:cNvSpPr>
          <p:nvPr userDrawn="1"/>
        </p:nvSpPr>
        <p:spPr>
          <a:xfrm>
            <a:off x="0" y="3101189"/>
            <a:ext cx="12192000" cy="646331"/>
          </a:xfrm>
          <a:prstGeom prst="rect">
            <a:avLst/>
          </a:prstGeom>
        </p:spPr>
        <p:txBody>
          <a:bodyPr vert="horz" lIns="121920" tIns="60960" rIns="121920" bIns="60960" rtlCol="0" anchor="ctr">
            <a:noAutofit/>
          </a:bodyPr>
          <a:lstStyle>
            <a:lvl1pPr algn="ctr" defTabSz="457200" rtl="0" eaLnBrk="1" latinLnBrk="0" hangingPunct="1">
              <a:spcBef>
                <a:spcPct val="0"/>
              </a:spcBef>
              <a:buNone/>
              <a:defRPr sz="3200" kern="1200">
                <a:solidFill>
                  <a:srgbClr val="FFFF00"/>
                </a:solidFill>
                <a:latin typeface="Arial"/>
                <a:ea typeface="+mj-ea"/>
                <a:cs typeface="Arial"/>
              </a:defRPr>
            </a:lvl1pPr>
          </a:lstStyle>
          <a:p>
            <a:r>
              <a:rPr lang="en-US" sz="7200" b="0">
                <a:solidFill>
                  <a:srgbClr val="000090"/>
                </a:solidFill>
                <a:latin typeface="+mn-lt"/>
                <a:cs typeface="Arial Rounded MT Bold"/>
              </a:rPr>
              <a:t>Backup</a:t>
            </a:r>
          </a:p>
        </p:txBody>
      </p:sp>
    </p:spTree>
    <p:extLst>
      <p:ext uri="{BB962C8B-B14F-4D97-AF65-F5344CB8AC3E}">
        <p14:creationId xmlns:p14="http://schemas.microsoft.com/office/powerpoint/2010/main" val="260966316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Logo">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AEDD07B-0B4F-C141-BE97-9114F86A1893}"/>
              </a:ext>
            </a:extLst>
          </p:cNvPr>
          <p:cNvPicPr>
            <a:picLocks noChangeAspect="1"/>
          </p:cNvPicPr>
          <p:nvPr userDrawn="1"/>
        </p:nvPicPr>
        <p:blipFill>
          <a:blip r:embed="rId2"/>
          <a:stretch>
            <a:fillRect/>
          </a:stretch>
        </p:blipFill>
        <p:spPr>
          <a:xfrm>
            <a:off x="5369859" y="2834341"/>
            <a:ext cx="1828800" cy="1727200"/>
          </a:xfrm>
          <a:prstGeom prst="rect">
            <a:avLst/>
          </a:prstGeom>
        </p:spPr>
      </p:pic>
    </p:spTree>
    <p:extLst>
      <p:ext uri="{BB962C8B-B14F-4D97-AF65-F5344CB8AC3E}">
        <p14:creationId xmlns:p14="http://schemas.microsoft.com/office/powerpoint/2010/main" val="401948925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17_Custom Layout">
    <p:spTree>
      <p:nvGrpSpPr>
        <p:cNvPr id="1" name=""/>
        <p:cNvGrpSpPr/>
        <p:nvPr/>
      </p:nvGrpSpPr>
      <p:grpSpPr>
        <a:xfrm>
          <a:off x="0" y="0"/>
          <a:ext cx="0" cy="0"/>
          <a:chOff x="0" y="0"/>
          <a:chExt cx="0" cy="0"/>
        </a:xfrm>
      </p:grpSpPr>
      <p:pic>
        <p:nvPicPr>
          <p:cNvPr id="8" name="Picture 7" descr="TEMPO ppt Banner v7.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3866"/>
            <a:ext cx="12192000" cy="1063752"/>
          </a:xfrm>
          <a:prstGeom prst="rect">
            <a:avLst/>
          </a:prstGeom>
        </p:spPr>
      </p:pic>
      <p:sp>
        <p:nvSpPr>
          <p:cNvPr id="9" name="Title 1"/>
          <p:cNvSpPr>
            <a:spLocks noGrp="1"/>
          </p:cNvSpPr>
          <p:nvPr>
            <p:ph type="title"/>
          </p:nvPr>
        </p:nvSpPr>
        <p:spPr>
          <a:xfrm>
            <a:off x="2539931" y="274638"/>
            <a:ext cx="7963743" cy="638108"/>
          </a:xfrm>
          <a:prstGeom prst="rect">
            <a:avLst/>
          </a:prstGeom>
        </p:spPr>
        <p:txBody>
          <a:bodyPr vert="horz"/>
          <a:lstStyle>
            <a:lvl1pPr>
              <a:defRPr sz="2800">
                <a:solidFill>
                  <a:srgbClr val="D9D9D9"/>
                </a:solidFill>
                <a:latin typeface="Arial Rounded MT Bold"/>
                <a:cs typeface="Arial Rounded MT Bold"/>
              </a:defRPr>
            </a:lvl1pPr>
          </a:lstStyle>
          <a:p>
            <a:r>
              <a:rPr lang="en-US"/>
              <a:t>Click to edit Master title style</a:t>
            </a:r>
          </a:p>
        </p:txBody>
      </p:sp>
      <p:sp>
        <p:nvSpPr>
          <p:cNvPr id="10" name="Date Placeholder 9"/>
          <p:cNvSpPr>
            <a:spLocks noGrp="1"/>
          </p:cNvSpPr>
          <p:nvPr>
            <p:ph type="dt" sz="half" idx="10"/>
          </p:nvPr>
        </p:nvSpPr>
        <p:spPr/>
        <p:txBody>
          <a:bodyPr/>
          <a:lstStyle/>
          <a:p>
            <a:endParaRPr lang="en-US">
              <a:solidFill>
                <a:prstClr val="black">
                  <a:tint val="75000"/>
                </a:prstClr>
              </a:solidFill>
              <a:latin typeface="Calibri"/>
            </a:endParaRPr>
          </a:p>
        </p:txBody>
      </p:sp>
      <p:sp>
        <p:nvSpPr>
          <p:cNvPr id="11" name="Footer Placeholder 10"/>
          <p:cNvSpPr>
            <a:spLocks noGrp="1"/>
          </p:cNvSpPr>
          <p:nvPr>
            <p:ph type="ftr" sz="quarter" idx="11"/>
          </p:nvPr>
        </p:nvSpPr>
        <p:spPr/>
        <p:txBody>
          <a:bodyPr/>
          <a:lstStyle/>
          <a:p>
            <a:endParaRPr lang="en-US">
              <a:solidFill>
                <a:prstClr val="black">
                  <a:tint val="75000"/>
                </a:prstClr>
              </a:solidFill>
              <a:latin typeface="Calibri"/>
            </a:endParaRPr>
          </a:p>
        </p:txBody>
      </p:sp>
      <p:sp>
        <p:nvSpPr>
          <p:cNvPr id="12" name="Slide Number Placeholder 11"/>
          <p:cNvSpPr>
            <a:spLocks noGrp="1"/>
          </p:cNvSpPr>
          <p:nvPr>
            <p:ph type="sldNum" sz="quarter" idx="12"/>
          </p:nvPr>
        </p:nvSpPr>
        <p:spPr/>
        <p:txBody>
          <a:bodyPr/>
          <a:lstStyle/>
          <a:p>
            <a:fld id="{AEC11D65-9821-2B49-88CD-D477606C3ED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0469546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_Title Chart - N S">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AE00922-7687-EA47-9BC8-EBC78CD432E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64707995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_Title Only - NASA">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0" y="6621140"/>
            <a:ext cx="2743200" cy="182880"/>
          </a:xfrm>
          <a:prstGeom prst="rect">
            <a:avLst/>
          </a:prstGeom>
        </p:spPr>
        <p:txBody>
          <a:bodyPr vert="horz" lIns="91440" tIns="0" rIns="91440" bIns="0" rtlCol="0" anchor="ctr"/>
          <a:lstStyle>
            <a:lvl1pPr>
              <a:defRPr lang="en-US" sz="1200" smtClean="0">
                <a:solidFill>
                  <a:schemeClr val="tx1">
                    <a:tint val="75000"/>
                  </a:schemeClr>
                </a:solidFill>
              </a:defRPr>
            </a:lvl1pPr>
          </a:lstStyle>
          <a:p>
            <a:endParaRPr lang="en-US"/>
          </a:p>
        </p:txBody>
      </p:sp>
      <p:sp>
        <p:nvSpPr>
          <p:cNvPr id="5" name="Slide Number Placeholder 4"/>
          <p:cNvSpPr>
            <a:spLocks noGrp="1"/>
          </p:cNvSpPr>
          <p:nvPr>
            <p:ph type="sldNum" sz="quarter" idx="12"/>
          </p:nvPr>
        </p:nvSpPr>
        <p:spPr/>
        <p:txBody>
          <a:bodyPr/>
          <a:lstStyle/>
          <a:p>
            <a:fld id="{DA0E24C6-B8C2-40F0-BF2D-44D0E3E3802A}" type="slidenum">
              <a:rPr lang="en-US" smtClean="0"/>
              <a:t>‹#›</a:t>
            </a:fld>
            <a:endParaRPr lang="en-US"/>
          </a:p>
        </p:txBody>
      </p:sp>
      <p:sp>
        <p:nvSpPr>
          <p:cNvPr id="6" name="Title 2"/>
          <p:cNvSpPr>
            <a:spLocks noGrp="1"/>
          </p:cNvSpPr>
          <p:nvPr>
            <p:ph type="title"/>
          </p:nvPr>
        </p:nvSpPr>
        <p:spPr>
          <a:xfrm>
            <a:off x="2438401" y="2"/>
            <a:ext cx="8410944" cy="975701"/>
          </a:xfrm>
          <a:prstGeom prst="rect">
            <a:avLst/>
          </a:prstGeom>
        </p:spPr>
        <p:txBody>
          <a:bodyPr anchor="ctr"/>
          <a:lstStyle>
            <a:lvl1pPr algn="ctr">
              <a:defRPr sz="2700" b="0">
                <a:solidFill>
                  <a:schemeClr val="bg1"/>
                </a:solidFill>
                <a:latin typeface="+mn-lt"/>
              </a:defRPr>
            </a:lvl1pPr>
          </a:lstStyle>
          <a:p>
            <a:r>
              <a:rPr lang="en-US"/>
              <a:t>Click to edit Master title style</a:t>
            </a:r>
          </a:p>
        </p:txBody>
      </p:sp>
    </p:spTree>
    <p:extLst>
      <p:ext uri="{BB962C8B-B14F-4D97-AF65-F5344CB8AC3E}">
        <p14:creationId xmlns:p14="http://schemas.microsoft.com/office/powerpoint/2010/main" val="336835577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sp>
        <p:nvSpPr>
          <p:cNvPr id="6" name="Title 5"/>
          <p:cNvSpPr>
            <a:spLocks noGrp="1"/>
          </p:cNvSpPr>
          <p:nvPr>
            <p:ph type="title"/>
          </p:nvPr>
        </p:nvSpPr>
        <p:spPr>
          <a:xfrm>
            <a:off x="838200" y="2900682"/>
            <a:ext cx="10515600" cy="1325033"/>
          </a:xfrm>
          <a:prstGeom prst="rect">
            <a:avLst/>
          </a:prstGeom>
        </p:spPr>
        <p:txBody>
          <a:bodyPr/>
          <a:lstStyle>
            <a:lvl1pPr>
              <a:defRPr lang="en-US" sz="4050" b="0" smtClean="0">
                <a:solidFill>
                  <a:srgbClr val="000090"/>
                </a:solidFill>
                <a:cs typeface="Arial Rounded MT Bold"/>
              </a:defRPr>
            </a:lvl1pPr>
          </a:lstStyle>
          <a:p>
            <a:r>
              <a:rPr lang="en-US"/>
              <a:t>Click to edit Master title style</a:t>
            </a:r>
          </a:p>
        </p:txBody>
      </p:sp>
      <p:sp>
        <p:nvSpPr>
          <p:cNvPr id="9" name="Slide Number Placeholder 8"/>
          <p:cNvSpPr>
            <a:spLocks noGrp="1"/>
          </p:cNvSpPr>
          <p:nvPr>
            <p:ph type="sldNum" sz="quarter" idx="12"/>
          </p:nvPr>
        </p:nvSpPr>
        <p:spPr/>
        <p:txBody>
          <a:bodyPr/>
          <a:lstStyle/>
          <a:p>
            <a:fld id="{DA0E24C6-B8C2-40F0-BF2D-44D0E3E3802A}" type="slidenum">
              <a:rPr lang="en-US" smtClean="0"/>
              <a:t>‹#›</a:t>
            </a:fld>
            <a:endParaRPr lang="en-US"/>
          </a:p>
        </p:txBody>
      </p:sp>
      <p:sp>
        <p:nvSpPr>
          <p:cNvPr id="7" name="Date Placeholder 2">
            <a:extLst>
              <a:ext uri="{FF2B5EF4-FFF2-40B4-BE49-F238E27FC236}">
                <a16:creationId xmlns:a16="http://schemas.microsoft.com/office/drawing/2014/main" id="{92356197-65FC-4F71-A33A-6CAF78ADFBE9}"/>
              </a:ext>
            </a:extLst>
          </p:cNvPr>
          <p:cNvSpPr>
            <a:spLocks noGrp="1"/>
          </p:cNvSpPr>
          <p:nvPr>
            <p:ph type="dt" sz="half" idx="2"/>
          </p:nvPr>
        </p:nvSpPr>
        <p:spPr>
          <a:xfrm>
            <a:off x="0" y="6529700"/>
            <a:ext cx="2743200" cy="182880"/>
          </a:xfrm>
          <a:prstGeom prst="rect">
            <a:avLst/>
          </a:prstGeom>
        </p:spPr>
        <p:txBody>
          <a:bodyPr/>
          <a:lstStyle>
            <a:lvl1pPr>
              <a:defRPr sz="1350" b="0">
                <a:solidFill>
                  <a:schemeClr val="bg2">
                    <a:lumMod val="50000"/>
                  </a:schemeClr>
                </a:solidFill>
              </a:defRPr>
            </a:lvl1pPr>
          </a:lstStyle>
          <a:p>
            <a:endParaRPr lang="en-US"/>
          </a:p>
        </p:txBody>
      </p:sp>
    </p:spTree>
    <p:extLst>
      <p:ext uri="{BB962C8B-B14F-4D97-AF65-F5344CB8AC3E}">
        <p14:creationId xmlns:p14="http://schemas.microsoft.com/office/powerpoint/2010/main" val="26610114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Logo For Use">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pic>
        <p:nvPicPr>
          <p:cNvPr id="7" name="Picture 6">
            <a:extLst>
              <a:ext uri="{FF2B5EF4-FFF2-40B4-BE49-F238E27FC236}">
                <a16:creationId xmlns:a16="http://schemas.microsoft.com/office/drawing/2014/main" id="{20A92427-416E-FE48-A31E-73E7DD1A1197}"/>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275783" y="3033728"/>
            <a:ext cx="1077216" cy="890713"/>
          </a:xfrm>
          <a:prstGeom prst="rect">
            <a:avLst/>
          </a:prstGeom>
        </p:spPr>
      </p:pic>
      <p:pic>
        <p:nvPicPr>
          <p:cNvPr id="8" name="Picture 7">
            <a:extLst>
              <a:ext uri="{FF2B5EF4-FFF2-40B4-BE49-F238E27FC236}">
                <a16:creationId xmlns:a16="http://schemas.microsoft.com/office/drawing/2014/main" id="{3E4191DF-B26B-8945-94BD-4BD63808492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682318" y="3019349"/>
            <a:ext cx="964041" cy="910483"/>
          </a:xfrm>
          <a:prstGeom prst="rect">
            <a:avLst/>
          </a:prstGeom>
        </p:spPr>
      </p:pic>
      <p:pic>
        <p:nvPicPr>
          <p:cNvPr id="11" name="Picture 10">
            <a:extLst>
              <a:ext uri="{FF2B5EF4-FFF2-40B4-BE49-F238E27FC236}">
                <a16:creationId xmlns:a16="http://schemas.microsoft.com/office/drawing/2014/main" id="{74AB10F0-E507-0C4C-A726-C009BCAF1FD0}"/>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221658" y="3024349"/>
            <a:ext cx="900484" cy="900484"/>
          </a:xfrm>
          <a:prstGeom prst="rect">
            <a:avLst/>
          </a:prstGeom>
        </p:spPr>
      </p:pic>
      <p:pic>
        <p:nvPicPr>
          <p:cNvPr id="15" name="Picture 14">
            <a:extLst>
              <a:ext uri="{FF2B5EF4-FFF2-40B4-BE49-F238E27FC236}">
                <a16:creationId xmlns:a16="http://schemas.microsoft.com/office/drawing/2014/main" id="{79888A8F-835F-2149-BDE0-D234D33247F5}"/>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7453876" y="3019349"/>
            <a:ext cx="1098653" cy="1087987"/>
          </a:xfrm>
          <a:prstGeom prst="rect">
            <a:avLst/>
          </a:prstGeom>
        </p:spPr>
      </p:pic>
      <p:pic>
        <p:nvPicPr>
          <p:cNvPr id="17" name="Picture 16">
            <a:extLst>
              <a:ext uri="{FF2B5EF4-FFF2-40B4-BE49-F238E27FC236}">
                <a16:creationId xmlns:a16="http://schemas.microsoft.com/office/drawing/2014/main" id="{00E34357-53CB-2741-9195-BB161B16D346}"/>
              </a:ext>
            </a:extLst>
          </p:cNvPr>
          <p:cNvPicPr>
            <a:picLocks noChangeAspect="1"/>
          </p:cNvPicPr>
          <p:nvPr/>
        </p:nvPicPr>
        <p:blipFill>
          <a:blip r:embed="rId6"/>
          <a:stretch>
            <a:fillRect/>
          </a:stretch>
        </p:blipFill>
        <p:spPr>
          <a:xfrm>
            <a:off x="8884265" y="3237653"/>
            <a:ext cx="1818665" cy="496636"/>
          </a:xfrm>
          <a:prstGeom prst="rect">
            <a:avLst/>
          </a:prstGeom>
        </p:spPr>
      </p:pic>
      <p:sp>
        <p:nvSpPr>
          <p:cNvPr id="12" name="Title 2"/>
          <p:cNvSpPr>
            <a:spLocks noGrp="1"/>
          </p:cNvSpPr>
          <p:nvPr>
            <p:ph type="title" hasCustomPrompt="1"/>
          </p:nvPr>
        </p:nvSpPr>
        <p:spPr>
          <a:xfrm>
            <a:off x="2438401" y="0"/>
            <a:ext cx="8410944" cy="975701"/>
          </a:xfrm>
          <a:prstGeom prst="rect">
            <a:avLst/>
          </a:prstGeom>
        </p:spPr>
        <p:txBody>
          <a:bodyPr anchor="ctr"/>
          <a:lstStyle>
            <a:lvl1pPr algn="ctr">
              <a:defRPr sz="3600" b="0">
                <a:solidFill>
                  <a:schemeClr val="bg1"/>
                </a:solidFill>
                <a:latin typeface="+mn-lt"/>
              </a:defRPr>
            </a:lvl1pPr>
          </a:lstStyle>
          <a:p>
            <a:r>
              <a:rPr lang="en-US"/>
              <a:t>Logos</a:t>
            </a:r>
          </a:p>
        </p:txBody>
      </p:sp>
      <p:pic>
        <p:nvPicPr>
          <p:cNvPr id="13" name="Picture 12">
            <a:extLst>
              <a:ext uri="{FF2B5EF4-FFF2-40B4-BE49-F238E27FC236}">
                <a16:creationId xmlns:a16="http://schemas.microsoft.com/office/drawing/2014/main" id="{6C26CCF7-2416-F54B-8C58-3955DD80C2F6}"/>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5021547" y="3003659"/>
            <a:ext cx="914400" cy="1056133"/>
          </a:xfrm>
          <a:prstGeom prst="rect">
            <a:avLst/>
          </a:prstGeom>
        </p:spPr>
      </p:pic>
    </p:spTree>
    <p:extLst>
      <p:ext uri="{BB962C8B-B14F-4D97-AF65-F5344CB8AC3E}">
        <p14:creationId xmlns:p14="http://schemas.microsoft.com/office/powerpoint/2010/main" val="6550417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2_Questions">
    <p:spTree>
      <p:nvGrpSpPr>
        <p:cNvPr id="1" name=""/>
        <p:cNvGrpSpPr/>
        <p:nvPr/>
      </p:nvGrpSpPr>
      <p:grpSpPr>
        <a:xfrm>
          <a:off x="0" y="0"/>
          <a:ext cx="0" cy="0"/>
          <a:chOff x="0" y="0"/>
          <a:chExt cx="0" cy="0"/>
        </a:xfrm>
      </p:grpSpPr>
      <p:sp>
        <p:nvSpPr>
          <p:cNvPr id="3" name="Title Placeholder 10"/>
          <p:cNvSpPr txBox="1">
            <a:spLocks/>
          </p:cNvSpPr>
          <p:nvPr userDrawn="1"/>
        </p:nvSpPr>
        <p:spPr>
          <a:xfrm>
            <a:off x="0" y="3101191"/>
            <a:ext cx="12192000" cy="646331"/>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3200" kern="1200">
                <a:solidFill>
                  <a:srgbClr val="FFFF00"/>
                </a:solidFill>
                <a:latin typeface="Arial"/>
                <a:ea typeface="+mj-ea"/>
                <a:cs typeface="Arial"/>
              </a:defRPr>
            </a:lvl1pPr>
          </a:lstStyle>
          <a:p>
            <a:r>
              <a:rPr lang="en-US" sz="5400" b="0">
                <a:solidFill>
                  <a:srgbClr val="000090"/>
                </a:solidFill>
                <a:latin typeface="+mn-lt"/>
                <a:cs typeface="Arial Rounded MT Bold"/>
              </a:rPr>
              <a:t>Questions</a:t>
            </a:r>
            <a:endParaRPr lang="en-US" sz="4500" b="0">
              <a:solidFill>
                <a:srgbClr val="000090"/>
              </a:solidFill>
              <a:latin typeface="+mn-lt"/>
              <a:cs typeface="Arial Rounded MT Bold"/>
            </a:endParaRPr>
          </a:p>
        </p:txBody>
      </p:sp>
    </p:spTree>
    <p:extLst>
      <p:ext uri="{BB962C8B-B14F-4D97-AF65-F5344CB8AC3E}">
        <p14:creationId xmlns:p14="http://schemas.microsoft.com/office/powerpoint/2010/main" val="214957928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2_Backup">
    <p:spTree>
      <p:nvGrpSpPr>
        <p:cNvPr id="1" name=""/>
        <p:cNvGrpSpPr/>
        <p:nvPr/>
      </p:nvGrpSpPr>
      <p:grpSpPr>
        <a:xfrm>
          <a:off x="0" y="0"/>
          <a:ext cx="0" cy="0"/>
          <a:chOff x="0" y="0"/>
          <a:chExt cx="0" cy="0"/>
        </a:xfrm>
      </p:grpSpPr>
      <p:sp>
        <p:nvSpPr>
          <p:cNvPr id="3" name="Title Placeholder 10"/>
          <p:cNvSpPr txBox="1">
            <a:spLocks/>
          </p:cNvSpPr>
          <p:nvPr userDrawn="1"/>
        </p:nvSpPr>
        <p:spPr>
          <a:xfrm>
            <a:off x="0" y="3101191"/>
            <a:ext cx="12192000" cy="646331"/>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3200" kern="1200">
                <a:solidFill>
                  <a:srgbClr val="FFFF00"/>
                </a:solidFill>
                <a:latin typeface="Arial"/>
                <a:ea typeface="+mj-ea"/>
                <a:cs typeface="Arial"/>
              </a:defRPr>
            </a:lvl1pPr>
          </a:lstStyle>
          <a:p>
            <a:r>
              <a:rPr lang="en-US" sz="5400" b="0">
                <a:solidFill>
                  <a:srgbClr val="000090"/>
                </a:solidFill>
                <a:latin typeface="+mn-lt"/>
                <a:cs typeface="Arial Rounded MT Bold"/>
              </a:rPr>
              <a:t>Backup</a:t>
            </a:r>
          </a:p>
        </p:txBody>
      </p:sp>
    </p:spTree>
    <p:extLst>
      <p:ext uri="{BB962C8B-B14F-4D97-AF65-F5344CB8AC3E}">
        <p14:creationId xmlns:p14="http://schemas.microsoft.com/office/powerpoint/2010/main" val="320433577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2_Logo">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AEDD07B-0B4F-C141-BE97-9114F86A189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369859" y="2834341"/>
            <a:ext cx="1828800" cy="1727200"/>
          </a:xfrm>
          <a:prstGeom prst="rect">
            <a:avLst/>
          </a:prstGeom>
        </p:spPr>
      </p:pic>
    </p:spTree>
    <p:extLst>
      <p:ext uri="{BB962C8B-B14F-4D97-AF65-F5344CB8AC3E}">
        <p14:creationId xmlns:p14="http://schemas.microsoft.com/office/powerpoint/2010/main" val="286294296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19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2668039" y="0"/>
            <a:ext cx="8309316" cy="964406"/>
          </a:xfrm>
          <a:prstGeom prst="rect">
            <a:avLst/>
          </a:prstGeom>
        </p:spPr>
        <p:txBody>
          <a:bodyPr vert="horz" anchor="ctr"/>
          <a:lstStyle>
            <a:lvl1pPr>
              <a:defRPr sz="2100">
                <a:solidFill>
                  <a:srgbClr val="FFFFFF"/>
                </a:solidFill>
              </a:defRPr>
            </a:lvl1pPr>
          </a:lstStyle>
          <a:p>
            <a:r>
              <a:rPr lang="en-US"/>
              <a:t>Click to edit Master title style</a:t>
            </a:r>
          </a:p>
        </p:txBody>
      </p:sp>
      <p:sp>
        <p:nvSpPr>
          <p:cNvPr id="4" name="Slide Number Placeholder 3"/>
          <p:cNvSpPr>
            <a:spLocks noGrp="1"/>
          </p:cNvSpPr>
          <p:nvPr>
            <p:ph type="sldNum" sz="quarter" idx="11"/>
          </p:nvPr>
        </p:nvSpPr>
        <p:spPr/>
        <p:txBody>
          <a:bodyPr/>
          <a:lstStyle/>
          <a:p>
            <a:fld id="{24528EB1-4DC2-B445-862E-7D59106F092A}" type="slidenum">
              <a:rPr lang="en-US" smtClean="0">
                <a:solidFill>
                  <a:srgbClr val="000000"/>
                </a:solidFill>
              </a:rPr>
              <a:pPr/>
              <a:t>‹#›</a:t>
            </a:fld>
            <a:endParaRPr lang="en-US">
              <a:solidFill>
                <a:srgbClr val="000000"/>
              </a:solidFill>
            </a:endParaRPr>
          </a:p>
        </p:txBody>
      </p:sp>
      <p:sp>
        <p:nvSpPr>
          <p:cNvPr id="7" name="Content Placeholder 6"/>
          <p:cNvSpPr>
            <a:spLocks noGrp="1"/>
          </p:cNvSpPr>
          <p:nvPr>
            <p:ph sz="quarter" idx="13"/>
          </p:nvPr>
        </p:nvSpPr>
        <p:spPr>
          <a:xfrm>
            <a:off x="266702" y="1158875"/>
            <a:ext cx="11605684" cy="5360988"/>
          </a:xfrm>
          <a:prstGeom prst="rect">
            <a:avLst/>
          </a:prstGeom>
        </p:spPr>
        <p:txBody>
          <a:bodyPr vert="horz"/>
          <a:lstStyle>
            <a:lvl1pPr>
              <a:defRPr sz="1800"/>
            </a:lvl1pPr>
            <a:lvl2pPr>
              <a:defRPr sz="1500"/>
            </a:lvl2pPr>
            <a:lvl3pPr>
              <a:defRPr sz="135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Date Placeholder 2">
            <a:extLst>
              <a:ext uri="{FF2B5EF4-FFF2-40B4-BE49-F238E27FC236}">
                <a16:creationId xmlns:a16="http://schemas.microsoft.com/office/drawing/2014/main" id="{BA34F9E2-853F-407C-8157-7FF8CE2EE911}"/>
              </a:ext>
            </a:extLst>
          </p:cNvPr>
          <p:cNvSpPr>
            <a:spLocks noGrp="1"/>
          </p:cNvSpPr>
          <p:nvPr>
            <p:ph type="dt" sz="half" idx="2"/>
          </p:nvPr>
        </p:nvSpPr>
        <p:spPr>
          <a:xfrm>
            <a:off x="0" y="6529700"/>
            <a:ext cx="2743200" cy="182880"/>
          </a:xfrm>
          <a:prstGeom prst="rect">
            <a:avLst/>
          </a:prstGeom>
        </p:spPr>
        <p:txBody>
          <a:bodyPr/>
          <a:lstStyle>
            <a:lvl1pPr>
              <a:defRPr sz="1350" b="0">
                <a:solidFill>
                  <a:schemeClr val="bg2">
                    <a:lumMod val="50000"/>
                  </a:schemeClr>
                </a:solidFill>
              </a:defRPr>
            </a:lvl1pPr>
          </a:lstStyle>
          <a:p>
            <a:endParaRPr lang="en-US"/>
          </a:p>
        </p:txBody>
      </p:sp>
    </p:spTree>
    <p:extLst>
      <p:ext uri="{BB962C8B-B14F-4D97-AF65-F5344CB8AC3E}">
        <p14:creationId xmlns:p14="http://schemas.microsoft.com/office/powerpoint/2010/main" val="120706889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20_Custom Layout">
    <p:spTree>
      <p:nvGrpSpPr>
        <p:cNvPr id="1" name=""/>
        <p:cNvGrpSpPr/>
        <p:nvPr/>
      </p:nvGrpSpPr>
      <p:grpSpPr>
        <a:xfrm>
          <a:off x="0" y="0"/>
          <a:ext cx="0" cy="0"/>
          <a:chOff x="0" y="0"/>
          <a:chExt cx="0" cy="0"/>
        </a:xfrm>
      </p:grpSpPr>
      <p:pic>
        <p:nvPicPr>
          <p:cNvPr id="8" name="Picture 7" descr="TEMPO ppt Banner v7.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3866"/>
            <a:ext cx="12192000" cy="1063752"/>
          </a:xfrm>
          <a:prstGeom prst="rect">
            <a:avLst/>
          </a:prstGeom>
        </p:spPr>
      </p:pic>
      <p:sp>
        <p:nvSpPr>
          <p:cNvPr id="9" name="Title 1"/>
          <p:cNvSpPr>
            <a:spLocks noGrp="1"/>
          </p:cNvSpPr>
          <p:nvPr>
            <p:ph type="title"/>
          </p:nvPr>
        </p:nvSpPr>
        <p:spPr>
          <a:xfrm>
            <a:off x="2539931" y="274638"/>
            <a:ext cx="7963743" cy="638108"/>
          </a:xfrm>
          <a:prstGeom prst="rect">
            <a:avLst/>
          </a:prstGeom>
        </p:spPr>
        <p:txBody>
          <a:bodyPr vert="horz"/>
          <a:lstStyle>
            <a:lvl1pPr>
              <a:defRPr sz="2800">
                <a:solidFill>
                  <a:srgbClr val="D9D9D9"/>
                </a:solidFill>
                <a:latin typeface="Arial Rounded MT Bold"/>
                <a:cs typeface="Arial Rounded MT Bold"/>
              </a:defRPr>
            </a:lvl1pPr>
          </a:lstStyle>
          <a:p>
            <a:r>
              <a:rPr lang="en-US"/>
              <a:t>Click to edit Master title style</a:t>
            </a:r>
          </a:p>
        </p:txBody>
      </p:sp>
      <p:sp>
        <p:nvSpPr>
          <p:cNvPr id="10" name="Date Placeholder 9"/>
          <p:cNvSpPr>
            <a:spLocks noGrp="1"/>
          </p:cNvSpPr>
          <p:nvPr>
            <p:ph type="dt" sz="half" idx="10"/>
          </p:nvPr>
        </p:nvSpPr>
        <p:spPr/>
        <p:txBody>
          <a:bodyPr/>
          <a:lstStyle/>
          <a:p>
            <a:endParaRPr lang="en-US">
              <a:solidFill>
                <a:prstClr val="black">
                  <a:tint val="75000"/>
                </a:prstClr>
              </a:solidFill>
              <a:latin typeface="Calibri"/>
              <a:ea typeface="ＭＳ Ｐゴシック"/>
            </a:endParaRPr>
          </a:p>
        </p:txBody>
      </p:sp>
      <p:sp>
        <p:nvSpPr>
          <p:cNvPr id="11" name="Footer Placeholder 10"/>
          <p:cNvSpPr>
            <a:spLocks noGrp="1"/>
          </p:cNvSpPr>
          <p:nvPr>
            <p:ph type="ftr" sz="quarter" idx="11"/>
          </p:nvPr>
        </p:nvSpPr>
        <p:spPr>
          <a:xfrm>
            <a:off x="4038600" y="6621140"/>
            <a:ext cx="4114800" cy="182880"/>
          </a:xfrm>
          <a:prstGeom prst="rect">
            <a:avLst/>
          </a:prstGeom>
        </p:spPr>
        <p:txBody>
          <a:bodyPr/>
          <a:lstStyle/>
          <a:p>
            <a:endParaRPr lang="en-US">
              <a:solidFill>
                <a:prstClr val="black">
                  <a:tint val="75000"/>
                </a:prstClr>
              </a:solidFill>
              <a:latin typeface="Calibri"/>
              <a:ea typeface="ＭＳ Ｐゴシック"/>
            </a:endParaRPr>
          </a:p>
        </p:txBody>
      </p:sp>
      <p:sp>
        <p:nvSpPr>
          <p:cNvPr id="12" name="Slide Number Placeholder 11"/>
          <p:cNvSpPr>
            <a:spLocks noGrp="1"/>
          </p:cNvSpPr>
          <p:nvPr>
            <p:ph type="sldNum" sz="quarter" idx="12"/>
          </p:nvPr>
        </p:nvSpPr>
        <p:spPr/>
        <p:txBody>
          <a:bodyPr/>
          <a:lstStyle/>
          <a:p>
            <a:fld id="{AEC11D65-9821-2B49-88CD-D477606C3EDA}" type="slidenum">
              <a:rPr lang="en-US" smtClean="0">
                <a:solidFill>
                  <a:prstClr val="black">
                    <a:tint val="75000"/>
                  </a:prstClr>
                </a:solidFill>
                <a:latin typeface="Calibri"/>
                <a:ea typeface="ＭＳ Ｐゴシック"/>
              </a:rPr>
              <a:pPr/>
              <a:t>‹#›</a:t>
            </a:fld>
            <a:endParaRPr 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19164244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21_Custom Layout">
    <p:spTree>
      <p:nvGrpSpPr>
        <p:cNvPr id="1" name=""/>
        <p:cNvGrpSpPr/>
        <p:nvPr/>
      </p:nvGrpSpPr>
      <p:grpSpPr>
        <a:xfrm>
          <a:off x="0" y="0"/>
          <a:ext cx="0" cy="0"/>
          <a:chOff x="0" y="0"/>
          <a:chExt cx="0" cy="0"/>
        </a:xfrm>
      </p:grpSpPr>
      <p:pic>
        <p:nvPicPr>
          <p:cNvPr id="8" name="Picture 7" descr="TEMPO ppt Banner v7.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3866"/>
            <a:ext cx="12192000" cy="1063752"/>
          </a:xfrm>
          <a:prstGeom prst="rect">
            <a:avLst/>
          </a:prstGeom>
        </p:spPr>
      </p:pic>
      <p:sp>
        <p:nvSpPr>
          <p:cNvPr id="9" name="Title 1"/>
          <p:cNvSpPr>
            <a:spLocks noGrp="1"/>
          </p:cNvSpPr>
          <p:nvPr>
            <p:ph type="title"/>
          </p:nvPr>
        </p:nvSpPr>
        <p:spPr>
          <a:xfrm>
            <a:off x="2539931" y="274638"/>
            <a:ext cx="7963743" cy="638108"/>
          </a:xfrm>
          <a:prstGeom prst="rect">
            <a:avLst/>
          </a:prstGeom>
        </p:spPr>
        <p:txBody>
          <a:bodyPr vert="horz"/>
          <a:lstStyle>
            <a:lvl1pPr>
              <a:defRPr sz="2800">
                <a:solidFill>
                  <a:srgbClr val="D9D9D9"/>
                </a:solidFill>
                <a:latin typeface="Arial Rounded MT Bold"/>
                <a:cs typeface="Arial Rounded MT Bold"/>
              </a:defRPr>
            </a:lvl1pPr>
          </a:lstStyle>
          <a:p>
            <a:r>
              <a:rPr lang="en-US"/>
              <a:t>Click to edit Master title style</a:t>
            </a:r>
          </a:p>
        </p:txBody>
      </p:sp>
      <p:sp>
        <p:nvSpPr>
          <p:cNvPr id="10" name="Date Placeholder 9"/>
          <p:cNvSpPr>
            <a:spLocks noGrp="1"/>
          </p:cNvSpPr>
          <p:nvPr>
            <p:ph type="dt" sz="half" idx="10"/>
          </p:nvPr>
        </p:nvSpPr>
        <p:spPr/>
        <p:txBody>
          <a:bodyPr/>
          <a:lstStyle/>
          <a:p>
            <a:endParaRPr lang="en-US">
              <a:solidFill>
                <a:srgbClr val="000000"/>
              </a:solidFill>
              <a:latin typeface="Times New Roman"/>
            </a:endParaRPr>
          </a:p>
        </p:txBody>
      </p:sp>
      <p:sp>
        <p:nvSpPr>
          <p:cNvPr id="11" name="Footer Placeholder 10"/>
          <p:cNvSpPr>
            <a:spLocks noGrp="1"/>
          </p:cNvSpPr>
          <p:nvPr>
            <p:ph type="ftr" sz="quarter" idx="11"/>
          </p:nvPr>
        </p:nvSpPr>
        <p:spPr>
          <a:xfrm>
            <a:off x="4038600" y="6621140"/>
            <a:ext cx="4114800" cy="182880"/>
          </a:xfrm>
          <a:prstGeom prst="rect">
            <a:avLst/>
          </a:prstGeom>
        </p:spPr>
        <p:txBody>
          <a:bodyPr/>
          <a:lstStyle/>
          <a:p>
            <a:endParaRPr lang="en-US">
              <a:solidFill>
                <a:srgbClr val="000000"/>
              </a:solidFill>
              <a:latin typeface="Times New Roman"/>
            </a:endParaRPr>
          </a:p>
        </p:txBody>
      </p:sp>
      <p:sp>
        <p:nvSpPr>
          <p:cNvPr id="12" name="Slide Number Placeholder 11"/>
          <p:cNvSpPr>
            <a:spLocks noGrp="1"/>
          </p:cNvSpPr>
          <p:nvPr>
            <p:ph type="sldNum" sz="quarter" idx="12"/>
          </p:nvPr>
        </p:nvSpPr>
        <p:spPr/>
        <p:txBody>
          <a:bodyPr/>
          <a:lstStyle/>
          <a:p>
            <a:fld id="{AEC11D65-9821-2B49-88CD-D477606C3EDA}"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3365488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23_Custom Layout">
    <p:spTree>
      <p:nvGrpSpPr>
        <p:cNvPr id="1" name=""/>
        <p:cNvGrpSpPr/>
        <p:nvPr/>
      </p:nvGrpSpPr>
      <p:grpSpPr>
        <a:xfrm>
          <a:off x="0" y="0"/>
          <a:ext cx="0" cy="0"/>
          <a:chOff x="0" y="0"/>
          <a:chExt cx="0" cy="0"/>
        </a:xfrm>
      </p:grpSpPr>
      <p:pic>
        <p:nvPicPr>
          <p:cNvPr id="8" name="Picture 7" descr="TEMPO ppt Banner v7.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3866"/>
            <a:ext cx="12192000" cy="1063752"/>
          </a:xfrm>
          <a:prstGeom prst="rect">
            <a:avLst/>
          </a:prstGeom>
        </p:spPr>
      </p:pic>
      <p:sp>
        <p:nvSpPr>
          <p:cNvPr id="9" name="Title 1"/>
          <p:cNvSpPr>
            <a:spLocks noGrp="1"/>
          </p:cNvSpPr>
          <p:nvPr>
            <p:ph type="title"/>
          </p:nvPr>
        </p:nvSpPr>
        <p:spPr>
          <a:xfrm>
            <a:off x="2539931" y="274638"/>
            <a:ext cx="7963743" cy="638108"/>
          </a:xfrm>
          <a:prstGeom prst="rect">
            <a:avLst/>
          </a:prstGeom>
        </p:spPr>
        <p:txBody>
          <a:bodyPr vert="horz"/>
          <a:lstStyle>
            <a:lvl1pPr>
              <a:defRPr sz="2800">
                <a:solidFill>
                  <a:srgbClr val="D9D9D9"/>
                </a:solidFill>
                <a:latin typeface="Arial Rounded MT Bold"/>
                <a:cs typeface="Arial Rounded MT Bold"/>
              </a:defRPr>
            </a:lvl1pPr>
          </a:lstStyle>
          <a:p>
            <a:r>
              <a:rPr lang="en-US"/>
              <a:t>Click to edit Master title style</a:t>
            </a:r>
          </a:p>
        </p:txBody>
      </p:sp>
      <p:sp>
        <p:nvSpPr>
          <p:cNvPr id="10" name="Date Placeholder 9"/>
          <p:cNvSpPr>
            <a:spLocks noGrp="1"/>
          </p:cNvSpPr>
          <p:nvPr>
            <p:ph type="dt" sz="half" idx="10"/>
          </p:nvPr>
        </p:nvSpPr>
        <p:spPr/>
        <p:txBody>
          <a:bodyPr/>
          <a:lstStyle/>
          <a:p>
            <a:endParaRPr lang="en-US">
              <a:solidFill>
                <a:prstClr val="black">
                  <a:tint val="75000"/>
                </a:prstClr>
              </a:solidFill>
              <a:latin typeface="Calibri"/>
            </a:endParaRPr>
          </a:p>
        </p:txBody>
      </p:sp>
      <p:sp>
        <p:nvSpPr>
          <p:cNvPr id="11" name="Footer Placeholder 10"/>
          <p:cNvSpPr>
            <a:spLocks noGrp="1"/>
          </p:cNvSpPr>
          <p:nvPr>
            <p:ph type="ftr" sz="quarter" idx="11"/>
          </p:nvPr>
        </p:nvSpPr>
        <p:spPr>
          <a:xfrm>
            <a:off x="4038600" y="6621140"/>
            <a:ext cx="4114800" cy="182880"/>
          </a:xfrm>
          <a:prstGeom prst="rect">
            <a:avLst/>
          </a:prstGeom>
        </p:spPr>
        <p:txBody>
          <a:bodyPr/>
          <a:lstStyle/>
          <a:p>
            <a:endParaRPr lang="en-US">
              <a:solidFill>
                <a:prstClr val="black">
                  <a:tint val="75000"/>
                </a:prstClr>
              </a:solidFill>
              <a:latin typeface="Calibri"/>
            </a:endParaRPr>
          </a:p>
        </p:txBody>
      </p:sp>
      <p:sp>
        <p:nvSpPr>
          <p:cNvPr id="12" name="Slide Number Placeholder 11"/>
          <p:cNvSpPr>
            <a:spLocks noGrp="1"/>
          </p:cNvSpPr>
          <p:nvPr>
            <p:ph type="sldNum" sz="quarter" idx="12"/>
          </p:nvPr>
        </p:nvSpPr>
        <p:spPr/>
        <p:txBody>
          <a:bodyPr/>
          <a:lstStyle/>
          <a:p>
            <a:fld id="{AEC11D65-9821-2B49-88CD-D477606C3ED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37056091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A037A4-3002-32A8-2CF4-EDBDE854E64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627BA87-8D9B-185A-1919-EBA025DB47C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B4A4DA5-9257-C3B8-A069-FCB67C62A812}"/>
              </a:ext>
            </a:extLst>
          </p:cNvPr>
          <p:cNvSpPr>
            <a:spLocks noGrp="1"/>
          </p:cNvSpPr>
          <p:nvPr>
            <p:ph type="dt" sz="half" idx="10"/>
          </p:nvPr>
        </p:nvSpPr>
        <p:spPr/>
        <p:txBody>
          <a:bodyPr/>
          <a:lstStyle/>
          <a:p>
            <a:fld id="{AEDB05CC-C42E-F941-B826-B7D24172EEF9}" type="datetimeFigureOut">
              <a:rPr lang="en-US" smtClean="0"/>
              <a:t>6/23/26</a:t>
            </a:fld>
            <a:endParaRPr lang="en-US"/>
          </a:p>
        </p:txBody>
      </p:sp>
      <p:sp>
        <p:nvSpPr>
          <p:cNvPr id="5" name="Footer Placeholder 4">
            <a:extLst>
              <a:ext uri="{FF2B5EF4-FFF2-40B4-BE49-F238E27FC236}">
                <a16:creationId xmlns:a16="http://schemas.microsoft.com/office/drawing/2014/main" id="{8825E337-9E3F-2995-6A37-207316FF731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E3A619D-2F42-7EB4-41E7-87614A8A90A4}"/>
              </a:ext>
            </a:extLst>
          </p:cNvPr>
          <p:cNvSpPr>
            <a:spLocks noGrp="1"/>
          </p:cNvSpPr>
          <p:nvPr>
            <p:ph type="sldNum" sz="quarter" idx="12"/>
          </p:nvPr>
        </p:nvSpPr>
        <p:spPr/>
        <p:txBody>
          <a:bodyPr/>
          <a:lstStyle/>
          <a:p>
            <a:fld id="{E52C613F-CDD7-8E45-A978-21120AF56D0D}" type="slidenum">
              <a:rPr lang="en-US" smtClean="0"/>
              <a:t>‹#›</a:t>
            </a:fld>
            <a:endParaRPr lang="en-US"/>
          </a:p>
        </p:txBody>
      </p:sp>
    </p:spTree>
    <p:extLst>
      <p:ext uri="{BB962C8B-B14F-4D97-AF65-F5344CB8AC3E}">
        <p14:creationId xmlns:p14="http://schemas.microsoft.com/office/powerpoint/2010/main" val="32600011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1_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
        <p:nvSpPr>
          <p:cNvPr id="6" name="Title 2"/>
          <p:cNvSpPr>
            <a:spLocks noGrp="1"/>
          </p:cNvSpPr>
          <p:nvPr>
            <p:ph type="title" hasCustomPrompt="1"/>
          </p:nvPr>
        </p:nvSpPr>
        <p:spPr>
          <a:xfrm>
            <a:off x="2969679" y="0"/>
            <a:ext cx="7880527" cy="975701"/>
          </a:xfrm>
          <a:prstGeom prst="rect">
            <a:avLst/>
          </a:prstGeom>
        </p:spPr>
        <p:txBody>
          <a:bodyPr anchor="ctr"/>
          <a:lstStyle>
            <a:lvl1pPr algn="ctr">
              <a:defRPr sz="3600" b="0">
                <a:solidFill>
                  <a:schemeClr val="bg1"/>
                </a:solidFill>
                <a:latin typeface="+mn-lt"/>
              </a:defRPr>
            </a:lvl1pPr>
          </a:lstStyle>
          <a:p>
            <a:r>
              <a:rPr lang="en-US"/>
              <a:t>Disclaimers</a:t>
            </a:r>
          </a:p>
        </p:txBody>
      </p:sp>
      <p:sp>
        <p:nvSpPr>
          <p:cNvPr id="7" name="Rectangle 6"/>
          <p:cNvSpPr/>
          <p:nvPr/>
        </p:nvSpPr>
        <p:spPr>
          <a:xfrm>
            <a:off x="4537991" y="1598989"/>
            <a:ext cx="3116020" cy="225639"/>
          </a:xfrm>
          <a:prstGeom prst="rect">
            <a:avLst/>
          </a:prstGeom>
          <a:solidFill>
            <a:schemeClr val="bg1"/>
          </a:solidFill>
          <a:ln>
            <a:solidFill>
              <a:srgbClr val="D00002"/>
            </a:solidFill>
          </a:ln>
        </p:spPr>
        <p:txBody>
          <a:bodyPr wrap="square" lIns="0" tIns="0" rIns="0" bIns="0">
            <a:spAutoFit/>
          </a:bodyPr>
          <a:lstStyle/>
          <a:p>
            <a:pPr algn="ctr">
              <a:lnSpc>
                <a:spcPct val="110000"/>
              </a:lnSpc>
            </a:pPr>
            <a:r>
              <a:rPr lang="en-US" sz="1333" b="1">
                <a:solidFill>
                  <a:srgbClr val="FF0000"/>
                </a:solidFill>
                <a:latin typeface="Arial"/>
                <a:cs typeface="Arial"/>
              </a:rPr>
              <a:t>SENSITIVE BUT UNCLASSIFIED (SBU)</a:t>
            </a:r>
            <a:endParaRPr lang="en-US" sz="1333" b="1">
              <a:latin typeface="Arial"/>
              <a:cs typeface="Arial"/>
            </a:endParaRPr>
          </a:p>
        </p:txBody>
      </p:sp>
      <p:sp>
        <p:nvSpPr>
          <p:cNvPr id="9" name="Rectangle 8"/>
          <p:cNvSpPr/>
          <p:nvPr/>
        </p:nvSpPr>
        <p:spPr>
          <a:xfrm>
            <a:off x="2016771" y="2692749"/>
            <a:ext cx="8158459" cy="1694503"/>
          </a:xfrm>
          <a:prstGeom prst="rect">
            <a:avLst/>
          </a:prstGeom>
          <a:solidFill>
            <a:schemeClr val="bg1"/>
          </a:solidFill>
          <a:ln>
            <a:solidFill>
              <a:srgbClr val="D00002"/>
            </a:solidFill>
          </a:ln>
        </p:spPr>
        <p:txBody>
          <a:bodyPr wrap="square">
            <a:spAutoFit/>
          </a:bodyPr>
          <a:lstStyle/>
          <a:p>
            <a:pPr algn="ctr">
              <a:lnSpc>
                <a:spcPct val="110000"/>
              </a:lnSpc>
            </a:pPr>
            <a:r>
              <a:rPr lang="en-US" sz="1400" b="1">
                <a:solidFill>
                  <a:srgbClr val="FF0000"/>
                </a:solidFill>
                <a:latin typeface="Arial Narrow"/>
                <a:ea typeface="Times New Roman"/>
                <a:cs typeface="Arial"/>
              </a:rPr>
              <a:t>ITAR Restricted </a:t>
            </a:r>
            <a:br>
              <a:rPr lang="en-US" sz="1400" b="1">
                <a:latin typeface="Arial Narrow"/>
                <a:ea typeface="Times New Roman"/>
                <a:cs typeface="Arial"/>
              </a:rPr>
            </a:br>
            <a:r>
              <a:rPr lang="en-US" sz="1400" b="1">
                <a:latin typeface="Arial Narrow"/>
                <a:ea typeface="Times New Roman"/>
                <a:cs typeface="Arial"/>
              </a:rPr>
              <a:t>-- International Traffic in Arms Regulations (ITAR) Notice –</a:t>
            </a:r>
          </a:p>
          <a:p>
            <a:pPr>
              <a:lnSpc>
                <a:spcPct val="110000"/>
              </a:lnSpc>
            </a:pPr>
            <a:r>
              <a:rPr lang="en-US" sz="1333" b="1">
                <a:solidFill>
                  <a:srgbClr val="FF0000"/>
                </a:solidFill>
                <a:latin typeface="Arial"/>
                <a:cs typeface="Arial"/>
              </a:rPr>
              <a:t>WARNING: </a:t>
            </a:r>
            <a:r>
              <a:rPr lang="en-US" sz="1333" b="1">
                <a:latin typeface="Arial Narrow"/>
                <a:ea typeface="Times New Roman"/>
                <a:cs typeface="Arial"/>
              </a:rPr>
              <a:t>This document contains information which falls under the purview of the U.S. Munitions List (USML) as defined in the International Traffic in Arms Regulations (ITAR), 22 CFR 120-130, and is export controlled.</a:t>
            </a:r>
            <a:endParaRPr lang="en-US" sz="1333">
              <a:latin typeface="Times New Roman"/>
              <a:ea typeface="Times New Roman"/>
              <a:cs typeface="Arial"/>
            </a:endParaRPr>
          </a:p>
          <a:p>
            <a:pPr>
              <a:lnSpc>
                <a:spcPct val="110000"/>
              </a:lnSpc>
            </a:pPr>
            <a:r>
              <a:rPr lang="en-US" sz="1333">
                <a:latin typeface="Arial Narrow"/>
                <a:ea typeface="Times New Roman"/>
                <a:cs typeface="Arial"/>
              </a:rPr>
              <a:t> It shall not be transferred to foreign nationals in the U.S. or abroad without specific approval of a knowledgeable NASA export control official, and/or unless an export license or license exemption is obtained/available from the United States Department of State.  Violations of these regulations are punishable by fine, imprisonment, or both.</a:t>
            </a:r>
            <a:endParaRPr lang="en-US" sz="1333">
              <a:latin typeface="Times New Roman"/>
              <a:ea typeface="Times New Roman"/>
              <a:cs typeface="Arial"/>
            </a:endParaRPr>
          </a:p>
        </p:txBody>
      </p:sp>
      <p:sp>
        <p:nvSpPr>
          <p:cNvPr id="10" name="Rectangle 9"/>
          <p:cNvSpPr/>
          <p:nvPr/>
        </p:nvSpPr>
        <p:spPr>
          <a:xfrm>
            <a:off x="2016771" y="4544800"/>
            <a:ext cx="8158459" cy="1733488"/>
          </a:xfrm>
          <a:prstGeom prst="rect">
            <a:avLst/>
          </a:prstGeom>
          <a:solidFill>
            <a:schemeClr val="bg1"/>
          </a:solidFill>
          <a:ln>
            <a:solidFill>
              <a:srgbClr val="D00002"/>
            </a:solidFill>
          </a:ln>
        </p:spPr>
        <p:txBody>
          <a:bodyPr wrap="square">
            <a:spAutoFit/>
          </a:bodyPr>
          <a:lstStyle/>
          <a:p>
            <a:pPr algn="ctr"/>
            <a:r>
              <a:rPr lang="en-US" sz="1600" b="1" kern="1200">
                <a:solidFill>
                  <a:srgbClr val="FF0000"/>
                </a:solidFill>
                <a:effectLst/>
                <a:latin typeface="+mn-lt"/>
                <a:ea typeface="+mn-ea"/>
                <a:cs typeface="+mn-cs"/>
              </a:rPr>
              <a:t>EAR ECCN 9E515.a.</a:t>
            </a:r>
          </a:p>
          <a:p>
            <a:pPr algn="ctr"/>
            <a:r>
              <a:rPr lang="en-US" sz="2400" b="1" kern="1200">
                <a:solidFill>
                  <a:schemeClr val="tx1"/>
                </a:solidFill>
                <a:effectLst/>
                <a:latin typeface="+mn-lt"/>
                <a:ea typeface="+mn-ea"/>
                <a:cs typeface="+mn-cs"/>
              </a:rPr>
              <a:t>- Export Administration Regulations (EAR) Notice -</a:t>
            </a:r>
          </a:p>
          <a:p>
            <a:r>
              <a:rPr lang="en-US" sz="1333" b="1" kern="1200">
                <a:solidFill>
                  <a:srgbClr val="FF0000"/>
                </a:solidFill>
                <a:effectLst/>
                <a:latin typeface="+mn-lt"/>
                <a:ea typeface="+mn-ea"/>
                <a:cs typeface="+mn-cs"/>
              </a:rPr>
              <a:t>WARNING: </a:t>
            </a:r>
            <a:r>
              <a:rPr lang="en-US" sz="1333" b="1" kern="1200">
                <a:solidFill>
                  <a:schemeClr val="tx1"/>
                </a:solidFill>
                <a:effectLst/>
                <a:latin typeface="+mn-lt"/>
                <a:ea typeface="+mn-ea"/>
                <a:cs typeface="+mn-cs"/>
              </a:rPr>
              <a:t>This document contains information within the purview of the Export Administration Regulations (EAR), 15 CFR §730-774, and is export-controlled.  </a:t>
            </a:r>
            <a:r>
              <a:rPr lang="en-US" sz="1333" b="0" kern="1200">
                <a:solidFill>
                  <a:schemeClr val="tx1"/>
                </a:solidFill>
                <a:effectLst/>
                <a:latin typeface="+mn-lt"/>
                <a:ea typeface="+mn-ea"/>
                <a:cs typeface="+mn-cs"/>
              </a:rPr>
              <a:t>It may not be transferred to foreign persons in the U.S. or abroad without specific approval of a knowledgeable export control official, and/or unless an export license or license exception is obtained/available from the Bureau of Industry and Security, United States Department of Commerce.  Violations of these regulations are punishable by fine, imprisonment, or both.</a:t>
            </a:r>
          </a:p>
        </p:txBody>
      </p:sp>
      <p:sp>
        <p:nvSpPr>
          <p:cNvPr id="2" name="TextBox 1"/>
          <p:cNvSpPr txBox="1"/>
          <p:nvPr/>
        </p:nvSpPr>
        <p:spPr>
          <a:xfrm>
            <a:off x="3814159" y="1121376"/>
            <a:ext cx="4563685" cy="523220"/>
          </a:xfrm>
          <a:prstGeom prst="rect">
            <a:avLst/>
          </a:prstGeom>
          <a:noFill/>
        </p:spPr>
        <p:txBody>
          <a:bodyPr wrap="none" rtlCol="0">
            <a:spAutoFit/>
          </a:bodyPr>
          <a:lstStyle/>
          <a:p>
            <a:pPr algn="ctr"/>
            <a:r>
              <a:rPr lang="en-US" sz="1400"/>
              <a:t>Per NID 1600.55 (per NPR</a:t>
            </a:r>
            <a:r>
              <a:rPr lang="en-US" sz="1400" baseline="0"/>
              <a:t> 1600.1)</a:t>
            </a:r>
            <a:endParaRPr lang="en-US" sz="1400"/>
          </a:p>
          <a:p>
            <a:r>
              <a:rPr lang="en-US" sz="1400"/>
              <a:t>Top of title page and every page containing SBU Information</a:t>
            </a:r>
          </a:p>
        </p:txBody>
      </p:sp>
      <p:sp>
        <p:nvSpPr>
          <p:cNvPr id="11" name="Rectangle 10"/>
          <p:cNvSpPr/>
          <p:nvPr/>
        </p:nvSpPr>
        <p:spPr>
          <a:xfrm>
            <a:off x="2702840" y="2099690"/>
            <a:ext cx="6786320" cy="225639"/>
          </a:xfrm>
          <a:prstGeom prst="rect">
            <a:avLst/>
          </a:prstGeom>
          <a:solidFill>
            <a:schemeClr val="bg1"/>
          </a:solidFill>
          <a:ln>
            <a:solidFill>
              <a:srgbClr val="D00002"/>
            </a:solidFill>
          </a:ln>
        </p:spPr>
        <p:txBody>
          <a:bodyPr wrap="square" lIns="0" tIns="0" rIns="0" bIns="0">
            <a:spAutoFit/>
          </a:bodyPr>
          <a:lstStyle/>
          <a:p>
            <a:pPr algn="ctr">
              <a:lnSpc>
                <a:spcPct val="110000"/>
              </a:lnSpc>
            </a:pPr>
            <a:r>
              <a:rPr lang="en-US" sz="1333" b="1">
                <a:solidFill>
                  <a:srgbClr val="FF0000"/>
                </a:solidFill>
                <a:latin typeface="Arial"/>
                <a:cs typeface="Arial"/>
              </a:rPr>
              <a:t>SENSITIVE BUT UNCLASSIFIED (SBU);</a:t>
            </a:r>
            <a:r>
              <a:rPr lang="en-US" sz="1333" b="1" baseline="0">
                <a:solidFill>
                  <a:srgbClr val="FF0000"/>
                </a:solidFill>
                <a:latin typeface="Arial"/>
                <a:cs typeface="Arial"/>
              </a:rPr>
              <a:t> TEMPO Project Manager; TEMPO; &lt;date&gt; </a:t>
            </a:r>
            <a:endParaRPr lang="en-US" sz="1333" b="1">
              <a:latin typeface="Arial"/>
              <a:cs typeface="Arial"/>
            </a:endParaRPr>
          </a:p>
        </p:txBody>
      </p:sp>
      <p:sp>
        <p:nvSpPr>
          <p:cNvPr id="12" name="TextBox 11"/>
          <p:cNvSpPr txBox="1"/>
          <p:nvPr/>
        </p:nvSpPr>
        <p:spPr>
          <a:xfrm>
            <a:off x="3636781" y="1788077"/>
            <a:ext cx="4849469" cy="307777"/>
          </a:xfrm>
          <a:prstGeom prst="rect">
            <a:avLst/>
          </a:prstGeom>
          <a:noFill/>
        </p:spPr>
        <p:txBody>
          <a:bodyPr wrap="none" rtlCol="0">
            <a:spAutoFit/>
          </a:bodyPr>
          <a:lstStyle/>
          <a:p>
            <a:r>
              <a:rPr lang="en-US" sz="1400"/>
              <a:t>Bottom of title page and every page containing SBU Information</a:t>
            </a:r>
          </a:p>
        </p:txBody>
      </p:sp>
    </p:spTree>
    <p:extLst>
      <p:ext uri="{BB962C8B-B14F-4D97-AF65-F5344CB8AC3E}">
        <p14:creationId xmlns:p14="http://schemas.microsoft.com/office/powerpoint/2010/main" val="21152484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2_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
        <p:nvSpPr>
          <p:cNvPr id="6" name="Title 2"/>
          <p:cNvSpPr>
            <a:spLocks noGrp="1"/>
          </p:cNvSpPr>
          <p:nvPr>
            <p:ph type="title" hasCustomPrompt="1"/>
          </p:nvPr>
        </p:nvSpPr>
        <p:spPr>
          <a:xfrm>
            <a:off x="2969679" y="0"/>
            <a:ext cx="7880527" cy="975701"/>
          </a:xfrm>
          <a:prstGeom prst="rect">
            <a:avLst/>
          </a:prstGeom>
        </p:spPr>
        <p:txBody>
          <a:bodyPr anchor="ctr"/>
          <a:lstStyle>
            <a:lvl1pPr algn="ctr">
              <a:defRPr sz="3600" b="0">
                <a:solidFill>
                  <a:schemeClr val="bg1"/>
                </a:solidFill>
                <a:latin typeface="+mn-lt"/>
              </a:defRPr>
            </a:lvl1pPr>
          </a:lstStyle>
          <a:p>
            <a:r>
              <a:rPr lang="en-US"/>
              <a:t>Disclaimers</a:t>
            </a:r>
          </a:p>
        </p:txBody>
      </p:sp>
      <p:sp>
        <p:nvSpPr>
          <p:cNvPr id="11" name="Rectangle 10"/>
          <p:cNvSpPr/>
          <p:nvPr/>
        </p:nvSpPr>
        <p:spPr>
          <a:xfrm>
            <a:off x="306567" y="1061642"/>
            <a:ext cx="10785733" cy="1651671"/>
          </a:xfrm>
          <a:prstGeom prst="rect">
            <a:avLst/>
          </a:prstGeom>
          <a:solidFill>
            <a:schemeClr val="bg1"/>
          </a:solidFill>
        </p:spPr>
        <p:txBody>
          <a:bodyPr wrap="square">
            <a:spAutoFit/>
          </a:bodyPr>
          <a:lstStyle/>
          <a:p>
            <a:pPr algn="ctr"/>
            <a:r>
              <a:rPr lang="en-US" sz="2133" b="1">
                <a:solidFill>
                  <a:srgbClr val="FF0000"/>
                </a:solidFill>
              </a:rPr>
              <a:t>Limited Rights Notice </a:t>
            </a:r>
            <a:endParaRPr lang="en-US" sz="2133" b="1" i="1">
              <a:solidFill>
                <a:srgbClr val="FF0000"/>
              </a:solidFill>
            </a:endParaRPr>
          </a:p>
          <a:p>
            <a:pPr lvl="0"/>
            <a:r>
              <a:rPr lang="en-US" sz="1600">
                <a:solidFill>
                  <a:srgbClr val="FF0000"/>
                </a:solidFill>
              </a:rPr>
              <a:t>(a) These data are submitted with limited rights under Government Contract No. NNL13AQ01C.  These data may be reproduced and used by the</a:t>
            </a:r>
            <a:r>
              <a:rPr lang="en-US" sz="1600" i="1">
                <a:solidFill>
                  <a:srgbClr val="FF0000"/>
                </a:solidFill>
              </a:rPr>
              <a:t> </a:t>
            </a:r>
            <a:r>
              <a:rPr lang="en-US" sz="1600">
                <a:solidFill>
                  <a:srgbClr val="FF0000"/>
                </a:solidFill>
              </a:rPr>
              <a:t>Government with the express limitation that they will not, without written permission of the contractor, be used for purposes of manufacture nor disclosed outside the Government; except that the Government may disclose these data outside the Government for the following purposes, if any, provided that the Government makes such disclosure subject to prohibition against further use and disclosure: None</a:t>
            </a:r>
            <a:endParaRPr lang="en-US" sz="1600" i="1">
              <a:solidFill>
                <a:srgbClr val="FF0000"/>
              </a:solidFill>
            </a:endParaRPr>
          </a:p>
        </p:txBody>
      </p:sp>
    </p:spTree>
    <p:extLst>
      <p:ext uri="{BB962C8B-B14F-4D97-AF65-F5344CB8AC3E}">
        <p14:creationId xmlns:p14="http://schemas.microsoft.com/office/powerpoint/2010/main" val="27051164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ection Header">
    <p:spTree>
      <p:nvGrpSpPr>
        <p:cNvPr id="1" name=""/>
        <p:cNvGrpSpPr/>
        <p:nvPr/>
      </p:nvGrpSpPr>
      <p:grpSpPr>
        <a:xfrm>
          <a:off x="0" y="0"/>
          <a:ext cx="0" cy="0"/>
          <a:chOff x="0" y="0"/>
          <a:chExt cx="0" cy="0"/>
        </a:xfrm>
      </p:grpSpPr>
      <p:sp>
        <p:nvSpPr>
          <p:cNvPr id="6" name="Title 5"/>
          <p:cNvSpPr>
            <a:spLocks noGrp="1"/>
          </p:cNvSpPr>
          <p:nvPr>
            <p:ph type="title"/>
          </p:nvPr>
        </p:nvSpPr>
        <p:spPr>
          <a:xfrm>
            <a:off x="838200" y="2900680"/>
            <a:ext cx="10515600" cy="1325033"/>
          </a:xfrm>
          <a:prstGeom prst="rect">
            <a:avLst/>
          </a:prstGeom>
        </p:spPr>
        <p:txBody>
          <a:bodyPr/>
          <a:lstStyle>
            <a:lvl1pPr>
              <a:defRPr lang="en-US" sz="5400" b="0" smtClean="0">
                <a:solidFill>
                  <a:srgbClr val="000090"/>
                </a:solidFill>
                <a:cs typeface="Arial Rounded MT Bold"/>
              </a:defRPr>
            </a:lvl1pPr>
          </a:lstStyle>
          <a:p>
            <a:r>
              <a:rPr lang="en-US"/>
              <a:t>Click to edit Master title style</a:t>
            </a:r>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15388386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Questions">
    <p:spTree>
      <p:nvGrpSpPr>
        <p:cNvPr id="1" name=""/>
        <p:cNvGrpSpPr/>
        <p:nvPr/>
      </p:nvGrpSpPr>
      <p:grpSpPr>
        <a:xfrm>
          <a:off x="0" y="0"/>
          <a:ext cx="0" cy="0"/>
          <a:chOff x="0" y="0"/>
          <a:chExt cx="0" cy="0"/>
        </a:xfrm>
      </p:grpSpPr>
      <p:sp>
        <p:nvSpPr>
          <p:cNvPr id="3" name="Title Placeholder 10"/>
          <p:cNvSpPr txBox="1">
            <a:spLocks/>
          </p:cNvSpPr>
          <p:nvPr/>
        </p:nvSpPr>
        <p:spPr>
          <a:xfrm>
            <a:off x="0" y="3101189"/>
            <a:ext cx="12192000" cy="646331"/>
          </a:xfrm>
          <a:prstGeom prst="rect">
            <a:avLst/>
          </a:prstGeom>
        </p:spPr>
        <p:txBody>
          <a:bodyPr vert="horz" lIns="121920" tIns="60960" rIns="121920" bIns="60960" rtlCol="0" anchor="ctr">
            <a:noAutofit/>
          </a:bodyPr>
          <a:lstStyle>
            <a:lvl1pPr algn="ctr" defTabSz="457200" rtl="0" eaLnBrk="1" latinLnBrk="0" hangingPunct="1">
              <a:spcBef>
                <a:spcPct val="0"/>
              </a:spcBef>
              <a:buNone/>
              <a:defRPr sz="3200" kern="1200">
                <a:solidFill>
                  <a:srgbClr val="FFFF00"/>
                </a:solidFill>
                <a:latin typeface="Arial"/>
                <a:ea typeface="+mj-ea"/>
                <a:cs typeface="Arial"/>
              </a:defRPr>
            </a:lvl1pPr>
          </a:lstStyle>
          <a:p>
            <a:r>
              <a:rPr lang="en-US" sz="7200" b="0">
                <a:solidFill>
                  <a:srgbClr val="000090"/>
                </a:solidFill>
                <a:latin typeface="+mn-lt"/>
                <a:cs typeface="Arial Rounded MT Bold"/>
              </a:rPr>
              <a:t>Questions</a:t>
            </a:r>
            <a:endParaRPr lang="en-US" sz="6000" b="0">
              <a:solidFill>
                <a:srgbClr val="000090"/>
              </a:solidFill>
              <a:latin typeface="+mn-lt"/>
              <a:cs typeface="Arial Rounded MT Bold"/>
            </a:endParaRPr>
          </a:p>
        </p:txBody>
      </p:sp>
    </p:spTree>
    <p:extLst>
      <p:ext uri="{BB962C8B-B14F-4D97-AF65-F5344CB8AC3E}">
        <p14:creationId xmlns:p14="http://schemas.microsoft.com/office/powerpoint/2010/main" val="11434899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Backup">
    <p:spTree>
      <p:nvGrpSpPr>
        <p:cNvPr id="1" name=""/>
        <p:cNvGrpSpPr/>
        <p:nvPr/>
      </p:nvGrpSpPr>
      <p:grpSpPr>
        <a:xfrm>
          <a:off x="0" y="0"/>
          <a:ext cx="0" cy="0"/>
          <a:chOff x="0" y="0"/>
          <a:chExt cx="0" cy="0"/>
        </a:xfrm>
      </p:grpSpPr>
      <p:sp>
        <p:nvSpPr>
          <p:cNvPr id="3" name="Title Placeholder 10"/>
          <p:cNvSpPr txBox="1">
            <a:spLocks/>
          </p:cNvSpPr>
          <p:nvPr/>
        </p:nvSpPr>
        <p:spPr>
          <a:xfrm>
            <a:off x="0" y="3101189"/>
            <a:ext cx="12192000" cy="646331"/>
          </a:xfrm>
          <a:prstGeom prst="rect">
            <a:avLst/>
          </a:prstGeom>
        </p:spPr>
        <p:txBody>
          <a:bodyPr vert="horz" lIns="121920" tIns="60960" rIns="121920" bIns="60960" rtlCol="0" anchor="ctr">
            <a:noAutofit/>
          </a:bodyPr>
          <a:lstStyle>
            <a:lvl1pPr algn="ctr" defTabSz="457200" rtl="0" eaLnBrk="1" latinLnBrk="0" hangingPunct="1">
              <a:spcBef>
                <a:spcPct val="0"/>
              </a:spcBef>
              <a:buNone/>
              <a:defRPr sz="3200" kern="1200">
                <a:solidFill>
                  <a:srgbClr val="FFFF00"/>
                </a:solidFill>
                <a:latin typeface="Arial"/>
                <a:ea typeface="+mj-ea"/>
                <a:cs typeface="Arial"/>
              </a:defRPr>
            </a:lvl1pPr>
          </a:lstStyle>
          <a:p>
            <a:r>
              <a:rPr lang="en-US" sz="7200" b="0">
                <a:solidFill>
                  <a:srgbClr val="000090"/>
                </a:solidFill>
                <a:latin typeface="+mn-lt"/>
                <a:cs typeface="Arial Rounded MT Bold"/>
              </a:rPr>
              <a:t>Backup</a:t>
            </a:r>
          </a:p>
        </p:txBody>
      </p:sp>
    </p:spTree>
    <p:extLst>
      <p:ext uri="{BB962C8B-B14F-4D97-AF65-F5344CB8AC3E}">
        <p14:creationId xmlns:p14="http://schemas.microsoft.com/office/powerpoint/2010/main" val="819130904"/>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image" Target="../media/image2.png"/><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theme" Target="../theme/theme1.xml"/><Relationship Id="rId8" Type="http://schemas.openxmlformats.org/officeDocument/2006/relationships/slideLayout" Target="../slideLayouts/slideLayout8.xml"/><Relationship Id="rId51" Type="http://schemas.openxmlformats.org/officeDocument/2006/relationships/image" Target="../media/image3.png"/><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F66B0BD-E58A-4244-AEC7-191267D1861D}"/>
              </a:ext>
            </a:extLst>
          </p:cNvPr>
          <p:cNvPicPr>
            <a:picLocks noChangeAspect="1"/>
          </p:cNvPicPr>
          <p:nvPr/>
        </p:nvPicPr>
        <p:blipFill>
          <a:blip r:embed="rId49" cstate="print">
            <a:extLst>
              <a:ext uri="{28A0092B-C50C-407E-A947-70E740481C1C}">
                <a14:useLocalDpi xmlns:a14="http://schemas.microsoft.com/office/drawing/2010/main"/>
              </a:ext>
            </a:extLst>
          </a:blip>
          <a:stretch>
            <a:fillRect/>
          </a:stretch>
        </p:blipFill>
        <p:spPr>
          <a:xfrm>
            <a:off x="0" y="0"/>
            <a:ext cx="12192000" cy="1066800"/>
          </a:xfrm>
          <a:prstGeom prst="rect">
            <a:avLst/>
          </a:prstGeom>
        </p:spPr>
      </p:pic>
      <p:pic>
        <p:nvPicPr>
          <p:cNvPr id="10" name="Picture 9">
            <a:extLst>
              <a:ext uri="{FF2B5EF4-FFF2-40B4-BE49-F238E27FC236}">
                <a16:creationId xmlns:a16="http://schemas.microsoft.com/office/drawing/2014/main" id="{20A92427-416E-FE48-A31E-73E7DD1A1197}"/>
              </a:ext>
            </a:extLst>
          </p:cNvPr>
          <p:cNvPicPr>
            <a:picLocks noChangeAspect="1"/>
          </p:cNvPicPr>
          <p:nvPr/>
        </p:nvPicPr>
        <p:blipFill>
          <a:blip r:embed="rId50" cstate="print">
            <a:extLst>
              <a:ext uri="{28A0092B-C50C-407E-A947-70E740481C1C}">
                <a14:useLocalDpi xmlns:a14="http://schemas.microsoft.com/office/drawing/2010/main"/>
              </a:ext>
            </a:extLst>
          </a:blip>
          <a:stretch>
            <a:fillRect/>
          </a:stretch>
        </p:blipFill>
        <p:spPr>
          <a:xfrm>
            <a:off x="10970656" y="63057"/>
            <a:ext cx="1077216" cy="890713"/>
          </a:xfrm>
          <a:prstGeom prst="rect">
            <a:avLst/>
          </a:prstGeom>
        </p:spPr>
      </p:pic>
      <p:sp>
        <p:nvSpPr>
          <p:cNvPr id="3" name="Date Placeholder 2"/>
          <p:cNvSpPr>
            <a:spLocks noGrp="1"/>
          </p:cNvSpPr>
          <p:nvPr>
            <p:ph type="dt" sz="half" idx="2"/>
          </p:nvPr>
        </p:nvSpPr>
        <p:spPr>
          <a:xfrm>
            <a:off x="0" y="6621140"/>
            <a:ext cx="2743200" cy="182880"/>
          </a:xfrm>
          <a:prstGeom prst="rect">
            <a:avLst/>
          </a:prstGeom>
        </p:spPr>
        <p:txBody>
          <a:bodyPr vert="horz" lIns="91440" tIns="0" rIns="91440" bIns="0" rtlCol="0" anchor="ctr"/>
          <a:lstStyle>
            <a:lvl1pPr algn="l">
              <a:defRPr sz="1600">
                <a:solidFill>
                  <a:schemeClr val="tx1">
                    <a:tint val="75000"/>
                  </a:schemeClr>
                </a:solidFill>
              </a:defRPr>
            </a:lvl1pPr>
          </a:lstStyle>
          <a:p>
            <a:endParaRPr lang="en-US"/>
          </a:p>
        </p:txBody>
      </p:sp>
      <p:sp>
        <p:nvSpPr>
          <p:cNvPr id="7" name="Footer Placeholder 6"/>
          <p:cNvSpPr>
            <a:spLocks noGrp="1"/>
          </p:cNvSpPr>
          <p:nvPr>
            <p:ph type="ftr" sz="quarter" idx="3"/>
          </p:nvPr>
        </p:nvSpPr>
        <p:spPr>
          <a:xfrm>
            <a:off x="4038600" y="6621140"/>
            <a:ext cx="4114800" cy="182880"/>
          </a:xfrm>
          <a:prstGeom prst="rect">
            <a:avLst/>
          </a:prstGeom>
        </p:spPr>
        <p:txBody>
          <a:bodyPr vert="horz" lIns="91440" tIns="0" rIns="91440" bIns="0" rtlCol="0" anchor="ctr"/>
          <a:lstStyle>
            <a:lvl1pPr algn="ctr">
              <a:defRPr sz="1600">
                <a:solidFill>
                  <a:schemeClr val="tx1">
                    <a:tint val="75000"/>
                  </a:schemeClr>
                </a:solidFill>
              </a:defRPr>
            </a:lvl1pPr>
          </a:lstStyle>
          <a:p>
            <a:endParaRPr lang="en-US"/>
          </a:p>
        </p:txBody>
      </p:sp>
      <p:sp>
        <p:nvSpPr>
          <p:cNvPr id="8" name="Slide Number Placeholder 7"/>
          <p:cNvSpPr>
            <a:spLocks noGrp="1"/>
          </p:cNvSpPr>
          <p:nvPr>
            <p:ph type="sldNum" sz="quarter" idx="4"/>
          </p:nvPr>
        </p:nvSpPr>
        <p:spPr>
          <a:xfrm>
            <a:off x="9448800" y="6621140"/>
            <a:ext cx="2743200" cy="182880"/>
          </a:xfrm>
          <a:prstGeom prst="rect">
            <a:avLst/>
          </a:prstGeom>
        </p:spPr>
        <p:txBody>
          <a:bodyPr vert="horz" lIns="91440" tIns="0" rIns="91440" bIns="0" rtlCol="0" anchor="ctr"/>
          <a:lstStyle>
            <a:lvl1pPr algn="r">
              <a:defRPr sz="1600">
                <a:solidFill>
                  <a:schemeClr val="tx1">
                    <a:tint val="75000"/>
                  </a:schemeClr>
                </a:solidFill>
              </a:defRPr>
            </a:lvl1pPr>
          </a:lstStyle>
          <a:p>
            <a:pPr marL="0" lvl="0" indent="0" algn="r" rtl="0">
              <a:spcBef>
                <a:spcPts val="0"/>
              </a:spcBef>
              <a:spcAft>
                <a:spcPts val="0"/>
              </a:spcAft>
              <a:buNone/>
            </a:pPr>
            <a:fld id="{00000000-1234-1234-1234-123412341234}" type="slidenum">
              <a:rPr lang="en-US" smtClean="0"/>
              <a:t>‹#›</a:t>
            </a:fld>
            <a:endParaRPr lang="en-US"/>
          </a:p>
        </p:txBody>
      </p:sp>
      <p:pic>
        <p:nvPicPr>
          <p:cNvPr id="11" name="Picture 10">
            <a:extLst>
              <a:ext uri="{FF2B5EF4-FFF2-40B4-BE49-F238E27FC236}">
                <a16:creationId xmlns:a16="http://schemas.microsoft.com/office/drawing/2014/main" id="{1EA48012-8F8F-4A53-ACB4-86D3AFF968E5}"/>
              </a:ext>
            </a:extLst>
          </p:cNvPr>
          <p:cNvPicPr>
            <a:picLocks noChangeAspect="1"/>
          </p:cNvPicPr>
          <p:nvPr/>
        </p:nvPicPr>
        <p:blipFill rotWithShape="1">
          <a:blip r:embed="rId51">
            <a:extLst>
              <a:ext uri="{28A0092B-C50C-407E-A947-70E740481C1C}">
                <a14:useLocalDpi xmlns:a14="http://schemas.microsoft.com/office/drawing/2010/main"/>
              </a:ext>
            </a:extLst>
          </a:blip>
          <a:srcRect l="-1" r="-1973" b="14120"/>
          <a:stretch/>
        </p:blipFill>
        <p:spPr>
          <a:xfrm>
            <a:off x="10056256" y="63058"/>
            <a:ext cx="932447" cy="907002"/>
          </a:xfrm>
          <a:prstGeom prst="rect">
            <a:avLst/>
          </a:prstGeom>
        </p:spPr>
      </p:pic>
    </p:spTree>
    <p:extLst>
      <p:ext uri="{BB962C8B-B14F-4D97-AF65-F5344CB8AC3E}">
        <p14:creationId xmlns:p14="http://schemas.microsoft.com/office/powerpoint/2010/main" val="1866932219"/>
      </p:ext>
    </p:extLst>
  </p:cSld>
  <p:clrMap bg1="lt1" tx1="dk1" bg2="lt2" tx2="dk2" accent1="accent1" accent2="accent2" accent3="accent3" accent4="accent4" accent5="accent5" accent6="accent6" hlink="hlink" folHlink="folHlink"/>
  <p:sldLayoutIdLst>
    <p:sldLayoutId id="2147483775" r:id="rId1"/>
    <p:sldLayoutId id="2147483776" r:id="rId2"/>
    <p:sldLayoutId id="2147483777" r:id="rId3"/>
    <p:sldLayoutId id="2147483778" r:id="rId4"/>
    <p:sldLayoutId id="2147483779" r:id="rId5"/>
    <p:sldLayoutId id="2147483780" r:id="rId6"/>
    <p:sldLayoutId id="2147483781" r:id="rId7"/>
    <p:sldLayoutId id="2147483782" r:id="rId8"/>
    <p:sldLayoutId id="2147483783" r:id="rId9"/>
    <p:sldLayoutId id="2147483784" r:id="rId10"/>
    <p:sldLayoutId id="2147483786" r:id="rId11"/>
    <p:sldLayoutId id="2147483787" r:id="rId12"/>
    <p:sldLayoutId id="2147483788" r:id="rId13"/>
    <p:sldLayoutId id="2147483789" r:id="rId14"/>
    <p:sldLayoutId id="2147483790" r:id="rId15"/>
    <p:sldLayoutId id="2147483791" r:id="rId16"/>
    <p:sldLayoutId id="2147483793" r:id="rId17"/>
    <p:sldLayoutId id="2147483794" r:id="rId18"/>
    <p:sldLayoutId id="2147483795" r:id="rId19"/>
    <p:sldLayoutId id="2147483796" r:id="rId20"/>
    <p:sldLayoutId id="2147483797" r:id="rId21"/>
    <p:sldLayoutId id="2147483798" r:id="rId22"/>
    <p:sldLayoutId id="2147483799" r:id="rId23"/>
    <p:sldLayoutId id="2147483800" r:id="rId24"/>
    <p:sldLayoutId id="2147483801" r:id="rId25"/>
    <p:sldLayoutId id="2147483802" r:id="rId26"/>
    <p:sldLayoutId id="2147483803" r:id="rId27"/>
    <p:sldLayoutId id="2147483804" r:id="rId28"/>
    <p:sldLayoutId id="2147483805" r:id="rId29"/>
    <p:sldLayoutId id="2147483806" r:id="rId30"/>
    <p:sldLayoutId id="2147483807" r:id="rId31"/>
    <p:sldLayoutId id="2147483808" r:id="rId32"/>
    <p:sldLayoutId id="2147483809" r:id="rId33"/>
    <p:sldLayoutId id="2147483810" r:id="rId34"/>
    <p:sldLayoutId id="2147483811" r:id="rId35"/>
    <p:sldLayoutId id="2147483812" r:id="rId36"/>
    <p:sldLayoutId id="2147483814" r:id="rId37"/>
    <p:sldLayoutId id="2147483815" r:id="rId38"/>
    <p:sldLayoutId id="2147483816" r:id="rId39"/>
    <p:sldLayoutId id="2147483817" r:id="rId40"/>
    <p:sldLayoutId id="2147483818" r:id="rId41"/>
    <p:sldLayoutId id="2147483819" r:id="rId42"/>
    <p:sldLayoutId id="2147483820" r:id="rId43"/>
    <p:sldLayoutId id="2147483821" r:id="rId44"/>
    <p:sldLayoutId id="2147483822" r:id="rId45"/>
    <p:sldLayoutId id="2147483824" r:id="rId46"/>
    <p:sldLayoutId id="2147483825" r:id="rId47"/>
  </p:sldLayoutIdLst>
  <p:hf hdr="0" ftr="0" dt="0"/>
  <p:txStyles>
    <p:titleStyle>
      <a:lvl1pPr algn="ctr" defTabSz="609585"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609585" rtl="0" eaLnBrk="1" latinLnBrk="0" hangingPunct="1">
        <a:spcBef>
          <a:spcPct val="20000"/>
        </a:spcBef>
        <a:buFont typeface="Arial"/>
        <a:buChar char="•"/>
        <a:defRPr sz="4267" kern="1200">
          <a:solidFill>
            <a:schemeClr val="tx1"/>
          </a:solidFill>
          <a:latin typeface="+mn-lt"/>
          <a:ea typeface="+mn-ea"/>
          <a:cs typeface="+mn-cs"/>
        </a:defRPr>
      </a:lvl1pPr>
      <a:lvl2pPr marL="990575" indent="-380990" algn="l" defTabSz="609585" rtl="0" eaLnBrk="1" latinLnBrk="0" hangingPunct="1">
        <a:spcBef>
          <a:spcPct val="20000"/>
        </a:spcBef>
        <a:buFont typeface="Arial"/>
        <a:buChar char="–"/>
        <a:defRPr sz="3733" kern="1200">
          <a:solidFill>
            <a:schemeClr val="tx1"/>
          </a:solidFill>
          <a:latin typeface="+mn-lt"/>
          <a:ea typeface="+mn-ea"/>
          <a:cs typeface="+mn-cs"/>
        </a:defRPr>
      </a:lvl2pPr>
      <a:lvl3pPr marL="1523962" indent="-304792" algn="l" defTabSz="609585" rtl="0" eaLnBrk="1" latinLnBrk="0" hangingPunct="1">
        <a:spcBef>
          <a:spcPct val="20000"/>
        </a:spcBef>
        <a:buFont typeface="Arial"/>
        <a:buChar char="•"/>
        <a:defRPr sz="3200" kern="120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17.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1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20.gif"/><Relationship Id="rId7" Type="http://schemas.openxmlformats.org/officeDocument/2006/relationships/image" Target="../media/image24.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3.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31.png"/></Relationships>
</file>

<file path=ppt/slides/_rels/slide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33.png"/></Relationships>
</file>

<file path=ppt/slides/_rels/slide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7.xml"/><Relationship Id="rId1" Type="http://schemas.openxmlformats.org/officeDocument/2006/relationships/slideLayout" Target="../slideLayouts/slideLayout47.xml"/><Relationship Id="rId5" Type="http://schemas.openxmlformats.org/officeDocument/2006/relationships/image" Target="../media/image37.png"/><Relationship Id="rId4" Type="http://schemas.openxmlformats.org/officeDocument/2006/relationships/image" Target="../media/image36.png"/></Relationships>
</file>

<file path=ppt/slides/_rels/slide8.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39.png"/></Relationships>
</file>

<file path=ppt/slides/_rels/slide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60"/>
        <p:cNvGrpSpPr/>
        <p:nvPr/>
      </p:nvGrpSpPr>
      <p:grpSpPr>
        <a:xfrm>
          <a:off x="0" y="0"/>
          <a:ext cx="0" cy="0"/>
          <a:chOff x="0" y="0"/>
          <a:chExt cx="0" cy="0"/>
        </a:xfrm>
      </p:grpSpPr>
      <p:pic>
        <p:nvPicPr>
          <p:cNvPr id="11" name="Picture 10">
            <a:extLst>
              <a:ext uri="{FF2B5EF4-FFF2-40B4-BE49-F238E27FC236}">
                <a16:creationId xmlns:a16="http://schemas.microsoft.com/office/drawing/2014/main" id="{FAA64DF5-7E99-493E-A015-2F61B3A7E074}"/>
              </a:ext>
            </a:extLst>
          </p:cNvPr>
          <p:cNvPicPr>
            <a:picLocks noChangeAspect="1"/>
          </p:cNvPicPr>
          <p:nvPr/>
        </p:nvPicPr>
        <p:blipFill>
          <a:blip r:embed="rId3"/>
          <a:stretch>
            <a:fillRect/>
          </a:stretch>
        </p:blipFill>
        <p:spPr>
          <a:xfrm>
            <a:off x="9981219" y="486423"/>
            <a:ext cx="1100871" cy="1039712"/>
          </a:xfrm>
          <a:prstGeom prst="rect">
            <a:avLst/>
          </a:prstGeom>
        </p:spPr>
      </p:pic>
      <p:cxnSp>
        <p:nvCxnSpPr>
          <p:cNvPr id="12" name="Straight Connector 11">
            <a:extLst>
              <a:ext uri="{FF2B5EF4-FFF2-40B4-BE49-F238E27FC236}">
                <a16:creationId xmlns:a16="http://schemas.microsoft.com/office/drawing/2014/main" id="{B955E514-0FA5-44A2-9FA4-BD5D148D59BA}"/>
              </a:ext>
            </a:extLst>
          </p:cNvPr>
          <p:cNvCxnSpPr>
            <a:cxnSpLocks/>
          </p:cNvCxnSpPr>
          <p:nvPr/>
        </p:nvCxnSpPr>
        <p:spPr>
          <a:xfrm>
            <a:off x="9845010" y="153344"/>
            <a:ext cx="0" cy="1392068"/>
          </a:xfrm>
          <a:prstGeom prst="line">
            <a:avLst/>
          </a:prstGeom>
        </p:spPr>
        <p:style>
          <a:lnRef idx="1">
            <a:schemeClr val="dk1"/>
          </a:lnRef>
          <a:fillRef idx="0">
            <a:schemeClr val="dk1"/>
          </a:fillRef>
          <a:effectRef idx="0">
            <a:schemeClr val="dk1"/>
          </a:effectRef>
          <a:fontRef idx="minor">
            <a:schemeClr val="tx1"/>
          </a:fontRef>
        </p:style>
      </p:cxnSp>
      <p:sp>
        <p:nvSpPr>
          <p:cNvPr id="13" name="TextBox 12">
            <a:extLst>
              <a:ext uri="{FF2B5EF4-FFF2-40B4-BE49-F238E27FC236}">
                <a16:creationId xmlns:a16="http://schemas.microsoft.com/office/drawing/2014/main" id="{7F2A953D-C46C-42A3-8B98-5D8F6CEFD671}"/>
              </a:ext>
            </a:extLst>
          </p:cNvPr>
          <p:cNvSpPr txBox="1"/>
          <p:nvPr/>
        </p:nvSpPr>
        <p:spPr>
          <a:xfrm>
            <a:off x="8032374" y="276045"/>
            <a:ext cx="1741343" cy="420756"/>
          </a:xfrm>
          <a:prstGeom prst="rect">
            <a:avLst/>
          </a:prstGeom>
          <a:noFill/>
        </p:spPr>
        <p:txBody>
          <a:bodyPr wrap="square" rtlCol="0">
            <a:spAutoFit/>
          </a:bodyPr>
          <a:lstStyle/>
          <a:p>
            <a:pPr algn="ctr"/>
            <a:r>
              <a:rPr lang="en-US" sz="1067" dirty="0">
                <a:solidFill>
                  <a:srgbClr val="0000A9"/>
                </a:solidFill>
                <a:latin typeface="Helvetica" pitchFamily="2" charset="0"/>
              </a:rPr>
              <a:t>Tropospheric Emissions:</a:t>
            </a:r>
          </a:p>
          <a:p>
            <a:pPr algn="ctr"/>
            <a:r>
              <a:rPr lang="en-US" sz="1067" dirty="0">
                <a:solidFill>
                  <a:srgbClr val="0000A9"/>
                </a:solidFill>
                <a:latin typeface="Helvetica" pitchFamily="2" charset="0"/>
              </a:rPr>
              <a:t>Monitoring of Pollution </a:t>
            </a:r>
          </a:p>
        </p:txBody>
      </p:sp>
      <p:pic>
        <p:nvPicPr>
          <p:cNvPr id="15" name="Picture 14">
            <a:extLst>
              <a:ext uri="{FF2B5EF4-FFF2-40B4-BE49-F238E27FC236}">
                <a16:creationId xmlns:a16="http://schemas.microsoft.com/office/drawing/2014/main" id="{93DF099A-E428-4C15-8D5F-0D8BF8B121E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86414" y="5975649"/>
            <a:ext cx="688103" cy="794760"/>
          </a:xfrm>
          <a:prstGeom prst="rect">
            <a:avLst/>
          </a:prstGeom>
        </p:spPr>
      </p:pic>
      <p:pic>
        <p:nvPicPr>
          <p:cNvPr id="16" name="Picture 15">
            <a:extLst>
              <a:ext uri="{FF2B5EF4-FFF2-40B4-BE49-F238E27FC236}">
                <a16:creationId xmlns:a16="http://schemas.microsoft.com/office/drawing/2014/main" id="{5389BCEF-E6A7-43FF-B4E8-515F546C8E7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92499" y="5975649"/>
            <a:ext cx="676547" cy="676547"/>
          </a:xfrm>
          <a:prstGeom prst="rect">
            <a:avLst/>
          </a:prstGeom>
        </p:spPr>
      </p:pic>
      <p:pic>
        <p:nvPicPr>
          <p:cNvPr id="17" name="Picture 16">
            <a:extLst>
              <a:ext uri="{FF2B5EF4-FFF2-40B4-BE49-F238E27FC236}">
                <a16:creationId xmlns:a16="http://schemas.microsoft.com/office/drawing/2014/main" id="{CEA892DC-4ECD-4DF3-9ADC-A446542F170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579868" y="5975649"/>
            <a:ext cx="807280" cy="667512"/>
          </a:xfrm>
          <a:prstGeom prst="rect">
            <a:avLst/>
          </a:prstGeom>
        </p:spPr>
      </p:pic>
      <p:sp>
        <p:nvSpPr>
          <p:cNvPr id="20" name="TextBox 19">
            <a:extLst>
              <a:ext uri="{FF2B5EF4-FFF2-40B4-BE49-F238E27FC236}">
                <a16:creationId xmlns:a16="http://schemas.microsoft.com/office/drawing/2014/main" id="{3665A911-1AF0-4EF5-A842-B5BDE1CB0B9B}"/>
              </a:ext>
            </a:extLst>
          </p:cNvPr>
          <p:cNvSpPr txBox="1">
            <a:spLocks noChangeArrowheads="1"/>
          </p:cNvSpPr>
          <p:nvPr/>
        </p:nvSpPr>
        <p:spPr bwMode="auto">
          <a:xfrm>
            <a:off x="4084323" y="632342"/>
            <a:ext cx="5760687" cy="132343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eaLnBrk="0" hangingPunct="0">
              <a:defRPr sz="2400">
                <a:solidFill>
                  <a:schemeClr val="tx1"/>
                </a:solidFill>
                <a:latin typeface="Arial" charset="0"/>
                <a:ea typeface="ヒラギノ角ゴ Pro W3" charset="0"/>
                <a:cs typeface="ヒラギノ角ゴ Pro W3" charset="0"/>
              </a:defRPr>
            </a:lvl1pPr>
            <a:lvl2pPr marL="742950" indent="-285750" eaLnBrk="0" hangingPunct="0">
              <a:defRPr sz="2400">
                <a:solidFill>
                  <a:schemeClr val="tx1"/>
                </a:solidFill>
                <a:latin typeface="Arial" charset="0"/>
                <a:ea typeface="ヒラギノ角ゴ Pro W3" charset="0"/>
                <a:cs typeface="ヒラギノ角ゴ Pro W3" charset="0"/>
              </a:defRPr>
            </a:lvl2pPr>
            <a:lvl3pPr marL="1143000" indent="-228600" eaLnBrk="0" hangingPunct="0">
              <a:defRPr sz="2400">
                <a:solidFill>
                  <a:schemeClr val="tx1"/>
                </a:solidFill>
                <a:latin typeface="Arial" charset="0"/>
                <a:ea typeface="ヒラギノ角ゴ Pro W3" charset="0"/>
                <a:cs typeface="ヒラギノ角ゴ Pro W3" charset="0"/>
              </a:defRPr>
            </a:lvl3pPr>
            <a:lvl4pPr marL="1600200" indent="-228600" eaLnBrk="0" hangingPunct="0">
              <a:defRPr sz="2400">
                <a:solidFill>
                  <a:schemeClr val="tx1"/>
                </a:solidFill>
                <a:latin typeface="Arial" charset="0"/>
                <a:ea typeface="ヒラギノ角ゴ Pro W3" charset="0"/>
                <a:cs typeface="ヒラギノ角ゴ Pro W3" charset="0"/>
              </a:defRPr>
            </a:lvl4pPr>
            <a:lvl5pPr marL="2057400" indent="-228600" eaLnBrk="0" hangingPunct="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r" eaLnBrk="1" hangingPunct="1">
              <a:lnSpc>
                <a:spcPts val="3200"/>
              </a:lnSpc>
            </a:pPr>
            <a:r>
              <a:rPr lang="en-US" sz="2800" b="1" dirty="0">
                <a:solidFill>
                  <a:srgbClr val="000090"/>
                </a:solidFill>
                <a:latin typeface="Arial Narrow" panose="020B0604020202020204" pitchFamily="34" charset="0"/>
                <a:ea typeface="ヒラギノ角ゴ Pro W3"/>
                <a:cs typeface="Arial Narrow" panose="020B0604020202020204" pitchFamily="34" charset="0"/>
              </a:rPr>
              <a:t>TEMPO Total-Ozone and Ozone-Profile Algorithm: Current Status, Updates, and Evaluation </a:t>
            </a:r>
          </a:p>
        </p:txBody>
      </p:sp>
      <p:sp>
        <p:nvSpPr>
          <p:cNvPr id="2" name="TextBox 1">
            <a:extLst>
              <a:ext uri="{FF2B5EF4-FFF2-40B4-BE49-F238E27FC236}">
                <a16:creationId xmlns:a16="http://schemas.microsoft.com/office/drawing/2014/main" id="{977A38E5-F51B-DF57-4D15-09D59CCF6E43}"/>
              </a:ext>
            </a:extLst>
          </p:cNvPr>
          <p:cNvSpPr txBox="1">
            <a:spLocks noChangeArrowheads="1"/>
          </p:cNvSpPr>
          <p:nvPr/>
        </p:nvSpPr>
        <p:spPr bwMode="auto">
          <a:xfrm>
            <a:off x="4277744" y="1926696"/>
            <a:ext cx="7525162" cy="407803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eaLnBrk="0" hangingPunct="0">
              <a:defRPr sz="2400">
                <a:solidFill>
                  <a:schemeClr val="tx1"/>
                </a:solidFill>
                <a:latin typeface="Arial" charset="0"/>
                <a:ea typeface="ヒラギノ角ゴ Pro W3" charset="0"/>
                <a:cs typeface="ヒラギノ角ゴ Pro W3" charset="0"/>
              </a:defRPr>
            </a:lvl1pPr>
            <a:lvl2pPr marL="742950" indent="-285750" eaLnBrk="0" hangingPunct="0">
              <a:defRPr sz="2400">
                <a:solidFill>
                  <a:schemeClr val="tx1"/>
                </a:solidFill>
                <a:latin typeface="Arial" charset="0"/>
                <a:ea typeface="ヒラギノ角ゴ Pro W3" charset="0"/>
                <a:cs typeface="ヒラギノ角ゴ Pro W3" charset="0"/>
              </a:defRPr>
            </a:lvl2pPr>
            <a:lvl3pPr marL="1143000" indent="-228600" eaLnBrk="0" hangingPunct="0">
              <a:defRPr sz="2400">
                <a:solidFill>
                  <a:schemeClr val="tx1"/>
                </a:solidFill>
                <a:latin typeface="Arial" charset="0"/>
                <a:ea typeface="ヒラギノ角ゴ Pro W3" charset="0"/>
                <a:cs typeface="ヒラギノ角ゴ Pro W3" charset="0"/>
              </a:defRPr>
            </a:lvl3pPr>
            <a:lvl4pPr marL="1600200" indent="-228600" eaLnBrk="0" hangingPunct="0">
              <a:defRPr sz="2400">
                <a:solidFill>
                  <a:schemeClr val="tx1"/>
                </a:solidFill>
                <a:latin typeface="Arial" charset="0"/>
                <a:ea typeface="ヒラギノ角ゴ Pro W3" charset="0"/>
                <a:cs typeface="ヒラギノ角ゴ Pro W3" charset="0"/>
              </a:defRPr>
            </a:lvl4pPr>
            <a:lvl5pPr marL="2057400" indent="-228600" eaLnBrk="0" hangingPunct="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r" eaLnBrk="1" hangingPunct="1">
              <a:spcBef>
                <a:spcPts val="1200"/>
              </a:spcBef>
              <a:buClr>
                <a:srgbClr val="000000"/>
              </a:buClr>
              <a:defRPr/>
            </a:pPr>
            <a:r>
              <a:rPr lang="en-US" sz="1400" b="1" kern="0" dirty="0">
                <a:solidFill>
                  <a:srgbClr val="002060"/>
                </a:solidFill>
                <a:latin typeface="Arial" panose="020B0604020202020204" pitchFamily="34" charset="0"/>
                <a:cs typeface="Arial" panose="020B0604020202020204" pitchFamily="34" charset="0"/>
                <a:sym typeface="Arial"/>
              </a:rPr>
              <a:t>Junsung Park</a:t>
            </a:r>
            <a:r>
              <a:rPr lang="en-US" sz="1400" b="1" kern="0" baseline="30000" dirty="0">
                <a:solidFill>
                  <a:srgbClr val="002060"/>
                </a:solidFill>
                <a:latin typeface="Arial" panose="020B0604020202020204" pitchFamily="34" charset="0"/>
                <a:cs typeface="Arial" panose="020B0604020202020204" pitchFamily="34" charset="0"/>
                <a:sym typeface="Arial"/>
              </a:rPr>
              <a:t>1</a:t>
            </a:r>
            <a:r>
              <a:rPr lang="en-US" sz="1400" kern="0" dirty="0">
                <a:solidFill>
                  <a:srgbClr val="002060"/>
                </a:solidFill>
                <a:latin typeface="Arial" panose="020B0604020202020204" pitchFamily="34" charset="0"/>
                <a:cs typeface="Arial" panose="020B0604020202020204" pitchFamily="34" charset="0"/>
                <a:sym typeface="Arial"/>
              </a:rPr>
              <a:t>,</a:t>
            </a:r>
            <a:r>
              <a:rPr lang="en-US" sz="1400" b="1" kern="0" dirty="0">
                <a:solidFill>
                  <a:srgbClr val="002060"/>
                </a:solidFill>
                <a:latin typeface="Arial" panose="020B0604020202020204" pitchFamily="34" charset="0"/>
                <a:cs typeface="Arial" panose="020B0604020202020204" pitchFamily="34" charset="0"/>
                <a:sym typeface="Arial"/>
              </a:rPr>
              <a:t> </a:t>
            </a:r>
            <a:r>
              <a:rPr lang="en-US" sz="1400" kern="0" dirty="0">
                <a:solidFill>
                  <a:srgbClr val="002060"/>
                </a:solidFill>
                <a:latin typeface="Arial" panose="020B0604020202020204" pitchFamily="34" charset="0"/>
                <a:cs typeface="Arial" panose="020B0604020202020204" pitchFamily="34" charset="0"/>
                <a:sym typeface="Arial"/>
              </a:rPr>
              <a:t>Xiong Liu</a:t>
            </a:r>
            <a:r>
              <a:rPr lang="en-US" sz="1400" kern="0" baseline="30000" dirty="0">
                <a:solidFill>
                  <a:srgbClr val="002060"/>
                </a:solidFill>
                <a:latin typeface="Arial" panose="020B0604020202020204" pitchFamily="34" charset="0"/>
                <a:cs typeface="Arial" panose="020B0604020202020204" pitchFamily="34" charset="0"/>
                <a:sym typeface="Arial"/>
              </a:rPr>
              <a:t>1</a:t>
            </a:r>
            <a:r>
              <a:rPr lang="en-US" sz="1400" kern="0" dirty="0">
                <a:solidFill>
                  <a:srgbClr val="002060"/>
                </a:solidFill>
                <a:latin typeface="Arial" panose="020B0604020202020204" pitchFamily="34" charset="0"/>
                <a:cs typeface="Arial" panose="020B0604020202020204" pitchFamily="34" charset="0"/>
                <a:sym typeface="Arial"/>
              </a:rPr>
              <a:t>, </a:t>
            </a:r>
            <a:r>
              <a:rPr lang="en-US" sz="1400" kern="0" dirty="0" err="1">
                <a:solidFill>
                  <a:srgbClr val="002060"/>
                </a:solidFill>
                <a:latin typeface="Arial" panose="020B0604020202020204" pitchFamily="34" charset="0"/>
                <a:cs typeface="Arial" panose="020B0604020202020204" pitchFamily="34" charset="0"/>
                <a:sym typeface="Arial"/>
              </a:rPr>
              <a:t>Juseon</a:t>
            </a:r>
            <a:r>
              <a:rPr lang="en-US" sz="1400" kern="0" dirty="0">
                <a:solidFill>
                  <a:srgbClr val="002060"/>
                </a:solidFill>
                <a:latin typeface="Arial" panose="020B0604020202020204" pitchFamily="34" charset="0"/>
                <a:cs typeface="Arial" panose="020B0604020202020204" pitchFamily="34" charset="0"/>
                <a:sym typeface="Arial"/>
              </a:rPr>
              <a:t> Bak</a:t>
            </a:r>
            <a:r>
              <a:rPr lang="en-US" sz="1400" kern="0" baseline="30000" dirty="0">
                <a:solidFill>
                  <a:srgbClr val="002060"/>
                </a:solidFill>
                <a:latin typeface="Arial" panose="020B0604020202020204" pitchFamily="34" charset="0"/>
                <a:cs typeface="Arial" panose="020B0604020202020204" pitchFamily="34" charset="0"/>
                <a:sym typeface="Arial"/>
              </a:rPr>
              <a:t>2</a:t>
            </a:r>
            <a:r>
              <a:rPr lang="en-US" sz="1400" kern="0" dirty="0">
                <a:solidFill>
                  <a:srgbClr val="002060"/>
                </a:solidFill>
                <a:latin typeface="Arial" panose="020B0604020202020204" pitchFamily="34" charset="0"/>
                <a:cs typeface="Arial" panose="020B0604020202020204" pitchFamily="34" charset="0"/>
                <a:sym typeface="Arial"/>
              </a:rPr>
              <a:t>, </a:t>
            </a:r>
            <a:r>
              <a:rPr lang="en-US" sz="1400" kern="0" dirty="0" err="1">
                <a:solidFill>
                  <a:srgbClr val="002060"/>
                </a:solidFill>
                <a:latin typeface="Arial" panose="020B0604020202020204" pitchFamily="34" charset="0"/>
                <a:cs typeface="Arial" panose="020B0604020202020204" pitchFamily="34" charset="0"/>
                <a:sym typeface="Arial"/>
              </a:rPr>
              <a:t>Heesung</a:t>
            </a:r>
            <a:r>
              <a:rPr lang="en-US" sz="1400" kern="0" dirty="0">
                <a:solidFill>
                  <a:srgbClr val="002060"/>
                </a:solidFill>
                <a:latin typeface="Arial" panose="020B0604020202020204" pitchFamily="34" charset="0"/>
                <a:cs typeface="Arial" panose="020B0604020202020204" pitchFamily="34" charset="0"/>
                <a:sym typeface="Arial"/>
              </a:rPr>
              <a:t> Chong</a:t>
            </a:r>
            <a:r>
              <a:rPr lang="en-US" sz="1400" kern="0" baseline="30000" dirty="0">
                <a:solidFill>
                  <a:srgbClr val="002060"/>
                </a:solidFill>
                <a:latin typeface="Arial" panose="020B0604020202020204" pitchFamily="34" charset="0"/>
                <a:cs typeface="Arial" panose="020B0604020202020204" pitchFamily="34" charset="0"/>
                <a:sym typeface="Arial"/>
              </a:rPr>
              <a:t>1</a:t>
            </a:r>
            <a:r>
              <a:rPr lang="en-US" sz="1400" kern="0" dirty="0">
                <a:solidFill>
                  <a:srgbClr val="002060"/>
                </a:solidFill>
                <a:latin typeface="Arial" panose="020B0604020202020204" pitchFamily="34" charset="0"/>
                <a:cs typeface="Arial" panose="020B0604020202020204" pitchFamily="34" charset="0"/>
                <a:sym typeface="Arial"/>
              </a:rPr>
              <a:t>, </a:t>
            </a:r>
            <a:r>
              <a:rPr lang="en-US" sz="1400" kern="0" dirty="0">
                <a:solidFill>
                  <a:srgbClr val="002060"/>
                </a:solidFill>
                <a:latin typeface="Arial" panose="020B0604020202020204" pitchFamily="34" charset="0"/>
                <a:cs typeface="Arial" panose="020B0604020202020204" pitchFamily="34" charset="0"/>
              </a:rPr>
              <a:t>Kelly Chance</a:t>
            </a:r>
            <a:r>
              <a:rPr lang="en-US" sz="1400" kern="0" baseline="30000" dirty="0">
                <a:solidFill>
                  <a:srgbClr val="002060"/>
                </a:solidFill>
                <a:latin typeface="Arial" panose="020B0604020202020204" pitchFamily="34" charset="0"/>
                <a:cs typeface="Arial" panose="020B0604020202020204" pitchFamily="34" charset="0"/>
              </a:rPr>
              <a:t>1</a:t>
            </a:r>
            <a:r>
              <a:rPr lang="en-US" sz="1400" kern="0" dirty="0">
                <a:solidFill>
                  <a:srgbClr val="002060"/>
                </a:solidFill>
                <a:latin typeface="Arial" panose="020B0604020202020204" pitchFamily="34" charset="0"/>
                <a:cs typeface="Arial" panose="020B0604020202020204" pitchFamily="34" charset="0"/>
              </a:rPr>
              <a:t>, </a:t>
            </a:r>
            <a:br>
              <a:rPr lang="en-US" sz="1400" kern="0" dirty="0">
                <a:solidFill>
                  <a:srgbClr val="002060"/>
                </a:solidFill>
                <a:latin typeface="Arial" panose="020B0604020202020204" pitchFamily="34" charset="0"/>
                <a:cs typeface="Arial" panose="020B0604020202020204" pitchFamily="34" charset="0"/>
              </a:rPr>
            </a:br>
            <a:r>
              <a:rPr lang="en-US" sz="1400" kern="0" dirty="0" err="1">
                <a:solidFill>
                  <a:srgbClr val="002060"/>
                </a:solidFill>
                <a:latin typeface="Arial" panose="020B0604020202020204" pitchFamily="34" charset="0"/>
                <a:cs typeface="Arial" panose="020B0604020202020204" pitchFamily="34" charset="0"/>
              </a:rPr>
              <a:t>Weizhen</a:t>
            </a:r>
            <a:r>
              <a:rPr lang="en-US" sz="1400" kern="0" dirty="0">
                <a:solidFill>
                  <a:srgbClr val="002060"/>
                </a:solidFill>
                <a:latin typeface="Arial" panose="020B0604020202020204" pitchFamily="34" charset="0"/>
                <a:cs typeface="Arial" panose="020B0604020202020204" pitchFamily="34" charset="0"/>
              </a:rPr>
              <a:t> Hou</a:t>
            </a:r>
            <a:r>
              <a:rPr lang="en-US" sz="1400" kern="0" baseline="30000" dirty="0">
                <a:solidFill>
                  <a:srgbClr val="002060"/>
                </a:solidFill>
                <a:latin typeface="Arial" panose="020B0604020202020204" pitchFamily="34" charset="0"/>
                <a:cs typeface="Arial" panose="020B0604020202020204" pitchFamily="34" charset="0"/>
              </a:rPr>
              <a:t>1</a:t>
            </a:r>
            <a:r>
              <a:rPr lang="en-US" sz="1400" kern="0" dirty="0">
                <a:solidFill>
                  <a:srgbClr val="002060"/>
                </a:solidFill>
                <a:latin typeface="Arial" panose="020B0604020202020204" pitchFamily="34" charset="0"/>
                <a:cs typeface="Arial" panose="020B0604020202020204" pitchFamily="34" charset="0"/>
                <a:sym typeface="Arial"/>
              </a:rPr>
              <a:t>, </a:t>
            </a:r>
            <a:r>
              <a:rPr lang="en-US" sz="1400" kern="0" dirty="0">
                <a:solidFill>
                  <a:srgbClr val="002060"/>
                </a:solidFill>
                <a:latin typeface="Arial" panose="020B0604020202020204" pitchFamily="34" charset="0"/>
                <a:cs typeface="Arial" panose="020B0604020202020204" pitchFamily="34" charset="0"/>
              </a:rPr>
              <a:t>John Houck</a:t>
            </a:r>
            <a:r>
              <a:rPr lang="en-US" sz="1400" kern="0" baseline="30000" dirty="0">
                <a:solidFill>
                  <a:srgbClr val="002060"/>
                </a:solidFill>
                <a:latin typeface="Arial" panose="020B0604020202020204" pitchFamily="34" charset="0"/>
                <a:cs typeface="Arial" panose="020B0604020202020204" pitchFamily="34" charset="0"/>
              </a:rPr>
              <a:t>1</a:t>
            </a:r>
            <a:r>
              <a:rPr lang="en-US" sz="1400" kern="0" dirty="0">
                <a:solidFill>
                  <a:srgbClr val="002060"/>
                </a:solidFill>
                <a:latin typeface="Arial" panose="020B0604020202020204" pitchFamily="34" charset="0"/>
                <a:cs typeface="Arial" panose="020B0604020202020204" pitchFamily="34" charset="0"/>
              </a:rPr>
              <a:t>, Gonzalo González Abad</a:t>
            </a:r>
            <a:r>
              <a:rPr lang="en-US" sz="1400" kern="0" baseline="30000" dirty="0">
                <a:solidFill>
                  <a:srgbClr val="002060"/>
                </a:solidFill>
                <a:latin typeface="Arial" panose="020B0604020202020204" pitchFamily="34" charset="0"/>
                <a:cs typeface="Arial" panose="020B0604020202020204" pitchFamily="34" charset="0"/>
              </a:rPr>
              <a:t>1</a:t>
            </a:r>
            <a:r>
              <a:rPr lang="en-US" sz="1400" kern="0" dirty="0">
                <a:solidFill>
                  <a:srgbClr val="002060"/>
                </a:solidFill>
                <a:latin typeface="Arial" panose="020B0604020202020204" pitchFamily="34" charset="0"/>
                <a:cs typeface="Arial" panose="020B0604020202020204" pitchFamily="34" charset="0"/>
              </a:rPr>
              <a:t>, </a:t>
            </a:r>
            <a:r>
              <a:rPr lang="en-US" sz="1400" kern="0" dirty="0">
                <a:solidFill>
                  <a:srgbClr val="002060"/>
                </a:solidFill>
                <a:latin typeface="Arial" panose="020B0604020202020204" pitchFamily="34" charset="0"/>
                <a:cs typeface="Arial" panose="020B0604020202020204" pitchFamily="34" charset="0"/>
                <a:sym typeface="Arial"/>
              </a:rPr>
              <a:t>Caroline R. Nowlan</a:t>
            </a:r>
            <a:r>
              <a:rPr lang="en-US" sz="1400" kern="0" baseline="30000" dirty="0">
                <a:solidFill>
                  <a:srgbClr val="002060"/>
                </a:solidFill>
                <a:latin typeface="Arial" panose="020B0604020202020204" pitchFamily="34" charset="0"/>
                <a:cs typeface="Arial" panose="020B0604020202020204" pitchFamily="34" charset="0"/>
                <a:sym typeface="Arial"/>
              </a:rPr>
              <a:t>1</a:t>
            </a:r>
            <a:r>
              <a:rPr lang="en-US" sz="1400" kern="0" dirty="0">
                <a:solidFill>
                  <a:srgbClr val="002060"/>
                </a:solidFill>
                <a:latin typeface="Arial" panose="020B0604020202020204" pitchFamily="34" charset="0"/>
                <a:cs typeface="Arial" panose="020B0604020202020204" pitchFamily="34" charset="0"/>
                <a:sym typeface="Arial"/>
              </a:rPr>
              <a:t>,</a:t>
            </a:r>
            <a:br>
              <a:rPr lang="en-US" sz="1400" kern="0" dirty="0">
                <a:solidFill>
                  <a:srgbClr val="002060"/>
                </a:solidFill>
                <a:latin typeface="Arial" panose="020B0604020202020204" pitchFamily="34" charset="0"/>
                <a:cs typeface="Arial" panose="020B0604020202020204" pitchFamily="34" charset="0"/>
                <a:sym typeface="Arial"/>
              </a:rPr>
            </a:br>
            <a:r>
              <a:rPr lang="en-US" sz="1400" kern="0" dirty="0" err="1">
                <a:solidFill>
                  <a:srgbClr val="002060"/>
                </a:solidFill>
                <a:latin typeface="Arial" panose="020B0604020202020204" pitchFamily="34" charset="0"/>
                <a:cs typeface="Arial" panose="020B0604020202020204" pitchFamily="34" charset="0"/>
              </a:rPr>
              <a:t>Huiqun</a:t>
            </a:r>
            <a:r>
              <a:rPr lang="en-US" sz="1400" kern="0" dirty="0">
                <a:solidFill>
                  <a:srgbClr val="002060"/>
                </a:solidFill>
                <a:latin typeface="Arial" panose="020B0604020202020204" pitchFamily="34" charset="0"/>
                <a:cs typeface="Arial" panose="020B0604020202020204" pitchFamily="34" charset="0"/>
              </a:rPr>
              <a:t> Wang</a:t>
            </a:r>
            <a:r>
              <a:rPr lang="en-US" sz="1400" kern="0" baseline="30000" dirty="0">
                <a:solidFill>
                  <a:srgbClr val="002060"/>
                </a:solidFill>
                <a:latin typeface="Arial" panose="020B0604020202020204" pitchFamily="34" charset="0"/>
                <a:cs typeface="Arial" panose="020B0604020202020204" pitchFamily="34" charset="0"/>
              </a:rPr>
              <a:t>1</a:t>
            </a:r>
            <a:r>
              <a:rPr lang="en-US" sz="1400" kern="0" dirty="0">
                <a:solidFill>
                  <a:srgbClr val="002060"/>
                </a:solidFill>
                <a:latin typeface="Arial" panose="020B0604020202020204" pitchFamily="34" charset="0"/>
                <a:cs typeface="Arial" panose="020B0604020202020204" pitchFamily="34" charset="0"/>
              </a:rPr>
              <a:t>, Kai Yang</a:t>
            </a:r>
            <a:r>
              <a:rPr lang="en-US" sz="1400" kern="0" baseline="30000" dirty="0">
                <a:solidFill>
                  <a:srgbClr val="002060"/>
                </a:solidFill>
                <a:latin typeface="Arial" panose="020B0604020202020204" pitchFamily="34" charset="0"/>
                <a:cs typeface="Arial" panose="020B0604020202020204" pitchFamily="34" charset="0"/>
              </a:rPr>
              <a:t>3</a:t>
            </a:r>
            <a:r>
              <a:rPr lang="en-US" sz="1400" kern="0" dirty="0">
                <a:solidFill>
                  <a:srgbClr val="002060"/>
                </a:solidFill>
                <a:latin typeface="Arial" panose="020B0604020202020204" pitchFamily="34" charset="0"/>
                <a:cs typeface="Arial" panose="020B0604020202020204" pitchFamily="34" charset="0"/>
              </a:rPr>
              <a:t>, Lawrence E. Flynn</a:t>
            </a:r>
            <a:r>
              <a:rPr lang="en-US" sz="1400" kern="0" baseline="30000" dirty="0">
                <a:solidFill>
                  <a:srgbClr val="002060"/>
                </a:solidFill>
                <a:latin typeface="Arial" panose="020B0604020202020204" pitchFamily="34" charset="0"/>
                <a:cs typeface="Arial" panose="020B0604020202020204" pitchFamily="34" charset="0"/>
              </a:rPr>
              <a:t>4</a:t>
            </a:r>
            <a:r>
              <a:rPr lang="en-US" sz="1400" kern="0" dirty="0">
                <a:solidFill>
                  <a:srgbClr val="002060"/>
                </a:solidFill>
                <a:latin typeface="Arial" panose="020B0604020202020204" pitchFamily="34" charset="0"/>
                <a:cs typeface="Arial" panose="020B0604020202020204" pitchFamily="34" charset="0"/>
              </a:rPr>
              <a:t>, </a:t>
            </a:r>
            <a:r>
              <a:rPr lang="en-US" sz="1400" kern="0" dirty="0">
                <a:solidFill>
                  <a:srgbClr val="002060"/>
                </a:solidFill>
                <a:latin typeface="Arial" panose="020B0604020202020204" pitchFamily="34" charset="0"/>
                <a:cs typeface="Arial" panose="020B0604020202020204" pitchFamily="34" charset="0"/>
                <a:sym typeface="Arial"/>
              </a:rPr>
              <a:t>Dave P. Haffner</a:t>
            </a:r>
            <a:r>
              <a:rPr lang="en-US" sz="1400" kern="0" baseline="30000" dirty="0">
                <a:solidFill>
                  <a:srgbClr val="002060"/>
                </a:solidFill>
                <a:latin typeface="Arial" panose="020B0604020202020204" pitchFamily="34" charset="0"/>
                <a:cs typeface="Arial" panose="020B0604020202020204" pitchFamily="34" charset="0"/>
                <a:sym typeface="Arial"/>
              </a:rPr>
              <a:t>5</a:t>
            </a:r>
            <a:r>
              <a:rPr lang="en-US" sz="1400" kern="0" dirty="0">
                <a:solidFill>
                  <a:srgbClr val="002060"/>
                </a:solidFill>
                <a:latin typeface="Arial" panose="020B0604020202020204" pitchFamily="34" charset="0"/>
                <a:cs typeface="Arial" panose="020B0604020202020204" pitchFamily="34" charset="0"/>
                <a:sym typeface="Arial"/>
              </a:rPr>
              <a:t>, David E. Flittner</a:t>
            </a:r>
            <a:r>
              <a:rPr lang="en-US" sz="1400" kern="0" baseline="30000" dirty="0">
                <a:solidFill>
                  <a:srgbClr val="002060"/>
                </a:solidFill>
                <a:latin typeface="Arial" panose="020B0604020202020204" pitchFamily="34" charset="0"/>
                <a:cs typeface="Arial" panose="020B0604020202020204" pitchFamily="34" charset="0"/>
                <a:sym typeface="Arial"/>
              </a:rPr>
              <a:t>6</a:t>
            </a:r>
            <a:r>
              <a:rPr lang="en-US" sz="1400" kern="0" dirty="0">
                <a:solidFill>
                  <a:srgbClr val="002060"/>
                </a:solidFill>
                <a:latin typeface="Arial" panose="020B0604020202020204" pitchFamily="34" charset="0"/>
                <a:cs typeface="Arial" panose="020B0604020202020204" pitchFamily="34" charset="0"/>
                <a:sym typeface="Arial"/>
              </a:rPr>
              <a:t>, </a:t>
            </a:r>
            <a:br>
              <a:rPr lang="en-US" sz="1400" kern="0" dirty="0">
                <a:solidFill>
                  <a:srgbClr val="002060"/>
                </a:solidFill>
                <a:latin typeface="Arial" panose="020B0604020202020204" pitchFamily="34" charset="0"/>
                <a:cs typeface="Arial" panose="020B0604020202020204" pitchFamily="34" charset="0"/>
                <a:sym typeface="Arial"/>
              </a:rPr>
            </a:br>
            <a:r>
              <a:rPr lang="en-US" sz="1400" kern="0" dirty="0">
                <a:solidFill>
                  <a:srgbClr val="002060"/>
                </a:solidFill>
                <a:latin typeface="Arial" panose="020B0604020202020204" pitchFamily="34" charset="0"/>
                <a:cs typeface="Arial" panose="020B0604020202020204" pitchFamily="34" charset="0"/>
                <a:sym typeface="Arial"/>
              </a:rPr>
              <a:t>Matthew Johnson</a:t>
            </a:r>
            <a:r>
              <a:rPr lang="en-US" sz="1400" kern="0" baseline="30000" dirty="0">
                <a:solidFill>
                  <a:srgbClr val="002060"/>
                </a:solidFill>
                <a:latin typeface="Arial" panose="020B0604020202020204" pitchFamily="34" charset="0"/>
                <a:cs typeface="Arial" panose="020B0604020202020204" pitchFamily="34" charset="0"/>
                <a:sym typeface="Arial"/>
              </a:rPr>
              <a:t>7</a:t>
            </a:r>
            <a:r>
              <a:rPr lang="en-US" sz="1400" kern="0" dirty="0">
                <a:solidFill>
                  <a:srgbClr val="002060"/>
                </a:solidFill>
                <a:latin typeface="Arial" panose="020B0604020202020204" pitchFamily="34" charset="0"/>
                <a:cs typeface="Arial" panose="020B0604020202020204" pitchFamily="34" charset="0"/>
                <a:sym typeface="Arial"/>
              </a:rPr>
              <a:t>, John Sullivan</a:t>
            </a:r>
            <a:r>
              <a:rPr lang="en-US" sz="1400" kern="0" baseline="30000" dirty="0">
                <a:solidFill>
                  <a:srgbClr val="002060"/>
                </a:solidFill>
                <a:latin typeface="Arial" panose="020B0604020202020204" pitchFamily="34" charset="0"/>
                <a:cs typeface="Arial" panose="020B0604020202020204" pitchFamily="34" charset="0"/>
                <a:sym typeface="Arial"/>
              </a:rPr>
              <a:t>5</a:t>
            </a:r>
            <a:r>
              <a:rPr lang="en-US" sz="1400" kern="0" dirty="0">
                <a:solidFill>
                  <a:srgbClr val="002060"/>
                </a:solidFill>
                <a:latin typeface="Arial" panose="020B0604020202020204" pitchFamily="34" charset="0"/>
                <a:cs typeface="Arial" panose="020B0604020202020204" pitchFamily="34" charset="0"/>
                <a:sym typeface="Arial"/>
              </a:rPr>
              <a:t>, Laura Judd</a:t>
            </a:r>
            <a:r>
              <a:rPr lang="en-US" sz="1400" kern="0" baseline="30000" dirty="0">
                <a:solidFill>
                  <a:srgbClr val="002060"/>
                </a:solidFill>
                <a:latin typeface="Arial" panose="020B0604020202020204" pitchFamily="34" charset="0"/>
                <a:cs typeface="Arial" panose="020B0604020202020204" pitchFamily="34" charset="0"/>
                <a:sym typeface="Arial"/>
              </a:rPr>
              <a:t>6</a:t>
            </a:r>
            <a:r>
              <a:rPr lang="en-US" sz="1400" kern="0" dirty="0">
                <a:solidFill>
                  <a:srgbClr val="002060"/>
                </a:solidFill>
                <a:latin typeface="Arial" panose="020B0604020202020204" pitchFamily="34" charset="0"/>
                <a:cs typeface="Arial" panose="020B0604020202020204" pitchFamily="34" charset="0"/>
                <a:sym typeface="Arial"/>
              </a:rPr>
              <a:t>, Mary Angelique G. Demetillo</a:t>
            </a:r>
            <a:r>
              <a:rPr lang="en-US" sz="1400" kern="0" baseline="30000" dirty="0">
                <a:solidFill>
                  <a:srgbClr val="002060"/>
                </a:solidFill>
                <a:latin typeface="Arial" panose="020B0604020202020204" pitchFamily="34" charset="0"/>
                <a:cs typeface="Arial" panose="020B0604020202020204" pitchFamily="34" charset="0"/>
                <a:sym typeface="Arial"/>
              </a:rPr>
              <a:t>6</a:t>
            </a:r>
            <a:r>
              <a:rPr lang="en-US" sz="1400" kern="0" dirty="0">
                <a:solidFill>
                  <a:srgbClr val="002060"/>
                </a:solidFill>
                <a:latin typeface="Arial" panose="020B0604020202020204" pitchFamily="34" charset="0"/>
                <a:cs typeface="Arial" panose="020B0604020202020204" pitchFamily="34" charset="0"/>
                <a:sym typeface="Arial"/>
              </a:rPr>
              <a:t>,</a:t>
            </a:r>
            <a:br>
              <a:rPr lang="en-US" sz="1400" kern="0" dirty="0">
                <a:solidFill>
                  <a:srgbClr val="002060"/>
                </a:solidFill>
                <a:latin typeface="Arial" panose="020B0604020202020204" pitchFamily="34" charset="0"/>
                <a:cs typeface="Arial" panose="020B0604020202020204" pitchFamily="34" charset="0"/>
                <a:sym typeface="Arial"/>
              </a:rPr>
            </a:br>
            <a:r>
              <a:rPr lang="en-US" sz="1400" kern="0" dirty="0">
                <a:solidFill>
                  <a:srgbClr val="002060"/>
                </a:solidFill>
                <a:latin typeface="Arial" panose="020B0604020202020204" pitchFamily="34" charset="0"/>
                <a:cs typeface="Arial" panose="020B0604020202020204" pitchFamily="34" charset="0"/>
              </a:rPr>
              <a:t>K. Emma Knowland</a:t>
            </a:r>
            <a:r>
              <a:rPr lang="en-US" sz="1400" kern="0" baseline="30000" dirty="0">
                <a:solidFill>
                  <a:srgbClr val="002060"/>
                </a:solidFill>
                <a:latin typeface="Arial" panose="020B0604020202020204" pitchFamily="34" charset="0"/>
                <a:cs typeface="Arial" panose="020B0604020202020204" pitchFamily="34" charset="0"/>
              </a:rPr>
              <a:t>8</a:t>
            </a:r>
            <a:r>
              <a:rPr lang="en-US" sz="1400" kern="0" dirty="0">
                <a:solidFill>
                  <a:srgbClr val="002060"/>
                </a:solidFill>
                <a:latin typeface="Arial" panose="020B0604020202020204" pitchFamily="34" charset="0"/>
                <a:cs typeface="Arial" panose="020B0604020202020204" pitchFamily="34" charset="0"/>
              </a:rPr>
              <a:t>, Viral Shah</a:t>
            </a:r>
            <a:r>
              <a:rPr lang="en-US" sz="1400" kern="0" baseline="30000" dirty="0">
                <a:solidFill>
                  <a:srgbClr val="002060"/>
                </a:solidFill>
                <a:latin typeface="Arial" panose="020B0604020202020204" pitchFamily="34" charset="0"/>
                <a:cs typeface="Arial" panose="020B0604020202020204" pitchFamily="34" charset="0"/>
              </a:rPr>
              <a:t>5</a:t>
            </a:r>
            <a:r>
              <a:rPr lang="en-US" sz="1400" kern="0" dirty="0">
                <a:solidFill>
                  <a:srgbClr val="002060"/>
                </a:solidFill>
                <a:latin typeface="Arial" panose="020B0604020202020204" pitchFamily="34" charset="0"/>
                <a:cs typeface="Arial" panose="020B0604020202020204" pitchFamily="34" charset="0"/>
              </a:rPr>
              <a:t>, Pamela Wales</a:t>
            </a:r>
            <a:r>
              <a:rPr lang="en-US" sz="1400" kern="0" baseline="30000" dirty="0">
                <a:solidFill>
                  <a:srgbClr val="002060"/>
                </a:solidFill>
                <a:latin typeface="Arial" panose="020B0604020202020204" pitchFamily="34" charset="0"/>
                <a:cs typeface="Arial" panose="020B0604020202020204" pitchFamily="34" charset="0"/>
              </a:rPr>
              <a:t>5</a:t>
            </a:r>
            <a:r>
              <a:rPr lang="en-US" sz="1400" kern="0" dirty="0">
                <a:solidFill>
                  <a:srgbClr val="002060"/>
                </a:solidFill>
                <a:latin typeface="Arial" panose="020B0604020202020204" pitchFamily="34" charset="0"/>
                <a:cs typeface="Arial" panose="020B0604020202020204" pitchFamily="34" charset="0"/>
              </a:rPr>
              <a:t>, Arthur Mizzi</a:t>
            </a:r>
            <a:r>
              <a:rPr lang="en-US" sz="1400" kern="0" baseline="30000" dirty="0">
                <a:solidFill>
                  <a:srgbClr val="002060"/>
                </a:solidFill>
                <a:latin typeface="Arial" panose="020B0604020202020204" pitchFamily="34" charset="0"/>
                <a:cs typeface="Arial" panose="020B0604020202020204" pitchFamily="34" charset="0"/>
              </a:rPr>
              <a:t>7</a:t>
            </a:r>
            <a:r>
              <a:rPr lang="en-US" sz="1400" kern="0" dirty="0">
                <a:solidFill>
                  <a:srgbClr val="002060"/>
                </a:solidFill>
                <a:latin typeface="Arial" panose="020B0604020202020204" pitchFamily="34" charset="0"/>
                <a:cs typeface="Arial" panose="020B0604020202020204" pitchFamily="34" charset="0"/>
              </a:rPr>
              <a:t>, Stacey M. Frith</a:t>
            </a:r>
            <a:r>
              <a:rPr lang="en-US" sz="1400" kern="0" baseline="30000" dirty="0">
                <a:solidFill>
                  <a:srgbClr val="002060"/>
                </a:solidFill>
                <a:latin typeface="Arial" panose="020B0604020202020204" pitchFamily="34" charset="0"/>
                <a:cs typeface="Arial" panose="020B0604020202020204" pitchFamily="34" charset="0"/>
              </a:rPr>
              <a:t>5</a:t>
            </a:r>
            <a:r>
              <a:rPr lang="en-US" sz="1400" kern="0" dirty="0">
                <a:solidFill>
                  <a:srgbClr val="002060"/>
                </a:solidFill>
                <a:latin typeface="Arial" panose="020B0604020202020204" pitchFamily="34" charset="0"/>
                <a:cs typeface="Arial" panose="020B0604020202020204" pitchFamily="34" charset="0"/>
              </a:rPr>
              <a:t>,</a:t>
            </a:r>
            <a:br>
              <a:rPr lang="en-US" sz="1400" kern="0" dirty="0">
                <a:solidFill>
                  <a:srgbClr val="002060"/>
                </a:solidFill>
                <a:latin typeface="Arial" panose="020B0604020202020204" pitchFamily="34" charset="0"/>
                <a:cs typeface="Arial" panose="020B0604020202020204" pitchFamily="34" charset="0"/>
              </a:rPr>
            </a:br>
            <a:r>
              <a:rPr lang="en-US" sz="1400" kern="0" dirty="0">
                <a:solidFill>
                  <a:srgbClr val="002060"/>
                </a:solidFill>
                <a:latin typeface="Arial" panose="020B0604020202020204" pitchFamily="34" charset="0"/>
                <a:cs typeface="Arial" panose="020B0604020202020204" pitchFamily="34" charset="0"/>
                <a:sym typeface="Arial"/>
              </a:rPr>
              <a:t>Jay Herman</a:t>
            </a:r>
            <a:r>
              <a:rPr lang="en-US" sz="1400" kern="0" baseline="30000" dirty="0">
                <a:solidFill>
                  <a:srgbClr val="002060"/>
                </a:solidFill>
                <a:latin typeface="Arial" panose="020B0604020202020204" pitchFamily="34" charset="0"/>
                <a:cs typeface="Arial" panose="020B0604020202020204" pitchFamily="34" charset="0"/>
                <a:sym typeface="Arial"/>
              </a:rPr>
              <a:t>5</a:t>
            </a:r>
            <a:r>
              <a:rPr lang="en-US" sz="1400" kern="0" dirty="0">
                <a:solidFill>
                  <a:srgbClr val="002060"/>
                </a:solidFill>
                <a:latin typeface="Arial" panose="020B0604020202020204" pitchFamily="34" charset="0"/>
                <a:cs typeface="Arial" panose="020B0604020202020204" pitchFamily="34" charset="0"/>
                <a:sym typeface="Arial"/>
              </a:rPr>
              <a:t>, </a:t>
            </a:r>
            <a:r>
              <a:rPr lang="en-US" sz="1400" kern="0" dirty="0">
                <a:solidFill>
                  <a:srgbClr val="002060"/>
                </a:solidFill>
                <a:latin typeface="Arial" panose="020B0604020202020204" pitchFamily="34" charset="0"/>
                <a:cs typeface="Arial" panose="020B0604020202020204" pitchFamily="34" charset="0"/>
              </a:rPr>
              <a:t>Jerry R. Ziemke</a:t>
            </a:r>
            <a:r>
              <a:rPr lang="en-US" sz="1400" kern="0" baseline="30000" dirty="0">
                <a:solidFill>
                  <a:srgbClr val="002060"/>
                </a:solidFill>
                <a:latin typeface="Arial" panose="020B0604020202020204" pitchFamily="34" charset="0"/>
                <a:cs typeface="Arial" panose="020B0604020202020204" pitchFamily="34" charset="0"/>
              </a:rPr>
              <a:t>5</a:t>
            </a:r>
            <a:r>
              <a:rPr lang="en-US" sz="1400" kern="0" dirty="0">
                <a:solidFill>
                  <a:srgbClr val="002060"/>
                </a:solidFill>
                <a:latin typeface="Arial" panose="020B0604020202020204" pitchFamily="34" charset="0"/>
                <a:cs typeface="Arial" panose="020B0604020202020204" pitchFamily="34" charset="0"/>
              </a:rPr>
              <a:t>,</a:t>
            </a:r>
            <a:r>
              <a:rPr lang="ko-KR" altLang="en-US" sz="1400" kern="0" dirty="0">
                <a:solidFill>
                  <a:srgbClr val="002060"/>
                </a:solidFill>
                <a:latin typeface="Arial" panose="020B0604020202020204" pitchFamily="34" charset="0"/>
                <a:cs typeface="Arial" panose="020B0604020202020204" pitchFamily="34" charset="0"/>
              </a:rPr>
              <a:t> </a:t>
            </a:r>
            <a:r>
              <a:rPr lang="en-US" sz="1400" kern="0" dirty="0">
                <a:solidFill>
                  <a:srgbClr val="002060"/>
                </a:solidFill>
                <a:latin typeface="Arial" panose="020B0604020202020204" pitchFamily="34" charset="0"/>
                <a:cs typeface="Arial" panose="020B0604020202020204" pitchFamily="34" charset="0"/>
              </a:rPr>
              <a:t>Natalya Kramarova</a:t>
            </a:r>
            <a:r>
              <a:rPr lang="en-US" sz="1400" kern="0" baseline="30000" dirty="0">
                <a:solidFill>
                  <a:srgbClr val="002060"/>
                </a:solidFill>
                <a:latin typeface="Arial" panose="020B0604020202020204" pitchFamily="34" charset="0"/>
                <a:cs typeface="Arial" panose="020B0604020202020204" pitchFamily="34" charset="0"/>
              </a:rPr>
              <a:t>5</a:t>
            </a:r>
            <a:r>
              <a:rPr lang="en-US" sz="1400" kern="0" dirty="0">
                <a:solidFill>
                  <a:srgbClr val="002060"/>
                </a:solidFill>
                <a:latin typeface="Arial" panose="020B0604020202020204" pitchFamily="34" charset="0"/>
                <a:cs typeface="Arial" panose="020B0604020202020204" pitchFamily="34" charset="0"/>
              </a:rPr>
              <a:t>, Michael J. Newchurch</a:t>
            </a:r>
            <a:r>
              <a:rPr lang="en-US" sz="1400" kern="0" baseline="30000" dirty="0">
                <a:solidFill>
                  <a:srgbClr val="002060"/>
                </a:solidFill>
                <a:latin typeface="Arial" panose="020B0604020202020204" pitchFamily="34" charset="0"/>
                <a:cs typeface="Arial" panose="020B0604020202020204" pitchFamily="34" charset="0"/>
              </a:rPr>
              <a:t>9</a:t>
            </a:r>
            <a:r>
              <a:rPr lang="en-US" sz="1400" kern="0" dirty="0">
                <a:solidFill>
                  <a:srgbClr val="002060"/>
                </a:solidFill>
                <a:latin typeface="Arial" panose="020B0604020202020204" pitchFamily="34" charset="0"/>
                <a:cs typeface="Arial" panose="020B0604020202020204" pitchFamily="34" charset="0"/>
              </a:rPr>
              <a:t>,</a:t>
            </a:r>
            <a:br>
              <a:rPr lang="en-US" sz="1400" kern="0" dirty="0">
                <a:solidFill>
                  <a:srgbClr val="002060"/>
                </a:solidFill>
                <a:latin typeface="Arial" panose="020B0604020202020204" pitchFamily="34" charset="0"/>
                <a:cs typeface="Arial" panose="020B0604020202020204" pitchFamily="34" charset="0"/>
              </a:rPr>
            </a:br>
            <a:r>
              <a:rPr lang="en-US" sz="1400" kern="0" dirty="0">
                <a:solidFill>
                  <a:srgbClr val="002060"/>
                </a:solidFill>
                <a:latin typeface="Arial" panose="020B0604020202020204" pitchFamily="34" charset="0"/>
                <a:cs typeface="Arial" panose="020B0604020202020204" pitchFamily="34" charset="0"/>
              </a:rPr>
              <a:t>Robert Spurr</a:t>
            </a:r>
            <a:r>
              <a:rPr lang="en-US" sz="1400" kern="0" baseline="30000" dirty="0">
                <a:solidFill>
                  <a:srgbClr val="002060"/>
                </a:solidFill>
                <a:latin typeface="Arial" panose="020B0604020202020204" pitchFamily="34" charset="0"/>
                <a:cs typeface="Arial" panose="020B0604020202020204" pitchFamily="34" charset="0"/>
              </a:rPr>
              <a:t>10</a:t>
            </a:r>
            <a:r>
              <a:rPr lang="en-US" sz="1400" kern="0" dirty="0">
                <a:solidFill>
                  <a:srgbClr val="002060"/>
                </a:solidFill>
                <a:latin typeface="Arial" panose="020B0604020202020204" pitchFamily="34" charset="0"/>
                <a:cs typeface="Arial" panose="020B0604020202020204" pitchFamily="34" charset="0"/>
              </a:rPr>
              <a:t>, </a:t>
            </a:r>
            <a:r>
              <a:rPr lang="en-US" sz="1400" kern="0" dirty="0">
                <a:solidFill>
                  <a:srgbClr val="002060"/>
                </a:solidFill>
                <a:latin typeface="Arial" panose="020B0604020202020204" pitchFamily="34" charset="0"/>
                <a:cs typeface="Arial" panose="020B0604020202020204" pitchFamily="34" charset="0"/>
                <a:sym typeface="Arial"/>
              </a:rPr>
              <a:t>Xiaoyi Zhao</a:t>
            </a:r>
            <a:r>
              <a:rPr lang="en-US" sz="1400" kern="0" baseline="30000" dirty="0">
                <a:solidFill>
                  <a:srgbClr val="002060"/>
                </a:solidFill>
                <a:latin typeface="Arial" panose="020B0604020202020204" pitchFamily="34" charset="0"/>
                <a:cs typeface="Arial" panose="020B0604020202020204" pitchFamily="34" charset="0"/>
                <a:sym typeface="Arial"/>
              </a:rPr>
              <a:t>11</a:t>
            </a:r>
            <a:r>
              <a:rPr lang="en-US" sz="1400" kern="0" dirty="0">
                <a:solidFill>
                  <a:srgbClr val="002060"/>
                </a:solidFill>
                <a:latin typeface="Arial" panose="020B0604020202020204" pitchFamily="34" charset="0"/>
                <a:cs typeface="Arial" panose="020B0604020202020204" pitchFamily="34" charset="0"/>
                <a:sym typeface="Arial"/>
              </a:rPr>
              <a:t>,</a:t>
            </a:r>
            <a:r>
              <a:rPr lang="ko-KR" altLang="en-US" sz="1400" kern="0" dirty="0">
                <a:solidFill>
                  <a:srgbClr val="002060"/>
                </a:solidFill>
                <a:latin typeface="Arial" panose="020B0604020202020204" pitchFamily="34" charset="0"/>
                <a:cs typeface="Arial" panose="020B0604020202020204" pitchFamily="34" charset="0"/>
                <a:sym typeface="Arial"/>
              </a:rPr>
              <a:t> </a:t>
            </a:r>
            <a:r>
              <a:rPr lang="en-US" altLang="ko-KR" sz="1400" kern="0" dirty="0">
                <a:solidFill>
                  <a:srgbClr val="002060"/>
                </a:solidFill>
                <a:latin typeface="Arial" panose="020B0604020202020204" pitchFamily="34" charset="0"/>
                <a:cs typeface="Arial" panose="020B0604020202020204" pitchFamily="34" charset="0"/>
                <a:sym typeface="Arial"/>
              </a:rPr>
              <a:t>Can Li</a:t>
            </a:r>
            <a:r>
              <a:rPr lang="en-US" altLang="ko-KR" sz="1400" kern="0" baseline="30000" dirty="0">
                <a:solidFill>
                  <a:srgbClr val="002060"/>
                </a:solidFill>
                <a:latin typeface="Arial" panose="020B0604020202020204" pitchFamily="34" charset="0"/>
                <a:cs typeface="Arial" panose="020B0604020202020204" pitchFamily="34" charset="0"/>
                <a:sym typeface="Arial"/>
              </a:rPr>
              <a:t>5</a:t>
            </a:r>
            <a:r>
              <a:rPr lang="en-US" altLang="ko-KR" sz="1400" kern="0" dirty="0">
                <a:solidFill>
                  <a:srgbClr val="002060"/>
                </a:solidFill>
                <a:latin typeface="Arial" panose="020B0604020202020204" pitchFamily="34" charset="0"/>
                <a:cs typeface="Arial" panose="020B0604020202020204" pitchFamily="34" charset="0"/>
                <a:sym typeface="Arial"/>
              </a:rPr>
              <a:t>, </a:t>
            </a:r>
            <a:r>
              <a:rPr lang="en-US" altLang="ko-KR" sz="1400" kern="0" dirty="0" err="1">
                <a:solidFill>
                  <a:srgbClr val="002060"/>
                </a:solidFill>
                <a:latin typeface="Arial" panose="020B0604020202020204" pitchFamily="34" charset="0"/>
                <a:cs typeface="Arial" panose="020B0604020202020204" pitchFamily="34" charset="0"/>
                <a:sym typeface="Arial"/>
              </a:rPr>
              <a:t>Kanghyun</a:t>
            </a:r>
            <a:r>
              <a:rPr lang="en-US" altLang="ko-KR" sz="1400" kern="0" dirty="0">
                <a:solidFill>
                  <a:srgbClr val="002060"/>
                </a:solidFill>
                <a:latin typeface="Arial" panose="020B0604020202020204" pitchFamily="34" charset="0"/>
                <a:cs typeface="Arial" panose="020B0604020202020204" pitchFamily="34" charset="0"/>
                <a:sym typeface="Arial"/>
              </a:rPr>
              <a:t> Baek</a:t>
            </a:r>
            <a:r>
              <a:rPr lang="en-US" altLang="ko-KR" sz="1400" kern="0" baseline="30000" dirty="0">
                <a:solidFill>
                  <a:srgbClr val="002060"/>
                </a:solidFill>
                <a:latin typeface="Arial" panose="020B0604020202020204" pitchFamily="34" charset="0"/>
                <a:cs typeface="Arial" panose="020B0604020202020204" pitchFamily="34" charset="0"/>
                <a:sym typeface="Arial"/>
              </a:rPr>
              <a:t>5</a:t>
            </a:r>
            <a:r>
              <a:rPr lang="en-US" altLang="ko-KR" sz="1400" kern="0" dirty="0">
                <a:solidFill>
                  <a:srgbClr val="002060"/>
                </a:solidFill>
                <a:latin typeface="Arial" panose="020B0604020202020204" pitchFamily="34" charset="0"/>
                <a:cs typeface="Arial" panose="020B0604020202020204" pitchFamily="34" charset="0"/>
                <a:sym typeface="Arial"/>
              </a:rPr>
              <a:t>,</a:t>
            </a:r>
            <a:br>
              <a:rPr lang="en-US" altLang="ko-KR" sz="1400" kern="0" dirty="0">
                <a:solidFill>
                  <a:srgbClr val="002060"/>
                </a:solidFill>
                <a:latin typeface="Arial" panose="020B0604020202020204" pitchFamily="34" charset="0"/>
                <a:cs typeface="Arial" panose="020B0604020202020204" pitchFamily="34" charset="0"/>
                <a:sym typeface="Arial"/>
              </a:rPr>
            </a:br>
            <a:r>
              <a:rPr lang="en-US" altLang="ko-KR" sz="1400" kern="0" dirty="0">
                <a:solidFill>
                  <a:srgbClr val="002060"/>
                </a:solidFill>
                <a:latin typeface="Arial" panose="020B0604020202020204" pitchFamily="34" charset="0"/>
                <a:cs typeface="Arial" panose="020B0604020202020204" pitchFamily="34" charset="0"/>
                <a:sym typeface="Arial"/>
              </a:rPr>
              <a:t>and the TEMPO Team</a:t>
            </a:r>
            <a:br>
              <a:rPr lang="en-US" sz="1500" kern="0" dirty="0">
                <a:solidFill>
                  <a:srgbClr val="002060"/>
                </a:solidFill>
                <a:latin typeface="Arial" panose="020B0604020202020204" pitchFamily="34" charset="0"/>
                <a:cs typeface="Arial" panose="020B0604020202020204" pitchFamily="34" charset="0"/>
                <a:sym typeface="Arial"/>
              </a:rPr>
            </a:br>
            <a:r>
              <a:rPr lang="en-US" sz="1500" kern="0" dirty="0">
                <a:solidFill>
                  <a:srgbClr val="002060"/>
                </a:solidFill>
                <a:latin typeface="Arial" panose="020B0604020202020204" pitchFamily="34" charset="0"/>
                <a:cs typeface="Arial" panose="020B0604020202020204" pitchFamily="34" charset="0"/>
              </a:rPr>
              <a:t> </a:t>
            </a:r>
          </a:p>
          <a:p>
            <a:pPr algn="r" eaLnBrk="1" hangingPunct="1">
              <a:buClr>
                <a:srgbClr val="000000"/>
              </a:buClr>
              <a:defRPr/>
            </a:pPr>
            <a:r>
              <a:rPr lang="en-US" sz="1300" b="1" kern="0" baseline="30000" dirty="0">
                <a:latin typeface="Arial" panose="020B0604020202020204" pitchFamily="34" charset="0"/>
                <a:cs typeface="Arial" panose="020B0604020202020204" pitchFamily="34" charset="0"/>
                <a:sym typeface="Arial"/>
              </a:rPr>
              <a:t>1</a:t>
            </a:r>
            <a:r>
              <a:rPr lang="en-US" sz="1300" b="1" kern="0" dirty="0">
                <a:latin typeface="Arial" panose="020B0604020202020204" pitchFamily="34" charset="0"/>
                <a:cs typeface="Arial" panose="020B0604020202020204" pitchFamily="34" charset="0"/>
                <a:sym typeface="Arial"/>
              </a:rPr>
              <a:t>Center for Astrophysics | Harvard &amp; Smithsonian (SAO),</a:t>
            </a:r>
            <a:br>
              <a:rPr lang="en-US" sz="1300" b="1" kern="0" dirty="0">
                <a:latin typeface="Arial" panose="020B0604020202020204" pitchFamily="34" charset="0"/>
                <a:cs typeface="Arial" panose="020B0604020202020204" pitchFamily="34" charset="0"/>
                <a:sym typeface="Arial"/>
              </a:rPr>
            </a:br>
            <a:r>
              <a:rPr lang="en-US" sz="1300" kern="0" baseline="30000" dirty="0">
                <a:latin typeface="Arial" panose="020B0604020202020204" pitchFamily="34" charset="0"/>
                <a:cs typeface="Arial" panose="020B0604020202020204" pitchFamily="34" charset="0"/>
                <a:sym typeface="Arial"/>
              </a:rPr>
              <a:t>2</a:t>
            </a:r>
            <a:r>
              <a:rPr lang="en-US" sz="1300" kern="0" dirty="0">
                <a:latin typeface="Arial" panose="020B0604020202020204" pitchFamily="34" charset="0"/>
                <a:cs typeface="Arial" panose="020B0604020202020204" pitchFamily="34" charset="0"/>
                <a:sym typeface="Arial"/>
              </a:rPr>
              <a:t>Busan National University, </a:t>
            </a:r>
            <a:r>
              <a:rPr lang="en-US" sz="1300" kern="0" baseline="30000" dirty="0">
                <a:latin typeface="Arial" panose="020B0604020202020204" pitchFamily="34" charset="0"/>
                <a:cs typeface="Arial" panose="020B0604020202020204" pitchFamily="34" charset="0"/>
              </a:rPr>
              <a:t>3</a:t>
            </a:r>
            <a:r>
              <a:rPr lang="en-US" sz="1300" kern="0" dirty="0">
                <a:latin typeface="Arial" panose="020B0604020202020204" pitchFamily="34" charset="0"/>
                <a:cs typeface="Arial" panose="020B0604020202020204" pitchFamily="34" charset="0"/>
              </a:rPr>
              <a:t>University of Maryland, </a:t>
            </a:r>
            <a:r>
              <a:rPr lang="en-US" sz="1300" kern="0" baseline="30000" dirty="0">
                <a:latin typeface="Arial" panose="020B0604020202020204" pitchFamily="34" charset="0"/>
                <a:cs typeface="Arial" panose="020B0604020202020204" pitchFamily="34" charset="0"/>
              </a:rPr>
              <a:t>4</a:t>
            </a:r>
            <a:r>
              <a:rPr lang="en-US" sz="1300" kern="0" dirty="0">
                <a:latin typeface="Arial" panose="020B0604020202020204" pitchFamily="34" charset="0"/>
                <a:cs typeface="Arial" panose="020B0604020202020204" pitchFamily="34" charset="0"/>
              </a:rPr>
              <a:t>NOAA/NESDIS,</a:t>
            </a:r>
            <a:r>
              <a:rPr lang="en-US" sz="1300" kern="0" dirty="0">
                <a:latin typeface="Arial" panose="020B0604020202020204" pitchFamily="34" charset="0"/>
                <a:cs typeface="Arial" panose="020B0604020202020204" pitchFamily="34" charset="0"/>
                <a:sym typeface="Arial"/>
              </a:rPr>
              <a:t> </a:t>
            </a:r>
          </a:p>
          <a:p>
            <a:pPr algn="r" eaLnBrk="1" hangingPunct="1">
              <a:buClr>
                <a:srgbClr val="000000"/>
              </a:buClr>
              <a:defRPr/>
            </a:pPr>
            <a:r>
              <a:rPr lang="en-US" sz="1300" kern="0" baseline="30000" dirty="0">
                <a:latin typeface="Arial" panose="020B0604020202020204" pitchFamily="34" charset="0"/>
                <a:cs typeface="Arial" panose="020B0604020202020204" pitchFamily="34" charset="0"/>
                <a:sym typeface="Arial"/>
              </a:rPr>
              <a:t>5</a:t>
            </a:r>
            <a:r>
              <a:rPr lang="en-US" sz="1300" kern="0" dirty="0">
                <a:latin typeface="Arial" panose="020B0604020202020204" pitchFamily="34" charset="0"/>
                <a:cs typeface="Arial" panose="020B0604020202020204" pitchFamily="34" charset="0"/>
              </a:rPr>
              <a:t>NASA Goddard Space Flight Center, </a:t>
            </a:r>
            <a:r>
              <a:rPr lang="en-US" sz="1300" kern="0" baseline="30000" dirty="0">
                <a:latin typeface="Arial" panose="020B0604020202020204" pitchFamily="34" charset="0"/>
                <a:cs typeface="Arial" panose="020B0604020202020204" pitchFamily="34" charset="0"/>
              </a:rPr>
              <a:t>6</a:t>
            </a:r>
            <a:r>
              <a:rPr lang="en-US" sz="1300" kern="0" dirty="0">
                <a:latin typeface="Arial" panose="020B0604020202020204" pitchFamily="34" charset="0"/>
                <a:cs typeface="Arial" panose="020B0604020202020204" pitchFamily="34" charset="0"/>
              </a:rPr>
              <a:t>NASA Langley Research Center,</a:t>
            </a:r>
            <a:br>
              <a:rPr lang="en-US" sz="1300" kern="0" dirty="0">
                <a:latin typeface="Arial" panose="020B0604020202020204" pitchFamily="34" charset="0"/>
                <a:cs typeface="Arial" panose="020B0604020202020204" pitchFamily="34" charset="0"/>
              </a:rPr>
            </a:br>
            <a:r>
              <a:rPr lang="en-US" sz="1300" kern="0" baseline="30000" dirty="0">
                <a:latin typeface="Arial" panose="020B0604020202020204" pitchFamily="34" charset="0"/>
                <a:cs typeface="Arial" panose="020B0604020202020204" pitchFamily="34" charset="0"/>
              </a:rPr>
              <a:t>7</a:t>
            </a:r>
            <a:r>
              <a:rPr lang="en-US" sz="1300" kern="0" dirty="0">
                <a:latin typeface="Arial" panose="020B0604020202020204" pitchFamily="34" charset="0"/>
                <a:cs typeface="Arial" panose="020B0604020202020204" pitchFamily="34" charset="0"/>
              </a:rPr>
              <a:t>NASA Ames Research Center, </a:t>
            </a:r>
            <a:r>
              <a:rPr lang="en-US" sz="1300" kern="0" baseline="30000" dirty="0">
                <a:latin typeface="Arial" panose="020B0604020202020204" pitchFamily="34" charset="0"/>
                <a:cs typeface="Arial" panose="020B0604020202020204" pitchFamily="34" charset="0"/>
              </a:rPr>
              <a:t>8</a:t>
            </a:r>
            <a:r>
              <a:rPr lang="en-US" sz="1300" kern="0" dirty="0">
                <a:latin typeface="Arial" panose="020B0604020202020204" pitchFamily="34" charset="0"/>
                <a:cs typeface="Arial" panose="020B0604020202020204" pitchFamily="34" charset="0"/>
              </a:rPr>
              <a:t>NASA Headquarters,</a:t>
            </a:r>
            <a:br>
              <a:rPr lang="en-US" sz="1300" kern="0" dirty="0">
                <a:latin typeface="Arial" panose="020B0604020202020204" pitchFamily="34" charset="0"/>
                <a:cs typeface="Arial" panose="020B0604020202020204" pitchFamily="34" charset="0"/>
              </a:rPr>
            </a:br>
            <a:r>
              <a:rPr lang="en-US" sz="1300" kern="0" baseline="30000" dirty="0">
                <a:latin typeface="Arial" panose="020B0604020202020204" pitchFamily="34" charset="0"/>
                <a:cs typeface="Arial" panose="020B0604020202020204" pitchFamily="34" charset="0"/>
              </a:rPr>
              <a:t>9</a:t>
            </a:r>
            <a:r>
              <a:rPr lang="en-US" sz="1300" kern="0" dirty="0">
                <a:latin typeface="Arial" panose="020B0604020202020204" pitchFamily="34" charset="0"/>
                <a:cs typeface="Arial" panose="020B0604020202020204" pitchFamily="34" charset="0"/>
              </a:rPr>
              <a:t>University of Alabama in Huntsville, </a:t>
            </a:r>
            <a:r>
              <a:rPr lang="en-US" sz="1300" kern="0" baseline="30000" dirty="0">
                <a:latin typeface="Arial" panose="020B0604020202020204" pitchFamily="34" charset="0"/>
                <a:cs typeface="Arial" panose="020B0604020202020204" pitchFamily="34" charset="0"/>
              </a:rPr>
              <a:t>10</a:t>
            </a:r>
            <a:r>
              <a:rPr lang="en-US" sz="1300" kern="0" dirty="0">
                <a:latin typeface="Arial" panose="020B0604020202020204" pitchFamily="34" charset="0"/>
                <a:cs typeface="Arial" panose="020B0604020202020204" pitchFamily="34" charset="0"/>
              </a:rPr>
              <a:t>RT Solutions Inc.,</a:t>
            </a:r>
          </a:p>
          <a:p>
            <a:pPr algn="r" eaLnBrk="1" hangingPunct="1">
              <a:buClr>
                <a:srgbClr val="000000"/>
              </a:buClr>
              <a:defRPr/>
            </a:pPr>
            <a:r>
              <a:rPr lang="en-US" sz="1300" kern="0" dirty="0">
                <a:latin typeface="Arial" panose="020B0604020202020204" pitchFamily="34" charset="0"/>
                <a:cs typeface="Arial" panose="020B0604020202020204" pitchFamily="34" charset="0"/>
              </a:rPr>
              <a:t>and </a:t>
            </a:r>
            <a:r>
              <a:rPr lang="en-US" sz="1300" kern="0" baseline="30000" dirty="0">
                <a:latin typeface="Arial" panose="020B0604020202020204" pitchFamily="34" charset="0"/>
                <a:cs typeface="Arial" panose="020B0604020202020204" pitchFamily="34" charset="0"/>
              </a:rPr>
              <a:t>11</a:t>
            </a:r>
            <a:r>
              <a:rPr lang="en-US" sz="1300" kern="0" dirty="0">
                <a:latin typeface="Arial" panose="020B0604020202020204" pitchFamily="34" charset="0"/>
                <a:cs typeface="Arial" panose="020B0604020202020204" pitchFamily="34" charset="0"/>
              </a:rPr>
              <a:t>Environment and Climate Change Canada</a:t>
            </a:r>
            <a:r>
              <a:rPr lang="en-US" sz="1300" b="1" kern="0" dirty="0">
                <a:latin typeface="Arial" panose="020B0604020202020204" pitchFamily="34" charset="0"/>
                <a:cs typeface="Arial" panose="020B0604020202020204" pitchFamily="34" charset="0"/>
              </a:rPr>
              <a:t> </a:t>
            </a:r>
          </a:p>
          <a:p>
            <a:pPr algn="r"/>
            <a:endParaRPr lang="en-US" sz="1800" b="1" dirty="0">
              <a:solidFill>
                <a:srgbClr val="7030A0"/>
              </a:solidFill>
              <a:latin typeface="Arial" panose="020B0604020202020204" pitchFamily="34" charset="0"/>
              <a:cs typeface="Arial" panose="020B0604020202020204" pitchFamily="34" charset="0"/>
            </a:endParaRPr>
          </a:p>
          <a:p>
            <a:pPr algn="r"/>
            <a:r>
              <a:rPr lang="en-US" sz="1800" b="1" dirty="0">
                <a:solidFill>
                  <a:srgbClr val="0057FF"/>
                </a:solidFill>
                <a:latin typeface="Arial" panose="020B0604020202020204" pitchFamily="34" charset="0"/>
                <a:cs typeface="Arial" panose="020B0604020202020204" pitchFamily="34" charset="0"/>
              </a:rPr>
              <a:t>TEMPO DART Team Meeting</a:t>
            </a:r>
          </a:p>
          <a:p>
            <a:pPr algn="r"/>
            <a:r>
              <a:rPr lang="en-US" sz="1800" b="1" dirty="0">
                <a:solidFill>
                  <a:srgbClr val="00B0F0"/>
                </a:solidFill>
                <a:latin typeface="Arial" panose="020B0604020202020204" pitchFamily="34" charset="0"/>
                <a:cs typeface="Arial" panose="020B0604020202020204" pitchFamily="34" charset="0"/>
              </a:rPr>
              <a:t>June 15–18, 2026, in Iowa City, Iowa</a:t>
            </a:r>
          </a:p>
        </p:txBody>
      </p:sp>
      <p:sp>
        <p:nvSpPr>
          <p:cNvPr id="4" name="AutoShape 4" descr="AGU23, , San Francisco">
            <a:extLst>
              <a:ext uri="{FF2B5EF4-FFF2-40B4-BE49-F238E27FC236}">
                <a16:creationId xmlns:a16="http://schemas.microsoft.com/office/drawing/2014/main" id="{B53FE407-700D-9A78-9191-BD33236EAF21}"/>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6" descr="AGU23, , San Francisco">
            <a:extLst>
              <a:ext uri="{FF2B5EF4-FFF2-40B4-BE49-F238E27FC236}">
                <a16:creationId xmlns:a16="http://schemas.microsoft.com/office/drawing/2014/main" id="{13F5CB6C-9972-4F13-FB8A-BDB18CF6FE96}"/>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0195A0-A49F-4E1D-F8B2-396B08996AE0}"/>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C88C82BB-A1B0-E50F-9AF4-3F6B958B7BA5}"/>
              </a:ext>
            </a:extLst>
          </p:cNvPr>
          <p:cNvPicPr>
            <a:picLocks noChangeAspect="1"/>
          </p:cNvPicPr>
          <p:nvPr/>
        </p:nvPicPr>
        <p:blipFill>
          <a:blip r:embed="rId3"/>
          <a:srcRect t="50963"/>
          <a:stretch>
            <a:fillRect/>
          </a:stretch>
        </p:blipFill>
        <p:spPr>
          <a:xfrm>
            <a:off x="3129920" y="1827596"/>
            <a:ext cx="8953200" cy="4456180"/>
          </a:xfrm>
          <a:prstGeom prst="rect">
            <a:avLst/>
          </a:prstGeom>
        </p:spPr>
      </p:pic>
      <p:sp>
        <p:nvSpPr>
          <p:cNvPr id="4" name="Slide Number Placeholder 3">
            <a:extLst>
              <a:ext uri="{FF2B5EF4-FFF2-40B4-BE49-F238E27FC236}">
                <a16:creationId xmlns:a16="http://schemas.microsoft.com/office/drawing/2014/main" id="{E77FDD97-E398-5866-3B3C-2003F5FF9610}"/>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10</a:t>
            </a:fld>
            <a:endParaRPr lang="en-US"/>
          </a:p>
        </p:txBody>
      </p:sp>
      <p:sp>
        <p:nvSpPr>
          <p:cNvPr id="8" name="Title 3">
            <a:extLst>
              <a:ext uri="{FF2B5EF4-FFF2-40B4-BE49-F238E27FC236}">
                <a16:creationId xmlns:a16="http://schemas.microsoft.com/office/drawing/2014/main" id="{F131A6F4-6086-7AC8-F501-7C6E90E73635}"/>
              </a:ext>
            </a:extLst>
          </p:cNvPr>
          <p:cNvSpPr>
            <a:spLocks noGrp="1"/>
          </p:cNvSpPr>
          <p:nvPr>
            <p:ph type="title"/>
          </p:nvPr>
        </p:nvSpPr>
        <p:spPr>
          <a:xfrm>
            <a:off x="0" y="0"/>
            <a:ext cx="12192000" cy="975701"/>
          </a:xfrm>
        </p:spPr>
        <p:txBody>
          <a:bodyPr/>
          <a:lstStyle/>
          <a:p>
            <a:r>
              <a:rPr lang="en-US" i="1" dirty="0"/>
              <a:t>Evaluation of V04 TEMPO O3PROF:</a:t>
            </a:r>
            <a:br>
              <a:rPr lang="en-US" i="1" dirty="0">
                <a:solidFill>
                  <a:srgbClr val="FF00FF"/>
                </a:solidFill>
              </a:rPr>
            </a:br>
            <a:r>
              <a:rPr lang="en-US" i="1" dirty="0">
                <a:solidFill>
                  <a:srgbClr val="FF00FF"/>
                </a:solidFill>
              </a:rPr>
              <a:t>V04 </a:t>
            </a:r>
            <a:r>
              <a:rPr lang="en-US" dirty="0"/>
              <a:t>TEMPO vs. </a:t>
            </a:r>
            <a:r>
              <a:rPr lang="en-US" i="1" dirty="0" err="1"/>
              <a:t>TOLNet</a:t>
            </a:r>
            <a:endParaRPr lang="en-US" i="1" dirty="0"/>
          </a:p>
        </p:txBody>
      </p:sp>
      <p:sp>
        <p:nvSpPr>
          <p:cNvPr id="2" name="TextBox 1">
            <a:extLst>
              <a:ext uri="{FF2B5EF4-FFF2-40B4-BE49-F238E27FC236}">
                <a16:creationId xmlns:a16="http://schemas.microsoft.com/office/drawing/2014/main" id="{BACBFC78-737F-011D-D4EC-1A72E27520D4}"/>
              </a:ext>
            </a:extLst>
          </p:cNvPr>
          <p:cNvSpPr txBox="1"/>
          <p:nvPr/>
        </p:nvSpPr>
        <p:spPr>
          <a:xfrm>
            <a:off x="11800114" y="3864429"/>
            <a:ext cx="184731" cy="369332"/>
          </a:xfrm>
          <a:prstGeom prst="rect">
            <a:avLst/>
          </a:prstGeom>
          <a:noFill/>
        </p:spPr>
        <p:txBody>
          <a:bodyPr wrap="none" rtlCol="0">
            <a:spAutoFit/>
          </a:bodyPr>
          <a:lstStyle/>
          <a:p>
            <a:endParaRPr lang="en-US" dirty="0"/>
          </a:p>
        </p:txBody>
      </p:sp>
      <p:sp>
        <p:nvSpPr>
          <p:cNvPr id="12" name="TextBox 11">
            <a:extLst>
              <a:ext uri="{FF2B5EF4-FFF2-40B4-BE49-F238E27FC236}">
                <a16:creationId xmlns:a16="http://schemas.microsoft.com/office/drawing/2014/main" id="{6DF1CF24-0516-F872-7519-0879598BDCD1}"/>
              </a:ext>
            </a:extLst>
          </p:cNvPr>
          <p:cNvSpPr txBox="1"/>
          <p:nvPr/>
        </p:nvSpPr>
        <p:spPr>
          <a:xfrm>
            <a:off x="19455" y="1057264"/>
            <a:ext cx="11965390" cy="400110"/>
          </a:xfrm>
          <a:prstGeom prst="rect">
            <a:avLst/>
          </a:prstGeom>
          <a:noFill/>
        </p:spPr>
        <p:txBody>
          <a:bodyPr wrap="square" rtlCol="0">
            <a:spAutoFit/>
          </a:bodyPr>
          <a:lstStyle/>
          <a:p>
            <a:r>
              <a:rPr lang="en-US" sz="2000" b="1" i="1" dirty="0"/>
              <a:t>Using all available TEMPO and </a:t>
            </a:r>
            <a:r>
              <a:rPr lang="en-US" sz="2000" b="1" i="1" dirty="0" err="1"/>
              <a:t>TOLNet</a:t>
            </a:r>
            <a:r>
              <a:rPr lang="en-US" sz="2000" b="1" i="1" dirty="0"/>
              <a:t> observations from 2023 to 2025</a:t>
            </a:r>
            <a:endParaRPr lang="en-US" sz="2000" b="1" i="1" dirty="0">
              <a:solidFill>
                <a:srgbClr val="7030A0"/>
              </a:solidFill>
            </a:endParaRPr>
          </a:p>
        </p:txBody>
      </p:sp>
      <p:sp>
        <p:nvSpPr>
          <p:cNvPr id="3" name="TextBox 2">
            <a:extLst>
              <a:ext uri="{FF2B5EF4-FFF2-40B4-BE49-F238E27FC236}">
                <a16:creationId xmlns:a16="http://schemas.microsoft.com/office/drawing/2014/main" id="{38486E38-55CA-A475-08A8-DD190B21ABBE}"/>
              </a:ext>
            </a:extLst>
          </p:cNvPr>
          <p:cNvSpPr txBox="1"/>
          <p:nvPr/>
        </p:nvSpPr>
        <p:spPr>
          <a:xfrm>
            <a:off x="108880" y="3595970"/>
            <a:ext cx="3396097" cy="861774"/>
          </a:xfrm>
          <a:prstGeom prst="rect">
            <a:avLst/>
          </a:prstGeom>
          <a:noFill/>
        </p:spPr>
        <p:txBody>
          <a:bodyPr wrap="square" rtlCol="0">
            <a:spAutoFit/>
          </a:bodyPr>
          <a:lstStyle/>
          <a:p>
            <a:pPr marL="342900" indent="-342900">
              <a:buFont typeface="Wingdings" pitchFamily="2" charset="2"/>
              <a:buChar char="v"/>
            </a:pPr>
            <a:r>
              <a:rPr lang="en-US" sz="2000" i="1" dirty="0">
                <a:solidFill>
                  <a:schemeClr val="tx1">
                    <a:lumMod val="65000"/>
                    <a:lumOff val="35000"/>
                  </a:schemeClr>
                </a:solidFill>
              </a:rPr>
              <a:t>Co-location</a:t>
            </a:r>
          </a:p>
          <a:p>
            <a:pPr marL="800100" lvl="1" indent="-342900">
              <a:buFont typeface="Wingdings" pitchFamily="2" charset="2"/>
              <a:buChar char="ü"/>
            </a:pPr>
            <a:r>
              <a:rPr lang="en-US" sz="1500" i="1" dirty="0">
                <a:solidFill>
                  <a:schemeClr val="tx1">
                    <a:lumMod val="65000"/>
                    <a:lumOff val="35000"/>
                  </a:schemeClr>
                </a:solidFill>
              </a:rPr>
              <a:t>Temporal: ±30 minutes</a:t>
            </a:r>
          </a:p>
          <a:p>
            <a:pPr marL="800100" lvl="1" indent="-342900">
              <a:buFont typeface="Wingdings" pitchFamily="2" charset="2"/>
              <a:buChar char="ü"/>
            </a:pPr>
            <a:r>
              <a:rPr lang="en-US" sz="1500" i="1" dirty="0">
                <a:solidFill>
                  <a:schemeClr val="tx1">
                    <a:lumMod val="65000"/>
                    <a:lumOff val="35000"/>
                  </a:schemeClr>
                </a:solidFill>
              </a:rPr>
              <a:t>Spatial: Radius ≤ 5 km</a:t>
            </a:r>
          </a:p>
        </p:txBody>
      </p:sp>
      <p:sp>
        <p:nvSpPr>
          <p:cNvPr id="5" name="TextBox 4">
            <a:extLst>
              <a:ext uri="{FF2B5EF4-FFF2-40B4-BE49-F238E27FC236}">
                <a16:creationId xmlns:a16="http://schemas.microsoft.com/office/drawing/2014/main" id="{516D80FB-BB8E-5E50-577B-DFBB046EDC56}"/>
              </a:ext>
            </a:extLst>
          </p:cNvPr>
          <p:cNvSpPr txBox="1"/>
          <p:nvPr/>
        </p:nvSpPr>
        <p:spPr>
          <a:xfrm>
            <a:off x="108880" y="1438071"/>
            <a:ext cx="3599328" cy="1785104"/>
          </a:xfrm>
          <a:prstGeom prst="rect">
            <a:avLst/>
          </a:prstGeom>
          <a:noFill/>
        </p:spPr>
        <p:txBody>
          <a:bodyPr wrap="square">
            <a:spAutoFit/>
          </a:bodyPr>
          <a:lstStyle/>
          <a:p>
            <a:pPr marL="342900" indent="-342900">
              <a:buFont typeface="Wingdings" pitchFamily="2" charset="2"/>
              <a:buChar char="v"/>
            </a:pPr>
            <a:r>
              <a:rPr lang="en-US" sz="2000" i="1" dirty="0">
                <a:solidFill>
                  <a:schemeClr val="tx1">
                    <a:lumMod val="65000"/>
                    <a:lumOff val="35000"/>
                  </a:schemeClr>
                </a:solidFill>
              </a:rPr>
              <a:t>TEMPO Data Filtering</a:t>
            </a:r>
          </a:p>
          <a:p>
            <a:pPr marL="800100" lvl="1" indent="-342900">
              <a:buFont typeface="Wingdings" pitchFamily="2" charset="2"/>
              <a:buChar char="ü"/>
            </a:pPr>
            <a:r>
              <a:rPr lang="en-US" sz="1500" i="1" dirty="0">
                <a:solidFill>
                  <a:schemeClr val="tx1">
                    <a:lumMod val="65000"/>
                    <a:lumOff val="35000"/>
                  </a:schemeClr>
                </a:solidFill>
              </a:rPr>
              <a:t>Cloud Fraction: ≤ 0.5</a:t>
            </a:r>
          </a:p>
          <a:p>
            <a:pPr marL="800100" lvl="1" indent="-342900">
              <a:buFont typeface="Wingdings" pitchFamily="2" charset="2"/>
              <a:buChar char="ü"/>
            </a:pPr>
            <a:r>
              <a:rPr lang="en-US" sz="1500" i="1" dirty="0">
                <a:solidFill>
                  <a:schemeClr val="tx1">
                    <a:lumMod val="65000"/>
                    <a:lumOff val="35000"/>
                  </a:schemeClr>
                </a:solidFill>
              </a:rPr>
              <a:t>SZA &amp; VZA: ≤ 80°</a:t>
            </a:r>
          </a:p>
          <a:p>
            <a:pPr marL="800100" lvl="1" indent="-342900">
              <a:buFont typeface="Wingdings" pitchFamily="2" charset="2"/>
              <a:buChar char="ü"/>
            </a:pPr>
            <a:r>
              <a:rPr lang="en-US" sz="1500" i="1" dirty="0" err="1">
                <a:solidFill>
                  <a:schemeClr val="tx1">
                    <a:lumMod val="65000"/>
                    <a:lumOff val="35000"/>
                  </a:schemeClr>
                </a:solidFill>
              </a:rPr>
              <a:t>Quality_Flag</a:t>
            </a:r>
            <a:r>
              <a:rPr lang="en-US" sz="1500" i="1" dirty="0">
                <a:solidFill>
                  <a:schemeClr val="tx1">
                    <a:lumMod val="65000"/>
                    <a:lumOff val="35000"/>
                  </a:schemeClr>
                </a:solidFill>
              </a:rPr>
              <a:t>: 0</a:t>
            </a:r>
          </a:p>
          <a:p>
            <a:pPr marL="800100" lvl="1" indent="-342900">
              <a:buFont typeface="Wingdings" pitchFamily="2" charset="2"/>
              <a:buChar char="ü"/>
            </a:pPr>
            <a:r>
              <a:rPr lang="en-US" sz="1500" i="1" dirty="0">
                <a:solidFill>
                  <a:schemeClr val="tx1">
                    <a:lumMod val="65000"/>
                    <a:lumOff val="35000"/>
                  </a:schemeClr>
                </a:solidFill>
              </a:rPr>
              <a:t>1 ≤ </a:t>
            </a:r>
            <a:r>
              <a:rPr lang="en-US" sz="1500" i="1" dirty="0" err="1">
                <a:solidFill>
                  <a:schemeClr val="tx1">
                    <a:lumMod val="65000"/>
                    <a:lumOff val="35000"/>
                  </a:schemeClr>
                </a:solidFill>
              </a:rPr>
              <a:t>exit_status</a:t>
            </a:r>
            <a:r>
              <a:rPr lang="en-US" sz="1500" i="1" dirty="0">
                <a:solidFill>
                  <a:schemeClr val="tx1">
                    <a:lumMod val="65000"/>
                    <a:lumOff val="35000"/>
                  </a:schemeClr>
                </a:solidFill>
              </a:rPr>
              <a:t> ≤ 99</a:t>
            </a:r>
          </a:p>
          <a:p>
            <a:pPr marL="800100" lvl="1" indent="-342900">
              <a:buFont typeface="Wingdings" pitchFamily="2" charset="2"/>
              <a:buChar char="ü"/>
            </a:pPr>
            <a:r>
              <a:rPr lang="en-US" sz="1500" i="1" dirty="0" err="1">
                <a:solidFill>
                  <a:schemeClr val="tx1">
                    <a:lumMod val="65000"/>
                    <a:lumOff val="35000"/>
                  </a:schemeClr>
                </a:solidFill>
              </a:rPr>
              <a:t>avg_residual</a:t>
            </a:r>
            <a:r>
              <a:rPr lang="en-US" sz="1500" i="1" dirty="0">
                <a:solidFill>
                  <a:schemeClr val="tx1">
                    <a:lumMod val="65000"/>
                    <a:lumOff val="35000"/>
                  </a:schemeClr>
                </a:solidFill>
              </a:rPr>
              <a:t> ≤ 0.3</a:t>
            </a:r>
          </a:p>
          <a:p>
            <a:pPr marL="800100" lvl="1" indent="-342900">
              <a:buFont typeface="Wingdings" pitchFamily="2" charset="2"/>
              <a:buChar char="ü"/>
            </a:pPr>
            <a:r>
              <a:rPr lang="en-US" sz="1500" i="1" dirty="0" err="1">
                <a:solidFill>
                  <a:schemeClr val="tx1">
                    <a:lumMod val="65000"/>
                    <a:lumOff val="35000"/>
                  </a:schemeClr>
                </a:solidFill>
              </a:rPr>
              <a:t>fit_RMS</a:t>
            </a:r>
            <a:r>
              <a:rPr lang="en-US" sz="1500" i="1" dirty="0">
                <a:solidFill>
                  <a:schemeClr val="tx1">
                    <a:lumMod val="65000"/>
                    <a:lumOff val="35000"/>
                  </a:schemeClr>
                </a:solidFill>
              </a:rPr>
              <a:t> ≤ 3.0</a:t>
            </a:r>
          </a:p>
        </p:txBody>
      </p:sp>
      <p:sp>
        <p:nvSpPr>
          <p:cNvPr id="7" name="TextBox 6">
            <a:extLst>
              <a:ext uri="{FF2B5EF4-FFF2-40B4-BE49-F238E27FC236}">
                <a16:creationId xmlns:a16="http://schemas.microsoft.com/office/drawing/2014/main" id="{7CA1F1EF-5FFD-F619-F7A3-51622E54850F}"/>
              </a:ext>
            </a:extLst>
          </p:cNvPr>
          <p:cNvSpPr txBox="1"/>
          <p:nvPr/>
        </p:nvSpPr>
        <p:spPr>
          <a:xfrm>
            <a:off x="9261695" y="999349"/>
            <a:ext cx="2930304" cy="307777"/>
          </a:xfrm>
          <a:prstGeom prst="rect">
            <a:avLst/>
          </a:prstGeom>
          <a:noFill/>
        </p:spPr>
        <p:txBody>
          <a:bodyPr wrap="square">
            <a:spAutoFit/>
          </a:bodyPr>
          <a:lstStyle/>
          <a:p>
            <a:pPr algn="r"/>
            <a:r>
              <a:rPr lang="en-US" sz="1400" b="1" i="1" dirty="0">
                <a:solidFill>
                  <a:schemeClr val="bg1">
                    <a:lumMod val="75000"/>
                  </a:schemeClr>
                </a:solidFill>
              </a:rPr>
              <a:t>In prep. Park et al. (TEMPO O3PROF) </a:t>
            </a:r>
          </a:p>
        </p:txBody>
      </p:sp>
      <p:sp>
        <p:nvSpPr>
          <p:cNvPr id="11" name="TextBox 10">
            <a:extLst>
              <a:ext uri="{FF2B5EF4-FFF2-40B4-BE49-F238E27FC236}">
                <a16:creationId xmlns:a16="http://schemas.microsoft.com/office/drawing/2014/main" id="{1E165EC6-BBC1-8AF6-BAE4-D112FED92E94}"/>
              </a:ext>
            </a:extLst>
          </p:cNvPr>
          <p:cNvSpPr txBox="1"/>
          <p:nvPr/>
        </p:nvSpPr>
        <p:spPr>
          <a:xfrm>
            <a:off x="19455" y="6479043"/>
            <a:ext cx="11965390" cy="369332"/>
          </a:xfrm>
          <a:prstGeom prst="rect">
            <a:avLst/>
          </a:prstGeom>
          <a:noFill/>
        </p:spPr>
        <p:txBody>
          <a:bodyPr wrap="square" rtlCol="0">
            <a:spAutoFit/>
          </a:bodyPr>
          <a:lstStyle/>
          <a:p>
            <a:r>
              <a:rPr lang="en-US" i="1" dirty="0"/>
              <a:t>Matthew’s Oral presentation “TEMPO Ozone Profile Validation in the Troposphere using </a:t>
            </a:r>
            <a:r>
              <a:rPr lang="en-US" i="1" dirty="0" err="1"/>
              <a:t>TOLNet</a:t>
            </a:r>
            <a:r>
              <a:rPr lang="en-US" i="1" dirty="0"/>
              <a:t>”</a:t>
            </a:r>
            <a:r>
              <a:rPr lang="en-US" b="1" i="1" dirty="0"/>
              <a:t>: </a:t>
            </a:r>
            <a:r>
              <a:rPr lang="en-US" b="1" i="1" dirty="0">
                <a:solidFill>
                  <a:srgbClr val="00B050"/>
                </a:solidFill>
              </a:rPr>
              <a:t>Today, 5:30 PM</a:t>
            </a:r>
          </a:p>
        </p:txBody>
      </p:sp>
    </p:spTree>
    <p:extLst>
      <p:ext uri="{BB962C8B-B14F-4D97-AF65-F5344CB8AC3E}">
        <p14:creationId xmlns:p14="http://schemas.microsoft.com/office/powerpoint/2010/main" val="17546067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E631AB-4743-A526-8CBD-9E82092DD292}"/>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4703780-B27D-BEA9-0E49-B7D0AD943446}"/>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11</a:t>
            </a:fld>
            <a:endParaRPr lang="en-US"/>
          </a:p>
        </p:txBody>
      </p:sp>
      <p:sp>
        <p:nvSpPr>
          <p:cNvPr id="8" name="Title 3">
            <a:extLst>
              <a:ext uri="{FF2B5EF4-FFF2-40B4-BE49-F238E27FC236}">
                <a16:creationId xmlns:a16="http://schemas.microsoft.com/office/drawing/2014/main" id="{173F93BB-EB82-7B8D-D116-0A41E68F6979}"/>
              </a:ext>
            </a:extLst>
          </p:cNvPr>
          <p:cNvSpPr>
            <a:spLocks noGrp="1"/>
          </p:cNvSpPr>
          <p:nvPr>
            <p:ph type="title"/>
          </p:nvPr>
        </p:nvSpPr>
        <p:spPr>
          <a:xfrm>
            <a:off x="0" y="0"/>
            <a:ext cx="12192000" cy="975701"/>
          </a:xfrm>
        </p:spPr>
        <p:txBody>
          <a:bodyPr/>
          <a:lstStyle/>
          <a:p>
            <a:r>
              <a:rPr lang="en-US" i="1" dirty="0"/>
              <a:t>Evaluation of V04 TEMPO O3PROF:</a:t>
            </a:r>
            <a:br>
              <a:rPr lang="en-US" i="1" dirty="0">
                <a:solidFill>
                  <a:srgbClr val="FF00FF"/>
                </a:solidFill>
              </a:rPr>
            </a:br>
            <a:r>
              <a:rPr lang="en-US" i="1" dirty="0">
                <a:solidFill>
                  <a:srgbClr val="FF00FF"/>
                </a:solidFill>
              </a:rPr>
              <a:t>V04 </a:t>
            </a:r>
            <a:r>
              <a:rPr lang="en-US" dirty="0"/>
              <a:t>TEMPO vs. </a:t>
            </a:r>
            <a:r>
              <a:rPr lang="en-US" i="1" dirty="0" err="1"/>
              <a:t>Ozonesonde</a:t>
            </a:r>
            <a:endParaRPr lang="en-US" i="1" dirty="0"/>
          </a:p>
        </p:txBody>
      </p:sp>
      <p:sp>
        <p:nvSpPr>
          <p:cNvPr id="2" name="TextBox 1">
            <a:extLst>
              <a:ext uri="{FF2B5EF4-FFF2-40B4-BE49-F238E27FC236}">
                <a16:creationId xmlns:a16="http://schemas.microsoft.com/office/drawing/2014/main" id="{1084F781-4464-D3AE-483D-272E190F5FA2}"/>
              </a:ext>
            </a:extLst>
          </p:cNvPr>
          <p:cNvSpPr txBox="1"/>
          <p:nvPr/>
        </p:nvSpPr>
        <p:spPr>
          <a:xfrm>
            <a:off x="11800114" y="3864429"/>
            <a:ext cx="184731" cy="369332"/>
          </a:xfrm>
          <a:prstGeom prst="rect">
            <a:avLst/>
          </a:prstGeom>
          <a:noFill/>
        </p:spPr>
        <p:txBody>
          <a:bodyPr wrap="none" rtlCol="0">
            <a:spAutoFit/>
          </a:bodyPr>
          <a:lstStyle/>
          <a:p>
            <a:endParaRPr lang="en-US" dirty="0"/>
          </a:p>
        </p:txBody>
      </p:sp>
      <p:sp>
        <p:nvSpPr>
          <p:cNvPr id="12" name="TextBox 11">
            <a:extLst>
              <a:ext uri="{FF2B5EF4-FFF2-40B4-BE49-F238E27FC236}">
                <a16:creationId xmlns:a16="http://schemas.microsoft.com/office/drawing/2014/main" id="{CF8022FF-8764-B7DC-4C5F-631908F9267D}"/>
              </a:ext>
            </a:extLst>
          </p:cNvPr>
          <p:cNvSpPr txBox="1"/>
          <p:nvPr/>
        </p:nvSpPr>
        <p:spPr>
          <a:xfrm>
            <a:off x="19455" y="1057264"/>
            <a:ext cx="11965390" cy="400110"/>
          </a:xfrm>
          <a:prstGeom prst="rect">
            <a:avLst/>
          </a:prstGeom>
          <a:noFill/>
        </p:spPr>
        <p:txBody>
          <a:bodyPr wrap="square" rtlCol="0">
            <a:spAutoFit/>
          </a:bodyPr>
          <a:lstStyle/>
          <a:p>
            <a:r>
              <a:rPr lang="en-US" sz="2000" b="1" i="1" dirty="0"/>
              <a:t>Using all available TEMPO and </a:t>
            </a:r>
            <a:r>
              <a:rPr lang="en-US" sz="2000" b="1" i="1" dirty="0" err="1"/>
              <a:t>Ozonesonde</a:t>
            </a:r>
            <a:r>
              <a:rPr lang="en-US" sz="2000" b="1" i="1" dirty="0"/>
              <a:t> observations from 2023 to 2026 at </a:t>
            </a:r>
            <a:r>
              <a:rPr lang="en-US" sz="2000" b="1" i="1" dirty="0">
                <a:solidFill>
                  <a:srgbClr val="FF00FF"/>
                </a:solidFill>
              </a:rPr>
              <a:t>Boulder</a:t>
            </a:r>
            <a:endParaRPr lang="en-US" sz="2000" b="1" i="1" dirty="0"/>
          </a:p>
        </p:txBody>
      </p:sp>
      <p:pic>
        <p:nvPicPr>
          <p:cNvPr id="6" name="Picture 5">
            <a:extLst>
              <a:ext uri="{FF2B5EF4-FFF2-40B4-BE49-F238E27FC236}">
                <a16:creationId xmlns:a16="http://schemas.microsoft.com/office/drawing/2014/main" id="{1A204D26-6499-6E33-8E48-59F1EACC9F2A}"/>
              </a:ext>
            </a:extLst>
          </p:cNvPr>
          <p:cNvPicPr>
            <a:picLocks noChangeAspect="1"/>
          </p:cNvPicPr>
          <p:nvPr/>
        </p:nvPicPr>
        <p:blipFill>
          <a:blip r:embed="rId3"/>
          <a:stretch>
            <a:fillRect/>
          </a:stretch>
        </p:blipFill>
        <p:spPr>
          <a:xfrm>
            <a:off x="29183" y="1806426"/>
            <a:ext cx="7622941" cy="4461520"/>
          </a:xfrm>
          <a:prstGeom prst="rect">
            <a:avLst/>
          </a:prstGeom>
        </p:spPr>
      </p:pic>
      <p:pic>
        <p:nvPicPr>
          <p:cNvPr id="5" name="Picture 4">
            <a:extLst>
              <a:ext uri="{FF2B5EF4-FFF2-40B4-BE49-F238E27FC236}">
                <a16:creationId xmlns:a16="http://schemas.microsoft.com/office/drawing/2014/main" id="{534E6764-75CB-7176-C2B7-A4EA5DF9A2D2}"/>
              </a:ext>
            </a:extLst>
          </p:cNvPr>
          <p:cNvPicPr>
            <a:picLocks noChangeAspect="1"/>
          </p:cNvPicPr>
          <p:nvPr/>
        </p:nvPicPr>
        <p:blipFill>
          <a:blip r:embed="rId4"/>
          <a:stretch>
            <a:fillRect/>
          </a:stretch>
        </p:blipFill>
        <p:spPr>
          <a:xfrm>
            <a:off x="6629992" y="1835609"/>
            <a:ext cx="5562008" cy="4809850"/>
          </a:xfrm>
          <a:prstGeom prst="rect">
            <a:avLst/>
          </a:prstGeom>
        </p:spPr>
      </p:pic>
      <p:sp>
        <p:nvSpPr>
          <p:cNvPr id="7" name="TextBox 6">
            <a:extLst>
              <a:ext uri="{FF2B5EF4-FFF2-40B4-BE49-F238E27FC236}">
                <a16:creationId xmlns:a16="http://schemas.microsoft.com/office/drawing/2014/main" id="{D63A5E3B-4133-053C-3F58-9747FCDD9B53}"/>
              </a:ext>
            </a:extLst>
          </p:cNvPr>
          <p:cNvSpPr txBox="1"/>
          <p:nvPr/>
        </p:nvSpPr>
        <p:spPr>
          <a:xfrm>
            <a:off x="9261695" y="999349"/>
            <a:ext cx="2930304" cy="307777"/>
          </a:xfrm>
          <a:prstGeom prst="rect">
            <a:avLst/>
          </a:prstGeom>
          <a:noFill/>
        </p:spPr>
        <p:txBody>
          <a:bodyPr wrap="square">
            <a:spAutoFit/>
          </a:bodyPr>
          <a:lstStyle/>
          <a:p>
            <a:pPr algn="r"/>
            <a:r>
              <a:rPr lang="en-US" sz="1400" b="1" i="1" dirty="0">
                <a:solidFill>
                  <a:schemeClr val="bg1">
                    <a:lumMod val="75000"/>
                  </a:schemeClr>
                </a:solidFill>
              </a:rPr>
              <a:t>In prep. Park et al. (TEMPO O3PROF) </a:t>
            </a:r>
          </a:p>
        </p:txBody>
      </p:sp>
    </p:spTree>
    <p:extLst>
      <p:ext uri="{BB962C8B-B14F-4D97-AF65-F5344CB8AC3E}">
        <p14:creationId xmlns:p14="http://schemas.microsoft.com/office/powerpoint/2010/main" val="16355022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215CA4-F534-398F-9BE5-EC1788E6FDFA}"/>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E60223F-C4C6-C3FD-E3D4-DD0F388C7A80}"/>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12</a:t>
            </a:fld>
            <a:endParaRPr lang="en-US"/>
          </a:p>
        </p:txBody>
      </p:sp>
      <p:sp>
        <p:nvSpPr>
          <p:cNvPr id="8" name="Title 3">
            <a:extLst>
              <a:ext uri="{FF2B5EF4-FFF2-40B4-BE49-F238E27FC236}">
                <a16:creationId xmlns:a16="http://schemas.microsoft.com/office/drawing/2014/main" id="{5810865E-0EAD-96E2-4637-49520A3DC5E3}"/>
              </a:ext>
            </a:extLst>
          </p:cNvPr>
          <p:cNvSpPr>
            <a:spLocks noGrp="1"/>
          </p:cNvSpPr>
          <p:nvPr>
            <p:ph type="title"/>
          </p:nvPr>
        </p:nvSpPr>
        <p:spPr>
          <a:xfrm>
            <a:off x="0" y="0"/>
            <a:ext cx="12192000" cy="975701"/>
          </a:xfrm>
        </p:spPr>
        <p:txBody>
          <a:bodyPr/>
          <a:lstStyle/>
          <a:p>
            <a:r>
              <a:rPr lang="en-US" i="1" dirty="0">
                <a:solidFill>
                  <a:srgbClr val="FF00FF"/>
                </a:solidFill>
              </a:rPr>
              <a:t>V04</a:t>
            </a:r>
            <a:r>
              <a:rPr lang="en-US" dirty="0"/>
              <a:t> TEMPO O3PROF:</a:t>
            </a:r>
            <a:br>
              <a:rPr lang="en-US" dirty="0"/>
            </a:br>
            <a:r>
              <a:rPr lang="en-US" i="1" dirty="0"/>
              <a:t>Evaluation</a:t>
            </a:r>
            <a:r>
              <a:rPr lang="ko-KR" altLang="en-US" i="1" dirty="0"/>
              <a:t> </a:t>
            </a:r>
            <a:r>
              <a:rPr lang="en-US" i="1" dirty="0"/>
              <a:t>profile </a:t>
            </a:r>
            <a:r>
              <a:rPr lang="en-US" altLang="ko-KR" i="1" dirty="0"/>
              <a:t>using </a:t>
            </a:r>
            <a:r>
              <a:rPr lang="en-US" altLang="ko-KR" i="1" dirty="0" err="1"/>
              <a:t>Ozonesonde</a:t>
            </a:r>
            <a:endParaRPr lang="en-US" i="1" dirty="0"/>
          </a:p>
        </p:txBody>
      </p:sp>
      <p:sp>
        <p:nvSpPr>
          <p:cNvPr id="2" name="TextBox 1">
            <a:extLst>
              <a:ext uri="{FF2B5EF4-FFF2-40B4-BE49-F238E27FC236}">
                <a16:creationId xmlns:a16="http://schemas.microsoft.com/office/drawing/2014/main" id="{CA1DE444-7B7D-E574-DBC0-23ECCD0CE47B}"/>
              </a:ext>
            </a:extLst>
          </p:cNvPr>
          <p:cNvSpPr txBox="1"/>
          <p:nvPr/>
        </p:nvSpPr>
        <p:spPr>
          <a:xfrm>
            <a:off x="11800114" y="3864429"/>
            <a:ext cx="184731" cy="369332"/>
          </a:xfrm>
          <a:prstGeom prst="rect">
            <a:avLst/>
          </a:prstGeom>
          <a:noFill/>
        </p:spPr>
        <p:txBody>
          <a:bodyPr wrap="none" rtlCol="0">
            <a:spAutoFit/>
          </a:bodyPr>
          <a:lstStyle/>
          <a:p>
            <a:endParaRPr lang="en-US" dirty="0"/>
          </a:p>
        </p:txBody>
      </p:sp>
      <p:pic>
        <p:nvPicPr>
          <p:cNvPr id="3" name="Picture 2">
            <a:extLst>
              <a:ext uri="{FF2B5EF4-FFF2-40B4-BE49-F238E27FC236}">
                <a16:creationId xmlns:a16="http://schemas.microsoft.com/office/drawing/2014/main" id="{204AA235-987B-D4DE-392F-676509D37948}"/>
              </a:ext>
            </a:extLst>
          </p:cNvPr>
          <p:cNvPicPr>
            <a:picLocks noChangeAspect="1"/>
          </p:cNvPicPr>
          <p:nvPr/>
        </p:nvPicPr>
        <p:blipFill>
          <a:blip r:embed="rId3"/>
          <a:stretch>
            <a:fillRect/>
          </a:stretch>
        </p:blipFill>
        <p:spPr>
          <a:xfrm>
            <a:off x="496420" y="1095469"/>
            <a:ext cx="11695579" cy="5762531"/>
          </a:xfrm>
          <a:prstGeom prst="rect">
            <a:avLst/>
          </a:prstGeom>
        </p:spPr>
      </p:pic>
      <p:sp>
        <p:nvSpPr>
          <p:cNvPr id="7" name="TextBox 6">
            <a:extLst>
              <a:ext uri="{FF2B5EF4-FFF2-40B4-BE49-F238E27FC236}">
                <a16:creationId xmlns:a16="http://schemas.microsoft.com/office/drawing/2014/main" id="{A26CB2FD-F823-A45F-4B9E-04206BB37CAE}"/>
              </a:ext>
            </a:extLst>
          </p:cNvPr>
          <p:cNvSpPr txBox="1"/>
          <p:nvPr/>
        </p:nvSpPr>
        <p:spPr>
          <a:xfrm>
            <a:off x="9261695" y="999349"/>
            <a:ext cx="2930304" cy="307777"/>
          </a:xfrm>
          <a:prstGeom prst="rect">
            <a:avLst/>
          </a:prstGeom>
          <a:noFill/>
        </p:spPr>
        <p:txBody>
          <a:bodyPr wrap="square">
            <a:spAutoFit/>
          </a:bodyPr>
          <a:lstStyle/>
          <a:p>
            <a:pPr algn="r"/>
            <a:r>
              <a:rPr lang="en-US" sz="1400" b="1" i="1" dirty="0">
                <a:solidFill>
                  <a:schemeClr val="bg1">
                    <a:lumMod val="75000"/>
                  </a:schemeClr>
                </a:solidFill>
              </a:rPr>
              <a:t>In prep. Park et al. (TEMPO O3PROF) </a:t>
            </a:r>
          </a:p>
        </p:txBody>
      </p:sp>
    </p:spTree>
    <p:extLst>
      <p:ext uri="{BB962C8B-B14F-4D97-AF65-F5344CB8AC3E}">
        <p14:creationId xmlns:p14="http://schemas.microsoft.com/office/powerpoint/2010/main" val="8774503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06F898-2F8C-A70A-92D7-DA138E76675C}"/>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A687D38-B122-172B-C42A-C4D36EED281F}"/>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13</a:t>
            </a:fld>
            <a:endParaRPr lang="en-US"/>
          </a:p>
        </p:txBody>
      </p:sp>
      <p:sp>
        <p:nvSpPr>
          <p:cNvPr id="8" name="Title 3">
            <a:extLst>
              <a:ext uri="{FF2B5EF4-FFF2-40B4-BE49-F238E27FC236}">
                <a16:creationId xmlns:a16="http://schemas.microsoft.com/office/drawing/2014/main" id="{3DBC81D8-DE47-3211-C56A-29FABF0D626D}"/>
              </a:ext>
            </a:extLst>
          </p:cNvPr>
          <p:cNvSpPr>
            <a:spLocks noGrp="1"/>
          </p:cNvSpPr>
          <p:nvPr>
            <p:ph type="title"/>
          </p:nvPr>
        </p:nvSpPr>
        <p:spPr>
          <a:xfrm>
            <a:off x="0" y="0"/>
            <a:ext cx="12192000" cy="975701"/>
          </a:xfrm>
        </p:spPr>
        <p:txBody>
          <a:bodyPr/>
          <a:lstStyle/>
          <a:p>
            <a:r>
              <a:rPr lang="en-US" i="1" dirty="0">
                <a:solidFill>
                  <a:srgbClr val="FF00FF"/>
                </a:solidFill>
              </a:rPr>
              <a:t>V04</a:t>
            </a:r>
            <a:r>
              <a:rPr lang="en-US" dirty="0"/>
              <a:t> TEMPO O3PROF:</a:t>
            </a:r>
            <a:br>
              <a:rPr lang="en-US" dirty="0"/>
            </a:br>
            <a:r>
              <a:rPr lang="en-US" i="1" dirty="0"/>
              <a:t>Evaluation</a:t>
            </a:r>
            <a:r>
              <a:rPr lang="ko-KR" altLang="en-US" i="1" dirty="0"/>
              <a:t> </a:t>
            </a:r>
            <a:r>
              <a:rPr lang="en-US" altLang="ko-KR" i="1" dirty="0"/>
              <a:t>STO using MLS</a:t>
            </a:r>
            <a:endParaRPr lang="en-US" i="1" dirty="0"/>
          </a:p>
        </p:txBody>
      </p:sp>
      <p:sp>
        <p:nvSpPr>
          <p:cNvPr id="2" name="TextBox 1">
            <a:extLst>
              <a:ext uri="{FF2B5EF4-FFF2-40B4-BE49-F238E27FC236}">
                <a16:creationId xmlns:a16="http://schemas.microsoft.com/office/drawing/2014/main" id="{3A8A8ED0-F81E-DF71-5667-08A6A8AF6BE1}"/>
              </a:ext>
            </a:extLst>
          </p:cNvPr>
          <p:cNvSpPr txBox="1"/>
          <p:nvPr/>
        </p:nvSpPr>
        <p:spPr>
          <a:xfrm>
            <a:off x="11800114" y="3864429"/>
            <a:ext cx="184731" cy="369332"/>
          </a:xfrm>
          <a:prstGeom prst="rect">
            <a:avLst/>
          </a:prstGeom>
          <a:noFill/>
        </p:spPr>
        <p:txBody>
          <a:bodyPr wrap="none" rtlCol="0">
            <a:spAutoFit/>
          </a:bodyPr>
          <a:lstStyle/>
          <a:p>
            <a:endParaRPr lang="en-US" dirty="0"/>
          </a:p>
        </p:txBody>
      </p:sp>
      <p:sp>
        <p:nvSpPr>
          <p:cNvPr id="9" name="TextBox 8">
            <a:extLst>
              <a:ext uri="{FF2B5EF4-FFF2-40B4-BE49-F238E27FC236}">
                <a16:creationId xmlns:a16="http://schemas.microsoft.com/office/drawing/2014/main" id="{3B8CEB09-7415-D6A3-9087-EC4A883AC460}"/>
              </a:ext>
            </a:extLst>
          </p:cNvPr>
          <p:cNvSpPr txBox="1"/>
          <p:nvPr/>
        </p:nvSpPr>
        <p:spPr>
          <a:xfrm>
            <a:off x="19455" y="1307126"/>
            <a:ext cx="3368179" cy="2015936"/>
          </a:xfrm>
          <a:prstGeom prst="rect">
            <a:avLst/>
          </a:prstGeom>
          <a:noFill/>
        </p:spPr>
        <p:txBody>
          <a:bodyPr wrap="square" rtlCol="0">
            <a:spAutoFit/>
          </a:bodyPr>
          <a:lstStyle/>
          <a:p>
            <a:r>
              <a:rPr lang="en-US" sz="2000" b="1" i="1" dirty="0"/>
              <a:t>Co-location:</a:t>
            </a:r>
          </a:p>
          <a:p>
            <a:r>
              <a:rPr lang="en-US" sz="1500" i="1" dirty="0">
                <a:solidFill>
                  <a:schemeClr val="tx1">
                    <a:lumMod val="65000"/>
                    <a:lumOff val="35000"/>
                  </a:schemeClr>
                </a:solidFill>
              </a:rPr>
              <a:t>SZA, VZA ≤ 80</a:t>
            </a:r>
            <a:br>
              <a:rPr lang="en-US" sz="1500" i="1" dirty="0">
                <a:solidFill>
                  <a:schemeClr val="tx1">
                    <a:lumMod val="65000"/>
                    <a:lumOff val="35000"/>
                  </a:schemeClr>
                </a:solidFill>
              </a:rPr>
            </a:br>
            <a:r>
              <a:rPr lang="en-US" sz="1500" i="1" dirty="0">
                <a:solidFill>
                  <a:schemeClr val="tx1">
                    <a:lumMod val="65000"/>
                    <a:lumOff val="35000"/>
                  </a:schemeClr>
                </a:solidFill>
              </a:rPr>
              <a:t>CF ≤ 0.5</a:t>
            </a:r>
          </a:p>
          <a:p>
            <a:r>
              <a:rPr lang="en-US" sz="1500" i="1" dirty="0">
                <a:solidFill>
                  <a:schemeClr val="tx1">
                    <a:lumMod val="65000"/>
                    <a:lumOff val="35000"/>
                  </a:schemeClr>
                </a:solidFill>
              </a:rPr>
              <a:t>1 ≤ </a:t>
            </a:r>
            <a:r>
              <a:rPr lang="en-US" sz="1500" i="1" dirty="0" err="1">
                <a:solidFill>
                  <a:schemeClr val="tx1">
                    <a:lumMod val="65000"/>
                    <a:lumOff val="35000"/>
                  </a:schemeClr>
                </a:solidFill>
              </a:rPr>
              <a:t>Exit_status</a:t>
            </a:r>
            <a:r>
              <a:rPr lang="en-US" sz="1500" i="1" dirty="0">
                <a:solidFill>
                  <a:schemeClr val="tx1">
                    <a:lumMod val="65000"/>
                    <a:lumOff val="35000"/>
                  </a:schemeClr>
                </a:solidFill>
              </a:rPr>
              <a:t> ≤ 99</a:t>
            </a:r>
          </a:p>
          <a:p>
            <a:r>
              <a:rPr lang="en-US" sz="1500" i="1" dirty="0" err="1">
                <a:solidFill>
                  <a:schemeClr val="tx1">
                    <a:lumMod val="65000"/>
                    <a:lumOff val="35000"/>
                  </a:schemeClr>
                </a:solidFill>
              </a:rPr>
              <a:t>Avg_residual</a:t>
            </a:r>
            <a:r>
              <a:rPr lang="en-US" sz="1500" i="1" dirty="0">
                <a:solidFill>
                  <a:schemeClr val="tx1">
                    <a:lumMod val="65000"/>
                    <a:lumOff val="35000"/>
                  </a:schemeClr>
                </a:solidFill>
              </a:rPr>
              <a:t> ≤ 0.3</a:t>
            </a:r>
          </a:p>
          <a:p>
            <a:r>
              <a:rPr lang="en-US" sz="1500" i="1" dirty="0" err="1">
                <a:solidFill>
                  <a:schemeClr val="tx1">
                    <a:lumMod val="65000"/>
                    <a:lumOff val="35000"/>
                  </a:schemeClr>
                </a:solidFill>
              </a:rPr>
              <a:t>Fit_rms</a:t>
            </a:r>
            <a:r>
              <a:rPr lang="en-US" sz="1500" i="1" dirty="0">
                <a:solidFill>
                  <a:schemeClr val="tx1">
                    <a:lumMod val="65000"/>
                    <a:lumOff val="35000"/>
                  </a:schemeClr>
                </a:solidFill>
              </a:rPr>
              <a:t> ≤ 3.0</a:t>
            </a:r>
            <a:br>
              <a:rPr lang="en-US" sz="1500" i="1" dirty="0">
                <a:solidFill>
                  <a:schemeClr val="tx1">
                    <a:lumMod val="65000"/>
                    <a:lumOff val="35000"/>
                  </a:schemeClr>
                </a:solidFill>
              </a:rPr>
            </a:br>
            <a:r>
              <a:rPr lang="en-US" sz="1500" i="1" dirty="0">
                <a:solidFill>
                  <a:schemeClr val="tx1">
                    <a:lumMod val="65000"/>
                    <a:lumOff val="35000"/>
                  </a:schemeClr>
                </a:solidFill>
              </a:rPr>
              <a:t>Temporal ±30 minutes</a:t>
            </a:r>
          </a:p>
          <a:p>
            <a:r>
              <a:rPr lang="en-US" sz="1500" i="1" dirty="0">
                <a:solidFill>
                  <a:schemeClr val="tx1">
                    <a:lumMod val="65000"/>
                    <a:lumOff val="35000"/>
                  </a:schemeClr>
                </a:solidFill>
              </a:rPr>
              <a:t>Spatial ≤ 50 km</a:t>
            </a:r>
          </a:p>
        </p:txBody>
      </p:sp>
      <p:sp>
        <p:nvSpPr>
          <p:cNvPr id="19" name="TextBox 18">
            <a:extLst>
              <a:ext uri="{FF2B5EF4-FFF2-40B4-BE49-F238E27FC236}">
                <a16:creationId xmlns:a16="http://schemas.microsoft.com/office/drawing/2014/main" id="{03D8B6EB-9FCA-051E-993E-D41E03D94D40}"/>
              </a:ext>
            </a:extLst>
          </p:cNvPr>
          <p:cNvSpPr txBox="1"/>
          <p:nvPr/>
        </p:nvSpPr>
        <p:spPr>
          <a:xfrm>
            <a:off x="19455" y="3766549"/>
            <a:ext cx="3181004" cy="2308324"/>
          </a:xfrm>
          <a:prstGeom prst="rect">
            <a:avLst/>
          </a:prstGeom>
          <a:noFill/>
        </p:spPr>
        <p:txBody>
          <a:bodyPr wrap="square">
            <a:spAutoFit/>
          </a:bodyPr>
          <a:lstStyle/>
          <a:p>
            <a:r>
              <a:rPr lang="en-US" sz="1800" b="1" i="1" dirty="0">
                <a:solidFill>
                  <a:srgbClr val="00B050"/>
                </a:solidFill>
              </a:rPr>
              <a:t>TEMPO and </a:t>
            </a:r>
            <a:r>
              <a:rPr lang="en-US" b="1" i="1" dirty="0">
                <a:solidFill>
                  <a:srgbClr val="00B050"/>
                </a:solidFill>
              </a:rPr>
              <a:t>MLS show strong agreement at three pressure levels (1, 100, and 200 hPa) </a:t>
            </a:r>
            <a:r>
              <a:rPr lang="en-US" i="1" dirty="0"/>
              <a:t>for a specific date in each season</a:t>
            </a:r>
            <a:r>
              <a:rPr lang="en-US" sz="1800" i="1" dirty="0"/>
              <a:t>.</a:t>
            </a:r>
          </a:p>
          <a:p>
            <a:endParaRPr lang="en-US" i="1" dirty="0"/>
          </a:p>
          <a:p>
            <a:r>
              <a:rPr lang="en-US" b="1" i="1" dirty="0">
                <a:solidFill>
                  <a:srgbClr val="00B050"/>
                </a:solidFill>
              </a:rPr>
              <a:t>Successfully captured latitudinal variations in ozone distribution </a:t>
            </a:r>
            <a:r>
              <a:rPr lang="en-US" i="1" dirty="0"/>
              <a:t>from each season.</a:t>
            </a:r>
            <a:endParaRPr lang="en-US" dirty="0"/>
          </a:p>
        </p:txBody>
      </p:sp>
      <p:pic>
        <p:nvPicPr>
          <p:cNvPr id="3" name="Picture 2">
            <a:extLst>
              <a:ext uri="{FF2B5EF4-FFF2-40B4-BE49-F238E27FC236}">
                <a16:creationId xmlns:a16="http://schemas.microsoft.com/office/drawing/2014/main" id="{99FDC5B3-37CD-F369-74AC-43470A3C4C5B}"/>
              </a:ext>
            </a:extLst>
          </p:cNvPr>
          <p:cNvPicPr>
            <a:picLocks noChangeAspect="1"/>
          </p:cNvPicPr>
          <p:nvPr/>
        </p:nvPicPr>
        <p:blipFill>
          <a:blip r:embed="rId3"/>
          <a:stretch>
            <a:fillRect/>
          </a:stretch>
        </p:blipFill>
        <p:spPr>
          <a:xfrm>
            <a:off x="3128487" y="1240326"/>
            <a:ext cx="8106863" cy="5630596"/>
          </a:xfrm>
          <a:prstGeom prst="rect">
            <a:avLst/>
          </a:prstGeom>
        </p:spPr>
      </p:pic>
      <p:sp>
        <p:nvSpPr>
          <p:cNvPr id="13" name="TextBox 12">
            <a:extLst>
              <a:ext uri="{FF2B5EF4-FFF2-40B4-BE49-F238E27FC236}">
                <a16:creationId xmlns:a16="http://schemas.microsoft.com/office/drawing/2014/main" id="{719525FD-F405-0004-BD1E-2A0026C82E2A}"/>
              </a:ext>
            </a:extLst>
          </p:cNvPr>
          <p:cNvSpPr txBox="1"/>
          <p:nvPr/>
        </p:nvSpPr>
        <p:spPr>
          <a:xfrm>
            <a:off x="9261695" y="999349"/>
            <a:ext cx="2930304" cy="307777"/>
          </a:xfrm>
          <a:prstGeom prst="rect">
            <a:avLst/>
          </a:prstGeom>
          <a:noFill/>
        </p:spPr>
        <p:txBody>
          <a:bodyPr wrap="square">
            <a:spAutoFit/>
          </a:bodyPr>
          <a:lstStyle/>
          <a:p>
            <a:pPr algn="r"/>
            <a:r>
              <a:rPr lang="en-US" sz="1400" b="1" i="1" dirty="0">
                <a:solidFill>
                  <a:schemeClr val="bg1">
                    <a:lumMod val="75000"/>
                  </a:schemeClr>
                </a:solidFill>
              </a:rPr>
              <a:t>In prep. Park et al. (TEMPO O3PROF) </a:t>
            </a:r>
          </a:p>
        </p:txBody>
      </p:sp>
    </p:spTree>
    <p:extLst>
      <p:ext uri="{BB962C8B-B14F-4D97-AF65-F5344CB8AC3E}">
        <p14:creationId xmlns:p14="http://schemas.microsoft.com/office/powerpoint/2010/main" val="10442094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DC4CF6-B171-774E-8B6C-63FF4BA98F06}"/>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214E0C4-8C19-2852-EF9B-97602A6A1F69}"/>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14</a:t>
            </a:fld>
            <a:endParaRPr lang="en-US"/>
          </a:p>
        </p:txBody>
      </p:sp>
      <p:sp>
        <p:nvSpPr>
          <p:cNvPr id="8" name="Title 3">
            <a:extLst>
              <a:ext uri="{FF2B5EF4-FFF2-40B4-BE49-F238E27FC236}">
                <a16:creationId xmlns:a16="http://schemas.microsoft.com/office/drawing/2014/main" id="{DA1523D5-C369-365D-C300-AB4733DD242A}"/>
              </a:ext>
            </a:extLst>
          </p:cNvPr>
          <p:cNvSpPr>
            <a:spLocks noGrp="1"/>
          </p:cNvSpPr>
          <p:nvPr>
            <p:ph type="title"/>
          </p:nvPr>
        </p:nvSpPr>
        <p:spPr>
          <a:xfrm>
            <a:off x="0" y="0"/>
            <a:ext cx="12192000" cy="975701"/>
          </a:xfrm>
        </p:spPr>
        <p:txBody>
          <a:bodyPr/>
          <a:lstStyle/>
          <a:p>
            <a:r>
              <a:rPr lang="en-US" i="1" dirty="0">
                <a:solidFill>
                  <a:srgbClr val="FF00FF"/>
                </a:solidFill>
              </a:rPr>
              <a:t>V04</a:t>
            </a:r>
            <a:r>
              <a:rPr lang="en-US" dirty="0"/>
              <a:t> TEMPO O3PROF:</a:t>
            </a:r>
            <a:br>
              <a:rPr lang="en-US" dirty="0"/>
            </a:br>
            <a:r>
              <a:rPr lang="en-US" i="1" dirty="0"/>
              <a:t>Evaluation</a:t>
            </a:r>
            <a:r>
              <a:rPr lang="ko-KR" altLang="en-US" i="1" dirty="0"/>
              <a:t> </a:t>
            </a:r>
            <a:r>
              <a:rPr lang="en-US" altLang="ko-KR" i="1" dirty="0"/>
              <a:t>STO using MLS</a:t>
            </a:r>
            <a:endParaRPr lang="en-US" i="1" dirty="0"/>
          </a:p>
        </p:txBody>
      </p:sp>
      <p:sp>
        <p:nvSpPr>
          <p:cNvPr id="2" name="TextBox 1">
            <a:extLst>
              <a:ext uri="{FF2B5EF4-FFF2-40B4-BE49-F238E27FC236}">
                <a16:creationId xmlns:a16="http://schemas.microsoft.com/office/drawing/2014/main" id="{40FADE3E-30A2-9832-0480-0A4B34B6C6B3}"/>
              </a:ext>
            </a:extLst>
          </p:cNvPr>
          <p:cNvSpPr txBox="1"/>
          <p:nvPr/>
        </p:nvSpPr>
        <p:spPr>
          <a:xfrm>
            <a:off x="11800114" y="3864429"/>
            <a:ext cx="184731" cy="369332"/>
          </a:xfrm>
          <a:prstGeom prst="rect">
            <a:avLst/>
          </a:prstGeom>
          <a:noFill/>
        </p:spPr>
        <p:txBody>
          <a:bodyPr wrap="none" rtlCol="0">
            <a:spAutoFit/>
          </a:bodyPr>
          <a:lstStyle/>
          <a:p>
            <a:endParaRPr lang="en-US" dirty="0"/>
          </a:p>
        </p:txBody>
      </p:sp>
      <p:sp>
        <p:nvSpPr>
          <p:cNvPr id="9" name="TextBox 8">
            <a:extLst>
              <a:ext uri="{FF2B5EF4-FFF2-40B4-BE49-F238E27FC236}">
                <a16:creationId xmlns:a16="http://schemas.microsoft.com/office/drawing/2014/main" id="{0F57A791-A2C2-B021-755B-55EE9C1AAE48}"/>
              </a:ext>
            </a:extLst>
          </p:cNvPr>
          <p:cNvSpPr txBox="1"/>
          <p:nvPr/>
        </p:nvSpPr>
        <p:spPr>
          <a:xfrm>
            <a:off x="19455" y="1786350"/>
            <a:ext cx="3368179" cy="2015936"/>
          </a:xfrm>
          <a:prstGeom prst="rect">
            <a:avLst/>
          </a:prstGeom>
          <a:noFill/>
        </p:spPr>
        <p:txBody>
          <a:bodyPr wrap="square" rtlCol="0">
            <a:spAutoFit/>
          </a:bodyPr>
          <a:lstStyle/>
          <a:p>
            <a:r>
              <a:rPr lang="en-US" sz="2000" b="1" i="1" dirty="0"/>
              <a:t>Co-location:</a:t>
            </a:r>
          </a:p>
          <a:p>
            <a:r>
              <a:rPr lang="en-US" sz="1500" i="1" dirty="0">
                <a:solidFill>
                  <a:schemeClr val="tx1">
                    <a:lumMod val="65000"/>
                    <a:lumOff val="35000"/>
                  </a:schemeClr>
                </a:solidFill>
              </a:rPr>
              <a:t>SZA, VZA ≤ 80</a:t>
            </a:r>
            <a:br>
              <a:rPr lang="en-US" sz="1500" i="1" dirty="0">
                <a:solidFill>
                  <a:schemeClr val="tx1">
                    <a:lumMod val="65000"/>
                    <a:lumOff val="35000"/>
                  </a:schemeClr>
                </a:solidFill>
              </a:rPr>
            </a:br>
            <a:r>
              <a:rPr lang="en-US" sz="1500" i="1" dirty="0">
                <a:solidFill>
                  <a:schemeClr val="tx1">
                    <a:lumMod val="65000"/>
                    <a:lumOff val="35000"/>
                  </a:schemeClr>
                </a:solidFill>
              </a:rPr>
              <a:t>CF ≤ 0.5</a:t>
            </a:r>
          </a:p>
          <a:p>
            <a:r>
              <a:rPr lang="en-US" sz="1500" i="1" dirty="0">
                <a:solidFill>
                  <a:schemeClr val="tx1">
                    <a:lumMod val="65000"/>
                    <a:lumOff val="35000"/>
                  </a:schemeClr>
                </a:solidFill>
              </a:rPr>
              <a:t>1 ≤ </a:t>
            </a:r>
            <a:r>
              <a:rPr lang="en-US" sz="1500" i="1" dirty="0" err="1">
                <a:solidFill>
                  <a:schemeClr val="tx1">
                    <a:lumMod val="65000"/>
                    <a:lumOff val="35000"/>
                  </a:schemeClr>
                </a:solidFill>
              </a:rPr>
              <a:t>Exit_status</a:t>
            </a:r>
            <a:r>
              <a:rPr lang="en-US" sz="1500" i="1" dirty="0">
                <a:solidFill>
                  <a:schemeClr val="tx1">
                    <a:lumMod val="65000"/>
                    <a:lumOff val="35000"/>
                  </a:schemeClr>
                </a:solidFill>
              </a:rPr>
              <a:t> ≤ 99</a:t>
            </a:r>
          </a:p>
          <a:p>
            <a:r>
              <a:rPr lang="en-US" sz="1500" i="1" dirty="0" err="1">
                <a:solidFill>
                  <a:schemeClr val="tx1">
                    <a:lumMod val="65000"/>
                    <a:lumOff val="35000"/>
                  </a:schemeClr>
                </a:solidFill>
              </a:rPr>
              <a:t>Avg_residual</a:t>
            </a:r>
            <a:r>
              <a:rPr lang="en-US" sz="1500" i="1" dirty="0">
                <a:solidFill>
                  <a:schemeClr val="tx1">
                    <a:lumMod val="65000"/>
                    <a:lumOff val="35000"/>
                  </a:schemeClr>
                </a:solidFill>
              </a:rPr>
              <a:t> ≤ 0.3</a:t>
            </a:r>
          </a:p>
          <a:p>
            <a:r>
              <a:rPr lang="en-US" sz="1500" i="1" dirty="0" err="1">
                <a:solidFill>
                  <a:schemeClr val="tx1">
                    <a:lumMod val="65000"/>
                    <a:lumOff val="35000"/>
                  </a:schemeClr>
                </a:solidFill>
              </a:rPr>
              <a:t>Fit_rms</a:t>
            </a:r>
            <a:r>
              <a:rPr lang="en-US" sz="1500" i="1" dirty="0">
                <a:solidFill>
                  <a:schemeClr val="tx1">
                    <a:lumMod val="65000"/>
                    <a:lumOff val="35000"/>
                  </a:schemeClr>
                </a:solidFill>
              </a:rPr>
              <a:t> ≤ 3.0</a:t>
            </a:r>
            <a:br>
              <a:rPr lang="en-US" sz="1500" i="1" dirty="0">
                <a:solidFill>
                  <a:schemeClr val="tx1">
                    <a:lumMod val="65000"/>
                    <a:lumOff val="35000"/>
                  </a:schemeClr>
                </a:solidFill>
              </a:rPr>
            </a:br>
            <a:r>
              <a:rPr lang="en-US" sz="1500" i="1" dirty="0">
                <a:solidFill>
                  <a:schemeClr val="tx1">
                    <a:lumMod val="65000"/>
                    <a:lumOff val="35000"/>
                  </a:schemeClr>
                </a:solidFill>
              </a:rPr>
              <a:t>Temporal ±30 minutes</a:t>
            </a:r>
          </a:p>
          <a:p>
            <a:r>
              <a:rPr lang="en-US" sz="1500" i="1" dirty="0">
                <a:solidFill>
                  <a:schemeClr val="tx1">
                    <a:lumMod val="65000"/>
                    <a:lumOff val="35000"/>
                  </a:schemeClr>
                </a:solidFill>
              </a:rPr>
              <a:t>Spatial ≤ 50 km</a:t>
            </a:r>
          </a:p>
        </p:txBody>
      </p:sp>
      <p:sp>
        <p:nvSpPr>
          <p:cNvPr id="19" name="TextBox 18">
            <a:extLst>
              <a:ext uri="{FF2B5EF4-FFF2-40B4-BE49-F238E27FC236}">
                <a16:creationId xmlns:a16="http://schemas.microsoft.com/office/drawing/2014/main" id="{4BB55F21-8956-F363-B049-0A454EFFBDAE}"/>
              </a:ext>
            </a:extLst>
          </p:cNvPr>
          <p:cNvSpPr txBox="1"/>
          <p:nvPr/>
        </p:nvSpPr>
        <p:spPr>
          <a:xfrm>
            <a:off x="19454" y="5512251"/>
            <a:ext cx="11867745" cy="1200329"/>
          </a:xfrm>
          <a:prstGeom prst="rect">
            <a:avLst/>
          </a:prstGeom>
          <a:noFill/>
        </p:spPr>
        <p:txBody>
          <a:bodyPr wrap="square">
            <a:spAutoFit/>
          </a:bodyPr>
          <a:lstStyle/>
          <a:p>
            <a:r>
              <a:rPr lang="en-US" dirty="0"/>
              <a:t>Demonstrated </a:t>
            </a:r>
            <a:r>
              <a:rPr lang="en-US" b="1" dirty="0"/>
              <a:t>high agreement between TEMPO and MLS profiles at the Stratosphere</a:t>
            </a:r>
            <a:r>
              <a:rPr lang="en-US" dirty="0"/>
              <a:t> (10-260 hPa).</a:t>
            </a:r>
          </a:p>
          <a:p>
            <a:r>
              <a:rPr lang="en-US" dirty="0"/>
              <a:t>However, the TEMPO </a:t>
            </a:r>
            <a:r>
              <a:rPr lang="en-US" b="1" dirty="0"/>
              <a:t>stratospheric has a systematic low bias </a:t>
            </a:r>
            <a:r>
              <a:rPr lang="en-US" dirty="0"/>
              <a:t>(V04 known issue).</a:t>
            </a:r>
          </a:p>
          <a:p>
            <a:r>
              <a:rPr lang="en-US" b="1" dirty="0">
                <a:solidFill>
                  <a:srgbClr val="FF00FF"/>
                </a:solidFill>
              </a:rPr>
              <a:t>It could be caused by differences between the a priori profiles used in the soft calibration calculation and in the retrieval.</a:t>
            </a:r>
          </a:p>
          <a:p>
            <a:r>
              <a:rPr lang="en-US" b="1" dirty="0"/>
              <a:t>We plan to improve these in the next version (V05). </a:t>
            </a:r>
          </a:p>
        </p:txBody>
      </p:sp>
      <p:pic>
        <p:nvPicPr>
          <p:cNvPr id="11" name="Picture 10">
            <a:extLst>
              <a:ext uri="{FF2B5EF4-FFF2-40B4-BE49-F238E27FC236}">
                <a16:creationId xmlns:a16="http://schemas.microsoft.com/office/drawing/2014/main" id="{83355713-83E3-573A-7415-08BCEC04F899}"/>
              </a:ext>
            </a:extLst>
          </p:cNvPr>
          <p:cNvPicPr>
            <a:picLocks noChangeAspect="1"/>
          </p:cNvPicPr>
          <p:nvPr/>
        </p:nvPicPr>
        <p:blipFill>
          <a:blip r:embed="rId3"/>
          <a:stretch>
            <a:fillRect/>
          </a:stretch>
        </p:blipFill>
        <p:spPr>
          <a:xfrm>
            <a:off x="2086597" y="1330774"/>
            <a:ext cx="9361350" cy="4113685"/>
          </a:xfrm>
          <a:prstGeom prst="rect">
            <a:avLst/>
          </a:prstGeom>
        </p:spPr>
      </p:pic>
      <p:sp>
        <p:nvSpPr>
          <p:cNvPr id="14" name="TextBox 13">
            <a:extLst>
              <a:ext uri="{FF2B5EF4-FFF2-40B4-BE49-F238E27FC236}">
                <a16:creationId xmlns:a16="http://schemas.microsoft.com/office/drawing/2014/main" id="{1B8EC0C2-042C-E5CA-854A-CBFD6A19F831}"/>
              </a:ext>
            </a:extLst>
          </p:cNvPr>
          <p:cNvSpPr txBox="1"/>
          <p:nvPr/>
        </p:nvSpPr>
        <p:spPr>
          <a:xfrm>
            <a:off x="9261695" y="999349"/>
            <a:ext cx="2930304" cy="307777"/>
          </a:xfrm>
          <a:prstGeom prst="rect">
            <a:avLst/>
          </a:prstGeom>
          <a:noFill/>
        </p:spPr>
        <p:txBody>
          <a:bodyPr wrap="square">
            <a:spAutoFit/>
          </a:bodyPr>
          <a:lstStyle/>
          <a:p>
            <a:pPr algn="r"/>
            <a:r>
              <a:rPr lang="en-US" sz="1400" b="1" i="1" dirty="0">
                <a:solidFill>
                  <a:schemeClr val="bg1">
                    <a:lumMod val="75000"/>
                  </a:schemeClr>
                </a:solidFill>
              </a:rPr>
              <a:t>In prep. Park et al. (TEMPO O3PROF) </a:t>
            </a:r>
          </a:p>
        </p:txBody>
      </p:sp>
    </p:spTree>
    <p:extLst>
      <p:ext uri="{BB962C8B-B14F-4D97-AF65-F5344CB8AC3E}">
        <p14:creationId xmlns:p14="http://schemas.microsoft.com/office/powerpoint/2010/main" val="27189719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5FA5D90F-524B-41BE-9EAB-CE89211F4C72}"/>
              </a:ext>
            </a:extLst>
          </p:cNvPr>
          <p:cNvSpPr>
            <a:spLocks noGrp="1"/>
          </p:cNvSpPr>
          <p:nvPr>
            <p:ph idx="1"/>
          </p:nvPr>
        </p:nvSpPr>
        <p:spPr>
          <a:xfrm>
            <a:off x="0" y="1010581"/>
            <a:ext cx="12192000" cy="5847419"/>
          </a:xfrm>
        </p:spPr>
        <p:txBody>
          <a:bodyPr/>
          <a:lstStyle/>
          <a:p>
            <a:pPr>
              <a:spcBef>
                <a:spcPts val="0"/>
              </a:spcBef>
            </a:pPr>
            <a:r>
              <a:rPr lang="en-US" b="1" dirty="0">
                <a:solidFill>
                  <a:srgbClr val="002060"/>
                </a:solidFill>
                <a:latin typeface="+mj-lt"/>
              </a:rPr>
              <a:t>TEMPO O3TOT product</a:t>
            </a:r>
          </a:p>
          <a:p>
            <a:pPr lvl="1">
              <a:spcBef>
                <a:spcPts val="0"/>
              </a:spcBef>
              <a:buFont typeface="Wingdings" pitchFamily="2" charset="2"/>
              <a:buChar char="§"/>
            </a:pPr>
            <a:r>
              <a:rPr lang="en-US" sz="2300" b="1" dirty="0">
                <a:latin typeface="+mj-lt"/>
              </a:rPr>
              <a:t>Total column ozone </a:t>
            </a:r>
            <a:r>
              <a:rPr lang="en-US" sz="2300" dirty="0">
                <a:latin typeface="+mj-lt"/>
              </a:rPr>
              <a:t>from V04 TEMPO O3TOT products shows </a:t>
            </a:r>
            <a:r>
              <a:rPr lang="en-US" sz="2300" b="1" dirty="0">
                <a:solidFill>
                  <a:srgbClr val="0600FF"/>
                </a:solidFill>
                <a:latin typeface="+mj-lt"/>
              </a:rPr>
              <a:t>a strong correlation </a:t>
            </a:r>
            <a:r>
              <a:rPr lang="en-US" sz="2300" dirty="0">
                <a:latin typeface="+mj-lt"/>
              </a:rPr>
              <a:t>with both </a:t>
            </a:r>
            <a:r>
              <a:rPr lang="en-US" sz="2300" b="1" dirty="0">
                <a:latin typeface="+mj-lt"/>
              </a:rPr>
              <a:t>ground-based</a:t>
            </a:r>
            <a:r>
              <a:rPr lang="en-US" sz="2300" dirty="0">
                <a:solidFill>
                  <a:srgbClr val="00B050"/>
                </a:solidFill>
                <a:latin typeface="+mj-lt"/>
              </a:rPr>
              <a:t> </a:t>
            </a:r>
            <a:r>
              <a:rPr lang="en-US" sz="2300" dirty="0">
                <a:latin typeface="+mj-lt"/>
              </a:rPr>
              <a:t>and</a:t>
            </a:r>
            <a:r>
              <a:rPr lang="en-US" sz="2300" dirty="0">
                <a:solidFill>
                  <a:srgbClr val="00B050"/>
                </a:solidFill>
                <a:latin typeface="+mj-lt"/>
              </a:rPr>
              <a:t> </a:t>
            </a:r>
            <a:r>
              <a:rPr lang="en-US" sz="2300" b="1" dirty="0">
                <a:latin typeface="+mj-lt"/>
              </a:rPr>
              <a:t>other satellite observations</a:t>
            </a:r>
            <a:r>
              <a:rPr lang="en-US" sz="2300" dirty="0">
                <a:latin typeface="+mj-lt"/>
              </a:rPr>
              <a:t>.</a:t>
            </a:r>
            <a:endParaRPr lang="en-US" sz="2300" dirty="0">
              <a:solidFill>
                <a:srgbClr val="00B050"/>
              </a:solidFill>
              <a:latin typeface="+mj-lt"/>
            </a:endParaRPr>
          </a:p>
          <a:p>
            <a:pPr lvl="1">
              <a:spcBef>
                <a:spcPts val="0"/>
              </a:spcBef>
              <a:buFont typeface="Wingdings" pitchFamily="2" charset="2"/>
              <a:buChar char="§"/>
            </a:pPr>
            <a:r>
              <a:rPr lang="en-US" sz="2300" dirty="0">
                <a:latin typeface="+mj-lt"/>
              </a:rPr>
              <a:t>The known issue of </a:t>
            </a:r>
            <a:r>
              <a:rPr lang="en-US" sz="2300" b="1" dirty="0">
                <a:solidFill>
                  <a:srgbClr val="FF00FF"/>
                </a:solidFill>
                <a:latin typeface="+mj-lt"/>
              </a:rPr>
              <a:t>latitudinal-dependent bias</a:t>
            </a:r>
            <a:r>
              <a:rPr lang="ko-KR" altLang="en-US" sz="2300" b="1" dirty="0">
                <a:solidFill>
                  <a:srgbClr val="FF00FF"/>
                </a:solidFill>
                <a:latin typeface="+mj-lt"/>
              </a:rPr>
              <a:t> </a:t>
            </a:r>
            <a:r>
              <a:rPr lang="en-US" altLang="ko-KR" sz="2300" b="1" dirty="0">
                <a:solidFill>
                  <a:srgbClr val="0600FF"/>
                </a:solidFill>
                <a:latin typeface="+mj-lt"/>
              </a:rPr>
              <a:t>has been </a:t>
            </a:r>
            <a:r>
              <a:rPr lang="en-US" sz="2300" b="1" dirty="0">
                <a:solidFill>
                  <a:srgbClr val="0600FF"/>
                </a:solidFill>
                <a:latin typeface="+mj-lt"/>
              </a:rPr>
              <a:t>mitigated in V04</a:t>
            </a:r>
            <a:r>
              <a:rPr lang="en-US" sz="2300" dirty="0">
                <a:latin typeface="+mj-lt"/>
              </a:rPr>
              <a:t>.</a:t>
            </a:r>
          </a:p>
          <a:p>
            <a:pPr lvl="1">
              <a:spcBef>
                <a:spcPts val="0"/>
              </a:spcBef>
              <a:buFont typeface="Wingdings" pitchFamily="2" charset="2"/>
              <a:buChar char="§"/>
            </a:pPr>
            <a:r>
              <a:rPr lang="en-US" sz="2300" b="1" dirty="0">
                <a:solidFill>
                  <a:srgbClr val="FF0000"/>
                </a:solidFill>
                <a:latin typeface="+mj-lt"/>
              </a:rPr>
              <a:t>Known issues</a:t>
            </a:r>
            <a:r>
              <a:rPr lang="en-US" sz="2300" b="1" dirty="0">
                <a:latin typeface="+mj-lt"/>
              </a:rPr>
              <a:t>: Instrument degradation </a:t>
            </a:r>
            <a:r>
              <a:rPr lang="en-US" sz="2300" dirty="0">
                <a:latin typeface="+mj-lt"/>
              </a:rPr>
              <a:t>and </a:t>
            </a:r>
            <a:r>
              <a:rPr lang="en-US" sz="2300" b="1" dirty="0">
                <a:latin typeface="+mj-lt"/>
              </a:rPr>
              <a:t>viewing/solar zenith angle-dependent bias</a:t>
            </a:r>
          </a:p>
          <a:p>
            <a:pPr marL="609585" lvl="1" indent="0">
              <a:spcBef>
                <a:spcPts val="0"/>
              </a:spcBef>
              <a:buNone/>
            </a:pPr>
            <a:endParaRPr lang="en-US" sz="2500" b="1" dirty="0">
              <a:latin typeface="+mj-lt"/>
            </a:endParaRPr>
          </a:p>
          <a:p>
            <a:pPr>
              <a:spcBef>
                <a:spcPts val="0"/>
              </a:spcBef>
            </a:pPr>
            <a:r>
              <a:rPr lang="en-US" b="1" dirty="0">
                <a:solidFill>
                  <a:srgbClr val="002060"/>
                </a:solidFill>
                <a:latin typeface="+mj-lt"/>
              </a:rPr>
              <a:t>TEMPO O3PROF product</a:t>
            </a:r>
            <a:endParaRPr lang="en-US" b="1" dirty="0">
              <a:solidFill>
                <a:schemeClr val="accent6"/>
              </a:solidFill>
              <a:latin typeface="+mj-lt"/>
            </a:endParaRPr>
          </a:p>
          <a:p>
            <a:pPr lvl="1">
              <a:spcBef>
                <a:spcPts val="0"/>
              </a:spcBef>
              <a:buFont typeface="Wingdings" pitchFamily="2" charset="2"/>
              <a:buChar char="§"/>
            </a:pPr>
            <a:r>
              <a:rPr lang="en-US" sz="2300" b="1" dirty="0">
                <a:latin typeface="+mj-lt"/>
              </a:rPr>
              <a:t>Tropospheric and </a:t>
            </a:r>
            <a:r>
              <a:rPr lang="en-US" sz="2300" b="1" dirty="0"/>
              <a:t>0−2 km ozone </a:t>
            </a:r>
            <a:r>
              <a:rPr lang="en-US" sz="2300" dirty="0">
                <a:latin typeface="+mj-lt"/>
              </a:rPr>
              <a:t>from V04 TEMPO O3PROF show </a:t>
            </a:r>
            <a:r>
              <a:rPr lang="en-US" sz="2300" b="1" dirty="0">
                <a:solidFill>
                  <a:srgbClr val="0600FF"/>
                </a:solidFill>
                <a:latin typeface="+mj-lt"/>
              </a:rPr>
              <a:t>great agreement </a:t>
            </a:r>
            <a:r>
              <a:rPr lang="en-US" sz="2300" dirty="0"/>
              <a:t>with </a:t>
            </a:r>
            <a:r>
              <a:rPr lang="en-US" sz="2300" b="1" dirty="0">
                <a:latin typeface="+mj-lt"/>
              </a:rPr>
              <a:t>ground-based </a:t>
            </a:r>
            <a:r>
              <a:rPr lang="en-US" sz="2300" b="1" dirty="0" err="1">
                <a:latin typeface="+mj-lt"/>
              </a:rPr>
              <a:t>TOLNet</a:t>
            </a:r>
            <a:r>
              <a:rPr lang="en-US" sz="2300" b="1" dirty="0">
                <a:latin typeface="+mj-lt"/>
              </a:rPr>
              <a:t> observations.</a:t>
            </a:r>
            <a:endParaRPr lang="en-US" sz="2300" dirty="0"/>
          </a:p>
          <a:p>
            <a:pPr lvl="1">
              <a:spcBef>
                <a:spcPts val="0"/>
              </a:spcBef>
              <a:buFont typeface="Wingdings" pitchFamily="2" charset="2"/>
              <a:buChar char="§"/>
            </a:pPr>
            <a:r>
              <a:rPr lang="en-US" sz="2300" b="1" dirty="0">
                <a:latin typeface="+mj-lt"/>
              </a:rPr>
              <a:t>Ozone profiles </a:t>
            </a:r>
            <a:r>
              <a:rPr lang="en-US" sz="2300" dirty="0">
                <a:latin typeface="+mj-lt"/>
              </a:rPr>
              <a:t>demonstrate </a:t>
            </a:r>
            <a:r>
              <a:rPr lang="en-US" sz="2300" b="1" dirty="0">
                <a:solidFill>
                  <a:srgbClr val="0600FF"/>
                </a:solidFill>
                <a:latin typeface="+mj-lt"/>
              </a:rPr>
              <a:t>good agreement </a:t>
            </a:r>
            <a:r>
              <a:rPr lang="en-US" sz="2300" dirty="0">
                <a:latin typeface="+mj-lt"/>
              </a:rPr>
              <a:t>with the </a:t>
            </a:r>
            <a:r>
              <a:rPr lang="en-US" sz="2300" b="1" dirty="0" err="1">
                <a:latin typeface="+mj-lt"/>
              </a:rPr>
              <a:t>ozonesonde</a:t>
            </a:r>
            <a:r>
              <a:rPr lang="en-US" sz="2300" b="1" dirty="0">
                <a:latin typeface="+mj-lt"/>
              </a:rPr>
              <a:t> observations.</a:t>
            </a:r>
          </a:p>
          <a:p>
            <a:pPr lvl="1">
              <a:spcBef>
                <a:spcPts val="0"/>
              </a:spcBef>
              <a:buFont typeface="Wingdings" pitchFamily="2" charset="2"/>
              <a:buChar char="§"/>
            </a:pPr>
            <a:r>
              <a:rPr lang="en-US" sz="2300" b="1" dirty="0">
                <a:solidFill>
                  <a:srgbClr val="FF0000"/>
                </a:solidFill>
                <a:latin typeface="+mj-lt"/>
              </a:rPr>
              <a:t>Known issues</a:t>
            </a:r>
            <a:r>
              <a:rPr lang="en-US" sz="2300" b="1" dirty="0">
                <a:latin typeface="+mj-lt"/>
              </a:rPr>
              <a:t>: Stratospheric column ozone </a:t>
            </a:r>
            <a:r>
              <a:rPr lang="en-US" sz="2300" dirty="0">
                <a:latin typeface="+mj-lt"/>
              </a:rPr>
              <a:t>shows a systematic </a:t>
            </a:r>
            <a:r>
              <a:rPr lang="en-US" sz="2300" b="1" dirty="0">
                <a:solidFill>
                  <a:srgbClr val="FF00FF"/>
                </a:solidFill>
                <a:latin typeface="+mj-lt"/>
              </a:rPr>
              <a:t>low bias </a:t>
            </a:r>
            <a:r>
              <a:rPr lang="en-US" sz="2300" dirty="0">
                <a:latin typeface="+mj-lt"/>
              </a:rPr>
              <a:t>compared to </a:t>
            </a:r>
            <a:r>
              <a:rPr lang="en-US" sz="2300" b="1" dirty="0">
                <a:latin typeface="+mj-lt"/>
              </a:rPr>
              <a:t>MLS observations.</a:t>
            </a:r>
            <a:endParaRPr lang="en-US" sz="2300" dirty="0">
              <a:latin typeface="+mj-lt"/>
            </a:endParaRPr>
          </a:p>
        </p:txBody>
      </p:sp>
      <p:sp>
        <p:nvSpPr>
          <p:cNvPr id="4" name="Title 3">
            <a:extLst>
              <a:ext uri="{FF2B5EF4-FFF2-40B4-BE49-F238E27FC236}">
                <a16:creationId xmlns:a16="http://schemas.microsoft.com/office/drawing/2014/main" id="{A1C40668-CC3F-42C3-A5F8-8A916571786A}"/>
              </a:ext>
            </a:extLst>
          </p:cNvPr>
          <p:cNvSpPr>
            <a:spLocks noGrp="1"/>
          </p:cNvSpPr>
          <p:nvPr>
            <p:ph type="title"/>
          </p:nvPr>
        </p:nvSpPr>
        <p:spPr>
          <a:xfrm>
            <a:off x="0" y="0"/>
            <a:ext cx="12192000" cy="975701"/>
          </a:xfrm>
        </p:spPr>
        <p:txBody>
          <a:bodyPr/>
          <a:lstStyle/>
          <a:p>
            <a:r>
              <a:rPr lang="en-US" dirty="0"/>
              <a:t>Summary</a:t>
            </a:r>
            <a:endParaRPr lang="en-US" dirty="0">
              <a:solidFill>
                <a:srgbClr val="00B050"/>
              </a:solidFill>
            </a:endParaRPr>
          </a:p>
        </p:txBody>
      </p:sp>
      <p:sp>
        <p:nvSpPr>
          <p:cNvPr id="6" name="Slide Number Placeholder 5">
            <a:extLst>
              <a:ext uri="{FF2B5EF4-FFF2-40B4-BE49-F238E27FC236}">
                <a16:creationId xmlns:a16="http://schemas.microsoft.com/office/drawing/2014/main" id="{2637A79F-17A5-46EC-AB6D-07DA149B890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600" b="0" i="0" u="none" strike="noStrike" kern="0" cap="none" spc="0" normalizeH="0" baseline="0" noProof="0" smtClean="0">
                <a:ln>
                  <a:noFill/>
                </a:ln>
                <a:solidFill>
                  <a:prstClr val="black">
                    <a:tint val="75000"/>
                  </a:prstClr>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15</a:t>
            </a:fld>
            <a:endParaRPr kumimoji="0" lang="en-US" sz="1600" b="0" i="0" u="none" strike="noStrike" kern="0" cap="none" spc="0" normalizeH="0" baseline="0" noProof="0" dirty="0">
              <a:ln>
                <a:noFill/>
              </a:ln>
              <a:solidFill>
                <a:prstClr val="black">
                  <a:tint val="75000"/>
                </a:prstClr>
              </a:solidFill>
              <a:effectLst/>
              <a:uLnTx/>
              <a:uFillTx/>
              <a:latin typeface="Arial"/>
              <a:cs typeface="Arial"/>
              <a:sym typeface="Arial"/>
            </a:endParaRPr>
          </a:p>
        </p:txBody>
      </p:sp>
    </p:spTree>
    <p:extLst>
      <p:ext uri="{BB962C8B-B14F-4D97-AF65-F5344CB8AC3E}">
        <p14:creationId xmlns:p14="http://schemas.microsoft.com/office/powerpoint/2010/main" val="78408401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39"/>
        <p:cNvGrpSpPr/>
        <p:nvPr/>
      </p:nvGrpSpPr>
      <p:grpSpPr>
        <a:xfrm>
          <a:off x="0" y="0"/>
          <a:ext cx="0" cy="0"/>
          <a:chOff x="0" y="0"/>
          <a:chExt cx="0" cy="0"/>
        </a:xfrm>
      </p:grpSpPr>
      <p:pic>
        <p:nvPicPr>
          <p:cNvPr id="1030" name="Picture 6" descr="Satellite over North America">
            <a:extLst>
              <a:ext uri="{FF2B5EF4-FFF2-40B4-BE49-F238E27FC236}">
                <a16:creationId xmlns:a16="http://schemas.microsoft.com/office/drawing/2014/main" id="{70D1CB3E-E782-824B-4435-676164FCF20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4928" b="10533"/>
          <a:stretch>
            <a:fillRect/>
          </a:stretch>
        </p:blipFill>
        <p:spPr bwMode="auto">
          <a:xfrm>
            <a:off x="0" y="1060315"/>
            <a:ext cx="12192000" cy="5797684"/>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a:extLst>
              <a:ext uri="{FF2B5EF4-FFF2-40B4-BE49-F238E27FC236}">
                <a16:creationId xmlns:a16="http://schemas.microsoft.com/office/drawing/2014/main" id="{EF3BB999-3D47-A8BE-CDA0-FAAD0F7209C4}"/>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16</a:t>
            </a:fld>
            <a:endParaRPr lang="en-US"/>
          </a:p>
        </p:txBody>
      </p:sp>
      <p:sp>
        <p:nvSpPr>
          <p:cNvPr id="6" name="TextBox 5">
            <a:extLst>
              <a:ext uri="{FF2B5EF4-FFF2-40B4-BE49-F238E27FC236}">
                <a16:creationId xmlns:a16="http://schemas.microsoft.com/office/drawing/2014/main" id="{82EC9596-6C8C-4334-88C6-EC50CCEF3DBC}"/>
              </a:ext>
            </a:extLst>
          </p:cNvPr>
          <p:cNvSpPr txBox="1"/>
          <p:nvPr/>
        </p:nvSpPr>
        <p:spPr>
          <a:xfrm>
            <a:off x="2579752" y="5814534"/>
            <a:ext cx="7351812" cy="707886"/>
          </a:xfrm>
          <a:prstGeom prst="rect">
            <a:avLst/>
          </a:prstGeom>
          <a:noFill/>
        </p:spPr>
        <p:txBody>
          <a:bodyPr wrap="square" rtlCol="0">
            <a:spAutoFit/>
          </a:bodyPr>
          <a:lstStyle/>
          <a:p>
            <a:pPr algn="ctr"/>
            <a:r>
              <a:rPr lang="en-US" sz="4000" b="1" dirty="0">
                <a:solidFill>
                  <a:schemeClr val="bg1"/>
                </a:solidFill>
              </a:rPr>
              <a:t>Thank you for your attention!</a:t>
            </a:r>
          </a:p>
        </p:txBody>
      </p:sp>
      <p:sp>
        <p:nvSpPr>
          <p:cNvPr id="13" name="Title 12">
            <a:extLst>
              <a:ext uri="{FF2B5EF4-FFF2-40B4-BE49-F238E27FC236}">
                <a16:creationId xmlns:a16="http://schemas.microsoft.com/office/drawing/2014/main" id="{E95917BD-71FB-A501-B915-D157A32749AD}"/>
              </a:ext>
            </a:extLst>
          </p:cNvPr>
          <p:cNvSpPr>
            <a:spLocks noGrp="1"/>
          </p:cNvSpPr>
          <p:nvPr>
            <p:ph type="title"/>
          </p:nvPr>
        </p:nvSpPr>
        <p:spPr>
          <a:xfrm>
            <a:off x="1702906" y="0"/>
            <a:ext cx="8410944" cy="975701"/>
          </a:xfrm>
        </p:spPr>
        <p:txBody>
          <a:bodyPr/>
          <a:lstStyle/>
          <a:p>
            <a:br>
              <a:rPr lang="en-US" dirty="0"/>
            </a:br>
            <a:r>
              <a:rPr lang="en-US" dirty="0"/>
              <a:t>TEMPO DART team meeting</a:t>
            </a:r>
            <a:br>
              <a:rPr lang="en-US" dirty="0"/>
            </a:br>
            <a:endParaRPr lang="en-US"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67">
          <a:extLst>
            <a:ext uri="{FF2B5EF4-FFF2-40B4-BE49-F238E27FC236}">
              <a16:creationId xmlns:a16="http://schemas.microsoft.com/office/drawing/2014/main" id="{0645BA4F-6C18-1014-5114-EB58BAF842B2}"/>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01C15201-527B-46A0-DCF4-FC30EEB7552B}"/>
              </a:ext>
            </a:extLst>
          </p:cNvPr>
          <p:cNvPicPr>
            <a:picLocks noChangeAspect="1"/>
          </p:cNvPicPr>
          <p:nvPr/>
        </p:nvPicPr>
        <p:blipFill>
          <a:blip r:embed="rId3"/>
          <a:stretch>
            <a:fillRect/>
          </a:stretch>
        </p:blipFill>
        <p:spPr>
          <a:xfrm>
            <a:off x="0" y="3617957"/>
            <a:ext cx="9578502" cy="3192833"/>
          </a:xfrm>
          <a:prstGeom prst="rect">
            <a:avLst/>
          </a:prstGeom>
        </p:spPr>
      </p:pic>
      <p:sp>
        <p:nvSpPr>
          <p:cNvPr id="14" name="Pentagon 13">
            <a:extLst>
              <a:ext uri="{FF2B5EF4-FFF2-40B4-BE49-F238E27FC236}">
                <a16:creationId xmlns:a16="http://schemas.microsoft.com/office/drawing/2014/main" id="{1B256EEC-475B-C7EF-A07C-E696C41CF18A}"/>
              </a:ext>
            </a:extLst>
          </p:cNvPr>
          <p:cNvSpPr/>
          <p:nvPr/>
        </p:nvSpPr>
        <p:spPr>
          <a:xfrm>
            <a:off x="2199908" y="2203141"/>
            <a:ext cx="4083689" cy="999351"/>
          </a:xfrm>
          <a:prstGeom prst="homePlate">
            <a:avLst/>
          </a:prstGeom>
          <a:solidFill>
            <a:srgbClr val="FF00FF">
              <a:alpha val="11000"/>
            </a:srgbClr>
          </a:solidFill>
          <a:ln>
            <a:noFill/>
            <a:headEnd type="none" w="med" len="med"/>
            <a:tailEnd type="none" w="med" len="med"/>
          </a:ln>
        </p:spPr>
        <p:style>
          <a:lnRef idx="1">
            <a:schemeClr val="accent3"/>
          </a:lnRef>
          <a:fillRef idx="2">
            <a:schemeClr val="accent3"/>
          </a:fillRef>
          <a:effectRef idx="1">
            <a:schemeClr val="accent3"/>
          </a:effectRef>
          <a:fontRef idx="minor">
            <a:schemeClr val="dk1"/>
          </a:fontRef>
        </p:style>
        <p:txBody>
          <a:bodyPr rtlCol="0" anchor="ctr"/>
          <a:lstStyle/>
          <a:p>
            <a:pPr marL="179388" lvl="1" indent="-179388">
              <a:spcBef>
                <a:spcPts val="0"/>
              </a:spcBef>
              <a:buFont typeface="+mj-lt"/>
              <a:buAutoNum type="arabicPeriod"/>
            </a:pPr>
            <a:endParaRPr lang="en-US" sz="1300" b="1" dirty="0">
              <a:solidFill>
                <a:srgbClr val="00B050"/>
              </a:solidFill>
            </a:endParaRPr>
          </a:p>
        </p:txBody>
      </p:sp>
      <p:sp>
        <p:nvSpPr>
          <p:cNvPr id="268" name="Google Shape;268;p2">
            <a:extLst>
              <a:ext uri="{FF2B5EF4-FFF2-40B4-BE49-F238E27FC236}">
                <a16:creationId xmlns:a16="http://schemas.microsoft.com/office/drawing/2014/main" id="{5B9538B1-F6F1-2196-B05B-B6EC03D24DD2}"/>
              </a:ext>
            </a:extLst>
          </p:cNvPr>
          <p:cNvSpPr txBox="1">
            <a:spLocks noGrp="1"/>
          </p:cNvSpPr>
          <p:nvPr>
            <p:ph type="title"/>
          </p:nvPr>
        </p:nvSpPr>
        <p:spPr>
          <a:xfrm>
            <a:off x="0" y="1770"/>
            <a:ext cx="12191999" cy="999351"/>
          </a:xfrm>
        </p:spPr>
        <p:txBody>
          <a:bodyPr/>
          <a:lstStyle/>
          <a:p>
            <a:pPr lvl="0"/>
            <a:r>
              <a:rPr lang="en-US" i="1" dirty="0"/>
              <a:t>Summary of the V04 TEMPO O3TOT</a:t>
            </a:r>
            <a:br>
              <a:rPr lang="en-US" i="1" dirty="0"/>
            </a:br>
            <a:r>
              <a:rPr lang="en-US" i="1" dirty="0"/>
              <a:t>algorithm updates</a:t>
            </a:r>
          </a:p>
        </p:txBody>
      </p:sp>
      <p:sp>
        <p:nvSpPr>
          <p:cNvPr id="5" name="Slide Number Placeholder 4">
            <a:extLst>
              <a:ext uri="{FF2B5EF4-FFF2-40B4-BE49-F238E27FC236}">
                <a16:creationId xmlns:a16="http://schemas.microsoft.com/office/drawing/2014/main" id="{1828B46C-3CC9-6A19-681D-35BC695E804C}"/>
              </a:ext>
            </a:extLst>
          </p:cNvPr>
          <p:cNvSpPr>
            <a:spLocks noGrp="1"/>
          </p:cNvSpPr>
          <p:nvPr>
            <p:ph type="sldNum" sz="quarter" idx="12"/>
          </p:nvPr>
        </p:nvSpPr>
        <p:spPr>
          <a:xfrm>
            <a:off x="9459074" y="6621140"/>
            <a:ext cx="2743200" cy="182880"/>
          </a:xfrm>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600" b="0" i="0" u="none" strike="noStrike" kern="0" cap="none" spc="0" normalizeH="0" baseline="0" noProof="0" smtClean="0">
                <a:ln>
                  <a:noFill/>
                </a:ln>
                <a:solidFill>
                  <a:prstClr val="black">
                    <a:tint val="75000"/>
                  </a:prstClr>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a:t>
            </a:fld>
            <a:endParaRPr kumimoji="0" lang="en-US" sz="1600" b="0" i="0" u="none" strike="noStrike" kern="0" cap="none" spc="0" normalizeH="0" baseline="0" noProof="0" dirty="0">
              <a:ln>
                <a:noFill/>
              </a:ln>
              <a:solidFill>
                <a:prstClr val="black">
                  <a:tint val="75000"/>
                </a:prstClr>
              </a:solidFill>
              <a:effectLst/>
              <a:uLnTx/>
              <a:uFillTx/>
              <a:latin typeface="Arial"/>
              <a:cs typeface="Arial"/>
              <a:sym typeface="Arial"/>
            </a:endParaRPr>
          </a:p>
        </p:txBody>
      </p:sp>
      <mc:AlternateContent xmlns:mc="http://schemas.openxmlformats.org/markup-compatibility/2006" xmlns:a14="http://schemas.microsoft.com/office/drawing/2010/main">
        <mc:Choice Requires="a14">
          <p:sp>
            <p:nvSpPr>
              <p:cNvPr id="2" name="Content Placeholder 4">
                <a:extLst>
                  <a:ext uri="{FF2B5EF4-FFF2-40B4-BE49-F238E27FC236}">
                    <a16:creationId xmlns:a16="http://schemas.microsoft.com/office/drawing/2014/main" id="{9AE3E24B-C7D8-C3DA-AD4B-46FCBD4F5541}"/>
                  </a:ext>
                </a:extLst>
              </p:cNvPr>
              <p:cNvSpPr txBox="1">
                <a:spLocks/>
              </p:cNvSpPr>
              <p:nvPr/>
            </p:nvSpPr>
            <p:spPr>
              <a:xfrm>
                <a:off x="-1" y="999350"/>
                <a:ext cx="11867746" cy="5858649"/>
              </a:xfrm>
              <a:prstGeom prst="rect">
                <a:avLst/>
              </a:prstGeom>
            </p:spPr>
            <p:txBody>
              <a:bodyPr/>
              <a:lstStyle>
                <a:lvl1pPr marL="457189" indent="-457189" algn="l" defTabSz="609585" rtl="0" eaLnBrk="1" latinLnBrk="0" hangingPunct="1">
                  <a:spcBef>
                    <a:spcPct val="20000"/>
                  </a:spcBef>
                  <a:buFont typeface="Arial"/>
                  <a:buChar char="•"/>
                  <a:defRPr sz="4267" kern="1200">
                    <a:solidFill>
                      <a:schemeClr val="tx1"/>
                    </a:solidFill>
                    <a:latin typeface="+mn-lt"/>
                    <a:ea typeface="+mn-ea"/>
                    <a:cs typeface="+mn-cs"/>
                  </a:defRPr>
                </a:lvl1pPr>
                <a:lvl2pPr marL="990575" indent="-380990" algn="l" defTabSz="609585" rtl="0" eaLnBrk="1" latinLnBrk="0" hangingPunct="1">
                  <a:spcBef>
                    <a:spcPct val="20000"/>
                  </a:spcBef>
                  <a:buFont typeface="Arial"/>
                  <a:buChar char="–"/>
                  <a:defRPr sz="3733" kern="1200">
                    <a:solidFill>
                      <a:schemeClr val="tx1"/>
                    </a:solidFill>
                    <a:latin typeface="+mn-lt"/>
                    <a:ea typeface="+mn-ea"/>
                    <a:cs typeface="+mn-cs"/>
                  </a:defRPr>
                </a:lvl2pPr>
                <a:lvl3pPr marL="1523962" indent="-304792" algn="l" defTabSz="609585" rtl="0" eaLnBrk="1" latinLnBrk="0" hangingPunct="1">
                  <a:spcBef>
                    <a:spcPct val="20000"/>
                  </a:spcBef>
                  <a:buFont typeface="Arial"/>
                  <a:buChar char="•"/>
                  <a:defRPr sz="3200" kern="120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0" indent="0">
                  <a:spcBef>
                    <a:spcPts val="600"/>
                  </a:spcBef>
                  <a:buNone/>
                </a:pPr>
                <a:r>
                  <a:rPr lang="en-US" sz="2000" b="1" i="1" dirty="0"/>
                  <a:t>TEMPO O3TOT (total column ozone) algorithm</a:t>
                </a:r>
              </a:p>
              <a:p>
                <a:pPr lvl="1">
                  <a:spcBef>
                    <a:spcPts val="0"/>
                  </a:spcBef>
                  <a:buClr>
                    <a:schemeClr val="tx1">
                      <a:lumMod val="65000"/>
                      <a:lumOff val="35000"/>
                    </a:schemeClr>
                  </a:buClr>
                  <a:buFont typeface="Wingdings" pitchFamily="2" charset="2"/>
                  <a:buChar char="ü"/>
                </a:pPr>
                <a:r>
                  <a:rPr lang="en-US" sz="1500" dirty="0"/>
                  <a:t>OMTO3 V8.5</a:t>
                </a:r>
                <a:r>
                  <a:rPr lang="en-US" sz="1500" dirty="0">
                    <a:solidFill>
                      <a:schemeClr val="tx1">
                        <a:lumMod val="65000"/>
                        <a:lumOff val="35000"/>
                      </a:schemeClr>
                    </a:solidFill>
                  </a:rPr>
                  <a:t> </a:t>
                </a:r>
                <a:r>
                  <a:rPr lang="en-US" sz="1500" dirty="0">
                    <a:solidFill>
                      <a:schemeClr val="tx1">
                        <a:lumMod val="50000"/>
                        <a:lumOff val="50000"/>
                      </a:schemeClr>
                    </a:solidFill>
                  </a:rPr>
                  <a:t>(TOMS V8.5) based algorithm</a:t>
                </a:r>
              </a:p>
              <a:p>
                <a:pPr lvl="1">
                  <a:spcBef>
                    <a:spcPts val="0"/>
                  </a:spcBef>
                  <a:buClr>
                    <a:schemeClr val="tx1">
                      <a:lumMod val="65000"/>
                      <a:lumOff val="35000"/>
                    </a:schemeClr>
                  </a:buClr>
                  <a:buFont typeface="Wingdings" pitchFamily="2" charset="2"/>
                  <a:buChar char="ü"/>
                </a:pPr>
                <a:r>
                  <a:rPr lang="en-US" sz="1500" dirty="0">
                    <a:solidFill>
                      <a:schemeClr val="tx1">
                        <a:lumMod val="50000"/>
                        <a:lumOff val="50000"/>
                      </a:schemeClr>
                    </a:solidFill>
                  </a:rPr>
                  <a:t>Uses two wavelength pairs</a:t>
                </a:r>
                <a:r>
                  <a:rPr lang="en-US" altLang="ko-KR" sz="1500" dirty="0">
                    <a:solidFill>
                      <a:schemeClr val="tx1">
                        <a:lumMod val="50000"/>
                        <a:lumOff val="50000"/>
                      </a:schemeClr>
                    </a:solidFill>
                  </a:rPr>
                  <a:t>:</a:t>
                </a:r>
                <a:r>
                  <a:rPr lang="en-US" sz="1500" dirty="0">
                    <a:solidFill>
                      <a:schemeClr val="tx1">
                        <a:lumMod val="50000"/>
                        <a:lumOff val="50000"/>
                      </a:schemeClr>
                    </a:solidFill>
                  </a:rPr>
                  <a:t> </a:t>
                </a:r>
                <a:r>
                  <a:rPr lang="en-US" sz="1500" dirty="0"/>
                  <a:t>(317.6</a:t>
                </a:r>
                <a:r>
                  <a:rPr lang="en-US" altLang="ko-KR" sz="1500" dirty="0"/>
                  <a:t>2</a:t>
                </a:r>
                <a:r>
                  <a:rPr lang="en-US" sz="1500" dirty="0"/>
                  <a:t> and 331.3</a:t>
                </a:r>
                <a:r>
                  <a:rPr lang="en-US" altLang="ko-KR" sz="1500" dirty="0"/>
                  <a:t>4</a:t>
                </a:r>
                <a:r>
                  <a:rPr lang="en-US" sz="1500" dirty="0"/>
                  <a:t> nm</a:t>
                </a:r>
                <a:r>
                  <a:rPr lang="en-US" altLang="ko-KR" sz="1500" dirty="0"/>
                  <a:t>)</a:t>
                </a:r>
                <a:r>
                  <a:rPr lang="en-US" sz="1500" dirty="0"/>
                  <a:t> </a:t>
                </a:r>
                <a:r>
                  <a:rPr lang="en-US" sz="1500" dirty="0">
                    <a:solidFill>
                      <a:schemeClr val="tx1">
                        <a:lumMod val="50000"/>
                        <a:lumOff val="50000"/>
                      </a:schemeClr>
                    </a:solidFill>
                  </a:rPr>
                  <a:t>and </a:t>
                </a:r>
                <a:r>
                  <a:rPr lang="en-US" altLang="ko-KR" sz="1500" dirty="0"/>
                  <a:t>(</a:t>
                </a:r>
                <a:r>
                  <a:rPr lang="en-US" sz="1500" dirty="0"/>
                  <a:t>331.3</a:t>
                </a:r>
                <a:r>
                  <a:rPr lang="en-US" altLang="ko-KR" sz="1500" dirty="0"/>
                  <a:t>4</a:t>
                </a:r>
                <a:r>
                  <a:rPr lang="en-US" sz="1500" dirty="0"/>
                  <a:t> and 360.1</a:t>
                </a:r>
                <a:r>
                  <a:rPr lang="en-US" altLang="ko-KR" sz="1500" dirty="0"/>
                  <a:t>5</a:t>
                </a:r>
                <a:r>
                  <a:rPr lang="en-US" sz="1500" dirty="0"/>
                  <a:t> nm)</a:t>
                </a:r>
              </a:p>
              <a:p>
                <a:pPr lvl="1">
                  <a:spcBef>
                    <a:spcPts val="0"/>
                  </a:spcBef>
                  <a:buClr>
                    <a:schemeClr val="tx1">
                      <a:lumMod val="65000"/>
                      <a:lumOff val="35000"/>
                    </a:schemeClr>
                  </a:buClr>
                  <a:buFont typeface="Wingdings" pitchFamily="2" charset="2"/>
                  <a:buChar char="ü"/>
                </a:pPr>
                <a:r>
                  <a:rPr lang="en-US" sz="1500" dirty="0">
                    <a:sym typeface="Arial Narrow"/>
                  </a:rPr>
                  <a:t>Total O</a:t>
                </a:r>
                <a:r>
                  <a:rPr lang="en-US" sz="1500" baseline="-25000" dirty="0">
                    <a:sym typeface="Arial Narrow"/>
                  </a:rPr>
                  <a:t>3</a:t>
                </a:r>
                <a:r>
                  <a:rPr lang="en-US" sz="1500" dirty="0">
                    <a:sym typeface="Arial Narrow"/>
                  </a:rPr>
                  <a:t>, UVAI, and cloud fraction</a:t>
                </a:r>
                <a:r>
                  <a:rPr lang="ko-KR" altLang="en-US" sz="1500" dirty="0">
                    <a:sym typeface="Arial Narrow"/>
                  </a:rPr>
                  <a:t> </a:t>
                </a:r>
                <a:r>
                  <a:rPr lang="en-US" altLang="ko-KR" sz="1500" dirty="0">
                    <a:solidFill>
                      <a:schemeClr val="tx1">
                        <a:lumMod val="50000"/>
                        <a:lumOff val="50000"/>
                      </a:schemeClr>
                    </a:solidFill>
                    <a:sym typeface="Arial Narrow"/>
                  </a:rPr>
                  <a:t>with s</a:t>
                </a:r>
                <a:r>
                  <a:rPr lang="en-US" sz="1500" dirty="0">
                    <a:solidFill>
                      <a:schemeClr val="tx1">
                        <a:lumMod val="50000"/>
                        <a:lumOff val="50000"/>
                      </a:schemeClr>
                    </a:solidFill>
                  </a:rPr>
                  <a:t>patial resolution of </a:t>
                </a:r>
                <a:r>
                  <a:rPr lang="en-US" sz="1500" dirty="0">
                    <a:solidFill>
                      <a:schemeClr val="tx1"/>
                    </a:solidFill>
                    <a:sym typeface="Arial Narrow"/>
                  </a:rPr>
                  <a:t>2.0 km </a:t>
                </a:r>
                <a14:m>
                  <m:oMath xmlns:m="http://schemas.openxmlformats.org/officeDocument/2006/math">
                    <m:r>
                      <a:rPr lang="en-US" sz="1500">
                        <a:solidFill>
                          <a:schemeClr val="tx1"/>
                        </a:solidFill>
                        <a:latin typeface="Cambria Math" panose="02040503050406030204" pitchFamily="18" charset="0"/>
                        <a:sym typeface="Arial Narrow"/>
                      </a:rPr>
                      <m:t>×</m:t>
                    </m:r>
                  </m:oMath>
                </a14:m>
                <a:r>
                  <a:rPr lang="en-US" sz="1500" dirty="0">
                    <a:solidFill>
                      <a:schemeClr val="tx1"/>
                    </a:solidFill>
                    <a:sym typeface="Arial Narrow"/>
                  </a:rPr>
                  <a:t> 4.75 km</a:t>
                </a:r>
                <a:endParaRPr lang="en-US" sz="1500" dirty="0">
                  <a:solidFill>
                    <a:schemeClr val="tx1">
                      <a:lumMod val="50000"/>
                      <a:lumOff val="50000"/>
                    </a:schemeClr>
                  </a:solidFill>
                  <a:sym typeface="Arial Narrow"/>
                </a:endParaRPr>
              </a:p>
            </p:txBody>
          </p:sp>
        </mc:Choice>
        <mc:Fallback xmlns="">
          <p:sp>
            <p:nvSpPr>
              <p:cNvPr id="2" name="Content Placeholder 4">
                <a:extLst>
                  <a:ext uri="{FF2B5EF4-FFF2-40B4-BE49-F238E27FC236}">
                    <a16:creationId xmlns:a16="http://schemas.microsoft.com/office/drawing/2014/main" id="{9AE3E24B-C7D8-C3DA-AD4B-46FCBD4F5541}"/>
                  </a:ext>
                </a:extLst>
              </p:cNvPr>
              <p:cNvSpPr txBox="1">
                <a:spLocks noRot="1" noChangeAspect="1" noMove="1" noResize="1" noEditPoints="1" noAdjustHandles="1" noChangeArrowheads="1" noChangeShapeType="1" noTextEdit="1"/>
              </p:cNvSpPr>
              <p:nvPr/>
            </p:nvSpPr>
            <p:spPr>
              <a:xfrm>
                <a:off x="-1" y="999350"/>
                <a:ext cx="11867746" cy="5858649"/>
              </a:xfrm>
              <a:prstGeom prst="rect">
                <a:avLst/>
              </a:prstGeom>
              <a:blipFill>
                <a:blip r:embed="rId4"/>
                <a:stretch>
                  <a:fillRect l="-535" t="-64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9E454075-9301-4244-D7B5-3A539A84F69A}"/>
                  </a:ext>
                </a:extLst>
              </p:cNvPr>
              <p:cNvSpPr txBox="1"/>
              <p:nvPr/>
            </p:nvSpPr>
            <p:spPr>
              <a:xfrm>
                <a:off x="-2" y="6427113"/>
                <a:ext cx="3696510" cy="430887"/>
              </a:xfrm>
              <a:prstGeom prst="rect">
                <a:avLst/>
              </a:prstGeom>
              <a:noFill/>
            </p:spPr>
            <p:txBody>
              <a:bodyPr wrap="square" rtlCol="0">
                <a:spAutoFit/>
              </a:bodyPr>
              <a:lstStyle/>
              <a:p>
                <a:pPr marL="184150" indent="-184150">
                  <a:buFont typeface="Wingdings" panose="05000000000000000000" pitchFamily="2" charset="2"/>
                  <a:buChar char="q"/>
                </a:pPr>
                <a:r>
                  <a:rPr lang="en-US" sz="1100" dirty="0"/>
                  <a:t>Applied filtering:</a:t>
                </a:r>
                <a:br>
                  <a:rPr lang="en-US" sz="1100" b="0" i="0" u="none" strike="noStrike" dirty="0">
                    <a:solidFill>
                      <a:srgbClr val="000000"/>
                    </a:solidFill>
                    <a:effectLst/>
                  </a:rPr>
                </a:br>
                <a:r>
                  <a:rPr lang="en-US" sz="1100" b="0" i="0" u="none" strike="noStrike" dirty="0" err="1">
                    <a:solidFill>
                      <a:srgbClr val="000000"/>
                    </a:solidFill>
                    <a:effectLst/>
                  </a:rPr>
                  <a:t>quality_flag</a:t>
                </a:r>
                <a:r>
                  <a:rPr lang="en-US" sz="1100" dirty="0">
                    <a:solidFill>
                      <a:srgbClr val="000000"/>
                    </a:solidFill>
                  </a:rPr>
                  <a:t> &lt; 4096, SZA &lt; 80</a:t>
                </a:r>
                <a14:m>
                  <m:oMath xmlns:m="http://schemas.openxmlformats.org/officeDocument/2006/math">
                    <m:r>
                      <a:rPr lang="en-US" sz="1100" i="1" smtClean="0">
                        <a:solidFill>
                          <a:srgbClr val="000000"/>
                        </a:solidFill>
                        <a:latin typeface="Cambria Math" panose="02040503050406030204" pitchFamily="18" charset="0"/>
                        <a:ea typeface="Cambria Math" panose="02040503050406030204" pitchFamily="18" charset="0"/>
                      </a:rPr>
                      <m:t>°</m:t>
                    </m:r>
                  </m:oMath>
                </a14:m>
                <a:r>
                  <a:rPr lang="en-US" sz="1100" dirty="0">
                    <a:solidFill>
                      <a:srgbClr val="000000"/>
                    </a:solidFill>
                  </a:rPr>
                  <a:t>,  VZA &lt; 80</a:t>
                </a:r>
                <a14:m>
                  <m:oMath xmlns:m="http://schemas.openxmlformats.org/officeDocument/2006/math">
                    <m:r>
                      <a:rPr lang="en-US" sz="1100" i="1">
                        <a:solidFill>
                          <a:srgbClr val="000000"/>
                        </a:solidFill>
                        <a:latin typeface="Cambria Math" panose="02040503050406030204" pitchFamily="18" charset="0"/>
                        <a:ea typeface="Cambria Math" panose="02040503050406030204" pitchFamily="18" charset="0"/>
                      </a:rPr>
                      <m:t>°</m:t>
                    </m:r>
                  </m:oMath>
                </a14:m>
                <a:r>
                  <a:rPr lang="en-US" sz="1100" dirty="0">
                    <a:solidFill>
                      <a:srgbClr val="000000"/>
                    </a:solidFill>
                  </a:rPr>
                  <a:t>, and CF &lt; 0.5</a:t>
                </a:r>
                <a:endParaRPr lang="en-US" sz="1100" dirty="0"/>
              </a:p>
            </p:txBody>
          </p:sp>
        </mc:Choice>
        <mc:Fallback xmlns="">
          <p:sp>
            <p:nvSpPr>
              <p:cNvPr id="9" name="TextBox 8">
                <a:extLst>
                  <a:ext uri="{FF2B5EF4-FFF2-40B4-BE49-F238E27FC236}">
                    <a16:creationId xmlns:a16="http://schemas.microsoft.com/office/drawing/2014/main" id="{9E454075-9301-4244-D7B5-3A539A84F69A}"/>
                  </a:ext>
                </a:extLst>
              </p:cNvPr>
              <p:cNvSpPr txBox="1">
                <a:spLocks noRot="1" noChangeAspect="1" noMove="1" noResize="1" noEditPoints="1" noAdjustHandles="1" noChangeArrowheads="1" noChangeShapeType="1" noTextEdit="1"/>
              </p:cNvSpPr>
              <p:nvPr/>
            </p:nvSpPr>
            <p:spPr>
              <a:xfrm>
                <a:off x="-2" y="6427113"/>
                <a:ext cx="3696510" cy="430887"/>
              </a:xfrm>
              <a:prstGeom prst="rect">
                <a:avLst/>
              </a:prstGeom>
              <a:blipFill>
                <a:blip r:embed="rId5"/>
                <a:stretch>
                  <a:fillRect b="-1142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09A35822-CE74-EC4D-74CE-96250921BA13}"/>
                  </a:ext>
                </a:extLst>
              </p:cNvPr>
              <p:cNvSpPr txBox="1"/>
              <p:nvPr/>
            </p:nvSpPr>
            <p:spPr>
              <a:xfrm>
                <a:off x="3254796" y="6427113"/>
                <a:ext cx="3790546" cy="430887"/>
              </a:xfrm>
              <a:prstGeom prst="rect">
                <a:avLst/>
              </a:prstGeom>
              <a:noFill/>
            </p:spPr>
            <p:txBody>
              <a:bodyPr wrap="square" rtlCol="0">
                <a:spAutoFit/>
              </a:bodyPr>
              <a:lstStyle/>
              <a:p>
                <a:pPr marL="184150" indent="-184150">
                  <a:buFont typeface="Wingdings" panose="05000000000000000000" pitchFamily="2" charset="2"/>
                  <a:buChar char="q"/>
                </a:pPr>
                <a:r>
                  <a:rPr lang="en-US" sz="1100" dirty="0"/>
                  <a:t>Applied filtering:</a:t>
                </a:r>
                <a:br>
                  <a:rPr lang="en-US" sz="1100" b="0" i="0" u="none" strike="noStrike" dirty="0">
                    <a:solidFill>
                      <a:srgbClr val="000000"/>
                    </a:solidFill>
                    <a:effectLst/>
                  </a:rPr>
                </a:br>
                <a:r>
                  <a:rPr lang="en-US" sz="1100" b="0" i="0" u="none" strike="noStrike" dirty="0" err="1">
                    <a:solidFill>
                      <a:srgbClr val="000000"/>
                    </a:solidFill>
                    <a:effectLst/>
                  </a:rPr>
                  <a:t>quality_flag</a:t>
                </a:r>
                <a:r>
                  <a:rPr lang="en-US" sz="1100" dirty="0">
                    <a:solidFill>
                      <a:srgbClr val="000000"/>
                    </a:solidFill>
                  </a:rPr>
                  <a:t> = 0 and 1, SZA &lt; 80</a:t>
                </a:r>
                <a14:m>
                  <m:oMath xmlns:m="http://schemas.openxmlformats.org/officeDocument/2006/math">
                    <m:r>
                      <a:rPr lang="en-US" sz="1100" i="1">
                        <a:solidFill>
                          <a:srgbClr val="000000"/>
                        </a:solidFill>
                        <a:latin typeface="Cambria Math" panose="02040503050406030204" pitchFamily="18" charset="0"/>
                        <a:ea typeface="Cambria Math" panose="02040503050406030204" pitchFamily="18" charset="0"/>
                      </a:rPr>
                      <m:t>°</m:t>
                    </m:r>
                  </m:oMath>
                </a14:m>
                <a:r>
                  <a:rPr lang="en-US" sz="1100" dirty="0">
                    <a:solidFill>
                      <a:srgbClr val="000000"/>
                    </a:solidFill>
                  </a:rPr>
                  <a:t>,  VZA &lt; 80</a:t>
                </a:r>
                <a14:m>
                  <m:oMath xmlns:m="http://schemas.openxmlformats.org/officeDocument/2006/math">
                    <m:r>
                      <a:rPr lang="en-US" sz="1100" i="1">
                        <a:solidFill>
                          <a:srgbClr val="000000"/>
                        </a:solidFill>
                        <a:latin typeface="Cambria Math" panose="02040503050406030204" pitchFamily="18" charset="0"/>
                        <a:ea typeface="Cambria Math" panose="02040503050406030204" pitchFamily="18" charset="0"/>
                      </a:rPr>
                      <m:t>°</m:t>
                    </m:r>
                  </m:oMath>
                </a14:m>
                <a:r>
                  <a:rPr lang="en-US" sz="1100" dirty="0">
                    <a:solidFill>
                      <a:srgbClr val="000000"/>
                    </a:solidFill>
                  </a:rPr>
                  <a:t>, and CF &lt; 0.5</a:t>
                </a:r>
                <a:endParaRPr lang="en-US" sz="1100" dirty="0"/>
              </a:p>
            </p:txBody>
          </p:sp>
        </mc:Choice>
        <mc:Fallback xmlns="">
          <p:sp>
            <p:nvSpPr>
              <p:cNvPr id="10" name="TextBox 9">
                <a:extLst>
                  <a:ext uri="{FF2B5EF4-FFF2-40B4-BE49-F238E27FC236}">
                    <a16:creationId xmlns:a16="http://schemas.microsoft.com/office/drawing/2014/main" id="{09A35822-CE74-EC4D-74CE-96250921BA13}"/>
                  </a:ext>
                </a:extLst>
              </p:cNvPr>
              <p:cNvSpPr txBox="1">
                <a:spLocks noRot="1" noChangeAspect="1" noMove="1" noResize="1" noEditPoints="1" noAdjustHandles="1" noChangeArrowheads="1" noChangeShapeType="1" noTextEdit="1"/>
              </p:cNvSpPr>
              <p:nvPr/>
            </p:nvSpPr>
            <p:spPr>
              <a:xfrm>
                <a:off x="3254796" y="6427113"/>
                <a:ext cx="3790546" cy="430887"/>
              </a:xfrm>
              <a:prstGeom prst="rect">
                <a:avLst/>
              </a:prstGeom>
              <a:blipFill>
                <a:blip r:embed="rId6"/>
                <a:stretch>
                  <a:fillRect b="-11429"/>
                </a:stretch>
              </a:blipFill>
            </p:spPr>
            <p:txBody>
              <a:bodyPr/>
              <a:lstStyle/>
              <a:p>
                <a:r>
                  <a:rPr lang="en-US">
                    <a:noFill/>
                  </a:rPr>
                  <a:t> </a:t>
                </a:r>
              </a:p>
            </p:txBody>
          </p:sp>
        </mc:Fallback>
      </mc:AlternateContent>
      <p:sp>
        <p:nvSpPr>
          <p:cNvPr id="6" name="Can 5">
            <a:extLst>
              <a:ext uri="{FF2B5EF4-FFF2-40B4-BE49-F238E27FC236}">
                <a16:creationId xmlns:a16="http://schemas.microsoft.com/office/drawing/2014/main" id="{890181EF-5648-D65C-83AC-79471B47B3B6}"/>
              </a:ext>
            </a:extLst>
          </p:cNvPr>
          <p:cNvSpPr/>
          <p:nvPr/>
        </p:nvSpPr>
        <p:spPr>
          <a:xfrm>
            <a:off x="691112" y="2160825"/>
            <a:ext cx="1316264" cy="999351"/>
          </a:xfrm>
          <a:prstGeom prst="can">
            <a:avLst/>
          </a:prstGeom>
        </p:spPr>
        <p:style>
          <a:lnRef idx="1">
            <a:schemeClr val="accent4"/>
          </a:lnRef>
          <a:fillRef idx="3">
            <a:schemeClr val="accent4"/>
          </a:fillRef>
          <a:effectRef idx="2">
            <a:schemeClr val="accent4"/>
          </a:effectRef>
          <a:fontRef idx="minor">
            <a:schemeClr val="lt1"/>
          </a:fontRef>
        </p:style>
        <p:txBody>
          <a:bodyPr rtlCol="0" anchor="ctr"/>
          <a:lstStyle/>
          <a:p>
            <a:pPr algn="ctr"/>
            <a:r>
              <a:rPr lang="en-US" b="1" dirty="0"/>
              <a:t>TEMPO O3TOT V03</a:t>
            </a:r>
          </a:p>
        </p:txBody>
      </p:sp>
      <p:sp>
        <p:nvSpPr>
          <p:cNvPr id="7" name="Can 6">
            <a:extLst>
              <a:ext uri="{FF2B5EF4-FFF2-40B4-BE49-F238E27FC236}">
                <a16:creationId xmlns:a16="http://schemas.microsoft.com/office/drawing/2014/main" id="{5A7B7C52-DB9F-4315-A532-8D930C0F5A7D}"/>
              </a:ext>
            </a:extLst>
          </p:cNvPr>
          <p:cNvSpPr/>
          <p:nvPr/>
        </p:nvSpPr>
        <p:spPr>
          <a:xfrm>
            <a:off x="6387211" y="2160825"/>
            <a:ext cx="1316264" cy="999351"/>
          </a:xfrm>
          <a:prstGeom prst="can">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t>TEMPO O3TOT V04</a:t>
            </a:r>
          </a:p>
        </p:txBody>
      </p:sp>
      <p:sp>
        <p:nvSpPr>
          <p:cNvPr id="13" name="TextBox 12">
            <a:extLst>
              <a:ext uri="{FF2B5EF4-FFF2-40B4-BE49-F238E27FC236}">
                <a16:creationId xmlns:a16="http://schemas.microsoft.com/office/drawing/2014/main" id="{4743F717-1105-BA2F-11B3-2ACEC4C543FD}"/>
              </a:ext>
            </a:extLst>
          </p:cNvPr>
          <p:cNvSpPr txBox="1"/>
          <p:nvPr/>
        </p:nvSpPr>
        <p:spPr>
          <a:xfrm>
            <a:off x="6335404" y="3109086"/>
            <a:ext cx="1419877" cy="461665"/>
          </a:xfrm>
          <a:prstGeom prst="rect">
            <a:avLst/>
          </a:prstGeom>
          <a:noFill/>
        </p:spPr>
        <p:txBody>
          <a:bodyPr wrap="square">
            <a:spAutoFit/>
          </a:bodyPr>
          <a:lstStyle/>
          <a:p>
            <a:pPr algn="ctr"/>
            <a:r>
              <a:rPr lang="en-US" sz="1200" b="1" dirty="0">
                <a:solidFill>
                  <a:schemeClr val="tx1">
                    <a:lumMod val="65000"/>
                    <a:lumOff val="35000"/>
                  </a:schemeClr>
                </a:solidFill>
              </a:rPr>
              <a:t>Publicly released</a:t>
            </a:r>
            <a:br>
              <a:rPr lang="en-US" sz="1200" b="1" dirty="0">
                <a:solidFill>
                  <a:schemeClr val="tx1">
                    <a:lumMod val="65000"/>
                    <a:lumOff val="35000"/>
                  </a:schemeClr>
                </a:solidFill>
              </a:rPr>
            </a:br>
            <a:r>
              <a:rPr lang="en-US" sz="1200" b="1" dirty="0">
                <a:solidFill>
                  <a:schemeClr val="tx1">
                    <a:lumMod val="65000"/>
                    <a:lumOff val="35000"/>
                  </a:schemeClr>
                </a:solidFill>
              </a:rPr>
              <a:t>on Sep 17, 2025</a:t>
            </a:r>
            <a:endParaRPr lang="en-US" sz="1200" dirty="0">
              <a:solidFill>
                <a:schemeClr val="tx1">
                  <a:lumMod val="65000"/>
                  <a:lumOff val="35000"/>
                </a:schemeClr>
              </a:solidFill>
            </a:endParaRPr>
          </a:p>
        </p:txBody>
      </p:sp>
      <p:sp>
        <p:nvSpPr>
          <p:cNvPr id="3" name="TextBox 2">
            <a:extLst>
              <a:ext uri="{FF2B5EF4-FFF2-40B4-BE49-F238E27FC236}">
                <a16:creationId xmlns:a16="http://schemas.microsoft.com/office/drawing/2014/main" id="{073142D2-AEA9-CE41-30EC-BC1506374808}"/>
              </a:ext>
            </a:extLst>
          </p:cNvPr>
          <p:cNvSpPr txBox="1"/>
          <p:nvPr/>
        </p:nvSpPr>
        <p:spPr>
          <a:xfrm>
            <a:off x="639305" y="3109085"/>
            <a:ext cx="1419877" cy="461665"/>
          </a:xfrm>
          <a:prstGeom prst="rect">
            <a:avLst/>
          </a:prstGeom>
          <a:noFill/>
        </p:spPr>
        <p:txBody>
          <a:bodyPr wrap="square">
            <a:spAutoFit/>
          </a:bodyPr>
          <a:lstStyle/>
          <a:p>
            <a:pPr algn="ctr"/>
            <a:r>
              <a:rPr lang="en-US" sz="1200" b="1" dirty="0">
                <a:solidFill>
                  <a:schemeClr val="tx1">
                    <a:lumMod val="65000"/>
                    <a:lumOff val="35000"/>
                  </a:schemeClr>
                </a:solidFill>
              </a:rPr>
              <a:t>Publicly released</a:t>
            </a:r>
            <a:br>
              <a:rPr lang="en-US" sz="1200" b="1" dirty="0">
                <a:solidFill>
                  <a:schemeClr val="tx1">
                    <a:lumMod val="65000"/>
                    <a:lumOff val="35000"/>
                  </a:schemeClr>
                </a:solidFill>
              </a:rPr>
            </a:br>
            <a:r>
              <a:rPr lang="en-US" sz="1200" b="1" dirty="0">
                <a:solidFill>
                  <a:schemeClr val="tx1">
                    <a:lumMod val="65000"/>
                    <a:lumOff val="35000"/>
                  </a:schemeClr>
                </a:solidFill>
              </a:rPr>
              <a:t>on </a:t>
            </a:r>
            <a:r>
              <a:rPr lang="en-US" altLang="ko-KR" sz="1200" b="1" dirty="0">
                <a:solidFill>
                  <a:schemeClr val="tx1">
                    <a:lumMod val="65000"/>
                    <a:lumOff val="35000"/>
                  </a:schemeClr>
                </a:solidFill>
              </a:rPr>
              <a:t>May 20</a:t>
            </a:r>
            <a:r>
              <a:rPr lang="en-US" sz="1200" b="1" dirty="0">
                <a:solidFill>
                  <a:schemeClr val="tx1">
                    <a:lumMod val="65000"/>
                    <a:lumOff val="35000"/>
                  </a:schemeClr>
                </a:solidFill>
              </a:rPr>
              <a:t>, 2025</a:t>
            </a:r>
            <a:endParaRPr lang="en-US" sz="1200" dirty="0">
              <a:solidFill>
                <a:schemeClr val="tx1">
                  <a:lumMod val="65000"/>
                  <a:lumOff val="35000"/>
                </a:schemeClr>
              </a:solidFill>
            </a:endParaRPr>
          </a:p>
        </p:txBody>
      </p:sp>
      <p:sp>
        <p:nvSpPr>
          <p:cNvPr id="11" name="TextBox 10">
            <a:extLst>
              <a:ext uri="{FF2B5EF4-FFF2-40B4-BE49-F238E27FC236}">
                <a16:creationId xmlns:a16="http://schemas.microsoft.com/office/drawing/2014/main" id="{023D92A1-B1C3-4391-B227-024761B7B2ED}"/>
              </a:ext>
            </a:extLst>
          </p:cNvPr>
          <p:cNvSpPr txBox="1"/>
          <p:nvPr/>
        </p:nvSpPr>
        <p:spPr>
          <a:xfrm>
            <a:off x="2236706" y="2203141"/>
            <a:ext cx="3815976" cy="1015663"/>
          </a:xfrm>
          <a:prstGeom prst="rect">
            <a:avLst/>
          </a:prstGeom>
          <a:noFill/>
        </p:spPr>
        <p:txBody>
          <a:bodyPr wrap="square">
            <a:spAutoFit/>
          </a:bodyPr>
          <a:lstStyle/>
          <a:p>
            <a:pPr marL="185738" indent="-185738">
              <a:buFont typeface="+mj-lt"/>
              <a:buAutoNum type="arabicPeriod"/>
            </a:pPr>
            <a:r>
              <a:rPr lang="en-US" altLang="ko-KR" sz="1200" dirty="0">
                <a:sym typeface="Arial Narrow"/>
              </a:rPr>
              <a:t>Update </a:t>
            </a:r>
            <a:r>
              <a:rPr lang="en-US" altLang="ko-KR" sz="1200" b="1" dirty="0" err="1">
                <a:sym typeface="Arial Narrow"/>
              </a:rPr>
              <a:t>Quality_Flag</a:t>
            </a:r>
            <a:endParaRPr lang="en-US" altLang="ko-KR" sz="1200" b="1" dirty="0">
              <a:sym typeface="Arial Narrow"/>
            </a:endParaRPr>
          </a:p>
          <a:p>
            <a:pPr marL="185738" indent="-185738">
              <a:buFont typeface="+mj-lt"/>
              <a:buAutoNum type="arabicPeriod"/>
            </a:pPr>
            <a:r>
              <a:rPr lang="en-US" altLang="ko-KR" sz="1200" dirty="0">
                <a:sym typeface="Arial Narrow"/>
              </a:rPr>
              <a:t>Improve </a:t>
            </a:r>
            <a:r>
              <a:rPr lang="en-US" altLang="ko-KR" sz="1200" b="1" dirty="0">
                <a:sym typeface="Arial Narrow"/>
              </a:rPr>
              <a:t>latitudinal-dependent bias</a:t>
            </a:r>
            <a:r>
              <a:rPr lang="en-US" altLang="ko-KR" sz="1200" dirty="0">
                <a:sym typeface="Arial Narrow"/>
              </a:rPr>
              <a:t> in total column ozone.</a:t>
            </a:r>
            <a:r>
              <a:rPr lang="en-US" sz="1200" dirty="0"/>
              <a:t> </a:t>
            </a:r>
          </a:p>
          <a:p>
            <a:pPr marL="185738" indent="-185738">
              <a:buFont typeface="+mj-lt"/>
              <a:buAutoNum type="arabicPeriod"/>
            </a:pPr>
            <a:r>
              <a:rPr lang="en-US" altLang="ko-KR" sz="1200" dirty="0">
                <a:sym typeface="Arial Narrow"/>
              </a:rPr>
              <a:t>Update </a:t>
            </a:r>
            <a:r>
              <a:rPr lang="en-US" altLang="ko-KR" sz="1200" b="1" dirty="0">
                <a:sym typeface="Arial Narrow"/>
              </a:rPr>
              <a:t>LUTs </a:t>
            </a:r>
            <a:r>
              <a:rPr lang="en-US" altLang="ko-KR" sz="1200" dirty="0">
                <a:sym typeface="Arial Narrow"/>
              </a:rPr>
              <a:t>using the </a:t>
            </a:r>
            <a:r>
              <a:rPr lang="en-US" altLang="ko-KR" sz="1200" b="1" dirty="0">
                <a:sym typeface="Arial Narrow"/>
              </a:rPr>
              <a:t>on-orbit slit function </a:t>
            </a:r>
            <a:r>
              <a:rPr lang="en-US" altLang="ko-KR" sz="1200" dirty="0">
                <a:sym typeface="Arial Narrow"/>
              </a:rPr>
              <a:t>and the </a:t>
            </a:r>
            <a:r>
              <a:rPr lang="en-US" altLang="ko-KR" sz="1200" b="1" dirty="0">
                <a:sym typeface="Arial Narrow"/>
              </a:rPr>
              <a:t>BDM ozone cross-section</a:t>
            </a:r>
          </a:p>
        </p:txBody>
      </p:sp>
      <p:pic>
        <p:nvPicPr>
          <p:cNvPr id="4" name="Picture 3">
            <a:extLst>
              <a:ext uri="{FF2B5EF4-FFF2-40B4-BE49-F238E27FC236}">
                <a16:creationId xmlns:a16="http://schemas.microsoft.com/office/drawing/2014/main" id="{2D5486C1-F9B7-D5E2-2A09-8B61DA68A4A1}"/>
              </a:ext>
            </a:extLst>
          </p:cNvPr>
          <p:cNvPicPr>
            <a:picLocks noChangeAspect="1"/>
          </p:cNvPicPr>
          <p:nvPr/>
        </p:nvPicPr>
        <p:blipFill>
          <a:blip r:embed="rId7"/>
          <a:stretch>
            <a:fillRect/>
          </a:stretch>
        </p:blipFill>
        <p:spPr>
          <a:xfrm>
            <a:off x="9541212" y="3848280"/>
            <a:ext cx="2650787" cy="2650787"/>
          </a:xfrm>
          <a:prstGeom prst="rect">
            <a:avLst/>
          </a:prstGeom>
        </p:spPr>
      </p:pic>
      <p:sp>
        <p:nvSpPr>
          <p:cNvPr id="12" name="TextBox 11">
            <a:extLst>
              <a:ext uri="{FF2B5EF4-FFF2-40B4-BE49-F238E27FC236}">
                <a16:creationId xmlns:a16="http://schemas.microsoft.com/office/drawing/2014/main" id="{73C9D671-58FC-A6B6-6470-E9F8DDB61A41}"/>
              </a:ext>
            </a:extLst>
          </p:cNvPr>
          <p:cNvSpPr txBox="1"/>
          <p:nvPr/>
        </p:nvSpPr>
        <p:spPr>
          <a:xfrm>
            <a:off x="9416199" y="999349"/>
            <a:ext cx="2775800" cy="307777"/>
          </a:xfrm>
          <a:prstGeom prst="rect">
            <a:avLst/>
          </a:prstGeom>
          <a:noFill/>
        </p:spPr>
        <p:txBody>
          <a:bodyPr wrap="square">
            <a:spAutoFit/>
          </a:bodyPr>
          <a:lstStyle/>
          <a:p>
            <a:pPr algn="r"/>
            <a:r>
              <a:rPr lang="en-US" sz="1400" b="1" i="1" dirty="0">
                <a:solidFill>
                  <a:schemeClr val="bg1">
                    <a:lumMod val="75000"/>
                  </a:schemeClr>
                </a:solidFill>
              </a:rPr>
              <a:t>In prep. Park et al. (TEMPO O3TOT) </a:t>
            </a:r>
          </a:p>
        </p:txBody>
      </p:sp>
    </p:spTree>
    <p:extLst>
      <p:ext uri="{BB962C8B-B14F-4D97-AF65-F5344CB8AC3E}">
        <p14:creationId xmlns:p14="http://schemas.microsoft.com/office/powerpoint/2010/main" val="19325212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6CAAF5-AA3D-E3A7-112F-04F4957C0E0D}"/>
            </a:ext>
          </a:extLst>
        </p:cNvPr>
        <p:cNvGrpSpPr/>
        <p:nvPr/>
      </p:nvGrpSpPr>
      <p:grpSpPr>
        <a:xfrm>
          <a:off x="0" y="0"/>
          <a:ext cx="0" cy="0"/>
          <a:chOff x="0" y="0"/>
          <a:chExt cx="0" cy="0"/>
        </a:xfrm>
      </p:grpSpPr>
      <p:pic>
        <p:nvPicPr>
          <p:cNvPr id="45" name="Picture 44">
            <a:extLst>
              <a:ext uri="{FF2B5EF4-FFF2-40B4-BE49-F238E27FC236}">
                <a16:creationId xmlns:a16="http://schemas.microsoft.com/office/drawing/2014/main" id="{172FFD35-850F-E1DA-0EBA-B1429DF4FE18}"/>
              </a:ext>
            </a:extLst>
          </p:cNvPr>
          <p:cNvPicPr>
            <a:picLocks noChangeAspect="1"/>
          </p:cNvPicPr>
          <p:nvPr/>
        </p:nvPicPr>
        <p:blipFill>
          <a:blip r:embed="rId3"/>
          <a:stretch>
            <a:fillRect/>
          </a:stretch>
        </p:blipFill>
        <p:spPr>
          <a:xfrm>
            <a:off x="4641851" y="1387440"/>
            <a:ext cx="6480000" cy="2160000"/>
          </a:xfrm>
          <a:prstGeom prst="rect">
            <a:avLst/>
          </a:prstGeom>
        </p:spPr>
      </p:pic>
      <p:pic>
        <p:nvPicPr>
          <p:cNvPr id="44" name="Picture 43">
            <a:extLst>
              <a:ext uri="{FF2B5EF4-FFF2-40B4-BE49-F238E27FC236}">
                <a16:creationId xmlns:a16="http://schemas.microsoft.com/office/drawing/2014/main" id="{6E737F38-4894-E52E-76A0-D631B691129A}"/>
              </a:ext>
            </a:extLst>
          </p:cNvPr>
          <p:cNvPicPr>
            <a:picLocks noChangeAspect="1"/>
          </p:cNvPicPr>
          <p:nvPr/>
        </p:nvPicPr>
        <p:blipFill>
          <a:blip r:embed="rId4"/>
          <a:stretch>
            <a:fillRect/>
          </a:stretch>
        </p:blipFill>
        <p:spPr>
          <a:xfrm>
            <a:off x="4636499" y="4117704"/>
            <a:ext cx="6480000" cy="2160000"/>
          </a:xfrm>
          <a:prstGeom prst="rect">
            <a:avLst/>
          </a:prstGeom>
        </p:spPr>
      </p:pic>
      <p:grpSp>
        <p:nvGrpSpPr>
          <p:cNvPr id="19" name="Group 18">
            <a:extLst>
              <a:ext uri="{FF2B5EF4-FFF2-40B4-BE49-F238E27FC236}">
                <a16:creationId xmlns:a16="http://schemas.microsoft.com/office/drawing/2014/main" id="{37A7E085-9E79-097B-E6CD-E04E363AFE6E}"/>
              </a:ext>
            </a:extLst>
          </p:cNvPr>
          <p:cNvGrpSpPr/>
          <p:nvPr/>
        </p:nvGrpSpPr>
        <p:grpSpPr>
          <a:xfrm>
            <a:off x="-10832" y="4809325"/>
            <a:ext cx="4059555" cy="1764616"/>
            <a:chOff x="7964643" y="1079404"/>
            <a:chExt cx="4059555" cy="1764616"/>
          </a:xfrm>
        </p:grpSpPr>
        <p:grpSp>
          <p:nvGrpSpPr>
            <p:cNvPr id="7" name="Group 6">
              <a:extLst>
                <a:ext uri="{FF2B5EF4-FFF2-40B4-BE49-F238E27FC236}">
                  <a16:creationId xmlns:a16="http://schemas.microsoft.com/office/drawing/2014/main" id="{F5B6EC4D-338B-BDCF-E527-880C6C501713}"/>
                </a:ext>
              </a:extLst>
            </p:cNvPr>
            <p:cNvGrpSpPr/>
            <p:nvPr/>
          </p:nvGrpSpPr>
          <p:grpSpPr>
            <a:xfrm>
              <a:off x="7964643" y="1079404"/>
              <a:ext cx="4059555" cy="1764616"/>
              <a:chOff x="8161435" y="1119474"/>
              <a:chExt cx="3831566" cy="1665514"/>
            </a:xfrm>
          </p:grpSpPr>
          <p:pic>
            <p:nvPicPr>
              <p:cNvPr id="15" name="Picture 14">
                <a:extLst>
                  <a:ext uri="{FF2B5EF4-FFF2-40B4-BE49-F238E27FC236}">
                    <a16:creationId xmlns:a16="http://schemas.microsoft.com/office/drawing/2014/main" id="{685AF95B-4E3F-C4D0-2C36-8C1C724A3C8A}"/>
                  </a:ext>
                </a:extLst>
              </p:cNvPr>
              <p:cNvPicPr>
                <a:picLocks noChangeAspect="1"/>
              </p:cNvPicPr>
              <p:nvPr/>
            </p:nvPicPr>
            <p:blipFill>
              <a:blip r:embed="rId5"/>
              <a:srcRect l="50703"/>
              <a:stretch>
                <a:fillRect/>
              </a:stretch>
            </p:blipFill>
            <p:spPr>
              <a:xfrm>
                <a:off x="8161435" y="1119474"/>
                <a:ext cx="3831566" cy="1665514"/>
              </a:xfrm>
              <a:prstGeom prst="rect">
                <a:avLst/>
              </a:prstGeom>
            </p:spPr>
          </p:pic>
          <p:sp>
            <p:nvSpPr>
              <p:cNvPr id="18" name="Rectangle 17">
                <a:extLst>
                  <a:ext uri="{FF2B5EF4-FFF2-40B4-BE49-F238E27FC236}">
                    <a16:creationId xmlns:a16="http://schemas.microsoft.com/office/drawing/2014/main" id="{48A069D7-9D63-91AF-DE17-A3C60158C608}"/>
                  </a:ext>
                </a:extLst>
              </p:cNvPr>
              <p:cNvSpPr/>
              <p:nvPr/>
            </p:nvSpPr>
            <p:spPr>
              <a:xfrm>
                <a:off x="8511043" y="2105463"/>
                <a:ext cx="2441275" cy="29049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cxnSp>
          <p:nvCxnSpPr>
            <p:cNvPr id="20" name="Straight Arrow Connector 19">
              <a:extLst>
                <a:ext uri="{FF2B5EF4-FFF2-40B4-BE49-F238E27FC236}">
                  <a16:creationId xmlns:a16="http://schemas.microsoft.com/office/drawing/2014/main" id="{767A4779-0914-6FC1-CDDB-3DE0FFC5035A}"/>
                </a:ext>
              </a:extLst>
            </p:cNvPr>
            <p:cNvCxnSpPr>
              <a:cxnSpLocks/>
            </p:cNvCxnSpPr>
            <p:nvPr/>
          </p:nvCxnSpPr>
          <p:spPr>
            <a:xfrm flipH="1" flipV="1">
              <a:off x="9504583" y="1953287"/>
              <a:ext cx="123740" cy="181980"/>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21" name="Straight Connector 20">
              <a:extLst>
                <a:ext uri="{FF2B5EF4-FFF2-40B4-BE49-F238E27FC236}">
                  <a16:creationId xmlns:a16="http://schemas.microsoft.com/office/drawing/2014/main" id="{07337B69-C2DF-AEFA-2C26-F1B08B9D4BBC}"/>
                </a:ext>
              </a:extLst>
            </p:cNvPr>
            <p:cNvCxnSpPr/>
            <p:nvPr/>
          </p:nvCxnSpPr>
          <p:spPr>
            <a:xfrm flipV="1">
              <a:off x="9493113" y="1291376"/>
              <a:ext cx="0" cy="1177223"/>
            </a:xfrm>
            <a:prstGeom prst="line">
              <a:avLst/>
            </a:prstGeom>
            <a:ln w="9525">
              <a:solidFill>
                <a:srgbClr val="FF00FF"/>
              </a:solidFill>
              <a:prstDash val="dash"/>
            </a:ln>
          </p:spPr>
          <p:style>
            <a:lnRef idx="2">
              <a:schemeClr val="dk1"/>
            </a:lnRef>
            <a:fillRef idx="0">
              <a:schemeClr val="dk1"/>
            </a:fillRef>
            <a:effectRef idx="1">
              <a:schemeClr val="dk1"/>
            </a:effectRef>
            <a:fontRef idx="minor">
              <a:schemeClr val="tx1"/>
            </a:fontRef>
          </p:style>
        </p:cxnSp>
        <p:sp>
          <p:nvSpPr>
            <p:cNvPr id="24" name="TextBox 23">
              <a:extLst>
                <a:ext uri="{FF2B5EF4-FFF2-40B4-BE49-F238E27FC236}">
                  <a16:creationId xmlns:a16="http://schemas.microsoft.com/office/drawing/2014/main" id="{F9D79D47-C525-52C8-B40D-F195F3F0AF63}"/>
                </a:ext>
              </a:extLst>
            </p:cNvPr>
            <p:cNvSpPr txBox="1"/>
            <p:nvPr/>
          </p:nvSpPr>
          <p:spPr>
            <a:xfrm>
              <a:off x="9459798" y="2102126"/>
              <a:ext cx="485292" cy="276999"/>
            </a:xfrm>
            <a:prstGeom prst="rect">
              <a:avLst/>
            </a:prstGeom>
            <a:noFill/>
          </p:spPr>
          <p:txBody>
            <a:bodyPr wrap="square" rtlCol="0">
              <a:spAutoFit/>
            </a:bodyPr>
            <a:lstStyle/>
            <a:p>
              <a:r>
                <a:rPr lang="en-US" sz="1200" dirty="0"/>
                <a:t>-1%</a:t>
              </a:r>
            </a:p>
          </p:txBody>
        </p:sp>
      </p:grpSp>
      <p:sp>
        <p:nvSpPr>
          <p:cNvPr id="2" name="Slide Number Placeholder 1">
            <a:extLst>
              <a:ext uri="{FF2B5EF4-FFF2-40B4-BE49-F238E27FC236}">
                <a16:creationId xmlns:a16="http://schemas.microsoft.com/office/drawing/2014/main" id="{DD7AC91C-6AC3-3561-0E24-F771E2C1921D}"/>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3</a:t>
            </a:fld>
            <a:endParaRPr lang="en-US"/>
          </a:p>
        </p:txBody>
      </p:sp>
      <p:sp>
        <p:nvSpPr>
          <p:cNvPr id="4" name="Slide Number Placeholder 3">
            <a:extLst>
              <a:ext uri="{FF2B5EF4-FFF2-40B4-BE49-F238E27FC236}">
                <a16:creationId xmlns:a16="http://schemas.microsoft.com/office/drawing/2014/main" id="{DFBAAB94-3ABA-5AE2-9645-F9E50A2D79B9}"/>
              </a:ext>
            </a:extLst>
          </p:cNvPr>
          <p:cNvSpPr txBox="1">
            <a:spLocks/>
          </p:cNvSpPr>
          <p:nvPr/>
        </p:nvSpPr>
        <p:spPr>
          <a:xfrm>
            <a:off x="9448800" y="6621140"/>
            <a:ext cx="2743200" cy="182880"/>
          </a:xfrm>
          <a:prstGeom prst="rect">
            <a:avLst/>
          </a:prstGeom>
        </p:spPr>
        <p:txBody>
          <a:bodyPr vert="horz" lIns="91440" tIns="0" rIns="91440" bIns="0" rtlCol="0" anchor="ctr"/>
          <a:lstStyle>
            <a:defPPr>
              <a:defRPr lang="en-US"/>
            </a:defPPr>
            <a:lvl1pPr marL="0" algn="r" defTabSz="914400" rtl="0" eaLnBrk="1" latinLnBrk="0" hangingPunct="1">
              <a:defRPr sz="16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0000000-1234-1234-1234-123412341234}" type="slidenum">
              <a:rPr lang="en-US" smtClean="0"/>
              <a:pPr/>
              <a:t>3</a:t>
            </a:fld>
            <a:endParaRPr lang="en-US"/>
          </a:p>
        </p:txBody>
      </p:sp>
      <p:sp>
        <p:nvSpPr>
          <p:cNvPr id="5" name="TextBox 4">
            <a:extLst>
              <a:ext uri="{FF2B5EF4-FFF2-40B4-BE49-F238E27FC236}">
                <a16:creationId xmlns:a16="http://schemas.microsoft.com/office/drawing/2014/main" id="{C62A29C0-F645-99BA-5AE4-AA93513D1ADC}"/>
              </a:ext>
            </a:extLst>
          </p:cNvPr>
          <p:cNvSpPr txBox="1"/>
          <p:nvPr/>
        </p:nvSpPr>
        <p:spPr>
          <a:xfrm>
            <a:off x="19456" y="1057264"/>
            <a:ext cx="9972332" cy="400110"/>
          </a:xfrm>
          <a:prstGeom prst="rect">
            <a:avLst/>
          </a:prstGeom>
          <a:noFill/>
        </p:spPr>
        <p:txBody>
          <a:bodyPr wrap="square" rtlCol="0">
            <a:spAutoFit/>
          </a:bodyPr>
          <a:lstStyle/>
          <a:p>
            <a:r>
              <a:rPr lang="en-US" sz="2000" b="1" i="1" dirty="0"/>
              <a:t>Implemented </a:t>
            </a:r>
            <a:r>
              <a:rPr lang="en-US" sz="2000" b="1" i="1" dirty="0">
                <a:solidFill>
                  <a:srgbClr val="0057FF"/>
                </a:solidFill>
              </a:rPr>
              <a:t>BTDF update in TEMPO L1B </a:t>
            </a:r>
            <a:r>
              <a:rPr lang="en-US" sz="2000" b="1" i="1" dirty="0"/>
              <a:t>+</a:t>
            </a:r>
            <a:r>
              <a:rPr lang="en-US" sz="2000" b="1" i="1" dirty="0">
                <a:solidFill>
                  <a:srgbClr val="0057FF"/>
                </a:solidFill>
              </a:rPr>
              <a:t> </a:t>
            </a:r>
            <a:r>
              <a:rPr lang="en-US" sz="2000" b="1" i="1" dirty="0">
                <a:solidFill>
                  <a:srgbClr val="00B050"/>
                </a:solidFill>
              </a:rPr>
              <a:t>bump correction</a:t>
            </a:r>
            <a:r>
              <a:rPr lang="ko-KR" altLang="en-US" sz="2000" b="1" i="1" dirty="0">
                <a:solidFill>
                  <a:srgbClr val="00B050"/>
                </a:solidFill>
              </a:rPr>
              <a:t> </a:t>
            </a:r>
            <a:r>
              <a:rPr lang="en-US" sz="2000" b="1" i="1" dirty="0"/>
              <a:t>+ </a:t>
            </a:r>
            <a:r>
              <a:rPr lang="en-US" sz="2000" b="1" i="1" dirty="0">
                <a:solidFill>
                  <a:srgbClr val="7030A0"/>
                </a:solidFill>
              </a:rPr>
              <a:t>360nm adjustment</a:t>
            </a:r>
          </a:p>
        </p:txBody>
      </p:sp>
      <p:grpSp>
        <p:nvGrpSpPr>
          <p:cNvPr id="23" name="Group 22">
            <a:extLst>
              <a:ext uri="{FF2B5EF4-FFF2-40B4-BE49-F238E27FC236}">
                <a16:creationId xmlns:a16="http://schemas.microsoft.com/office/drawing/2014/main" id="{A4A3E571-2D01-B4FF-3621-E484E6BCD9C5}"/>
              </a:ext>
            </a:extLst>
          </p:cNvPr>
          <p:cNvGrpSpPr/>
          <p:nvPr/>
        </p:nvGrpSpPr>
        <p:grpSpPr>
          <a:xfrm>
            <a:off x="-1482" y="3115226"/>
            <a:ext cx="4059555" cy="1764616"/>
            <a:chOff x="7964643" y="1079404"/>
            <a:chExt cx="4059555" cy="1764616"/>
          </a:xfrm>
        </p:grpSpPr>
        <p:grpSp>
          <p:nvGrpSpPr>
            <p:cNvPr id="25" name="Group 24">
              <a:extLst>
                <a:ext uri="{FF2B5EF4-FFF2-40B4-BE49-F238E27FC236}">
                  <a16:creationId xmlns:a16="http://schemas.microsoft.com/office/drawing/2014/main" id="{3BF468EF-C35B-87F1-5377-C20AEBD9E631}"/>
                </a:ext>
              </a:extLst>
            </p:cNvPr>
            <p:cNvGrpSpPr/>
            <p:nvPr/>
          </p:nvGrpSpPr>
          <p:grpSpPr>
            <a:xfrm>
              <a:off x="7964643" y="1079404"/>
              <a:ext cx="4059555" cy="1764616"/>
              <a:chOff x="8161435" y="1119474"/>
              <a:chExt cx="3831566" cy="1665514"/>
            </a:xfrm>
          </p:grpSpPr>
          <p:pic>
            <p:nvPicPr>
              <p:cNvPr id="33" name="Picture 32">
                <a:extLst>
                  <a:ext uri="{FF2B5EF4-FFF2-40B4-BE49-F238E27FC236}">
                    <a16:creationId xmlns:a16="http://schemas.microsoft.com/office/drawing/2014/main" id="{6E80DE05-D266-354F-4352-F1EF6F5E7FD5}"/>
                  </a:ext>
                </a:extLst>
              </p:cNvPr>
              <p:cNvPicPr>
                <a:picLocks noChangeAspect="1"/>
              </p:cNvPicPr>
              <p:nvPr/>
            </p:nvPicPr>
            <p:blipFill>
              <a:blip r:embed="rId5"/>
              <a:srcRect l="50703"/>
              <a:stretch>
                <a:fillRect/>
              </a:stretch>
            </p:blipFill>
            <p:spPr>
              <a:xfrm>
                <a:off x="8161435" y="1119474"/>
                <a:ext cx="3831566" cy="1665514"/>
              </a:xfrm>
              <a:prstGeom prst="rect">
                <a:avLst/>
              </a:prstGeom>
            </p:spPr>
          </p:pic>
          <p:sp>
            <p:nvSpPr>
              <p:cNvPr id="34" name="Rectangle 33">
                <a:extLst>
                  <a:ext uri="{FF2B5EF4-FFF2-40B4-BE49-F238E27FC236}">
                    <a16:creationId xmlns:a16="http://schemas.microsoft.com/office/drawing/2014/main" id="{D0475783-1CA8-58F2-7C72-14D5D192685E}"/>
                  </a:ext>
                </a:extLst>
              </p:cNvPr>
              <p:cNvSpPr/>
              <p:nvPr/>
            </p:nvSpPr>
            <p:spPr>
              <a:xfrm>
                <a:off x="8511043" y="2105463"/>
                <a:ext cx="2441275" cy="29049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cxnSp>
          <p:nvCxnSpPr>
            <p:cNvPr id="29" name="Straight Arrow Connector 28">
              <a:extLst>
                <a:ext uri="{FF2B5EF4-FFF2-40B4-BE49-F238E27FC236}">
                  <a16:creationId xmlns:a16="http://schemas.microsoft.com/office/drawing/2014/main" id="{7531B2C7-7CE2-83AE-FE63-8CCABD55D891}"/>
                </a:ext>
              </a:extLst>
            </p:cNvPr>
            <p:cNvCxnSpPr>
              <a:cxnSpLocks/>
            </p:cNvCxnSpPr>
            <p:nvPr/>
          </p:nvCxnSpPr>
          <p:spPr>
            <a:xfrm flipV="1">
              <a:off x="8529721" y="1966759"/>
              <a:ext cx="172319" cy="230247"/>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30" name="Straight Connector 29">
              <a:extLst>
                <a:ext uri="{FF2B5EF4-FFF2-40B4-BE49-F238E27FC236}">
                  <a16:creationId xmlns:a16="http://schemas.microsoft.com/office/drawing/2014/main" id="{EA8E7FDD-6298-83DB-B315-A9AC572314F8}"/>
                </a:ext>
              </a:extLst>
            </p:cNvPr>
            <p:cNvCxnSpPr/>
            <p:nvPr/>
          </p:nvCxnSpPr>
          <p:spPr>
            <a:xfrm flipV="1">
              <a:off x="8868923" y="1298517"/>
              <a:ext cx="0" cy="1177223"/>
            </a:xfrm>
            <a:prstGeom prst="line">
              <a:avLst/>
            </a:prstGeom>
            <a:ln w="9525">
              <a:solidFill>
                <a:srgbClr val="FF00FF"/>
              </a:solidFill>
              <a:prstDash val="dash"/>
            </a:ln>
          </p:spPr>
          <p:style>
            <a:lnRef idx="2">
              <a:schemeClr val="dk1"/>
            </a:lnRef>
            <a:fillRef idx="0">
              <a:schemeClr val="dk1"/>
            </a:fillRef>
            <a:effectRef idx="1">
              <a:schemeClr val="dk1"/>
            </a:effectRef>
            <a:fontRef idx="minor">
              <a:schemeClr val="tx1"/>
            </a:fontRef>
          </p:style>
        </p:cxnSp>
        <p:cxnSp>
          <p:nvCxnSpPr>
            <p:cNvPr id="31" name="Straight Connector 30">
              <a:extLst>
                <a:ext uri="{FF2B5EF4-FFF2-40B4-BE49-F238E27FC236}">
                  <a16:creationId xmlns:a16="http://schemas.microsoft.com/office/drawing/2014/main" id="{89292A7B-C8A8-88AE-8C2E-DDE93BDA1D9F}"/>
                </a:ext>
              </a:extLst>
            </p:cNvPr>
            <p:cNvCxnSpPr/>
            <p:nvPr/>
          </p:nvCxnSpPr>
          <p:spPr>
            <a:xfrm flipV="1">
              <a:off x="8619914" y="1298517"/>
              <a:ext cx="0" cy="1177223"/>
            </a:xfrm>
            <a:prstGeom prst="line">
              <a:avLst/>
            </a:prstGeom>
            <a:ln w="9525">
              <a:solidFill>
                <a:srgbClr val="FF00FF"/>
              </a:solidFill>
              <a:prstDash val="dash"/>
            </a:ln>
          </p:spPr>
          <p:style>
            <a:lnRef idx="2">
              <a:schemeClr val="dk1"/>
            </a:lnRef>
            <a:fillRef idx="0">
              <a:schemeClr val="dk1"/>
            </a:fillRef>
            <a:effectRef idx="1">
              <a:schemeClr val="dk1"/>
            </a:effectRef>
            <a:fontRef idx="minor">
              <a:schemeClr val="tx1"/>
            </a:fontRef>
          </p:style>
        </p:cxnSp>
        <p:sp>
          <p:nvSpPr>
            <p:cNvPr id="32" name="TextBox 31">
              <a:extLst>
                <a:ext uri="{FF2B5EF4-FFF2-40B4-BE49-F238E27FC236}">
                  <a16:creationId xmlns:a16="http://schemas.microsoft.com/office/drawing/2014/main" id="{1A7E4E6F-5043-5FF0-29BC-4CC16CEF992C}"/>
                </a:ext>
              </a:extLst>
            </p:cNvPr>
            <p:cNvSpPr txBox="1"/>
            <p:nvPr/>
          </p:nvSpPr>
          <p:spPr>
            <a:xfrm>
              <a:off x="8249813" y="2197849"/>
              <a:ext cx="1062751" cy="246221"/>
            </a:xfrm>
            <a:prstGeom prst="rect">
              <a:avLst/>
            </a:prstGeom>
            <a:noFill/>
          </p:spPr>
          <p:txBody>
            <a:bodyPr wrap="square" rtlCol="0">
              <a:spAutoFit/>
            </a:bodyPr>
            <a:lstStyle/>
            <a:p>
              <a:r>
                <a:rPr lang="en-US" sz="1000" dirty="0"/>
                <a:t>Bump correction</a:t>
              </a:r>
            </a:p>
          </p:txBody>
        </p:sp>
      </p:grpSp>
      <p:grpSp>
        <p:nvGrpSpPr>
          <p:cNvPr id="35" name="Group 34">
            <a:extLst>
              <a:ext uri="{FF2B5EF4-FFF2-40B4-BE49-F238E27FC236}">
                <a16:creationId xmlns:a16="http://schemas.microsoft.com/office/drawing/2014/main" id="{7CB0DE5A-312F-433A-5869-1DBEC1FB7ECC}"/>
              </a:ext>
            </a:extLst>
          </p:cNvPr>
          <p:cNvGrpSpPr/>
          <p:nvPr/>
        </p:nvGrpSpPr>
        <p:grpSpPr>
          <a:xfrm>
            <a:off x="-4684" y="1422782"/>
            <a:ext cx="4059555" cy="1764616"/>
            <a:chOff x="7879403" y="975702"/>
            <a:chExt cx="4059555" cy="1764616"/>
          </a:xfrm>
        </p:grpSpPr>
        <p:grpSp>
          <p:nvGrpSpPr>
            <p:cNvPr id="36" name="Group 35">
              <a:extLst>
                <a:ext uri="{FF2B5EF4-FFF2-40B4-BE49-F238E27FC236}">
                  <a16:creationId xmlns:a16="http://schemas.microsoft.com/office/drawing/2014/main" id="{7EF3D85C-C84D-F5CB-8BA2-B0837D478EBE}"/>
                </a:ext>
              </a:extLst>
            </p:cNvPr>
            <p:cNvGrpSpPr/>
            <p:nvPr/>
          </p:nvGrpSpPr>
          <p:grpSpPr>
            <a:xfrm>
              <a:off x="7879403" y="975702"/>
              <a:ext cx="4059555" cy="1764616"/>
              <a:chOff x="8161435" y="1119474"/>
              <a:chExt cx="3831566" cy="1665514"/>
            </a:xfrm>
          </p:grpSpPr>
          <p:pic>
            <p:nvPicPr>
              <p:cNvPr id="39" name="Picture 38">
                <a:extLst>
                  <a:ext uri="{FF2B5EF4-FFF2-40B4-BE49-F238E27FC236}">
                    <a16:creationId xmlns:a16="http://schemas.microsoft.com/office/drawing/2014/main" id="{24D3EE93-E8F4-892A-2B53-C9E959E0F4C4}"/>
                  </a:ext>
                </a:extLst>
              </p:cNvPr>
              <p:cNvPicPr>
                <a:picLocks noChangeAspect="1"/>
              </p:cNvPicPr>
              <p:nvPr/>
            </p:nvPicPr>
            <p:blipFill>
              <a:blip r:embed="rId5"/>
              <a:srcRect l="50703"/>
              <a:stretch>
                <a:fillRect/>
              </a:stretch>
            </p:blipFill>
            <p:spPr>
              <a:xfrm>
                <a:off x="8161435" y="1119474"/>
                <a:ext cx="3831566" cy="1665514"/>
              </a:xfrm>
              <a:prstGeom prst="rect">
                <a:avLst/>
              </a:prstGeom>
            </p:spPr>
          </p:pic>
          <p:sp>
            <p:nvSpPr>
              <p:cNvPr id="40" name="Rectangle 39">
                <a:extLst>
                  <a:ext uri="{FF2B5EF4-FFF2-40B4-BE49-F238E27FC236}">
                    <a16:creationId xmlns:a16="http://schemas.microsoft.com/office/drawing/2014/main" id="{F624B6AC-A668-568A-9212-83620AEE91AC}"/>
                  </a:ext>
                </a:extLst>
              </p:cNvPr>
              <p:cNvSpPr/>
              <p:nvPr/>
            </p:nvSpPr>
            <p:spPr>
              <a:xfrm>
                <a:off x="8511043" y="2105463"/>
                <a:ext cx="2441275" cy="29049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7" name="TextBox 36">
              <a:extLst>
                <a:ext uri="{FF2B5EF4-FFF2-40B4-BE49-F238E27FC236}">
                  <a16:creationId xmlns:a16="http://schemas.microsoft.com/office/drawing/2014/main" id="{09589901-CFC7-C38B-B781-2755BDCA1AA6}"/>
                </a:ext>
              </a:extLst>
            </p:cNvPr>
            <p:cNvSpPr txBox="1"/>
            <p:nvPr/>
          </p:nvSpPr>
          <p:spPr>
            <a:xfrm>
              <a:off x="8695426" y="1510643"/>
              <a:ext cx="819509" cy="307777"/>
            </a:xfrm>
            <a:prstGeom prst="rect">
              <a:avLst/>
            </a:prstGeom>
            <a:noFill/>
          </p:spPr>
          <p:txBody>
            <a:bodyPr wrap="square" rtlCol="0">
              <a:spAutoFit/>
            </a:bodyPr>
            <a:lstStyle/>
            <a:p>
              <a:r>
                <a:rPr lang="en-US" sz="1400" b="1" dirty="0">
                  <a:solidFill>
                    <a:srgbClr val="7030A0"/>
                  </a:solidFill>
                </a:rPr>
                <a:t>Updated</a:t>
              </a:r>
            </a:p>
          </p:txBody>
        </p:sp>
        <p:sp>
          <p:nvSpPr>
            <p:cNvPr id="38" name="TextBox 37">
              <a:extLst>
                <a:ext uri="{FF2B5EF4-FFF2-40B4-BE49-F238E27FC236}">
                  <a16:creationId xmlns:a16="http://schemas.microsoft.com/office/drawing/2014/main" id="{A31544F9-1ED1-E059-5FEA-AC7B5A13E44A}"/>
                </a:ext>
              </a:extLst>
            </p:cNvPr>
            <p:cNvSpPr txBox="1"/>
            <p:nvPr/>
          </p:nvSpPr>
          <p:spPr>
            <a:xfrm>
              <a:off x="8695426" y="1200503"/>
              <a:ext cx="819509" cy="307777"/>
            </a:xfrm>
            <a:prstGeom prst="rect">
              <a:avLst/>
            </a:prstGeom>
            <a:noFill/>
          </p:spPr>
          <p:txBody>
            <a:bodyPr wrap="square" rtlCol="0">
              <a:spAutoFit/>
            </a:bodyPr>
            <a:lstStyle/>
            <a:p>
              <a:r>
                <a:rPr lang="en-US" sz="1400" b="1" dirty="0"/>
                <a:t>V03</a:t>
              </a:r>
            </a:p>
          </p:txBody>
        </p:sp>
      </p:grpSp>
      <p:sp>
        <p:nvSpPr>
          <p:cNvPr id="16" name="TextBox 15">
            <a:extLst>
              <a:ext uri="{FF2B5EF4-FFF2-40B4-BE49-F238E27FC236}">
                <a16:creationId xmlns:a16="http://schemas.microsoft.com/office/drawing/2014/main" id="{3949FA18-1E7A-3B82-18FA-00E293E4D3D3}"/>
              </a:ext>
            </a:extLst>
          </p:cNvPr>
          <p:cNvSpPr txBox="1"/>
          <p:nvPr/>
        </p:nvSpPr>
        <p:spPr>
          <a:xfrm>
            <a:off x="1304328" y="2456726"/>
            <a:ext cx="2586538" cy="369332"/>
          </a:xfrm>
          <a:prstGeom prst="rect">
            <a:avLst/>
          </a:prstGeom>
          <a:noFill/>
        </p:spPr>
        <p:txBody>
          <a:bodyPr wrap="square">
            <a:spAutoFit/>
          </a:bodyPr>
          <a:lstStyle/>
          <a:p>
            <a:pPr algn="r"/>
            <a:r>
              <a:rPr lang="en-US" sz="1800" b="1" i="1" dirty="0">
                <a:solidFill>
                  <a:srgbClr val="0057FF"/>
                </a:solidFill>
              </a:rPr>
              <a:t>BTDF</a:t>
            </a:r>
            <a:r>
              <a:rPr lang="ko-KR" altLang="en-US" sz="1800" b="1" i="1" dirty="0">
                <a:solidFill>
                  <a:srgbClr val="0057FF"/>
                </a:solidFill>
              </a:rPr>
              <a:t> </a:t>
            </a:r>
            <a:r>
              <a:rPr lang="en-US" altLang="ko-KR" sz="1800" b="1" i="1" dirty="0">
                <a:solidFill>
                  <a:srgbClr val="0057FF"/>
                </a:solidFill>
              </a:rPr>
              <a:t>correction update</a:t>
            </a:r>
            <a:endParaRPr lang="en-US" dirty="0"/>
          </a:p>
        </p:txBody>
      </p:sp>
      <p:sp>
        <p:nvSpPr>
          <p:cNvPr id="22" name="TextBox 21">
            <a:extLst>
              <a:ext uri="{FF2B5EF4-FFF2-40B4-BE49-F238E27FC236}">
                <a16:creationId xmlns:a16="http://schemas.microsoft.com/office/drawing/2014/main" id="{404D12F8-C3D8-6F7E-6CB0-2CF7F9BBF233}"/>
              </a:ext>
            </a:extLst>
          </p:cNvPr>
          <p:cNvSpPr txBox="1"/>
          <p:nvPr/>
        </p:nvSpPr>
        <p:spPr>
          <a:xfrm>
            <a:off x="2118003" y="4138090"/>
            <a:ext cx="1772863" cy="369332"/>
          </a:xfrm>
          <a:prstGeom prst="rect">
            <a:avLst/>
          </a:prstGeom>
          <a:noFill/>
        </p:spPr>
        <p:txBody>
          <a:bodyPr wrap="square">
            <a:spAutoFit/>
          </a:bodyPr>
          <a:lstStyle/>
          <a:p>
            <a:pPr algn="r"/>
            <a:r>
              <a:rPr lang="en-US" sz="1800" b="1" i="1" dirty="0">
                <a:solidFill>
                  <a:srgbClr val="00B050"/>
                </a:solidFill>
              </a:rPr>
              <a:t>bump correction</a:t>
            </a:r>
            <a:r>
              <a:rPr lang="ko-KR" altLang="en-US" sz="1800" b="1" i="1" dirty="0">
                <a:solidFill>
                  <a:srgbClr val="00B050"/>
                </a:solidFill>
              </a:rPr>
              <a:t> </a:t>
            </a:r>
            <a:endParaRPr lang="en-US" dirty="0"/>
          </a:p>
        </p:txBody>
      </p:sp>
      <p:sp>
        <p:nvSpPr>
          <p:cNvPr id="27" name="TextBox 26">
            <a:extLst>
              <a:ext uri="{FF2B5EF4-FFF2-40B4-BE49-F238E27FC236}">
                <a16:creationId xmlns:a16="http://schemas.microsoft.com/office/drawing/2014/main" id="{94E8A2B0-301B-9893-1ED4-CC72CBBA7D0C}"/>
              </a:ext>
            </a:extLst>
          </p:cNvPr>
          <p:cNvSpPr txBox="1"/>
          <p:nvPr/>
        </p:nvSpPr>
        <p:spPr>
          <a:xfrm>
            <a:off x="1900492" y="5830168"/>
            <a:ext cx="1974708" cy="369332"/>
          </a:xfrm>
          <a:prstGeom prst="rect">
            <a:avLst/>
          </a:prstGeom>
          <a:noFill/>
        </p:spPr>
        <p:txBody>
          <a:bodyPr wrap="square">
            <a:spAutoFit/>
          </a:bodyPr>
          <a:lstStyle/>
          <a:p>
            <a:pPr algn="r"/>
            <a:r>
              <a:rPr lang="en-US" sz="1800" b="1" i="1" dirty="0">
                <a:solidFill>
                  <a:srgbClr val="7030A0"/>
                </a:solidFill>
              </a:rPr>
              <a:t>360nm adjustment</a:t>
            </a:r>
            <a:endParaRPr lang="en-US" dirty="0"/>
          </a:p>
        </p:txBody>
      </p:sp>
      <p:sp>
        <p:nvSpPr>
          <p:cNvPr id="42" name="TextBox 41">
            <a:extLst>
              <a:ext uri="{FF2B5EF4-FFF2-40B4-BE49-F238E27FC236}">
                <a16:creationId xmlns:a16="http://schemas.microsoft.com/office/drawing/2014/main" id="{9F9A690B-E87A-F198-CA34-D940E16F0ACF}"/>
              </a:ext>
            </a:extLst>
          </p:cNvPr>
          <p:cNvSpPr txBox="1"/>
          <p:nvPr/>
        </p:nvSpPr>
        <p:spPr>
          <a:xfrm>
            <a:off x="4623151" y="3477328"/>
            <a:ext cx="6480000" cy="553998"/>
          </a:xfrm>
          <a:prstGeom prst="rect">
            <a:avLst/>
          </a:prstGeom>
          <a:noFill/>
        </p:spPr>
        <p:txBody>
          <a:bodyPr wrap="square">
            <a:spAutoFit/>
          </a:bodyPr>
          <a:lstStyle/>
          <a:p>
            <a:pPr marL="285750" indent="-285750">
              <a:buClr>
                <a:schemeClr val="tx1"/>
              </a:buClr>
              <a:buFont typeface="Wingdings" pitchFamily="2" charset="2"/>
              <a:buChar char="Ø"/>
            </a:pPr>
            <a:r>
              <a:rPr lang="en-US" sz="1500" b="1" dirty="0">
                <a:solidFill>
                  <a:srgbClr val="FF0000"/>
                </a:solidFill>
              </a:rPr>
              <a:t>V03</a:t>
            </a:r>
            <a:r>
              <a:rPr lang="en-US" sz="1500" b="1" dirty="0"/>
              <a:t> exhibits significant latitudinal-dependent bias against OMPS NPP</a:t>
            </a:r>
            <a:br>
              <a:rPr lang="en-US" sz="1500" b="1" dirty="0"/>
            </a:br>
            <a:r>
              <a:rPr lang="en-US" sz="1500" b="1" dirty="0"/>
              <a:t>(</a:t>
            </a:r>
            <a:r>
              <a:rPr lang="en-US" sz="1500" b="1" dirty="0">
                <a:solidFill>
                  <a:srgbClr val="FF0000"/>
                </a:solidFill>
              </a:rPr>
              <a:t>+6% in low-latitude regions and - 2% in high-latitude regions</a:t>
            </a:r>
            <a:r>
              <a:rPr lang="en-US" sz="1500" b="1" dirty="0"/>
              <a:t>).</a:t>
            </a:r>
          </a:p>
        </p:txBody>
      </p:sp>
      <p:sp>
        <p:nvSpPr>
          <p:cNvPr id="43" name="TextBox 42">
            <a:extLst>
              <a:ext uri="{FF2B5EF4-FFF2-40B4-BE49-F238E27FC236}">
                <a16:creationId xmlns:a16="http://schemas.microsoft.com/office/drawing/2014/main" id="{34C2B9F7-559E-04C8-ADA6-CD6893091C6A}"/>
              </a:ext>
            </a:extLst>
          </p:cNvPr>
          <p:cNvSpPr txBox="1"/>
          <p:nvPr/>
        </p:nvSpPr>
        <p:spPr>
          <a:xfrm>
            <a:off x="4636499" y="6198520"/>
            <a:ext cx="6267503" cy="553998"/>
          </a:xfrm>
          <a:prstGeom prst="rect">
            <a:avLst/>
          </a:prstGeom>
          <a:noFill/>
        </p:spPr>
        <p:txBody>
          <a:bodyPr wrap="square">
            <a:spAutoFit/>
          </a:bodyPr>
          <a:lstStyle/>
          <a:p>
            <a:pPr marL="285750" indent="-285750">
              <a:buClr>
                <a:schemeClr val="tx1"/>
              </a:buClr>
              <a:buFont typeface="Wingdings" pitchFamily="2" charset="2"/>
              <a:buChar char="Ø"/>
            </a:pPr>
            <a:r>
              <a:rPr lang="en-US" sz="1500" b="1" dirty="0">
                <a:solidFill>
                  <a:srgbClr val="FF0000"/>
                </a:solidFill>
              </a:rPr>
              <a:t>V04</a:t>
            </a:r>
            <a:r>
              <a:rPr lang="en-US" sz="1500" b="1" dirty="0"/>
              <a:t> shows improved stability with a small bias (</a:t>
            </a:r>
            <a:r>
              <a:rPr lang="en-US" sz="1500" b="1" dirty="0">
                <a:solidFill>
                  <a:srgbClr val="00B050"/>
                </a:solidFill>
              </a:rPr>
              <a:t>mostly within ±1%</a:t>
            </a:r>
            <a:r>
              <a:rPr lang="en-US" sz="1500" b="1" dirty="0"/>
              <a:t>).</a:t>
            </a:r>
          </a:p>
          <a:p>
            <a:pPr marL="285750" indent="-285750">
              <a:buClr>
                <a:schemeClr val="tx1"/>
              </a:buClr>
              <a:buFont typeface="Wingdings" pitchFamily="2" charset="2"/>
              <a:buChar char="Ø"/>
            </a:pPr>
            <a:r>
              <a:rPr lang="en-US" sz="1500" b="1" dirty="0"/>
              <a:t>A slight positive bias (+2%) remains only in very low-latitude regions.</a:t>
            </a:r>
          </a:p>
        </p:txBody>
      </p:sp>
      <p:sp>
        <p:nvSpPr>
          <p:cNvPr id="48" name="Google Shape;268;p2">
            <a:extLst>
              <a:ext uri="{FF2B5EF4-FFF2-40B4-BE49-F238E27FC236}">
                <a16:creationId xmlns:a16="http://schemas.microsoft.com/office/drawing/2014/main" id="{D5A195C3-DDDC-BEE6-B191-DD44F9B2A57F}"/>
              </a:ext>
            </a:extLst>
          </p:cNvPr>
          <p:cNvSpPr txBox="1">
            <a:spLocks noGrp="1"/>
          </p:cNvSpPr>
          <p:nvPr>
            <p:ph type="title"/>
          </p:nvPr>
        </p:nvSpPr>
        <p:spPr>
          <a:xfrm>
            <a:off x="0" y="1770"/>
            <a:ext cx="12191999" cy="999351"/>
          </a:xfrm>
        </p:spPr>
        <p:txBody>
          <a:bodyPr/>
          <a:lstStyle/>
          <a:p>
            <a:pPr lvl="0"/>
            <a:r>
              <a:rPr lang="en-US" i="1" dirty="0"/>
              <a:t>Summary of the V04 TEMPO O3TOT</a:t>
            </a:r>
            <a:br>
              <a:rPr lang="en-US" i="1" dirty="0"/>
            </a:br>
            <a:r>
              <a:rPr lang="en-US" i="1" dirty="0"/>
              <a:t>algorithm updates</a:t>
            </a:r>
          </a:p>
        </p:txBody>
      </p:sp>
      <mc:AlternateContent xmlns:mc="http://schemas.openxmlformats.org/markup-compatibility/2006" xmlns:a14="http://schemas.microsoft.com/office/drawing/2010/main">
        <mc:Choice Requires="a14">
          <p:sp>
            <p:nvSpPr>
              <p:cNvPr id="49" name="TextBox 48">
                <a:extLst>
                  <a:ext uri="{FF2B5EF4-FFF2-40B4-BE49-F238E27FC236}">
                    <a16:creationId xmlns:a16="http://schemas.microsoft.com/office/drawing/2014/main" id="{54D265D5-1479-2C20-B1A5-A49F226FABDB}"/>
                  </a:ext>
                </a:extLst>
              </p:cNvPr>
              <p:cNvSpPr txBox="1"/>
              <p:nvPr/>
            </p:nvSpPr>
            <p:spPr>
              <a:xfrm>
                <a:off x="4623151" y="1483696"/>
                <a:ext cx="4453313" cy="261610"/>
              </a:xfrm>
              <a:prstGeom prst="rect">
                <a:avLst/>
              </a:prstGeom>
              <a:noFill/>
            </p:spPr>
            <p:txBody>
              <a:bodyPr wrap="square" rtlCol="0">
                <a:spAutoFit/>
              </a:bodyPr>
              <a:lstStyle/>
              <a:p>
                <a:pPr marL="184150" indent="-184150">
                  <a:buFont typeface="Wingdings" panose="05000000000000000000" pitchFamily="2" charset="2"/>
                  <a:buChar char="q"/>
                </a:pPr>
                <a:r>
                  <a:rPr lang="en-US" sz="1100" dirty="0"/>
                  <a:t>Applied filtering: </a:t>
                </a:r>
                <a:r>
                  <a:rPr lang="en-US" sz="1100" b="0" i="0" u="none" strike="noStrike" dirty="0" err="1">
                    <a:solidFill>
                      <a:srgbClr val="000000"/>
                    </a:solidFill>
                    <a:effectLst/>
                  </a:rPr>
                  <a:t>quality_flag</a:t>
                </a:r>
                <a:r>
                  <a:rPr lang="en-US" sz="1100" dirty="0">
                    <a:solidFill>
                      <a:srgbClr val="000000"/>
                    </a:solidFill>
                  </a:rPr>
                  <a:t> &lt; 4096, SZA &lt; 80</a:t>
                </a:r>
                <a14:m>
                  <m:oMath xmlns:m="http://schemas.openxmlformats.org/officeDocument/2006/math">
                    <m:r>
                      <a:rPr lang="en-US" sz="1100" i="1" smtClean="0">
                        <a:solidFill>
                          <a:srgbClr val="000000"/>
                        </a:solidFill>
                        <a:latin typeface="Cambria Math" panose="02040503050406030204" pitchFamily="18" charset="0"/>
                        <a:ea typeface="Cambria Math" panose="02040503050406030204" pitchFamily="18" charset="0"/>
                      </a:rPr>
                      <m:t>°</m:t>
                    </m:r>
                  </m:oMath>
                </a14:m>
                <a:r>
                  <a:rPr lang="en-US" sz="1100" dirty="0">
                    <a:solidFill>
                      <a:srgbClr val="000000"/>
                    </a:solidFill>
                  </a:rPr>
                  <a:t>,  VZA &lt; 80</a:t>
                </a:r>
                <a14:m>
                  <m:oMath xmlns:m="http://schemas.openxmlformats.org/officeDocument/2006/math">
                    <m:r>
                      <a:rPr lang="en-US" sz="1100" i="1">
                        <a:solidFill>
                          <a:srgbClr val="000000"/>
                        </a:solidFill>
                        <a:latin typeface="Cambria Math" panose="02040503050406030204" pitchFamily="18" charset="0"/>
                        <a:ea typeface="Cambria Math" panose="02040503050406030204" pitchFamily="18" charset="0"/>
                      </a:rPr>
                      <m:t>°</m:t>
                    </m:r>
                  </m:oMath>
                </a14:m>
                <a:r>
                  <a:rPr lang="en-US" sz="1100" dirty="0">
                    <a:solidFill>
                      <a:srgbClr val="000000"/>
                    </a:solidFill>
                  </a:rPr>
                  <a:t>, and CF &lt; 0.5</a:t>
                </a:r>
                <a:endParaRPr lang="en-US" sz="1100" dirty="0"/>
              </a:p>
            </p:txBody>
          </p:sp>
        </mc:Choice>
        <mc:Fallback xmlns="">
          <p:sp>
            <p:nvSpPr>
              <p:cNvPr id="49" name="TextBox 48">
                <a:extLst>
                  <a:ext uri="{FF2B5EF4-FFF2-40B4-BE49-F238E27FC236}">
                    <a16:creationId xmlns:a16="http://schemas.microsoft.com/office/drawing/2014/main" id="{54D265D5-1479-2C20-B1A5-A49F226FABDB}"/>
                  </a:ext>
                </a:extLst>
              </p:cNvPr>
              <p:cNvSpPr txBox="1">
                <a:spLocks noRot="1" noChangeAspect="1" noMove="1" noResize="1" noEditPoints="1" noAdjustHandles="1" noChangeArrowheads="1" noChangeShapeType="1" noTextEdit="1"/>
              </p:cNvSpPr>
              <p:nvPr/>
            </p:nvSpPr>
            <p:spPr>
              <a:xfrm>
                <a:off x="4623151" y="1483696"/>
                <a:ext cx="4453313" cy="261610"/>
              </a:xfrm>
              <a:prstGeom prst="rect">
                <a:avLst/>
              </a:prstGeom>
              <a:blipFill>
                <a:blip r:embed="rId6"/>
                <a:stretch>
                  <a:fillRect b="-1363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0" name="TextBox 49">
                <a:extLst>
                  <a:ext uri="{FF2B5EF4-FFF2-40B4-BE49-F238E27FC236}">
                    <a16:creationId xmlns:a16="http://schemas.microsoft.com/office/drawing/2014/main" id="{F7208901-D34B-F374-67D9-6670E6E58C25}"/>
                  </a:ext>
                </a:extLst>
              </p:cNvPr>
              <p:cNvSpPr txBox="1"/>
              <p:nvPr/>
            </p:nvSpPr>
            <p:spPr>
              <a:xfrm>
                <a:off x="4623151" y="4201007"/>
                <a:ext cx="4579215" cy="261610"/>
              </a:xfrm>
              <a:prstGeom prst="rect">
                <a:avLst/>
              </a:prstGeom>
              <a:noFill/>
            </p:spPr>
            <p:txBody>
              <a:bodyPr wrap="square" rtlCol="0">
                <a:spAutoFit/>
              </a:bodyPr>
              <a:lstStyle/>
              <a:p>
                <a:pPr marL="184150" indent="-184150">
                  <a:buFont typeface="Wingdings" panose="05000000000000000000" pitchFamily="2" charset="2"/>
                  <a:buChar char="q"/>
                </a:pPr>
                <a:r>
                  <a:rPr lang="en-US" sz="1100" dirty="0"/>
                  <a:t>Applied filtering: </a:t>
                </a:r>
                <a:r>
                  <a:rPr lang="en-US" sz="1100" b="0" i="0" u="none" strike="noStrike" dirty="0" err="1">
                    <a:solidFill>
                      <a:srgbClr val="000000"/>
                    </a:solidFill>
                    <a:effectLst/>
                  </a:rPr>
                  <a:t>quality_flag</a:t>
                </a:r>
                <a:r>
                  <a:rPr lang="en-US" sz="1100" dirty="0">
                    <a:solidFill>
                      <a:srgbClr val="000000"/>
                    </a:solidFill>
                  </a:rPr>
                  <a:t> = 0 and 1, SZA &lt; 80</a:t>
                </a:r>
                <a14:m>
                  <m:oMath xmlns:m="http://schemas.openxmlformats.org/officeDocument/2006/math">
                    <m:r>
                      <a:rPr lang="en-US" sz="1100" i="1">
                        <a:solidFill>
                          <a:srgbClr val="000000"/>
                        </a:solidFill>
                        <a:latin typeface="Cambria Math" panose="02040503050406030204" pitchFamily="18" charset="0"/>
                        <a:ea typeface="Cambria Math" panose="02040503050406030204" pitchFamily="18" charset="0"/>
                      </a:rPr>
                      <m:t>°</m:t>
                    </m:r>
                  </m:oMath>
                </a14:m>
                <a:r>
                  <a:rPr lang="en-US" sz="1100" dirty="0">
                    <a:solidFill>
                      <a:srgbClr val="000000"/>
                    </a:solidFill>
                  </a:rPr>
                  <a:t>,  VZA &lt; 80</a:t>
                </a:r>
                <a14:m>
                  <m:oMath xmlns:m="http://schemas.openxmlformats.org/officeDocument/2006/math">
                    <m:r>
                      <a:rPr lang="en-US" sz="1100" i="1">
                        <a:solidFill>
                          <a:srgbClr val="000000"/>
                        </a:solidFill>
                        <a:latin typeface="Cambria Math" panose="02040503050406030204" pitchFamily="18" charset="0"/>
                        <a:ea typeface="Cambria Math" panose="02040503050406030204" pitchFamily="18" charset="0"/>
                      </a:rPr>
                      <m:t>°</m:t>
                    </m:r>
                  </m:oMath>
                </a14:m>
                <a:r>
                  <a:rPr lang="en-US" sz="1100" dirty="0">
                    <a:solidFill>
                      <a:srgbClr val="000000"/>
                    </a:solidFill>
                  </a:rPr>
                  <a:t>, and CF &lt; 0.5</a:t>
                </a:r>
                <a:endParaRPr lang="en-US" sz="1100" dirty="0"/>
              </a:p>
            </p:txBody>
          </p:sp>
        </mc:Choice>
        <mc:Fallback xmlns="">
          <p:sp>
            <p:nvSpPr>
              <p:cNvPr id="50" name="TextBox 49">
                <a:extLst>
                  <a:ext uri="{FF2B5EF4-FFF2-40B4-BE49-F238E27FC236}">
                    <a16:creationId xmlns:a16="http://schemas.microsoft.com/office/drawing/2014/main" id="{F7208901-D34B-F374-67D9-6670E6E58C25}"/>
                  </a:ext>
                </a:extLst>
              </p:cNvPr>
              <p:cNvSpPr txBox="1">
                <a:spLocks noRot="1" noChangeAspect="1" noMove="1" noResize="1" noEditPoints="1" noAdjustHandles="1" noChangeArrowheads="1" noChangeShapeType="1" noTextEdit="1"/>
              </p:cNvSpPr>
              <p:nvPr/>
            </p:nvSpPr>
            <p:spPr>
              <a:xfrm>
                <a:off x="4623151" y="4201007"/>
                <a:ext cx="4579215" cy="261610"/>
              </a:xfrm>
              <a:prstGeom prst="rect">
                <a:avLst/>
              </a:prstGeom>
              <a:blipFill>
                <a:blip r:embed="rId7"/>
                <a:stretch>
                  <a:fillRect b="-13636"/>
                </a:stretch>
              </a:blipFill>
            </p:spPr>
            <p:txBody>
              <a:bodyPr/>
              <a:lstStyle/>
              <a:p>
                <a:r>
                  <a:rPr lang="en-US">
                    <a:noFill/>
                  </a:rPr>
                  <a:t> </a:t>
                </a:r>
              </a:p>
            </p:txBody>
          </p:sp>
        </mc:Fallback>
      </mc:AlternateContent>
      <p:sp>
        <p:nvSpPr>
          <p:cNvPr id="51" name="TextBox 50">
            <a:extLst>
              <a:ext uri="{FF2B5EF4-FFF2-40B4-BE49-F238E27FC236}">
                <a16:creationId xmlns:a16="http://schemas.microsoft.com/office/drawing/2014/main" id="{C5152498-DC44-F803-CB20-DCF93DACDD36}"/>
              </a:ext>
            </a:extLst>
          </p:cNvPr>
          <p:cNvSpPr txBox="1"/>
          <p:nvPr/>
        </p:nvSpPr>
        <p:spPr>
          <a:xfrm>
            <a:off x="9416199" y="999349"/>
            <a:ext cx="2775800" cy="307777"/>
          </a:xfrm>
          <a:prstGeom prst="rect">
            <a:avLst/>
          </a:prstGeom>
          <a:noFill/>
        </p:spPr>
        <p:txBody>
          <a:bodyPr wrap="square">
            <a:spAutoFit/>
          </a:bodyPr>
          <a:lstStyle/>
          <a:p>
            <a:pPr algn="r"/>
            <a:r>
              <a:rPr lang="en-US" sz="1400" b="1" i="1" dirty="0">
                <a:solidFill>
                  <a:schemeClr val="bg1">
                    <a:lumMod val="75000"/>
                  </a:schemeClr>
                </a:solidFill>
              </a:rPr>
              <a:t>In prep. Park et al. (TEMPO O3TOT) </a:t>
            </a:r>
          </a:p>
        </p:txBody>
      </p:sp>
    </p:spTree>
    <p:extLst>
      <p:ext uri="{BB962C8B-B14F-4D97-AF65-F5344CB8AC3E}">
        <p14:creationId xmlns:p14="http://schemas.microsoft.com/office/powerpoint/2010/main" val="16917637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2845D8-AB1F-7CF7-0639-D614916DC07D}"/>
            </a:ext>
          </a:extLst>
        </p:cNvPr>
        <p:cNvGrpSpPr/>
        <p:nvPr/>
      </p:nvGrpSpPr>
      <p:grpSpPr>
        <a:xfrm>
          <a:off x="0" y="0"/>
          <a:ext cx="0" cy="0"/>
          <a:chOff x="0" y="0"/>
          <a:chExt cx="0" cy="0"/>
        </a:xfrm>
      </p:grpSpPr>
      <p:pic>
        <p:nvPicPr>
          <p:cNvPr id="37" name="Picture 36">
            <a:extLst>
              <a:ext uri="{FF2B5EF4-FFF2-40B4-BE49-F238E27FC236}">
                <a16:creationId xmlns:a16="http://schemas.microsoft.com/office/drawing/2014/main" id="{FE521C67-246F-9C32-A323-EE0C44527210}"/>
              </a:ext>
            </a:extLst>
          </p:cNvPr>
          <p:cNvPicPr>
            <a:picLocks noChangeAspect="1"/>
          </p:cNvPicPr>
          <p:nvPr/>
        </p:nvPicPr>
        <p:blipFill>
          <a:blip r:embed="rId3"/>
          <a:stretch>
            <a:fillRect/>
          </a:stretch>
        </p:blipFill>
        <p:spPr>
          <a:xfrm>
            <a:off x="60796" y="4468220"/>
            <a:ext cx="11880000" cy="2152919"/>
          </a:xfrm>
          <a:prstGeom prst="rect">
            <a:avLst/>
          </a:prstGeom>
        </p:spPr>
      </p:pic>
      <p:pic>
        <p:nvPicPr>
          <p:cNvPr id="35" name="Picture 34">
            <a:extLst>
              <a:ext uri="{FF2B5EF4-FFF2-40B4-BE49-F238E27FC236}">
                <a16:creationId xmlns:a16="http://schemas.microsoft.com/office/drawing/2014/main" id="{5357BB4E-AD6C-85E9-BA7B-F99376803FDD}"/>
              </a:ext>
            </a:extLst>
          </p:cNvPr>
          <p:cNvPicPr>
            <a:picLocks noChangeAspect="1"/>
          </p:cNvPicPr>
          <p:nvPr/>
        </p:nvPicPr>
        <p:blipFill>
          <a:blip r:embed="rId4"/>
          <a:stretch>
            <a:fillRect/>
          </a:stretch>
        </p:blipFill>
        <p:spPr>
          <a:xfrm>
            <a:off x="60796" y="2087762"/>
            <a:ext cx="11880000" cy="2152918"/>
          </a:xfrm>
          <a:prstGeom prst="rect">
            <a:avLst/>
          </a:prstGeom>
        </p:spPr>
      </p:pic>
      <p:sp>
        <p:nvSpPr>
          <p:cNvPr id="2" name="Slide Number Placeholder 1">
            <a:extLst>
              <a:ext uri="{FF2B5EF4-FFF2-40B4-BE49-F238E27FC236}">
                <a16:creationId xmlns:a16="http://schemas.microsoft.com/office/drawing/2014/main" id="{68A6036C-43EE-7A03-7F6F-56D606AD8214}"/>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4</a:t>
            </a:fld>
            <a:endParaRPr lang="en-US"/>
          </a:p>
        </p:txBody>
      </p:sp>
      <p:sp>
        <p:nvSpPr>
          <p:cNvPr id="4" name="Slide Number Placeholder 3">
            <a:extLst>
              <a:ext uri="{FF2B5EF4-FFF2-40B4-BE49-F238E27FC236}">
                <a16:creationId xmlns:a16="http://schemas.microsoft.com/office/drawing/2014/main" id="{CBF45230-BDB3-E508-142F-5D1868A8ECE9}"/>
              </a:ext>
            </a:extLst>
          </p:cNvPr>
          <p:cNvSpPr txBox="1">
            <a:spLocks/>
          </p:cNvSpPr>
          <p:nvPr/>
        </p:nvSpPr>
        <p:spPr>
          <a:xfrm>
            <a:off x="9448800" y="6621140"/>
            <a:ext cx="2743200" cy="182880"/>
          </a:xfrm>
          <a:prstGeom prst="rect">
            <a:avLst/>
          </a:prstGeom>
        </p:spPr>
        <p:txBody>
          <a:bodyPr vert="horz" lIns="91440" tIns="0" rIns="91440" bIns="0" rtlCol="0" anchor="ctr"/>
          <a:lstStyle>
            <a:defPPr>
              <a:defRPr lang="en-US"/>
            </a:defPPr>
            <a:lvl1pPr marL="0" algn="r" defTabSz="914400" rtl="0" eaLnBrk="1" latinLnBrk="0" hangingPunct="1">
              <a:defRPr sz="16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0000000-1234-1234-1234-123412341234}" type="slidenum">
              <a:rPr lang="en-US" smtClean="0"/>
              <a:pPr/>
              <a:t>4</a:t>
            </a:fld>
            <a:endParaRPr lang="en-US"/>
          </a:p>
        </p:txBody>
      </p:sp>
      <p:sp>
        <p:nvSpPr>
          <p:cNvPr id="11" name="Title 2">
            <a:extLst>
              <a:ext uri="{FF2B5EF4-FFF2-40B4-BE49-F238E27FC236}">
                <a16:creationId xmlns:a16="http://schemas.microsoft.com/office/drawing/2014/main" id="{20E47AA0-9B26-BDEE-73FC-730EB4AFE425}"/>
              </a:ext>
            </a:extLst>
          </p:cNvPr>
          <p:cNvSpPr>
            <a:spLocks noGrp="1"/>
          </p:cNvSpPr>
          <p:nvPr>
            <p:ph type="title"/>
          </p:nvPr>
        </p:nvSpPr>
        <p:spPr>
          <a:xfrm>
            <a:off x="0" y="0"/>
            <a:ext cx="12192000" cy="975701"/>
          </a:xfrm>
        </p:spPr>
        <p:txBody>
          <a:bodyPr/>
          <a:lstStyle/>
          <a:p>
            <a:r>
              <a:rPr lang="en-US" i="1" dirty="0"/>
              <a:t>Evaluation of V04 TEMPO O3TOT:</a:t>
            </a:r>
            <a:br>
              <a:rPr lang="en-US" i="1" dirty="0">
                <a:solidFill>
                  <a:srgbClr val="FF00FF"/>
                </a:solidFill>
              </a:rPr>
            </a:br>
            <a:r>
              <a:rPr lang="en-US" i="1" dirty="0">
                <a:solidFill>
                  <a:srgbClr val="FF00FF"/>
                </a:solidFill>
              </a:rPr>
              <a:t>V04 </a:t>
            </a:r>
            <a:r>
              <a:rPr lang="en-US" dirty="0"/>
              <a:t>TEMPO vs. </a:t>
            </a:r>
            <a:r>
              <a:rPr lang="en-US" i="1" dirty="0"/>
              <a:t>OMPS NPP</a:t>
            </a:r>
            <a:endParaRPr lang="en-US" baseline="-25000" dirty="0"/>
          </a:p>
        </p:txBody>
      </p:sp>
      <p:sp>
        <p:nvSpPr>
          <p:cNvPr id="12" name="TextBox 11">
            <a:extLst>
              <a:ext uri="{FF2B5EF4-FFF2-40B4-BE49-F238E27FC236}">
                <a16:creationId xmlns:a16="http://schemas.microsoft.com/office/drawing/2014/main" id="{34378CC6-93E5-FDD5-7CAE-9EFAF22896FA}"/>
              </a:ext>
            </a:extLst>
          </p:cNvPr>
          <p:cNvSpPr txBox="1"/>
          <p:nvPr/>
        </p:nvSpPr>
        <p:spPr>
          <a:xfrm>
            <a:off x="3688404" y="1075390"/>
            <a:ext cx="7558391" cy="784830"/>
          </a:xfrm>
          <a:prstGeom prst="rect">
            <a:avLst/>
          </a:prstGeom>
          <a:noFill/>
        </p:spPr>
        <p:txBody>
          <a:bodyPr wrap="square" rtlCol="0">
            <a:spAutoFit/>
          </a:bodyPr>
          <a:lstStyle/>
          <a:p>
            <a:pPr marL="342900" indent="-342900">
              <a:buFont typeface="Wingdings" pitchFamily="2" charset="2"/>
              <a:buChar char="v"/>
            </a:pPr>
            <a:r>
              <a:rPr lang="en-US" sz="1500" i="1" dirty="0">
                <a:solidFill>
                  <a:schemeClr val="tx1">
                    <a:lumMod val="65000"/>
                    <a:lumOff val="35000"/>
                  </a:schemeClr>
                </a:solidFill>
              </a:rPr>
              <a:t>Co-location: Temporal: 13:30 pm ± 30 minutes</a:t>
            </a:r>
          </a:p>
          <a:p>
            <a:pPr marL="342900" indent="-342900">
              <a:buFont typeface="Wingdings" pitchFamily="2" charset="2"/>
              <a:buChar char="v"/>
            </a:pPr>
            <a:r>
              <a:rPr lang="en-US" sz="1500" i="1" dirty="0">
                <a:solidFill>
                  <a:schemeClr val="tx1">
                    <a:lumMod val="65000"/>
                    <a:lumOff val="35000"/>
                  </a:schemeClr>
                </a:solidFill>
              </a:rPr>
              <a:t>TEMPO Data Filtering: Cloud Fraction &lt; 0.5, SZA &amp; VZA &lt; 80°, </a:t>
            </a:r>
            <a:r>
              <a:rPr lang="en-US" sz="1500" i="1" dirty="0" err="1">
                <a:solidFill>
                  <a:schemeClr val="tx1">
                    <a:lumMod val="65000"/>
                    <a:lumOff val="35000"/>
                  </a:schemeClr>
                </a:solidFill>
              </a:rPr>
              <a:t>Quality_Flag</a:t>
            </a:r>
            <a:r>
              <a:rPr lang="en-US" sz="1500" i="1" dirty="0">
                <a:solidFill>
                  <a:schemeClr val="tx1">
                    <a:lumMod val="65000"/>
                    <a:lumOff val="35000"/>
                  </a:schemeClr>
                </a:solidFill>
              </a:rPr>
              <a:t> = 0</a:t>
            </a:r>
          </a:p>
          <a:p>
            <a:pPr marL="342900" indent="-342900">
              <a:buFont typeface="Wingdings" pitchFamily="2" charset="2"/>
              <a:buChar char="v"/>
            </a:pPr>
            <a:r>
              <a:rPr lang="en-US" sz="1500" i="1" dirty="0">
                <a:solidFill>
                  <a:schemeClr val="tx1">
                    <a:lumMod val="65000"/>
                    <a:lumOff val="35000"/>
                  </a:schemeClr>
                </a:solidFill>
              </a:rPr>
              <a:t>OMPS Data Filtering: Cloud Fraction &lt; 0.5, SZA &amp; VZA &lt; 80°, </a:t>
            </a:r>
            <a:r>
              <a:rPr lang="en-US" sz="1500" i="1" dirty="0" err="1">
                <a:solidFill>
                  <a:schemeClr val="tx1">
                    <a:lumMod val="65000"/>
                    <a:lumOff val="35000"/>
                  </a:schemeClr>
                </a:solidFill>
              </a:rPr>
              <a:t>AlgorithmFlags</a:t>
            </a:r>
            <a:r>
              <a:rPr lang="en-US" sz="1500" i="1" dirty="0">
                <a:solidFill>
                  <a:schemeClr val="tx1">
                    <a:lumMod val="65000"/>
                    <a:lumOff val="35000"/>
                  </a:schemeClr>
                </a:solidFill>
              </a:rPr>
              <a:t> = 1</a:t>
            </a:r>
          </a:p>
        </p:txBody>
      </p:sp>
      <p:sp>
        <p:nvSpPr>
          <p:cNvPr id="19" name="TextBox 18">
            <a:extLst>
              <a:ext uri="{FF2B5EF4-FFF2-40B4-BE49-F238E27FC236}">
                <a16:creationId xmlns:a16="http://schemas.microsoft.com/office/drawing/2014/main" id="{074FACB4-CF43-1299-4FA7-05EAD2C7D043}"/>
              </a:ext>
            </a:extLst>
          </p:cNvPr>
          <p:cNvSpPr txBox="1"/>
          <p:nvPr/>
        </p:nvSpPr>
        <p:spPr>
          <a:xfrm>
            <a:off x="9416199" y="999349"/>
            <a:ext cx="2775800" cy="307777"/>
          </a:xfrm>
          <a:prstGeom prst="rect">
            <a:avLst/>
          </a:prstGeom>
          <a:noFill/>
        </p:spPr>
        <p:txBody>
          <a:bodyPr wrap="square">
            <a:spAutoFit/>
          </a:bodyPr>
          <a:lstStyle/>
          <a:p>
            <a:pPr algn="r"/>
            <a:r>
              <a:rPr lang="en-US" sz="1400" b="1" i="1" dirty="0">
                <a:solidFill>
                  <a:schemeClr val="bg1">
                    <a:lumMod val="75000"/>
                  </a:schemeClr>
                </a:solidFill>
              </a:rPr>
              <a:t>In prep. Park et al. (TEMPO O3TOT) </a:t>
            </a:r>
          </a:p>
        </p:txBody>
      </p:sp>
      <p:sp>
        <p:nvSpPr>
          <p:cNvPr id="22" name="TextBox 21">
            <a:extLst>
              <a:ext uri="{FF2B5EF4-FFF2-40B4-BE49-F238E27FC236}">
                <a16:creationId xmlns:a16="http://schemas.microsoft.com/office/drawing/2014/main" id="{D1C3E6E4-CC0B-21B8-37AF-FEAAF382375F}"/>
              </a:ext>
            </a:extLst>
          </p:cNvPr>
          <p:cNvSpPr txBox="1"/>
          <p:nvPr/>
        </p:nvSpPr>
        <p:spPr>
          <a:xfrm>
            <a:off x="19456" y="1057264"/>
            <a:ext cx="3803514" cy="661720"/>
          </a:xfrm>
          <a:prstGeom prst="rect">
            <a:avLst/>
          </a:prstGeom>
          <a:noFill/>
        </p:spPr>
        <p:txBody>
          <a:bodyPr wrap="square" rtlCol="0">
            <a:spAutoFit/>
          </a:bodyPr>
          <a:lstStyle/>
          <a:p>
            <a:r>
              <a:rPr lang="en-US" sz="2000" b="1" i="1" dirty="0"/>
              <a:t>V04 TEMPO O3TOT vs. OMPS NPP</a:t>
            </a:r>
          </a:p>
          <a:p>
            <a:r>
              <a:rPr lang="en-US" sz="1700" b="1" i="1" dirty="0">
                <a:solidFill>
                  <a:srgbClr val="00B050"/>
                </a:solidFill>
              </a:rPr>
              <a:t>Available data between 2023 and 202</a:t>
            </a:r>
            <a:r>
              <a:rPr lang="en-US" altLang="ko-KR" sz="1700" b="1" i="1" dirty="0">
                <a:solidFill>
                  <a:srgbClr val="00B050"/>
                </a:solidFill>
              </a:rPr>
              <a:t>6</a:t>
            </a:r>
            <a:endParaRPr lang="en-US" sz="1700" b="1" i="1" dirty="0">
              <a:solidFill>
                <a:srgbClr val="00B050"/>
              </a:solidFill>
            </a:endParaRPr>
          </a:p>
        </p:txBody>
      </p:sp>
      <p:sp>
        <p:nvSpPr>
          <p:cNvPr id="38" name="TextBox 37">
            <a:extLst>
              <a:ext uri="{FF2B5EF4-FFF2-40B4-BE49-F238E27FC236}">
                <a16:creationId xmlns:a16="http://schemas.microsoft.com/office/drawing/2014/main" id="{29A2EAD3-F284-ECE9-B27A-720B2E2A228B}"/>
              </a:ext>
            </a:extLst>
          </p:cNvPr>
          <p:cNvSpPr txBox="1"/>
          <p:nvPr/>
        </p:nvSpPr>
        <p:spPr>
          <a:xfrm>
            <a:off x="5826642" y="4169783"/>
            <a:ext cx="6365357" cy="369332"/>
          </a:xfrm>
          <a:prstGeom prst="rect">
            <a:avLst/>
          </a:prstGeom>
          <a:noFill/>
        </p:spPr>
        <p:txBody>
          <a:bodyPr wrap="square" rtlCol="0">
            <a:spAutoFit/>
          </a:bodyPr>
          <a:lstStyle/>
          <a:p>
            <a:pPr algn="r"/>
            <a:r>
              <a:rPr lang="en-US" dirty="0">
                <a:solidFill>
                  <a:srgbClr val="FF00FF"/>
                </a:solidFill>
              </a:rPr>
              <a:t>The summer season data only came from 2023, 2024, and 2025.</a:t>
            </a:r>
          </a:p>
        </p:txBody>
      </p:sp>
      <p:sp>
        <p:nvSpPr>
          <p:cNvPr id="39" name="TextBox 38">
            <a:extLst>
              <a:ext uri="{FF2B5EF4-FFF2-40B4-BE49-F238E27FC236}">
                <a16:creationId xmlns:a16="http://schemas.microsoft.com/office/drawing/2014/main" id="{4B1AA2F2-3E02-79E4-B351-A516DB56D804}"/>
              </a:ext>
            </a:extLst>
          </p:cNvPr>
          <p:cNvSpPr txBox="1"/>
          <p:nvPr/>
        </p:nvSpPr>
        <p:spPr>
          <a:xfrm>
            <a:off x="6337005" y="1794139"/>
            <a:ext cx="5854995" cy="369332"/>
          </a:xfrm>
          <a:prstGeom prst="rect">
            <a:avLst/>
          </a:prstGeom>
          <a:noFill/>
        </p:spPr>
        <p:txBody>
          <a:bodyPr wrap="square" rtlCol="0">
            <a:spAutoFit/>
          </a:bodyPr>
          <a:lstStyle/>
          <a:p>
            <a:pPr algn="r"/>
            <a:r>
              <a:rPr lang="en-US" dirty="0">
                <a:solidFill>
                  <a:srgbClr val="FF00FF"/>
                </a:solidFill>
              </a:rPr>
              <a:t>The spring season data came from 2024, 2025, and 2026.</a:t>
            </a:r>
          </a:p>
        </p:txBody>
      </p:sp>
    </p:spTree>
    <p:extLst>
      <p:ext uri="{BB962C8B-B14F-4D97-AF65-F5344CB8AC3E}">
        <p14:creationId xmlns:p14="http://schemas.microsoft.com/office/powerpoint/2010/main" val="24988666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2C217D-8296-8A7C-21B9-A175B721108C}"/>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65DB53BB-5812-6BC9-B35D-177CD66BE0B5}"/>
              </a:ext>
            </a:extLst>
          </p:cNvPr>
          <p:cNvPicPr>
            <a:picLocks noChangeAspect="1"/>
          </p:cNvPicPr>
          <p:nvPr/>
        </p:nvPicPr>
        <p:blipFill>
          <a:blip r:embed="rId3"/>
          <a:stretch>
            <a:fillRect/>
          </a:stretch>
        </p:blipFill>
        <p:spPr>
          <a:xfrm>
            <a:off x="60796" y="4468218"/>
            <a:ext cx="11880000" cy="2152919"/>
          </a:xfrm>
          <a:prstGeom prst="rect">
            <a:avLst/>
          </a:prstGeom>
        </p:spPr>
      </p:pic>
      <p:pic>
        <p:nvPicPr>
          <p:cNvPr id="3" name="Picture 2">
            <a:extLst>
              <a:ext uri="{FF2B5EF4-FFF2-40B4-BE49-F238E27FC236}">
                <a16:creationId xmlns:a16="http://schemas.microsoft.com/office/drawing/2014/main" id="{0E348B2D-5E84-F78C-948B-DCFECC152538}"/>
              </a:ext>
            </a:extLst>
          </p:cNvPr>
          <p:cNvPicPr>
            <a:picLocks noChangeAspect="1"/>
          </p:cNvPicPr>
          <p:nvPr/>
        </p:nvPicPr>
        <p:blipFill>
          <a:blip r:embed="rId4"/>
          <a:stretch>
            <a:fillRect/>
          </a:stretch>
        </p:blipFill>
        <p:spPr>
          <a:xfrm>
            <a:off x="60796" y="2087760"/>
            <a:ext cx="11880000" cy="2152919"/>
          </a:xfrm>
          <a:prstGeom prst="rect">
            <a:avLst/>
          </a:prstGeom>
        </p:spPr>
      </p:pic>
      <p:sp>
        <p:nvSpPr>
          <p:cNvPr id="2" name="Slide Number Placeholder 1">
            <a:extLst>
              <a:ext uri="{FF2B5EF4-FFF2-40B4-BE49-F238E27FC236}">
                <a16:creationId xmlns:a16="http://schemas.microsoft.com/office/drawing/2014/main" id="{C15FA5F3-0775-6531-852E-7AED2BCE952D}"/>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5</a:t>
            </a:fld>
            <a:endParaRPr lang="en-US"/>
          </a:p>
        </p:txBody>
      </p:sp>
      <p:sp>
        <p:nvSpPr>
          <p:cNvPr id="4" name="Slide Number Placeholder 3">
            <a:extLst>
              <a:ext uri="{FF2B5EF4-FFF2-40B4-BE49-F238E27FC236}">
                <a16:creationId xmlns:a16="http://schemas.microsoft.com/office/drawing/2014/main" id="{D622D61C-0116-B31D-1DD8-002C568894A3}"/>
              </a:ext>
            </a:extLst>
          </p:cNvPr>
          <p:cNvSpPr txBox="1">
            <a:spLocks/>
          </p:cNvSpPr>
          <p:nvPr/>
        </p:nvSpPr>
        <p:spPr>
          <a:xfrm>
            <a:off x="9448800" y="6621140"/>
            <a:ext cx="2743200" cy="182880"/>
          </a:xfrm>
          <a:prstGeom prst="rect">
            <a:avLst/>
          </a:prstGeom>
        </p:spPr>
        <p:txBody>
          <a:bodyPr vert="horz" lIns="91440" tIns="0" rIns="91440" bIns="0" rtlCol="0" anchor="ctr"/>
          <a:lstStyle>
            <a:defPPr>
              <a:defRPr lang="en-US"/>
            </a:defPPr>
            <a:lvl1pPr marL="0" algn="r" defTabSz="914400" rtl="0" eaLnBrk="1" latinLnBrk="0" hangingPunct="1">
              <a:defRPr sz="16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0000000-1234-1234-1234-123412341234}" type="slidenum">
              <a:rPr lang="en-US" smtClean="0"/>
              <a:pPr/>
              <a:t>5</a:t>
            </a:fld>
            <a:endParaRPr lang="en-US"/>
          </a:p>
        </p:txBody>
      </p:sp>
      <p:sp>
        <p:nvSpPr>
          <p:cNvPr id="11" name="Title 2">
            <a:extLst>
              <a:ext uri="{FF2B5EF4-FFF2-40B4-BE49-F238E27FC236}">
                <a16:creationId xmlns:a16="http://schemas.microsoft.com/office/drawing/2014/main" id="{44E7B7D3-CBC0-51E4-4C48-A5AE03D5B01F}"/>
              </a:ext>
            </a:extLst>
          </p:cNvPr>
          <p:cNvSpPr>
            <a:spLocks noGrp="1"/>
          </p:cNvSpPr>
          <p:nvPr>
            <p:ph type="title"/>
          </p:nvPr>
        </p:nvSpPr>
        <p:spPr>
          <a:xfrm>
            <a:off x="0" y="0"/>
            <a:ext cx="12192000" cy="975701"/>
          </a:xfrm>
        </p:spPr>
        <p:txBody>
          <a:bodyPr/>
          <a:lstStyle/>
          <a:p>
            <a:r>
              <a:rPr lang="en-US" i="1" dirty="0"/>
              <a:t>Evaluation of V04 TEMPO O3TOT:</a:t>
            </a:r>
            <a:br>
              <a:rPr lang="en-US" i="1" dirty="0">
                <a:solidFill>
                  <a:srgbClr val="FF00FF"/>
                </a:solidFill>
              </a:rPr>
            </a:br>
            <a:r>
              <a:rPr lang="en-US" i="1" dirty="0">
                <a:solidFill>
                  <a:srgbClr val="FF00FF"/>
                </a:solidFill>
              </a:rPr>
              <a:t>V04 </a:t>
            </a:r>
            <a:r>
              <a:rPr lang="en-US" dirty="0"/>
              <a:t>TEMPO vs. </a:t>
            </a:r>
            <a:r>
              <a:rPr lang="en-US" i="1" dirty="0"/>
              <a:t>OMPS NPP</a:t>
            </a:r>
            <a:endParaRPr lang="en-US" baseline="-25000" dirty="0"/>
          </a:p>
        </p:txBody>
      </p:sp>
      <p:sp>
        <p:nvSpPr>
          <p:cNvPr id="12" name="TextBox 11">
            <a:extLst>
              <a:ext uri="{FF2B5EF4-FFF2-40B4-BE49-F238E27FC236}">
                <a16:creationId xmlns:a16="http://schemas.microsoft.com/office/drawing/2014/main" id="{75779B29-4DFE-91A3-49D9-234328DE27DC}"/>
              </a:ext>
            </a:extLst>
          </p:cNvPr>
          <p:cNvSpPr txBox="1"/>
          <p:nvPr/>
        </p:nvSpPr>
        <p:spPr>
          <a:xfrm>
            <a:off x="3688404" y="1075390"/>
            <a:ext cx="7558391" cy="784830"/>
          </a:xfrm>
          <a:prstGeom prst="rect">
            <a:avLst/>
          </a:prstGeom>
          <a:noFill/>
        </p:spPr>
        <p:txBody>
          <a:bodyPr wrap="square" rtlCol="0">
            <a:spAutoFit/>
          </a:bodyPr>
          <a:lstStyle/>
          <a:p>
            <a:pPr marL="342900" indent="-342900">
              <a:buFont typeface="Wingdings" pitchFamily="2" charset="2"/>
              <a:buChar char="v"/>
            </a:pPr>
            <a:r>
              <a:rPr lang="en-US" sz="1500" i="1" dirty="0">
                <a:solidFill>
                  <a:schemeClr val="tx1">
                    <a:lumMod val="65000"/>
                    <a:lumOff val="35000"/>
                  </a:schemeClr>
                </a:solidFill>
              </a:rPr>
              <a:t>Co-location: Temporal: 13:30 pm ± 30 minutes</a:t>
            </a:r>
          </a:p>
          <a:p>
            <a:pPr marL="342900" indent="-342900">
              <a:buFont typeface="Wingdings" pitchFamily="2" charset="2"/>
              <a:buChar char="v"/>
            </a:pPr>
            <a:r>
              <a:rPr lang="en-US" sz="1500" i="1" dirty="0">
                <a:solidFill>
                  <a:schemeClr val="tx1">
                    <a:lumMod val="65000"/>
                    <a:lumOff val="35000"/>
                  </a:schemeClr>
                </a:solidFill>
              </a:rPr>
              <a:t>TEMPO Data Filtering: Cloud Fraction &lt; 0.5, SZA &amp; VZA &lt; 80°, </a:t>
            </a:r>
            <a:r>
              <a:rPr lang="en-US" sz="1500" i="1" dirty="0" err="1">
                <a:solidFill>
                  <a:schemeClr val="tx1">
                    <a:lumMod val="65000"/>
                    <a:lumOff val="35000"/>
                  </a:schemeClr>
                </a:solidFill>
              </a:rPr>
              <a:t>Quality_Flag</a:t>
            </a:r>
            <a:r>
              <a:rPr lang="en-US" sz="1500" i="1" dirty="0">
                <a:solidFill>
                  <a:schemeClr val="tx1">
                    <a:lumMod val="65000"/>
                    <a:lumOff val="35000"/>
                  </a:schemeClr>
                </a:solidFill>
              </a:rPr>
              <a:t> = 0</a:t>
            </a:r>
          </a:p>
          <a:p>
            <a:pPr marL="342900" indent="-342900">
              <a:buFont typeface="Wingdings" pitchFamily="2" charset="2"/>
              <a:buChar char="v"/>
            </a:pPr>
            <a:r>
              <a:rPr lang="en-US" sz="1500" i="1" dirty="0">
                <a:solidFill>
                  <a:schemeClr val="tx1">
                    <a:lumMod val="65000"/>
                    <a:lumOff val="35000"/>
                  </a:schemeClr>
                </a:solidFill>
              </a:rPr>
              <a:t>OMPS Data Filtering: Cloud Fraction &lt; 0.5, SZA &amp; VZA &lt; 80°, </a:t>
            </a:r>
            <a:r>
              <a:rPr lang="en-US" sz="1500" i="1" dirty="0" err="1">
                <a:solidFill>
                  <a:schemeClr val="tx1">
                    <a:lumMod val="65000"/>
                    <a:lumOff val="35000"/>
                  </a:schemeClr>
                </a:solidFill>
              </a:rPr>
              <a:t>AlgorithmFlags</a:t>
            </a:r>
            <a:r>
              <a:rPr lang="en-US" sz="1500" i="1" dirty="0">
                <a:solidFill>
                  <a:schemeClr val="tx1">
                    <a:lumMod val="65000"/>
                    <a:lumOff val="35000"/>
                  </a:schemeClr>
                </a:solidFill>
              </a:rPr>
              <a:t> = 1</a:t>
            </a:r>
          </a:p>
        </p:txBody>
      </p:sp>
      <p:sp>
        <p:nvSpPr>
          <p:cNvPr id="19" name="TextBox 18">
            <a:extLst>
              <a:ext uri="{FF2B5EF4-FFF2-40B4-BE49-F238E27FC236}">
                <a16:creationId xmlns:a16="http://schemas.microsoft.com/office/drawing/2014/main" id="{87B5E376-13A5-6848-48FC-45D2BA3CD7BD}"/>
              </a:ext>
            </a:extLst>
          </p:cNvPr>
          <p:cNvSpPr txBox="1"/>
          <p:nvPr/>
        </p:nvSpPr>
        <p:spPr>
          <a:xfrm>
            <a:off x="9416199" y="999349"/>
            <a:ext cx="2775800" cy="307777"/>
          </a:xfrm>
          <a:prstGeom prst="rect">
            <a:avLst/>
          </a:prstGeom>
          <a:noFill/>
        </p:spPr>
        <p:txBody>
          <a:bodyPr wrap="square">
            <a:spAutoFit/>
          </a:bodyPr>
          <a:lstStyle/>
          <a:p>
            <a:pPr algn="r"/>
            <a:r>
              <a:rPr lang="en-US" sz="1400" b="1" i="1" dirty="0">
                <a:solidFill>
                  <a:schemeClr val="bg1">
                    <a:lumMod val="75000"/>
                  </a:schemeClr>
                </a:solidFill>
              </a:rPr>
              <a:t>In prep. Park et al. (TEMPO O3TOT) </a:t>
            </a:r>
          </a:p>
        </p:txBody>
      </p:sp>
      <p:sp>
        <p:nvSpPr>
          <p:cNvPr id="22" name="TextBox 21">
            <a:extLst>
              <a:ext uri="{FF2B5EF4-FFF2-40B4-BE49-F238E27FC236}">
                <a16:creationId xmlns:a16="http://schemas.microsoft.com/office/drawing/2014/main" id="{F424E3DA-1DFA-251C-F0F2-7E91D8DFE157}"/>
              </a:ext>
            </a:extLst>
          </p:cNvPr>
          <p:cNvSpPr txBox="1"/>
          <p:nvPr/>
        </p:nvSpPr>
        <p:spPr>
          <a:xfrm>
            <a:off x="19456" y="1057264"/>
            <a:ext cx="3803514" cy="661720"/>
          </a:xfrm>
          <a:prstGeom prst="rect">
            <a:avLst/>
          </a:prstGeom>
          <a:noFill/>
        </p:spPr>
        <p:txBody>
          <a:bodyPr wrap="square" rtlCol="0">
            <a:spAutoFit/>
          </a:bodyPr>
          <a:lstStyle/>
          <a:p>
            <a:r>
              <a:rPr lang="en-US" sz="2000" b="1" i="1" dirty="0"/>
              <a:t>V04 TEMPO O3TOT vs. OMPS NPP</a:t>
            </a:r>
          </a:p>
          <a:p>
            <a:r>
              <a:rPr lang="en-US" sz="1700" b="1" i="1" dirty="0">
                <a:solidFill>
                  <a:srgbClr val="00B050"/>
                </a:solidFill>
              </a:rPr>
              <a:t>Available data between 2023 and 2025</a:t>
            </a:r>
          </a:p>
        </p:txBody>
      </p:sp>
      <p:sp>
        <p:nvSpPr>
          <p:cNvPr id="9" name="TextBox 8">
            <a:extLst>
              <a:ext uri="{FF2B5EF4-FFF2-40B4-BE49-F238E27FC236}">
                <a16:creationId xmlns:a16="http://schemas.microsoft.com/office/drawing/2014/main" id="{921FEE69-4477-FF0A-C539-27E415A6517A}"/>
              </a:ext>
            </a:extLst>
          </p:cNvPr>
          <p:cNvSpPr txBox="1"/>
          <p:nvPr/>
        </p:nvSpPr>
        <p:spPr>
          <a:xfrm>
            <a:off x="6337004" y="4169783"/>
            <a:ext cx="5854995" cy="369332"/>
          </a:xfrm>
          <a:prstGeom prst="rect">
            <a:avLst/>
          </a:prstGeom>
          <a:noFill/>
        </p:spPr>
        <p:txBody>
          <a:bodyPr wrap="square" rtlCol="0">
            <a:spAutoFit/>
          </a:bodyPr>
          <a:lstStyle/>
          <a:p>
            <a:pPr algn="r"/>
            <a:r>
              <a:rPr lang="en-US" dirty="0">
                <a:solidFill>
                  <a:srgbClr val="FF00FF"/>
                </a:solidFill>
              </a:rPr>
              <a:t>The winter season data only came from 2025 and 2026.</a:t>
            </a:r>
          </a:p>
        </p:txBody>
      </p:sp>
      <p:sp>
        <p:nvSpPr>
          <p:cNvPr id="10" name="TextBox 9">
            <a:extLst>
              <a:ext uri="{FF2B5EF4-FFF2-40B4-BE49-F238E27FC236}">
                <a16:creationId xmlns:a16="http://schemas.microsoft.com/office/drawing/2014/main" id="{A0CF54E6-0B5D-997C-7468-DBA390EEC3F0}"/>
              </a:ext>
            </a:extLst>
          </p:cNvPr>
          <p:cNvSpPr txBox="1"/>
          <p:nvPr/>
        </p:nvSpPr>
        <p:spPr>
          <a:xfrm>
            <a:off x="5720317" y="1794139"/>
            <a:ext cx="6471684" cy="369332"/>
          </a:xfrm>
          <a:prstGeom prst="rect">
            <a:avLst/>
          </a:prstGeom>
          <a:noFill/>
        </p:spPr>
        <p:txBody>
          <a:bodyPr wrap="square" rtlCol="0">
            <a:spAutoFit/>
          </a:bodyPr>
          <a:lstStyle/>
          <a:p>
            <a:pPr algn="r"/>
            <a:r>
              <a:rPr lang="en-US" dirty="0">
                <a:solidFill>
                  <a:srgbClr val="FF00FF"/>
                </a:solidFill>
              </a:rPr>
              <a:t>The autumn season data came from 2023, 2024, 2025, and 2026.</a:t>
            </a:r>
          </a:p>
        </p:txBody>
      </p:sp>
    </p:spTree>
    <p:extLst>
      <p:ext uri="{BB962C8B-B14F-4D97-AF65-F5344CB8AC3E}">
        <p14:creationId xmlns:p14="http://schemas.microsoft.com/office/powerpoint/2010/main" val="18797776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02CD7A-1C1D-C6B3-C08E-1D78BE4E092E}"/>
            </a:ext>
          </a:extLst>
        </p:cNvPr>
        <p:cNvGrpSpPr/>
        <p:nvPr/>
      </p:nvGrpSpPr>
      <p:grpSpPr>
        <a:xfrm>
          <a:off x="0" y="0"/>
          <a:ext cx="0" cy="0"/>
          <a:chOff x="0" y="0"/>
          <a:chExt cx="0" cy="0"/>
        </a:xfrm>
      </p:grpSpPr>
      <p:pic>
        <p:nvPicPr>
          <p:cNvPr id="18" name="Picture 17">
            <a:extLst>
              <a:ext uri="{FF2B5EF4-FFF2-40B4-BE49-F238E27FC236}">
                <a16:creationId xmlns:a16="http://schemas.microsoft.com/office/drawing/2014/main" id="{640F9040-0081-CDF7-14B9-42DDD7700901}"/>
              </a:ext>
            </a:extLst>
          </p:cNvPr>
          <p:cNvPicPr>
            <a:picLocks noChangeAspect="1"/>
          </p:cNvPicPr>
          <p:nvPr/>
        </p:nvPicPr>
        <p:blipFill>
          <a:blip r:embed="rId3"/>
          <a:stretch>
            <a:fillRect/>
          </a:stretch>
        </p:blipFill>
        <p:spPr>
          <a:xfrm>
            <a:off x="899687" y="1760139"/>
            <a:ext cx="10392624" cy="5097861"/>
          </a:xfrm>
          <a:prstGeom prst="rect">
            <a:avLst/>
          </a:prstGeom>
        </p:spPr>
      </p:pic>
      <p:sp>
        <p:nvSpPr>
          <p:cNvPr id="2" name="Slide Number Placeholder 1">
            <a:extLst>
              <a:ext uri="{FF2B5EF4-FFF2-40B4-BE49-F238E27FC236}">
                <a16:creationId xmlns:a16="http://schemas.microsoft.com/office/drawing/2014/main" id="{33773FB9-EB3C-D790-BA1D-D8A0981A6A6B}"/>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6</a:t>
            </a:fld>
            <a:endParaRPr lang="en-US"/>
          </a:p>
        </p:txBody>
      </p:sp>
      <p:sp>
        <p:nvSpPr>
          <p:cNvPr id="4" name="Slide Number Placeholder 3">
            <a:extLst>
              <a:ext uri="{FF2B5EF4-FFF2-40B4-BE49-F238E27FC236}">
                <a16:creationId xmlns:a16="http://schemas.microsoft.com/office/drawing/2014/main" id="{76783378-A3AA-44D2-30CC-BCC22A8FA680}"/>
              </a:ext>
            </a:extLst>
          </p:cNvPr>
          <p:cNvSpPr txBox="1">
            <a:spLocks/>
          </p:cNvSpPr>
          <p:nvPr/>
        </p:nvSpPr>
        <p:spPr>
          <a:xfrm>
            <a:off x="9448800" y="6621140"/>
            <a:ext cx="2743200" cy="182880"/>
          </a:xfrm>
          <a:prstGeom prst="rect">
            <a:avLst/>
          </a:prstGeom>
        </p:spPr>
        <p:txBody>
          <a:bodyPr vert="horz" lIns="91440" tIns="0" rIns="91440" bIns="0" rtlCol="0" anchor="ctr"/>
          <a:lstStyle>
            <a:defPPr>
              <a:defRPr lang="en-US"/>
            </a:defPPr>
            <a:lvl1pPr marL="0" algn="r" defTabSz="914400" rtl="0" eaLnBrk="1" latinLnBrk="0" hangingPunct="1">
              <a:defRPr sz="16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0000000-1234-1234-1234-123412341234}" type="slidenum">
              <a:rPr lang="en-US" smtClean="0"/>
              <a:pPr/>
              <a:t>6</a:t>
            </a:fld>
            <a:endParaRPr lang="en-US"/>
          </a:p>
        </p:txBody>
      </p:sp>
      <p:sp>
        <p:nvSpPr>
          <p:cNvPr id="11" name="Title 2">
            <a:extLst>
              <a:ext uri="{FF2B5EF4-FFF2-40B4-BE49-F238E27FC236}">
                <a16:creationId xmlns:a16="http://schemas.microsoft.com/office/drawing/2014/main" id="{13A924D4-6351-C87C-8873-03793BA2FD29}"/>
              </a:ext>
            </a:extLst>
          </p:cNvPr>
          <p:cNvSpPr>
            <a:spLocks noGrp="1"/>
          </p:cNvSpPr>
          <p:nvPr>
            <p:ph type="title"/>
          </p:nvPr>
        </p:nvSpPr>
        <p:spPr>
          <a:xfrm>
            <a:off x="0" y="0"/>
            <a:ext cx="12192000" cy="975701"/>
          </a:xfrm>
        </p:spPr>
        <p:txBody>
          <a:bodyPr/>
          <a:lstStyle/>
          <a:p>
            <a:r>
              <a:rPr lang="en-US" i="1" dirty="0"/>
              <a:t>Evaluation of V04 TEMPO O3TOT:</a:t>
            </a:r>
            <a:br>
              <a:rPr lang="en-US" i="1" dirty="0"/>
            </a:br>
            <a:r>
              <a:rPr lang="en-US" i="1" dirty="0">
                <a:solidFill>
                  <a:srgbClr val="FF00FF"/>
                </a:solidFill>
              </a:rPr>
              <a:t>V04 </a:t>
            </a:r>
            <a:r>
              <a:rPr lang="en-US" i="1" dirty="0"/>
              <a:t>TEMPO O3TOT vs. Pandora</a:t>
            </a:r>
            <a:endParaRPr lang="en-US" i="1" baseline="-25000" dirty="0"/>
          </a:p>
        </p:txBody>
      </p:sp>
      <p:sp>
        <p:nvSpPr>
          <p:cNvPr id="8" name="TextBox 7">
            <a:extLst>
              <a:ext uri="{FF2B5EF4-FFF2-40B4-BE49-F238E27FC236}">
                <a16:creationId xmlns:a16="http://schemas.microsoft.com/office/drawing/2014/main" id="{59AB185F-E1A9-21D9-9842-CE1C0FE0A137}"/>
              </a:ext>
            </a:extLst>
          </p:cNvPr>
          <p:cNvSpPr txBox="1"/>
          <p:nvPr/>
        </p:nvSpPr>
        <p:spPr>
          <a:xfrm>
            <a:off x="3688404" y="1057264"/>
            <a:ext cx="7917227" cy="784830"/>
          </a:xfrm>
          <a:prstGeom prst="rect">
            <a:avLst/>
          </a:prstGeom>
          <a:noFill/>
        </p:spPr>
        <p:txBody>
          <a:bodyPr wrap="square" rtlCol="0">
            <a:spAutoFit/>
          </a:bodyPr>
          <a:lstStyle/>
          <a:p>
            <a:pPr marL="342900" indent="-342900">
              <a:buFont typeface="Wingdings" pitchFamily="2" charset="2"/>
              <a:buChar char="v"/>
            </a:pPr>
            <a:r>
              <a:rPr lang="en-US" sz="1500" i="1" dirty="0">
                <a:solidFill>
                  <a:schemeClr val="tx1">
                    <a:lumMod val="65000"/>
                    <a:lumOff val="35000"/>
                  </a:schemeClr>
                </a:solidFill>
              </a:rPr>
              <a:t>Co-location</a:t>
            </a:r>
            <a:r>
              <a:rPr lang="en-US" altLang="ko-KR" sz="1500" i="1" dirty="0">
                <a:solidFill>
                  <a:schemeClr val="tx1">
                    <a:lumMod val="65000"/>
                    <a:lumOff val="35000"/>
                  </a:schemeClr>
                </a:solidFill>
              </a:rPr>
              <a:t>:</a:t>
            </a:r>
            <a:r>
              <a:rPr lang="ko-KR" altLang="en-US" sz="1500" i="1" dirty="0">
                <a:solidFill>
                  <a:schemeClr val="tx1">
                    <a:lumMod val="65000"/>
                    <a:lumOff val="35000"/>
                  </a:schemeClr>
                </a:solidFill>
              </a:rPr>
              <a:t> </a:t>
            </a:r>
            <a:r>
              <a:rPr lang="en-US" sz="1500" i="1" dirty="0">
                <a:solidFill>
                  <a:schemeClr val="tx1">
                    <a:lumMod val="65000"/>
                    <a:lumOff val="35000"/>
                  </a:schemeClr>
                </a:solidFill>
              </a:rPr>
              <a:t>Temporal: ±15 minutes, Spatial: Radius ≤ 5 km</a:t>
            </a:r>
          </a:p>
          <a:p>
            <a:pPr marL="342900" indent="-342900">
              <a:buFont typeface="Wingdings" pitchFamily="2" charset="2"/>
              <a:buChar char="v"/>
            </a:pPr>
            <a:r>
              <a:rPr lang="en-US" sz="1500" i="1" dirty="0">
                <a:solidFill>
                  <a:schemeClr val="tx1">
                    <a:lumMod val="65000"/>
                    <a:lumOff val="35000"/>
                  </a:schemeClr>
                </a:solidFill>
              </a:rPr>
              <a:t>TEMPO Data Filtering: Cloud Fraction: ≤ 0.5, SZA &amp; VZA: ≤ 80°, </a:t>
            </a:r>
            <a:r>
              <a:rPr lang="en-US" sz="1500" i="1" dirty="0" err="1">
                <a:solidFill>
                  <a:schemeClr val="tx1">
                    <a:lumMod val="65000"/>
                    <a:lumOff val="35000"/>
                  </a:schemeClr>
                </a:solidFill>
              </a:rPr>
              <a:t>Quality_Flag</a:t>
            </a:r>
            <a:r>
              <a:rPr lang="en-US" sz="1500" i="1" dirty="0">
                <a:solidFill>
                  <a:schemeClr val="tx1">
                    <a:lumMod val="65000"/>
                    <a:lumOff val="35000"/>
                  </a:schemeClr>
                </a:solidFill>
              </a:rPr>
              <a:t>: 0</a:t>
            </a:r>
          </a:p>
          <a:p>
            <a:pPr marL="342900" indent="-342900">
              <a:buFont typeface="Wingdings" pitchFamily="2" charset="2"/>
              <a:buChar char="v"/>
            </a:pPr>
            <a:r>
              <a:rPr lang="en-US" sz="1500" i="1" dirty="0">
                <a:solidFill>
                  <a:schemeClr val="tx1">
                    <a:lumMod val="65000"/>
                    <a:lumOff val="35000"/>
                  </a:schemeClr>
                </a:solidFill>
              </a:rPr>
              <a:t>Pandora Data Filtering</a:t>
            </a:r>
            <a:r>
              <a:rPr lang="en-US" altLang="ko-KR" sz="1500" i="1" dirty="0">
                <a:solidFill>
                  <a:schemeClr val="tx1">
                    <a:lumMod val="65000"/>
                    <a:lumOff val="35000"/>
                  </a:schemeClr>
                </a:solidFill>
              </a:rPr>
              <a:t>:</a:t>
            </a:r>
            <a:r>
              <a:rPr lang="ko-KR" altLang="en-US" sz="1500" i="1" dirty="0">
                <a:solidFill>
                  <a:schemeClr val="tx1">
                    <a:lumMod val="65000"/>
                    <a:lumOff val="35000"/>
                  </a:schemeClr>
                </a:solidFill>
              </a:rPr>
              <a:t> </a:t>
            </a:r>
            <a:r>
              <a:rPr lang="en-US" sz="1500" i="1" dirty="0">
                <a:solidFill>
                  <a:schemeClr val="tx1">
                    <a:lumMod val="65000"/>
                    <a:lumOff val="35000"/>
                  </a:schemeClr>
                </a:solidFill>
              </a:rPr>
              <a:t>Quality Flag: 0 &amp; 10</a:t>
            </a:r>
          </a:p>
        </p:txBody>
      </p:sp>
      <p:sp>
        <p:nvSpPr>
          <p:cNvPr id="9" name="TextBox 8">
            <a:extLst>
              <a:ext uri="{FF2B5EF4-FFF2-40B4-BE49-F238E27FC236}">
                <a16:creationId xmlns:a16="http://schemas.microsoft.com/office/drawing/2014/main" id="{9F5E9564-0456-BC54-8EF5-E06CFAA655B6}"/>
              </a:ext>
            </a:extLst>
          </p:cNvPr>
          <p:cNvSpPr txBox="1"/>
          <p:nvPr/>
        </p:nvSpPr>
        <p:spPr>
          <a:xfrm>
            <a:off x="19456" y="1057264"/>
            <a:ext cx="3803514" cy="661720"/>
          </a:xfrm>
          <a:prstGeom prst="rect">
            <a:avLst/>
          </a:prstGeom>
          <a:noFill/>
        </p:spPr>
        <p:txBody>
          <a:bodyPr wrap="square" rtlCol="0">
            <a:spAutoFit/>
          </a:bodyPr>
          <a:lstStyle/>
          <a:p>
            <a:r>
              <a:rPr lang="en-US" sz="2000" b="1" i="1" dirty="0"/>
              <a:t>V04 TEMPO O3TOT vs. Pandora</a:t>
            </a:r>
          </a:p>
          <a:p>
            <a:r>
              <a:rPr lang="en-US" sz="1700" b="1" i="1" dirty="0">
                <a:solidFill>
                  <a:srgbClr val="00B050"/>
                </a:solidFill>
              </a:rPr>
              <a:t>Available data between 2023 and 202</a:t>
            </a:r>
            <a:r>
              <a:rPr lang="en-US" altLang="ko-KR" sz="1700" b="1" i="1" dirty="0">
                <a:solidFill>
                  <a:srgbClr val="00B050"/>
                </a:solidFill>
              </a:rPr>
              <a:t>6</a:t>
            </a:r>
            <a:endParaRPr lang="en-US" sz="1700" b="1" i="1" dirty="0">
              <a:solidFill>
                <a:srgbClr val="00B050"/>
              </a:solidFill>
            </a:endParaRPr>
          </a:p>
        </p:txBody>
      </p:sp>
      <p:sp>
        <p:nvSpPr>
          <p:cNvPr id="13" name="TextBox 12">
            <a:extLst>
              <a:ext uri="{FF2B5EF4-FFF2-40B4-BE49-F238E27FC236}">
                <a16:creationId xmlns:a16="http://schemas.microsoft.com/office/drawing/2014/main" id="{EA7216DE-4CBA-F31D-62FD-19604BF60FA2}"/>
              </a:ext>
            </a:extLst>
          </p:cNvPr>
          <p:cNvSpPr txBox="1"/>
          <p:nvPr/>
        </p:nvSpPr>
        <p:spPr>
          <a:xfrm>
            <a:off x="9416199" y="999349"/>
            <a:ext cx="2775800" cy="307777"/>
          </a:xfrm>
          <a:prstGeom prst="rect">
            <a:avLst/>
          </a:prstGeom>
          <a:noFill/>
        </p:spPr>
        <p:txBody>
          <a:bodyPr wrap="square">
            <a:spAutoFit/>
          </a:bodyPr>
          <a:lstStyle/>
          <a:p>
            <a:pPr algn="r"/>
            <a:r>
              <a:rPr lang="en-US" sz="1400" b="1" i="1" dirty="0">
                <a:solidFill>
                  <a:schemeClr val="bg1">
                    <a:lumMod val="75000"/>
                  </a:schemeClr>
                </a:solidFill>
              </a:rPr>
              <a:t>In prep. Park et al. (TEMPO O3TOT) </a:t>
            </a:r>
          </a:p>
        </p:txBody>
      </p:sp>
    </p:spTree>
    <p:extLst>
      <p:ext uri="{BB962C8B-B14F-4D97-AF65-F5344CB8AC3E}">
        <p14:creationId xmlns:p14="http://schemas.microsoft.com/office/powerpoint/2010/main" val="29456592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FBC48D-BDC8-3B95-1DA1-1D9C0CBFEF5D}"/>
            </a:ext>
          </a:extLst>
        </p:cNvPr>
        <p:cNvGrpSpPr/>
        <p:nvPr/>
      </p:nvGrpSpPr>
      <p:grpSpPr>
        <a:xfrm>
          <a:off x="0" y="0"/>
          <a:ext cx="0" cy="0"/>
          <a:chOff x="0" y="0"/>
          <a:chExt cx="0" cy="0"/>
        </a:xfrm>
      </p:grpSpPr>
      <p:sp>
        <p:nvSpPr>
          <p:cNvPr id="5" name="Title 2">
            <a:extLst>
              <a:ext uri="{FF2B5EF4-FFF2-40B4-BE49-F238E27FC236}">
                <a16:creationId xmlns:a16="http://schemas.microsoft.com/office/drawing/2014/main" id="{9EA4D30E-FA62-197B-94AE-DFE16C32A7F7}"/>
              </a:ext>
            </a:extLst>
          </p:cNvPr>
          <p:cNvSpPr txBox="1">
            <a:spLocks/>
          </p:cNvSpPr>
          <p:nvPr/>
        </p:nvSpPr>
        <p:spPr>
          <a:xfrm>
            <a:off x="0" y="0"/>
            <a:ext cx="12192000" cy="975701"/>
          </a:xfrm>
        </p:spPr>
        <p:txBody>
          <a:bodyPr anchor="ctr"/>
          <a:lstStyle>
            <a:lvl1pPr algn="ctr" defTabSz="609585" rtl="0" eaLnBrk="1" latinLnBrk="0" hangingPunct="1">
              <a:spcBef>
                <a:spcPct val="0"/>
              </a:spcBef>
              <a:buNone/>
              <a:defRPr sz="6000" kern="1200">
                <a:solidFill>
                  <a:schemeClr val="tx1"/>
                </a:solidFill>
                <a:latin typeface="+mj-lt"/>
                <a:ea typeface="+mj-ea"/>
                <a:cs typeface="+mj-cs"/>
              </a:defRPr>
            </a:lvl1pPr>
          </a:lstStyle>
          <a:p>
            <a:r>
              <a:rPr lang="en-US" sz="3600" i="1" dirty="0">
                <a:solidFill>
                  <a:srgbClr val="FF00FF"/>
                </a:solidFill>
              </a:rPr>
              <a:t>V0</a:t>
            </a:r>
            <a:r>
              <a:rPr lang="en-US" altLang="ko-KR" sz="3600" i="1" dirty="0">
                <a:solidFill>
                  <a:srgbClr val="FF00FF"/>
                </a:solidFill>
              </a:rPr>
              <a:t>5</a:t>
            </a:r>
            <a:r>
              <a:rPr lang="en-US" sz="3600" i="1" dirty="0">
                <a:solidFill>
                  <a:schemeClr val="bg1"/>
                </a:solidFill>
              </a:rPr>
              <a:t> Update Plan</a:t>
            </a:r>
            <a:r>
              <a:rPr lang="en-US" altLang="ko-KR" sz="3600" i="1" dirty="0">
                <a:solidFill>
                  <a:schemeClr val="bg1"/>
                </a:solidFill>
              </a:rPr>
              <a:t>:</a:t>
            </a:r>
          </a:p>
          <a:p>
            <a:r>
              <a:rPr lang="en-US" sz="2500" i="1" dirty="0">
                <a:solidFill>
                  <a:schemeClr val="bg1"/>
                </a:solidFill>
                <a:latin typeface="+mn-lt"/>
              </a:rPr>
              <a:t>Low-bias due to the Instrument degradation and high geometry angles</a:t>
            </a:r>
          </a:p>
        </p:txBody>
      </p:sp>
      <p:sp>
        <p:nvSpPr>
          <p:cNvPr id="2" name="TextBox 1">
            <a:extLst>
              <a:ext uri="{FF2B5EF4-FFF2-40B4-BE49-F238E27FC236}">
                <a16:creationId xmlns:a16="http://schemas.microsoft.com/office/drawing/2014/main" id="{2E598ED5-6A97-DC07-4420-AD2446DD1D4A}"/>
              </a:ext>
            </a:extLst>
          </p:cNvPr>
          <p:cNvSpPr txBox="1"/>
          <p:nvPr/>
        </p:nvSpPr>
        <p:spPr>
          <a:xfrm>
            <a:off x="384406" y="1107071"/>
            <a:ext cx="5131966" cy="400110"/>
          </a:xfrm>
          <a:prstGeom prst="rect">
            <a:avLst/>
          </a:prstGeom>
          <a:noFill/>
        </p:spPr>
        <p:txBody>
          <a:bodyPr wrap="square" rtlCol="0">
            <a:spAutoFit/>
          </a:bodyPr>
          <a:lstStyle/>
          <a:p>
            <a:pPr algn="ctr"/>
            <a:r>
              <a:rPr lang="en-US" sz="2000" b="1" i="1" dirty="0">
                <a:solidFill>
                  <a:srgbClr val="00B050"/>
                </a:solidFill>
              </a:rPr>
              <a:t>Instrument degradation correction</a:t>
            </a:r>
          </a:p>
        </p:txBody>
      </p:sp>
      <p:sp>
        <p:nvSpPr>
          <p:cNvPr id="9" name="TextBox 8">
            <a:extLst>
              <a:ext uri="{FF2B5EF4-FFF2-40B4-BE49-F238E27FC236}">
                <a16:creationId xmlns:a16="http://schemas.microsoft.com/office/drawing/2014/main" id="{EBD1EF1E-0CC0-D975-6109-0D7B32F39D91}"/>
              </a:ext>
            </a:extLst>
          </p:cNvPr>
          <p:cNvSpPr txBox="1"/>
          <p:nvPr/>
        </p:nvSpPr>
        <p:spPr>
          <a:xfrm>
            <a:off x="6717176" y="2215958"/>
            <a:ext cx="4781899" cy="400110"/>
          </a:xfrm>
          <a:prstGeom prst="rect">
            <a:avLst/>
          </a:prstGeom>
          <a:noFill/>
        </p:spPr>
        <p:txBody>
          <a:bodyPr wrap="square" rtlCol="0">
            <a:spAutoFit/>
          </a:bodyPr>
          <a:lstStyle/>
          <a:p>
            <a:pPr algn="ctr"/>
            <a:r>
              <a:rPr lang="en-US" sz="2000" b="1" i="1" dirty="0">
                <a:solidFill>
                  <a:srgbClr val="00B050"/>
                </a:solidFill>
              </a:rPr>
              <a:t>Geometry angle dependence correction</a:t>
            </a:r>
          </a:p>
        </p:txBody>
      </p:sp>
      <p:pic>
        <p:nvPicPr>
          <p:cNvPr id="10" name="Picture 9">
            <a:extLst>
              <a:ext uri="{FF2B5EF4-FFF2-40B4-BE49-F238E27FC236}">
                <a16:creationId xmlns:a16="http://schemas.microsoft.com/office/drawing/2014/main" id="{3254FE41-12E8-4BBA-6BFD-6520E4C012A0}"/>
              </a:ext>
            </a:extLst>
          </p:cNvPr>
          <p:cNvPicPr>
            <a:picLocks noChangeAspect="1"/>
          </p:cNvPicPr>
          <p:nvPr/>
        </p:nvPicPr>
        <p:blipFill>
          <a:blip r:embed="rId3"/>
          <a:stretch>
            <a:fillRect/>
          </a:stretch>
        </p:blipFill>
        <p:spPr>
          <a:xfrm>
            <a:off x="6056354" y="2747438"/>
            <a:ext cx="6103544" cy="3264063"/>
          </a:xfrm>
          <a:prstGeom prst="rect">
            <a:avLst/>
          </a:prstGeom>
        </p:spPr>
      </p:pic>
      <p:pic>
        <p:nvPicPr>
          <p:cNvPr id="12" name="Picture 11">
            <a:extLst>
              <a:ext uri="{FF2B5EF4-FFF2-40B4-BE49-F238E27FC236}">
                <a16:creationId xmlns:a16="http://schemas.microsoft.com/office/drawing/2014/main" id="{D38AC190-5542-E32A-6262-13AD6E76AF89}"/>
              </a:ext>
            </a:extLst>
          </p:cNvPr>
          <p:cNvPicPr>
            <a:picLocks noChangeAspect="1"/>
          </p:cNvPicPr>
          <p:nvPr/>
        </p:nvPicPr>
        <p:blipFill>
          <a:blip r:embed="rId4"/>
          <a:stretch>
            <a:fillRect/>
          </a:stretch>
        </p:blipFill>
        <p:spPr>
          <a:xfrm>
            <a:off x="-4685" y="4071871"/>
            <a:ext cx="5910146" cy="2520000"/>
          </a:xfrm>
          <a:prstGeom prst="rect">
            <a:avLst/>
          </a:prstGeom>
        </p:spPr>
      </p:pic>
      <p:pic>
        <p:nvPicPr>
          <p:cNvPr id="13" name="Picture 12">
            <a:extLst>
              <a:ext uri="{FF2B5EF4-FFF2-40B4-BE49-F238E27FC236}">
                <a16:creationId xmlns:a16="http://schemas.microsoft.com/office/drawing/2014/main" id="{A382CCB4-2CF4-04E1-0B6F-B7D1AAB3658B}"/>
              </a:ext>
            </a:extLst>
          </p:cNvPr>
          <p:cNvPicPr>
            <a:picLocks noChangeAspect="1"/>
          </p:cNvPicPr>
          <p:nvPr/>
        </p:nvPicPr>
        <p:blipFill>
          <a:blip r:embed="rId5"/>
          <a:stretch>
            <a:fillRect/>
          </a:stretch>
        </p:blipFill>
        <p:spPr>
          <a:xfrm>
            <a:off x="-4685" y="1487438"/>
            <a:ext cx="5910146" cy="2520000"/>
          </a:xfrm>
          <a:prstGeom prst="rect">
            <a:avLst/>
          </a:prstGeom>
        </p:spPr>
      </p:pic>
      <p:sp>
        <p:nvSpPr>
          <p:cNvPr id="3" name="TextBox 2">
            <a:extLst>
              <a:ext uri="{FF2B5EF4-FFF2-40B4-BE49-F238E27FC236}">
                <a16:creationId xmlns:a16="http://schemas.microsoft.com/office/drawing/2014/main" id="{C43779E0-F55A-B730-71B1-854388B72D56}"/>
              </a:ext>
            </a:extLst>
          </p:cNvPr>
          <p:cNvSpPr txBox="1"/>
          <p:nvPr/>
        </p:nvSpPr>
        <p:spPr>
          <a:xfrm>
            <a:off x="384406" y="1887548"/>
            <a:ext cx="5131966" cy="400110"/>
          </a:xfrm>
          <a:prstGeom prst="rect">
            <a:avLst/>
          </a:prstGeom>
          <a:noFill/>
        </p:spPr>
        <p:txBody>
          <a:bodyPr wrap="square" rtlCol="0">
            <a:spAutoFit/>
          </a:bodyPr>
          <a:lstStyle/>
          <a:p>
            <a:pPr algn="ctr"/>
            <a:r>
              <a:rPr lang="en-US" sz="2000" b="1" i="1" dirty="0">
                <a:solidFill>
                  <a:srgbClr val="FF00FF"/>
                </a:solidFill>
              </a:rPr>
              <a:t>V04 operational product</a:t>
            </a:r>
          </a:p>
        </p:txBody>
      </p:sp>
      <p:sp>
        <p:nvSpPr>
          <p:cNvPr id="4" name="TextBox 3">
            <a:extLst>
              <a:ext uri="{FF2B5EF4-FFF2-40B4-BE49-F238E27FC236}">
                <a16:creationId xmlns:a16="http://schemas.microsoft.com/office/drawing/2014/main" id="{29B12004-53DC-11B0-3C27-CAE206F27530}"/>
              </a:ext>
            </a:extLst>
          </p:cNvPr>
          <p:cNvSpPr txBox="1"/>
          <p:nvPr/>
        </p:nvSpPr>
        <p:spPr>
          <a:xfrm>
            <a:off x="384406" y="4467218"/>
            <a:ext cx="5131966" cy="400110"/>
          </a:xfrm>
          <a:prstGeom prst="rect">
            <a:avLst/>
          </a:prstGeom>
          <a:noFill/>
        </p:spPr>
        <p:txBody>
          <a:bodyPr wrap="square" rtlCol="0">
            <a:spAutoFit/>
          </a:bodyPr>
          <a:lstStyle/>
          <a:p>
            <a:pPr algn="ctr"/>
            <a:r>
              <a:rPr lang="en-US" sz="2000" b="1" i="1" dirty="0">
                <a:solidFill>
                  <a:srgbClr val="FF00FF"/>
                </a:solidFill>
              </a:rPr>
              <a:t>Improved version</a:t>
            </a:r>
          </a:p>
        </p:txBody>
      </p:sp>
      <p:sp>
        <p:nvSpPr>
          <p:cNvPr id="6" name="TextBox 5">
            <a:extLst>
              <a:ext uri="{FF2B5EF4-FFF2-40B4-BE49-F238E27FC236}">
                <a16:creationId xmlns:a16="http://schemas.microsoft.com/office/drawing/2014/main" id="{C6517FED-5A62-FB29-BBE7-071DDB78CF04}"/>
              </a:ext>
            </a:extLst>
          </p:cNvPr>
          <p:cNvSpPr txBox="1"/>
          <p:nvPr/>
        </p:nvSpPr>
        <p:spPr>
          <a:xfrm>
            <a:off x="6283028" y="3519276"/>
            <a:ext cx="5131966" cy="400110"/>
          </a:xfrm>
          <a:prstGeom prst="rect">
            <a:avLst/>
          </a:prstGeom>
          <a:noFill/>
        </p:spPr>
        <p:txBody>
          <a:bodyPr wrap="square" rtlCol="0">
            <a:spAutoFit/>
          </a:bodyPr>
          <a:lstStyle/>
          <a:p>
            <a:pPr algn="ctr"/>
            <a:r>
              <a:rPr lang="en-US" sz="2000" b="1" i="1" dirty="0">
                <a:solidFill>
                  <a:srgbClr val="FF00FF"/>
                </a:solidFill>
              </a:rPr>
              <a:t>V04 operational product</a:t>
            </a:r>
          </a:p>
        </p:txBody>
      </p:sp>
    </p:spTree>
    <p:extLst>
      <p:ext uri="{BB962C8B-B14F-4D97-AF65-F5344CB8AC3E}">
        <p14:creationId xmlns:p14="http://schemas.microsoft.com/office/powerpoint/2010/main" val="34336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67"/>
        <p:cNvGrpSpPr/>
        <p:nvPr/>
      </p:nvGrpSpPr>
      <p:grpSpPr>
        <a:xfrm>
          <a:off x="0" y="0"/>
          <a:ext cx="0" cy="0"/>
          <a:chOff x="0" y="0"/>
          <a:chExt cx="0" cy="0"/>
        </a:xfrm>
      </p:grpSpPr>
      <p:sp>
        <p:nvSpPr>
          <p:cNvPr id="268" name="Google Shape;268;p2"/>
          <p:cNvSpPr txBox="1">
            <a:spLocks noGrp="1"/>
          </p:cNvSpPr>
          <p:nvPr>
            <p:ph type="title"/>
          </p:nvPr>
        </p:nvSpPr>
        <p:spPr>
          <a:xfrm>
            <a:off x="0" y="0"/>
            <a:ext cx="12191999" cy="999351"/>
          </a:xfrm>
        </p:spPr>
        <p:txBody>
          <a:bodyPr/>
          <a:lstStyle/>
          <a:p>
            <a:pPr lvl="0"/>
            <a:r>
              <a:rPr lang="en-US" i="1" dirty="0"/>
              <a:t>Summary of the V04 TEMPO O3PROF</a:t>
            </a:r>
            <a:br>
              <a:rPr lang="en-US" i="1" dirty="0"/>
            </a:br>
            <a:r>
              <a:rPr lang="en-US" i="1" dirty="0"/>
              <a:t>algorithm updates</a:t>
            </a:r>
            <a:endParaRPr lang="en-US" dirty="0"/>
          </a:p>
        </p:txBody>
      </p:sp>
      <p:sp>
        <p:nvSpPr>
          <p:cNvPr id="5" name="Slide Number Placeholder 4">
            <a:extLst>
              <a:ext uri="{FF2B5EF4-FFF2-40B4-BE49-F238E27FC236}">
                <a16:creationId xmlns:a16="http://schemas.microsoft.com/office/drawing/2014/main" id="{449FD253-F0D7-4738-AFD8-369B9C89B0D5}"/>
              </a:ext>
            </a:extLst>
          </p:cNvPr>
          <p:cNvSpPr>
            <a:spLocks noGrp="1"/>
          </p:cNvSpPr>
          <p:nvPr>
            <p:ph type="sldNum" sz="quarter" idx="12"/>
          </p:nvPr>
        </p:nvSpPr>
        <p:spPr>
          <a:xfrm>
            <a:off x="9459074" y="6621140"/>
            <a:ext cx="2743200" cy="182880"/>
          </a:xfrm>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600" b="0" i="0" u="none" strike="noStrike" kern="0" cap="none" spc="0" normalizeH="0" baseline="0" noProof="0" smtClean="0">
                <a:ln>
                  <a:noFill/>
                </a:ln>
                <a:solidFill>
                  <a:prstClr val="black">
                    <a:tint val="75000"/>
                  </a:prstClr>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8</a:t>
            </a:fld>
            <a:endParaRPr kumimoji="0" lang="en-US" sz="1600" b="0" i="0" u="none" strike="noStrike" kern="0" cap="none" spc="0" normalizeH="0" baseline="0" noProof="0" dirty="0">
              <a:ln>
                <a:noFill/>
              </a:ln>
              <a:solidFill>
                <a:prstClr val="black">
                  <a:tint val="75000"/>
                </a:prstClr>
              </a:solidFill>
              <a:effectLst/>
              <a:uLnTx/>
              <a:uFillTx/>
              <a:latin typeface="Arial"/>
              <a:cs typeface="Arial"/>
              <a:sym typeface="Arial"/>
            </a:endParaRPr>
          </a:p>
        </p:txBody>
      </p:sp>
      <p:sp>
        <p:nvSpPr>
          <p:cNvPr id="2" name="Content Placeholder 4">
            <a:extLst>
              <a:ext uri="{FF2B5EF4-FFF2-40B4-BE49-F238E27FC236}">
                <a16:creationId xmlns:a16="http://schemas.microsoft.com/office/drawing/2014/main" id="{E90A86D3-0959-857E-6CBA-6F669B270221}"/>
              </a:ext>
            </a:extLst>
          </p:cNvPr>
          <p:cNvSpPr txBox="1">
            <a:spLocks/>
          </p:cNvSpPr>
          <p:nvPr/>
        </p:nvSpPr>
        <p:spPr>
          <a:xfrm>
            <a:off x="-1" y="999352"/>
            <a:ext cx="7872550" cy="5621788"/>
          </a:xfrm>
          <a:prstGeom prst="rect">
            <a:avLst/>
          </a:prstGeom>
        </p:spPr>
        <p:txBody>
          <a:bodyPr/>
          <a:lstStyle>
            <a:lvl1pPr marL="457189" indent="-457189" algn="l" defTabSz="609585" rtl="0" eaLnBrk="1" latinLnBrk="0" hangingPunct="1">
              <a:spcBef>
                <a:spcPct val="20000"/>
              </a:spcBef>
              <a:buFont typeface="Arial"/>
              <a:buChar char="•"/>
              <a:defRPr sz="4267" kern="1200">
                <a:solidFill>
                  <a:schemeClr val="tx1"/>
                </a:solidFill>
                <a:latin typeface="+mn-lt"/>
                <a:ea typeface="+mn-ea"/>
                <a:cs typeface="+mn-cs"/>
              </a:defRPr>
            </a:lvl1pPr>
            <a:lvl2pPr marL="990575" indent="-380990" algn="l" defTabSz="609585" rtl="0" eaLnBrk="1" latinLnBrk="0" hangingPunct="1">
              <a:spcBef>
                <a:spcPct val="20000"/>
              </a:spcBef>
              <a:buFont typeface="Arial"/>
              <a:buChar char="–"/>
              <a:defRPr sz="3733" kern="1200">
                <a:solidFill>
                  <a:schemeClr val="tx1"/>
                </a:solidFill>
                <a:latin typeface="+mn-lt"/>
                <a:ea typeface="+mn-ea"/>
                <a:cs typeface="+mn-cs"/>
              </a:defRPr>
            </a:lvl2pPr>
            <a:lvl3pPr marL="1523962" indent="-304792" algn="l" defTabSz="609585" rtl="0" eaLnBrk="1" latinLnBrk="0" hangingPunct="1">
              <a:spcBef>
                <a:spcPct val="20000"/>
              </a:spcBef>
              <a:buFont typeface="Arial"/>
              <a:buChar char="•"/>
              <a:defRPr sz="3200" kern="120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a:spcBef>
                <a:spcPts val="1200"/>
              </a:spcBef>
              <a:buFont typeface="Wingdings" pitchFamily="2" charset="2"/>
              <a:buChar char="Ø"/>
            </a:pPr>
            <a:r>
              <a:rPr lang="en-US" sz="2400" b="1" dirty="0">
                <a:solidFill>
                  <a:srgbClr val="002060"/>
                </a:solidFill>
              </a:rPr>
              <a:t>TEMPO O3PROP (ozone profile) algorithm</a:t>
            </a:r>
          </a:p>
          <a:p>
            <a:pPr lvl="1">
              <a:spcBef>
                <a:spcPts val="0"/>
              </a:spcBef>
              <a:buFont typeface="Wingdings" pitchFamily="2" charset="2"/>
              <a:buChar char="ü"/>
            </a:pPr>
            <a:r>
              <a:rPr lang="en-US" sz="2000" dirty="0"/>
              <a:t>Adopted from the Optimal Estimation (OE) method-based SAO OMI ozone profile algorithm (</a:t>
            </a:r>
            <a:r>
              <a:rPr lang="en-US" sz="2000" b="1" dirty="0">
                <a:solidFill>
                  <a:srgbClr val="00B050"/>
                </a:solidFill>
              </a:rPr>
              <a:t>UV only</a:t>
            </a:r>
            <a:r>
              <a:rPr lang="en-US" sz="2000" dirty="0"/>
              <a:t>)</a:t>
            </a:r>
          </a:p>
          <a:p>
            <a:pPr lvl="2">
              <a:spcBef>
                <a:spcPts val="0"/>
              </a:spcBef>
              <a:buFont typeface="Arial" panose="020B0604020202020204" pitchFamily="34" charset="0"/>
              <a:buChar char="•"/>
            </a:pPr>
            <a:r>
              <a:rPr lang="en-US" sz="2000" dirty="0">
                <a:solidFill>
                  <a:schemeClr val="bg1">
                    <a:lumMod val="65000"/>
                  </a:schemeClr>
                </a:solidFill>
              </a:rPr>
              <a:t>Proposed using </a:t>
            </a:r>
            <a:r>
              <a:rPr lang="en-US" sz="2000" b="1" dirty="0">
                <a:solidFill>
                  <a:schemeClr val="bg1">
                    <a:lumMod val="65000"/>
                  </a:schemeClr>
                </a:solidFill>
              </a:rPr>
              <a:t>UV</a:t>
            </a:r>
            <a:r>
              <a:rPr lang="en-US" sz="2000" dirty="0">
                <a:solidFill>
                  <a:schemeClr val="bg1">
                    <a:lumMod val="65000"/>
                  </a:schemeClr>
                </a:solidFill>
              </a:rPr>
              <a:t> (293-340 nm) and </a:t>
            </a:r>
            <a:r>
              <a:rPr lang="en-US" sz="2000" b="1" dirty="0">
                <a:solidFill>
                  <a:schemeClr val="bg1">
                    <a:lumMod val="65000"/>
                  </a:schemeClr>
                </a:solidFill>
              </a:rPr>
              <a:t>VIS</a:t>
            </a:r>
            <a:r>
              <a:rPr lang="en-US" sz="2000" dirty="0">
                <a:solidFill>
                  <a:schemeClr val="bg1">
                    <a:lumMod val="65000"/>
                  </a:schemeClr>
                </a:solidFill>
              </a:rPr>
              <a:t> (540-650 nm)</a:t>
            </a:r>
          </a:p>
          <a:p>
            <a:pPr lvl="2">
              <a:spcBef>
                <a:spcPts val="0"/>
              </a:spcBef>
              <a:buFont typeface="Arial" panose="020B0604020202020204" pitchFamily="34" charset="0"/>
              <a:buChar char="•"/>
            </a:pPr>
            <a:r>
              <a:rPr lang="en-US" sz="2000" dirty="0"/>
              <a:t>The publicly released V04 TEMPO O3PROF algorithm is</a:t>
            </a:r>
            <a:br>
              <a:rPr lang="en-US" sz="2000" dirty="0"/>
            </a:br>
            <a:r>
              <a:rPr lang="en-US" sz="2000" b="1" dirty="0">
                <a:solidFill>
                  <a:srgbClr val="00B050"/>
                </a:solidFill>
              </a:rPr>
              <a:t>UV only </a:t>
            </a:r>
            <a:r>
              <a:rPr lang="en-US" sz="2000" dirty="0"/>
              <a:t>(308-340 nm) algorithm</a:t>
            </a:r>
          </a:p>
          <a:p>
            <a:pPr lvl="2">
              <a:spcBef>
                <a:spcPts val="0"/>
              </a:spcBef>
              <a:buFont typeface="Arial" panose="020B0604020202020204" pitchFamily="34" charset="0"/>
              <a:buChar char="•"/>
            </a:pPr>
            <a:r>
              <a:rPr lang="en-US" sz="2000" dirty="0"/>
              <a:t>The VIS channel, which can improve low-tropospheric ozone sensitivity, will be implemented in a future version.</a:t>
            </a:r>
          </a:p>
          <a:p>
            <a:pPr lvl="1">
              <a:spcBef>
                <a:spcPts val="0"/>
              </a:spcBef>
              <a:buFont typeface="Wingdings" pitchFamily="2" charset="2"/>
              <a:buChar char="ü"/>
            </a:pPr>
            <a:r>
              <a:rPr lang="en-US" sz="2000" dirty="0"/>
              <a:t>Retrieve Ozone profile at 24 layers</a:t>
            </a:r>
          </a:p>
          <a:p>
            <a:pPr lvl="1">
              <a:spcBef>
                <a:spcPts val="0"/>
              </a:spcBef>
              <a:buFont typeface="Wingdings" pitchFamily="2" charset="2"/>
              <a:buChar char="ü"/>
            </a:pPr>
            <a:r>
              <a:rPr lang="en-US" sz="2000" dirty="0"/>
              <a:t>A prior</a:t>
            </a:r>
          </a:p>
          <a:p>
            <a:pPr lvl="2">
              <a:spcBef>
                <a:spcPts val="0"/>
              </a:spcBef>
              <a:buClr>
                <a:schemeClr val="tx1"/>
              </a:buClr>
              <a:buFont typeface="Arial" panose="020B0604020202020204" pitchFamily="34" charset="0"/>
              <a:buChar char="•"/>
            </a:pPr>
            <a:r>
              <a:rPr lang="en-US" sz="2000" b="1" dirty="0">
                <a:solidFill>
                  <a:srgbClr val="00B050"/>
                </a:solidFill>
              </a:rPr>
              <a:t>Combination of V2 GEOS-CF (ozone profile) and</a:t>
            </a:r>
            <a:br>
              <a:rPr lang="en-US" sz="2000" b="1" dirty="0">
                <a:solidFill>
                  <a:srgbClr val="00B050"/>
                </a:solidFill>
              </a:rPr>
            </a:br>
            <a:r>
              <a:rPr lang="en-US" sz="2000" b="1" dirty="0">
                <a:solidFill>
                  <a:srgbClr val="00B050"/>
                </a:solidFill>
              </a:rPr>
              <a:t>TB (tropopause-based) Climatology</a:t>
            </a:r>
            <a:r>
              <a:rPr lang="en-US" sz="2000" dirty="0"/>
              <a:t>, TB climatology (error)</a:t>
            </a:r>
          </a:p>
          <a:p>
            <a:pPr lvl="2">
              <a:spcBef>
                <a:spcPts val="0"/>
              </a:spcBef>
              <a:buFont typeface="Arial" panose="020B0604020202020204" pitchFamily="34" charset="0"/>
              <a:buChar char="•"/>
            </a:pPr>
            <a:endParaRPr lang="en-US" sz="1800" dirty="0"/>
          </a:p>
        </p:txBody>
      </p:sp>
      <p:pic>
        <p:nvPicPr>
          <p:cNvPr id="3" name="Picture 7">
            <a:extLst>
              <a:ext uri="{FF2B5EF4-FFF2-40B4-BE49-F238E27FC236}">
                <a16:creationId xmlns:a16="http://schemas.microsoft.com/office/drawing/2014/main" id="{0FBD9867-2C8D-DA0F-EBD4-0F666F9CB28F}"/>
              </a:ext>
            </a:extLst>
          </p:cNvPr>
          <p:cNvPicPr/>
          <p:nvPr/>
        </p:nvPicPr>
        <p:blipFill rotWithShape="1">
          <a:blip r:embed="rId3">
            <a:extLst>
              <a:ext uri="{28A0092B-C50C-407E-A947-70E740481C1C}">
                <a14:useLocalDpi xmlns:a14="http://schemas.microsoft.com/office/drawing/2010/main" val="0"/>
              </a:ext>
            </a:extLst>
          </a:blip>
          <a:srcRect l="8691" t="37404" r="17167" b="24503"/>
          <a:stretch/>
        </p:blipFill>
        <p:spPr bwMode="auto">
          <a:xfrm>
            <a:off x="7785824" y="1201395"/>
            <a:ext cx="4109714" cy="2978378"/>
          </a:xfrm>
          <a:prstGeom prst="rect">
            <a:avLst/>
          </a:prstGeom>
          <a:ln>
            <a:noFill/>
          </a:ln>
          <a:extLst>
            <a:ext uri="{FAA26D3D-D897-4be2-8F04-BA451C77F1D7}">
              <ma14:placeholderFlag xmlns="" xmlns:ma14="http://schemas.microsoft.com/office/mac/drawingml/2011/main"/>
            </a:ext>
            <a:ext uri="{53640926-AAD7-44d8-BBD7-CCE9431645EC}">
              <a14:shadowObscured xmlns="" xmlns:a14="http://schemas.microsoft.com/office/drawing/2010/main"/>
            </a:ext>
          </a:extLst>
        </p:spPr>
      </p:pic>
      <p:sp>
        <p:nvSpPr>
          <p:cNvPr id="6" name="TextBox 5">
            <a:extLst>
              <a:ext uri="{FF2B5EF4-FFF2-40B4-BE49-F238E27FC236}">
                <a16:creationId xmlns:a16="http://schemas.microsoft.com/office/drawing/2014/main" id="{4F4F8232-F1B7-B81C-E1C1-05A7645A4F69}"/>
              </a:ext>
            </a:extLst>
          </p:cNvPr>
          <p:cNvSpPr txBox="1"/>
          <p:nvPr/>
        </p:nvSpPr>
        <p:spPr>
          <a:xfrm>
            <a:off x="8023252" y="4179773"/>
            <a:ext cx="3930215" cy="646331"/>
          </a:xfrm>
          <a:prstGeom prst="rect">
            <a:avLst/>
          </a:prstGeom>
          <a:noFill/>
        </p:spPr>
        <p:txBody>
          <a:bodyPr wrap="square">
            <a:spAutoFit/>
          </a:bodyPr>
          <a:lstStyle/>
          <a:p>
            <a:pPr>
              <a:spcBef>
                <a:spcPts val="1200"/>
              </a:spcBef>
            </a:pPr>
            <a:r>
              <a:rPr lang="en-US" altLang="ko-KR" sz="1800" b="1" dirty="0">
                <a:solidFill>
                  <a:srgbClr val="002060"/>
                </a:solidFill>
              </a:rPr>
              <a:t>UV &amp; VIS, @0.6 nm, 0.2nm/pixel </a:t>
            </a:r>
            <a:r>
              <a:rPr lang="en-US" sz="1800" b="1" dirty="0">
                <a:solidFill>
                  <a:srgbClr val="002060"/>
                </a:solidFill>
              </a:rPr>
              <a:t>Optimal estimation approach based</a:t>
            </a:r>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782B1376-2A0B-CE88-818E-F64B329DC4C1}"/>
                  </a:ext>
                </a:extLst>
              </p:cNvPr>
              <p:cNvSpPr txBox="1"/>
              <p:nvPr/>
            </p:nvSpPr>
            <p:spPr>
              <a:xfrm>
                <a:off x="153118" y="4866814"/>
                <a:ext cx="11224927" cy="1323439"/>
              </a:xfrm>
              <a:prstGeom prst="rect">
                <a:avLst/>
              </a:prstGeom>
              <a:noFill/>
            </p:spPr>
            <p:txBody>
              <a:bodyPr wrap="square">
                <a:spAutoFit/>
              </a:bodyPr>
              <a:lstStyle/>
              <a:p>
                <a:pPr lvl="1" indent="349250">
                  <a:spcBef>
                    <a:spcPts val="0"/>
                  </a:spcBef>
                  <a:buFont typeface="Wingdings" pitchFamily="2" charset="2"/>
                  <a:buChar char="ü"/>
                </a:pPr>
                <a:r>
                  <a:rPr lang="en-US" sz="2000" dirty="0"/>
                  <a:t>Including </a:t>
                </a:r>
                <a:r>
                  <a:rPr lang="en-US" sz="2000" b="1" dirty="0">
                    <a:solidFill>
                      <a:srgbClr val="0070C0"/>
                    </a:solidFill>
                  </a:rPr>
                  <a:t>total</a:t>
                </a:r>
                <a:r>
                  <a:rPr lang="en-US" sz="2000" dirty="0"/>
                  <a:t>, </a:t>
                </a:r>
                <a:r>
                  <a:rPr lang="en-US" sz="2000" b="1" dirty="0">
                    <a:solidFill>
                      <a:srgbClr val="0070C0"/>
                    </a:solidFill>
                  </a:rPr>
                  <a:t>stratospheric</a:t>
                </a:r>
                <a:r>
                  <a:rPr lang="en-US" sz="2000" dirty="0"/>
                  <a:t>, </a:t>
                </a:r>
                <a:r>
                  <a:rPr lang="en-US" sz="2000" b="1" dirty="0">
                    <a:solidFill>
                      <a:srgbClr val="0070C0"/>
                    </a:solidFill>
                  </a:rPr>
                  <a:t>tropospheric</a:t>
                </a:r>
                <a:r>
                  <a:rPr lang="en-US" sz="2000" dirty="0"/>
                  <a:t>, and </a:t>
                </a:r>
                <a:r>
                  <a:rPr lang="en-US" sz="2000" b="1" dirty="0">
                    <a:solidFill>
                      <a:srgbClr val="0070C0"/>
                    </a:solidFill>
                  </a:rPr>
                  <a:t>0–2 km ozone</a:t>
                </a:r>
              </a:p>
              <a:p>
                <a:pPr lvl="1" indent="349250">
                  <a:spcBef>
                    <a:spcPts val="0"/>
                  </a:spcBef>
                  <a:buFont typeface="Wingdings" pitchFamily="2" charset="2"/>
                  <a:buChar char="ü"/>
                </a:pPr>
                <a:r>
                  <a:rPr lang="en-US" sz="2000" dirty="0"/>
                  <a:t>Spatial resolution: </a:t>
                </a:r>
                <a:r>
                  <a:rPr lang="en-US" sz="2000" b="1" dirty="0">
                    <a:solidFill>
                      <a:srgbClr val="0070C0"/>
                    </a:solidFill>
                    <a:sym typeface="Arial Narrow"/>
                  </a:rPr>
                  <a:t>8.0 km </a:t>
                </a:r>
                <a14:m>
                  <m:oMath xmlns:m="http://schemas.openxmlformats.org/officeDocument/2006/math">
                    <m:r>
                      <a:rPr lang="en-US" sz="2000" b="1">
                        <a:solidFill>
                          <a:srgbClr val="0070C0"/>
                        </a:solidFill>
                        <a:latin typeface="Cambria Math" panose="02040503050406030204" pitchFamily="18" charset="0"/>
                        <a:sym typeface="Arial Narrow"/>
                      </a:rPr>
                      <m:t>×</m:t>
                    </m:r>
                  </m:oMath>
                </a14:m>
                <a:r>
                  <a:rPr lang="en-US" sz="2000" b="1" dirty="0">
                    <a:solidFill>
                      <a:srgbClr val="0070C0"/>
                    </a:solidFill>
                    <a:sym typeface="Arial Narrow"/>
                  </a:rPr>
                  <a:t> 4.75 km</a:t>
                </a:r>
                <a:r>
                  <a:rPr lang="en-US" sz="2000" dirty="0">
                    <a:sym typeface="Arial Narrow"/>
                  </a:rPr>
                  <a:t>, with 4-pixel coadding in the North-South direction, </a:t>
                </a:r>
                <a:r>
                  <a:rPr lang="en-US" sz="2000" b="1" dirty="0">
                    <a:sym typeface="Arial Narrow"/>
                  </a:rPr>
                  <a:t>mostly due to the limitation in computational resources.</a:t>
                </a:r>
              </a:p>
              <a:p>
                <a:pPr lvl="1">
                  <a:spcBef>
                    <a:spcPts val="0"/>
                  </a:spcBef>
                </a:pPr>
                <a:endParaRPr lang="en-US" sz="2000" b="1" dirty="0">
                  <a:solidFill>
                    <a:srgbClr val="00B050"/>
                  </a:solidFill>
                </a:endParaRPr>
              </a:p>
            </p:txBody>
          </p:sp>
        </mc:Choice>
        <mc:Fallback xmlns="">
          <p:sp>
            <p:nvSpPr>
              <p:cNvPr id="7" name="TextBox 6">
                <a:extLst>
                  <a:ext uri="{FF2B5EF4-FFF2-40B4-BE49-F238E27FC236}">
                    <a16:creationId xmlns:a16="http://schemas.microsoft.com/office/drawing/2014/main" id="{782B1376-2A0B-CE88-818E-F64B329DC4C1}"/>
                  </a:ext>
                </a:extLst>
              </p:cNvPr>
              <p:cNvSpPr txBox="1">
                <a:spLocks noRot="1" noChangeAspect="1" noMove="1" noResize="1" noEditPoints="1" noAdjustHandles="1" noChangeArrowheads="1" noChangeShapeType="1" noTextEdit="1"/>
              </p:cNvSpPr>
              <p:nvPr/>
            </p:nvSpPr>
            <p:spPr>
              <a:xfrm>
                <a:off x="153118" y="4866814"/>
                <a:ext cx="11224927" cy="1323439"/>
              </a:xfrm>
              <a:prstGeom prst="rect">
                <a:avLst/>
              </a:prstGeom>
              <a:blipFill>
                <a:blip r:embed="rId4"/>
                <a:stretch>
                  <a:fillRect t="-2857"/>
                </a:stretch>
              </a:blipFill>
            </p:spPr>
            <p:txBody>
              <a:bodyPr/>
              <a:lstStyle/>
              <a:p>
                <a:r>
                  <a:rPr lang="en-US">
                    <a:noFill/>
                  </a:rPr>
                  <a:t> </a:t>
                </a:r>
              </a:p>
            </p:txBody>
          </p:sp>
        </mc:Fallback>
      </mc:AlternateContent>
    </p:spTree>
    <p:extLst>
      <p:ext uri="{BB962C8B-B14F-4D97-AF65-F5344CB8AC3E}">
        <p14:creationId xmlns:p14="http://schemas.microsoft.com/office/powerpoint/2010/main" val="37844326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FC3F4F-5AB7-9B37-E317-6B3EBC4262D3}"/>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9B35F2A-81DE-7FDB-A22F-3A4D5C037007}"/>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9</a:t>
            </a:fld>
            <a:endParaRPr lang="en-US"/>
          </a:p>
        </p:txBody>
      </p:sp>
      <p:sp>
        <p:nvSpPr>
          <p:cNvPr id="8" name="Title 3">
            <a:extLst>
              <a:ext uri="{FF2B5EF4-FFF2-40B4-BE49-F238E27FC236}">
                <a16:creationId xmlns:a16="http://schemas.microsoft.com/office/drawing/2014/main" id="{6690923A-1460-9B26-911E-6717854301DB}"/>
              </a:ext>
            </a:extLst>
          </p:cNvPr>
          <p:cNvSpPr>
            <a:spLocks noGrp="1"/>
          </p:cNvSpPr>
          <p:nvPr>
            <p:ph type="title"/>
          </p:nvPr>
        </p:nvSpPr>
        <p:spPr>
          <a:xfrm>
            <a:off x="0" y="0"/>
            <a:ext cx="12192000" cy="975701"/>
          </a:xfrm>
        </p:spPr>
        <p:txBody>
          <a:bodyPr/>
          <a:lstStyle/>
          <a:p>
            <a:r>
              <a:rPr lang="en-US" i="1" dirty="0"/>
              <a:t>Evaluation of V04 TEMPO O3PROF:</a:t>
            </a:r>
            <a:br>
              <a:rPr lang="en-US" i="1" dirty="0">
                <a:solidFill>
                  <a:srgbClr val="FF00FF"/>
                </a:solidFill>
              </a:rPr>
            </a:br>
            <a:r>
              <a:rPr lang="en-US" i="1" dirty="0">
                <a:solidFill>
                  <a:srgbClr val="FF00FF"/>
                </a:solidFill>
              </a:rPr>
              <a:t>V04 </a:t>
            </a:r>
            <a:r>
              <a:rPr lang="en-US" dirty="0"/>
              <a:t>TEMPO vs. </a:t>
            </a:r>
            <a:r>
              <a:rPr lang="en-US" i="1" dirty="0" err="1"/>
              <a:t>TOLNet</a:t>
            </a:r>
            <a:endParaRPr lang="en-US" i="1" dirty="0"/>
          </a:p>
        </p:txBody>
      </p:sp>
      <p:sp>
        <p:nvSpPr>
          <p:cNvPr id="2" name="TextBox 1">
            <a:extLst>
              <a:ext uri="{FF2B5EF4-FFF2-40B4-BE49-F238E27FC236}">
                <a16:creationId xmlns:a16="http://schemas.microsoft.com/office/drawing/2014/main" id="{9354072E-8448-F9A9-95DC-522BB415D849}"/>
              </a:ext>
            </a:extLst>
          </p:cNvPr>
          <p:cNvSpPr txBox="1"/>
          <p:nvPr/>
        </p:nvSpPr>
        <p:spPr>
          <a:xfrm>
            <a:off x="11800114" y="3864429"/>
            <a:ext cx="184731" cy="369332"/>
          </a:xfrm>
          <a:prstGeom prst="rect">
            <a:avLst/>
          </a:prstGeom>
          <a:noFill/>
        </p:spPr>
        <p:txBody>
          <a:bodyPr wrap="none" rtlCol="0">
            <a:spAutoFit/>
          </a:bodyPr>
          <a:lstStyle/>
          <a:p>
            <a:endParaRPr lang="en-US" dirty="0"/>
          </a:p>
        </p:txBody>
      </p:sp>
      <p:sp>
        <p:nvSpPr>
          <p:cNvPr id="12" name="TextBox 11">
            <a:extLst>
              <a:ext uri="{FF2B5EF4-FFF2-40B4-BE49-F238E27FC236}">
                <a16:creationId xmlns:a16="http://schemas.microsoft.com/office/drawing/2014/main" id="{AA85D91C-01A7-8BAD-3675-B58452AF33AB}"/>
              </a:ext>
            </a:extLst>
          </p:cNvPr>
          <p:cNvSpPr txBox="1"/>
          <p:nvPr/>
        </p:nvSpPr>
        <p:spPr>
          <a:xfrm>
            <a:off x="19455" y="1057264"/>
            <a:ext cx="11965390" cy="400110"/>
          </a:xfrm>
          <a:prstGeom prst="rect">
            <a:avLst/>
          </a:prstGeom>
          <a:noFill/>
        </p:spPr>
        <p:txBody>
          <a:bodyPr wrap="square" rtlCol="0">
            <a:spAutoFit/>
          </a:bodyPr>
          <a:lstStyle/>
          <a:p>
            <a:r>
              <a:rPr lang="en-US" sz="2000" b="1" i="1" dirty="0"/>
              <a:t>Using all available TEMPO and </a:t>
            </a:r>
            <a:r>
              <a:rPr lang="en-US" sz="2000" b="1" i="1" dirty="0" err="1"/>
              <a:t>TOLNet</a:t>
            </a:r>
            <a:r>
              <a:rPr lang="en-US" sz="2000" b="1" i="1" dirty="0"/>
              <a:t> observations from 2023 to 2026</a:t>
            </a:r>
            <a:endParaRPr lang="en-US" sz="2000" b="1" i="1" dirty="0">
              <a:solidFill>
                <a:srgbClr val="7030A0"/>
              </a:solidFill>
            </a:endParaRPr>
          </a:p>
        </p:txBody>
      </p:sp>
      <p:sp>
        <p:nvSpPr>
          <p:cNvPr id="3" name="TextBox 2">
            <a:extLst>
              <a:ext uri="{FF2B5EF4-FFF2-40B4-BE49-F238E27FC236}">
                <a16:creationId xmlns:a16="http://schemas.microsoft.com/office/drawing/2014/main" id="{274A7C18-4716-DEF2-EAF4-D82593CAF42E}"/>
              </a:ext>
            </a:extLst>
          </p:cNvPr>
          <p:cNvSpPr txBox="1"/>
          <p:nvPr/>
        </p:nvSpPr>
        <p:spPr>
          <a:xfrm>
            <a:off x="108880" y="3595970"/>
            <a:ext cx="3396097" cy="861774"/>
          </a:xfrm>
          <a:prstGeom prst="rect">
            <a:avLst/>
          </a:prstGeom>
          <a:noFill/>
        </p:spPr>
        <p:txBody>
          <a:bodyPr wrap="square" rtlCol="0">
            <a:spAutoFit/>
          </a:bodyPr>
          <a:lstStyle/>
          <a:p>
            <a:pPr marL="342900" indent="-342900">
              <a:buFont typeface="Wingdings" pitchFamily="2" charset="2"/>
              <a:buChar char="v"/>
            </a:pPr>
            <a:r>
              <a:rPr lang="en-US" sz="2000" i="1" dirty="0">
                <a:solidFill>
                  <a:schemeClr val="tx1">
                    <a:lumMod val="65000"/>
                    <a:lumOff val="35000"/>
                  </a:schemeClr>
                </a:solidFill>
              </a:rPr>
              <a:t>Co-location</a:t>
            </a:r>
          </a:p>
          <a:p>
            <a:pPr marL="800100" lvl="1" indent="-342900">
              <a:buFont typeface="Wingdings" pitchFamily="2" charset="2"/>
              <a:buChar char="ü"/>
            </a:pPr>
            <a:r>
              <a:rPr lang="en-US" sz="1500" i="1" dirty="0">
                <a:solidFill>
                  <a:schemeClr val="tx1">
                    <a:lumMod val="65000"/>
                    <a:lumOff val="35000"/>
                  </a:schemeClr>
                </a:solidFill>
              </a:rPr>
              <a:t>Temporal: ±30 minutes</a:t>
            </a:r>
          </a:p>
          <a:p>
            <a:pPr marL="800100" lvl="1" indent="-342900">
              <a:buFont typeface="Wingdings" pitchFamily="2" charset="2"/>
              <a:buChar char="ü"/>
            </a:pPr>
            <a:r>
              <a:rPr lang="en-US" sz="1500" i="1" dirty="0">
                <a:solidFill>
                  <a:schemeClr val="tx1">
                    <a:lumMod val="65000"/>
                    <a:lumOff val="35000"/>
                  </a:schemeClr>
                </a:solidFill>
              </a:rPr>
              <a:t>Spatial: Radius ≤ 5 km</a:t>
            </a:r>
          </a:p>
        </p:txBody>
      </p:sp>
      <p:sp>
        <p:nvSpPr>
          <p:cNvPr id="5" name="TextBox 4">
            <a:extLst>
              <a:ext uri="{FF2B5EF4-FFF2-40B4-BE49-F238E27FC236}">
                <a16:creationId xmlns:a16="http://schemas.microsoft.com/office/drawing/2014/main" id="{56B5BD93-7769-071F-3688-8A9F80485298}"/>
              </a:ext>
            </a:extLst>
          </p:cNvPr>
          <p:cNvSpPr txBox="1"/>
          <p:nvPr/>
        </p:nvSpPr>
        <p:spPr>
          <a:xfrm>
            <a:off x="108880" y="1438071"/>
            <a:ext cx="3599328" cy="1785104"/>
          </a:xfrm>
          <a:prstGeom prst="rect">
            <a:avLst/>
          </a:prstGeom>
          <a:noFill/>
        </p:spPr>
        <p:txBody>
          <a:bodyPr wrap="square">
            <a:spAutoFit/>
          </a:bodyPr>
          <a:lstStyle/>
          <a:p>
            <a:pPr marL="342900" indent="-342900">
              <a:buFont typeface="Wingdings" pitchFamily="2" charset="2"/>
              <a:buChar char="v"/>
            </a:pPr>
            <a:r>
              <a:rPr lang="en-US" sz="2000" i="1" dirty="0">
                <a:solidFill>
                  <a:schemeClr val="tx1">
                    <a:lumMod val="65000"/>
                    <a:lumOff val="35000"/>
                  </a:schemeClr>
                </a:solidFill>
              </a:rPr>
              <a:t>TEMPO Data Filtering</a:t>
            </a:r>
          </a:p>
          <a:p>
            <a:pPr marL="800100" lvl="1" indent="-342900">
              <a:buFont typeface="Wingdings" pitchFamily="2" charset="2"/>
              <a:buChar char="ü"/>
            </a:pPr>
            <a:r>
              <a:rPr lang="en-US" sz="1500" i="1" dirty="0">
                <a:solidFill>
                  <a:schemeClr val="tx1">
                    <a:lumMod val="65000"/>
                    <a:lumOff val="35000"/>
                  </a:schemeClr>
                </a:solidFill>
              </a:rPr>
              <a:t>Cloud Fraction: ≤ 0.5</a:t>
            </a:r>
          </a:p>
          <a:p>
            <a:pPr marL="800100" lvl="1" indent="-342900">
              <a:buFont typeface="Wingdings" pitchFamily="2" charset="2"/>
              <a:buChar char="ü"/>
            </a:pPr>
            <a:r>
              <a:rPr lang="en-US" sz="1500" i="1" dirty="0">
                <a:solidFill>
                  <a:schemeClr val="tx1">
                    <a:lumMod val="65000"/>
                    <a:lumOff val="35000"/>
                  </a:schemeClr>
                </a:solidFill>
              </a:rPr>
              <a:t>SZA &amp; VZA: ≤ 80°</a:t>
            </a:r>
          </a:p>
          <a:p>
            <a:pPr marL="800100" lvl="1" indent="-342900">
              <a:buFont typeface="Wingdings" pitchFamily="2" charset="2"/>
              <a:buChar char="ü"/>
            </a:pPr>
            <a:r>
              <a:rPr lang="en-US" sz="1500" i="1" dirty="0" err="1">
                <a:solidFill>
                  <a:schemeClr val="tx1">
                    <a:lumMod val="65000"/>
                    <a:lumOff val="35000"/>
                  </a:schemeClr>
                </a:solidFill>
              </a:rPr>
              <a:t>Quality_Flag</a:t>
            </a:r>
            <a:r>
              <a:rPr lang="en-US" sz="1500" i="1" dirty="0">
                <a:solidFill>
                  <a:schemeClr val="tx1">
                    <a:lumMod val="65000"/>
                    <a:lumOff val="35000"/>
                  </a:schemeClr>
                </a:solidFill>
              </a:rPr>
              <a:t>: 0</a:t>
            </a:r>
          </a:p>
          <a:p>
            <a:pPr marL="800100" lvl="1" indent="-342900">
              <a:buFont typeface="Wingdings" pitchFamily="2" charset="2"/>
              <a:buChar char="ü"/>
            </a:pPr>
            <a:r>
              <a:rPr lang="en-US" sz="1500" i="1" dirty="0">
                <a:solidFill>
                  <a:schemeClr val="tx1">
                    <a:lumMod val="65000"/>
                    <a:lumOff val="35000"/>
                  </a:schemeClr>
                </a:solidFill>
              </a:rPr>
              <a:t>1 ≤ </a:t>
            </a:r>
            <a:r>
              <a:rPr lang="en-US" sz="1500" i="1" dirty="0" err="1">
                <a:solidFill>
                  <a:schemeClr val="tx1">
                    <a:lumMod val="65000"/>
                    <a:lumOff val="35000"/>
                  </a:schemeClr>
                </a:solidFill>
              </a:rPr>
              <a:t>exit_status</a:t>
            </a:r>
            <a:r>
              <a:rPr lang="en-US" sz="1500" i="1" dirty="0">
                <a:solidFill>
                  <a:schemeClr val="tx1">
                    <a:lumMod val="65000"/>
                    <a:lumOff val="35000"/>
                  </a:schemeClr>
                </a:solidFill>
              </a:rPr>
              <a:t> ≤ 99</a:t>
            </a:r>
          </a:p>
          <a:p>
            <a:pPr marL="800100" lvl="1" indent="-342900">
              <a:buFont typeface="Wingdings" pitchFamily="2" charset="2"/>
              <a:buChar char="ü"/>
            </a:pPr>
            <a:r>
              <a:rPr lang="en-US" sz="1500" i="1" dirty="0" err="1">
                <a:solidFill>
                  <a:schemeClr val="tx1">
                    <a:lumMod val="65000"/>
                    <a:lumOff val="35000"/>
                  </a:schemeClr>
                </a:solidFill>
              </a:rPr>
              <a:t>avg_residual</a:t>
            </a:r>
            <a:r>
              <a:rPr lang="en-US" sz="1500" i="1" dirty="0">
                <a:solidFill>
                  <a:schemeClr val="tx1">
                    <a:lumMod val="65000"/>
                    <a:lumOff val="35000"/>
                  </a:schemeClr>
                </a:solidFill>
              </a:rPr>
              <a:t> ≤ 0.3</a:t>
            </a:r>
          </a:p>
          <a:p>
            <a:pPr marL="800100" lvl="1" indent="-342900">
              <a:buFont typeface="Wingdings" pitchFamily="2" charset="2"/>
              <a:buChar char="ü"/>
            </a:pPr>
            <a:r>
              <a:rPr lang="en-US" sz="1500" i="1" dirty="0" err="1">
                <a:solidFill>
                  <a:schemeClr val="tx1">
                    <a:lumMod val="65000"/>
                    <a:lumOff val="35000"/>
                  </a:schemeClr>
                </a:solidFill>
              </a:rPr>
              <a:t>fit_RMS</a:t>
            </a:r>
            <a:r>
              <a:rPr lang="en-US" sz="1500" i="1" dirty="0">
                <a:solidFill>
                  <a:schemeClr val="tx1">
                    <a:lumMod val="65000"/>
                    <a:lumOff val="35000"/>
                  </a:schemeClr>
                </a:solidFill>
              </a:rPr>
              <a:t> ≤ 3.0</a:t>
            </a:r>
          </a:p>
        </p:txBody>
      </p:sp>
      <p:pic>
        <p:nvPicPr>
          <p:cNvPr id="19" name="Picture 18">
            <a:extLst>
              <a:ext uri="{FF2B5EF4-FFF2-40B4-BE49-F238E27FC236}">
                <a16:creationId xmlns:a16="http://schemas.microsoft.com/office/drawing/2014/main" id="{EB645EE0-2FB5-A777-C1AC-D661F57D2FC2}"/>
              </a:ext>
            </a:extLst>
          </p:cNvPr>
          <p:cNvPicPr>
            <a:picLocks noChangeAspect="1"/>
          </p:cNvPicPr>
          <p:nvPr/>
        </p:nvPicPr>
        <p:blipFill>
          <a:blip r:embed="rId3"/>
          <a:srcRect b="50927"/>
          <a:stretch>
            <a:fillRect/>
          </a:stretch>
        </p:blipFill>
        <p:spPr>
          <a:xfrm>
            <a:off x="3129920" y="1797097"/>
            <a:ext cx="8953200" cy="4459520"/>
          </a:xfrm>
          <a:prstGeom prst="rect">
            <a:avLst/>
          </a:prstGeom>
        </p:spPr>
      </p:pic>
      <p:sp>
        <p:nvSpPr>
          <p:cNvPr id="21" name="TextBox 20">
            <a:extLst>
              <a:ext uri="{FF2B5EF4-FFF2-40B4-BE49-F238E27FC236}">
                <a16:creationId xmlns:a16="http://schemas.microsoft.com/office/drawing/2014/main" id="{B7C46395-E9EF-098A-CD3B-ACC09C4EA4DE}"/>
              </a:ext>
            </a:extLst>
          </p:cNvPr>
          <p:cNvSpPr txBox="1"/>
          <p:nvPr/>
        </p:nvSpPr>
        <p:spPr>
          <a:xfrm>
            <a:off x="9261695" y="999349"/>
            <a:ext cx="2930304" cy="307777"/>
          </a:xfrm>
          <a:prstGeom prst="rect">
            <a:avLst/>
          </a:prstGeom>
          <a:noFill/>
        </p:spPr>
        <p:txBody>
          <a:bodyPr wrap="square">
            <a:spAutoFit/>
          </a:bodyPr>
          <a:lstStyle/>
          <a:p>
            <a:pPr algn="r"/>
            <a:r>
              <a:rPr lang="en-US" sz="1400" b="1" i="1" dirty="0">
                <a:solidFill>
                  <a:schemeClr val="bg1">
                    <a:lumMod val="75000"/>
                  </a:schemeClr>
                </a:solidFill>
              </a:rPr>
              <a:t>In prep. Park et al. (TEMPO O3PROF) </a:t>
            </a:r>
          </a:p>
        </p:txBody>
      </p:sp>
      <p:sp>
        <p:nvSpPr>
          <p:cNvPr id="6" name="TextBox 5">
            <a:extLst>
              <a:ext uri="{FF2B5EF4-FFF2-40B4-BE49-F238E27FC236}">
                <a16:creationId xmlns:a16="http://schemas.microsoft.com/office/drawing/2014/main" id="{F76211AF-9E64-D062-76CE-D69CF3FFBA02}"/>
              </a:ext>
            </a:extLst>
          </p:cNvPr>
          <p:cNvSpPr txBox="1"/>
          <p:nvPr/>
        </p:nvSpPr>
        <p:spPr>
          <a:xfrm>
            <a:off x="19455" y="6488668"/>
            <a:ext cx="11965390" cy="369332"/>
          </a:xfrm>
          <a:prstGeom prst="rect">
            <a:avLst/>
          </a:prstGeom>
          <a:noFill/>
        </p:spPr>
        <p:txBody>
          <a:bodyPr wrap="square" rtlCol="0">
            <a:spAutoFit/>
          </a:bodyPr>
          <a:lstStyle/>
          <a:p>
            <a:r>
              <a:rPr lang="en-US" i="1" dirty="0"/>
              <a:t>Matthew’s Oral presentation “TEMPO Ozone Profile Validation in the Troposphere using </a:t>
            </a:r>
            <a:r>
              <a:rPr lang="en-US" i="1" dirty="0" err="1"/>
              <a:t>TOLNet</a:t>
            </a:r>
            <a:r>
              <a:rPr lang="en-US" i="1" dirty="0"/>
              <a:t>”</a:t>
            </a:r>
            <a:r>
              <a:rPr lang="en-US" b="1" i="1" dirty="0"/>
              <a:t>: </a:t>
            </a:r>
            <a:r>
              <a:rPr lang="en-US" b="1" i="1" dirty="0">
                <a:solidFill>
                  <a:srgbClr val="00B050"/>
                </a:solidFill>
              </a:rPr>
              <a:t>Today, 5:30 PM</a:t>
            </a:r>
          </a:p>
        </p:txBody>
      </p:sp>
    </p:spTree>
    <p:extLst>
      <p:ext uri="{BB962C8B-B14F-4D97-AF65-F5344CB8AC3E}">
        <p14:creationId xmlns:p14="http://schemas.microsoft.com/office/powerpoint/2010/main" val="762611026"/>
      </p:ext>
    </p:extLst>
  </p:cSld>
  <p:clrMapOvr>
    <a:masterClrMapping/>
  </p:clrMapOvr>
</p:sld>
</file>

<file path=ppt/theme/theme1.xml><?xml version="1.0" encoding="utf-8"?>
<a:theme xmlns:a="http://schemas.openxmlformats.org/drawingml/2006/main" name="1_TEMPO Wide ORR MRR">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TEMPO Wide ORR MRR" id="{3095EFA4-4A62-43F9-994D-2ED38E1FAE00}" vid="{3ACF80F2-EEEA-4067-AD42-EC1E0DEF085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153796</TotalTime>
  <Words>1631</Words>
  <Application>Microsoft Macintosh PowerPoint</Application>
  <PresentationFormat>Widescreen</PresentationFormat>
  <Paragraphs>183</Paragraphs>
  <Slides>16</Slides>
  <Notes>16</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16</vt:i4>
      </vt:variant>
    </vt:vector>
  </HeadingPairs>
  <TitlesOfParts>
    <vt:vector size="28" baseType="lpstr">
      <vt:lpstr>Arial Rounded</vt:lpstr>
      <vt:lpstr>ＭＳ Ｐゴシック</vt:lpstr>
      <vt:lpstr>Arial</vt:lpstr>
      <vt:lpstr>Arial Narrow</vt:lpstr>
      <vt:lpstr>Arial Rounded MT Bold</vt:lpstr>
      <vt:lpstr>Calibri</vt:lpstr>
      <vt:lpstr>Cambria Math</vt:lpstr>
      <vt:lpstr>Courier New</vt:lpstr>
      <vt:lpstr>Helvetica</vt:lpstr>
      <vt:lpstr>Times New Roman</vt:lpstr>
      <vt:lpstr>Wingdings</vt:lpstr>
      <vt:lpstr>1_TEMPO Wide ORR MRR</vt:lpstr>
      <vt:lpstr>PowerPoint Presentation</vt:lpstr>
      <vt:lpstr>Summary of the V04 TEMPO O3TOT algorithm updates</vt:lpstr>
      <vt:lpstr>Summary of the V04 TEMPO O3TOT algorithm updates</vt:lpstr>
      <vt:lpstr>Evaluation of V04 TEMPO O3TOT: V04 TEMPO vs. OMPS NPP</vt:lpstr>
      <vt:lpstr>Evaluation of V04 TEMPO O3TOT: V04 TEMPO vs. OMPS NPP</vt:lpstr>
      <vt:lpstr>Evaluation of V04 TEMPO O3TOT: V04 TEMPO O3TOT vs. Pandora</vt:lpstr>
      <vt:lpstr>PowerPoint Presentation</vt:lpstr>
      <vt:lpstr>Summary of the V04 TEMPO O3PROF algorithm updates</vt:lpstr>
      <vt:lpstr>Evaluation of V04 TEMPO O3PROF: V04 TEMPO vs. TOLNet</vt:lpstr>
      <vt:lpstr>Evaluation of V04 TEMPO O3PROF: V04 TEMPO vs. TOLNet</vt:lpstr>
      <vt:lpstr>Evaluation of V04 TEMPO O3PROF: V04 TEMPO vs. Ozonesonde</vt:lpstr>
      <vt:lpstr>V04 TEMPO O3PROF: Evaluation profile using Ozonesonde</vt:lpstr>
      <vt:lpstr>V04 TEMPO O3PROF: Evaluation STO using MLS</vt:lpstr>
      <vt:lpstr>V04 TEMPO O3PROF: Evaluation STO using MLS</vt:lpstr>
      <vt:lpstr>Summary</vt:lpstr>
      <vt:lpstr> TEMPO DART team meeting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Baseline and Threshold   Products (Variables) &amp; Requirements</dc:title>
  <dc:creator>Liu, Xiong</dc:creator>
  <cp:lastModifiedBy>Park, Junsung</cp:lastModifiedBy>
  <cp:revision>928</cp:revision>
  <dcterms:created xsi:type="dcterms:W3CDTF">2021-11-05T03:06:55Z</dcterms:created>
  <dcterms:modified xsi:type="dcterms:W3CDTF">2026-06-23T20:59:07Z</dcterms:modified>
</cp:coreProperties>
</file>