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 id="2147483988" r:id="rId9"/>
  </p:sldMasterIdLst>
  <p:notesMasterIdLst>
    <p:notesMasterId r:id="rId20"/>
  </p:notesMasterIdLst>
  <p:handoutMasterIdLst>
    <p:handoutMasterId r:id="rId21"/>
  </p:handoutMasterIdLst>
  <p:sldIdLst>
    <p:sldId id="266" r:id="rId10"/>
    <p:sldId id="2147376145" r:id="rId11"/>
    <p:sldId id="2147376212" r:id="rId12"/>
    <p:sldId id="2147482046" r:id="rId13"/>
    <p:sldId id="2147482053" r:id="rId14"/>
    <p:sldId id="359" r:id="rId15"/>
    <p:sldId id="2147482050" r:id="rId16"/>
    <p:sldId id="2147482090" r:id="rId17"/>
    <p:sldId id="2147482054" r:id="rId18"/>
    <p:sldId id="2147482065" r:id="rId19"/>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5B9CD5"/>
    <a:srgbClr val="00EA6F"/>
    <a:srgbClr val="75C8AE"/>
    <a:srgbClr val="0FB051"/>
    <a:srgbClr val="02BAAB"/>
    <a:srgbClr val="003149"/>
    <a:srgbClr val="00C15C"/>
    <a:srgbClr val="000000"/>
    <a:srgbClr val="56C5E1"/>
    <a:srgbClr val="9C1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8DE41-84A1-F345-88E2-446A5B28813A}" v="104" dt="2026-06-12T15:19:24.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8"/>
  </p:normalViewPr>
  <p:slideViewPr>
    <p:cSldViewPr snapToGrid="0">
      <p:cViewPr varScale="1">
        <p:scale>
          <a:sx n="116" d="100"/>
          <a:sy n="116" d="100"/>
        </p:scale>
        <p:origin x="592" y="184"/>
      </p:cViewPr>
      <p:guideLst>
        <p:guide orient="horz" pos="2160"/>
        <p:guide pos="385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ka Dehn" userId="S::angelika.dehn@esa.int::0b98fd89-f9e7-4d2a-bdcf-263eda0af487" providerId="AD" clId="Web-{F0B405E7-312D-19C2-0FE7-AAD84A015E01}"/>
    <pc:docChg chg="addSld delSld modSld">
      <pc:chgData name="Angelika Dehn" userId="S::angelika.dehn@esa.int::0b98fd89-f9e7-4d2a-bdcf-263eda0af487" providerId="AD" clId="Web-{F0B405E7-312D-19C2-0FE7-AAD84A015E01}" dt="2026-05-26T16:22:54.890" v="744"/>
      <pc:docMkLst>
        <pc:docMk/>
      </pc:docMkLst>
    </pc:docChg>
  </pc:docChgLst>
  <pc:docChgLst>
    <pc:chgData name="Angelika Dehn" userId="S::angelika.dehn@esa.int::0b98fd89-f9e7-4d2a-bdcf-263eda0af487" providerId="AD" clId="Web-{5BBA5C3E-724A-B6E3-1DD5-9FAD5382D513}"/>
    <pc:docChg chg="modSld">
      <pc:chgData name="Angelika Dehn" userId="S::angelika.dehn@esa.int::0b98fd89-f9e7-4d2a-bdcf-263eda0af487" providerId="AD" clId="Web-{5BBA5C3E-724A-B6E3-1DD5-9FAD5382D513}" dt="2026-05-27T07:11:49.453" v="43" actId="20577"/>
      <pc:docMkLst>
        <pc:docMk/>
      </pc:docMkLst>
    </pc:docChg>
  </pc:docChgLst>
  <pc:docChgLst>
    <pc:chgData name="Angelika Dehn" userId="S::angelika.dehn@esa.int::0b98fd89-f9e7-4d2a-bdcf-263eda0af487" providerId="AD" clId="Web-{C1D18B38-24D4-55A8-7B72-3643DC443D29}"/>
    <pc:docChg chg="addSld modSld sldOrd">
      <pc:chgData name="Angelika Dehn" userId="S::angelika.dehn@esa.int::0b98fd89-f9e7-4d2a-bdcf-263eda0af487" providerId="AD" clId="Web-{C1D18B38-24D4-55A8-7B72-3643DC443D29}" dt="2026-05-25T16:17:24.916" v="1000" actId="14100"/>
      <pc:docMkLst>
        <pc:docMk/>
      </pc:docMkLst>
    </pc:docChg>
  </pc:docChgLst>
  <pc:docChgLst>
    <pc:chgData name="Nigel Houghton" userId="S::nigel.houghton@esa.int::dd81ce5e-8e5c-438b-ba62-c669765dd300" providerId="AD" clId="Web-{68416DA4-D20E-4DB7-8CD2-DB869E35B8D5}"/>
    <pc:docChg chg="addSld delSld modSld">
      <pc:chgData name="Nigel Houghton" userId="S::nigel.houghton@esa.int::dd81ce5e-8e5c-438b-ba62-c669765dd300" providerId="AD" clId="Web-{68416DA4-D20E-4DB7-8CD2-DB869E35B8D5}" dt="2026-05-26T09:20:07.328" v="10"/>
      <pc:docMkLst>
        <pc:docMk/>
      </pc:docMkLst>
      <pc:sldMasterChg chg="addSldLayout">
        <pc:chgData name="Nigel Houghton" userId="S::nigel.houghton@esa.int::dd81ce5e-8e5c-438b-ba62-c669765dd300" providerId="AD" clId="Web-{68416DA4-D20E-4DB7-8CD2-DB869E35B8D5}" dt="2026-05-26T09:18:31.321" v="0"/>
        <pc:sldMasterMkLst>
          <pc:docMk/>
          <pc:sldMasterMk cId="3659391583" sldId="2147483957"/>
        </pc:sldMasterMkLst>
        <pc:sldLayoutChg chg="add">
          <pc:chgData name="Nigel Houghton" userId="S::nigel.houghton@esa.int::dd81ce5e-8e5c-438b-ba62-c669765dd300" providerId="AD" clId="Web-{68416DA4-D20E-4DB7-8CD2-DB869E35B8D5}" dt="2026-05-26T09:18:31.321" v="0"/>
          <pc:sldLayoutMkLst>
            <pc:docMk/>
            <pc:sldMasterMk cId="3659391583" sldId="2147483957"/>
            <pc:sldLayoutMk cId="628216164" sldId="2147483995"/>
          </pc:sldLayoutMkLst>
        </pc:sldLayoutChg>
      </pc:sldMasterChg>
    </pc:docChg>
  </pc:docChgLst>
  <pc:docChgLst>
    <pc:chgData name="Nigel Houghton" userId="S::nigel.houghton@esa.int::dd81ce5e-8e5c-438b-ba62-c669765dd300" providerId="AD" clId="Web-{6EE3274C-656D-4276-BA58-DCA4204D78F0}"/>
    <pc:docChg chg="addSld delSld modSld sldOrd">
      <pc:chgData name="Nigel Houghton" userId="S::nigel.houghton@esa.int::dd81ce5e-8e5c-438b-ba62-c669765dd300" providerId="AD" clId="Web-{6EE3274C-656D-4276-BA58-DCA4204D78F0}" dt="2026-05-26T12:40:25.767" v="659" actId="20577"/>
      <pc:docMkLst>
        <pc:docMk/>
      </pc:docMkLst>
    </pc:docChg>
  </pc:docChgLst>
  <pc:docChgLst>
    <pc:chgData name="Timon Hummel" userId="223bb15e-492f-47f0-ba10-bfae0fa45332" providerId="ADAL" clId="{A20E98ED-1C0B-5A50-9D3B-218445DF94C7}"/>
    <pc:docChg chg="undo redo custSel addSld delSld modSld sldOrd">
      <pc:chgData name="Timon Hummel" userId="223bb15e-492f-47f0-ba10-bfae0fa45332" providerId="ADAL" clId="{A20E98ED-1C0B-5A50-9D3B-218445DF94C7}" dt="2026-06-12T15:19:24.380" v="1937" actId="20577"/>
      <pc:docMkLst>
        <pc:docMk/>
      </pc:docMkLst>
      <pc:sldChg chg="delSp modSp mod delAnim modAnim modNotesTx">
        <pc:chgData name="Timon Hummel" userId="223bb15e-492f-47f0-ba10-bfae0fa45332" providerId="ADAL" clId="{A20E98ED-1C0B-5A50-9D3B-218445DF94C7}" dt="2026-06-12T15:19:24.380" v="1937" actId="20577"/>
        <pc:sldMkLst>
          <pc:docMk/>
          <pc:sldMk cId="497555442" sldId="266"/>
        </pc:sldMkLst>
        <pc:spChg chg="mod">
          <ac:chgData name="Timon Hummel" userId="223bb15e-492f-47f0-ba10-bfae0fa45332" providerId="ADAL" clId="{A20E98ED-1C0B-5A50-9D3B-218445DF94C7}" dt="2026-06-12T15:19:24.380" v="1937" actId="20577"/>
          <ac:spMkLst>
            <pc:docMk/>
            <pc:sldMk cId="497555442" sldId="266"/>
            <ac:spMk id="2" creationId="{0283A749-E222-9A80-7528-272F78425089}"/>
          </ac:spMkLst>
        </pc:spChg>
      </pc:sldChg>
      <pc:sldChg chg="modSp add mod">
        <pc:chgData name="Timon Hummel" userId="223bb15e-492f-47f0-ba10-bfae0fa45332" providerId="ADAL" clId="{A20E98ED-1C0B-5A50-9D3B-218445DF94C7}" dt="2026-05-27T11:29:04.325" v="1303" actId="20577"/>
        <pc:sldMkLst>
          <pc:docMk/>
          <pc:sldMk cId="4213630236" sldId="359"/>
        </pc:sldMkLst>
        <pc:spChg chg="mod">
          <ac:chgData name="Timon Hummel" userId="223bb15e-492f-47f0-ba10-bfae0fa45332" providerId="ADAL" clId="{A20E98ED-1C0B-5A50-9D3B-218445DF94C7}" dt="2026-05-26T18:47:05.394" v="690" actId="20577"/>
          <ac:spMkLst>
            <pc:docMk/>
            <pc:sldMk cId="4213630236" sldId="359"/>
            <ac:spMk id="8" creationId="{908F9D65-679B-4BCD-E997-E5DA8FC89A5E}"/>
          </ac:spMkLst>
        </pc:spChg>
        <pc:spChg chg="mod">
          <ac:chgData name="Timon Hummel" userId="223bb15e-492f-47f0-ba10-bfae0fa45332" providerId="ADAL" clId="{A20E98ED-1C0B-5A50-9D3B-218445DF94C7}" dt="2026-05-27T11:29:04.325" v="1303" actId="20577"/>
          <ac:spMkLst>
            <pc:docMk/>
            <pc:sldMk cId="4213630236" sldId="359"/>
            <ac:spMk id="9" creationId="{39876ECC-4D69-DC82-56B0-5FFD3C4864D9}"/>
          </ac:spMkLst>
        </pc:spChg>
      </pc:sldChg>
      <pc:sldChg chg="modSp add del mod ord">
        <pc:chgData name="Timon Hummel" userId="223bb15e-492f-47f0-ba10-bfae0fa45332" providerId="ADAL" clId="{A20E98ED-1C0B-5A50-9D3B-218445DF94C7}" dt="2026-06-01T14:07:30.852" v="1799" actId="20577"/>
        <pc:sldMkLst>
          <pc:docMk/>
          <pc:sldMk cId="2279744031" sldId="2147376145"/>
        </pc:sldMkLst>
        <pc:spChg chg="mod">
          <ac:chgData name="Timon Hummel" userId="223bb15e-492f-47f0-ba10-bfae0fa45332" providerId="ADAL" clId="{A20E98ED-1C0B-5A50-9D3B-218445DF94C7}" dt="2026-06-01T14:07:30.852" v="1799" actId="20577"/>
          <ac:spMkLst>
            <pc:docMk/>
            <pc:sldMk cId="2279744031" sldId="2147376145"/>
            <ac:spMk id="6" creationId="{0CF69790-794A-5ABF-5F56-7EE3BC812CC8}"/>
          </ac:spMkLst>
        </pc:spChg>
      </pc:sldChg>
      <pc:sldChg chg="modSp add del mod">
        <pc:chgData name="Timon Hummel" userId="223bb15e-492f-47f0-ba10-bfae0fa45332" providerId="ADAL" clId="{A20E98ED-1C0B-5A50-9D3B-218445DF94C7}" dt="2026-06-01T21:03:51.815" v="1814" actId="20577"/>
        <pc:sldMkLst>
          <pc:docMk/>
          <pc:sldMk cId="699830383" sldId="2147376212"/>
        </pc:sldMkLst>
        <pc:graphicFrameChg chg="mod modGraphic">
          <ac:chgData name="Timon Hummel" userId="223bb15e-492f-47f0-ba10-bfae0fa45332" providerId="ADAL" clId="{A20E98ED-1C0B-5A50-9D3B-218445DF94C7}" dt="2026-06-01T21:03:51.815" v="1814" actId="20577"/>
          <ac:graphicFrameMkLst>
            <pc:docMk/>
            <pc:sldMk cId="699830383" sldId="2147376212"/>
            <ac:graphicFrameMk id="6" creationId="{764B588D-9A45-62DD-7BF9-E60691979E33}"/>
          </ac:graphicFrameMkLst>
        </pc:graphicFrameChg>
      </pc:sldChg>
      <pc:sldChg chg="modSp add mod">
        <pc:chgData name="Timon Hummel" userId="223bb15e-492f-47f0-ba10-bfae0fa45332" providerId="ADAL" clId="{A20E98ED-1C0B-5A50-9D3B-218445DF94C7}" dt="2026-06-01T21:10:40.341" v="1835" actId="20577"/>
        <pc:sldMkLst>
          <pc:docMk/>
          <pc:sldMk cId="284635035" sldId="2147482046"/>
        </pc:sldMkLst>
        <pc:spChg chg="mod">
          <ac:chgData name="Timon Hummel" userId="223bb15e-492f-47f0-ba10-bfae0fa45332" providerId="ADAL" clId="{A20E98ED-1C0B-5A50-9D3B-218445DF94C7}" dt="2026-05-27T08:14:28.728" v="1159" actId="1035"/>
          <ac:spMkLst>
            <pc:docMk/>
            <pc:sldMk cId="284635035" sldId="2147482046"/>
            <ac:spMk id="11" creationId="{CAA5E433-7400-3ABC-FAAD-7DE7502D65E5}"/>
          </ac:spMkLst>
        </pc:spChg>
        <pc:spChg chg="mod">
          <ac:chgData name="Timon Hummel" userId="223bb15e-492f-47f0-ba10-bfae0fa45332" providerId="ADAL" clId="{A20E98ED-1C0B-5A50-9D3B-218445DF94C7}" dt="2026-05-27T08:14:28.728" v="1159" actId="1035"/>
          <ac:spMkLst>
            <pc:docMk/>
            <pc:sldMk cId="284635035" sldId="2147482046"/>
            <ac:spMk id="12" creationId="{CD827952-AA6C-015B-DFB4-7202A76E0195}"/>
          </ac:spMkLst>
        </pc:spChg>
        <pc:spChg chg="mod">
          <ac:chgData name="Timon Hummel" userId="223bb15e-492f-47f0-ba10-bfae0fa45332" providerId="ADAL" clId="{A20E98ED-1C0B-5A50-9D3B-218445DF94C7}" dt="2026-05-27T08:14:28.728" v="1159" actId="1035"/>
          <ac:spMkLst>
            <pc:docMk/>
            <pc:sldMk cId="284635035" sldId="2147482046"/>
            <ac:spMk id="13" creationId="{20049826-5A46-CFE1-A456-395050DDD39B}"/>
          </ac:spMkLst>
        </pc:spChg>
        <pc:spChg chg="mod">
          <ac:chgData name="Timon Hummel" userId="223bb15e-492f-47f0-ba10-bfae0fa45332" providerId="ADAL" clId="{A20E98ED-1C0B-5A50-9D3B-218445DF94C7}" dt="2026-06-01T21:10:16.479" v="1824" actId="20577"/>
          <ac:spMkLst>
            <pc:docMk/>
            <pc:sldMk cId="284635035" sldId="2147482046"/>
            <ac:spMk id="14" creationId="{F81FC88C-9F29-FA14-5BB3-467AD3D2AB31}"/>
          </ac:spMkLst>
        </pc:spChg>
        <pc:spChg chg="mod">
          <ac:chgData name="Timon Hummel" userId="223bb15e-492f-47f0-ba10-bfae0fa45332" providerId="ADAL" clId="{A20E98ED-1C0B-5A50-9D3B-218445DF94C7}" dt="2026-06-01T21:10:40.341" v="1835" actId="20577"/>
          <ac:spMkLst>
            <pc:docMk/>
            <pc:sldMk cId="284635035" sldId="2147482046"/>
            <ac:spMk id="15" creationId="{AE70109E-1A1D-9073-7104-CA1C2CE94843}"/>
          </ac:spMkLst>
        </pc:spChg>
        <pc:picChg chg="mod">
          <ac:chgData name="Timon Hummel" userId="223bb15e-492f-47f0-ba10-bfae0fa45332" providerId="ADAL" clId="{A20E98ED-1C0B-5A50-9D3B-218445DF94C7}" dt="2026-05-27T08:14:28.728" v="1159" actId="1035"/>
          <ac:picMkLst>
            <pc:docMk/>
            <pc:sldMk cId="284635035" sldId="2147482046"/>
            <ac:picMk id="8" creationId="{BE530EC1-C9E2-E586-1395-3B99DBE5C8FB}"/>
          </ac:picMkLst>
        </pc:picChg>
      </pc:sldChg>
      <pc:sldChg chg="addSp delSp modSp add mod modNotesTx">
        <pc:chgData name="Timon Hummel" userId="223bb15e-492f-47f0-ba10-bfae0fa45332" providerId="ADAL" clId="{A20E98ED-1C0B-5A50-9D3B-218445DF94C7}" dt="2026-06-01T14:06:59.652" v="1795" actId="14100"/>
        <pc:sldMkLst>
          <pc:docMk/>
          <pc:sldMk cId="3066366946" sldId="2147482050"/>
        </pc:sldMkLst>
        <pc:cxnChg chg="mod">
          <ac:chgData name="Timon Hummel" userId="223bb15e-492f-47f0-ba10-bfae0fa45332" providerId="ADAL" clId="{A20E98ED-1C0B-5A50-9D3B-218445DF94C7}" dt="2026-06-01T14:06:59.652" v="1795" actId="14100"/>
          <ac:cxnSpMkLst>
            <pc:docMk/>
            <pc:sldMk cId="3066366946" sldId="2147482050"/>
            <ac:cxnSpMk id="17" creationId="{554C8DBA-4FB4-E911-070E-31C0A8ED53C3}"/>
          </ac:cxnSpMkLst>
        </pc:cxnChg>
      </pc:sldChg>
      <pc:sldChg chg="modSp add mod">
        <pc:chgData name="Timon Hummel" userId="223bb15e-492f-47f0-ba10-bfae0fa45332" providerId="ADAL" clId="{A20E98ED-1C0B-5A50-9D3B-218445DF94C7}" dt="2026-06-01T14:06:04.767" v="1793" actId="20577"/>
        <pc:sldMkLst>
          <pc:docMk/>
          <pc:sldMk cId="2060138464" sldId="2147482053"/>
        </pc:sldMkLst>
        <pc:spChg chg="mod">
          <ac:chgData name="Timon Hummel" userId="223bb15e-492f-47f0-ba10-bfae0fa45332" providerId="ADAL" clId="{A20E98ED-1C0B-5A50-9D3B-218445DF94C7}" dt="2026-05-27T13:20:27.178" v="1392" actId="20577"/>
          <ac:spMkLst>
            <pc:docMk/>
            <pc:sldMk cId="2060138464" sldId="2147482053"/>
            <ac:spMk id="4" creationId="{659E88E4-76F4-1538-1D5E-46BEBE499BE2}"/>
          </ac:spMkLst>
        </pc:spChg>
        <pc:spChg chg="mod">
          <ac:chgData name="Timon Hummel" userId="223bb15e-492f-47f0-ba10-bfae0fa45332" providerId="ADAL" clId="{A20E98ED-1C0B-5A50-9D3B-218445DF94C7}" dt="2026-06-01T14:06:04.767" v="1793" actId="20577"/>
          <ac:spMkLst>
            <pc:docMk/>
            <pc:sldMk cId="2060138464" sldId="2147482053"/>
            <ac:spMk id="12" creationId="{0A24BABF-612E-626A-DEDF-26DB92B2DF33}"/>
          </ac:spMkLst>
        </pc:spChg>
      </pc:sldChg>
      <pc:sldChg chg="modSp add mod modNotesTx">
        <pc:chgData name="Timon Hummel" userId="223bb15e-492f-47f0-ba10-bfae0fa45332" providerId="ADAL" clId="{A20E98ED-1C0B-5A50-9D3B-218445DF94C7}" dt="2026-05-27T13:21:51.310" v="1496" actId="20577"/>
        <pc:sldMkLst>
          <pc:docMk/>
          <pc:sldMk cId="4251198904" sldId="2147482054"/>
        </pc:sldMkLst>
        <pc:spChg chg="mod">
          <ac:chgData name="Timon Hummel" userId="223bb15e-492f-47f0-ba10-bfae0fa45332" providerId="ADAL" clId="{A20E98ED-1C0B-5A50-9D3B-218445DF94C7}" dt="2026-05-26T19:38:13.583" v="1040" actId="1035"/>
          <ac:spMkLst>
            <pc:docMk/>
            <pc:sldMk cId="4251198904" sldId="2147482054"/>
            <ac:spMk id="22" creationId="{7D2C1873-71E8-5DCA-6637-A4D993978FD1}"/>
          </ac:spMkLst>
        </pc:spChg>
        <pc:spChg chg="mod">
          <ac:chgData name="Timon Hummel" userId="223bb15e-492f-47f0-ba10-bfae0fa45332" providerId="ADAL" clId="{A20E98ED-1C0B-5A50-9D3B-218445DF94C7}" dt="2026-05-26T19:38:13.583" v="1040" actId="1035"/>
          <ac:spMkLst>
            <pc:docMk/>
            <pc:sldMk cId="4251198904" sldId="2147482054"/>
            <ac:spMk id="23" creationId="{E6B8415F-CF03-16E4-B9AD-77034EAA98F4}"/>
          </ac:spMkLst>
        </pc:spChg>
      </pc:sldChg>
      <pc:sldChg chg="modSp add mod">
        <pc:chgData name="Timon Hummel" userId="223bb15e-492f-47f0-ba10-bfae0fa45332" providerId="ADAL" clId="{A20E98ED-1C0B-5A50-9D3B-218445DF94C7}" dt="2026-06-01T14:05:47.413" v="1790" actId="20577"/>
        <pc:sldMkLst>
          <pc:docMk/>
          <pc:sldMk cId="238852073" sldId="2147482065"/>
        </pc:sldMkLst>
        <pc:spChg chg="mod">
          <ac:chgData name="Timon Hummel" userId="223bb15e-492f-47f0-ba10-bfae0fa45332" providerId="ADAL" clId="{A20E98ED-1C0B-5A50-9D3B-218445DF94C7}" dt="2026-06-01T14:05:47.413" v="1790" actId="20577"/>
          <ac:spMkLst>
            <pc:docMk/>
            <pc:sldMk cId="238852073" sldId="2147482065"/>
            <ac:spMk id="6" creationId="{2C5B1D8A-382C-CFAD-1CE6-AB24915B4844}"/>
          </ac:spMkLst>
        </pc:spChg>
      </pc:sldChg>
      <pc:sldChg chg="addSp delSp modSp add mod delAnim">
        <pc:chgData name="Timon Hummel" userId="223bb15e-492f-47f0-ba10-bfae0fa45332" providerId="ADAL" clId="{A20E98ED-1C0B-5A50-9D3B-218445DF94C7}" dt="2026-05-27T12:08:07.699" v="1327" actId="1037"/>
        <pc:sldMkLst>
          <pc:docMk/>
          <pc:sldMk cId="3624841743" sldId="2147482090"/>
        </pc:sldMkLst>
        <pc:spChg chg="mod">
          <ac:chgData name="Timon Hummel" userId="223bb15e-492f-47f0-ba10-bfae0fa45332" providerId="ADAL" clId="{A20E98ED-1C0B-5A50-9D3B-218445DF94C7}" dt="2026-05-27T08:13:40.696" v="1142" actId="20577"/>
          <ac:spMkLst>
            <pc:docMk/>
            <pc:sldMk cId="3624841743" sldId="2147482090"/>
            <ac:spMk id="4" creationId="{C767F581-F94D-97B0-B12E-A559AB96410F}"/>
          </ac:spMkLst>
        </pc:spChg>
        <pc:spChg chg="add mod">
          <ac:chgData name="Timon Hummel" userId="223bb15e-492f-47f0-ba10-bfae0fa45332" providerId="ADAL" clId="{A20E98ED-1C0B-5A50-9D3B-218445DF94C7}" dt="2026-05-27T12:08:07.699" v="1327" actId="1037"/>
          <ac:spMkLst>
            <pc:docMk/>
            <pc:sldMk cId="3624841743" sldId="2147482090"/>
            <ac:spMk id="9" creationId="{509935F2-BFD3-806E-D42C-6A336C4E7A85}"/>
          </ac:spMkLst>
        </pc:spChg>
      </pc:sldChg>
    </pc:docChg>
  </pc:docChgLst>
  <pc:docChgLst>
    <pc:chgData name="Angelika Dehn" userId="S::angelika.dehn@esa.int::0b98fd89-f9e7-4d2a-bdcf-263eda0af487" providerId="AD" clId="Web-{BC1B0134-8547-04F5-DD25-FBBA06B066CD}"/>
    <pc:docChg chg="addSld modSld">
      <pc:chgData name="Angelika Dehn" userId="S::angelika.dehn@esa.int::0b98fd89-f9e7-4d2a-bdcf-263eda0af487" providerId="AD" clId="Web-{BC1B0134-8547-04F5-DD25-FBBA06B066CD}" dt="2026-05-22T16:06:47.686" v="950" actId="20577"/>
      <pc:docMkLst>
        <pc:docMk/>
      </pc:docMkLst>
    </pc:docChg>
  </pc:docChgLst>
  <pc:docChgLst>
    <pc:chgData name="Nigel Houghton" userId="S::nigel.houghton@esa.int::dd81ce5e-8e5c-438b-ba62-c669765dd300" providerId="AD" clId="Web-{E656097D-7D18-4950-9608-94568E1D466E}"/>
    <pc:docChg chg="addSld delSld modSld">
      <pc:chgData name="Nigel Houghton" userId="S::nigel.houghton@esa.int::dd81ce5e-8e5c-438b-ba62-c669765dd300" providerId="AD" clId="Web-{E656097D-7D18-4950-9608-94568E1D466E}" dt="2026-05-20T12:59:25.382" v="32" actId="20577"/>
      <pc:docMkLst>
        <pc:docMk/>
      </pc:docMkLst>
    </pc:docChg>
  </pc:docChgLst>
  <pc:docChgLst>
    <pc:chgData name="Nigel Houghton" userId="S::nigel.houghton@esa.int::dd81ce5e-8e5c-438b-ba62-c669765dd300" providerId="AD" clId="Web-{235A96DF-54EE-425C-BB40-7E173F0DCB3B}"/>
    <pc:docChg chg="addSld modSld">
      <pc:chgData name="Nigel Houghton" userId="S::nigel.houghton@esa.int::dd81ce5e-8e5c-438b-ba62-c669765dd300" providerId="AD" clId="Web-{235A96DF-54EE-425C-BB40-7E173F0DCB3B}" dt="2026-05-26T15:38:25.428" v="276" actId="20577"/>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6/12/26</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IT"/>
          </a:p>
        </p:txBody>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T"/>
          </a:p>
        </p:txBody>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a:t>
            </a:fld>
            <a:endParaRPr lang="en-US"/>
          </a:p>
        </p:txBody>
      </p:sp>
    </p:spTree>
    <p:extLst>
      <p:ext uri="{BB962C8B-B14F-4D97-AF65-F5344CB8AC3E}">
        <p14:creationId xmlns:p14="http://schemas.microsoft.com/office/powerpoint/2010/main" val="395874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T"/>
          </a:p>
        </p:txBody>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a:p>
        </p:txBody>
      </p:sp>
    </p:spTree>
    <p:extLst>
      <p:ext uri="{BB962C8B-B14F-4D97-AF65-F5344CB8AC3E}">
        <p14:creationId xmlns:p14="http://schemas.microsoft.com/office/powerpoint/2010/main" val="135453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T"/>
          </a:p>
        </p:txBody>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230726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9DF7-4D67-2184-672D-1B8B5AF3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2AE83-D1FC-8070-257E-A2ED17BF1F95}"/>
              </a:ext>
            </a:extLst>
          </p:cNvPr>
          <p:cNvSpPr>
            <a:spLocks noGrp="1" noRot="1" noChangeAspect="1"/>
          </p:cNvSpPr>
          <p:nvPr>
            <p:ph type="sldImg"/>
          </p:nvPr>
        </p:nvSpPr>
        <p:spPr/>
        <p:txBody>
          <a:bodyPr/>
          <a:lstStyle/>
          <a:p>
            <a:endParaRPr lang="en-IT"/>
          </a:p>
        </p:txBody>
      </p:sp>
      <p:sp>
        <p:nvSpPr>
          <p:cNvPr id="3" name="Notes Placeholder 2">
            <a:extLst>
              <a:ext uri="{FF2B5EF4-FFF2-40B4-BE49-F238E27FC236}">
                <a16:creationId xmlns:a16="http://schemas.microsoft.com/office/drawing/2014/main" id="{9386CAF3-D310-D701-C8E8-19164289D6E1}"/>
              </a:ext>
            </a:extLst>
          </p:cNvPr>
          <p:cNvSpPr>
            <a:spLocks noGrp="1"/>
          </p:cNvSpPr>
          <p:nvPr>
            <p:ph type="body" idx="1"/>
          </p:nvPr>
        </p:nvSpPr>
        <p:spPr/>
        <p:txBody>
          <a:bodyPr/>
          <a:lstStyle/>
          <a:p>
            <a:pPr marL="285750" indent="-285750">
              <a:buFontTx/>
              <a:buChar char="-"/>
            </a:pPr>
            <a:endParaRPr lang="en-GB" sz="1603" kern="1200" dirty="0">
              <a:solidFill>
                <a:schemeClr val="tx1"/>
              </a:solidFill>
              <a:effectLst/>
              <a:latin typeface="Calibri" pitchFamily="34" charset="0"/>
              <a:ea typeface="+mn-ea"/>
              <a:cs typeface="+mn-cs"/>
            </a:endParaRPr>
          </a:p>
        </p:txBody>
      </p:sp>
      <p:sp>
        <p:nvSpPr>
          <p:cNvPr id="4" name="Slide Number Placeholder 3">
            <a:extLst>
              <a:ext uri="{FF2B5EF4-FFF2-40B4-BE49-F238E27FC236}">
                <a16:creationId xmlns:a16="http://schemas.microsoft.com/office/drawing/2014/main" id="{0467A57B-2ADA-333C-506B-2F209A799CE9}"/>
              </a:ext>
            </a:extLst>
          </p:cNvPr>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357842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D805-2215-6DF1-B21B-831B9D406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836FA-A456-76CE-D7DA-E4D6C7860027}"/>
              </a:ext>
            </a:extLst>
          </p:cNvPr>
          <p:cNvSpPr>
            <a:spLocks noGrp="1" noRot="1" noChangeAspect="1"/>
          </p:cNvSpPr>
          <p:nvPr>
            <p:ph type="sldImg"/>
          </p:nvPr>
        </p:nvSpPr>
        <p:spPr/>
        <p:txBody>
          <a:bodyPr/>
          <a:lstStyle/>
          <a:p>
            <a:endParaRPr lang="en-IT"/>
          </a:p>
        </p:txBody>
      </p:sp>
      <p:sp>
        <p:nvSpPr>
          <p:cNvPr id="3" name="Notes Placeholder 2">
            <a:extLst>
              <a:ext uri="{FF2B5EF4-FFF2-40B4-BE49-F238E27FC236}">
                <a16:creationId xmlns:a16="http://schemas.microsoft.com/office/drawing/2014/main" id="{1938737B-1195-AD0E-1BA7-2C93DF14D902}"/>
              </a:ext>
            </a:extLst>
          </p:cNvPr>
          <p:cNvSpPr>
            <a:spLocks noGrp="1"/>
          </p:cNvSpPr>
          <p:nvPr>
            <p:ph type="body" idx="1"/>
          </p:nvPr>
        </p:nvSpPr>
        <p:spPr/>
        <p:txBody>
          <a:bodyPr/>
          <a:lstStyle/>
          <a:p>
            <a:endParaRPr lang="en-IT" sz="1200" dirty="0"/>
          </a:p>
        </p:txBody>
      </p:sp>
      <p:sp>
        <p:nvSpPr>
          <p:cNvPr id="4" name="Slide Number Placeholder 3">
            <a:extLst>
              <a:ext uri="{FF2B5EF4-FFF2-40B4-BE49-F238E27FC236}">
                <a16:creationId xmlns:a16="http://schemas.microsoft.com/office/drawing/2014/main" id="{7ABD132F-415B-0B67-2140-07DD416AA8BB}"/>
              </a:ext>
            </a:extLst>
          </p:cNvPr>
          <p:cNvSpPr>
            <a:spLocks noGrp="1"/>
          </p:cNvSpPr>
          <p:nvPr>
            <p:ph type="sldNum" sz="quarter" idx="5"/>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112915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AC45-7D9A-4001-C3F4-059D36E91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313F8-E475-FE86-9F32-A80416ED3A8B}"/>
              </a:ext>
            </a:extLst>
          </p:cNvPr>
          <p:cNvSpPr>
            <a:spLocks noGrp="1" noRot="1" noChangeAspect="1"/>
          </p:cNvSpPr>
          <p:nvPr>
            <p:ph type="sldImg"/>
          </p:nvPr>
        </p:nvSpPr>
        <p:spPr/>
        <p:txBody>
          <a:bodyPr/>
          <a:lstStyle/>
          <a:p>
            <a:endParaRPr lang="en-IT"/>
          </a:p>
        </p:txBody>
      </p:sp>
      <p:sp>
        <p:nvSpPr>
          <p:cNvPr id="3" name="Notes Placeholder 2">
            <a:extLst>
              <a:ext uri="{FF2B5EF4-FFF2-40B4-BE49-F238E27FC236}">
                <a16:creationId xmlns:a16="http://schemas.microsoft.com/office/drawing/2014/main" id="{638BC4D0-72AF-83FD-7B66-56B05699894C}"/>
              </a:ext>
            </a:extLst>
          </p:cNvPr>
          <p:cNvSpPr>
            <a:spLocks noGrp="1"/>
          </p:cNvSpPr>
          <p:nvPr>
            <p:ph type="body" idx="1"/>
          </p:nvPr>
        </p:nvSpPr>
        <p:spPr/>
        <p:txBody>
          <a:bodyPr/>
          <a:lstStyle/>
          <a:p>
            <a:pPr marL="284978" indent="-284978">
              <a:buClr>
                <a:schemeClr val="bg1"/>
              </a:buClr>
              <a:buFont typeface="Arial" panose="020B0604020202020204" pitchFamily="34" charset="0"/>
              <a:buChar char="•"/>
            </a:pPr>
            <a:endParaRPr lang="en-US" sz="1100" b="1">
              <a:solidFill>
                <a:schemeClr val="bg1"/>
              </a:solidFill>
            </a:endParaRPr>
          </a:p>
        </p:txBody>
      </p:sp>
      <p:sp>
        <p:nvSpPr>
          <p:cNvPr id="4" name="Slide Number Placeholder 3">
            <a:extLst>
              <a:ext uri="{FF2B5EF4-FFF2-40B4-BE49-F238E27FC236}">
                <a16:creationId xmlns:a16="http://schemas.microsoft.com/office/drawing/2014/main" id="{2367A121-73B8-32CB-DAEE-A5A9CAAB3F1C}"/>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73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7DCAF-4786-5DCA-24A7-C217EBB58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3D62B-7B12-3882-4788-741F1EF42E14}"/>
              </a:ext>
            </a:extLst>
          </p:cNvPr>
          <p:cNvSpPr>
            <a:spLocks noGrp="1" noRot="1" noChangeAspect="1"/>
          </p:cNvSpPr>
          <p:nvPr>
            <p:ph type="sldImg"/>
          </p:nvPr>
        </p:nvSpPr>
        <p:spPr/>
        <p:txBody>
          <a:bodyPr/>
          <a:lstStyle/>
          <a:p>
            <a:endParaRPr lang="en-IT"/>
          </a:p>
        </p:txBody>
      </p:sp>
      <p:sp>
        <p:nvSpPr>
          <p:cNvPr id="3" name="Notes Placeholder 2">
            <a:extLst>
              <a:ext uri="{FF2B5EF4-FFF2-40B4-BE49-F238E27FC236}">
                <a16:creationId xmlns:a16="http://schemas.microsoft.com/office/drawing/2014/main" id="{FECBC9C7-649E-388B-F0AA-FB7E95F26F82}"/>
              </a:ext>
            </a:extLst>
          </p:cNvPr>
          <p:cNvSpPr>
            <a:spLocks noGrp="1"/>
          </p:cNvSpPr>
          <p:nvPr>
            <p:ph type="body" idx="1"/>
          </p:nvPr>
        </p:nvSpPr>
        <p:spPr/>
        <p:txBody>
          <a:bodyPr/>
          <a:lstStyle/>
          <a:p>
            <a:endParaRPr lang="en-IT" sz="1200" dirty="0"/>
          </a:p>
        </p:txBody>
      </p:sp>
      <p:sp>
        <p:nvSpPr>
          <p:cNvPr id="4" name="Slide Number Placeholder 3">
            <a:extLst>
              <a:ext uri="{FF2B5EF4-FFF2-40B4-BE49-F238E27FC236}">
                <a16:creationId xmlns:a16="http://schemas.microsoft.com/office/drawing/2014/main" id="{8087147E-BCD4-1366-3BE0-41FD22B214B2}"/>
              </a:ext>
            </a:extLst>
          </p:cNvPr>
          <p:cNvSpPr>
            <a:spLocks noGrp="1"/>
          </p:cNvSpPr>
          <p:nvPr>
            <p:ph type="sldNum" sz="quarter" idx="5"/>
          </p:nvPr>
        </p:nvSpPr>
        <p:spPr/>
        <p:txBody>
          <a:bodyPr/>
          <a:lstStyle/>
          <a:p>
            <a:pPr>
              <a:defRPr/>
            </a:pPr>
            <a:fld id="{D8DF57D7-2670-4E78-96DD-D9B22805124F}" type="slidenum">
              <a:rPr lang="en-US" smtClean="0"/>
              <a:pPr>
                <a:defRPr/>
              </a:pPr>
              <a:t>9</a:t>
            </a:fld>
            <a:endParaRPr lang="en-US"/>
          </a:p>
        </p:txBody>
      </p:sp>
    </p:spTree>
    <p:extLst>
      <p:ext uri="{BB962C8B-B14F-4D97-AF65-F5344CB8AC3E}">
        <p14:creationId xmlns:p14="http://schemas.microsoft.com/office/powerpoint/2010/main" val="72547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2655595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pic>
        <p:nvPicPr>
          <p:cNvPr id="3" name="Picture 2" descr="A blue square with yellow stars and a blue and white flag&#10;&#10;AI-generated content may be incorrect.">
            <a:extLst>
              <a:ext uri="{FF2B5EF4-FFF2-40B4-BE49-F238E27FC236}">
                <a16:creationId xmlns:a16="http://schemas.microsoft.com/office/drawing/2014/main" id="{29492C93-EE35-60E1-E519-2BB92CFF39B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57030" y="110779"/>
            <a:ext cx="2317162" cy="987136"/>
          </a:xfrm>
          <a:prstGeom prst="rect">
            <a:avLst/>
          </a:prstGeom>
        </p:spPr>
      </p:pic>
      <p:pic>
        <p:nvPicPr>
          <p:cNvPr id="4" name="Picture 1">
            <a:extLst>
              <a:ext uri="{FF2B5EF4-FFF2-40B4-BE49-F238E27FC236}">
                <a16:creationId xmlns:a16="http://schemas.microsoft.com/office/drawing/2014/main" id="{AFE2B91D-C447-24B0-847E-B32D34E5399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938647" y="222254"/>
            <a:ext cx="1948883" cy="669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pic>
        <p:nvPicPr>
          <p:cNvPr id="3" name="Picture 2" descr="A blue square with yellow stars and a blue and white flag&#10;&#10;AI-generated content may be incorrect.">
            <a:extLst>
              <a:ext uri="{FF2B5EF4-FFF2-40B4-BE49-F238E27FC236}">
                <a16:creationId xmlns:a16="http://schemas.microsoft.com/office/drawing/2014/main" id="{94916E50-C581-B54A-5D71-2387E187CE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7030" y="110779"/>
            <a:ext cx="2317162" cy="987136"/>
          </a:xfrm>
          <a:prstGeom prst="rect">
            <a:avLst/>
          </a:prstGeom>
        </p:spPr>
      </p:pic>
      <p:pic>
        <p:nvPicPr>
          <p:cNvPr id="4" name="Picture 1">
            <a:extLst>
              <a:ext uri="{FF2B5EF4-FFF2-40B4-BE49-F238E27FC236}">
                <a16:creationId xmlns:a16="http://schemas.microsoft.com/office/drawing/2014/main" id="{34FAEBB5-107D-5967-94CB-0EB9CDE54B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38647" y="222254"/>
            <a:ext cx="1948883" cy="669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extLst>
      <p:ext uri="{BB962C8B-B14F-4D97-AF65-F5344CB8AC3E}">
        <p14:creationId xmlns:p14="http://schemas.microsoft.com/office/powerpoint/2010/main" val="39602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1" y="6456648"/>
            <a:ext cx="10159937" cy="430721"/>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27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45E5ED-DF62-61CC-AEFE-F3DD80C08A14}"/>
              </a:ext>
            </a:extLst>
          </p:cNvPr>
          <p:cNvSpPr>
            <a:spLocks noGrp="1"/>
          </p:cNvSpPr>
          <p:nvPr>
            <p:ph type="dt" sz="half" idx="10"/>
          </p:nvPr>
        </p:nvSpPr>
        <p:spPr/>
        <p:txBody>
          <a:bodyPr/>
          <a:lstStyle/>
          <a:p>
            <a:fld id="{2A29242C-EAEF-724F-A580-17C93D8BE1AE}" type="datetime1">
              <a:rPr lang="it-IT" smtClean="0"/>
              <a:t>12/06/26</a:t>
            </a:fld>
            <a:endParaRPr lang="it-IT"/>
          </a:p>
        </p:txBody>
      </p:sp>
      <p:sp>
        <p:nvSpPr>
          <p:cNvPr id="3" name="Segnaposto piè di pagina 2">
            <a:extLst>
              <a:ext uri="{FF2B5EF4-FFF2-40B4-BE49-F238E27FC236}">
                <a16:creationId xmlns:a16="http://schemas.microsoft.com/office/drawing/2014/main" id="{DE0F88A1-495A-A901-F205-567F46C88860}"/>
              </a:ext>
            </a:extLst>
          </p:cNvPr>
          <p:cNvSpPr>
            <a:spLocks noGrp="1"/>
          </p:cNvSpPr>
          <p:nvPr>
            <p:ph type="ftr" sz="quarter" idx="11"/>
          </p:nvPr>
        </p:nvSpPr>
        <p:spPr>
          <a:xfrm>
            <a:off x="4049643" y="6356351"/>
            <a:ext cx="4126052"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FA1B83AB-010F-485B-FEEB-373B46896F58}"/>
              </a:ext>
            </a:extLst>
          </p:cNvPr>
          <p:cNvSpPr>
            <a:spLocks noGrp="1"/>
          </p:cNvSpPr>
          <p:nvPr>
            <p:ph type="sldNum" sz="quarter" idx="12"/>
          </p:nvPr>
        </p:nvSpPr>
        <p:spPr/>
        <p:txBody>
          <a:bodyPr/>
          <a:lstStyle/>
          <a:p>
            <a:fld id="{8C5CA0F7-5B21-D445-A578-BDE69A6BF55F}" type="slidenum">
              <a:rPr lang="it-IT" smtClean="0"/>
              <a:t>‹#›</a:t>
            </a:fld>
            <a:endParaRPr lang="it-IT"/>
          </a:p>
        </p:txBody>
      </p:sp>
    </p:spTree>
    <p:extLst>
      <p:ext uri="{BB962C8B-B14F-4D97-AF65-F5344CB8AC3E}">
        <p14:creationId xmlns:p14="http://schemas.microsoft.com/office/powerpoint/2010/main" val="522596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DARK2">
    <p:bg>
      <p:bgPr>
        <a:gradFill>
          <a:gsLst>
            <a:gs pos="34000">
              <a:schemeClr val="bg1"/>
            </a:gs>
            <a:gs pos="100000">
              <a:schemeClr val="bg1">
                <a:lumMod val="47943"/>
              </a:schemeClr>
            </a:gs>
          </a:gsLst>
          <a:lin ang="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869BEC-F949-AD48-EEE4-C7FBEB44D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3" name="Rectangle 2">
            <a:extLst>
              <a:ext uri="{FF2B5EF4-FFF2-40B4-BE49-F238E27FC236}">
                <a16:creationId xmlns:a16="http://schemas.microsoft.com/office/drawing/2014/main" id="{AAB7D415-218F-571F-71FA-CD37ED38406B}"/>
              </a:ext>
            </a:extLst>
          </p:cNvPr>
          <p:cNvSpPr/>
          <p:nvPr userDrawn="1"/>
        </p:nvSpPr>
        <p:spPr>
          <a:xfrm>
            <a:off x="0" y="0"/>
            <a:ext cx="12243525" cy="6858000"/>
          </a:xfrm>
          <a:prstGeom prst="rect">
            <a:avLst/>
          </a:prstGeom>
          <a:solidFill>
            <a:srgbClr val="0029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E6519696-1087-C383-A21F-D2C0A8943D60}"/>
              </a:ext>
            </a:extLst>
          </p:cNvPr>
          <p:cNvPicPr>
            <a:picLocks noChangeAspect="1"/>
          </p:cNvPicPr>
          <p:nvPr userDrawn="1"/>
        </p:nvPicPr>
        <p:blipFill>
          <a:blip r:embed="rId3"/>
          <a:stretch>
            <a:fillRect/>
          </a:stretch>
        </p:blipFill>
        <p:spPr>
          <a:xfrm>
            <a:off x="10791668" y="223552"/>
            <a:ext cx="1214812" cy="435883"/>
          </a:xfrm>
          <a:prstGeom prst="rect">
            <a:avLst/>
          </a:prstGeom>
        </p:spPr>
      </p:pic>
      <p:pic>
        <p:nvPicPr>
          <p:cNvPr id="6" name="Picture 5">
            <a:extLst>
              <a:ext uri="{FF2B5EF4-FFF2-40B4-BE49-F238E27FC236}">
                <a16:creationId xmlns:a16="http://schemas.microsoft.com/office/drawing/2014/main" id="{1E5B46D7-62B2-29A1-4F9D-2A037C5C4848}"/>
              </a:ext>
            </a:extLst>
          </p:cNvPr>
          <p:cNvPicPr>
            <a:picLocks noChangeAspect="1"/>
          </p:cNvPicPr>
          <p:nvPr userDrawn="1"/>
        </p:nvPicPr>
        <p:blipFill>
          <a:blip r:embed="rId4"/>
          <a:stretch>
            <a:fillRect/>
          </a:stretch>
        </p:blipFill>
        <p:spPr>
          <a:xfrm>
            <a:off x="10804437" y="6603010"/>
            <a:ext cx="1214813" cy="63328"/>
          </a:xfrm>
          <a:prstGeom prst="rect">
            <a:avLst/>
          </a:prstGeom>
        </p:spPr>
      </p:pic>
      <p:sp>
        <p:nvSpPr>
          <p:cNvPr id="7" name="TextBox 6">
            <a:extLst>
              <a:ext uri="{FF2B5EF4-FFF2-40B4-BE49-F238E27FC236}">
                <a16:creationId xmlns:a16="http://schemas.microsoft.com/office/drawing/2014/main" id="{151F11DB-51D0-D4FF-E973-93FAE4862BED}"/>
              </a:ext>
            </a:extLst>
          </p:cNvPr>
          <p:cNvSpPr txBox="1"/>
          <p:nvPr userDrawn="1"/>
        </p:nvSpPr>
        <p:spPr>
          <a:xfrm>
            <a:off x="122718" y="6528878"/>
            <a:ext cx="2404971"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Releasable to the</a:t>
            </a:r>
            <a:r>
              <a:rPr lang="en-GB" sz="800" baseline="0">
                <a:solidFill>
                  <a:schemeClr val="accent5"/>
                </a:solidFill>
                <a:latin typeface="Arial" panose="020B0604020202020204" pitchFamily="34" charset="0"/>
                <a:cs typeface="Arial" panose="020B0604020202020204" pitchFamily="34" charset="0"/>
              </a:rPr>
              <a:t> Public</a:t>
            </a:r>
            <a:endParaRPr lang="en-GB" sz="8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621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DARK1">
    <p:bg>
      <p:bgPr>
        <a:gradFill>
          <a:gsLst>
            <a:gs pos="13000">
              <a:schemeClr val="bg1"/>
            </a:gs>
            <a:gs pos="100000">
              <a:schemeClr val="bg1">
                <a:lumMod val="47943"/>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B0D69-9C91-4409-8F1D-54E46D10C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4" name="Rectangle 3">
            <a:extLst>
              <a:ext uri="{FF2B5EF4-FFF2-40B4-BE49-F238E27FC236}">
                <a16:creationId xmlns:a16="http://schemas.microsoft.com/office/drawing/2014/main" id="{BF5E63FC-E6D2-03D8-6FE7-D41E3CAC08D2}"/>
              </a:ext>
            </a:extLst>
          </p:cNvPr>
          <p:cNvSpPr/>
          <p:nvPr userDrawn="1"/>
        </p:nvSpPr>
        <p:spPr>
          <a:xfrm>
            <a:off x="0" y="0"/>
            <a:ext cx="12243525" cy="6858000"/>
          </a:xfrm>
          <a:prstGeom prst="rect">
            <a:avLst/>
          </a:prstGeom>
          <a:solidFill>
            <a:srgbClr val="0029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 Box 38">
            <a:extLst>
              <a:ext uri="{FF2B5EF4-FFF2-40B4-BE49-F238E27FC236}">
                <a16:creationId xmlns:a16="http://schemas.microsoft.com/office/drawing/2014/main" id="{98401F9B-1122-7905-FC4F-09BFCA385B9A}"/>
              </a:ext>
            </a:extLst>
          </p:cNvPr>
          <p:cNvSpPr txBox="1">
            <a:spLocks noChangeArrowheads="1"/>
          </p:cNvSpPr>
          <p:nvPr userDrawn="1"/>
        </p:nvSpPr>
        <p:spPr bwMode="auto">
          <a:xfrm>
            <a:off x="8215607" y="6202114"/>
            <a:ext cx="376175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48879CB5-73BF-2FAE-B420-1A2C1817322C}"/>
              </a:ext>
            </a:extLst>
          </p:cNvPr>
          <p:cNvPicPr>
            <a:picLocks noChangeAspect="1"/>
          </p:cNvPicPr>
          <p:nvPr userDrawn="1"/>
        </p:nvPicPr>
        <p:blipFill>
          <a:blip r:embed="rId3"/>
          <a:stretch>
            <a:fillRect/>
          </a:stretch>
        </p:blipFill>
        <p:spPr>
          <a:xfrm>
            <a:off x="10791668" y="223552"/>
            <a:ext cx="1214812" cy="435883"/>
          </a:xfrm>
          <a:prstGeom prst="rect">
            <a:avLst/>
          </a:prstGeom>
        </p:spPr>
      </p:pic>
      <p:pic>
        <p:nvPicPr>
          <p:cNvPr id="7" name="Picture 6">
            <a:extLst>
              <a:ext uri="{FF2B5EF4-FFF2-40B4-BE49-F238E27FC236}">
                <a16:creationId xmlns:a16="http://schemas.microsoft.com/office/drawing/2014/main" id="{B1271D28-D193-C6E4-1C33-7678B20249E7}"/>
              </a:ext>
            </a:extLst>
          </p:cNvPr>
          <p:cNvPicPr>
            <a:picLocks noChangeAspect="1"/>
          </p:cNvPicPr>
          <p:nvPr userDrawn="1"/>
        </p:nvPicPr>
        <p:blipFill>
          <a:blip r:embed="rId4"/>
          <a:stretch>
            <a:fillRect/>
          </a:stretch>
        </p:blipFill>
        <p:spPr>
          <a:xfrm>
            <a:off x="10804437" y="6603010"/>
            <a:ext cx="1214813" cy="63328"/>
          </a:xfrm>
          <a:prstGeom prst="rect">
            <a:avLst/>
          </a:prstGeom>
        </p:spPr>
      </p:pic>
      <p:sp>
        <p:nvSpPr>
          <p:cNvPr id="8" name="TextBox 7">
            <a:extLst>
              <a:ext uri="{FF2B5EF4-FFF2-40B4-BE49-F238E27FC236}">
                <a16:creationId xmlns:a16="http://schemas.microsoft.com/office/drawing/2014/main" id="{45BAD9BF-4D8D-0992-4E3A-4D40B8CAC156}"/>
              </a:ext>
            </a:extLst>
          </p:cNvPr>
          <p:cNvSpPr txBox="1"/>
          <p:nvPr userDrawn="1"/>
        </p:nvSpPr>
        <p:spPr>
          <a:xfrm>
            <a:off x="122718" y="6528878"/>
            <a:ext cx="2404971"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Releasable to the</a:t>
            </a:r>
            <a:r>
              <a:rPr lang="en-GB" sz="800" baseline="0">
                <a:solidFill>
                  <a:schemeClr val="accent5"/>
                </a:solidFill>
                <a:latin typeface="Arial" panose="020B0604020202020204" pitchFamily="34" charset="0"/>
                <a:cs typeface="Arial" panose="020B0604020202020204" pitchFamily="34" charset="0"/>
              </a:rPr>
              <a:t> Public</a:t>
            </a:r>
            <a:endParaRPr lang="en-GB" sz="800">
              <a:solidFill>
                <a:schemeClr val="accent5"/>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49853A-F0D8-CD5F-147F-C2E79B3DBBCC}"/>
              </a:ext>
            </a:extLst>
          </p:cNvPr>
          <p:cNvSpPr txBox="1"/>
          <p:nvPr userDrawn="1"/>
        </p:nvSpPr>
        <p:spPr>
          <a:xfrm>
            <a:off x="-62518" y="0"/>
            <a:ext cx="184731" cy="369332"/>
          </a:xfrm>
          <a:prstGeom prst="rect">
            <a:avLst/>
          </a:prstGeom>
          <a:noFill/>
        </p:spPr>
        <p:txBody>
          <a:bodyPr wrap="none" rtlCol="0">
            <a:spAutoFit/>
          </a:bodyPr>
          <a:lstStyle/>
          <a:p>
            <a:endParaRPr lang="en-IT"/>
          </a:p>
        </p:txBody>
      </p:sp>
    </p:spTree>
    <p:extLst>
      <p:ext uri="{BB962C8B-B14F-4D97-AF65-F5344CB8AC3E}">
        <p14:creationId xmlns:p14="http://schemas.microsoft.com/office/powerpoint/2010/main" val="4018720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058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1" y="6457300"/>
            <a:ext cx="10159937" cy="430721"/>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cxnSp>
        <p:nvCxnSpPr>
          <p:cNvPr id="8" name="Straight Connector 7">
            <a:extLst>
              <a:ext uri="{FF2B5EF4-FFF2-40B4-BE49-F238E27FC236}">
                <a16:creationId xmlns:a16="http://schemas.microsoft.com/office/drawing/2014/main" id="{66685DA0-8643-4F78-942D-E0F5AC953F36}"/>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45C1A6-E95B-4684-B90E-1AB073216CB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731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980528136" name="Title 1"/>
          <p:cNvSpPr>
            <a:spLocks noGrp="1"/>
          </p:cNvSpPr>
          <p:nvPr>
            <p:ph type="ctrTitle"/>
          </p:nvPr>
        </p:nvSpPr>
        <p:spPr bwMode="auto">
          <a:xfrm>
            <a:off x="1528167" y="1122363"/>
            <a:ext cx="9169004" cy="2387600"/>
          </a:xfrm>
        </p:spPr>
        <p:txBody>
          <a:bodyPr anchor="b"/>
          <a:lstStyle>
            <a:lvl1pPr algn="ctr">
              <a:defRPr sz="6000"/>
            </a:lvl1pPr>
          </a:lstStyle>
          <a:p>
            <a:pPr>
              <a:defRPr/>
            </a:pPr>
            <a:r>
              <a:rPr lang="en-GB"/>
              <a:t>Click to edit Master title style</a:t>
            </a:r>
          </a:p>
        </p:txBody>
      </p:sp>
      <p:sp>
        <p:nvSpPr>
          <p:cNvPr id="1729703366" name="Subtitle 2"/>
          <p:cNvSpPr>
            <a:spLocks noGrp="1"/>
          </p:cNvSpPr>
          <p:nvPr>
            <p:ph type="subTitle" idx="1"/>
          </p:nvPr>
        </p:nvSpPr>
        <p:spPr bwMode="auto">
          <a:xfrm>
            <a:off x="1528167" y="3602038"/>
            <a:ext cx="916900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p>
        </p:txBody>
      </p:sp>
      <p:sp>
        <p:nvSpPr>
          <p:cNvPr id="361522271" name="Date Placeholder 3"/>
          <p:cNvSpPr>
            <a:spLocks noGrp="1"/>
          </p:cNvSpPr>
          <p:nvPr>
            <p:ph type="dt" sz="half" idx="10"/>
          </p:nvPr>
        </p:nvSpPr>
        <p:spPr bwMode="auto"/>
        <p:txBody>
          <a:bodyPr/>
          <a:lstStyle/>
          <a:p>
            <a:pPr>
              <a:defRPr/>
            </a:pPr>
            <a:fld id="{BCC18F51-09EC-435C-A3BA-64A766E099C0}" type="datetimeFigureOut">
              <a:rPr lang="en-GB"/>
              <a:t>12/06/2026</a:t>
            </a:fld>
            <a:endParaRPr lang="en-GB"/>
          </a:p>
        </p:txBody>
      </p:sp>
      <p:sp>
        <p:nvSpPr>
          <p:cNvPr id="1379288488" name="Footer Placeholder 4"/>
          <p:cNvSpPr>
            <a:spLocks noGrp="1"/>
          </p:cNvSpPr>
          <p:nvPr>
            <p:ph type="ftr" sz="quarter" idx="11"/>
          </p:nvPr>
        </p:nvSpPr>
        <p:spPr bwMode="auto"/>
        <p:txBody>
          <a:bodyPr/>
          <a:lstStyle/>
          <a:p>
            <a:pPr>
              <a:defRPr/>
            </a:pPr>
            <a:endParaRPr lang="en-GB"/>
          </a:p>
        </p:txBody>
      </p:sp>
      <p:sp>
        <p:nvSpPr>
          <p:cNvPr id="12882015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extLst>
      <p:ext uri="{BB962C8B-B14F-4D97-AF65-F5344CB8AC3E}">
        <p14:creationId xmlns:p14="http://schemas.microsoft.com/office/powerpoint/2010/main" val="62821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SA50_Anniv_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152">
            <a:extLst>
              <a:ext uri="{FF2B5EF4-FFF2-40B4-BE49-F238E27FC236}">
                <a16:creationId xmlns:a16="http://schemas.microsoft.com/office/drawing/2014/main" id="{960121F7-1CD2-71F8-0B90-5C8370768987}"/>
              </a:ext>
            </a:extLst>
          </p:cNvPr>
          <p:cNvCxnSpPr>
            <a:cxnSpLocks/>
          </p:cNvCxnSpPr>
          <p:nvPr userDrawn="1"/>
        </p:nvCxnSpPr>
        <p:spPr>
          <a:xfrm>
            <a:off x="223200" y="4106871"/>
            <a:ext cx="7315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2">
            <a:extLst>
              <a:ext uri="{FF2B5EF4-FFF2-40B4-BE49-F238E27FC236}">
                <a16:creationId xmlns:a16="http://schemas.microsoft.com/office/drawing/2014/main" id="{A605BAA6-580F-E111-25DC-23651EF28129}"/>
              </a:ext>
            </a:extLst>
          </p:cNvPr>
          <p:cNvSpPr>
            <a:spLocks noGrp="1" noChangeArrowheads="1"/>
          </p:cNvSpPr>
          <p:nvPr>
            <p:ph type="subTitle" idx="1" hasCustomPrompt="1"/>
          </p:nvPr>
        </p:nvSpPr>
        <p:spPr>
          <a:xfrm>
            <a:off x="113618" y="5258117"/>
            <a:ext cx="11831333"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13" name="Rectangle 6">
            <a:extLst>
              <a:ext uri="{FF2B5EF4-FFF2-40B4-BE49-F238E27FC236}">
                <a16:creationId xmlns:a16="http://schemas.microsoft.com/office/drawing/2014/main" id="{BFCA6DB2-C437-2FC1-F026-FA323C58084C}"/>
              </a:ext>
            </a:extLst>
          </p:cNvPr>
          <p:cNvSpPr>
            <a:spLocks noGrp="1" noChangeArrowheads="1"/>
          </p:cNvSpPr>
          <p:nvPr>
            <p:ph type="ctrTitle" hasCustomPrompt="1"/>
          </p:nvPr>
        </p:nvSpPr>
        <p:spPr>
          <a:xfrm>
            <a:off x="147704" y="3421831"/>
            <a:ext cx="11797247" cy="567399"/>
          </a:xfrm>
          <a:prstGeom prst="rect">
            <a:avLst/>
          </a:prstGeom>
        </p:spPr>
        <p:txBody>
          <a:bodyPr/>
          <a:lstStyle>
            <a:lvl1pPr>
              <a:defRPr sz="3087">
                <a:solidFill>
                  <a:schemeClr val="bg1"/>
                </a:solidFill>
              </a:defRPr>
            </a:lvl1pPr>
          </a:lstStyle>
          <a:p>
            <a:pPr lvl="0"/>
            <a:r>
              <a:rPr lang="en-GB" noProof="0"/>
              <a:t>NAME YOUR PRESENTATION</a:t>
            </a:r>
          </a:p>
        </p:txBody>
      </p:sp>
    </p:spTree>
    <p:extLst>
      <p:ext uri="{BB962C8B-B14F-4D97-AF65-F5344CB8AC3E}">
        <p14:creationId xmlns:p14="http://schemas.microsoft.com/office/powerpoint/2010/main" val="10114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1" y="6460816"/>
            <a:ext cx="10159937" cy="430721"/>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DARK1">
    <p:bg>
      <p:bgPr>
        <a:gradFill>
          <a:gsLst>
            <a:gs pos="13000">
              <a:schemeClr val="bg1"/>
            </a:gs>
            <a:gs pos="100000">
              <a:schemeClr val="bg1">
                <a:lumMod val="47943"/>
              </a:schemeClr>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B0D69-9C91-4409-8F1D-54E46D10C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4" name="Rectangle 3">
            <a:extLst>
              <a:ext uri="{FF2B5EF4-FFF2-40B4-BE49-F238E27FC236}">
                <a16:creationId xmlns:a16="http://schemas.microsoft.com/office/drawing/2014/main" id="{BF5E63FC-E6D2-03D8-6FE7-D41E3CAC08D2}"/>
              </a:ext>
            </a:extLst>
          </p:cNvPr>
          <p:cNvSpPr/>
          <p:nvPr userDrawn="1"/>
        </p:nvSpPr>
        <p:spPr>
          <a:xfrm>
            <a:off x="0" y="0"/>
            <a:ext cx="12243525" cy="6858000"/>
          </a:xfrm>
          <a:prstGeom prst="rect">
            <a:avLst/>
          </a:prstGeom>
          <a:solidFill>
            <a:srgbClr val="0029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 Box 38">
            <a:extLst>
              <a:ext uri="{FF2B5EF4-FFF2-40B4-BE49-F238E27FC236}">
                <a16:creationId xmlns:a16="http://schemas.microsoft.com/office/drawing/2014/main" id="{98401F9B-1122-7905-FC4F-09BFCA385B9A}"/>
              </a:ext>
            </a:extLst>
          </p:cNvPr>
          <p:cNvSpPr txBox="1">
            <a:spLocks noChangeArrowheads="1"/>
          </p:cNvSpPr>
          <p:nvPr userDrawn="1"/>
        </p:nvSpPr>
        <p:spPr bwMode="auto">
          <a:xfrm>
            <a:off x="8215607" y="6202114"/>
            <a:ext cx="376175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48879CB5-73BF-2FAE-B420-1A2C1817322C}"/>
              </a:ext>
            </a:extLst>
          </p:cNvPr>
          <p:cNvPicPr>
            <a:picLocks noChangeAspect="1"/>
          </p:cNvPicPr>
          <p:nvPr userDrawn="1"/>
        </p:nvPicPr>
        <p:blipFill>
          <a:blip r:embed="rId3"/>
          <a:stretch>
            <a:fillRect/>
          </a:stretch>
        </p:blipFill>
        <p:spPr>
          <a:xfrm>
            <a:off x="10791668" y="223552"/>
            <a:ext cx="1214812" cy="435883"/>
          </a:xfrm>
          <a:prstGeom prst="rect">
            <a:avLst/>
          </a:prstGeom>
        </p:spPr>
      </p:pic>
      <p:pic>
        <p:nvPicPr>
          <p:cNvPr id="7" name="Picture 6">
            <a:extLst>
              <a:ext uri="{FF2B5EF4-FFF2-40B4-BE49-F238E27FC236}">
                <a16:creationId xmlns:a16="http://schemas.microsoft.com/office/drawing/2014/main" id="{B1271D28-D193-C6E4-1C33-7678B20249E7}"/>
              </a:ext>
            </a:extLst>
          </p:cNvPr>
          <p:cNvPicPr>
            <a:picLocks noChangeAspect="1"/>
          </p:cNvPicPr>
          <p:nvPr userDrawn="1"/>
        </p:nvPicPr>
        <p:blipFill>
          <a:blip r:embed="rId4"/>
          <a:stretch>
            <a:fillRect/>
          </a:stretch>
        </p:blipFill>
        <p:spPr>
          <a:xfrm>
            <a:off x="10804437" y="6603010"/>
            <a:ext cx="1214813" cy="63328"/>
          </a:xfrm>
          <a:prstGeom prst="rect">
            <a:avLst/>
          </a:prstGeom>
        </p:spPr>
      </p:pic>
      <p:sp>
        <p:nvSpPr>
          <p:cNvPr id="8" name="TextBox 7">
            <a:extLst>
              <a:ext uri="{FF2B5EF4-FFF2-40B4-BE49-F238E27FC236}">
                <a16:creationId xmlns:a16="http://schemas.microsoft.com/office/drawing/2014/main" id="{45BAD9BF-4D8D-0992-4E3A-4D40B8CAC156}"/>
              </a:ext>
            </a:extLst>
          </p:cNvPr>
          <p:cNvSpPr txBox="1"/>
          <p:nvPr userDrawn="1"/>
        </p:nvSpPr>
        <p:spPr>
          <a:xfrm>
            <a:off x="122718" y="6528878"/>
            <a:ext cx="2404971"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Releasable to the</a:t>
            </a:r>
            <a:r>
              <a:rPr lang="en-GB" sz="800" baseline="0">
                <a:solidFill>
                  <a:schemeClr val="accent5"/>
                </a:solidFill>
                <a:latin typeface="Arial" panose="020B0604020202020204" pitchFamily="34" charset="0"/>
                <a:cs typeface="Arial" panose="020B0604020202020204" pitchFamily="34" charset="0"/>
              </a:rPr>
              <a:t> Public</a:t>
            </a:r>
            <a:endParaRPr lang="en-GB" sz="800">
              <a:solidFill>
                <a:schemeClr val="accent5"/>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49853A-F0D8-CD5F-147F-C2E79B3DBBCC}"/>
              </a:ext>
            </a:extLst>
          </p:cNvPr>
          <p:cNvSpPr txBox="1"/>
          <p:nvPr userDrawn="1"/>
        </p:nvSpPr>
        <p:spPr>
          <a:xfrm>
            <a:off x="-62518" y="0"/>
            <a:ext cx="184731" cy="369332"/>
          </a:xfrm>
          <a:prstGeom prst="rect">
            <a:avLst/>
          </a:prstGeom>
          <a:noFill/>
        </p:spPr>
        <p:txBody>
          <a:bodyPr wrap="none" rtlCol="0">
            <a:spAutoFit/>
          </a:bodyPr>
          <a:lstStyle/>
          <a:p>
            <a:endParaRPr lang="en-IT"/>
          </a:p>
        </p:txBody>
      </p:sp>
    </p:spTree>
    <p:extLst>
      <p:ext uri="{BB962C8B-B14F-4D97-AF65-F5344CB8AC3E}">
        <p14:creationId xmlns:p14="http://schemas.microsoft.com/office/powerpoint/2010/main" val="47815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4.svg"/><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svg"/><Relationship Id="rId2" Type="http://schemas.openxmlformats.org/officeDocument/2006/relationships/slideLayout" Target="../slideLayouts/slideLayout26.xml"/><Relationship Id="rId16"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image" Target="../media/image4.svg"/><Relationship Id="rId5" Type="http://schemas.openxmlformats.org/officeDocument/2006/relationships/image" Target="../media/image17.png"/><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heme" Target="../theme/theme5.xml"/><Relationship Id="rId7" Type="http://schemas.openxmlformats.org/officeDocument/2006/relationships/image" Target="../media/image20.sv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22"/>
              </a:ext>
            </a:extLst>
          </a:blip>
          <a:srcRect/>
          <a:stretch/>
        </p:blipFill>
        <p:spPr>
          <a:xfrm>
            <a:off x="1" y="6457664"/>
            <a:ext cx="10159937" cy="430721"/>
          </a:xfrm>
          <a:prstGeom prst="rect">
            <a:avLst/>
          </a:prstGeom>
        </p:spPr>
      </p:pic>
      <p:pic>
        <p:nvPicPr>
          <p:cNvPr id="11" name="Picture 10" descr="A blue square with yellow stars and a blue and white flag&#10;&#10;AI-generated content may be incorrect.">
            <a:extLst>
              <a:ext uri="{FF2B5EF4-FFF2-40B4-BE49-F238E27FC236}">
                <a16:creationId xmlns:a16="http://schemas.microsoft.com/office/drawing/2014/main" id="{4AE817D3-5B9A-21A9-72F6-DD3E882B722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757030" y="110779"/>
            <a:ext cx="2317162" cy="987136"/>
          </a:xfrm>
          <a:prstGeom prst="rect">
            <a:avLst/>
          </a:prstGeom>
        </p:spPr>
      </p:pic>
      <p:pic>
        <p:nvPicPr>
          <p:cNvPr id="12" name="Picture 1">
            <a:extLst>
              <a:ext uri="{FF2B5EF4-FFF2-40B4-BE49-F238E27FC236}">
                <a16:creationId xmlns:a16="http://schemas.microsoft.com/office/drawing/2014/main" id="{0DAE92D0-AAD1-A23F-5803-72632E2F96E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938647" y="222254"/>
            <a:ext cx="1948883" cy="669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11"/>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82" r:id="rId2"/>
    <p:sldLayoutId id="2147483983" r:id="rId3"/>
    <p:sldLayoutId id="2147483984" r:id="rId4"/>
    <p:sldLayoutId id="2147483985" r:id="rId5"/>
    <p:sldLayoutId id="2147483986" r:id="rId6"/>
    <p:sldLayoutId id="2147483987" r:id="rId7"/>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6"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17"/>
              </a:ext>
            </a:extLst>
          </a:blip>
          <a:srcRect/>
          <a:stretch/>
        </p:blipFill>
        <p:spPr>
          <a:xfrm>
            <a:off x="1" y="6455688"/>
            <a:ext cx="10159937" cy="430721"/>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94" r:id="rId12"/>
    <p:sldLayoutId id="2147483995" r:id="rId13"/>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1" y="6457900"/>
            <a:ext cx="10159937" cy="430721"/>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5" name="Text Box 27">
            <a:extLst>
              <a:ext uri="{FF2B5EF4-FFF2-40B4-BE49-F238E27FC236}">
                <a16:creationId xmlns:a16="http://schemas.microsoft.com/office/drawing/2014/main" id="{F943744C-DB75-A176-C1CF-93025BC3C9DE}"/>
              </a:ext>
            </a:extLst>
          </p:cNvPr>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7" name="Text Box 58">
            <a:extLst>
              <a:ext uri="{FF2B5EF4-FFF2-40B4-BE49-F238E27FC236}">
                <a16:creationId xmlns:a16="http://schemas.microsoft.com/office/drawing/2014/main" id="{CDC77111-5742-DAB4-7948-1B0657A5F61D}"/>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8" name="Straight Connector 152">
            <a:extLst>
              <a:ext uri="{FF2B5EF4-FFF2-40B4-BE49-F238E27FC236}">
                <a16:creationId xmlns:a16="http://schemas.microsoft.com/office/drawing/2014/main" id="{8C5F85C4-8AB1-6C0E-5ECB-E0559CE1809D}"/>
              </a:ext>
            </a:extLst>
          </p:cNvPr>
          <p:cNvCxnSpPr>
            <a:cxnSpLocks/>
          </p:cNvCxnSpPr>
          <p:nvPr userDrawn="1"/>
        </p:nvCxnSpPr>
        <p:spPr>
          <a:xfrm>
            <a:off x="223200" y="4106871"/>
            <a:ext cx="7315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86652C-B0C4-549B-252D-9A67FD3BA4F0}"/>
              </a:ext>
            </a:extLst>
          </p:cNvPr>
          <p:cNvCxnSpPr>
            <a:cxnSpLocks/>
          </p:cNvCxnSpPr>
          <p:nvPr userDrawn="1"/>
        </p:nvCxnSpPr>
        <p:spPr>
          <a:xfrm>
            <a:off x="221435" y="6422971"/>
            <a:ext cx="4515665"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5">
            <a:extLst>
              <a:ext uri="{FF2B5EF4-FFF2-40B4-BE49-F238E27FC236}">
                <a16:creationId xmlns:a16="http://schemas.microsoft.com/office/drawing/2014/main" id="{51257D73-B335-EC11-A211-0A986EC1C2C4}"/>
              </a:ext>
            </a:extLst>
          </p:cNvPr>
          <p:cNvPicPr>
            <a:picLocks/>
          </p:cNvPicPr>
          <p:nvPr userDrawn="1"/>
        </p:nvPicPr>
        <p:blipFill>
          <a:blip r:embed="rId6" cstate="email">
            <a:extLst>
              <a:ext uri="{28A0092B-C50C-407E-A947-70E740481C1C}">
                <a14:useLocalDpi xmlns:a14="http://schemas.microsoft.com/office/drawing/2010/main"/>
              </a:ext>
            </a:extLst>
          </a:blip>
          <a:stretch>
            <a:fillRect/>
          </a:stretch>
        </p:blipFill>
        <p:spPr>
          <a:xfrm>
            <a:off x="10321028" y="6584400"/>
            <a:ext cx="1670304" cy="104400"/>
          </a:xfrm>
          <a:prstGeom prst="rect">
            <a:avLst/>
          </a:prstGeom>
        </p:spPr>
      </p:pic>
      <p:pic>
        <p:nvPicPr>
          <p:cNvPr id="13" name="Graphic 12">
            <a:extLst>
              <a:ext uri="{FF2B5EF4-FFF2-40B4-BE49-F238E27FC236}">
                <a16:creationId xmlns:a16="http://schemas.microsoft.com/office/drawing/2014/main" id="{0FD885B0-F95C-B11B-C06C-D22E588DCF46}"/>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0" y="6439212"/>
            <a:ext cx="9766542" cy="406262"/>
          </a:xfrm>
          <a:prstGeom prst="rect">
            <a:avLst/>
          </a:prstGeom>
        </p:spPr>
      </p:pic>
      <p:pic>
        <p:nvPicPr>
          <p:cNvPr id="15" name="Picture 14" descr="A logo with text and a star&#10;&#10;AI-generated content may be incorrect.">
            <a:extLst>
              <a:ext uri="{FF2B5EF4-FFF2-40B4-BE49-F238E27FC236}">
                <a16:creationId xmlns:a16="http://schemas.microsoft.com/office/drawing/2014/main" id="{1E28FC05-4725-C8DB-EFE3-03E41E865BD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9599061" y="387056"/>
            <a:ext cx="2239548" cy="2239548"/>
          </a:xfrm>
          <a:prstGeom prst="rect">
            <a:avLst/>
          </a:prstGeom>
        </p:spPr>
      </p:pic>
    </p:spTree>
    <p:extLst>
      <p:ext uri="{BB962C8B-B14F-4D97-AF65-F5344CB8AC3E}">
        <p14:creationId xmlns:p14="http://schemas.microsoft.com/office/powerpoint/2010/main" val="2915385419"/>
      </p:ext>
    </p:extLst>
  </p:cSld>
  <p:clrMap bg1="lt1" tx1="dk1" bg2="lt2" tx2="dk2" accent1="accent1" accent2="accent2" accent3="accent3" accent4="accent4" accent5="accent5" accent6="accent6" hlink="hlink" folHlink="folHlink"/>
  <p:sldLayoutIdLst>
    <p:sldLayoutId id="2147483989" r:id="rId1"/>
    <p:sldLayoutId id="2147483991"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500" fill="hold"/>
                                        <p:tgtEl>
                                          <p:spTgt spid="13"/>
                                        </p:tgtEl>
                                        <p:attrNameLst>
                                          <p:attrName>ppt_x</p:attrName>
                                        </p:attrNameLst>
                                      </p:cBhvr>
                                      <p:tavLst>
                                        <p:tav tm="0">
                                          <p:val>
                                            <p:strVal val="0-#ppt_w/2"/>
                                          </p:val>
                                        </p:tav>
                                        <p:tav tm="100000">
                                          <p:val>
                                            <p:strVal val="#ppt_x"/>
                                          </p:val>
                                        </p:tav>
                                      </p:tavLst>
                                    </p:anim>
                                    <p:anim calcmode="lin" valueType="num">
                                      <p:cBhvr additive="base">
                                        <p:cTn id="11" dur="1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8" presetClass="entr" presetSubtype="3"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up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hyperlink" Target="https://maps.s5p-pal.com/" TargetMode="External"/><Relationship Id="rId3" Type="http://schemas.openxmlformats.org/officeDocument/2006/relationships/image" Target="../media/image24.png"/><Relationship Id="rId7" Type="http://schemas.openxmlformats.org/officeDocument/2006/relationships/hyperlink" Target="https://data-portal.s5p-pal.com/" TargetMode="External"/><Relationship Id="rId2"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hyperlink" Target="https://dataspace.copernicus.eu/" TargetMode="Externa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3.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83A749-E222-9A80-7528-272F78425089}"/>
              </a:ext>
            </a:extLst>
          </p:cNvPr>
          <p:cNvSpPr>
            <a:spLocks noGrp="1"/>
          </p:cNvSpPr>
          <p:nvPr>
            <p:ph type="subTitle" idx="1"/>
          </p:nvPr>
        </p:nvSpPr>
        <p:spPr>
          <a:xfrm>
            <a:off x="197002" y="4186225"/>
            <a:ext cx="11831333" cy="2279727"/>
          </a:xfrm>
          <a:effectLst>
            <a:outerShdw blurRad="50800" dist="50800" dir="5400000" algn="ctr" rotWithShape="0">
              <a:srgbClr val="000000">
                <a:alpha val="62181"/>
              </a:srgbClr>
            </a:outerShdw>
          </a:effectLst>
        </p:spPr>
        <p:txBody>
          <a:bodyPr/>
          <a:lstStyle/>
          <a:p>
            <a:r>
              <a:rPr lang="it-IT" b="1" dirty="0">
                <a:solidFill>
                  <a:schemeClr val="bg1"/>
                </a:solidFill>
              </a:rPr>
              <a:t>TEMPO Dart Meeting</a:t>
            </a:r>
          </a:p>
          <a:p>
            <a:r>
              <a:rPr lang="en-IT" sz="1600" dirty="0">
                <a:solidFill>
                  <a:schemeClr val="bg1"/>
                </a:solidFill>
              </a:rPr>
              <a:t>11 June 2026 | Online</a:t>
            </a:r>
            <a:br>
              <a:rPr lang="en-IT" sz="1600" dirty="0"/>
            </a:br>
            <a:endParaRPr lang="it-IT" sz="1600" b="1" dirty="0">
              <a:solidFill>
                <a:schemeClr val="bg1"/>
              </a:solidFill>
            </a:endParaRPr>
          </a:p>
          <a:p>
            <a:r>
              <a:rPr lang="it-IT" sz="1600" b="1" dirty="0">
                <a:solidFill>
                  <a:schemeClr val="bg1"/>
                </a:solidFill>
              </a:rPr>
              <a:t>Timon Hummel</a:t>
            </a:r>
            <a:br>
              <a:rPr lang="it-IT" sz="1600" b="1" dirty="0">
                <a:solidFill>
                  <a:schemeClr val="bg1"/>
                </a:solidFill>
              </a:rPr>
            </a:br>
            <a:r>
              <a:rPr lang="it-IT" sz="1400" b="1" i="1" dirty="0">
                <a:solidFill>
                  <a:schemeClr val="bg1"/>
                </a:solidFill>
              </a:rPr>
              <a:t>ESA Sentinel-5P Mission Manager</a:t>
            </a:r>
            <a:br>
              <a:rPr lang="it-IT" sz="1600" b="1" dirty="0">
                <a:solidFill>
                  <a:schemeClr val="bg1"/>
                </a:solidFill>
              </a:rPr>
            </a:br>
            <a:endParaRPr lang="it-IT" sz="1600" b="1" dirty="0">
              <a:solidFill>
                <a:schemeClr val="bg1"/>
              </a:solidFill>
            </a:endParaRPr>
          </a:p>
          <a:p>
            <a:endParaRPr lang="en-US" dirty="0"/>
          </a:p>
        </p:txBody>
      </p:sp>
      <p:sp>
        <p:nvSpPr>
          <p:cNvPr id="3" name="Title 2">
            <a:extLst>
              <a:ext uri="{FF2B5EF4-FFF2-40B4-BE49-F238E27FC236}">
                <a16:creationId xmlns:a16="http://schemas.microsoft.com/office/drawing/2014/main" id="{0D973AB6-650E-CB56-EAAB-3E27E427AC9B}"/>
              </a:ext>
            </a:extLst>
          </p:cNvPr>
          <p:cNvSpPr>
            <a:spLocks noGrp="1"/>
          </p:cNvSpPr>
          <p:nvPr>
            <p:ph type="ctrTitle"/>
          </p:nvPr>
        </p:nvSpPr>
        <p:spPr>
          <a:xfrm>
            <a:off x="197002" y="3517344"/>
            <a:ext cx="7241924" cy="381452"/>
          </a:xfrm>
          <a:effectLst>
            <a:outerShdw blurRad="50800" dist="50800" dir="5400000" algn="ctr" rotWithShape="0">
              <a:srgbClr val="000000">
                <a:alpha val="67901"/>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sz="3200" b="1">
                <a:solidFill>
                  <a:schemeClr val="bg1"/>
                </a:solidFill>
                <a:effectLst>
                  <a:outerShdw blurRad="50800" dist="50800" dir="5400000" algn="ctr" rotWithShape="0">
                    <a:srgbClr val="000000">
                      <a:alpha val="86069"/>
                    </a:srgbClr>
                  </a:outerShdw>
                </a:effectLst>
              </a:rPr>
            </a:br>
            <a:endParaRPr lang="en-US">
              <a:effectLst>
                <a:outerShdw blurRad="50800" dist="50800" dir="5400000" algn="ctr" rotWithShape="0">
                  <a:srgbClr val="000000">
                    <a:alpha val="86069"/>
                  </a:srgbClr>
                </a:outerShdw>
              </a:effectLst>
            </a:endParaRPr>
          </a:p>
        </p:txBody>
      </p:sp>
      <p:sp>
        <p:nvSpPr>
          <p:cNvPr id="6" name="TextBox 5">
            <a:extLst>
              <a:ext uri="{FF2B5EF4-FFF2-40B4-BE49-F238E27FC236}">
                <a16:creationId xmlns:a16="http://schemas.microsoft.com/office/drawing/2014/main" id="{8C4ACABF-FFE6-508B-736F-9F0A342029FD}"/>
              </a:ext>
            </a:extLst>
          </p:cNvPr>
          <p:cNvSpPr txBox="1"/>
          <p:nvPr/>
        </p:nvSpPr>
        <p:spPr>
          <a:xfrm>
            <a:off x="2918129" y="137557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T" sz="1800"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4" name="Title 2">
            <a:extLst>
              <a:ext uri="{FF2B5EF4-FFF2-40B4-BE49-F238E27FC236}">
                <a16:creationId xmlns:a16="http://schemas.microsoft.com/office/drawing/2014/main" id="{9B4D67C2-52E2-16AB-A007-8CF7BAD54BE2}"/>
              </a:ext>
            </a:extLst>
          </p:cNvPr>
          <p:cNvSpPr txBox="1">
            <a:spLocks/>
          </p:cNvSpPr>
          <p:nvPr/>
        </p:nvSpPr>
        <p:spPr>
          <a:xfrm>
            <a:off x="197002" y="3308496"/>
            <a:ext cx="7241924" cy="381452"/>
          </a:xfrm>
          <a:prstGeom prst="rect">
            <a:avLst/>
          </a:prstGeom>
          <a:effectLst>
            <a:outerShdw blurRad="50800" dist="50800" dir="5400000" algn="ctr" rotWithShape="0">
              <a:srgbClr val="000000">
                <a:alpha val="67901"/>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1" fontAlgn="base" hangingPunct="1">
              <a:spcBef>
                <a:spcPct val="0"/>
              </a:spcBef>
              <a:spcAft>
                <a:spcPct val="0"/>
              </a:spcAft>
              <a:defRPr lang="en-GB" sz="3087"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r>
              <a:rPr lang="en-GB" sz="2800" kern="0">
                <a:effectLst>
                  <a:outerShdw blurRad="50800" dist="50800" dir="5400000" algn="ctr" rotWithShape="0">
                    <a:srgbClr val="000000">
                      <a:alpha val="86069"/>
                    </a:srgbClr>
                  </a:outerShdw>
                </a:effectLst>
              </a:rPr>
              <a:t>Sentinel-5P Mission Status</a:t>
            </a:r>
            <a:br>
              <a:rPr lang="en-GB" sz="3200" kern="0">
                <a:effectLst>
                  <a:outerShdw blurRad="50800" dist="50800" dir="5400000" algn="ctr" rotWithShape="0">
                    <a:srgbClr val="000000">
                      <a:alpha val="86069"/>
                    </a:srgbClr>
                  </a:outerShdw>
                </a:effectLst>
              </a:rPr>
            </a:br>
            <a:endParaRPr lang="en-GB" kern="0">
              <a:effectLst>
                <a:outerShdw blurRad="50800" dist="50800" dir="5400000" algn="ctr" rotWithShape="0">
                  <a:srgbClr val="000000">
                    <a:alpha val="86069"/>
                  </a:srgbClr>
                </a:outerShdw>
              </a:effectLst>
            </a:endParaRPr>
          </a:p>
        </p:txBody>
      </p:sp>
      <p:pic>
        <p:nvPicPr>
          <p:cNvPr id="7" name="Picture 6" descr="A blue square with yellow stars and a blue and white flag&#10;&#10;AI-generated content may be incorrect.">
            <a:extLst>
              <a:ext uri="{FF2B5EF4-FFF2-40B4-BE49-F238E27FC236}">
                <a16:creationId xmlns:a16="http://schemas.microsoft.com/office/drawing/2014/main" id="{F2D73CA6-04C3-0769-0A4C-2B55009A3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356" y="-149625"/>
            <a:ext cx="2317162" cy="987136"/>
          </a:xfrm>
          <a:prstGeom prst="rect">
            <a:avLst/>
          </a:prstGeom>
        </p:spPr>
      </p:pic>
      <p:pic>
        <p:nvPicPr>
          <p:cNvPr id="8" name="Picture 1">
            <a:extLst>
              <a:ext uri="{FF2B5EF4-FFF2-40B4-BE49-F238E27FC236}">
                <a16:creationId xmlns:a16="http://schemas.microsoft.com/office/drawing/2014/main" id="{39F47FD8-07AB-C45E-B18A-E034F5D8D5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7" y="-4900"/>
            <a:ext cx="1948883" cy="669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7555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3C0F-69B6-9CA2-CAFB-367913C3DE90}"/>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785E51E-A473-1073-76FB-FBCF93B0379F}"/>
              </a:ext>
            </a:extLst>
          </p:cNvPr>
          <p:cNvPicPr>
            <a:picLocks noGrp="1" noChangeAspect="1"/>
          </p:cNvPicPr>
          <p:nvPr>
            <p:ph idx="4294967295"/>
          </p:nvPr>
        </p:nvPicPr>
        <p:blipFill>
          <a:blip r:embed="rId3"/>
          <a:stretch>
            <a:fillRect/>
          </a:stretch>
        </p:blipFill>
        <p:spPr>
          <a:xfrm>
            <a:off x="0" y="310"/>
            <a:ext cx="12225338" cy="970876"/>
          </a:xfrm>
        </p:spPr>
      </p:pic>
      <p:sp>
        <p:nvSpPr>
          <p:cNvPr id="5" name="Title 4">
            <a:extLst>
              <a:ext uri="{FF2B5EF4-FFF2-40B4-BE49-F238E27FC236}">
                <a16:creationId xmlns:a16="http://schemas.microsoft.com/office/drawing/2014/main" id="{46330439-6F41-A854-A677-1BE892AD2CC1}"/>
              </a:ext>
            </a:extLst>
          </p:cNvPr>
          <p:cNvSpPr>
            <a:spLocks noGrp="1"/>
          </p:cNvSpPr>
          <p:nvPr>
            <p:ph type="title"/>
          </p:nvPr>
        </p:nvSpPr>
        <p:spPr>
          <a:xfrm>
            <a:off x="58682" y="176423"/>
            <a:ext cx="6955408" cy="523220"/>
          </a:xfrm>
        </p:spPr>
        <p:txBody>
          <a:bodyPr/>
          <a:lstStyle/>
          <a:p>
            <a:r>
              <a:rPr lang="en-GB" sz="2800" dirty="0">
                <a:solidFill>
                  <a:schemeClr val="bg1"/>
                </a:solidFill>
              </a:rPr>
              <a:t>Conclusions</a:t>
            </a:r>
          </a:p>
        </p:txBody>
      </p:sp>
      <p:pic>
        <p:nvPicPr>
          <p:cNvPr id="2" name="Picture 2" descr="Home - CopPhil">
            <a:extLst>
              <a:ext uri="{FF2B5EF4-FFF2-40B4-BE49-F238E27FC236}">
                <a16:creationId xmlns:a16="http://schemas.microsoft.com/office/drawing/2014/main" id="{6E0C4619-90AC-60D1-1C3B-E17C20118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88A469-865F-498A-148C-8CA180C5743A}"/>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4DD20474-C20F-748E-FF96-2F54EC8749AD}"/>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6" name="TextBox 5">
            <a:extLst>
              <a:ext uri="{FF2B5EF4-FFF2-40B4-BE49-F238E27FC236}">
                <a16:creationId xmlns:a16="http://schemas.microsoft.com/office/drawing/2014/main" id="{2C5B1D8A-382C-CFAD-1CE6-AB24915B4844}"/>
              </a:ext>
            </a:extLst>
          </p:cNvPr>
          <p:cNvSpPr txBox="1"/>
          <p:nvPr/>
        </p:nvSpPr>
        <p:spPr>
          <a:xfrm>
            <a:off x="216000" y="1148929"/>
            <a:ext cx="12009338" cy="5078313"/>
          </a:xfrm>
          <a:prstGeom prst="rect">
            <a:avLst/>
          </a:prstGeom>
          <a:noFill/>
        </p:spPr>
        <p:txBody>
          <a:bodyPr wrap="square">
            <a:spAutoFit/>
          </a:bodyPr>
          <a:lstStyle/>
          <a:p>
            <a:r>
              <a:rPr lang="en-GB" sz="2400" b="1" dirty="0"/>
              <a:t>Sentinel-5P/TROPOMI is a </a:t>
            </a:r>
            <a:r>
              <a:rPr lang="en-GB" sz="2400" b="1" dirty="0">
                <a:solidFill>
                  <a:srgbClr val="00B050"/>
                </a:solidFill>
              </a:rPr>
              <a:t>Game Changer </a:t>
            </a:r>
            <a:r>
              <a:rPr lang="en-GB" sz="2400" b="1" dirty="0"/>
              <a:t>for atmospheric monitoring from Space</a:t>
            </a:r>
            <a:r>
              <a:rPr lang="en-GB" sz="1500" dirty="0"/>
              <a:t>:</a:t>
            </a:r>
          </a:p>
          <a:p>
            <a:endParaRPr lang="en-GB" sz="1500" dirty="0"/>
          </a:p>
          <a:p>
            <a:pPr marL="896386" lvl="1" indent="-285750">
              <a:buFont typeface="Arial" panose="020B0604020202020204" pitchFamily="34" charset="0"/>
              <a:buChar char="•"/>
            </a:pPr>
            <a:r>
              <a:rPr lang="en-GB" dirty="0">
                <a:solidFill>
                  <a:srgbClr val="00B050"/>
                </a:solidFill>
              </a:rPr>
              <a:t>Daily Global Coverage</a:t>
            </a:r>
            <a:endParaRPr lang="en-GB" dirty="0"/>
          </a:p>
          <a:p>
            <a:pPr marL="896386" lvl="1" indent="-285750">
              <a:buFont typeface="Arial" panose="020B0604020202020204" pitchFamily="34" charset="0"/>
              <a:buChar char="•"/>
            </a:pPr>
            <a:r>
              <a:rPr lang="en-GB" dirty="0"/>
              <a:t>Spatial Resolution of </a:t>
            </a:r>
            <a:r>
              <a:rPr lang="en-GB" dirty="0">
                <a:solidFill>
                  <a:srgbClr val="00B050"/>
                </a:solidFill>
              </a:rPr>
              <a:t>5.5 x 3.5 </a:t>
            </a:r>
            <a:r>
              <a:rPr lang="en-GB" dirty="0"/>
              <a:t>km (UV-VIS,NIR), </a:t>
            </a:r>
            <a:r>
              <a:rPr lang="en-GB" dirty="0">
                <a:solidFill>
                  <a:srgbClr val="00B050"/>
                </a:solidFill>
              </a:rPr>
              <a:t>5.5 x 7.0</a:t>
            </a:r>
            <a:r>
              <a:rPr lang="en-GB" dirty="0"/>
              <a:t> km (SWIR)</a:t>
            </a:r>
          </a:p>
          <a:p>
            <a:pPr marL="896386" lvl="1" indent="-285750">
              <a:buFont typeface="Arial" panose="020B0604020202020204" pitchFamily="34" charset="0"/>
              <a:buChar char="•"/>
            </a:pPr>
            <a:r>
              <a:rPr lang="en-GB" dirty="0"/>
              <a:t>Excellent instrument sensitivity – </a:t>
            </a:r>
            <a:r>
              <a:rPr lang="en-GB" dirty="0">
                <a:solidFill>
                  <a:srgbClr val="00B050"/>
                </a:solidFill>
              </a:rPr>
              <a:t>accuracy of products</a:t>
            </a:r>
          </a:p>
          <a:p>
            <a:pPr marL="896386" lvl="1" indent="-285750">
              <a:buFont typeface="Arial" panose="020B0604020202020204" pitchFamily="34" charset="0"/>
              <a:buChar char="•"/>
            </a:pPr>
            <a:r>
              <a:rPr lang="en-GB" dirty="0">
                <a:solidFill>
                  <a:srgbClr val="00B050"/>
                </a:solidFill>
              </a:rPr>
              <a:t>High number of products </a:t>
            </a:r>
            <a:r>
              <a:rPr lang="en-GB" dirty="0"/>
              <a:t>(23 – Nitrous Acid (HONO) recently added to the S5P PAL portfolio)</a:t>
            </a:r>
          </a:p>
          <a:p>
            <a:pPr marL="896386" lvl="1" indent="-285750">
              <a:buFont typeface="Arial" panose="020B0604020202020204" pitchFamily="34" charset="0"/>
              <a:buChar char="•"/>
            </a:pPr>
            <a:r>
              <a:rPr lang="en-GB" dirty="0"/>
              <a:t>Key </a:t>
            </a:r>
            <a:r>
              <a:rPr lang="en-GB" dirty="0">
                <a:solidFill>
                  <a:srgbClr val="00B050"/>
                </a:solidFill>
              </a:rPr>
              <a:t>Cal/Val contributions </a:t>
            </a:r>
            <a:r>
              <a:rPr lang="en-GB" dirty="0"/>
              <a:t>to Sentinel-4/5</a:t>
            </a:r>
          </a:p>
          <a:p>
            <a:pPr marL="896386" lvl="1" indent="-285750">
              <a:buFont typeface="Arial" panose="020B0604020202020204" pitchFamily="34" charset="0"/>
              <a:buChar char="•"/>
            </a:pPr>
            <a:r>
              <a:rPr lang="en-GB" dirty="0">
                <a:solidFill>
                  <a:srgbClr val="00B050"/>
                </a:solidFill>
              </a:rPr>
              <a:t>Synergistic</a:t>
            </a:r>
            <a:r>
              <a:rPr lang="en-GB" dirty="0"/>
              <a:t> data exploitation with Sentinel-5 (morning/afternoon orbits)</a:t>
            </a:r>
          </a:p>
          <a:p>
            <a:pPr marL="896386" lvl="1" indent="-285750">
              <a:buFont typeface="Arial" panose="020B0604020202020204" pitchFamily="34" charset="0"/>
              <a:buChar char="•"/>
            </a:pPr>
            <a:r>
              <a:rPr lang="en-GB" dirty="0">
                <a:solidFill>
                  <a:srgbClr val="00B050"/>
                </a:solidFill>
              </a:rPr>
              <a:t>Synergistic</a:t>
            </a:r>
            <a:r>
              <a:rPr lang="en-GB" dirty="0"/>
              <a:t> data exploitation with Sentinel-4 (proven already with the GEMS mission)</a:t>
            </a:r>
          </a:p>
          <a:p>
            <a:pPr marL="896386" lvl="1" indent="-285750">
              <a:buFont typeface="Arial" panose="020B0604020202020204" pitchFamily="34" charset="0"/>
              <a:buChar char="•"/>
            </a:pPr>
            <a:r>
              <a:rPr lang="en-GB" dirty="0"/>
              <a:t>Excellent in orbit performance (limited number of anomalies, expected lifetime – including controlled de-orbiting - is </a:t>
            </a:r>
            <a:r>
              <a:rPr lang="en-GB" dirty="0">
                <a:solidFill>
                  <a:srgbClr val="00B050"/>
                </a:solidFill>
              </a:rPr>
              <a:t>2033</a:t>
            </a:r>
            <a:r>
              <a:rPr lang="en-GB" dirty="0"/>
              <a:t>)</a:t>
            </a:r>
          </a:p>
          <a:p>
            <a:pPr marL="896386" lvl="1" indent="-285750">
              <a:buFont typeface="Arial" panose="020B0604020202020204" pitchFamily="34" charset="0"/>
              <a:buChar char="•"/>
            </a:pPr>
            <a:r>
              <a:rPr lang="en-GB" dirty="0"/>
              <a:t>Continued evolution of algorithms and processors – next update planned for Q4 2026. </a:t>
            </a:r>
          </a:p>
          <a:p>
            <a:pPr marL="896386" lvl="1" indent="-285750">
              <a:buFont typeface="Arial" panose="020B0604020202020204" pitchFamily="34" charset="0"/>
              <a:buChar char="•"/>
            </a:pPr>
            <a:endParaRPr lang="en-GB" dirty="0"/>
          </a:p>
          <a:p>
            <a:pPr marL="896386" lvl="1" indent="-285750">
              <a:buFont typeface="Arial" panose="020B0604020202020204" pitchFamily="34" charset="0"/>
              <a:buChar char="•"/>
            </a:pPr>
            <a:endParaRPr lang="en-GB" dirty="0"/>
          </a:p>
          <a:p>
            <a:endParaRPr lang="en-GB" sz="1500" dirty="0"/>
          </a:p>
          <a:p>
            <a:endParaRPr lang="en-GB" sz="1500" dirty="0"/>
          </a:p>
          <a:p>
            <a:endParaRPr lang="en-GB" sz="1500" dirty="0"/>
          </a:p>
        </p:txBody>
      </p:sp>
    </p:spTree>
    <p:extLst>
      <p:ext uri="{BB962C8B-B14F-4D97-AF65-F5344CB8AC3E}">
        <p14:creationId xmlns:p14="http://schemas.microsoft.com/office/powerpoint/2010/main" val="23885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B83F0-3758-0872-05F1-B82C698483A0}"/>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E73776-31F7-A46B-CA72-495A5F226222}"/>
              </a:ext>
            </a:extLst>
          </p:cNvPr>
          <p:cNvPicPr>
            <a:picLocks noGrp="1" noChangeAspect="1"/>
          </p:cNvPicPr>
          <p:nvPr>
            <p:ph idx="4294967295"/>
          </p:nvPr>
        </p:nvPicPr>
        <p:blipFill>
          <a:blip r:embed="rId3"/>
          <a:stretch>
            <a:fillRect/>
          </a:stretch>
        </p:blipFill>
        <p:spPr>
          <a:xfrm>
            <a:off x="0" y="310"/>
            <a:ext cx="12225338" cy="970876"/>
          </a:xfrm>
        </p:spPr>
      </p:pic>
      <p:sp>
        <p:nvSpPr>
          <p:cNvPr id="5" name="Title 4">
            <a:extLst>
              <a:ext uri="{FF2B5EF4-FFF2-40B4-BE49-F238E27FC236}">
                <a16:creationId xmlns:a16="http://schemas.microsoft.com/office/drawing/2014/main" id="{CF4664D4-34CB-B779-C6C6-868B3C9F8213}"/>
              </a:ext>
            </a:extLst>
          </p:cNvPr>
          <p:cNvSpPr>
            <a:spLocks noGrp="1"/>
          </p:cNvSpPr>
          <p:nvPr>
            <p:ph type="title"/>
          </p:nvPr>
        </p:nvSpPr>
        <p:spPr>
          <a:xfrm>
            <a:off x="58682" y="176423"/>
            <a:ext cx="7058086" cy="523220"/>
          </a:xfrm>
        </p:spPr>
        <p:txBody>
          <a:bodyPr/>
          <a:lstStyle/>
          <a:p>
            <a:r>
              <a:rPr lang="en-GB" sz="2800">
                <a:solidFill>
                  <a:schemeClr val="bg1"/>
                </a:solidFill>
                <a:latin typeface="NotesEsa" panose="02000506030000020004" pitchFamily="2" charset="77"/>
              </a:rPr>
              <a:t>Sentinel-5P - First Atmospheric Sentinel</a:t>
            </a:r>
          </a:p>
        </p:txBody>
      </p:sp>
      <p:pic>
        <p:nvPicPr>
          <p:cNvPr id="2" name="Picture 2" descr="Home - CopPhil">
            <a:extLst>
              <a:ext uri="{FF2B5EF4-FFF2-40B4-BE49-F238E27FC236}">
                <a16:creationId xmlns:a16="http://schemas.microsoft.com/office/drawing/2014/main" id="{E85B0063-6E4E-73B4-5331-1D11C913AE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497804-EEE3-BECE-3548-122897662D70}"/>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A81AB419-7ED3-433D-A04B-E97532037E5C}"/>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6" name="TextBox 5">
            <a:extLst>
              <a:ext uri="{FF2B5EF4-FFF2-40B4-BE49-F238E27FC236}">
                <a16:creationId xmlns:a16="http://schemas.microsoft.com/office/drawing/2014/main" id="{0CF69790-794A-5ABF-5F56-7EE3BC812CC8}"/>
              </a:ext>
            </a:extLst>
          </p:cNvPr>
          <p:cNvSpPr txBox="1"/>
          <p:nvPr/>
        </p:nvSpPr>
        <p:spPr>
          <a:xfrm>
            <a:off x="64291" y="1324295"/>
            <a:ext cx="6553069" cy="4885440"/>
          </a:xfrm>
          <a:prstGeom prst="rect">
            <a:avLst/>
          </a:prstGeom>
          <a:noFill/>
        </p:spPr>
        <p:txBody>
          <a:bodyPr wrap="square" rtlCol="0">
            <a:spAutoFit/>
          </a:bodyPr>
          <a:lstStyle/>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Launched</a:t>
            </a:r>
            <a:r>
              <a:rPr lang="en-GB" sz="1197" dirty="0">
                <a:solidFill>
                  <a:prstClr val="black"/>
                </a:solidFill>
                <a:ea typeface="Verdana" panose="020B0604030504040204" pitchFamily="34" charset="0"/>
                <a:cs typeface="Verdana" panose="020B0604030504040204" pitchFamily="34" charset="0"/>
              </a:rPr>
              <a:t>: 13 October 2017, Plesetks</a:t>
            </a: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Launcher</a:t>
            </a:r>
            <a:r>
              <a:rPr lang="en-GB" sz="1197" dirty="0">
                <a:solidFill>
                  <a:prstClr val="black"/>
                </a:solidFill>
                <a:ea typeface="Verdana" panose="020B0604030504040204" pitchFamily="34" charset="0"/>
                <a:cs typeface="Verdana" panose="020B0604030504040204" pitchFamily="34" charset="0"/>
              </a:rPr>
              <a:t>: Rockot</a:t>
            </a:r>
          </a:p>
          <a:p>
            <a:pPr marL="379965" indent="-379965">
              <a:spcBef>
                <a:spcPts val="797"/>
              </a:spcBef>
              <a:buFont typeface="Arial" charset="0"/>
              <a:buChar char="•"/>
            </a:pPr>
            <a:r>
              <a:rPr lang="en-GB" sz="1197" b="1" dirty="0">
                <a:solidFill>
                  <a:prstClr val="black"/>
                </a:solidFill>
                <a:ea typeface="Verdana" panose="020B0604030504040204" pitchFamily="34" charset="0"/>
                <a:cs typeface="Verdana" panose="020B0604030504040204" pitchFamily="34" charset="0"/>
              </a:rPr>
              <a:t>Main Payload</a:t>
            </a:r>
            <a:r>
              <a:rPr lang="en-GB" sz="1197" dirty="0">
                <a:solidFill>
                  <a:prstClr val="black"/>
                </a:solidFill>
                <a:ea typeface="Verdana" panose="020B0604030504040204" pitchFamily="34" charset="0"/>
                <a:cs typeface="Verdana" panose="020B0604030504040204" pitchFamily="34" charset="0"/>
              </a:rPr>
              <a:t>: TROPOMI (co-funded by The Netherlands and ESA) - </a:t>
            </a:r>
            <a:r>
              <a:rPr lang="en-US" sz="1197" dirty="0">
                <a:solidFill>
                  <a:prstClr val="black"/>
                </a:solidFill>
                <a:ea typeface="Verdana" panose="020B0604030504040204" pitchFamily="34" charset="0"/>
                <a:cs typeface="Verdana" panose="020B0604030504040204" pitchFamily="34" charset="0"/>
              </a:rPr>
              <a:t>Hyper-spectral push-broom imaging spectrometer, 4 spectrometers with 2D detectors with 4000 spectral channels </a:t>
            </a:r>
            <a:endParaRPr lang="en-GB" sz="1197" dirty="0">
              <a:solidFill>
                <a:prstClr val="black"/>
              </a:solidFill>
              <a:ea typeface="Verdana" panose="020B0604030504040204" pitchFamily="34" charset="0"/>
              <a:cs typeface="Verdana" panose="020B0604030504040204" pitchFamily="34" charset="0"/>
            </a:endParaRP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Orbit</a:t>
            </a:r>
            <a:r>
              <a:rPr lang="en-GB" sz="1197" dirty="0">
                <a:solidFill>
                  <a:prstClr val="black"/>
                </a:solidFill>
                <a:ea typeface="Verdana" panose="020B0604030504040204" pitchFamily="34" charset="0"/>
                <a:cs typeface="Verdana" panose="020B0604030504040204" pitchFamily="34" charset="0"/>
              </a:rPr>
              <a:t>: Altitude of 820 km, 227 orbit repeat cycle</a:t>
            </a:r>
          </a:p>
          <a:p>
            <a:pPr marL="379965" indent="-379965">
              <a:spcBef>
                <a:spcPts val="797"/>
              </a:spcBef>
              <a:buFont typeface="Arial" charset="0"/>
              <a:buChar char="•"/>
            </a:pPr>
            <a:r>
              <a:rPr lang="en-US" sz="1197" b="1" dirty="0">
                <a:solidFill>
                  <a:prstClr val="black"/>
                </a:solidFill>
                <a:ea typeface="Verdana" panose="020B0604030504040204" pitchFamily="34" charset="0"/>
                <a:cs typeface="Verdana" panose="020B0604030504040204" pitchFamily="34" charset="0"/>
              </a:rPr>
              <a:t>Daily Global Coverage:</a:t>
            </a:r>
            <a:r>
              <a:rPr lang="en-US" sz="1197" dirty="0">
                <a:solidFill>
                  <a:prstClr val="black"/>
                </a:solidFill>
                <a:ea typeface="Verdana" panose="020B0604030504040204" pitchFamily="34" charset="0"/>
                <a:cs typeface="Verdana" panose="020B0604030504040204" pitchFamily="34" charset="0"/>
              </a:rPr>
              <a:t>  13:30 ascending node crossing time </a:t>
            </a:r>
          </a:p>
          <a:p>
            <a:pPr marL="379965" indent="-379965">
              <a:spcBef>
                <a:spcPts val="797"/>
              </a:spcBef>
              <a:buFont typeface="Arial" charset="0"/>
              <a:buChar char="•"/>
            </a:pPr>
            <a:r>
              <a:rPr lang="en-US" sz="1197" b="1" dirty="0">
                <a:solidFill>
                  <a:prstClr val="black"/>
                </a:solidFill>
                <a:ea typeface="Verdana" panose="020B0604030504040204" pitchFamily="34" charset="0"/>
                <a:cs typeface="Verdana" panose="020B0604030504040204" pitchFamily="34" charset="0"/>
              </a:rPr>
              <a:t>Spatial Sampling: </a:t>
            </a:r>
            <a:r>
              <a:rPr lang="en-US" sz="1197" dirty="0">
                <a:solidFill>
                  <a:prstClr val="black"/>
                </a:solidFill>
                <a:ea typeface="Verdana" panose="020B0604030504040204" pitchFamily="34" charset="0"/>
                <a:cs typeface="Verdana" panose="020B0604030504040204" pitchFamily="34" charset="0"/>
              </a:rPr>
              <a:t>5.5 x 3.5/7.0 km (mission requirement: 7 x 7 km)</a:t>
            </a:r>
            <a:endParaRPr lang="en-GB" sz="1197" dirty="0">
              <a:solidFill>
                <a:prstClr val="black"/>
              </a:solidFill>
              <a:ea typeface="Verdana" panose="020B0604030504040204" pitchFamily="34" charset="0"/>
              <a:cs typeface="Verdana" panose="020B0604030504040204" pitchFamily="34" charset="0"/>
            </a:endParaRP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Mission Control</a:t>
            </a:r>
            <a:r>
              <a:rPr lang="en-GB" sz="1197" dirty="0">
                <a:solidFill>
                  <a:prstClr val="black"/>
                </a:solidFill>
                <a:ea typeface="Verdana" panose="020B0604030504040204" pitchFamily="34" charset="0"/>
                <a:cs typeface="Verdana" panose="020B0604030504040204" pitchFamily="34" charset="0"/>
              </a:rPr>
              <a:t>: ESOC</a:t>
            </a:r>
          </a:p>
          <a:p>
            <a:pPr marL="379965" indent="-379965">
              <a:spcBef>
                <a:spcPts val="797"/>
              </a:spcBef>
              <a:buFont typeface="Arial" charset="0"/>
              <a:buChar char="•"/>
            </a:pPr>
            <a:r>
              <a:rPr lang="en-GB" sz="1197" b="1" dirty="0">
                <a:solidFill>
                  <a:prstClr val="black"/>
                </a:solidFill>
                <a:ea typeface="Verdana" panose="020B0604030504040204" pitchFamily="34" charset="0"/>
                <a:cs typeface="Verdana" panose="020B0604030504040204" pitchFamily="34" charset="0"/>
              </a:rPr>
              <a:t>TROPOMI Mission Planning: </a:t>
            </a:r>
            <a:r>
              <a:rPr lang="en-GB" sz="1197" dirty="0">
                <a:solidFill>
                  <a:prstClr val="black"/>
                </a:solidFill>
                <a:ea typeface="Verdana" panose="020B0604030504040204" pitchFamily="34" charset="0"/>
                <a:cs typeface="Verdana" panose="020B0604030504040204" pitchFamily="34" charset="0"/>
              </a:rPr>
              <a:t>KNMI</a:t>
            </a: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Ground Stations</a:t>
            </a:r>
            <a:r>
              <a:rPr lang="en-GB" sz="1197" dirty="0">
                <a:solidFill>
                  <a:prstClr val="black"/>
                </a:solidFill>
                <a:ea typeface="Verdana" panose="020B0604030504040204" pitchFamily="34" charset="0"/>
                <a:cs typeface="Verdana" panose="020B0604030504040204" pitchFamily="34" charset="0"/>
              </a:rPr>
              <a:t>: Svalbard (NOR) and Inuvik (Canada)</a:t>
            </a:r>
            <a:endParaRPr lang="en-GB" sz="1197" b="1" dirty="0">
              <a:solidFill>
                <a:prstClr val="black"/>
              </a:solidFill>
              <a:ea typeface="Verdana" panose="020B0604030504040204" pitchFamily="34" charset="0"/>
              <a:cs typeface="Verdana" panose="020B0604030504040204" pitchFamily="34" charset="0"/>
            </a:endParaRP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Operational Data Processing</a:t>
            </a:r>
            <a:r>
              <a:rPr lang="en-GB" sz="1197" dirty="0">
                <a:solidFill>
                  <a:prstClr val="black"/>
                </a:solidFill>
                <a:ea typeface="Verdana" panose="020B0604030504040204" pitchFamily="34" charset="0"/>
                <a:cs typeface="Verdana" panose="020B0604030504040204" pitchFamily="34" charset="0"/>
              </a:rPr>
              <a:t>: DLR (on behalf of ESA)</a:t>
            </a:r>
          </a:p>
          <a:p>
            <a:pPr marL="379965" indent="-379965" defTabSz="1215888">
              <a:spcBef>
                <a:spcPts val="797"/>
              </a:spcBef>
              <a:buFont typeface="Arial" charset="0"/>
              <a:buChar char="•"/>
              <a:defRPr/>
            </a:pPr>
            <a:r>
              <a:rPr lang="en-GB" sz="1197" b="1" dirty="0">
                <a:solidFill>
                  <a:prstClr val="black"/>
                </a:solidFill>
                <a:ea typeface="Verdana" panose="020B0604030504040204" pitchFamily="34" charset="0"/>
                <a:cs typeface="Verdana" panose="020B0604030504040204" pitchFamily="34" charset="0"/>
              </a:rPr>
              <a:t>Mission Design Life Time</a:t>
            </a:r>
            <a:r>
              <a:rPr lang="en-GB" sz="1197" dirty="0">
                <a:solidFill>
                  <a:prstClr val="black"/>
                </a:solidFill>
                <a:ea typeface="Verdana" panose="020B0604030504040204" pitchFamily="34" charset="0"/>
                <a:cs typeface="Verdana" panose="020B0604030504040204" pitchFamily="34" charset="0"/>
              </a:rPr>
              <a:t>: ~7 years</a:t>
            </a:r>
          </a:p>
          <a:p>
            <a:pPr marL="379965" indent="-379965">
              <a:spcBef>
                <a:spcPts val="797"/>
              </a:spcBef>
              <a:buFont typeface="Arial" charset="0"/>
              <a:buChar char="•"/>
            </a:pPr>
            <a:r>
              <a:rPr lang="en-GB" sz="1197" b="1" dirty="0">
                <a:solidFill>
                  <a:prstClr val="black"/>
                </a:solidFill>
                <a:ea typeface="Verdana" panose="020B0604030504040204" pitchFamily="34" charset="0"/>
                <a:cs typeface="Verdana" panose="020B0604030504040204" pitchFamily="34" charset="0"/>
              </a:rPr>
              <a:t>National co-funding during Routine Operations</a:t>
            </a:r>
            <a:r>
              <a:rPr lang="en-GB" sz="1197" dirty="0">
                <a:solidFill>
                  <a:prstClr val="black"/>
                </a:solidFill>
                <a:ea typeface="Verdana" panose="020B0604030504040204" pitchFamily="34" charset="0"/>
                <a:cs typeface="Verdana" panose="020B0604030504040204" pitchFamily="34" charset="0"/>
              </a:rPr>
              <a:t> (e.g. on Algorithm Development/QA Monitoring): Belgium, Germany,  and The Netherlands</a:t>
            </a:r>
          </a:p>
          <a:p>
            <a:pPr marL="379965" indent="-379965">
              <a:spcBef>
                <a:spcPts val="797"/>
              </a:spcBef>
              <a:buFont typeface="Arial" charset="0"/>
              <a:buChar char="•"/>
            </a:pPr>
            <a:r>
              <a:rPr lang="en-GB" sz="1197" b="1" dirty="0">
                <a:solidFill>
                  <a:prstClr val="black"/>
                </a:solidFill>
                <a:ea typeface="Verdana" panose="020B0604030504040204" pitchFamily="34" charset="0"/>
                <a:cs typeface="Verdana" panose="020B0604030504040204" pitchFamily="34" charset="0"/>
              </a:rPr>
              <a:t>Operations Funding: </a:t>
            </a:r>
            <a:r>
              <a:rPr lang="en-GB" sz="1197" dirty="0">
                <a:solidFill>
                  <a:prstClr val="black"/>
                </a:solidFill>
                <a:ea typeface="Verdana" panose="020B0604030504040204" pitchFamily="34" charset="0"/>
                <a:cs typeface="Verdana" panose="020B0604030504040204" pitchFamily="34" charset="0"/>
              </a:rPr>
              <a:t>end 2027 </a:t>
            </a:r>
          </a:p>
          <a:p>
            <a:pPr marL="379965" indent="-379965">
              <a:spcBef>
                <a:spcPts val="797"/>
              </a:spcBef>
              <a:buFont typeface="Arial" charset="0"/>
              <a:buChar char="•"/>
            </a:pPr>
            <a:r>
              <a:rPr lang="en-GB" sz="1197" b="1" dirty="0">
                <a:solidFill>
                  <a:prstClr val="black"/>
                </a:solidFill>
                <a:ea typeface="Verdana" panose="020B0604030504040204" pitchFamily="34" charset="0"/>
                <a:cs typeface="Verdana" panose="020B0604030504040204" pitchFamily="34" charset="0"/>
              </a:rPr>
              <a:t>Key User: </a:t>
            </a:r>
            <a:r>
              <a:rPr lang="en-GB" sz="1197" dirty="0">
                <a:solidFill>
                  <a:prstClr val="black"/>
                </a:solidFill>
                <a:ea typeface="Verdana" panose="020B0604030504040204" pitchFamily="34" charset="0"/>
                <a:cs typeface="Verdana" panose="020B0604030504040204" pitchFamily="34" charset="0"/>
              </a:rPr>
              <a:t>Copernicus Atmosphere Monitoring Service (ECMWF)</a:t>
            </a:r>
            <a:endParaRPr lang="en-GB" sz="1197" dirty="0">
              <a:solidFill>
                <a:prstClr val="black"/>
              </a:solidFill>
            </a:endParaRPr>
          </a:p>
          <a:p>
            <a:pPr marL="379965" indent="-379965" defTabSz="1215888">
              <a:spcBef>
                <a:spcPts val="797"/>
              </a:spcBef>
              <a:buFont typeface="Arial" charset="0"/>
              <a:buChar char="•"/>
              <a:defRPr/>
            </a:pPr>
            <a:endParaRPr lang="en-US" sz="1463" dirty="0">
              <a:solidFill>
                <a:prstClr val="black"/>
              </a:solidFill>
            </a:endParaRPr>
          </a:p>
        </p:txBody>
      </p:sp>
      <p:pic>
        <p:nvPicPr>
          <p:cNvPr id="9" name="Picture 8" descr="Screen Shot 2018-11-22 at 18.22.40.png">
            <a:extLst>
              <a:ext uri="{FF2B5EF4-FFF2-40B4-BE49-F238E27FC236}">
                <a16:creationId xmlns:a16="http://schemas.microsoft.com/office/drawing/2014/main" id="{41491248-E17C-307A-A7BD-C434E70D8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7663" y="954417"/>
            <a:ext cx="6776303" cy="5470446"/>
          </a:xfrm>
          <a:prstGeom prst="rect">
            <a:avLst/>
          </a:prstGeom>
        </p:spPr>
      </p:pic>
    </p:spTree>
    <p:extLst>
      <p:ext uri="{BB962C8B-B14F-4D97-AF65-F5344CB8AC3E}">
        <p14:creationId xmlns:p14="http://schemas.microsoft.com/office/powerpoint/2010/main" val="2279744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0EB9-ED83-612D-512E-65CDF0A80072}"/>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C0FA57D-F5BC-9B65-DD4F-76E83C0C4177}"/>
              </a:ext>
            </a:extLst>
          </p:cNvPr>
          <p:cNvPicPr>
            <a:picLocks noGrp="1" noChangeAspect="1"/>
          </p:cNvPicPr>
          <p:nvPr>
            <p:ph idx="4294967295"/>
          </p:nvPr>
        </p:nvPicPr>
        <p:blipFill>
          <a:blip r:embed="rId2"/>
          <a:stretch>
            <a:fillRect/>
          </a:stretch>
        </p:blipFill>
        <p:spPr>
          <a:xfrm>
            <a:off x="0" y="310"/>
            <a:ext cx="12225338" cy="970876"/>
          </a:xfrm>
        </p:spPr>
      </p:pic>
      <p:pic>
        <p:nvPicPr>
          <p:cNvPr id="2" name="Picture 2" descr="Home - CopPhil">
            <a:extLst>
              <a:ext uri="{FF2B5EF4-FFF2-40B4-BE49-F238E27FC236}">
                <a16:creationId xmlns:a16="http://schemas.microsoft.com/office/drawing/2014/main" id="{C9ABA99B-6389-93E5-8031-549768333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A11713-6E2A-5396-758E-8A5D06F57380}"/>
              </a:ext>
            </a:extLst>
          </p:cNvPr>
          <p:cNvPicPr>
            <a:picLocks noChangeAspect="1"/>
          </p:cNvPicPr>
          <p:nvPr/>
        </p:nvPicPr>
        <p:blipFill>
          <a:blip r:embed="rId4"/>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717B825B-F036-068C-C473-F6963322705C}"/>
              </a:ext>
            </a:extLst>
          </p:cNvPr>
          <p:cNvPicPr>
            <a:picLocks noChangeAspect="1"/>
          </p:cNvPicPr>
          <p:nvPr/>
        </p:nvPicPr>
        <p:blipFill>
          <a:blip r:embed="rId5"/>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DDCF3C59-7FE9-7D4A-C525-A474F748C29E}"/>
              </a:ext>
            </a:extLst>
          </p:cNvPr>
          <p:cNvSpPr txBox="1">
            <a:spLocks noGrp="1"/>
          </p:cNvSpPr>
          <p:nvPr>
            <p:ph type="title"/>
          </p:nvPr>
        </p:nvSpPr>
        <p:spPr bwMode="auto">
          <a:xfrm>
            <a:off x="216000" y="175790"/>
            <a:ext cx="101088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800" kern="0">
                <a:solidFill>
                  <a:schemeClr val="bg1"/>
                </a:solidFill>
                <a:latin typeface="NotesEsa" panose="02000506030000020004" pitchFamily="2" charset="77"/>
              </a:rPr>
              <a:t>Sentinel-5P Products</a:t>
            </a:r>
          </a:p>
        </p:txBody>
      </p:sp>
      <p:graphicFrame>
        <p:nvGraphicFramePr>
          <p:cNvPr id="5" name="Content Placeholder 7">
            <a:extLst>
              <a:ext uri="{FF2B5EF4-FFF2-40B4-BE49-F238E27FC236}">
                <a16:creationId xmlns:a16="http://schemas.microsoft.com/office/drawing/2014/main" id="{3089D7B2-D651-A1B6-B6D5-5BA848EF7B6C}"/>
              </a:ext>
            </a:extLst>
          </p:cNvPr>
          <p:cNvGraphicFramePr>
            <a:graphicFrameLocks/>
          </p:cNvGraphicFramePr>
          <p:nvPr/>
        </p:nvGraphicFramePr>
        <p:xfrm>
          <a:off x="271515" y="1029136"/>
          <a:ext cx="11731922" cy="2452587"/>
        </p:xfrm>
        <a:graphic>
          <a:graphicData uri="http://schemas.openxmlformats.org/drawingml/2006/table">
            <a:tbl>
              <a:tblPr firstRow="1" bandRow="1">
                <a:tableStyleId>{7E9639D4-E3E2-4D34-9284-5A2195B3D0D7}</a:tableStyleId>
              </a:tblPr>
              <a:tblGrid>
                <a:gridCol w="2649916">
                  <a:extLst>
                    <a:ext uri="{9D8B030D-6E8A-4147-A177-3AD203B41FA5}">
                      <a16:colId xmlns:a16="http://schemas.microsoft.com/office/drawing/2014/main" val="20000"/>
                    </a:ext>
                  </a:extLst>
                </a:gridCol>
                <a:gridCol w="9082006">
                  <a:extLst>
                    <a:ext uri="{9D8B030D-6E8A-4147-A177-3AD203B41FA5}">
                      <a16:colId xmlns:a16="http://schemas.microsoft.com/office/drawing/2014/main" val="20001"/>
                    </a:ext>
                  </a:extLst>
                </a:gridCol>
              </a:tblGrid>
              <a:tr h="414074">
                <a:tc gridSpan="2">
                  <a:txBody>
                    <a:bodyPr/>
                    <a:lstStyle/>
                    <a:p>
                      <a:pPr marL="0" algn="l" defTabSz="914400" rtl="0" eaLnBrk="1" latinLnBrk="0" hangingPunct="1"/>
                      <a:r>
                        <a:rPr lang="en-GB" sz="1800" kern="1200">
                          <a:solidFill>
                            <a:schemeClr val="bg1"/>
                          </a:solidFill>
                        </a:rPr>
                        <a:t>Operational Products</a:t>
                      </a:r>
                      <a:endParaRPr lang="en-GB" sz="1800" b="1" kern="1200">
                        <a:solidFill>
                          <a:schemeClr val="bg1"/>
                        </a:solidFill>
                        <a:latin typeface="+mn-lt"/>
                        <a:ea typeface="+mn-ea"/>
                        <a:cs typeface="+mn-cs"/>
                      </a:endParaRPr>
                    </a:p>
                  </a:txBody>
                  <a:tcPr marL="121920" marR="121920" marT="60960" marB="60960"/>
                </a:tc>
                <a:tc hMerge="1">
                  <a:txBody>
                    <a:bodyPr/>
                    <a:lstStyle/>
                    <a:p>
                      <a:pPr marL="0" algn="l" defTabSz="914400" rtl="0" eaLnBrk="1" latinLnBrk="0" hangingPunct="1"/>
                      <a:endParaRPr lang="en-GB" sz="1800" b="1" kern="1200">
                        <a:solidFill>
                          <a:schemeClr val="bg1"/>
                        </a:solidFill>
                        <a:latin typeface="+mn-lt"/>
                        <a:ea typeface="+mn-ea"/>
                        <a:cs typeface="+mn-cs"/>
                      </a:endParaRPr>
                    </a:p>
                  </a:txBody>
                  <a:tcPr marL="121920" marR="121920" marT="60960" marB="60960"/>
                </a:tc>
                <a:extLst>
                  <a:ext uri="{0D108BD9-81ED-4DB2-BD59-A6C34878D82A}">
                    <a16:rowId xmlns:a16="http://schemas.microsoft.com/office/drawing/2014/main" val="10000"/>
                  </a:ext>
                </a:extLst>
              </a:tr>
              <a:tr h="637035">
                <a:tc>
                  <a:txBody>
                    <a:bodyPr/>
                    <a:lstStyle/>
                    <a:p>
                      <a:r>
                        <a:rPr lang="en-GB" sz="1500" b="1" i="0">
                          <a:solidFill>
                            <a:schemeClr val="tx1"/>
                          </a:solidFill>
                        </a:rPr>
                        <a:t>Level-1B</a:t>
                      </a:r>
                    </a:p>
                  </a:txBody>
                  <a:tcPr marL="121920" marR="121920" marT="60960" marB="60960"/>
                </a:tc>
                <a:tc>
                  <a:txBody>
                    <a:bodyPr/>
                    <a:lstStyle/>
                    <a:p>
                      <a:pPr marL="285750" indent="-285750">
                        <a:buFont typeface="Arial" panose="020B0604020202020204" pitchFamily="34" charset="0"/>
                        <a:buChar char="•"/>
                      </a:pPr>
                      <a:r>
                        <a:rPr lang="en-GB" sz="1600" b="0" kern="1200">
                          <a:solidFill>
                            <a:schemeClr val="tx1"/>
                          </a:solidFill>
                          <a:effectLst/>
                        </a:rPr>
                        <a:t>Radiance </a:t>
                      </a:r>
                    </a:p>
                    <a:p>
                      <a:pPr marL="285750" indent="-285750">
                        <a:buFont typeface="Arial" panose="020B0604020202020204" pitchFamily="34" charset="0"/>
                        <a:buChar char="•"/>
                      </a:pPr>
                      <a:r>
                        <a:rPr lang="en-GB" sz="1600" b="0" kern="1200">
                          <a:solidFill>
                            <a:schemeClr val="tx1"/>
                          </a:solidFill>
                          <a:effectLst/>
                        </a:rPr>
                        <a:t>Irradiance</a:t>
                      </a:r>
                      <a:endParaRPr lang="en-GB" sz="1600" b="1">
                        <a:solidFill>
                          <a:schemeClr val="tx1"/>
                        </a:solidFill>
                      </a:endParaRPr>
                    </a:p>
                  </a:txBody>
                  <a:tcPr marL="121920" marR="121920" marT="60960" marB="60960"/>
                </a:tc>
                <a:extLst>
                  <a:ext uri="{0D108BD9-81ED-4DB2-BD59-A6C34878D82A}">
                    <a16:rowId xmlns:a16="http://schemas.microsoft.com/office/drawing/2014/main" val="10001"/>
                  </a:ext>
                </a:extLst>
              </a:tr>
              <a:tr h="1401478">
                <a:tc>
                  <a:txBody>
                    <a:bodyPr/>
                    <a:lstStyle/>
                    <a:p>
                      <a:r>
                        <a:rPr lang="en-GB" sz="1500" b="1" i="0">
                          <a:solidFill>
                            <a:schemeClr val="tx1"/>
                          </a:solidFill>
                        </a:rPr>
                        <a:t>Level-2</a:t>
                      </a:r>
                    </a:p>
                    <a:p>
                      <a:r>
                        <a:rPr lang="en-GB" sz="1200" i="1">
                          <a:solidFill>
                            <a:schemeClr val="tx1"/>
                          </a:solidFill>
                        </a:rPr>
                        <a:t>Operational Core Products</a:t>
                      </a:r>
                    </a:p>
                  </a:txBody>
                  <a:tcPr marL="121920" marR="121920" marT="60960" marB="60960"/>
                </a:tc>
                <a:tc>
                  <a:txBody>
                    <a:bodyPr/>
                    <a:lstStyle/>
                    <a:p>
                      <a:r>
                        <a:rPr lang="en-GB" sz="1600" b="0" kern="1200">
                          <a:solidFill>
                            <a:schemeClr val="tx1"/>
                          </a:solidFill>
                          <a:effectLst/>
                        </a:rPr>
                        <a:t>Ozone total and tropospheric column and profile, Nitrogen Dioxide total and tropospheric columns, Sulphur Dioxide total column, Carbon Monoxide total column, Methane total column, Formaldehyde total column, Cloud information, UV Aerosol Index, Aerosol Layer Height - </a:t>
                      </a:r>
                      <a:r>
                        <a:rPr lang="en-GB" sz="1600" u="sng" kern="1200">
                          <a:solidFill>
                            <a:schemeClr val="tx1"/>
                          </a:solidFill>
                          <a:effectLst/>
                          <a:latin typeface="+mn-lt"/>
                          <a:ea typeface="+mn-ea"/>
                          <a:cs typeface="+mn-cs"/>
                          <a:hlinkClick r:id="rId6"/>
                        </a:rPr>
                        <a:t>https://dataspace.copernicus.eu/</a:t>
                      </a:r>
                      <a:endParaRPr lang="en-GB" sz="1600" b="1">
                        <a:solidFill>
                          <a:schemeClr val="tx1"/>
                        </a:solidFill>
                      </a:endParaRPr>
                    </a:p>
                  </a:txBody>
                  <a:tcPr marL="121920" marR="121920" marT="60960" marB="60960"/>
                </a:tc>
                <a:extLst>
                  <a:ext uri="{0D108BD9-81ED-4DB2-BD59-A6C34878D82A}">
                    <a16:rowId xmlns:a16="http://schemas.microsoft.com/office/drawing/2014/main" val="10002"/>
                  </a:ext>
                </a:extLst>
              </a:tr>
            </a:tbl>
          </a:graphicData>
        </a:graphic>
      </p:graphicFrame>
      <p:graphicFrame>
        <p:nvGraphicFramePr>
          <p:cNvPr id="6" name="Content Placeholder 7">
            <a:extLst>
              <a:ext uri="{FF2B5EF4-FFF2-40B4-BE49-F238E27FC236}">
                <a16:creationId xmlns:a16="http://schemas.microsoft.com/office/drawing/2014/main" id="{764B588D-9A45-62DD-7BF9-E60691979E33}"/>
              </a:ext>
            </a:extLst>
          </p:cNvPr>
          <p:cNvGraphicFramePr>
            <a:graphicFrameLocks/>
          </p:cNvGraphicFramePr>
          <p:nvPr>
            <p:extLst>
              <p:ext uri="{D42A27DB-BD31-4B8C-83A1-F6EECF244321}">
                <p14:modId xmlns:p14="http://schemas.microsoft.com/office/powerpoint/2010/main" val="2325695505"/>
              </p:ext>
            </p:extLst>
          </p:nvPr>
        </p:nvGraphicFramePr>
        <p:xfrm>
          <a:off x="2533974" y="3604407"/>
          <a:ext cx="9419849" cy="2765257"/>
        </p:xfrm>
        <a:graphic>
          <a:graphicData uri="http://schemas.openxmlformats.org/drawingml/2006/table">
            <a:tbl>
              <a:tblPr firstRow="1" bandRow="1">
                <a:tableStyleId>{7E9639D4-E3E2-4D34-9284-5A2195B3D0D7}</a:tableStyleId>
              </a:tblPr>
              <a:tblGrid>
                <a:gridCol w="2494780">
                  <a:extLst>
                    <a:ext uri="{9D8B030D-6E8A-4147-A177-3AD203B41FA5}">
                      <a16:colId xmlns:a16="http://schemas.microsoft.com/office/drawing/2014/main" val="20000"/>
                    </a:ext>
                  </a:extLst>
                </a:gridCol>
                <a:gridCol w="6925069">
                  <a:extLst>
                    <a:ext uri="{9D8B030D-6E8A-4147-A177-3AD203B41FA5}">
                      <a16:colId xmlns:a16="http://schemas.microsoft.com/office/drawing/2014/main" val="20001"/>
                    </a:ext>
                  </a:extLst>
                </a:gridCol>
              </a:tblGrid>
              <a:tr h="358174">
                <a:tc gridSpan="2">
                  <a:txBody>
                    <a:bodyPr/>
                    <a:lstStyle/>
                    <a:p>
                      <a:pPr marL="0" algn="l" defTabSz="914400" rtl="0" eaLnBrk="1" latinLnBrk="0" hangingPunct="1"/>
                      <a:r>
                        <a:rPr lang="en-GB" sz="1800" kern="1200">
                          <a:solidFill>
                            <a:schemeClr val="bg1"/>
                          </a:solidFill>
                        </a:rPr>
                        <a:t>Pre-operational Products</a:t>
                      </a:r>
                      <a:endParaRPr lang="en-GB" sz="1800" b="1" kern="1200">
                        <a:solidFill>
                          <a:schemeClr val="bg1"/>
                        </a:solidFill>
                        <a:latin typeface="+mn-lt"/>
                        <a:ea typeface="+mn-ea"/>
                        <a:cs typeface="+mn-cs"/>
                      </a:endParaRPr>
                    </a:p>
                  </a:txBody>
                  <a:tcPr marL="121920" marR="121920" marT="60960" marB="60960">
                    <a:solidFill>
                      <a:srgbClr val="02BAAB"/>
                    </a:solidFill>
                  </a:tcPr>
                </a:tc>
                <a:tc hMerge="1">
                  <a:txBody>
                    <a:bodyPr/>
                    <a:lstStyle/>
                    <a:p>
                      <a:pPr marL="0" algn="l" defTabSz="914400" rtl="0" eaLnBrk="1" latinLnBrk="0" hangingPunct="1"/>
                      <a:endParaRPr lang="en-GB" sz="1800" b="1" kern="1200">
                        <a:solidFill>
                          <a:schemeClr val="bg1"/>
                        </a:solidFill>
                        <a:latin typeface="+mn-lt"/>
                        <a:ea typeface="+mn-ea"/>
                        <a:cs typeface="+mn-cs"/>
                      </a:endParaRPr>
                    </a:p>
                  </a:txBody>
                  <a:tcPr marL="121920" marR="121920" marT="60960" marB="60960"/>
                </a:tc>
                <a:extLst>
                  <a:ext uri="{0D108BD9-81ED-4DB2-BD59-A6C34878D82A}">
                    <a16:rowId xmlns:a16="http://schemas.microsoft.com/office/drawing/2014/main" val="10000"/>
                  </a:ext>
                </a:extLst>
              </a:tr>
              <a:tr h="1043904">
                <a:tc>
                  <a:txBody>
                    <a:bodyPr/>
                    <a:lstStyle/>
                    <a:p>
                      <a:r>
                        <a:rPr lang="en-GB" sz="1500" b="1" i="0">
                          <a:solidFill>
                            <a:schemeClr val="tx1"/>
                          </a:solidFill>
                        </a:rPr>
                        <a:t>Level-2</a:t>
                      </a:r>
                    </a:p>
                    <a:p>
                      <a:pPr marL="0" marR="0" lvl="0" indent="0" algn="l" defTabSz="882030" rtl="0" eaLnBrk="1" fontAlgn="auto" latinLnBrk="0" hangingPunct="1">
                        <a:lnSpc>
                          <a:spcPct val="100000"/>
                        </a:lnSpc>
                        <a:spcBef>
                          <a:spcPts val="0"/>
                        </a:spcBef>
                        <a:spcAft>
                          <a:spcPts val="0"/>
                        </a:spcAft>
                        <a:buClrTx/>
                        <a:buSzTx/>
                        <a:buFontTx/>
                        <a:buNone/>
                        <a:tabLst/>
                        <a:defRPr/>
                      </a:pPr>
                      <a:r>
                        <a:rPr lang="en-GB" sz="1200" i="1" kern="1200">
                          <a:solidFill>
                            <a:schemeClr val="tx1"/>
                          </a:solidFill>
                          <a:latin typeface="+mn-lt"/>
                          <a:ea typeface="+mn-ea"/>
                          <a:cs typeface="+mn-cs"/>
                        </a:rPr>
                        <a:t>Pre-operational</a:t>
                      </a:r>
                      <a:r>
                        <a:rPr lang="en-GB" sz="1200" i="1">
                          <a:solidFill>
                            <a:schemeClr val="tx1"/>
                          </a:solidFill>
                        </a:rPr>
                        <a:t> Products</a:t>
                      </a:r>
                    </a:p>
                    <a:p>
                      <a:endParaRPr lang="en-GB" sz="1500" b="1" i="0">
                        <a:solidFill>
                          <a:schemeClr val="tx1"/>
                        </a:solidFill>
                      </a:endParaRPr>
                    </a:p>
                  </a:txBody>
                  <a:tcPr marL="121920" marR="121920" marT="60960" marB="60960"/>
                </a:tc>
                <a:tc>
                  <a:txBody>
                    <a:bodyPr/>
                    <a:lstStyle/>
                    <a:p>
                      <a:pPr marL="0" marR="0" lvl="0" indent="0" algn="l"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kern="1200" dirty="0">
                          <a:solidFill>
                            <a:schemeClr val="tx1"/>
                          </a:solidFill>
                          <a:effectLst/>
                          <a:latin typeface="+mn-lt"/>
                          <a:ea typeface="+mn-ea"/>
                          <a:cs typeface="+mn-cs"/>
                        </a:rPr>
                        <a:t>Aerosol Optical Thickness, Bromine Monoxide, Chlorine Dioxide, Glyoxal, Isotopic Water </a:t>
                      </a:r>
                      <a:r>
                        <a:rPr lang="en-US" sz="1600" b="0" kern="1200" dirty="0" err="1">
                          <a:solidFill>
                            <a:schemeClr val="tx1"/>
                          </a:solidFill>
                          <a:effectLst/>
                          <a:latin typeface="+mn-lt"/>
                          <a:ea typeface="+mn-ea"/>
                          <a:cs typeface="+mn-cs"/>
                        </a:rPr>
                        <a:t>Vapour</a:t>
                      </a:r>
                      <a:r>
                        <a:rPr lang="en-US" sz="1600" b="0" kern="1200" dirty="0">
                          <a:solidFill>
                            <a:schemeClr val="tx1"/>
                          </a:solidFill>
                          <a:effectLst/>
                          <a:latin typeface="+mn-lt"/>
                          <a:ea typeface="+mn-ea"/>
                          <a:cs typeface="+mn-cs"/>
                        </a:rPr>
                        <a:t>, Sun-Induced Fluorescence, Ocean </a:t>
                      </a:r>
                      <a:r>
                        <a:rPr lang="en-US" sz="1600" b="0" kern="1200" dirty="0" err="1">
                          <a:solidFill>
                            <a:schemeClr val="tx1"/>
                          </a:solidFill>
                          <a:effectLst/>
                          <a:latin typeface="+mn-lt"/>
                          <a:ea typeface="+mn-ea"/>
                          <a:cs typeface="+mn-cs"/>
                        </a:rPr>
                        <a:t>Colour</a:t>
                      </a:r>
                      <a:r>
                        <a:rPr lang="en-US" sz="1600" b="0" kern="1200" dirty="0">
                          <a:solidFill>
                            <a:schemeClr val="tx1"/>
                          </a:solidFill>
                          <a:effectLst/>
                          <a:latin typeface="+mn-lt"/>
                          <a:ea typeface="+mn-ea"/>
                          <a:cs typeface="+mn-cs"/>
                        </a:rPr>
                        <a:t>,  Sulphur Dioxide product using the Covariance-Based Retrieval Algorithm (COBRA), Surface Reflectance, Water </a:t>
                      </a:r>
                      <a:r>
                        <a:rPr lang="en-US" sz="1600" b="0" kern="1200" dirty="0" err="1">
                          <a:solidFill>
                            <a:schemeClr val="tx1"/>
                          </a:solidFill>
                          <a:effectLst/>
                          <a:latin typeface="+mn-lt"/>
                          <a:ea typeface="+mn-ea"/>
                          <a:cs typeface="+mn-cs"/>
                        </a:rPr>
                        <a:t>Vapour</a:t>
                      </a:r>
                      <a:r>
                        <a:rPr lang="en-US" sz="1600" b="0" kern="1200" dirty="0">
                          <a:solidFill>
                            <a:schemeClr val="tx1"/>
                          </a:solidFill>
                          <a:effectLst/>
                          <a:latin typeface="+mn-lt"/>
                          <a:ea typeface="+mn-ea"/>
                          <a:cs typeface="+mn-cs"/>
                        </a:rPr>
                        <a:t>, Nitrous Acid - </a:t>
                      </a:r>
                      <a:r>
                        <a:rPr lang="en-US" sz="1600" u="sng" kern="1200" dirty="0">
                          <a:solidFill>
                            <a:schemeClr val="tx1"/>
                          </a:solidFill>
                          <a:effectLst/>
                          <a:latin typeface="+mn-lt"/>
                          <a:ea typeface="+mn-ea"/>
                          <a:cs typeface="+mn-cs"/>
                          <a:hlinkClick r:id="rId7"/>
                        </a:rPr>
                        <a:t>https://data-portal.s5p-pal.com</a:t>
                      </a:r>
                      <a:r>
                        <a:rPr lang="en-IT" sz="1600" b="0" kern="1200" dirty="0">
                          <a:solidFill>
                            <a:schemeClr val="tx1"/>
                          </a:solidFill>
                          <a:effectLst/>
                          <a:latin typeface="+mn-lt"/>
                          <a:ea typeface="+mn-ea"/>
                          <a:cs typeface="+mn-cs"/>
                        </a:rPr>
                        <a:t> </a:t>
                      </a:r>
                      <a:endParaRPr lang="en-GB" sz="1600" b="0" kern="1200" dirty="0">
                        <a:solidFill>
                          <a:schemeClr val="tx1"/>
                        </a:solidFill>
                        <a:effectLst/>
                        <a:latin typeface="+mn-lt"/>
                        <a:ea typeface="+mn-ea"/>
                        <a:cs typeface="+mn-cs"/>
                      </a:endParaRPr>
                    </a:p>
                  </a:txBody>
                  <a:tcPr marL="121920" marR="121920" marT="60960" marB="60960"/>
                </a:tc>
                <a:extLst>
                  <a:ext uri="{0D108BD9-81ED-4DB2-BD59-A6C34878D82A}">
                    <a16:rowId xmlns:a16="http://schemas.microsoft.com/office/drawing/2014/main" val="10001"/>
                  </a:ext>
                </a:extLst>
              </a:tr>
              <a:tr h="1027897">
                <a:tc>
                  <a:txBody>
                    <a:bodyPr/>
                    <a:lstStyle/>
                    <a:p>
                      <a:r>
                        <a:rPr lang="en-GB" sz="1500" b="1" i="0">
                          <a:solidFill>
                            <a:schemeClr val="tx1"/>
                          </a:solidFill>
                        </a:rPr>
                        <a:t>Level-3</a:t>
                      </a:r>
                    </a:p>
                    <a:p>
                      <a:r>
                        <a:rPr lang="en-GB" sz="1200" i="1" kern="1200">
                          <a:solidFill>
                            <a:schemeClr val="tx1"/>
                          </a:solidFill>
                          <a:latin typeface="+mn-lt"/>
                          <a:ea typeface="+mn-ea"/>
                          <a:cs typeface="+mn-cs"/>
                        </a:rPr>
                        <a:t>Gridded data</a:t>
                      </a:r>
                    </a:p>
                  </a:txBody>
                  <a:tcPr marL="121920" marR="121920" marT="60960" marB="60960"/>
                </a:tc>
                <a:tc>
                  <a:txBody>
                    <a:bodyPr/>
                    <a:lstStyle/>
                    <a:p>
                      <a:pPr marL="0" marR="0" lvl="0" indent="0" algn="l"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tx1"/>
                          </a:solidFill>
                          <a:effectLst/>
                          <a:latin typeface="+mn-lt"/>
                          <a:ea typeface="+mn-ea"/>
                          <a:cs typeface="+mn-cs"/>
                        </a:rPr>
                        <a:t>Gridded data produced at varying time averaging scales, ranging from daily to yearly products. Maps of the gridded data are provided on the PAL Mapping portal at </a:t>
                      </a:r>
                      <a:r>
                        <a:rPr lang="en-GB" sz="1600" b="0" kern="1200" dirty="0">
                          <a:solidFill>
                            <a:schemeClr val="tx1"/>
                          </a:solidFill>
                          <a:effectLst/>
                          <a:latin typeface="+mn-lt"/>
                          <a:ea typeface="+mn-ea"/>
                          <a:cs typeface="+mn-cs"/>
                          <a:hlinkClick r:id="rId8"/>
                        </a:rPr>
                        <a:t>https://maps.s5p-pal.com</a:t>
                      </a:r>
                      <a:endParaRPr lang="en-GB" sz="1600" b="0" kern="1200" dirty="0">
                        <a:solidFill>
                          <a:schemeClr val="tx1"/>
                        </a:solidFill>
                        <a:effectLst/>
                        <a:latin typeface="+mn-lt"/>
                        <a:ea typeface="+mn-ea"/>
                        <a:cs typeface="+mn-cs"/>
                      </a:endParaRPr>
                    </a:p>
                  </a:txBody>
                  <a:tcPr marL="121920" marR="121920" marT="60960" marB="60960"/>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1475D2FC-C5F0-56AD-746B-1E4CD0A9A549}"/>
              </a:ext>
            </a:extLst>
          </p:cNvPr>
          <p:cNvPicPr>
            <a:picLocks noChangeAspect="1"/>
          </p:cNvPicPr>
          <p:nvPr/>
        </p:nvPicPr>
        <p:blipFill>
          <a:blip r:embed="rId9"/>
          <a:stretch>
            <a:fillRect/>
          </a:stretch>
        </p:blipFill>
        <p:spPr>
          <a:xfrm>
            <a:off x="271515" y="3780240"/>
            <a:ext cx="2148953" cy="2169750"/>
          </a:xfrm>
          <a:prstGeom prst="rect">
            <a:avLst/>
          </a:prstGeom>
        </p:spPr>
      </p:pic>
    </p:spTree>
    <p:extLst>
      <p:ext uri="{BB962C8B-B14F-4D97-AF65-F5344CB8AC3E}">
        <p14:creationId xmlns:p14="http://schemas.microsoft.com/office/powerpoint/2010/main" val="69983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CEDB0-4F1F-1D01-E132-BF6709FEBDA8}"/>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6AB31A6-AB46-0540-8087-CA6E8D54E7AF}"/>
              </a:ext>
            </a:extLst>
          </p:cNvPr>
          <p:cNvPicPr>
            <a:picLocks noGrp="1" noChangeAspect="1"/>
          </p:cNvPicPr>
          <p:nvPr>
            <p:ph idx="4294967295"/>
          </p:nvPr>
        </p:nvPicPr>
        <p:blipFill>
          <a:blip r:embed="rId3"/>
          <a:stretch>
            <a:fillRect/>
          </a:stretch>
        </p:blipFill>
        <p:spPr>
          <a:xfrm>
            <a:off x="0" y="310"/>
            <a:ext cx="12225338" cy="970876"/>
          </a:xfrm>
        </p:spPr>
      </p:pic>
      <p:pic>
        <p:nvPicPr>
          <p:cNvPr id="2" name="Picture 2" descr="Home - CopPhil">
            <a:extLst>
              <a:ext uri="{FF2B5EF4-FFF2-40B4-BE49-F238E27FC236}">
                <a16:creationId xmlns:a16="http://schemas.microsoft.com/office/drawing/2014/main" id="{A9E408D8-F5CA-F1C0-39C3-B8F124736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50DCAD-C656-9B56-51F6-2FFCDC139812}"/>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C18C15AA-0139-CD92-6A3D-784EAF9B4EC1}"/>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42D192C5-11D4-D68C-5801-187C21E0ABF2}"/>
              </a:ext>
            </a:extLst>
          </p:cNvPr>
          <p:cNvSpPr txBox="1">
            <a:spLocks noGrp="1"/>
          </p:cNvSpPr>
          <p:nvPr>
            <p:ph type="title"/>
          </p:nvPr>
        </p:nvSpPr>
        <p:spPr bwMode="auto">
          <a:xfrm>
            <a:off x="216000" y="175790"/>
            <a:ext cx="101088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800" kern="0">
                <a:solidFill>
                  <a:schemeClr val="bg1"/>
                </a:solidFill>
                <a:latin typeface="NotesEsa" panose="02000506030000020004" pitchFamily="2" charset="77"/>
              </a:rPr>
              <a:t>Sentinel-5P Status</a:t>
            </a:r>
          </a:p>
        </p:txBody>
      </p:sp>
      <p:pic>
        <p:nvPicPr>
          <p:cNvPr id="8" name="Picture 7" descr="A close-up of a satellite&#10;&#10;AI-generated content may be incorrect.">
            <a:extLst>
              <a:ext uri="{FF2B5EF4-FFF2-40B4-BE49-F238E27FC236}">
                <a16:creationId xmlns:a16="http://schemas.microsoft.com/office/drawing/2014/main" id="{BE530EC1-C9E2-E586-1395-3B99DBE5C8FB}"/>
              </a:ext>
            </a:extLst>
          </p:cNvPr>
          <p:cNvPicPr>
            <a:picLocks noChangeAspect="1"/>
          </p:cNvPicPr>
          <p:nvPr/>
        </p:nvPicPr>
        <p:blipFill>
          <a:blip r:embed="rId7"/>
          <a:srcRect t="2784" b="3933"/>
          <a:stretch>
            <a:fillRect/>
          </a:stretch>
        </p:blipFill>
        <p:spPr>
          <a:xfrm>
            <a:off x="6766993" y="3536805"/>
            <a:ext cx="5108271" cy="234112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AA5E433-7400-3ABC-FAAD-7DE7502D65E5}"/>
              </a:ext>
            </a:extLst>
          </p:cNvPr>
          <p:cNvSpPr txBox="1"/>
          <p:nvPr/>
        </p:nvSpPr>
        <p:spPr>
          <a:xfrm>
            <a:off x="6766992" y="5934020"/>
            <a:ext cx="5108271" cy="307777"/>
          </a:xfrm>
          <a:prstGeom prst="rect">
            <a:avLst/>
          </a:prstGeom>
          <a:solidFill>
            <a:srgbClr val="F9D5A9"/>
          </a:solidFill>
          <a:ln>
            <a:noFill/>
          </a:ln>
        </p:spPr>
        <p:txBody>
          <a:bodyPr wrap="square" lIns="0" rIns="0">
            <a:spAutoFit/>
          </a:bodyPr>
          <a:lstStyle>
            <a:defPPr>
              <a:defRPr lang="en-GB"/>
            </a:defPPr>
            <a:lvl1pPr algn="ctr">
              <a:defRPr sz="1400" i="0" u="none" strike="noStrike">
                <a:effectLst/>
                <a:latin typeface="NotesEsa" panose="02000506030000020004" pitchFamily="2" charset="77"/>
              </a:defRPr>
            </a:lvl1pPr>
          </a:lstStyle>
          <a:p>
            <a:r>
              <a:rPr lang="en-US"/>
              <a:t>UNEP’s IMEO : Methane Alert Response System (MARS)</a:t>
            </a:r>
          </a:p>
        </p:txBody>
      </p:sp>
      <p:sp>
        <p:nvSpPr>
          <p:cNvPr id="12" name="U-turn Arrow 11">
            <a:extLst>
              <a:ext uri="{FF2B5EF4-FFF2-40B4-BE49-F238E27FC236}">
                <a16:creationId xmlns:a16="http://schemas.microsoft.com/office/drawing/2014/main" id="{CD827952-AA6C-015B-DFB4-7202A76E0195}"/>
              </a:ext>
            </a:extLst>
          </p:cNvPr>
          <p:cNvSpPr/>
          <p:nvPr/>
        </p:nvSpPr>
        <p:spPr>
          <a:xfrm rot="5400000">
            <a:off x="11085739" y="3534392"/>
            <a:ext cx="1577995" cy="429792"/>
          </a:xfrm>
          <a:prstGeom prst="uturnArrow">
            <a:avLst>
              <a:gd name="adj1" fmla="val 35865"/>
              <a:gd name="adj2" fmla="val 25000"/>
              <a:gd name="adj3" fmla="val 25000"/>
              <a:gd name="adj4" fmla="val 43750"/>
              <a:gd name="adj5" fmla="val 75000"/>
            </a:avLst>
          </a:prstGeom>
          <a:solidFill>
            <a:srgbClr val="003249"/>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IT">
              <a:solidFill>
                <a:prstClr val="black"/>
              </a:solidFill>
              <a:latin typeface="Calibri"/>
            </a:endParaRPr>
          </a:p>
        </p:txBody>
      </p:sp>
      <p:sp>
        <p:nvSpPr>
          <p:cNvPr id="13" name="TextBox 12">
            <a:extLst>
              <a:ext uri="{FF2B5EF4-FFF2-40B4-BE49-F238E27FC236}">
                <a16:creationId xmlns:a16="http://schemas.microsoft.com/office/drawing/2014/main" id="{20049826-5A46-CFE1-A456-395050DDD39B}"/>
              </a:ext>
            </a:extLst>
          </p:cNvPr>
          <p:cNvSpPr txBox="1"/>
          <p:nvPr/>
        </p:nvSpPr>
        <p:spPr>
          <a:xfrm>
            <a:off x="446953" y="5911524"/>
            <a:ext cx="5872150" cy="307777"/>
          </a:xfrm>
          <a:prstGeom prst="rect">
            <a:avLst/>
          </a:prstGeom>
          <a:solidFill>
            <a:srgbClr val="F9D5A9"/>
          </a:solidFill>
          <a:ln>
            <a:noFill/>
          </a:ln>
        </p:spPr>
        <p:txBody>
          <a:bodyPr wrap="square" lIns="0" rIns="0">
            <a:spAutoFit/>
          </a:bodyPr>
          <a:lstStyle>
            <a:defPPr>
              <a:defRPr lang="en-GB"/>
            </a:defPPr>
            <a:lvl1pPr algn="ctr">
              <a:defRPr sz="1400" i="0" u="none" strike="noStrike">
                <a:effectLst/>
                <a:latin typeface="NotesEsa" panose="02000506030000020004" pitchFamily="2" charset="77"/>
              </a:defRPr>
            </a:lvl1pPr>
          </a:lstStyle>
          <a:p>
            <a:r>
              <a:rPr lang="en-GB"/>
              <a:t>Conclusions f</a:t>
            </a:r>
            <a:r>
              <a:rPr lang="en-IT"/>
              <a:t>rom the S5P Yearly Mission Review 2025</a:t>
            </a:r>
          </a:p>
        </p:txBody>
      </p:sp>
      <p:sp>
        <p:nvSpPr>
          <p:cNvPr id="14" name="TextBox 13">
            <a:extLst>
              <a:ext uri="{FF2B5EF4-FFF2-40B4-BE49-F238E27FC236}">
                <a16:creationId xmlns:a16="http://schemas.microsoft.com/office/drawing/2014/main" id="{F81FC88C-9F29-FA14-5BB3-467AD3D2AB31}"/>
              </a:ext>
            </a:extLst>
          </p:cNvPr>
          <p:cNvSpPr txBox="1"/>
          <p:nvPr/>
        </p:nvSpPr>
        <p:spPr>
          <a:xfrm>
            <a:off x="116687" y="1145286"/>
            <a:ext cx="6532683" cy="47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marL="457200" indent="-457200" eaLnBrk="0" hangingPunct="0">
              <a:lnSpc>
                <a:spcPct val="119000"/>
              </a:lnSpc>
              <a:spcBef>
                <a:spcPct val="20000"/>
              </a:spcBef>
              <a:buClr>
                <a:srgbClr val="00AE9C"/>
              </a:buClr>
              <a:buFont typeface="Wingdings" panose="05000000000000000000" pitchFamily="2" charset="2"/>
              <a:buChar char="Ø"/>
              <a:defRPr sz="1600">
                <a:latin typeface="Arial"/>
                <a:ea typeface="MS PGothic"/>
                <a:cs typeface="Arial"/>
              </a:defRPr>
            </a:lvl1pPr>
            <a:lvl2pPr marL="1238250" lvl="1" indent="-457200" eaLnBrk="0" hangingPunct="0">
              <a:lnSpc>
                <a:spcPct val="119000"/>
              </a:lnSpc>
              <a:spcBef>
                <a:spcPct val="20000"/>
              </a:spcBef>
              <a:buClr>
                <a:srgbClr val="00AE9C"/>
              </a:buClr>
              <a:buFont typeface="Wingdings" panose="05000000000000000000" pitchFamily="2" charset="2"/>
              <a:buChar char="ü"/>
              <a:defRPr sz="1600">
                <a:latin typeface="Arial"/>
                <a:ea typeface="MS PGothic"/>
                <a:cs typeface="Arial"/>
              </a:defRPr>
            </a:lvl2pPr>
            <a:lvl3pPr marL="1357313" eaLnBrk="0" hangingPunct="0">
              <a:lnSpc>
                <a:spcPct val="119000"/>
              </a:lnSpc>
              <a:spcBef>
                <a:spcPct val="20000"/>
              </a:spcBef>
              <a:buClr>
                <a:schemeClr val="accent1"/>
              </a:buClr>
              <a:buFont typeface="Verdana" panose="020B0604030504040204" pitchFamily="34" charset="0"/>
              <a:defRPr sz="1800">
                <a:solidFill>
                  <a:srgbClr val="8197A6"/>
                </a:solidFill>
                <a:latin typeface="Arial" panose="020B0604020202020204" pitchFamily="34" charset="0"/>
                <a:ea typeface="MS PGothic" pitchFamily="34" charset="-128"/>
                <a:cs typeface="Arial" panose="020B0604020202020204" pitchFamily="34" charset="0"/>
              </a:defRPr>
            </a:lvl3pPr>
            <a:lvl4pPr marL="1933575"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4pPr>
            <a:lvl5pPr marL="2509838"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5pPr>
            <a:lvl6pPr marL="335661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dirty="0"/>
              <a:t>Satellite and Instrument:</a:t>
            </a:r>
          </a:p>
          <a:p>
            <a:pPr lvl="1"/>
            <a:r>
              <a:rPr lang="en-GB" sz="1400" dirty="0"/>
              <a:t>The satellite and the TROPOMI instrument continue to perform excellent in orbit, with a theoretical mission extension until at least ~2033.</a:t>
            </a:r>
          </a:p>
          <a:p>
            <a:r>
              <a:rPr lang="en-GB" b="1" dirty="0"/>
              <a:t>Mission Operations: </a:t>
            </a:r>
          </a:p>
          <a:p>
            <a:pPr lvl="1"/>
            <a:r>
              <a:rPr lang="en-GB" sz="1400" dirty="0"/>
              <a:t>Sentinel-5P operations secured until end of 2027; Discussions on possible extension on-going</a:t>
            </a:r>
          </a:p>
          <a:p>
            <a:pPr lvl="1"/>
            <a:r>
              <a:rPr lang="en-GB" sz="1400" dirty="0"/>
              <a:t>The loose formation with S-NPP will end by Q4 2026, with no expected impact on data quality. </a:t>
            </a:r>
          </a:p>
          <a:p>
            <a:r>
              <a:rPr lang="en-GB" b="1" dirty="0"/>
              <a:t>Complementarity with Sentinel-5: </a:t>
            </a:r>
          </a:p>
          <a:p>
            <a:pPr lvl="1"/>
            <a:r>
              <a:rPr lang="en-GB" sz="1400" dirty="0"/>
              <a:t>Afternoon (S5P, ~13:30 LTAN) and morning (S5, ~09:30 LTDN) orbits provide two daily atmospheric observations.</a:t>
            </a:r>
          </a:p>
          <a:p>
            <a:r>
              <a:rPr lang="en-GB" b="1" dirty="0"/>
              <a:t>Scientific benefit: </a:t>
            </a:r>
          </a:p>
          <a:p>
            <a:pPr lvl="1"/>
            <a:r>
              <a:rPr lang="en-GB" sz="1400" dirty="0"/>
              <a:t>Dual overpasses enable diurnal variability studies (e.g. NO₂ traffic peaks, ozone production, biomass burning) and improve model assimilation, forecasts, and emission estimated.</a:t>
            </a:r>
          </a:p>
        </p:txBody>
      </p:sp>
      <p:sp>
        <p:nvSpPr>
          <p:cNvPr id="15" name="TextBox 14">
            <a:extLst>
              <a:ext uri="{FF2B5EF4-FFF2-40B4-BE49-F238E27FC236}">
                <a16:creationId xmlns:a16="http://schemas.microsoft.com/office/drawing/2014/main" id="{AE70109E-1A1D-9073-7104-CA1C2CE94843}"/>
              </a:ext>
            </a:extLst>
          </p:cNvPr>
          <p:cNvSpPr txBox="1"/>
          <p:nvPr/>
        </p:nvSpPr>
        <p:spPr>
          <a:xfrm>
            <a:off x="6465159" y="1145286"/>
            <a:ext cx="5378892" cy="225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marL="457200" indent="-457200" eaLnBrk="0" hangingPunct="0">
              <a:lnSpc>
                <a:spcPct val="119000"/>
              </a:lnSpc>
              <a:spcBef>
                <a:spcPct val="20000"/>
              </a:spcBef>
              <a:buClr>
                <a:srgbClr val="00AE9C"/>
              </a:buClr>
              <a:buFont typeface="Wingdings" panose="05000000000000000000" pitchFamily="2" charset="2"/>
              <a:buChar char="Ø"/>
              <a:defRPr sz="1600">
                <a:latin typeface="Arial"/>
                <a:ea typeface="MS PGothic"/>
                <a:cs typeface="Arial"/>
              </a:defRPr>
            </a:lvl1pPr>
            <a:lvl2pPr marL="1238250" lvl="1" indent="-457200" eaLnBrk="0" hangingPunct="0">
              <a:lnSpc>
                <a:spcPct val="119000"/>
              </a:lnSpc>
              <a:spcBef>
                <a:spcPct val="20000"/>
              </a:spcBef>
              <a:buClr>
                <a:srgbClr val="00AE9C"/>
              </a:buClr>
              <a:buFont typeface="Wingdings" panose="05000000000000000000" pitchFamily="2" charset="2"/>
              <a:buChar char="ü"/>
              <a:defRPr sz="1600">
                <a:latin typeface="Arial"/>
                <a:ea typeface="MS PGothic"/>
                <a:cs typeface="Arial"/>
              </a:defRPr>
            </a:lvl2pPr>
            <a:lvl3pPr marL="1357313" eaLnBrk="0" hangingPunct="0">
              <a:lnSpc>
                <a:spcPct val="119000"/>
              </a:lnSpc>
              <a:spcBef>
                <a:spcPct val="20000"/>
              </a:spcBef>
              <a:buClr>
                <a:schemeClr val="accent1"/>
              </a:buClr>
              <a:buFont typeface="Verdana" panose="020B0604030504040204" pitchFamily="34" charset="0"/>
              <a:defRPr sz="1800">
                <a:solidFill>
                  <a:srgbClr val="8197A6"/>
                </a:solidFill>
                <a:latin typeface="Arial" panose="020B0604020202020204" pitchFamily="34" charset="0"/>
                <a:ea typeface="MS PGothic" pitchFamily="34" charset="-128"/>
                <a:cs typeface="Arial" panose="020B0604020202020204" pitchFamily="34" charset="0"/>
              </a:defRPr>
            </a:lvl3pPr>
            <a:lvl4pPr marL="1933575"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4pPr>
            <a:lvl5pPr marL="2509838"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5pPr>
            <a:lvl6pPr marL="335661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dirty="0"/>
              <a:t>Processor and Product evolution Q4 2025:</a:t>
            </a:r>
            <a:endParaRPr lang="en-GB" sz="1400" dirty="0"/>
          </a:p>
          <a:p>
            <a:pPr lvl="1"/>
            <a:r>
              <a:rPr lang="en-GB" sz="1400" dirty="0"/>
              <a:t>A major processor upgrade was implemented in November 2025, with key improvements to calibration and product quality.</a:t>
            </a:r>
          </a:p>
          <a:p>
            <a:pPr lvl="1"/>
            <a:r>
              <a:rPr lang="en-GB" sz="1400" dirty="0"/>
              <a:t>A highlight is the introduction of the CH₄ Near Real Time service, expanding the usability of the methane product for applications such as CAMS and UN IMEO.</a:t>
            </a:r>
          </a:p>
          <a:p>
            <a:endParaRPr lang="en-GB" b="1" dirty="0"/>
          </a:p>
        </p:txBody>
      </p:sp>
    </p:spTree>
    <p:extLst>
      <p:ext uri="{BB962C8B-B14F-4D97-AF65-F5344CB8AC3E}">
        <p14:creationId xmlns:p14="http://schemas.microsoft.com/office/powerpoint/2010/main" val="28463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3CB4B-6327-DEFC-FF10-2B2DA3C1D712}"/>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8A2410B-500C-301E-AE4A-AB67CFF7F245}"/>
              </a:ext>
            </a:extLst>
          </p:cNvPr>
          <p:cNvPicPr>
            <a:picLocks noGrp="1" noChangeAspect="1"/>
          </p:cNvPicPr>
          <p:nvPr>
            <p:ph idx="4294967295"/>
          </p:nvPr>
        </p:nvPicPr>
        <p:blipFill>
          <a:blip r:embed="rId3"/>
          <a:stretch>
            <a:fillRect/>
          </a:stretch>
        </p:blipFill>
        <p:spPr>
          <a:xfrm>
            <a:off x="0" y="310"/>
            <a:ext cx="12225338" cy="970876"/>
          </a:xfrm>
        </p:spPr>
      </p:pic>
      <p:pic>
        <p:nvPicPr>
          <p:cNvPr id="2" name="Picture 2" descr="Home - CopPhil">
            <a:extLst>
              <a:ext uri="{FF2B5EF4-FFF2-40B4-BE49-F238E27FC236}">
                <a16:creationId xmlns:a16="http://schemas.microsoft.com/office/drawing/2014/main" id="{8C0139BA-1436-91A0-67AC-804E0D0DDC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C36F9F-9317-D9AD-8745-33C075B1B95A}"/>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D7A7C837-327C-2D7D-C39C-8631C4AB5F73}"/>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659E88E4-76F4-1538-1D5E-46BEBE499BE2}"/>
              </a:ext>
            </a:extLst>
          </p:cNvPr>
          <p:cNvSpPr txBox="1">
            <a:spLocks noGrp="1"/>
          </p:cNvSpPr>
          <p:nvPr>
            <p:ph type="title"/>
          </p:nvPr>
        </p:nvSpPr>
        <p:spPr bwMode="auto">
          <a:xfrm>
            <a:off x="216000" y="129624"/>
            <a:ext cx="10108800" cy="615553"/>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400" dirty="0">
                <a:solidFill>
                  <a:schemeClr val="bg1"/>
                </a:solidFill>
                <a:latin typeface="NotesEsa" panose="02000506030000020004" pitchFamily="2" charset="77"/>
              </a:rPr>
              <a:t>Major Processor Update (Nov. 2025)</a:t>
            </a:r>
            <a:endParaRPr lang="en-GB" sz="3400" kern="0" dirty="0">
              <a:solidFill>
                <a:schemeClr val="bg1"/>
              </a:solidFill>
            </a:endParaRPr>
          </a:p>
        </p:txBody>
      </p:sp>
      <p:sp>
        <p:nvSpPr>
          <p:cNvPr id="12" name="TextBox 11">
            <a:extLst>
              <a:ext uri="{FF2B5EF4-FFF2-40B4-BE49-F238E27FC236}">
                <a16:creationId xmlns:a16="http://schemas.microsoft.com/office/drawing/2014/main" id="{0A24BABF-612E-626A-DEDF-26DB92B2DF33}"/>
              </a:ext>
            </a:extLst>
          </p:cNvPr>
          <p:cNvSpPr txBox="1"/>
          <p:nvPr/>
        </p:nvSpPr>
        <p:spPr>
          <a:xfrm>
            <a:off x="216000" y="1040508"/>
            <a:ext cx="11077642" cy="5416868"/>
          </a:xfrm>
          <a:prstGeom prst="rect">
            <a:avLst/>
          </a:prstGeom>
          <a:noFill/>
        </p:spPr>
        <p:txBody>
          <a:bodyPr wrap="square">
            <a:spAutoFit/>
          </a:bodyPr>
          <a:lstStyle/>
          <a:p>
            <a:r>
              <a:rPr lang="en-GB" sz="2200" b="1" dirty="0">
                <a:effectLst/>
                <a:latin typeface="Helvetica Neue" panose="02000503000000020004" pitchFamily="2" charset="0"/>
              </a:rPr>
              <a:t>Major Update of the ground-segment and processors (non-exhaustive):</a:t>
            </a:r>
            <a:br>
              <a:rPr lang="en-GB" b="1" dirty="0">
                <a:effectLst/>
                <a:latin typeface="Helvetica Neue" panose="02000503000000020004" pitchFamily="2" charset="0"/>
              </a:rPr>
            </a:br>
            <a:endParaRPr lang="en-GB" b="1" dirty="0">
              <a:effectLst/>
              <a:latin typeface="Helvetica Neue" panose="02000503000000020004" pitchFamily="2" charset="0"/>
            </a:endParaRPr>
          </a:p>
          <a:p>
            <a:pPr marL="285750" indent="-285750">
              <a:buFont typeface="Arial" panose="020B0604020202020204" pitchFamily="34" charset="0"/>
              <a:buChar char="•"/>
            </a:pPr>
            <a:r>
              <a:rPr lang="en-GB" b="1" dirty="0">
                <a:effectLst/>
                <a:latin typeface="Helvetica Neue" panose="02000503000000020004" pitchFamily="2" charset="0"/>
              </a:rPr>
              <a:t>New Near Real Time (NRT) Processing for Methane (CH4):</a:t>
            </a:r>
            <a:r>
              <a:rPr lang="en-GB" dirty="0">
                <a:effectLst/>
                <a:latin typeface="Helvetica Neue" panose="02000503000000020004" pitchFamily="2" charset="0"/>
              </a:rPr>
              <a:t> A new NRT processing service was introduced for the Methane product, coupled with a machine learning–based quality assurance assessment. Further improvements planned for Q4 2026.</a:t>
            </a:r>
          </a:p>
          <a:p>
            <a:r>
              <a:rPr lang="en-GB" b="1" dirty="0">
                <a:effectLst/>
                <a:latin typeface="Helvetica Neue" panose="02000503000000020004" pitchFamily="2" charset="0"/>
                <a:sym typeface="Wingdings" pitchFamily="2" charset="2"/>
              </a:rPr>
              <a:t> 97.7% within 3 hours</a:t>
            </a:r>
            <a:br>
              <a:rPr lang="en-GB" dirty="0">
                <a:effectLst/>
                <a:latin typeface="Helvetica Neue" panose="02000503000000020004" pitchFamily="2" charset="0"/>
              </a:rPr>
            </a:br>
            <a:endParaRPr lang="en-GB" dirty="0">
              <a:effectLst/>
              <a:latin typeface="Helvetica Neue" panose="02000503000000020004" pitchFamily="2" charset="0"/>
            </a:endParaRPr>
          </a:p>
          <a:p>
            <a:pPr marL="285750" indent="-285750">
              <a:buFont typeface="Arial" panose="020B0604020202020204" pitchFamily="34" charset="0"/>
              <a:buChar char="•"/>
            </a:pPr>
            <a:r>
              <a:rPr lang="en-GB" b="1" dirty="0">
                <a:effectLst/>
                <a:latin typeface="Helvetica Neue" panose="02000503000000020004" pitchFamily="2" charset="0"/>
              </a:rPr>
              <a:t>Fallback Cloud Mask for Aerosol Layer Height (AER_LH):</a:t>
            </a:r>
            <a:r>
              <a:rPr lang="en-GB" dirty="0">
                <a:effectLst/>
                <a:latin typeface="Helvetica Neue" panose="02000503000000020004" pitchFamily="2" charset="0"/>
              </a:rPr>
              <a:t> A new fallback cloud mask, based on machine learning, has been added to the AER_LH product to ensure nominal quality even when the Suomi-NPP VIIRS data is unavailable.</a:t>
            </a:r>
            <a:br>
              <a:rPr lang="en-GB" dirty="0">
                <a:effectLst/>
                <a:latin typeface="Helvetica Neue" panose="02000503000000020004" pitchFamily="2" charset="0"/>
              </a:rPr>
            </a:br>
            <a:endParaRPr lang="en-GB" dirty="0">
              <a:effectLst/>
              <a:latin typeface="Helvetica Neue" panose="02000503000000020004" pitchFamily="2" charset="0"/>
            </a:endParaRPr>
          </a:p>
          <a:p>
            <a:pPr marL="285750" indent="-285750">
              <a:buFont typeface="Arial" panose="020B0604020202020204" pitchFamily="34" charset="0"/>
              <a:buChar char="•"/>
            </a:pPr>
            <a:r>
              <a:rPr lang="en-GB" b="1" dirty="0">
                <a:effectLst/>
                <a:latin typeface="Helvetica Neue" panose="02000503000000020004" pitchFamily="2" charset="0"/>
              </a:rPr>
              <a:t>Level-1B Processor Improvements:</a:t>
            </a:r>
            <a:r>
              <a:rPr lang="en-GB" dirty="0">
                <a:effectLst/>
                <a:latin typeface="Helvetica Neue" panose="02000503000000020004" pitchFamily="2" charset="0"/>
              </a:rPr>
              <a:t> The L1B processor includes dynamic straylight correction for Bands 1–2, residual background correction for Bands 1–6, and a correction for a sharp detector feature in Band 3.</a:t>
            </a:r>
            <a:br>
              <a:rPr lang="en-GB" dirty="0">
                <a:effectLst/>
                <a:latin typeface="Helvetica Neue" panose="02000503000000020004" pitchFamily="2" charset="0"/>
              </a:rPr>
            </a:br>
            <a:endParaRPr lang="en-GB" dirty="0">
              <a:effectLst/>
              <a:latin typeface="Helvetica Neue" panose="02000503000000020004" pitchFamily="2" charset="0"/>
            </a:endParaRPr>
          </a:p>
          <a:p>
            <a:pPr marL="285750" indent="-285750">
              <a:buFont typeface="Arial" panose="020B0604020202020204" pitchFamily="34" charset="0"/>
              <a:buChar char="•"/>
            </a:pPr>
            <a:r>
              <a:rPr lang="en-GB" b="1" dirty="0">
                <a:effectLst/>
                <a:latin typeface="Helvetica Neue" panose="02000503000000020004" pitchFamily="2" charset="0"/>
              </a:rPr>
              <a:t>Updated SO2 and HCHO Products:</a:t>
            </a:r>
            <a:r>
              <a:rPr lang="en-GB" dirty="0">
                <a:effectLst/>
                <a:latin typeface="Helvetica Neue" panose="02000503000000020004" pitchFamily="2" charset="0"/>
              </a:rPr>
              <a:t> The Sulphur Dioxide (SO2) and Formaldehyde (HCHO) products will implement new look-up tables for Air Mass Factor (AMF) variables, introduce a new surface albedo climatology (GE-LER), and feature improved QA-value calculation for snow and ice conditions. The SO2 product will also gain a 3 km VCD product.</a:t>
            </a:r>
          </a:p>
        </p:txBody>
      </p:sp>
    </p:spTree>
    <p:extLst>
      <p:ext uri="{BB962C8B-B14F-4D97-AF65-F5344CB8AC3E}">
        <p14:creationId xmlns:p14="http://schemas.microsoft.com/office/powerpoint/2010/main" val="206013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9CE38-CBD6-6417-411F-C0C94AC1DDA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08F9D65-679B-4BCD-E997-E5DA8FC89A5E}"/>
              </a:ext>
            </a:extLst>
          </p:cNvPr>
          <p:cNvSpPr txBox="1">
            <a:spLocks/>
          </p:cNvSpPr>
          <p:nvPr/>
        </p:nvSpPr>
        <p:spPr bwMode="auto">
          <a:xfrm>
            <a:off x="998621" y="160401"/>
            <a:ext cx="9326178" cy="553998"/>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IT" kern="0"/>
              <a:t>Sentinel-5P Satellite Status</a:t>
            </a:r>
          </a:p>
        </p:txBody>
      </p:sp>
      <p:sp>
        <p:nvSpPr>
          <p:cNvPr id="9" name="Content Placeholder 4">
            <a:extLst>
              <a:ext uri="{FF2B5EF4-FFF2-40B4-BE49-F238E27FC236}">
                <a16:creationId xmlns:a16="http://schemas.microsoft.com/office/drawing/2014/main" id="{39876ECC-4D69-DC82-56B0-5FFD3C4864D9}"/>
              </a:ext>
            </a:extLst>
          </p:cNvPr>
          <p:cNvSpPr txBox="1">
            <a:spLocks/>
          </p:cNvSpPr>
          <p:nvPr/>
        </p:nvSpPr>
        <p:spPr bwMode="auto">
          <a:xfrm>
            <a:off x="183600" y="828000"/>
            <a:ext cx="11802212" cy="563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just"/>
            <a:r>
              <a:rPr lang="en-GB" altLang="en-US" sz="2400" b="1">
                <a:solidFill>
                  <a:schemeClr val="tx1"/>
                </a:solidFill>
              </a:rPr>
              <a:t>Satellite In-Orbit Performance Review 2026 Conclusions:</a:t>
            </a:r>
          </a:p>
          <a:p>
            <a:pPr indent="-243164" algn="just">
              <a:buFont typeface="Arial" panose="020B0604020202020204" pitchFamily="34" charset="0"/>
              <a:buChar char="•"/>
            </a:pPr>
            <a:r>
              <a:rPr lang="en-GB" altLang="en-US" sz="1600">
                <a:solidFill>
                  <a:schemeClr val="tx1"/>
                </a:solidFill>
              </a:rPr>
              <a:t>Since launch in October 2017 the Sentinel-5P satellite has gone beyond nominal lifetime of 7 years and continues to deliver </a:t>
            </a:r>
            <a:r>
              <a:rPr lang="en-GB" altLang="en-US" sz="1600" b="1">
                <a:solidFill>
                  <a:schemeClr val="tx1"/>
                </a:solidFill>
              </a:rPr>
              <a:t>nominal performance across all subsystems</a:t>
            </a:r>
            <a:r>
              <a:rPr lang="en-GB" altLang="en-US" sz="1600">
                <a:solidFill>
                  <a:schemeClr val="tx1"/>
                </a:solidFill>
              </a:rPr>
              <a:t>.</a:t>
            </a:r>
          </a:p>
          <a:p>
            <a:pPr indent="-243164" algn="just">
              <a:buFont typeface="Arial" panose="020B0604020202020204" pitchFamily="34" charset="0"/>
              <a:buChar char="•"/>
            </a:pPr>
            <a:r>
              <a:rPr lang="en-US" altLang="en-US" sz="1600">
                <a:solidFill>
                  <a:schemeClr val="tx1"/>
                </a:solidFill>
              </a:rPr>
              <a:t>Continuous monitoring of key parameters and trends show </a:t>
            </a:r>
            <a:r>
              <a:rPr lang="en-US" altLang="en-US" sz="1600" b="1">
                <a:solidFill>
                  <a:schemeClr val="tx1"/>
                </a:solidFill>
              </a:rPr>
              <a:t>minimal</a:t>
            </a:r>
            <a:r>
              <a:rPr lang="en-GB" altLang="en-US" sz="1600" b="1">
                <a:solidFill>
                  <a:schemeClr val="tx1"/>
                </a:solidFill>
              </a:rPr>
              <a:t> ageing effects </a:t>
            </a:r>
            <a:r>
              <a:rPr lang="en-GB" altLang="en-US" sz="1600">
                <a:solidFill>
                  <a:schemeClr val="tx1"/>
                </a:solidFill>
              </a:rPr>
              <a:t>and both the platform and payload are deemed to be in very good health.</a:t>
            </a:r>
          </a:p>
          <a:p>
            <a:pPr indent="-243164" algn="just">
              <a:buFont typeface="Arial" panose="020B0604020202020204" pitchFamily="34" charset="0"/>
              <a:buChar char="•"/>
            </a:pPr>
            <a:r>
              <a:rPr lang="en-GB" altLang="en-US" sz="1600">
                <a:solidFill>
                  <a:schemeClr val="tx1"/>
                </a:solidFill>
              </a:rPr>
              <a:t>The main items marked as Life-Limited Items are :</a:t>
            </a:r>
          </a:p>
          <a:p>
            <a:pPr marL="717550" lvl="2" indent="-179388" algn="just">
              <a:buFont typeface="Arial" panose="020B0604020202020204" pitchFamily="34" charset="0"/>
              <a:buChar char="•"/>
            </a:pPr>
            <a:r>
              <a:rPr lang="en-GB" altLang="en-US" sz="1600">
                <a:solidFill>
                  <a:schemeClr val="tx1"/>
                </a:solidFill>
              </a:rPr>
              <a:t>As of Feb 2026 remaining </a:t>
            </a:r>
            <a:r>
              <a:rPr lang="en-GB" altLang="en-US" sz="1600" b="1">
                <a:solidFill>
                  <a:schemeClr val="tx1"/>
                </a:solidFill>
              </a:rPr>
              <a:t>hydrazine</a:t>
            </a:r>
            <a:r>
              <a:rPr lang="en-GB" altLang="en-US" sz="1600">
                <a:solidFill>
                  <a:schemeClr val="tx1"/>
                </a:solidFill>
              </a:rPr>
              <a:t> propellant 66.8kg (disposal allocation of 35.4kg) sufficient to support operations until at least </a:t>
            </a:r>
            <a:r>
              <a:rPr lang="en-GB" altLang="en-US" sz="1600" b="1">
                <a:solidFill>
                  <a:schemeClr val="tx1"/>
                </a:solidFill>
              </a:rPr>
              <a:t>Q3 2038</a:t>
            </a:r>
            <a:r>
              <a:rPr lang="en-GB" altLang="en-US" sz="1600">
                <a:solidFill>
                  <a:schemeClr val="tx1"/>
                </a:solidFill>
              </a:rPr>
              <a:t>.</a:t>
            </a:r>
          </a:p>
          <a:p>
            <a:pPr marL="717550" lvl="2" indent="-179388" algn="just">
              <a:buFont typeface="Arial" panose="020B0604020202020204" pitchFamily="34" charset="0"/>
              <a:buChar char="•"/>
            </a:pPr>
            <a:r>
              <a:rPr lang="en-GB" altLang="en-US" sz="1600" b="1">
                <a:solidFill>
                  <a:schemeClr val="tx1"/>
                </a:solidFill>
              </a:rPr>
              <a:t>Tropomi Folding Mirror Mechanism (FMM) </a:t>
            </a:r>
            <a:r>
              <a:rPr lang="en-GB" altLang="en-US" sz="1600">
                <a:solidFill>
                  <a:schemeClr val="tx1"/>
                </a:solidFill>
              </a:rPr>
              <a:t>reaches the design limit cycle allocation in </a:t>
            </a:r>
            <a:r>
              <a:rPr lang="en-GB" altLang="en-US" sz="1600" b="1">
                <a:solidFill>
                  <a:schemeClr val="tx1"/>
                </a:solidFill>
              </a:rPr>
              <a:t>Q2 2026</a:t>
            </a:r>
            <a:r>
              <a:rPr lang="en-GB" altLang="en-US" sz="1600">
                <a:solidFill>
                  <a:schemeClr val="tx1"/>
                </a:solidFill>
              </a:rPr>
              <a:t>.  Detailed analysis of the FMM show no degradation in the operational performance of this mechanism and </a:t>
            </a:r>
            <a:r>
              <a:rPr lang="en-US" altLang="en-US" sz="1600">
                <a:solidFill>
                  <a:schemeClr val="tx1"/>
                </a:solidFill>
              </a:rPr>
              <a:t>it is expected that the FMM </a:t>
            </a:r>
            <a:r>
              <a:rPr lang="en-US" altLang="en-US" sz="1600" b="1">
                <a:solidFill>
                  <a:schemeClr val="tx1"/>
                </a:solidFill>
              </a:rPr>
              <a:t>continues functioning well beyond the design limit</a:t>
            </a:r>
            <a:r>
              <a:rPr lang="en-US" altLang="en-US" sz="1600">
                <a:solidFill>
                  <a:schemeClr val="tx1"/>
                </a:solidFill>
              </a:rPr>
              <a:t>.</a:t>
            </a:r>
            <a:endParaRPr lang="en-GB" altLang="en-US" sz="1600">
              <a:solidFill>
                <a:schemeClr val="tx1"/>
              </a:solidFill>
            </a:endParaRPr>
          </a:p>
          <a:p>
            <a:pPr indent="-243164" algn="just">
              <a:buFont typeface="Arial" panose="020B0604020202020204" pitchFamily="34" charset="0"/>
              <a:buChar char="•"/>
            </a:pPr>
            <a:r>
              <a:rPr lang="en-US" altLang="en-US" sz="1600">
                <a:solidFill>
                  <a:schemeClr val="tx1"/>
                </a:solidFill>
              </a:rPr>
              <a:t>Sentinel-5P complies with the applicable ESA Space Debris Mitigation Requirements.</a:t>
            </a:r>
            <a:endParaRPr lang="en-GB" altLang="en-US" sz="1600">
              <a:solidFill>
                <a:schemeClr val="tx1"/>
              </a:solidFill>
            </a:endParaRPr>
          </a:p>
          <a:p>
            <a:pPr marL="717550" lvl="2" indent="-179388" algn="just">
              <a:buFont typeface="Arial" panose="020B0604020202020204" pitchFamily="34" charset="0"/>
              <a:buChar char="•"/>
            </a:pPr>
            <a:r>
              <a:rPr lang="en-GB" altLang="en-US" sz="1600">
                <a:solidFill>
                  <a:schemeClr val="tx1"/>
                </a:solidFill>
              </a:rPr>
              <a:t>Extensive investigations into Disposal strategies have been carried out by ADS-SAS.  Various disposal scenarios have been investigated with the simplest </a:t>
            </a:r>
            <a:r>
              <a:rPr lang="en-GB" altLang="en-US" sz="1600" b="1">
                <a:solidFill>
                  <a:schemeClr val="tx1"/>
                </a:solidFill>
              </a:rPr>
              <a:t>descend-and-forget uncontrolled re-entry</a:t>
            </a:r>
            <a:r>
              <a:rPr lang="en-GB" altLang="en-US" sz="1600">
                <a:solidFill>
                  <a:schemeClr val="tx1"/>
                </a:solidFill>
              </a:rPr>
              <a:t> scenario ensuring </a:t>
            </a:r>
            <a:r>
              <a:rPr lang="en-GB" altLang="en-US" sz="1600" b="1">
                <a:solidFill>
                  <a:schemeClr val="tx1"/>
                </a:solidFill>
              </a:rPr>
              <a:t>re-entry within 5 years</a:t>
            </a:r>
            <a:r>
              <a:rPr lang="en-GB" altLang="en-US" sz="1600">
                <a:solidFill>
                  <a:schemeClr val="tx1"/>
                </a:solidFill>
              </a:rPr>
              <a:t> (revised propellant allocation of ~55kg).</a:t>
            </a:r>
          </a:p>
          <a:p>
            <a:pPr marL="717550" lvl="2" indent="-179388" algn="just">
              <a:buFont typeface="Arial" panose="020B0604020202020204" pitchFamily="34" charset="0"/>
              <a:buChar char="•"/>
            </a:pPr>
            <a:r>
              <a:rPr lang="en-GB" altLang="en-US" sz="1600">
                <a:solidFill>
                  <a:schemeClr val="tx1"/>
                </a:solidFill>
              </a:rPr>
              <a:t>Probability of Successful Disposal remains &gt;0.95 at 15.3 years lifetime i.e. </a:t>
            </a:r>
            <a:r>
              <a:rPr lang="en-GB" altLang="en-US" sz="1600" b="1">
                <a:solidFill>
                  <a:schemeClr val="tx1"/>
                </a:solidFill>
              </a:rPr>
              <a:t>Q1 2033</a:t>
            </a:r>
            <a:r>
              <a:rPr lang="en-GB" altLang="en-US" sz="1600">
                <a:solidFill>
                  <a:schemeClr val="tx1"/>
                </a:solidFill>
              </a:rPr>
              <a:t> with </a:t>
            </a:r>
            <a:r>
              <a:rPr lang="en-GB" altLang="en-US" sz="1600" b="1">
                <a:solidFill>
                  <a:schemeClr val="tx1"/>
                </a:solidFill>
              </a:rPr>
              <a:t>battery performance</a:t>
            </a:r>
            <a:r>
              <a:rPr lang="en-GB" altLang="en-US" sz="1600">
                <a:solidFill>
                  <a:schemeClr val="tx1"/>
                </a:solidFill>
              </a:rPr>
              <a:t> driving this limit.</a:t>
            </a:r>
          </a:p>
        </p:txBody>
      </p:sp>
      <p:pic>
        <p:nvPicPr>
          <p:cNvPr id="2" name="Picture 2" descr="ESA - Sentinel-5P">
            <a:extLst>
              <a:ext uri="{FF2B5EF4-FFF2-40B4-BE49-F238E27FC236}">
                <a16:creationId xmlns:a16="http://schemas.microsoft.com/office/drawing/2014/main" id="{8552C493-10DF-68EA-639D-861729B1B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00" y="72000"/>
            <a:ext cx="756000" cy="756000"/>
          </a:xfrm>
          <a:prstGeom prst="rect">
            <a:avLst/>
          </a:prstGeom>
          <a:noFill/>
          <a:effectLst>
            <a:outerShdw blurRad="153772" dist="50800" dir="5400000" sx="99032" sy="99032" algn="ctr" rotWithShape="0">
              <a:srgbClr val="000000">
                <a:alpha val="82713"/>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63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7A94A-424E-A1B3-1CC3-B728A68767A1}"/>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50A2ECA-C0F8-BC16-C141-5F81DB41D4DB}"/>
              </a:ext>
            </a:extLst>
          </p:cNvPr>
          <p:cNvPicPr>
            <a:picLocks noGrp="1" noChangeAspect="1"/>
          </p:cNvPicPr>
          <p:nvPr>
            <p:ph idx="4294967295"/>
          </p:nvPr>
        </p:nvPicPr>
        <p:blipFill>
          <a:blip r:embed="rId3"/>
          <a:stretch>
            <a:fillRect/>
          </a:stretch>
        </p:blipFill>
        <p:spPr>
          <a:xfrm>
            <a:off x="0" y="310"/>
            <a:ext cx="12225338" cy="970876"/>
          </a:xfrm>
        </p:spPr>
      </p:pic>
      <p:pic>
        <p:nvPicPr>
          <p:cNvPr id="2" name="Picture 2" descr="Home - CopPhil">
            <a:extLst>
              <a:ext uri="{FF2B5EF4-FFF2-40B4-BE49-F238E27FC236}">
                <a16:creationId xmlns:a16="http://schemas.microsoft.com/office/drawing/2014/main" id="{73AD1427-DC0F-482F-A906-317CDDAF44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9DD435-A607-4469-5DB9-596A0DF288AA}"/>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067E948B-8600-16CA-6D39-A4037AE9D3ED}"/>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34B7D44A-B840-283B-FD47-2AE5B7C1695D}"/>
              </a:ext>
            </a:extLst>
          </p:cNvPr>
          <p:cNvSpPr txBox="1">
            <a:spLocks noGrp="1"/>
          </p:cNvSpPr>
          <p:nvPr>
            <p:ph type="title"/>
          </p:nvPr>
        </p:nvSpPr>
        <p:spPr bwMode="auto">
          <a:xfrm>
            <a:off x="216000" y="175790"/>
            <a:ext cx="101088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800">
                <a:solidFill>
                  <a:schemeClr val="bg1"/>
                </a:solidFill>
                <a:latin typeface="NotesEsa" panose="02000506030000020004" pitchFamily="2" charset="77"/>
              </a:rPr>
              <a:t>Reprocessing: Enhanced global SO2 retrievals</a:t>
            </a:r>
            <a:endParaRPr lang="en-GB" sz="2800" kern="0">
              <a:solidFill>
                <a:schemeClr val="bg1"/>
              </a:solidFill>
            </a:endParaRPr>
          </a:p>
        </p:txBody>
      </p:sp>
      <p:sp>
        <p:nvSpPr>
          <p:cNvPr id="5" name="TextBox 4">
            <a:extLst>
              <a:ext uri="{FF2B5EF4-FFF2-40B4-BE49-F238E27FC236}">
                <a16:creationId xmlns:a16="http://schemas.microsoft.com/office/drawing/2014/main" id="{A3134E77-8E44-4BDC-16F2-BC13AD0C364B}"/>
              </a:ext>
            </a:extLst>
          </p:cNvPr>
          <p:cNvSpPr txBox="1"/>
          <p:nvPr/>
        </p:nvSpPr>
        <p:spPr>
          <a:xfrm>
            <a:off x="7600822" y="4669128"/>
            <a:ext cx="3136436" cy="338554"/>
          </a:xfrm>
          <a:prstGeom prst="rect">
            <a:avLst/>
          </a:prstGeom>
          <a:solidFill>
            <a:srgbClr val="F9D5A9"/>
          </a:solidFill>
          <a:ln>
            <a:noFill/>
          </a:ln>
        </p:spPr>
        <p:txBody>
          <a:bodyPr wrap="square" lIns="0" rIns="0">
            <a:spAutoFit/>
          </a:bodyPr>
          <a:lstStyle>
            <a:defPPr>
              <a:defRPr lang="en-GB"/>
            </a:defPPr>
            <a:lvl1pPr algn="ctr">
              <a:defRPr sz="1400" i="0" u="none" strike="noStrike">
                <a:effectLst/>
                <a:latin typeface="NotesEsa" panose="02000506030000020004" pitchFamily="2" charset="77"/>
              </a:defRPr>
            </a:lvl1pPr>
          </a:lstStyle>
          <a:p>
            <a:r>
              <a:rPr lang="en-GB"/>
              <a:t>Credits: </a:t>
            </a:r>
            <a:r>
              <a:rPr lang="en-IT"/>
              <a:t>N. Theys – BIRA/DLR Teams</a:t>
            </a:r>
          </a:p>
        </p:txBody>
      </p:sp>
      <p:pic>
        <p:nvPicPr>
          <p:cNvPr id="6" name="Picture 5">
            <a:extLst>
              <a:ext uri="{FF2B5EF4-FFF2-40B4-BE49-F238E27FC236}">
                <a16:creationId xmlns:a16="http://schemas.microsoft.com/office/drawing/2014/main" id="{B18B7AA2-19F1-520C-E83C-BEE65D7ADF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367" r="7115" b="22987"/>
          <a:stretch>
            <a:fillRect/>
          </a:stretch>
        </p:blipFill>
        <p:spPr>
          <a:xfrm>
            <a:off x="6403028" y="1705422"/>
            <a:ext cx="5867045" cy="2950738"/>
          </a:xfrm>
          <a:prstGeom prst="rect">
            <a:avLst/>
          </a:prstGeom>
        </p:spPr>
      </p:pic>
      <p:cxnSp>
        <p:nvCxnSpPr>
          <p:cNvPr id="9" name="Straight Arrow Connector 8">
            <a:extLst>
              <a:ext uri="{FF2B5EF4-FFF2-40B4-BE49-F238E27FC236}">
                <a16:creationId xmlns:a16="http://schemas.microsoft.com/office/drawing/2014/main" id="{20D3C835-F90F-9C6D-0FB1-C0FF36F820A2}"/>
              </a:ext>
            </a:extLst>
          </p:cNvPr>
          <p:cNvCxnSpPr>
            <a:cxnSpLocks/>
          </p:cNvCxnSpPr>
          <p:nvPr/>
        </p:nvCxnSpPr>
        <p:spPr>
          <a:xfrm>
            <a:off x="9923632" y="1774286"/>
            <a:ext cx="945391"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5058B5-EDED-61D6-9306-D901EF0A86B9}"/>
              </a:ext>
            </a:extLst>
          </p:cNvPr>
          <p:cNvSpPr txBox="1"/>
          <p:nvPr/>
        </p:nvSpPr>
        <p:spPr>
          <a:xfrm>
            <a:off x="9812499" y="1362008"/>
            <a:ext cx="1738335" cy="369332"/>
          </a:xfrm>
          <a:prstGeom prst="rect">
            <a:avLst/>
          </a:prstGeom>
          <a:noFill/>
        </p:spPr>
        <p:txBody>
          <a:bodyPr wrap="square" rtlCol="0">
            <a:spAutoFit/>
          </a:bodyPr>
          <a:lstStyle/>
          <a:p>
            <a:pPr defTabSz="914377"/>
            <a:r>
              <a:rPr lang="en-IT">
                <a:solidFill>
                  <a:srgbClr val="63AE96"/>
                </a:solidFill>
                <a:latin typeface="Calibri"/>
              </a:rPr>
              <a:t>Switch Orbit</a:t>
            </a:r>
          </a:p>
        </p:txBody>
      </p:sp>
      <p:cxnSp>
        <p:nvCxnSpPr>
          <p:cNvPr id="17" name="Straight Connector 16">
            <a:extLst>
              <a:ext uri="{FF2B5EF4-FFF2-40B4-BE49-F238E27FC236}">
                <a16:creationId xmlns:a16="http://schemas.microsoft.com/office/drawing/2014/main" id="{554C8DBA-4FB4-E911-070E-31C0A8ED53C3}"/>
              </a:ext>
            </a:extLst>
          </p:cNvPr>
          <p:cNvCxnSpPr>
            <a:cxnSpLocks/>
          </p:cNvCxnSpPr>
          <p:nvPr/>
        </p:nvCxnSpPr>
        <p:spPr>
          <a:xfrm>
            <a:off x="9645805" y="1895707"/>
            <a:ext cx="591015" cy="2760453"/>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76C71C6-55F8-E13D-EF12-4AA74FA88DD3}"/>
              </a:ext>
            </a:extLst>
          </p:cNvPr>
          <p:cNvPicPr>
            <a:picLocks noChangeAspect="1"/>
          </p:cNvPicPr>
          <p:nvPr/>
        </p:nvPicPr>
        <p:blipFill>
          <a:blip r:embed="rId8"/>
          <a:stretch>
            <a:fillRect/>
          </a:stretch>
        </p:blipFill>
        <p:spPr>
          <a:xfrm>
            <a:off x="189803" y="2784440"/>
            <a:ext cx="6193215" cy="2959993"/>
          </a:xfrm>
          <a:prstGeom prst="rect">
            <a:avLst/>
          </a:prstGeom>
        </p:spPr>
      </p:pic>
      <p:sp>
        <p:nvSpPr>
          <p:cNvPr id="19" name="TextBox 18">
            <a:extLst>
              <a:ext uri="{FF2B5EF4-FFF2-40B4-BE49-F238E27FC236}">
                <a16:creationId xmlns:a16="http://schemas.microsoft.com/office/drawing/2014/main" id="{D37C93A9-8E85-D570-2A0C-56EB39073130}"/>
              </a:ext>
            </a:extLst>
          </p:cNvPr>
          <p:cNvSpPr txBox="1"/>
          <p:nvPr/>
        </p:nvSpPr>
        <p:spPr>
          <a:xfrm>
            <a:off x="222383" y="1315891"/>
            <a:ext cx="6688693" cy="198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marL="457200" indent="-457200" eaLnBrk="0" hangingPunct="0">
              <a:lnSpc>
                <a:spcPct val="119000"/>
              </a:lnSpc>
              <a:spcBef>
                <a:spcPct val="20000"/>
              </a:spcBef>
              <a:buClr>
                <a:srgbClr val="00AE9C"/>
              </a:buClr>
              <a:buFont typeface="Wingdings" panose="05000000000000000000" pitchFamily="2" charset="2"/>
              <a:buChar char="Ø"/>
              <a:defRPr sz="1600" b="1">
                <a:latin typeface="Arial"/>
                <a:ea typeface="MS PGothic"/>
                <a:cs typeface="Arial"/>
              </a:defRPr>
            </a:lvl1pPr>
            <a:lvl2pPr marL="1238250" lvl="1" indent="-457200" eaLnBrk="0" hangingPunct="0">
              <a:lnSpc>
                <a:spcPct val="119000"/>
              </a:lnSpc>
              <a:spcBef>
                <a:spcPct val="20000"/>
              </a:spcBef>
              <a:buClr>
                <a:srgbClr val="00AE9C"/>
              </a:buClr>
              <a:buFont typeface="Wingdings" panose="05000000000000000000" pitchFamily="2" charset="2"/>
              <a:buChar char="ü"/>
              <a:defRPr sz="1400">
                <a:latin typeface="Arial"/>
                <a:ea typeface="MS PGothic"/>
                <a:cs typeface="Arial"/>
              </a:defRPr>
            </a:lvl2pPr>
            <a:lvl3pPr marL="1357313" eaLnBrk="0" hangingPunct="0">
              <a:lnSpc>
                <a:spcPct val="119000"/>
              </a:lnSpc>
              <a:spcBef>
                <a:spcPct val="20000"/>
              </a:spcBef>
              <a:buClr>
                <a:schemeClr val="accent1"/>
              </a:buClr>
              <a:buFont typeface="Verdana" panose="020B0604030504040204" pitchFamily="34" charset="0"/>
              <a:defRPr sz="1800">
                <a:solidFill>
                  <a:srgbClr val="8197A6"/>
                </a:solidFill>
                <a:latin typeface="Arial" panose="020B0604020202020204" pitchFamily="34" charset="0"/>
                <a:ea typeface="MS PGothic" pitchFamily="34" charset="-128"/>
                <a:cs typeface="Arial" panose="020B0604020202020204" pitchFamily="34" charset="0"/>
              </a:defRPr>
            </a:lvl3pPr>
            <a:lvl4pPr marL="1933575"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4pPr>
            <a:lvl5pPr marL="2509838" eaLnBrk="0" hangingPunct="0">
              <a:lnSpc>
                <a:spcPct val="119000"/>
              </a:lnSpc>
              <a:spcBef>
                <a:spcPct val="20000"/>
              </a:spcBef>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5pPr>
            <a:lvl6pPr marL="335661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a:t>COBRA algorithm update for Sentinel-5P/TROPOMI SO₂ data:</a:t>
            </a:r>
          </a:p>
          <a:p>
            <a:pPr lvl="1"/>
            <a:r>
              <a:rPr lang="en-GB"/>
              <a:t>(1) Significantly reduced noise &amp; bias</a:t>
            </a:r>
          </a:p>
          <a:p>
            <a:pPr lvl="1"/>
            <a:r>
              <a:rPr lang="en-GB"/>
              <a:t>(2) Enables detection of anthropogenic SO₂ plumes co-located with NO₂ (previously not possible)</a:t>
            </a:r>
            <a:br>
              <a:rPr lang="en-GB"/>
            </a:br>
            <a:endParaRPr lang="en-GB"/>
          </a:p>
        </p:txBody>
      </p:sp>
      <p:sp>
        <p:nvSpPr>
          <p:cNvPr id="20" name="TextBox 19">
            <a:extLst>
              <a:ext uri="{FF2B5EF4-FFF2-40B4-BE49-F238E27FC236}">
                <a16:creationId xmlns:a16="http://schemas.microsoft.com/office/drawing/2014/main" id="{A346F130-628C-C8A4-CCC2-2575267A47E7}"/>
              </a:ext>
            </a:extLst>
          </p:cNvPr>
          <p:cNvSpPr txBox="1"/>
          <p:nvPr/>
        </p:nvSpPr>
        <p:spPr>
          <a:xfrm>
            <a:off x="6456816" y="5355317"/>
            <a:ext cx="5761773" cy="1015663"/>
          </a:xfrm>
          <a:prstGeom prst="rect">
            <a:avLst/>
          </a:prstGeom>
          <a:noFill/>
        </p:spPr>
        <p:txBody>
          <a:bodyPr wrap="square" lIns="91440" tIns="45720" rIns="91440" bIns="45720" anchor="t">
            <a:spAutoFit/>
          </a:bodyPr>
          <a:lstStyle/>
          <a:p>
            <a:pPr defTabSz="914377"/>
            <a:r>
              <a:rPr lang="en-IT" sz="1600" b="1">
                <a:latin typeface="Arial"/>
                <a:ea typeface="MS PGothic"/>
                <a:cs typeface="Arial"/>
              </a:rPr>
              <a:t>✅ </a:t>
            </a:r>
            <a:r>
              <a:rPr lang="en-GB" sz="1600" b="1">
                <a:latin typeface="Arial"/>
                <a:ea typeface="MS PGothic"/>
                <a:cs typeface="Arial"/>
              </a:rPr>
              <a:t>Full-mission (2018–2024) reprocessed and validated SO₂ products now available on CDSE. </a:t>
            </a:r>
          </a:p>
          <a:p>
            <a:pPr lvl="1" defTabSz="914377"/>
            <a:r>
              <a:rPr lang="en-GB" sz="1400">
                <a:latin typeface="Arial"/>
                <a:ea typeface="MS PGothic"/>
                <a:cs typeface="Arial"/>
              </a:rPr>
              <a:t>This includes SO2 Layer Height data sets for the first time in the official SO2 product</a:t>
            </a:r>
            <a:r>
              <a:rPr lang="en-GB" sz="1400">
                <a:solidFill>
                  <a:prstClr val="black"/>
                </a:solidFill>
                <a:latin typeface="Calibri"/>
                <a:ea typeface="+mn-lt"/>
                <a:cs typeface="Calibri"/>
              </a:rPr>
              <a:t>.</a:t>
            </a:r>
            <a:endParaRPr lang="en-IT" sz="1400">
              <a:solidFill>
                <a:prstClr val="black"/>
              </a:solidFill>
              <a:latin typeface="Calibri"/>
              <a:ea typeface="+mn-lt"/>
              <a:cs typeface="Calibri"/>
            </a:endParaRPr>
          </a:p>
        </p:txBody>
      </p:sp>
      <p:sp>
        <p:nvSpPr>
          <p:cNvPr id="21" name="TextBox 20">
            <a:extLst>
              <a:ext uri="{FF2B5EF4-FFF2-40B4-BE49-F238E27FC236}">
                <a16:creationId xmlns:a16="http://schemas.microsoft.com/office/drawing/2014/main" id="{FEE1DAA5-425C-6495-EBA2-59A0828AA299}"/>
              </a:ext>
            </a:extLst>
          </p:cNvPr>
          <p:cNvSpPr txBox="1"/>
          <p:nvPr/>
        </p:nvSpPr>
        <p:spPr>
          <a:xfrm>
            <a:off x="1541874" y="5790600"/>
            <a:ext cx="2822055" cy="307777"/>
          </a:xfrm>
          <a:prstGeom prst="rect">
            <a:avLst/>
          </a:prstGeom>
          <a:solidFill>
            <a:srgbClr val="F9D5A9"/>
          </a:solidFill>
          <a:ln>
            <a:noFill/>
          </a:ln>
        </p:spPr>
        <p:txBody>
          <a:bodyPr wrap="square" lIns="0" rIns="0">
            <a:spAutoFit/>
          </a:bodyPr>
          <a:lstStyle>
            <a:defPPr>
              <a:defRPr lang="en-GB"/>
            </a:defPPr>
            <a:lvl1pPr algn="ctr">
              <a:defRPr sz="1400" i="0" u="none" strike="noStrike">
                <a:effectLst/>
                <a:latin typeface="NotesEsa" panose="02000506030000020004" pitchFamily="2" charset="77"/>
              </a:defRPr>
            </a:lvl1pPr>
          </a:lstStyle>
          <a:p>
            <a:r>
              <a:rPr lang="en-GB"/>
              <a:t>Credits: </a:t>
            </a:r>
            <a:r>
              <a:rPr lang="en-IT"/>
              <a:t>N. Theys – BIRA/DLR Teams</a:t>
            </a:r>
          </a:p>
        </p:txBody>
      </p:sp>
      <p:sp>
        <p:nvSpPr>
          <p:cNvPr id="22" name="TextBox 21">
            <a:extLst>
              <a:ext uri="{FF2B5EF4-FFF2-40B4-BE49-F238E27FC236}">
                <a16:creationId xmlns:a16="http://schemas.microsoft.com/office/drawing/2014/main" id="{B2ED5827-59C2-AAD4-1DAA-5BECFBF8450F}"/>
              </a:ext>
            </a:extLst>
          </p:cNvPr>
          <p:cNvSpPr txBox="1"/>
          <p:nvPr/>
        </p:nvSpPr>
        <p:spPr>
          <a:xfrm>
            <a:off x="7215777" y="4629547"/>
            <a:ext cx="542235" cy="400110"/>
          </a:xfrm>
          <a:prstGeom prst="rect">
            <a:avLst/>
          </a:prstGeom>
          <a:noFill/>
        </p:spPr>
        <p:txBody>
          <a:bodyPr wrap="square">
            <a:spAutoFit/>
          </a:bodyPr>
          <a:lstStyle/>
          <a:p>
            <a:pPr defTabSz="914377"/>
            <a:r>
              <a:rPr lang="en-GB" sz="2000" b="1">
                <a:solidFill>
                  <a:prstClr val="black"/>
                </a:solidFill>
                <a:latin typeface="Calibri"/>
              </a:rPr>
              <a:t>(1) </a:t>
            </a:r>
            <a:endParaRPr lang="en-IT" sz="2000" b="1">
              <a:solidFill>
                <a:prstClr val="black"/>
              </a:solidFill>
              <a:latin typeface="Calibri"/>
            </a:endParaRPr>
          </a:p>
        </p:txBody>
      </p:sp>
      <p:sp>
        <p:nvSpPr>
          <p:cNvPr id="23" name="TextBox 22">
            <a:extLst>
              <a:ext uri="{FF2B5EF4-FFF2-40B4-BE49-F238E27FC236}">
                <a16:creationId xmlns:a16="http://schemas.microsoft.com/office/drawing/2014/main" id="{5550EA60-EB08-31FD-DAF1-F91C147ADCD4}"/>
              </a:ext>
            </a:extLst>
          </p:cNvPr>
          <p:cNvSpPr txBox="1"/>
          <p:nvPr/>
        </p:nvSpPr>
        <p:spPr>
          <a:xfrm>
            <a:off x="999639" y="5744433"/>
            <a:ext cx="542235" cy="400110"/>
          </a:xfrm>
          <a:prstGeom prst="rect">
            <a:avLst/>
          </a:prstGeom>
          <a:noFill/>
        </p:spPr>
        <p:txBody>
          <a:bodyPr wrap="square">
            <a:spAutoFit/>
          </a:bodyPr>
          <a:lstStyle/>
          <a:p>
            <a:pPr defTabSz="914377"/>
            <a:r>
              <a:rPr lang="en-GB" sz="2000" b="1">
                <a:solidFill>
                  <a:prstClr val="black"/>
                </a:solidFill>
                <a:latin typeface="Calibri"/>
              </a:rPr>
              <a:t>(2) </a:t>
            </a:r>
            <a:endParaRPr lang="en-IT" sz="2000" b="1">
              <a:solidFill>
                <a:prstClr val="black"/>
              </a:solidFill>
              <a:latin typeface="Calibri"/>
            </a:endParaRPr>
          </a:p>
        </p:txBody>
      </p:sp>
    </p:spTree>
    <p:extLst>
      <p:ext uri="{BB962C8B-B14F-4D97-AF65-F5344CB8AC3E}">
        <p14:creationId xmlns:p14="http://schemas.microsoft.com/office/powerpoint/2010/main" val="306636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5415F-023D-0495-5B1A-701E61297F63}"/>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4DD8869-61EB-4409-3775-490DD283FDED}"/>
              </a:ext>
            </a:extLst>
          </p:cNvPr>
          <p:cNvPicPr>
            <a:picLocks noGrp="1" noChangeAspect="1"/>
          </p:cNvPicPr>
          <p:nvPr>
            <p:ph idx="4294967295"/>
          </p:nvPr>
        </p:nvPicPr>
        <p:blipFill>
          <a:blip r:embed="rId3"/>
          <a:stretch>
            <a:fillRect/>
          </a:stretch>
        </p:blipFill>
        <p:spPr>
          <a:xfrm>
            <a:off x="0" y="310"/>
            <a:ext cx="12225338" cy="970876"/>
          </a:xfrm>
        </p:spPr>
      </p:pic>
      <p:pic>
        <p:nvPicPr>
          <p:cNvPr id="2" name="Picture 2" descr="Home - CopPhil">
            <a:extLst>
              <a:ext uri="{FF2B5EF4-FFF2-40B4-BE49-F238E27FC236}">
                <a16:creationId xmlns:a16="http://schemas.microsoft.com/office/drawing/2014/main" id="{5B901A30-22C2-07A0-0EBA-7DF2DBFFB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9CD35A-2AD1-0C21-0F11-74EB6506946F}"/>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E3937789-5F54-444D-192B-A4F80F9B8F20}"/>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C767F581-F94D-97B0-B12E-A559AB96410F}"/>
              </a:ext>
            </a:extLst>
          </p:cNvPr>
          <p:cNvSpPr txBox="1">
            <a:spLocks noGrp="1"/>
          </p:cNvSpPr>
          <p:nvPr>
            <p:ph type="title"/>
          </p:nvPr>
        </p:nvSpPr>
        <p:spPr bwMode="auto">
          <a:xfrm>
            <a:off x="216000" y="175790"/>
            <a:ext cx="101088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US" sz="2800">
                <a:solidFill>
                  <a:schemeClr val="bg1"/>
                </a:solidFill>
                <a:latin typeface="NotesEsa" panose="02000506030000020004" pitchFamily="2" charset="77"/>
              </a:rPr>
              <a:t>Sentinel-5P – Global Reference Mission </a:t>
            </a:r>
            <a:endParaRPr lang="en-GB" sz="2800" kern="0">
              <a:solidFill>
                <a:schemeClr val="bg1"/>
              </a:solidFill>
              <a:latin typeface="NotesEsa" panose="02000506030000020004" pitchFamily="2" charset="77"/>
            </a:endParaRPr>
          </a:p>
        </p:txBody>
      </p:sp>
      <p:pic>
        <p:nvPicPr>
          <p:cNvPr id="5" name="Picture 4">
            <a:extLst>
              <a:ext uri="{FF2B5EF4-FFF2-40B4-BE49-F238E27FC236}">
                <a16:creationId xmlns:a16="http://schemas.microsoft.com/office/drawing/2014/main" id="{6C0A7061-9B13-0D89-1B00-F41A6BD27BDF}"/>
              </a:ext>
            </a:extLst>
          </p:cNvPr>
          <p:cNvPicPr>
            <a:picLocks noChangeAspect="1"/>
          </p:cNvPicPr>
          <p:nvPr/>
        </p:nvPicPr>
        <p:blipFill rotWithShape="1">
          <a:blip r:embed="rId7"/>
          <a:srcRect l="4812" t="331" r="4191" b="2285"/>
          <a:stretch>
            <a:fillRect/>
          </a:stretch>
        </p:blipFill>
        <p:spPr>
          <a:xfrm>
            <a:off x="4329414" y="1032312"/>
            <a:ext cx="7632824" cy="5308788"/>
          </a:xfrm>
          <a:prstGeom prst="rect">
            <a:avLst/>
          </a:prstGeom>
        </p:spPr>
      </p:pic>
      <p:sp>
        <p:nvSpPr>
          <p:cNvPr id="6" name="TextBox 5">
            <a:extLst>
              <a:ext uri="{FF2B5EF4-FFF2-40B4-BE49-F238E27FC236}">
                <a16:creationId xmlns:a16="http://schemas.microsoft.com/office/drawing/2014/main" id="{0ED84ADA-D29E-94CD-94F1-44BD46C93C53}"/>
              </a:ext>
            </a:extLst>
          </p:cNvPr>
          <p:cNvSpPr txBox="1"/>
          <p:nvPr/>
        </p:nvSpPr>
        <p:spPr>
          <a:xfrm>
            <a:off x="307616" y="2481069"/>
            <a:ext cx="3771899" cy="3452227"/>
          </a:xfrm>
          <a:prstGeom prst="rect">
            <a:avLst/>
          </a:prstGeom>
          <a:noFill/>
        </p:spPr>
        <p:txBody>
          <a:bodyPr wrap="square" rtlCol="0">
            <a:spAutoFit/>
          </a:bodyPr>
          <a:lstStyle/>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sym typeface="Calibri"/>
              </a:rPr>
              <a:t>Geostationary missions;</a:t>
            </a:r>
          </a:p>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rPr>
              <a:t>Sentinel Suite (S4 &amp; S5 added)</a:t>
            </a:r>
            <a:endParaRPr kumimoji="0" lang="en-GB" sz="2100" b="0" i="0" u="none" strike="noStrike" kern="0" cap="none" spc="0" normalizeH="0" baseline="0" noProof="0">
              <a:ln>
                <a:noFill/>
              </a:ln>
              <a:solidFill>
                <a:srgbClr val="1C5177"/>
              </a:solidFill>
              <a:effectLst/>
              <a:uLnTx/>
              <a:uFillTx/>
              <a:latin typeface="Calibri"/>
              <a:ea typeface="+mn-ea"/>
              <a:cs typeface="Calibri"/>
              <a:sym typeface="Calibri"/>
            </a:endParaRPr>
          </a:p>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sym typeface="Calibri"/>
              </a:rPr>
              <a:t>Ground-based sites – FRM; </a:t>
            </a:r>
          </a:p>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sym typeface="Calibri"/>
              </a:rPr>
              <a:t>Field campaigns &amp; mobile measurements;</a:t>
            </a:r>
          </a:p>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sym typeface="Calibri"/>
              </a:rPr>
              <a:t>CCMs higher spatial resolution, small footprints </a:t>
            </a:r>
          </a:p>
          <a:p>
            <a:pPr marL="0" marR="0" lvl="1" indent="-285750" algn="l" defTabSz="914400" rtl="0" eaLnBrk="1" fontAlgn="base" latinLnBrk="0" hangingPunct="1">
              <a:lnSpc>
                <a:spcPct val="100000"/>
              </a:lnSpc>
              <a:spcBef>
                <a:spcPts val="200"/>
              </a:spcBef>
              <a:spcAft>
                <a:spcPct val="0"/>
              </a:spcAft>
              <a:buClrTx/>
              <a:buSzPct val="100000"/>
              <a:buFont typeface="Arial" panose="020B0604020202020204" pitchFamily="34" charset="0"/>
              <a:buChar char="•"/>
              <a:tabLst/>
              <a:defRPr/>
            </a:pPr>
            <a:r>
              <a:rPr kumimoji="0" lang="en-GB" sz="2100" b="0" i="0" u="none" strike="noStrike" kern="0" cap="none" spc="0" normalizeH="0" baseline="0" noProof="0">
                <a:ln>
                  <a:noFill/>
                </a:ln>
                <a:solidFill>
                  <a:srgbClr val="1C5177"/>
                </a:solidFill>
                <a:effectLst/>
                <a:uLnTx/>
                <a:uFillTx/>
                <a:latin typeface="Calibri"/>
                <a:ea typeface="+mn-ea"/>
                <a:cs typeface="Calibri"/>
              </a:rPr>
              <a:t>Copernicus services, particularly ECMWF-CAMS, for global assimilation &amp; forecasting</a:t>
            </a:r>
            <a:endParaRPr kumimoji="0" lang="en-GB" sz="2100" b="0" i="0" u="none" strike="noStrike" kern="0" cap="none" spc="0" normalizeH="0" baseline="0" noProof="0">
              <a:ln>
                <a:noFill/>
              </a:ln>
              <a:solidFill>
                <a:srgbClr val="1C5177"/>
              </a:solidFill>
              <a:effectLst/>
              <a:uLnTx/>
              <a:uFillTx/>
              <a:latin typeface="Calibri"/>
              <a:ea typeface="+mn-ea"/>
              <a:cs typeface="Calibri"/>
              <a:sym typeface="Calibri"/>
            </a:endParaRPr>
          </a:p>
        </p:txBody>
      </p:sp>
      <p:sp>
        <p:nvSpPr>
          <p:cNvPr id="8" name="TextBox 7">
            <a:extLst>
              <a:ext uri="{FF2B5EF4-FFF2-40B4-BE49-F238E27FC236}">
                <a16:creationId xmlns:a16="http://schemas.microsoft.com/office/drawing/2014/main" id="{58636CAD-FADA-7B52-51D3-21E1CCC18E3C}"/>
              </a:ext>
            </a:extLst>
          </p:cNvPr>
          <p:cNvSpPr txBox="1"/>
          <p:nvPr/>
        </p:nvSpPr>
        <p:spPr>
          <a:xfrm>
            <a:off x="307615" y="1156744"/>
            <a:ext cx="3678382" cy="1292662"/>
          </a:xfrm>
          <a:prstGeom prst="rect">
            <a:avLst/>
          </a:prstGeom>
          <a:noFill/>
        </p:spPr>
        <p:txBody>
          <a:bodyPr wrap="square">
            <a:spAutoFit/>
          </a:bodyPr>
          <a:lstStyle/>
          <a:p>
            <a:pPr marL="0" marR="0" lvl="0" indent="0" algn="ctr" defTabSz="914400" rtl="0" eaLnBrk="1" fontAlgn="base" latinLnBrk="0" hangingPunct="1">
              <a:lnSpc>
                <a:spcPct val="100000"/>
              </a:lnSpc>
              <a:spcBef>
                <a:spcPts val="200"/>
              </a:spcBef>
              <a:spcAft>
                <a:spcPct val="0"/>
              </a:spcAft>
              <a:buClrTx/>
              <a:buSzPct val="100000"/>
              <a:buFontTx/>
              <a:buNone/>
              <a:tabLst/>
              <a:defRPr/>
            </a:pPr>
            <a:r>
              <a:rPr kumimoji="0" lang="en-GB" sz="2600" b="0" i="1" u="none" strike="noStrike" kern="0" cap="none" spc="0" normalizeH="0" baseline="0" noProof="0">
                <a:ln>
                  <a:noFill/>
                </a:ln>
                <a:solidFill>
                  <a:srgbClr val="1C5177"/>
                </a:solidFill>
                <a:effectLst/>
                <a:uLnTx/>
                <a:uFillTx/>
                <a:latin typeface="Calibri"/>
                <a:ea typeface="+mn-ea"/>
                <a:cs typeface="Calibri"/>
                <a:sym typeface="Calibri"/>
              </a:rPr>
              <a:t>The ever-increasing role of TROPOMI to serve as an anchor point:</a:t>
            </a:r>
          </a:p>
        </p:txBody>
      </p:sp>
      <p:sp>
        <p:nvSpPr>
          <p:cNvPr id="9" name="TextBox 8">
            <a:extLst>
              <a:ext uri="{FF2B5EF4-FFF2-40B4-BE49-F238E27FC236}">
                <a16:creationId xmlns:a16="http://schemas.microsoft.com/office/drawing/2014/main" id="{509935F2-BFD3-806E-D42C-6A336C4E7A85}"/>
              </a:ext>
            </a:extLst>
          </p:cNvPr>
          <p:cNvSpPr txBox="1"/>
          <p:nvPr/>
        </p:nvSpPr>
        <p:spPr>
          <a:xfrm>
            <a:off x="147736" y="6094449"/>
            <a:ext cx="3532367" cy="307777"/>
          </a:xfrm>
          <a:prstGeom prst="rect">
            <a:avLst/>
          </a:prstGeom>
          <a:noFill/>
        </p:spPr>
        <p:txBody>
          <a:bodyPr wrap="square" rtlCol="0">
            <a:spAutoFit/>
          </a:bodyPr>
          <a:lstStyle/>
          <a:p>
            <a:r>
              <a:rPr lang="en-IT" sz="1400"/>
              <a:t>Credit: D. Stein Zweers (KNMI)</a:t>
            </a:r>
          </a:p>
        </p:txBody>
      </p:sp>
    </p:spTree>
    <p:extLst>
      <p:ext uri="{BB962C8B-B14F-4D97-AF65-F5344CB8AC3E}">
        <p14:creationId xmlns:p14="http://schemas.microsoft.com/office/powerpoint/2010/main" val="362484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9AC8-5F9B-C6FB-9DE1-995997EB6485}"/>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9B062F4-B856-AA42-8084-52DF1F264223}"/>
              </a:ext>
            </a:extLst>
          </p:cNvPr>
          <p:cNvPicPr>
            <a:picLocks noGrp="1" noChangeAspect="1"/>
          </p:cNvPicPr>
          <p:nvPr>
            <p:ph idx="4294967295"/>
          </p:nvPr>
        </p:nvPicPr>
        <p:blipFill>
          <a:blip r:embed="rId3"/>
          <a:stretch>
            <a:fillRect/>
          </a:stretch>
        </p:blipFill>
        <p:spPr>
          <a:xfrm>
            <a:off x="0" y="310"/>
            <a:ext cx="12225338" cy="970876"/>
          </a:xfrm>
          <a:solidFill>
            <a:srgbClr val="F9D5A9"/>
          </a:solidFill>
          <a:ln>
            <a:noFill/>
          </a:ln>
        </p:spPr>
      </p:pic>
      <p:pic>
        <p:nvPicPr>
          <p:cNvPr id="2" name="Picture 2" descr="Home - CopPhil">
            <a:extLst>
              <a:ext uri="{FF2B5EF4-FFF2-40B4-BE49-F238E27FC236}">
                <a16:creationId xmlns:a16="http://schemas.microsoft.com/office/drawing/2014/main" id="{94376FF0-1CDB-62E5-7C63-0590F988BA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850" y="93656"/>
            <a:ext cx="1852201" cy="607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0B7D22-F6FF-FBDE-315E-DD5481674385}"/>
              </a:ext>
            </a:extLst>
          </p:cNvPr>
          <p:cNvPicPr>
            <a:picLocks noChangeAspect="1"/>
          </p:cNvPicPr>
          <p:nvPr/>
        </p:nvPicPr>
        <p:blipFill>
          <a:blip r:embed="rId5"/>
          <a:stretch>
            <a:fillRect/>
          </a:stretch>
        </p:blipFill>
        <p:spPr>
          <a:xfrm>
            <a:off x="7175450" y="209383"/>
            <a:ext cx="1729749" cy="366030"/>
          </a:xfrm>
          <a:prstGeom prst="rect">
            <a:avLst/>
          </a:prstGeom>
        </p:spPr>
      </p:pic>
      <p:pic>
        <p:nvPicPr>
          <p:cNvPr id="7" name="Picture 6">
            <a:extLst>
              <a:ext uri="{FF2B5EF4-FFF2-40B4-BE49-F238E27FC236}">
                <a16:creationId xmlns:a16="http://schemas.microsoft.com/office/drawing/2014/main" id="{49158D29-4E89-C46F-9A45-54CA0D7FCF97}"/>
              </a:ext>
            </a:extLst>
          </p:cNvPr>
          <p:cNvPicPr>
            <a:picLocks noChangeAspect="1"/>
          </p:cNvPicPr>
          <p:nvPr/>
        </p:nvPicPr>
        <p:blipFill>
          <a:blip r:embed="rId6"/>
          <a:stretch>
            <a:fillRect/>
          </a:stretch>
        </p:blipFill>
        <p:spPr>
          <a:xfrm>
            <a:off x="10089634" y="181142"/>
            <a:ext cx="2077022" cy="453003"/>
          </a:xfrm>
          <a:prstGeom prst="rect">
            <a:avLst/>
          </a:prstGeom>
        </p:spPr>
      </p:pic>
      <p:sp>
        <p:nvSpPr>
          <p:cNvPr id="4" name="Title 4">
            <a:extLst>
              <a:ext uri="{FF2B5EF4-FFF2-40B4-BE49-F238E27FC236}">
                <a16:creationId xmlns:a16="http://schemas.microsoft.com/office/drawing/2014/main" id="{B60CEFCA-E0E1-C0E7-0DA9-C0EE9BCDA18F}"/>
              </a:ext>
            </a:extLst>
          </p:cNvPr>
          <p:cNvSpPr txBox="1">
            <a:spLocks noGrp="1"/>
          </p:cNvSpPr>
          <p:nvPr>
            <p:ph type="title"/>
          </p:nvPr>
        </p:nvSpPr>
        <p:spPr bwMode="auto">
          <a:xfrm>
            <a:off x="216000" y="175790"/>
            <a:ext cx="10108800"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US" sz="2800">
                <a:solidFill>
                  <a:schemeClr val="bg1"/>
                </a:solidFill>
                <a:latin typeface="NotesEsa" panose="02000506030000020004" pitchFamily="2" charset="77"/>
              </a:rPr>
              <a:t>Complementarity with Sentinel-5</a:t>
            </a:r>
            <a:endParaRPr lang="en-GB" sz="2800" kern="0">
              <a:solidFill>
                <a:schemeClr val="bg1"/>
              </a:solidFill>
              <a:latin typeface="NotesEsa" panose="02000506030000020004" pitchFamily="2" charset="77"/>
            </a:endParaRPr>
          </a:p>
        </p:txBody>
      </p:sp>
      <p:pic>
        <p:nvPicPr>
          <p:cNvPr id="16" name="Picture 15" descr="A map of the world&#10;&#10;AI-generated content may be incorrect.">
            <a:extLst>
              <a:ext uri="{FF2B5EF4-FFF2-40B4-BE49-F238E27FC236}">
                <a16:creationId xmlns:a16="http://schemas.microsoft.com/office/drawing/2014/main" id="{1967E870-4D6F-705F-5FC9-852E1E4527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98" y="1564356"/>
            <a:ext cx="6120000" cy="3579663"/>
          </a:xfrm>
          <a:prstGeom prst="rect">
            <a:avLst/>
          </a:prstGeom>
        </p:spPr>
      </p:pic>
      <p:sp>
        <p:nvSpPr>
          <p:cNvPr id="17" name="TextBox 16">
            <a:extLst>
              <a:ext uri="{FF2B5EF4-FFF2-40B4-BE49-F238E27FC236}">
                <a16:creationId xmlns:a16="http://schemas.microsoft.com/office/drawing/2014/main" id="{9EDCC206-B620-A2F4-1552-B84C2DA815A0}"/>
              </a:ext>
            </a:extLst>
          </p:cNvPr>
          <p:cNvSpPr txBox="1"/>
          <p:nvPr/>
        </p:nvSpPr>
        <p:spPr>
          <a:xfrm>
            <a:off x="132907" y="5634432"/>
            <a:ext cx="3532367" cy="707886"/>
          </a:xfrm>
          <a:prstGeom prst="rect">
            <a:avLst/>
          </a:prstGeom>
          <a:noFill/>
        </p:spPr>
        <p:txBody>
          <a:bodyPr wrap="square" rtlCol="0">
            <a:spAutoFit/>
          </a:bodyPr>
          <a:lstStyle/>
          <a:p>
            <a:r>
              <a:rPr lang="en-US" sz="2000" i="1" noProof="0"/>
              <a:t>Same period: 2005-2023</a:t>
            </a:r>
          </a:p>
          <a:p>
            <a:r>
              <a:rPr lang="en-US" sz="2000" i="1" noProof="0"/>
              <a:t>Same resolution= 1°</a:t>
            </a:r>
          </a:p>
        </p:txBody>
      </p:sp>
      <p:pic>
        <p:nvPicPr>
          <p:cNvPr id="18" name="Picture 17" descr="A map of the world&#10;&#10;AI-generated content may be incorrect.">
            <a:extLst>
              <a:ext uri="{FF2B5EF4-FFF2-40B4-BE49-F238E27FC236}">
                <a16:creationId xmlns:a16="http://schemas.microsoft.com/office/drawing/2014/main" id="{A0D669A7-CD30-068E-E061-BE8D93EFE3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1608" y="1564355"/>
            <a:ext cx="6120000" cy="3579663"/>
          </a:xfrm>
          <a:prstGeom prst="rect">
            <a:avLst/>
          </a:prstGeom>
        </p:spPr>
      </p:pic>
      <p:sp>
        <p:nvSpPr>
          <p:cNvPr id="19" name="TextBox 18">
            <a:extLst>
              <a:ext uri="{FF2B5EF4-FFF2-40B4-BE49-F238E27FC236}">
                <a16:creationId xmlns:a16="http://schemas.microsoft.com/office/drawing/2014/main" id="{D5E5023A-F03F-AF20-1E2E-566E0301DEF4}"/>
              </a:ext>
            </a:extLst>
          </p:cNvPr>
          <p:cNvSpPr txBox="1"/>
          <p:nvPr/>
        </p:nvSpPr>
        <p:spPr>
          <a:xfrm>
            <a:off x="4543443" y="5113939"/>
            <a:ext cx="7548988" cy="124649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1500" noProof="0"/>
              <a:t>Larger morning columns in South America &amp; Africa</a:t>
            </a:r>
          </a:p>
          <a:p>
            <a:pPr marL="342900" indent="-342900">
              <a:buFont typeface="Arial" panose="020B0604020202020204" pitchFamily="34" charset="0"/>
              <a:buChar char="•"/>
            </a:pPr>
            <a:r>
              <a:rPr lang="en-US" sz="1500" noProof="0"/>
              <a:t>Good agreement in Asia</a:t>
            </a:r>
          </a:p>
          <a:p>
            <a:pPr marL="342900" indent="-342900">
              <a:buFont typeface="Arial" panose="020B0604020202020204" pitchFamily="34" charset="0"/>
              <a:buChar char="•"/>
            </a:pPr>
            <a:r>
              <a:rPr lang="en-US" sz="1500" noProof="0"/>
              <a:t>Larger afternoon columns in US/Europe</a:t>
            </a:r>
          </a:p>
          <a:p>
            <a:r>
              <a:rPr lang="en-US" sz="1500" b="1">
                <a:solidFill>
                  <a:schemeClr val="tx1"/>
                </a:solidFill>
                <a:sym typeface="Wingdings" panose="05000000000000000000" pitchFamily="2" charset="2"/>
              </a:rPr>
              <a:t></a:t>
            </a:r>
            <a:r>
              <a:rPr lang="en-US" sz="1500" b="1" noProof="0">
                <a:solidFill>
                  <a:schemeClr val="tx1"/>
                </a:solidFill>
              </a:rPr>
              <a:t> simultaneous observations </a:t>
            </a:r>
            <a:r>
              <a:rPr lang="en-US" sz="1500" b="1">
                <a:solidFill>
                  <a:schemeClr val="tx1"/>
                </a:solidFill>
              </a:rPr>
              <a:t>by S5P and S5 </a:t>
            </a:r>
            <a:r>
              <a:rPr lang="en-US" sz="1500" b="1" noProof="0">
                <a:solidFill>
                  <a:schemeClr val="tx1"/>
                </a:solidFill>
              </a:rPr>
              <a:t>will provide a new insight in the diurnal variations of HCHO (and others).</a:t>
            </a:r>
          </a:p>
        </p:txBody>
      </p:sp>
      <p:sp>
        <p:nvSpPr>
          <p:cNvPr id="20" name="TextBox 19">
            <a:extLst>
              <a:ext uri="{FF2B5EF4-FFF2-40B4-BE49-F238E27FC236}">
                <a16:creationId xmlns:a16="http://schemas.microsoft.com/office/drawing/2014/main" id="{BC2D7322-533D-DFD3-1508-3CECC66012D0}"/>
              </a:ext>
            </a:extLst>
          </p:cNvPr>
          <p:cNvSpPr txBox="1"/>
          <p:nvPr/>
        </p:nvSpPr>
        <p:spPr>
          <a:xfrm>
            <a:off x="1977428" y="1187964"/>
            <a:ext cx="2308698" cy="369332"/>
          </a:xfrm>
          <a:prstGeom prst="rect">
            <a:avLst/>
          </a:prstGeom>
          <a:solidFill>
            <a:srgbClr val="F9D5A9"/>
          </a:solidFill>
          <a:ln>
            <a:noFill/>
          </a:ln>
        </p:spPr>
        <p:txBody>
          <a:bodyPr wrap="square" lIns="0" rIns="0">
            <a:spAutoFit/>
          </a:bodyPr>
          <a:lstStyle>
            <a:defPPr>
              <a:defRPr lang="en-GB"/>
            </a:defPPr>
            <a:lvl1pPr algn="ctr">
              <a:defRPr sz="1400" i="0" u="none" strike="noStrike">
                <a:solidFill>
                  <a:schemeClr val="tx1"/>
                </a:solidFill>
                <a:effectLst/>
                <a:latin typeface="NotesEsa" panose="02000506030000020004" pitchFamily="2" charset="77"/>
              </a:defRPr>
            </a:lvl1pPr>
            <a:lvl2pPr>
              <a:defRPr>
                <a:solidFill>
                  <a:schemeClr val="tx1"/>
                </a:solidFill>
                <a:latin typeface="Verdana" pitchFamily="34" charset="0"/>
              </a:defRPr>
            </a:lvl2pPr>
            <a:lvl3pPr>
              <a:defRPr>
                <a:solidFill>
                  <a:schemeClr val="tx1"/>
                </a:solidFill>
                <a:latin typeface="Verdana" pitchFamily="34" charset="0"/>
              </a:defRPr>
            </a:lvl3pPr>
            <a:lvl4pPr>
              <a:defRPr>
                <a:solidFill>
                  <a:schemeClr val="tx1"/>
                </a:solidFill>
                <a:latin typeface="Verdana" pitchFamily="34" charset="0"/>
              </a:defRPr>
            </a:lvl4pPr>
            <a:lvl5pPr>
              <a:defRPr>
                <a:solidFill>
                  <a:schemeClr val="tx1"/>
                </a:solidFill>
                <a:latin typeface="Verdana" pitchFamily="34" charset="0"/>
              </a:defRPr>
            </a:lvl5pPr>
            <a:lvl6pPr>
              <a:defRPr>
                <a:solidFill>
                  <a:schemeClr val="tx1"/>
                </a:solidFill>
                <a:latin typeface="Verdana" pitchFamily="34" charset="0"/>
              </a:defRPr>
            </a:lvl6pPr>
            <a:lvl7pPr>
              <a:defRPr>
                <a:solidFill>
                  <a:schemeClr val="tx1"/>
                </a:solidFill>
                <a:latin typeface="Verdana" pitchFamily="34" charset="0"/>
              </a:defRPr>
            </a:lvl7pPr>
            <a:lvl8pPr>
              <a:defRPr>
                <a:solidFill>
                  <a:schemeClr val="tx1"/>
                </a:solidFill>
                <a:latin typeface="Verdana" pitchFamily="34" charset="0"/>
              </a:defRPr>
            </a:lvl8pPr>
            <a:lvl9pPr>
              <a:defRPr>
                <a:solidFill>
                  <a:schemeClr val="tx1"/>
                </a:solidFill>
                <a:latin typeface="Verdana" pitchFamily="34" charset="0"/>
              </a:defRPr>
            </a:lvl9pPr>
          </a:lstStyle>
          <a:p>
            <a:r>
              <a:rPr lang="en-US" sz="1800"/>
              <a:t>Morning CDR</a:t>
            </a:r>
          </a:p>
        </p:txBody>
      </p:sp>
      <p:sp>
        <p:nvSpPr>
          <p:cNvPr id="21" name="TextBox 20">
            <a:extLst>
              <a:ext uri="{FF2B5EF4-FFF2-40B4-BE49-F238E27FC236}">
                <a16:creationId xmlns:a16="http://schemas.microsoft.com/office/drawing/2014/main" id="{C563EB49-11A1-CBB8-52C2-E88A22457A87}"/>
              </a:ext>
            </a:extLst>
          </p:cNvPr>
          <p:cNvSpPr txBox="1"/>
          <p:nvPr/>
        </p:nvSpPr>
        <p:spPr>
          <a:xfrm>
            <a:off x="7333087" y="1187964"/>
            <a:ext cx="3045800" cy="369332"/>
          </a:xfrm>
          <a:prstGeom prst="rect">
            <a:avLst/>
          </a:prstGeom>
          <a:solidFill>
            <a:srgbClr val="F9D5A9"/>
          </a:solidFill>
          <a:ln>
            <a:noFill/>
          </a:ln>
        </p:spPr>
        <p:txBody>
          <a:bodyPr wrap="square" lIns="0" rIns="0">
            <a:spAutoFit/>
          </a:bodyPr>
          <a:lstStyle>
            <a:defPPr>
              <a:defRPr lang="en-GB"/>
            </a:defPPr>
            <a:lvl1pPr algn="ctr">
              <a:defRPr sz="1400" i="0" u="none" strike="noStrike">
                <a:solidFill>
                  <a:schemeClr val="tx1"/>
                </a:solidFill>
                <a:effectLst/>
                <a:latin typeface="NotesEsa" panose="02000506030000020004" pitchFamily="2" charset="77"/>
              </a:defRPr>
            </a:lvl1pPr>
            <a:lvl2pPr>
              <a:defRPr>
                <a:solidFill>
                  <a:schemeClr val="tx1"/>
                </a:solidFill>
                <a:latin typeface="Verdana" pitchFamily="34" charset="0"/>
              </a:defRPr>
            </a:lvl2pPr>
            <a:lvl3pPr>
              <a:defRPr>
                <a:solidFill>
                  <a:schemeClr val="tx1"/>
                </a:solidFill>
                <a:latin typeface="Verdana" pitchFamily="34" charset="0"/>
              </a:defRPr>
            </a:lvl3pPr>
            <a:lvl4pPr>
              <a:defRPr>
                <a:solidFill>
                  <a:schemeClr val="tx1"/>
                </a:solidFill>
                <a:latin typeface="Verdana" pitchFamily="34" charset="0"/>
              </a:defRPr>
            </a:lvl4pPr>
            <a:lvl5pPr>
              <a:defRPr>
                <a:solidFill>
                  <a:schemeClr val="tx1"/>
                </a:solidFill>
                <a:latin typeface="Verdana" pitchFamily="34" charset="0"/>
              </a:defRPr>
            </a:lvl5pPr>
            <a:lvl6pPr>
              <a:defRPr>
                <a:solidFill>
                  <a:schemeClr val="tx1"/>
                </a:solidFill>
                <a:latin typeface="Verdana" pitchFamily="34" charset="0"/>
              </a:defRPr>
            </a:lvl6pPr>
            <a:lvl7pPr>
              <a:defRPr>
                <a:solidFill>
                  <a:schemeClr val="tx1"/>
                </a:solidFill>
                <a:latin typeface="Verdana" pitchFamily="34" charset="0"/>
              </a:defRPr>
            </a:lvl7pPr>
            <a:lvl8pPr>
              <a:defRPr>
                <a:solidFill>
                  <a:schemeClr val="tx1"/>
                </a:solidFill>
                <a:latin typeface="Verdana" pitchFamily="34" charset="0"/>
              </a:defRPr>
            </a:lvl8pPr>
            <a:lvl9pPr>
              <a:defRPr>
                <a:solidFill>
                  <a:schemeClr val="tx1"/>
                </a:solidFill>
                <a:latin typeface="Verdana" pitchFamily="34" charset="0"/>
              </a:defRPr>
            </a:lvl9pPr>
          </a:lstStyle>
          <a:p>
            <a:r>
              <a:rPr lang="en-US" sz="1800"/>
              <a:t>Afternoon CDR</a:t>
            </a:r>
          </a:p>
        </p:txBody>
      </p:sp>
      <p:sp>
        <p:nvSpPr>
          <p:cNvPr id="22" name="TextBox 21">
            <a:extLst>
              <a:ext uri="{FF2B5EF4-FFF2-40B4-BE49-F238E27FC236}">
                <a16:creationId xmlns:a16="http://schemas.microsoft.com/office/drawing/2014/main" id="{7D2C1873-71E8-5DCA-6637-A4D993978FD1}"/>
              </a:ext>
            </a:extLst>
          </p:cNvPr>
          <p:cNvSpPr txBox="1"/>
          <p:nvPr/>
        </p:nvSpPr>
        <p:spPr>
          <a:xfrm>
            <a:off x="39156" y="3947789"/>
            <a:ext cx="6038833" cy="353943"/>
          </a:xfrm>
          <a:prstGeom prst="rect">
            <a:avLst/>
          </a:prstGeom>
          <a:noFill/>
        </p:spPr>
        <p:txBody>
          <a:bodyPr wrap="none" rtlCol="0">
            <a:spAutoFit/>
          </a:bodyPr>
          <a:lstStyle/>
          <a:p>
            <a:r>
              <a:rPr lang="en-US" sz="1700" b="1">
                <a:solidFill>
                  <a:schemeClr val="bg1"/>
                </a:solidFill>
              </a:rPr>
              <a:t>GOME, SCIAMACHY, GOME-2 A,B,C, (Sentinel-5)</a:t>
            </a:r>
            <a:endParaRPr lang="en-BE" sz="1700" b="1">
              <a:solidFill>
                <a:schemeClr val="bg1"/>
              </a:solidFill>
            </a:endParaRPr>
          </a:p>
        </p:txBody>
      </p:sp>
      <p:sp>
        <p:nvSpPr>
          <p:cNvPr id="23" name="TextBox 22">
            <a:extLst>
              <a:ext uri="{FF2B5EF4-FFF2-40B4-BE49-F238E27FC236}">
                <a16:creationId xmlns:a16="http://schemas.microsoft.com/office/drawing/2014/main" id="{E6B8415F-CF03-16E4-B9AD-77034EAA98F4}"/>
              </a:ext>
            </a:extLst>
          </p:cNvPr>
          <p:cNvSpPr txBox="1"/>
          <p:nvPr/>
        </p:nvSpPr>
        <p:spPr>
          <a:xfrm>
            <a:off x="6138019" y="3947789"/>
            <a:ext cx="2270173" cy="353943"/>
          </a:xfrm>
          <a:prstGeom prst="rect">
            <a:avLst/>
          </a:prstGeom>
          <a:noFill/>
        </p:spPr>
        <p:txBody>
          <a:bodyPr wrap="none" rtlCol="0">
            <a:spAutoFit/>
          </a:bodyPr>
          <a:lstStyle/>
          <a:p>
            <a:r>
              <a:rPr lang="en-US" sz="1700" b="1">
                <a:solidFill>
                  <a:schemeClr val="bg1"/>
                </a:solidFill>
              </a:rPr>
              <a:t>OMI, Sentinel-5P</a:t>
            </a:r>
            <a:endParaRPr lang="en-BE" sz="1700" b="1">
              <a:solidFill>
                <a:schemeClr val="bg1"/>
              </a:solidFill>
            </a:endParaRPr>
          </a:p>
        </p:txBody>
      </p:sp>
      <p:sp>
        <p:nvSpPr>
          <p:cNvPr id="24" name="TextBox 23">
            <a:extLst>
              <a:ext uri="{FF2B5EF4-FFF2-40B4-BE49-F238E27FC236}">
                <a16:creationId xmlns:a16="http://schemas.microsoft.com/office/drawing/2014/main" id="{350DE8DE-89B1-FF29-22A8-C293CF553C65}"/>
              </a:ext>
            </a:extLst>
          </p:cNvPr>
          <p:cNvSpPr txBox="1"/>
          <p:nvPr/>
        </p:nvSpPr>
        <p:spPr>
          <a:xfrm>
            <a:off x="-1" y="5144018"/>
            <a:ext cx="3532367" cy="307777"/>
          </a:xfrm>
          <a:prstGeom prst="rect">
            <a:avLst/>
          </a:prstGeom>
          <a:noFill/>
        </p:spPr>
        <p:txBody>
          <a:bodyPr wrap="square" rtlCol="0">
            <a:spAutoFit/>
          </a:bodyPr>
          <a:lstStyle/>
          <a:p>
            <a:r>
              <a:rPr lang="en-IT" sz="1400"/>
              <a:t>Credit: v. Roozendael (BIRA-IASB)</a:t>
            </a:r>
          </a:p>
        </p:txBody>
      </p:sp>
      <p:pic>
        <p:nvPicPr>
          <p:cNvPr id="25" name="Picture 24">
            <a:extLst>
              <a:ext uri="{FF2B5EF4-FFF2-40B4-BE49-F238E27FC236}">
                <a16:creationId xmlns:a16="http://schemas.microsoft.com/office/drawing/2014/main" id="{F9266F10-35F9-79B7-6A56-77207D2251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64" t="17069" r="62838" b="16942"/>
          <a:stretch/>
        </p:blipFill>
        <p:spPr>
          <a:xfrm>
            <a:off x="911069" y="799195"/>
            <a:ext cx="723901" cy="1021123"/>
          </a:xfrm>
          <a:prstGeom prst="rect">
            <a:avLst/>
          </a:prstGeom>
        </p:spPr>
      </p:pic>
    </p:spTree>
    <p:extLst>
      <p:ext uri="{BB962C8B-B14F-4D97-AF65-F5344CB8AC3E}">
        <p14:creationId xmlns:p14="http://schemas.microsoft.com/office/powerpoint/2010/main" val="42511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9097DF0-382D-424A-9165-E801FB7EB7C7}" vid="{BDE7B75B-A53E-4A0C-A018-324417FC5F25}"/>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9097DF0-382D-424A-9165-E801FB7EB7C7}" vid="{CE9BA172-12AB-4CF2-A84F-4D49500C4126}"/>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9097DF0-382D-424A-9165-E801FB7EB7C7}" vid="{F1C9DDF4-71DE-46CA-8709-804BCB73C9ED}"/>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9097DF0-382D-424A-9165-E801FB7EB7C7}" vid="{4D975B86-B99F-4C9E-B7A0-BB545EB3B9BC}"/>
    </a:ext>
  </a:extLst>
</a:theme>
</file>

<file path=ppt/theme/theme5.xml><?xml version="1.0" encoding="utf-8"?>
<a:theme xmlns:a="http://schemas.openxmlformats.org/drawingml/2006/main" name="ESA50_Anniv_Cover_Master">
  <a:themeElements>
    <a:clrScheme name="Custom 1">
      <a:dk1>
        <a:srgbClr val="003249"/>
      </a:dk1>
      <a:lt1>
        <a:srgbClr val="FEFFFF"/>
      </a:lt1>
      <a:dk2>
        <a:srgbClr val="335E6E"/>
      </a:dk2>
      <a:lt2>
        <a:srgbClr val="E7E8E3"/>
      </a:lt2>
      <a:accent1>
        <a:srgbClr val="009BDA"/>
      </a:accent1>
      <a:accent2>
        <a:srgbClr val="EC1A2F"/>
      </a:accent2>
      <a:accent3>
        <a:srgbClr val="FBAB18"/>
      </a:accent3>
      <a:accent4>
        <a:srgbClr val="00AE9C"/>
      </a:accent4>
      <a:accent5>
        <a:srgbClr val="8096A6"/>
      </a:accent5>
      <a:accent6>
        <a:srgbClr val="E7E8E3"/>
      </a:accent6>
      <a:hlink>
        <a:srgbClr val="FBAB18"/>
      </a:hlink>
      <a:folHlink>
        <a:srgbClr val="FB87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50_PPT_Presentation 2" id="{66F7D311-988F-3147-A344-B6C36EE53370}" vid="{B1A928A8-F20E-4648-9D39-1D542143273C}"/>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783E3FC-67DA-4725-BDDF-DC15FF75603F}">
  <ds:schemaRefs>
    <ds:schemaRef ds:uri="ddc99d1b-0883-4f2c-a8e6-6d8ebaa0e5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http://purl.org/dc/terms/"/>
    <ds:schemaRef ds:uri="http://schemas.microsoft.com/office/2006/metadata/properties"/>
    <ds:schemaRef ds:uri="http://purl.org/dc/dcmitype/"/>
    <ds:schemaRef ds:uri="http://schemas.openxmlformats.org/package/2006/metadata/core-properties"/>
    <ds:schemaRef ds:uri="ddc99d1b-0883-4f2c-a8e6-6d8ebaa0e5d6"/>
    <ds:schemaRef ds:uri="http://purl.org/dc/elements/1.1/"/>
    <ds:schemaRef ds:uri="http://schemas.microsoft.com/office/infopath/2007/PartnerControls"/>
    <ds:schemaRef ds:uri="http://schemas.microsoft.com/office/2006/documentManagement/types"/>
    <ds:schemaRef ds:uri="http://schemas.microsoft.com/sharepoint/v4"/>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6D573401-998D-45E4-9CC0-0B59B0B357BD}">
  <ds:schemaRefs>
    <ds:schemaRef ds:uri="http://schemas.microsoft.com/sharepoint/event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ESA_Presentation_DARK</Template>
  <TotalTime>451</TotalTime>
  <Words>1358</Words>
  <Application>Microsoft Macintosh PowerPoint</Application>
  <PresentationFormat>Custom</PresentationFormat>
  <Paragraphs>122</Paragraphs>
  <Slides>10</Slides>
  <Notes>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Helvetica Neue</vt:lpstr>
      <vt:lpstr>NotesEsa</vt:lpstr>
      <vt:lpstr>Verdana</vt:lpstr>
      <vt:lpstr>Wingdings</vt:lpstr>
      <vt:lpstr>ESA_Presentation_DARK</vt:lpstr>
      <vt:lpstr>ESA_Presentation_DARK_BG</vt:lpstr>
      <vt:lpstr>ESA_Presentation_CLEAR</vt:lpstr>
      <vt:lpstr>ESA_Presentation_CLEAR_BG</vt:lpstr>
      <vt:lpstr>ESA50_Anniv_Cover_Master</vt:lpstr>
      <vt:lpstr> </vt:lpstr>
      <vt:lpstr>Sentinel-5P - First Atmospheric Sentinel</vt:lpstr>
      <vt:lpstr>Sentinel-5P Products</vt:lpstr>
      <vt:lpstr>Sentinel-5P Status</vt:lpstr>
      <vt:lpstr>Major Processor Update (Nov. 2025)</vt:lpstr>
      <vt:lpstr>PowerPoint Presentation</vt:lpstr>
      <vt:lpstr>Reprocessing: Enhanced global SO2 retrievals</vt:lpstr>
      <vt:lpstr>Sentinel-5P – Global Reference Mission </vt:lpstr>
      <vt:lpstr>Complementarity with Sentinel-5</vt:lpstr>
      <vt:lpstr>Conclusions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 From Space: The Atmosphere</dc:title>
  <dc:subject>EO From Space: The Atmosphere</dc:subject>
  <dc:creator>Alparone, Matteo</dc:creator>
  <cp:keywords/>
  <dc:description/>
  <cp:lastModifiedBy>Timon Hummel</cp:lastModifiedBy>
  <cp:revision>1</cp:revision>
  <cp:lastPrinted>2008-08-26T16:26:23Z</cp:lastPrinted>
  <dcterms:created xsi:type="dcterms:W3CDTF">2025-02-24T14:19:59Z</dcterms:created>
  <dcterms:modified xsi:type="dcterms:W3CDTF">2026-06-12T15:19:33Z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Alparone, Matteo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2025-02-23T23:00:00Z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