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7" r:id="rId2"/>
    <p:sldMasterId id="2147483666" r:id="rId3"/>
  </p:sldMasterIdLst>
  <p:notesMasterIdLst>
    <p:notesMasterId r:id="rId13"/>
  </p:notesMasterIdLst>
  <p:sldIdLst>
    <p:sldId id="256" r:id="rId4"/>
    <p:sldId id="257" r:id="rId5"/>
    <p:sldId id="258" r:id="rId6"/>
    <p:sldId id="260" r:id="rId7"/>
    <p:sldId id="261" r:id="rId8"/>
    <p:sldId id="267" r:id="rId9"/>
    <p:sldId id="263" r:id="rId10"/>
    <p:sldId id="265" r:id="rId11"/>
    <p:sldId id="266"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Roboto Slab"/>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i/MgOD+Y9gBd750g/55eOwBLIw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7AFA89-17CF-4EE1-AD75-1BA7C5B8907B}">
  <a:tblStyle styleId="{817AFA89-17CF-4EE1-AD75-1BA7C5B8907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8b46f4dc7_0_4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2" name="Google Shape;232;g348b46f4dc7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e1594c465c_2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3e1594c465c_2_47: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444500" lvl="0" indent="-215900" algn="l" rtl="0">
              <a:lnSpc>
                <a:spcPct val="100000"/>
              </a:lnSpc>
              <a:spcBef>
                <a:spcPts val="0"/>
              </a:spcBef>
              <a:spcAft>
                <a:spcPts val="0"/>
              </a:spcAft>
              <a:buClr>
                <a:schemeClr val="dk1"/>
              </a:buClr>
              <a:buSzPts val="1400"/>
              <a:buFont typeface="Arial"/>
              <a:buNone/>
            </a:pPr>
            <a:endParaRPr/>
          </a:p>
        </p:txBody>
      </p:sp>
      <p:sp>
        <p:nvSpPr>
          <p:cNvPr id="240" name="Google Shape;240;g3e1594c465c_2_47:notes"/>
          <p:cNvSpPr txBox="1">
            <a:spLocks noGrp="1"/>
          </p:cNvSpPr>
          <p:nvPr>
            <p:ph type="sldNum" idx="12"/>
          </p:nvPr>
        </p:nvSpPr>
        <p:spPr>
          <a:xfrm>
            <a:off x="3884613" y="8685213"/>
            <a:ext cx="2971800" cy="459000"/>
          </a:xfrm>
          <a:prstGeom prst="rect">
            <a:avLst/>
          </a:prstGeom>
          <a:noFill/>
          <a:ln>
            <a:noFill/>
          </a:ln>
        </p:spPr>
        <p:txBody>
          <a:bodyPr spcFirstLastPara="1" wrap="square" lIns="91300" tIns="45625" rIns="91300" bIns="45625" anchor="b" anchorCtr="0">
            <a:noAutofit/>
          </a:bodyPr>
          <a:lstStyle/>
          <a:p>
            <a:pPr marL="0" lvl="0" indent="0" algn="l"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daea19c87c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3daea19c87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e4f48abdf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3e4f48abdfe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3e4f48abdfe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e4f7b88a41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e4f7b88a41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3e4f7b88a41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ddc15082e7_4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3ddc15082e7_4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3ddc15082e7_4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e4f7b88a41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e4f7b88a41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3e4f7b88a41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db125841a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db125841a6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3db125841a6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1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lt1"/>
              </a:buClr>
              <a:buSzPts val="1400"/>
              <a:buChar char="•"/>
              <a:defRPr>
                <a:solidFill>
                  <a:schemeClr val="lt1"/>
                </a:solidFill>
              </a:defRPr>
            </a:lvl1pPr>
            <a:lvl2pPr marL="914400" lvl="1" indent="-317500" algn="l">
              <a:lnSpc>
                <a:spcPct val="100000"/>
              </a:lnSpc>
              <a:spcBef>
                <a:spcPts val="533"/>
              </a:spcBef>
              <a:spcAft>
                <a:spcPts val="0"/>
              </a:spcAft>
              <a:buClr>
                <a:schemeClr val="lt1"/>
              </a:buClr>
              <a:buSzPts val="1400"/>
              <a:buFont typeface="NTR"/>
              <a:buChar char="–"/>
              <a:defRPr>
                <a:solidFill>
                  <a:schemeClr val="lt1"/>
                </a:solidFill>
              </a:defRPr>
            </a:lvl2pPr>
            <a:lvl3pPr marL="1371600" lvl="2" indent="-317500" algn="l">
              <a:lnSpc>
                <a:spcPct val="100000"/>
              </a:lnSpc>
              <a:spcBef>
                <a:spcPts val="533"/>
              </a:spcBef>
              <a:spcAft>
                <a:spcPts val="0"/>
              </a:spcAft>
              <a:buClr>
                <a:schemeClr val="lt1"/>
              </a:buClr>
              <a:buSzPts val="1400"/>
              <a:buFont typeface="Courier New"/>
              <a:buChar char="o"/>
              <a:defRPr>
                <a:solidFill>
                  <a:schemeClr val="lt1"/>
                </a:solidFill>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g3e1594c465c_2_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g3e1594c465c_2_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lt1"/>
              </a:buClr>
              <a:buSzPts val="1400"/>
              <a:buChar char="•"/>
              <a:defRPr>
                <a:solidFill>
                  <a:schemeClr val="lt1"/>
                </a:solidFill>
              </a:defRPr>
            </a:lvl1pPr>
            <a:lvl2pPr marL="914400" lvl="1" indent="-317500" algn="l">
              <a:lnSpc>
                <a:spcPct val="100000"/>
              </a:lnSpc>
              <a:spcBef>
                <a:spcPts val="533"/>
              </a:spcBef>
              <a:spcAft>
                <a:spcPts val="0"/>
              </a:spcAft>
              <a:buClr>
                <a:schemeClr val="lt1"/>
              </a:buClr>
              <a:buSzPts val="1400"/>
              <a:buFont typeface="NTR"/>
              <a:buChar char="–"/>
              <a:defRPr>
                <a:solidFill>
                  <a:schemeClr val="lt1"/>
                </a:solidFill>
              </a:defRPr>
            </a:lvl2pPr>
            <a:lvl3pPr marL="1371600" lvl="2" indent="-317500" algn="l">
              <a:lnSpc>
                <a:spcPct val="100000"/>
              </a:lnSpc>
              <a:spcBef>
                <a:spcPts val="533"/>
              </a:spcBef>
              <a:spcAft>
                <a:spcPts val="0"/>
              </a:spcAft>
              <a:buClr>
                <a:schemeClr val="lt1"/>
              </a:buClr>
              <a:buSzPts val="1400"/>
              <a:buFont typeface="Courier New"/>
              <a:buChar char="o"/>
              <a:defRPr>
                <a:solidFill>
                  <a:schemeClr val="lt1"/>
                </a:solidFill>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g3e1594c465c_2_17"/>
          <p:cNvSpPr txBox="1">
            <a:spLocks noGrp="1"/>
          </p:cNvSpPr>
          <p:nvPr>
            <p:ph type="title"/>
          </p:nvPr>
        </p:nvSpPr>
        <p:spPr>
          <a:xfrm>
            <a:off x="1939636" y="5897"/>
            <a:ext cx="8428800" cy="1017300"/>
          </a:xfrm>
          <a:prstGeom prst="rect">
            <a:avLst/>
          </a:prstGeom>
          <a:noFill/>
          <a:ln>
            <a:noFill/>
          </a:ln>
        </p:spPr>
        <p:txBody>
          <a:bodyPr spcFirstLastPara="1" wrap="square" lIns="121900" tIns="60925" rIns="121900" bIns="60925" anchor="ctr" anchorCtr="0">
            <a:no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75" name="Google Shape;75;g3e1594c465c_2_17"/>
          <p:cNvSpPr txBox="1">
            <a:spLocks noGrp="1"/>
          </p:cNvSpPr>
          <p:nvPr>
            <p:ph type="dt" idx="10"/>
          </p:nvPr>
        </p:nvSpPr>
        <p:spPr>
          <a:xfrm>
            <a:off x="838200" y="6356352"/>
            <a:ext cx="27432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g3e1594c465c_2_17"/>
          <p:cNvSpPr txBox="1">
            <a:spLocks noGrp="1"/>
          </p:cNvSpPr>
          <p:nvPr>
            <p:ph type="ftr" idx="11"/>
          </p:nvPr>
        </p:nvSpPr>
        <p:spPr>
          <a:xfrm>
            <a:off x="4038600" y="6356352"/>
            <a:ext cx="41148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g3e1594c465c_2_17"/>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g3e1594c465c_2_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80" name="Google Shape;80;g3e1594c465c_2_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81" name="Google Shape;81;g3e1594c465c_2_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g3e1594c465c_2_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3e1594c465c_2_26"/>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g3e1594c465c_2_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g3e1594c465c_2_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 name="Google Shape;87;g3e1594c465c_2_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g3e1594c465c_2_3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e1594c465c_2_3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g3e1594c465c_2_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2" name="Google Shape;92;g3e1594c465c_2_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 name="Google Shape;93;g3e1594c465c_2_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4"/>
        <p:cNvGrpSpPr/>
        <p:nvPr/>
      </p:nvGrpSpPr>
      <p:grpSpPr>
        <a:xfrm>
          <a:off x="0" y="0"/>
          <a:ext cx="0" cy="0"/>
          <a:chOff x="0" y="0"/>
          <a:chExt cx="0" cy="0"/>
        </a:xfrm>
      </p:grpSpPr>
      <p:sp>
        <p:nvSpPr>
          <p:cNvPr id="95" name="Google Shape;95;g3e1594c465c_2_38"/>
          <p:cNvSpPr txBox="1">
            <a:spLocks noGrp="1"/>
          </p:cNvSpPr>
          <p:nvPr>
            <p:ph type="title"/>
          </p:nvPr>
        </p:nvSpPr>
        <p:spPr>
          <a:xfrm>
            <a:off x="609600" y="-46038"/>
            <a:ext cx="10972800" cy="11430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g3e1594c465c_2_38"/>
          <p:cNvSpPr txBox="1">
            <a:spLocks noGrp="1"/>
          </p:cNvSpPr>
          <p:nvPr>
            <p:ph type="body" idx="1"/>
          </p:nvPr>
        </p:nvSpPr>
        <p:spPr>
          <a:xfrm>
            <a:off x="609600" y="1465263"/>
            <a:ext cx="10972800" cy="45261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g3e1594c465c_2_38"/>
          <p:cNvSpPr txBox="1">
            <a:spLocks noGrp="1"/>
          </p:cNvSpPr>
          <p:nvPr>
            <p:ph type="dt" idx="10"/>
          </p:nvPr>
        </p:nvSpPr>
        <p:spPr>
          <a:xfrm>
            <a:off x="609600" y="6356354"/>
            <a:ext cx="2844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g3e1594c465c_2_38"/>
          <p:cNvSpPr txBox="1">
            <a:spLocks noGrp="1"/>
          </p:cNvSpPr>
          <p:nvPr>
            <p:ph type="ftr" idx="11"/>
          </p:nvPr>
        </p:nvSpPr>
        <p:spPr>
          <a:xfrm>
            <a:off x="4165600" y="6356354"/>
            <a:ext cx="38607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g3e1594c465c_2_38"/>
          <p:cNvSpPr txBox="1">
            <a:spLocks noGrp="1"/>
          </p:cNvSpPr>
          <p:nvPr>
            <p:ph type="sldNum" idx="12"/>
          </p:nvPr>
        </p:nvSpPr>
        <p:spPr>
          <a:xfrm>
            <a:off x="8737600" y="6356354"/>
            <a:ext cx="28449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0"/>
        <p:cNvGrpSpPr/>
        <p:nvPr/>
      </p:nvGrpSpPr>
      <p:grpSpPr>
        <a:xfrm>
          <a:off x="0" y="0"/>
          <a:ext cx="0" cy="0"/>
          <a:chOff x="0" y="0"/>
          <a:chExt cx="0" cy="0"/>
        </a:xfrm>
      </p:grpSpPr>
      <p:sp>
        <p:nvSpPr>
          <p:cNvPr id="101" name="Google Shape;101;g3e1594c465c_2_44"/>
          <p:cNvSpPr txBox="1">
            <a:spLocks noGrp="1"/>
          </p:cNvSpPr>
          <p:nvPr>
            <p:ph type="title"/>
          </p:nvPr>
        </p:nvSpPr>
        <p:spPr>
          <a:xfrm>
            <a:off x="415600" y="284933"/>
            <a:ext cx="11360700" cy="620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Font typeface="Roboto Slab"/>
              <a:buNone/>
              <a:defRPr>
                <a:latin typeface="Roboto Slab"/>
                <a:ea typeface="Roboto Slab"/>
                <a:cs typeface="Roboto Slab"/>
                <a:sym typeface="Roboto Slab"/>
              </a:defRPr>
            </a:lvl2pPr>
            <a:lvl3pPr lvl="2" algn="l">
              <a:lnSpc>
                <a:spcPct val="100000"/>
              </a:lnSpc>
              <a:spcBef>
                <a:spcPts val="0"/>
              </a:spcBef>
              <a:spcAft>
                <a:spcPts val="0"/>
              </a:spcAft>
              <a:buSzPts val="2800"/>
              <a:buFont typeface="Roboto Slab"/>
              <a:buNone/>
              <a:defRPr>
                <a:latin typeface="Roboto Slab"/>
                <a:ea typeface="Roboto Slab"/>
                <a:cs typeface="Roboto Slab"/>
                <a:sym typeface="Roboto Slab"/>
              </a:defRPr>
            </a:lvl3pPr>
            <a:lvl4pPr lvl="3" algn="l">
              <a:lnSpc>
                <a:spcPct val="100000"/>
              </a:lnSpc>
              <a:spcBef>
                <a:spcPts val="0"/>
              </a:spcBef>
              <a:spcAft>
                <a:spcPts val="0"/>
              </a:spcAft>
              <a:buSzPts val="2800"/>
              <a:buFont typeface="Roboto Slab"/>
              <a:buNone/>
              <a:defRPr>
                <a:latin typeface="Roboto Slab"/>
                <a:ea typeface="Roboto Slab"/>
                <a:cs typeface="Roboto Slab"/>
                <a:sym typeface="Roboto Slab"/>
              </a:defRPr>
            </a:lvl4pPr>
            <a:lvl5pPr lvl="4" algn="l">
              <a:lnSpc>
                <a:spcPct val="100000"/>
              </a:lnSpc>
              <a:spcBef>
                <a:spcPts val="0"/>
              </a:spcBef>
              <a:spcAft>
                <a:spcPts val="0"/>
              </a:spcAft>
              <a:buSzPts val="2800"/>
              <a:buFont typeface="Roboto Slab"/>
              <a:buNone/>
              <a:defRPr>
                <a:latin typeface="Roboto Slab"/>
                <a:ea typeface="Roboto Slab"/>
                <a:cs typeface="Roboto Slab"/>
                <a:sym typeface="Roboto Slab"/>
              </a:defRPr>
            </a:lvl5pPr>
            <a:lvl6pPr lvl="5" algn="l">
              <a:lnSpc>
                <a:spcPct val="100000"/>
              </a:lnSpc>
              <a:spcBef>
                <a:spcPts val="0"/>
              </a:spcBef>
              <a:spcAft>
                <a:spcPts val="0"/>
              </a:spcAft>
              <a:buSzPts val="2800"/>
              <a:buFont typeface="Roboto Slab"/>
              <a:buNone/>
              <a:defRPr>
                <a:latin typeface="Roboto Slab"/>
                <a:ea typeface="Roboto Slab"/>
                <a:cs typeface="Roboto Slab"/>
                <a:sym typeface="Roboto Slab"/>
              </a:defRPr>
            </a:lvl6pPr>
            <a:lvl7pPr lvl="6" algn="l">
              <a:lnSpc>
                <a:spcPct val="100000"/>
              </a:lnSpc>
              <a:spcBef>
                <a:spcPts val="0"/>
              </a:spcBef>
              <a:spcAft>
                <a:spcPts val="0"/>
              </a:spcAft>
              <a:buSzPts val="2800"/>
              <a:buFont typeface="Roboto Slab"/>
              <a:buNone/>
              <a:defRPr>
                <a:latin typeface="Roboto Slab"/>
                <a:ea typeface="Roboto Slab"/>
                <a:cs typeface="Roboto Slab"/>
                <a:sym typeface="Roboto Slab"/>
              </a:defRPr>
            </a:lvl7pPr>
            <a:lvl8pPr lvl="7" algn="l">
              <a:lnSpc>
                <a:spcPct val="100000"/>
              </a:lnSpc>
              <a:spcBef>
                <a:spcPts val="0"/>
              </a:spcBef>
              <a:spcAft>
                <a:spcPts val="0"/>
              </a:spcAft>
              <a:buSzPts val="2800"/>
              <a:buFont typeface="Roboto Slab"/>
              <a:buNone/>
              <a:defRPr>
                <a:latin typeface="Roboto Slab"/>
                <a:ea typeface="Roboto Slab"/>
                <a:cs typeface="Roboto Slab"/>
                <a:sym typeface="Roboto Slab"/>
              </a:defRPr>
            </a:lvl8pPr>
            <a:lvl9pPr lvl="8" algn="l">
              <a:lnSpc>
                <a:spcPct val="100000"/>
              </a:lnSpc>
              <a:spcBef>
                <a:spcPts val="0"/>
              </a:spcBef>
              <a:spcAft>
                <a:spcPts val="0"/>
              </a:spcAft>
              <a:buSzPts val="2800"/>
              <a:buFont typeface="Roboto Slab"/>
              <a:buNone/>
              <a:defRPr>
                <a:latin typeface="Roboto Slab"/>
                <a:ea typeface="Roboto Slab"/>
                <a:cs typeface="Roboto Slab"/>
                <a:sym typeface="Roboto Slab"/>
              </a:defRPr>
            </a:lvl9pPr>
          </a:lstStyle>
          <a:p>
            <a:endParaRPr/>
          </a:p>
        </p:txBody>
      </p:sp>
      <p:sp>
        <p:nvSpPr>
          <p:cNvPr id="102" name="Google Shape;102;g3e1594c465c_2_44"/>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g3ddc15082e7_4_18"/>
          <p:cNvSpPr txBox="1">
            <a:spLocks noGrp="1"/>
          </p:cNvSpPr>
          <p:nvPr>
            <p:ph type="title"/>
          </p:nvPr>
        </p:nvSpPr>
        <p:spPr>
          <a:xfrm>
            <a:off x="2950464" y="365125"/>
            <a:ext cx="8403336"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3ddc15082e7_4_1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Google Shape;119;g3ddc15082e7_4_1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0" name="Google Shape;120;g3ddc15082e7_4_18"/>
          <p:cNvSpPr txBox="1">
            <a:spLocks noGrp="1"/>
          </p:cNvSpPr>
          <p:nvPr>
            <p:ph type="dt" idx="10"/>
          </p:nvPr>
        </p:nvSpPr>
        <p:spPr>
          <a:xfrm>
            <a:off x="5080" y="6489253"/>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g3ddc15082e7_4_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3" name="Google Shape;123;g3ddc15082e7_4_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4" name="Google Shape;124;g3ddc15082e7_4_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g3ddc15082e7_4_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ddc15082e7_4_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3ddc15082e7_4_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ddc15082e7_4_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g3ddc15082e7_4_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g3ddc15082e7_4_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4" name="Google Shape;134;g3ddc15082e7_4_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Google Shape;135;g3ddc15082e7_4_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3ddc15082e7_4_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ddc15082e7_4_33"/>
          <p:cNvSpPr>
            <a:spLocks noGrp="1"/>
          </p:cNvSpPr>
          <p:nvPr>
            <p:ph type="pic" idx="2"/>
          </p:nvPr>
        </p:nvSpPr>
        <p:spPr>
          <a:xfrm>
            <a:off x="5183188" y="987425"/>
            <a:ext cx="6172200" cy="4873625"/>
          </a:xfrm>
          <a:prstGeom prst="rect">
            <a:avLst/>
          </a:prstGeom>
          <a:noFill/>
          <a:ln>
            <a:noFill/>
          </a:ln>
        </p:spPr>
      </p:sp>
      <p:sp>
        <p:nvSpPr>
          <p:cNvPr id="139" name="Google Shape;139;g3ddc15082e7_4_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g3ddc15082e7_4_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g3ddc15082e7_4_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g3ddc15082e7_4_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3ddc15082e7_4_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ddc15082e7_4_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g3ddc15082e7_4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g3ddc15082e7_4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g3ddc15082e7_4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3ddc15082e7_4_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ddc15082e7_4_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g3ddc15082e7_4_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3" name="Google Shape;153;g3ddc15082e7_4_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4" name="Google Shape;154;g3ddc15082e7_4_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g348b3f5dc8d_0_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8" name="Google Shape;28;g348b3f5dc8d_0_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9" name="Google Shape;29;g348b3f5dc8d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g2e59771fc7c_1_637"/>
          <p:cNvSpPr txBox="1">
            <a:spLocks noGrp="1"/>
          </p:cNvSpPr>
          <p:nvPr>
            <p:ph type="title"/>
          </p:nvPr>
        </p:nvSpPr>
        <p:spPr>
          <a:xfrm>
            <a:off x="1939636" y="5897"/>
            <a:ext cx="8428800" cy="1017300"/>
          </a:xfrm>
          <a:prstGeom prst="rect">
            <a:avLst/>
          </a:prstGeom>
          <a:noFill/>
          <a:ln>
            <a:noFill/>
          </a:ln>
        </p:spPr>
        <p:txBody>
          <a:bodyPr spcFirstLastPara="1" wrap="square" lIns="121900" tIns="60925" rIns="121900" bIns="60925" anchor="ctr" anchorCtr="0">
            <a:no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2" name="Google Shape;32;g2e59771fc7c_1_637"/>
          <p:cNvSpPr txBox="1">
            <a:spLocks noGrp="1"/>
          </p:cNvSpPr>
          <p:nvPr>
            <p:ph type="dt" idx="10"/>
          </p:nvPr>
        </p:nvSpPr>
        <p:spPr>
          <a:xfrm>
            <a:off x="838200" y="6356352"/>
            <a:ext cx="27432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g2e59771fc7c_1_637"/>
          <p:cNvSpPr txBox="1">
            <a:spLocks noGrp="1"/>
          </p:cNvSpPr>
          <p:nvPr>
            <p:ph type="ftr" idx="11"/>
          </p:nvPr>
        </p:nvSpPr>
        <p:spPr>
          <a:xfrm>
            <a:off x="4038600" y="6356352"/>
            <a:ext cx="41148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g2e59771fc7c_1_637"/>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
        <p:cNvGrpSpPr/>
        <p:nvPr/>
      </p:nvGrpSpPr>
      <p:grpSpPr>
        <a:xfrm>
          <a:off x="0" y="0"/>
          <a:ext cx="0" cy="0"/>
          <a:chOff x="0" y="0"/>
          <a:chExt cx="0" cy="0"/>
        </a:xfrm>
      </p:grpSpPr>
      <p:sp>
        <p:nvSpPr>
          <p:cNvPr id="36" name="Google Shape;36;g2e59771fc7c_1_6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2e59771fc7c_1_64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g2e59771fc7c_1_6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g2e59771fc7c_1_6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g2e59771fc7c_1_6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
        <p:cNvGrpSpPr/>
        <p:nvPr/>
      </p:nvGrpSpPr>
      <p:grpSpPr>
        <a:xfrm>
          <a:off x="0" y="0"/>
          <a:ext cx="0" cy="0"/>
          <a:chOff x="0" y="0"/>
          <a:chExt cx="0" cy="0"/>
        </a:xfrm>
      </p:grpSpPr>
      <p:sp>
        <p:nvSpPr>
          <p:cNvPr id="42" name="Google Shape;42;g2e59771fc7c_1_65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2e59771fc7c_1_65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g2e59771fc7c_1_6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g2e59771fc7c_1_6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g2e59771fc7c_1_6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7"/>
        <p:cNvGrpSpPr/>
        <p:nvPr/>
      </p:nvGrpSpPr>
      <p:grpSpPr>
        <a:xfrm>
          <a:off x="0" y="0"/>
          <a:ext cx="0" cy="0"/>
          <a:chOff x="0" y="0"/>
          <a:chExt cx="0" cy="0"/>
        </a:xfrm>
      </p:grpSpPr>
      <p:sp>
        <p:nvSpPr>
          <p:cNvPr id="48" name="Google Shape;48;g348b46f4dc7_0_391"/>
          <p:cNvSpPr txBox="1">
            <a:spLocks noGrp="1"/>
          </p:cNvSpPr>
          <p:nvPr>
            <p:ph type="title"/>
          </p:nvPr>
        </p:nvSpPr>
        <p:spPr>
          <a:xfrm>
            <a:off x="609600" y="-46038"/>
            <a:ext cx="10972800" cy="11430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g348b46f4dc7_0_391"/>
          <p:cNvSpPr txBox="1">
            <a:spLocks noGrp="1"/>
          </p:cNvSpPr>
          <p:nvPr>
            <p:ph type="body" idx="1"/>
          </p:nvPr>
        </p:nvSpPr>
        <p:spPr>
          <a:xfrm>
            <a:off x="609600" y="1465263"/>
            <a:ext cx="10972800" cy="45261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g348b46f4dc7_0_391"/>
          <p:cNvSpPr txBox="1">
            <a:spLocks noGrp="1"/>
          </p:cNvSpPr>
          <p:nvPr>
            <p:ph type="dt" idx="10"/>
          </p:nvPr>
        </p:nvSpPr>
        <p:spPr>
          <a:xfrm>
            <a:off x="609600" y="6356354"/>
            <a:ext cx="2844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g348b46f4dc7_0_391"/>
          <p:cNvSpPr txBox="1">
            <a:spLocks noGrp="1"/>
          </p:cNvSpPr>
          <p:nvPr>
            <p:ph type="ftr" idx="11"/>
          </p:nvPr>
        </p:nvSpPr>
        <p:spPr>
          <a:xfrm>
            <a:off x="4165600" y="6356354"/>
            <a:ext cx="38607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g348b46f4dc7_0_391"/>
          <p:cNvSpPr txBox="1">
            <a:spLocks noGrp="1"/>
          </p:cNvSpPr>
          <p:nvPr>
            <p:ph type="sldNum" idx="12"/>
          </p:nvPr>
        </p:nvSpPr>
        <p:spPr>
          <a:xfrm>
            <a:off x="8737600" y="6356354"/>
            <a:ext cx="28449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3"/>
        <p:cNvGrpSpPr/>
        <p:nvPr/>
      </p:nvGrpSpPr>
      <p:grpSpPr>
        <a:xfrm>
          <a:off x="0" y="0"/>
          <a:ext cx="0" cy="0"/>
          <a:chOff x="0" y="0"/>
          <a:chExt cx="0" cy="0"/>
        </a:xfrm>
      </p:grpSpPr>
      <p:sp>
        <p:nvSpPr>
          <p:cNvPr id="54" name="Google Shape;54;g348b46f4dc7_0_397"/>
          <p:cNvSpPr txBox="1">
            <a:spLocks noGrp="1"/>
          </p:cNvSpPr>
          <p:nvPr>
            <p:ph type="title"/>
          </p:nvPr>
        </p:nvSpPr>
        <p:spPr>
          <a:xfrm>
            <a:off x="415600" y="284933"/>
            <a:ext cx="11360700" cy="620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Font typeface="Roboto Slab"/>
              <a:buNone/>
              <a:defRPr>
                <a:latin typeface="Roboto Slab"/>
                <a:ea typeface="Roboto Slab"/>
                <a:cs typeface="Roboto Slab"/>
                <a:sym typeface="Roboto Slab"/>
              </a:defRPr>
            </a:lvl2pPr>
            <a:lvl3pPr lvl="2" algn="l">
              <a:lnSpc>
                <a:spcPct val="100000"/>
              </a:lnSpc>
              <a:spcBef>
                <a:spcPts val="0"/>
              </a:spcBef>
              <a:spcAft>
                <a:spcPts val="0"/>
              </a:spcAft>
              <a:buSzPts val="2800"/>
              <a:buFont typeface="Roboto Slab"/>
              <a:buNone/>
              <a:defRPr>
                <a:latin typeface="Roboto Slab"/>
                <a:ea typeface="Roboto Slab"/>
                <a:cs typeface="Roboto Slab"/>
                <a:sym typeface="Roboto Slab"/>
              </a:defRPr>
            </a:lvl3pPr>
            <a:lvl4pPr lvl="3" algn="l">
              <a:lnSpc>
                <a:spcPct val="100000"/>
              </a:lnSpc>
              <a:spcBef>
                <a:spcPts val="0"/>
              </a:spcBef>
              <a:spcAft>
                <a:spcPts val="0"/>
              </a:spcAft>
              <a:buSzPts val="2800"/>
              <a:buFont typeface="Roboto Slab"/>
              <a:buNone/>
              <a:defRPr>
                <a:latin typeface="Roboto Slab"/>
                <a:ea typeface="Roboto Slab"/>
                <a:cs typeface="Roboto Slab"/>
                <a:sym typeface="Roboto Slab"/>
              </a:defRPr>
            </a:lvl4pPr>
            <a:lvl5pPr lvl="4" algn="l">
              <a:lnSpc>
                <a:spcPct val="100000"/>
              </a:lnSpc>
              <a:spcBef>
                <a:spcPts val="0"/>
              </a:spcBef>
              <a:spcAft>
                <a:spcPts val="0"/>
              </a:spcAft>
              <a:buSzPts val="2800"/>
              <a:buFont typeface="Roboto Slab"/>
              <a:buNone/>
              <a:defRPr>
                <a:latin typeface="Roboto Slab"/>
                <a:ea typeface="Roboto Slab"/>
                <a:cs typeface="Roboto Slab"/>
                <a:sym typeface="Roboto Slab"/>
              </a:defRPr>
            </a:lvl5pPr>
            <a:lvl6pPr lvl="5" algn="l">
              <a:lnSpc>
                <a:spcPct val="100000"/>
              </a:lnSpc>
              <a:spcBef>
                <a:spcPts val="0"/>
              </a:spcBef>
              <a:spcAft>
                <a:spcPts val="0"/>
              </a:spcAft>
              <a:buSzPts val="2800"/>
              <a:buFont typeface="Roboto Slab"/>
              <a:buNone/>
              <a:defRPr>
                <a:latin typeface="Roboto Slab"/>
                <a:ea typeface="Roboto Slab"/>
                <a:cs typeface="Roboto Slab"/>
                <a:sym typeface="Roboto Slab"/>
              </a:defRPr>
            </a:lvl6pPr>
            <a:lvl7pPr lvl="6" algn="l">
              <a:lnSpc>
                <a:spcPct val="100000"/>
              </a:lnSpc>
              <a:spcBef>
                <a:spcPts val="0"/>
              </a:spcBef>
              <a:spcAft>
                <a:spcPts val="0"/>
              </a:spcAft>
              <a:buSzPts val="2800"/>
              <a:buFont typeface="Roboto Slab"/>
              <a:buNone/>
              <a:defRPr>
                <a:latin typeface="Roboto Slab"/>
                <a:ea typeface="Roboto Slab"/>
                <a:cs typeface="Roboto Slab"/>
                <a:sym typeface="Roboto Slab"/>
              </a:defRPr>
            </a:lvl7pPr>
            <a:lvl8pPr lvl="7" algn="l">
              <a:lnSpc>
                <a:spcPct val="100000"/>
              </a:lnSpc>
              <a:spcBef>
                <a:spcPts val="0"/>
              </a:spcBef>
              <a:spcAft>
                <a:spcPts val="0"/>
              </a:spcAft>
              <a:buSzPts val="2800"/>
              <a:buFont typeface="Roboto Slab"/>
              <a:buNone/>
              <a:defRPr>
                <a:latin typeface="Roboto Slab"/>
                <a:ea typeface="Roboto Slab"/>
                <a:cs typeface="Roboto Slab"/>
                <a:sym typeface="Roboto Slab"/>
              </a:defRPr>
            </a:lvl8pPr>
            <a:lvl9pPr lvl="8" algn="l">
              <a:lnSpc>
                <a:spcPct val="100000"/>
              </a:lnSpc>
              <a:spcBef>
                <a:spcPts val="0"/>
              </a:spcBef>
              <a:spcAft>
                <a:spcPts val="0"/>
              </a:spcAft>
              <a:buSzPts val="2800"/>
              <a:buFont typeface="Roboto Slab"/>
              <a:buNone/>
              <a:defRPr>
                <a:latin typeface="Roboto Slab"/>
                <a:ea typeface="Roboto Slab"/>
                <a:cs typeface="Roboto Slab"/>
                <a:sym typeface="Roboto Slab"/>
              </a:defRPr>
            </a:lvl9pPr>
          </a:lstStyle>
          <a:p>
            <a:endParaRPr/>
          </a:p>
        </p:txBody>
      </p:sp>
      <p:sp>
        <p:nvSpPr>
          <p:cNvPr id="55" name="Google Shape;55;g348b46f4dc7_0_397"/>
          <p:cNvSpPr txBox="1">
            <a:spLocks noGrp="1"/>
          </p:cNvSpPr>
          <p:nvPr>
            <p:ph type="sldNum" idx="12"/>
          </p:nvPr>
        </p:nvSpPr>
        <p:spPr>
          <a:xfrm>
            <a:off x="11409045" y="6333135"/>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e59771fc7c_1_619"/>
          <p:cNvSpPr/>
          <p:nvPr/>
        </p:nvSpPr>
        <p:spPr>
          <a:xfrm>
            <a:off x="0" y="0"/>
            <a:ext cx="12192000" cy="6867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1" name="Google Shape;11;g2e59771fc7c_1_619"/>
          <p:cNvPicPr preferRelativeResize="0"/>
          <p:nvPr/>
        </p:nvPicPr>
        <p:blipFill rotWithShape="1">
          <a:blip r:embed="rId10">
            <a:alphaModFix/>
          </a:blip>
          <a:srcRect/>
          <a:stretch/>
        </p:blipFill>
        <p:spPr>
          <a:xfrm>
            <a:off x="0" y="6420051"/>
            <a:ext cx="11652687" cy="447573"/>
          </a:xfrm>
          <a:prstGeom prst="rect">
            <a:avLst/>
          </a:prstGeom>
          <a:noFill/>
          <a:ln>
            <a:noFill/>
          </a:ln>
        </p:spPr>
      </p:pic>
      <p:sp>
        <p:nvSpPr>
          <p:cNvPr id="12" name="Google Shape;12;g2e59771fc7c_1_6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g2e59771fc7c_1_6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 name="Google Shape;15;g2e59771fc7c_1_619"/>
          <p:cNvGrpSpPr/>
          <p:nvPr/>
        </p:nvGrpSpPr>
        <p:grpSpPr>
          <a:xfrm>
            <a:off x="128067" y="6092567"/>
            <a:ext cx="667401" cy="667401"/>
            <a:chOff x="310960" y="5520595"/>
            <a:chExt cx="1239600" cy="1239600"/>
          </a:xfrm>
        </p:grpSpPr>
        <p:sp>
          <p:nvSpPr>
            <p:cNvPr id="16" name="Google Shape;16;g2e59771fc7c_1_619"/>
            <p:cNvSpPr/>
            <p:nvPr/>
          </p:nvSpPr>
          <p:spPr>
            <a:xfrm>
              <a:off x="310960" y="5520595"/>
              <a:ext cx="1239600" cy="12396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 name="Google Shape;17;g2e59771fc7c_1_619"/>
            <p:cNvPicPr preferRelativeResize="0"/>
            <p:nvPr/>
          </p:nvPicPr>
          <p:blipFill rotWithShape="1">
            <a:blip r:embed="rId11">
              <a:alphaModFix/>
            </a:blip>
            <a:srcRect/>
            <a:stretch/>
          </p:blipFill>
          <p:spPr>
            <a:xfrm>
              <a:off x="352776" y="5562411"/>
              <a:ext cx="1156072" cy="1156072"/>
            </a:xfrm>
            <a:prstGeom prst="rect">
              <a:avLst/>
            </a:prstGeom>
            <a:noFill/>
            <a:ln>
              <a:noFill/>
            </a:ln>
          </p:spPr>
        </p:pic>
      </p:grpSp>
      <p:sp>
        <p:nvSpPr>
          <p:cNvPr id="18" name="Google Shape;18;g2e59771fc7c_1_619"/>
          <p:cNvSpPr/>
          <p:nvPr/>
        </p:nvSpPr>
        <p:spPr>
          <a:xfrm>
            <a:off x="0" y="0"/>
            <a:ext cx="12192000" cy="320100"/>
          </a:xfrm>
          <a:prstGeom prst="rect">
            <a:avLst/>
          </a:prstGeom>
          <a:blipFill rotWithShape="1">
            <a:blip r:embed="rId1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g2e59771fc7c_1_619"/>
          <p:cNvSpPr txBox="1"/>
          <p:nvPr/>
        </p:nvSpPr>
        <p:spPr>
          <a:xfrm>
            <a:off x="923667" y="6485276"/>
            <a:ext cx="766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sz="1400" b="0" i="0" u="none" strike="noStrike" cap="none">
              <a:solidFill>
                <a:srgbClr val="000000"/>
              </a:solidFill>
              <a:latin typeface="Arial"/>
              <a:ea typeface="Arial"/>
              <a:cs typeface="Arial"/>
              <a:sym typeface="Arial"/>
            </a:endParaRPr>
          </a:p>
        </p:txBody>
      </p:sp>
      <p:sp>
        <p:nvSpPr>
          <p:cNvPr id="21" name="Google Shape;21;g2e59771fc7c_1_619"/>
          <p:cNvSpPr/>
          <p:nvPr/>
        </p:nvSpPr>
        <p:spPr>
          <a:xfrm>
            <a:off x="0" y="0"/>
            <a:ext cx="12192000" cy="320100"/>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g3e1594c465c_2_0"/>
          <p:cNvSpPr/>
          <p:nvPr/>
        </p:nvSpPr>
        <p:spPr>
          <a:xfrm>
            <a:off x="0" y="0"/>
            <a:ext cx="12192000" cy="6867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58" name="Google Shape;58;g3e1594c465c_2_0"/>
          <p:cNvPicPr preferRelativeResize="0"/>
          <p:nvPr/>
        </p:nvPicPr>
        <p:blipFill rotWithShape="1">
          <a:blip r:embed="rId10">
            <a:alphaModFix/>
          </a:blip>
          <a:srcRect/>
          <a:stretch/>
        </p:blipFill>
        <p:spPr>
          <a:xfrm>
            <a:off x="0" y="6420051"/>
            <a:ext cx="11652687" cy="447573"/>
          </a:xfrm>
          <a:prstGeom prst="rect">
            <a:avLst/>
          </a:prstGeom>
          <a:noFill/>
          <a:ln>
            <a:noFill/>
          </a:ln>
        </p:spPr>
      </p:pic>
      <p:sp>
        <p:nvSpPr>
          <p:cNvPr id="59" name="Google Shape;59;g3e1594c465c_2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g3e1594c465c_2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2" name="Google Shape;62;g3e1594c465c_2_0"/>
          <p:cNvGrpSpPr/>
          <p:nvPr/>
        </p:nvGrpSpPr>
        <p:grpSpPr>
          <a:xfrm>
            <a:off x="128067" y="6092567"/>
            <a:ext cx="667401" cy="667401"/>
            <a:chOff x="310960" y="5520595"/>
            <a:chExt cx="1239600" cy="1239600"/>
          </a:xfrm>
        </p:grpSpPr>
        <p:sp>
          <p:nvSpPr>
            <p:cNvPr id="63" name="Google Shape;63;g3e1594c465c_2_0"/>
            <p:cNvSpPr/>
            <p:nvPr/>
          </p:nvSpPr>
          <p:spPr>
            <a:xfrm>
              <a:off x="310960" y="5520595"/>
              <a:ext cx="1239600" cy="12396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4" name="Google Shape;64;g3e1594c465c_2_0"/>
            <p:cNvPicPr preferRelativeResize="0"/>
            <p:nvPr/>
          </p:nvPicPr>
          <p:blipFill rotWithShape="1">
            <a:blip r:embed="rId11">
              <a:alphaModFix/>
            </a:blip>
            <a:srcRect/>
            <a:stretch/>
          </p:blipFill>
          <p:spPr>
            <a:xfrm>
              <a:off x="352776" y="5562411"/>
              <a:ext cx="1156072" cy="1156072"/>
            </a:xfrm>
            <a:prstGeom prst="rect">
              <a:avLst/>
            </a:prstGeom>
            <a:noFill/>
            <a:ln>
              <a:noFill/>
            </a:ln>
          </p:spPr>
        </p:pic>
      </p:grpSp>
      <p:sp>
        <p:nvSpPr>
          <p:cNvPr id="65" name="Google Shape;65;g3e1594c465c_2_0"/>
          <p:cNvSpPr/>
          <p:nvPr/>
        </p:nvSpPr>
        <p:spPr>
          <a:xfrm>
            <a:off x="0" y="0"/>
            <a:ext cx="12192000" cy="320100"/>
          </a:xfrm>
          <a:prstGeom prst="rect">
            <a:avLst/>
          </a:prstGeom>
          <a:blipFill rotWithShape="1">
            <a:blip r:embed="rId1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g3e1594c465c_2_0"/>
          <p:cNvSpPr txBox="1"/>
          <p:nvPr/>
        </p:nvSpPr>
        <p:spPr>
          <a:xfrm>
            <a:off x="923667" y="6485276"/>
            <a:ext cx="766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sz="1400" b="0" i="0" u="none" strike="noStrike" cap="none">
              <a:solidFill>
                <a:srgbClr val="000000"/>
              </a:solidFill>
              <a:latin typeface="Arial"/>
              <a:ea typeface="Arial"/>
              <a:cs typeface="Arial"/>
              <a:sym typeface="Arial"/>
            </a:endParaRPr>
          </a:p>
        </p:txBody>
      </p:sp>
      <p:sp>
        <p:nvSpPr>
          <p:cNvPr id="68" name="Google Shape;68;g3e1594c465c_2_0"/>
          <p:cNvSpPr/>
          <p:nvPr/>
        </p:nvSpPr>
        <p:spPr>
          <a:xfrm>
            <a:off x="0" y="0"/>
            <a:ext cx="12192000" cy="320100"/>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g3ddc15082e7_4_0"/>
          <p:cNvSpPr/>
          <p:nvPr/>
        </p:nvSpPr>
        <p:spPr>
          <a:xfrm>
            <a:off x="0" y="0"/>
            <a:ext cx="12192000" cy="686762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05" name="Google Shape;105;g3ddc15082e7_4_0"/>
          <p:cNvPicPr preferRelativeResize="0"/>
          <p:nvPr/>
        </p:nvPicPr>
        <p:blipFill rotWithShape="1">
          <a:blip r:embed="rId10">
            <a:alphaModFix/>
          </a:blip>
          <a:srcRect/>
          <a:stretch/>
        </p:blipFill>
        <p:spPr>
          <a:xfrm>
            <a:off x="0" y="6420051"/>
            <a:ext cx="11652691" cy="447573"/>
          </a:xfrm>
          <a:prstGeom prst="rect">
            <a:avLst/>
          </a:prstGeom>
          <a:noFill/>
          <a:ln>
            <a:noFill/>
          </a:ln>
        </p:spPr>
      </p:pic>
      <p:sp>
        <p:nvSpPr>
          <p:cNvPr id="106" name="Google Shape;106;g3ddc15082e7_4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g3ddc15082e7_4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9" name="Google Shape;109;g3ddc15082e7_4_0"/>
          <p:cNvGrpSpPr/>
          <p:nvPr/>
        </p:nvGrpSpPr>
        <p:grpSpPr>
          <a:xfrm>
            <a:off x="128080" y="6092791"/>
            <a:ext cx="667507" cy="667507"/>
            <a:chOff x="310960" y="5520595"/>
            <a:chExt cx="1239704" cy="1239704"/>
          </a:xfrm>
        </p:grpSpPr>
        <p:sp>
          <p:nvSpPr>
            <p:cNvPr id="110" name="Google Shape;110;g3ddc15082e7_4_0"/>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1" name="Google Shape;111;g3ddc15082e7_4_0"/>
            <p:cNvPicPr preferRelativeResize="0"/>
            <p:nvPr/>
          </p:nvPicPr>
          <p:blipFill rotWithShape="1">
            <a:blip r:embed="rId11">
              <a:alphaModFix/>
            </a:blip>
            <a:srcRect/>
            <a:stretch/>
          </p:blipFill>
          <p:spPr>
            <a:xfrm>
              <a:off x="352776" y="5562411"/>
              <a:ext cx="1156072" cy="1156072"/>
            </a:xfrm>
            <a:prstGeom prst="rect">
              <a:avLst/>
            </a:prstGeom>
            <a:noFill/>
            <a:ln>
              <a:noFill/>
            </a:ln>
          </p:spPr>
        </p:pic>
      </p:grpSp>
      <p:sp>
        <p:nvSpPr>
          <p:cNvPr id="112" name="Google Shape;112;g3ddc15082e7_4_0"/>
          <p:cNvSpPr/>
          <p:nvPr/>
        </p:nvSpPr>
        <p:spPr>
          <a:xfrm>
            <a:off x="0" y="0"/>
            <a:ext cx="12192000" cy="320040"/>
          </a:xfrm>
          <a:prstGeom prst="rect">
            <a:avLst/>
          </a:prstGeom>
          <a:blipFill rotWithShape="1">
            <a:blip r:embed="rId1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3ddc15082e7_4_0"/>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sz="1400" b="0" i="0" u="none" strike="noStrike" cap="none">
              <a:solidFill>
                <a:srgbClr val="000000"/>
              </a:solidFill>
              <a:latin typeface="Arial"/>
              <a:ea typeface="Arial"/>
              <a:cs typeface="Arial"/>
              <a:sym typeface="Arial"/>
            </a:endParaRPr>
          </a:p>
        </p:txBody>
      </p:sp>
      <p:sp>
        <p:nvSpPr>
          <p:cNvPr id="115" name="Google Shape;115;g3ddc15082e7_4_0"/>
          <p:cNvSpPr/>
          <p:nvPr/>
        </p:nvSpPr>
        <p:spPr>
          <a:xfrm>
            <a:off x="0" y="0"/>
            <a:ext cx="12192000" cy="320040"/>
          </a:xfrm>
          <a:prstGeom prst="rect">
            <a:avLst/>
          </a:prstGeom>
          <a:solidFill>
            <a:srgbClr val="1A46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 name="Picture 1">
            <a:extLst>
              <a:ext uri="{FF2B5EF4-FFF2-40B4-BE49-F238E27FC236}">
                <a16:creationId xmlns:a16="http://schemas.microsoft.com/office/drawing/2014/main" id="{EE65C5B1-15BD-42E8-B314-A7CCEE82ED38}"/>
              </a:ext>
            </a:extLst>
          </p:cNvPr>
          <p:cNvPicPr>
            <a:picLocks noChangeAspect="1"/>
          </p:cNvPicPr>
          <p:nvPr/>
        </p:nvPicPr>
        <p:blipFill>
          <a:blip r:embed="rId3"/>
          <a:stretch>
            <a:fillRect/>
          </a:stretch>
        </p:blipFill>
        <p:spPr>
          <a:xfrm>
            <a:off x="10817" y="0"/>
            <a:ext cx="12170365" cy="6858000"/>
          </a:xfrm>
          <a:prstGeom prst="rect">
            <a:avLst/>
          </a:prstGeom>
        </p:spPr>
      </p:pic>
      <p:sp>
        <p:nvSpPr>
          <p:cNvPr id="234" name="Google Shape;234;g348b46f4dc7_0_403"/>
          <p:cNvSpPr txBox="1">
            <a:spLocks noGrp="1"/>
          </p:cNvSpPr>
          <p:nvPr>
            <p:ph type="title"/>
          </p:nvPr>
        </p:nvSpPr>
        <p:spPr>
          <a:xfrm>
            <a:off x="206188" y="3363133"/>
            <a:ext cx="6571129" cy="2801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ts val="4400"/>
              <a:buFont typeface="Calibri"/>
              <a:buNone/>
            </a:pPr>
            <a:r>
              <a:rPr lang="en-US" sz="3600" dirty="0"/>
              <a:t>Shobha Kondragunta</a:t>
            </a:r>
            <a:br>
              <a:rPr lang="en-US" sz="3600" dirty="0"/>
            </a:br>
            <a:r>
              <a:rPr lang="en-US" sz="3600" dirty="0"/>
              <a:t>for</a:t>
            </a:r>
            <a:br>
              <a:rPr lang="en-US" sz="3600" dirty="0"/>
            </a:br>
            <a:r>
              <a:rPr lang="en-US" sz="3600" dirty="0"/>
              <a:t>Andy </a:t>
            </a:r>
            <a:r>
              <a:rPr lang="en-US" sz="3600" dirty="0" err="1"/>
              <a:t>Heidinger</a:t>
            </a:r>
            <a:endParaRPr lang="en-US" sz="3600" dirty="0"/>
          </a:p>
          <a:p>
            <a:pPr marL="0" lvl="0" indent="0" algn="ctr" rtl="0">
              <a:lnSpc>
                <a:spcPct val="90000"/>
              </a:lnSpc>
              <a:spcBef>
                <a:spcPts val="0"/>
              </a:spcBef>
              <a:spcAft>
                <a:spcPts val="0"/>
              </a:spcAft>
              <a:buClr>
                <a:schemeClr val="lt1"/>
              </a:buClr>
              <a:buSzPts val="4400"/>
              <a:buFont typeface="Calibri"/>
              <a:buNone/>
            </a:pPr>
            <a:r>
              <a:rPr lang="en-US" sz="3600" dirty="0"/>
              <a:t>GEO Senior Scientist</a:t>
            </a:r>
          </a:p>
          <a:p>
            <a:pPr marL="0" lvl="0" indent="0" algn="ctr" rtl="0">
              <a:lnSpc>
                <a:spcPct val="90000"/>
              </a:lnSpc>
              <a:spcBef>
                <a:spcPts val="0"/>
              </a:spcBef>
              <a:spcAft>
                <a:spcPts val="0"/>
              </a:spcAft>
              <a:buClr>
                <a:schemeClr val="lt1"/>
              </a:buClr>
              <a:buSzPts val="4400"/>
              <a:buFont typeface="Calibri"/>
              <a:buNone/>
            </a:pPr>
            <a:endParaRPr lang="en-US" dirty="0"/>
          </a:p>
          <a:p>
            <a:pPr marL="0" lvl="0" indent="0" algn="ctr" rtl="0">
              <a:lnSpc>
                <a:spcPct val="90000"/>
              </a:lnSpc>
              <a:spcBef>
                <a:spcPts val="0"/>
              </a:spcBef>
              <a:spcAft>
                <a:spcPts val="0"/>
              </a:spcAft>
              <a:buClr>
                <a:schemeClr val="lt1"/>
              </a:buClr>
              <a:buSzPts val="4400"/>
              <a:buFont typeface="Calibri"/>
              <a:buNone/>
            </a:pPr>
            <a:r>
              <a:rPr lang="en-US" sz="3600" dirty="0"/>
              <a:t>June 15, 2026</a:t>
            </a:r>
            <a:endParaRPr sz="3600" dirty="0"/>
          </a:p>
        </p:txBody>
      </p:sp>
      <p:sp>
        <p:nvSpPr>
          <p:cNvPr id="236" name="Google Shape;236;g348b46f4dc7_0_403"/>
          <p:cNvSpPr txBox="1"/>
          <p:nvPr/>
        </p:nvSpPr>
        <p:spPr>
          <a:xfrm>
            <a:off x="-358590" y="2122534"/>
            <a:ext cx="7942729" cy="1015632"/>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6000" b="0" i="0" u="none" strike="noStrike" cap="none" dirty="0" err="1">
                <a:solidFill>
                  <a:srgbClr val="FF9900"/>
                </a:solidFill>
                <a:latin typeface="Calibri"/>
                <a:ea typeface="Calibri"/>
                <a:cs typeface="Calibri"/>
                <a:sym typeface="Calibri"/>
              </a:rPr>
              <a:t>GeoXO</a:t>
            </a:r>
            <a:r>
              <a:rPr lang="en-US" sz="6000" b="0" i="0" u="none" strike="noStrike" cap="none" dirty="0">
                <a:solidFill>
                  <a:srgbClr val="FF9900"/>
                </a:solidFill>
                <a:latin typeface="Calibri"/>
                <a:ea typeface="Calibri"/>
                <a:cs typeface="Calibri"/>
                <a:sym typeface="Calibri"/>
              </a:rPr>
              <a:t> Mission Update</a:t>
            </a:r>
            <a:endParaRPr sz="6000" b="0" i="0" u="none" strike="noStrike" cap="none" dirty="0">
              <a:solidFill>
                <a:srgbClr val="FF99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3e1594c465c_2_47"/>
          <p:cNvSpPr txBox="1">
            <a:spLocks noGrp="1"/>
          </p:cNvSpPr>
          <p:nvPr>
            <p:ph type="sldNum" idx="12"/>
          </p:nvPr>
        </p:nvSpPr>
        <p:spPr>
          <a:xfrm>
            <a:off x="8610600" y="6356351"/>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43" name="Google Shape;243;g3e1594c465c_2_47"/>
          <p:cNvSpPr txBox="1"/>
          <p:nvPr/>
        </p:nvSpPr>
        <p:spPr>
          <a:xfrm>
            <a:off x="-484934" y="980692"/>
            <a:ext cx="6301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ED7D31"/>
                </a:solidFill>
                <a:latin typeface="Calibri"/>
                <a:ea typeface="Calibri"/>
                <a:cs typeface="Calibri"/>
                <a:sym typeface="Calibri"/>
              </a:rPr>
              <a:t>GOES-R Update</a:t>
            </a:r>
            <a:endParaRPr sz="1400" b="0" i="0" u="none" strike="noStrike" cap="none" dirty="0">
              <a:solidFill>
                <a:srgbClr val="ED7D31"/>
              </a:solidFill>
              <a:latin typeface="Calibri"/>
              <a:ea typeface="Calibri"/>
              <a:cs typeface="Calibri"/>
              <a:sym typeface="Calibri"/>
            </a:endParaRPr>
          </a:p>
        </p:txBody>
      </p:sp>
      <p:sp>
        <p:nvSpPr>
          <p:cNvPr id="244" name="Google Shape;244;g3e1594c465c_2_47"/>
          <p:cNvSpPr txBox="1"/>
          <p:nvPr/>
        </p:nvSpPr>
        <p:spPr>
          <a:xfrm>
            <a:off x="165449" y="1991066"/>
            <a:ext cx="6755303" cy="2333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2000"/>
              <a:buFont typeface="Arial"/>
              <a:buChar char="●"/>
            </a:pPr>
            <a:r>
              <a:rPr lang="en-US" sz="2400" b="0" i="0" u="none" strike="noStrike" cap="none" dirty="0">
                <a:solidFill>
                  <a:srgbClr val="FFFFFF"/>
                </a:solidFill>
                <a:latin typeface="Calibri"/>
                <a:ea typeface="Calibri"/>
                <a:cs typeface="Calibri"/>
                <a:sym typeface="Calibri"/>
              </a:rPr>
              <a:t>GOES-19 entered operational service as GOES East on April 7, 2025 </a:t>
            </a:r>
            <a:endParaRPr sz="2400" b="0" i="0" u="none" strike="noStrike" cap="none" dirty="0">
              <a:solidFill>
                <a:srgbClr val="FFFFFF"/>
              </a:solidFill>
              <a:latin typeface="Calibri"/>
              <a:ea typeface="Calibri"/>
              <a:cs typeface="Calibri"/>
              <a:sym typeface="Calibri"/>
            </a:endParaRPr>
          </a:p>
          <a:p>
            <a:pPr marL="342900" marR="0" lvl="0" indent="-342900" algn="l" rtl="0">
              <a:lnSpc>
                <a:spcPct val="100000"/>
              </a:lnSpc>
              <a:spcBef>
                <a:spcPts val="0"/>
              </a:spcBef>
              <a:spcAft>
                <a:spcPts val="0"/>
              </a:spcAft>
              <a:buClr>
                <a:schemeClr val="lt1"/>
              </a:buClr>
              <a:buSzPts val="2000"/>
              <a:buFont typeface="Arial"/>
              <a:buChar char="●"/>
            </a:pPr>
            <a:r>
              <a:rPr lang="en-US" sz="2400" b="0" i="0" u="none" strike="noStrike" cap="none" dirty="0">
                <a:solidFill>
                  <a:srgbClr val="FFFFFF"/>
                </a:solidFill>
                <a:latin typeface="Calibri"/>
                <a:ea typeface="Calibri"/>
                <a:cs typeface="Calibri"/>
                <a:sym typeface="Calibri"/>
              </a:rPr>
              <a:t>GOES-18 continues to serve as GOES West</a:t>
            </a:r>
            <a:endParaRPr sz="2400" b="0" i="0" u="none" strike="noStrike" cap="none" dirty="0">
              <a:solidFill>
                <a:srgbClr val="FFFFFF"/>
              </a:solidFill>
              <a:latin typeface="Calibri"/>
              <a:ea typeface="Calibri"/>
              <a:cs typeface="Calibri"/>
              <a:sym typeface="Calibri"/>
            </a:endParaRPr>
          </a:p>
          <a:p>
            <a:pPr marL="342900" marR="0" lvl="0" indent="-342900" algn="l" rtl="0">
              <a:lnSpc>
                <a:spcPct val="100000"/>
              </a:lnSpc>
              <a:spcBef>
                <a:spcPts val="0"/>
              </a:spcBef>
              <a:spcAft>
                <a:spcPts val="0"/>
              </a:spcAft>
              <a:buClr>
                <a:schemeClr val="lt1"/>
              </a:buClr>
              <a:buSzPts val="2000"/>
              <a:buFont typeface="Arial"/>
              <a:buChar char="●"/>
            </a:pPr>
            <a:r>
              <a:rPr lang="en-US" sz="2400" b="0" i="0" u="none" strike="noStrike" cap="none" dirty="0">
                <a:solidFill>
                  <a:srgbClr val="FFFFFF"/>
                </a:solidFill>
                <a:latin typeface="Calibri"/>
                <a:ea typeface="Calibri"/>
                <a:cs typeface="Calibri"/>
                <a:sym typeface="Calibri"/>
              </a:rPr>
              <a:t>GOES-16 is the primary on-orbit backup</a:t>
            </a:r>
            <a:endParaRPr sz="2400" b="0" i="0" u="none" strike="noStrike" cap="none" dirty="0">
              <a:solidFill>
                <a:srgbClr val="FFFFFF"/>
              </a:solidFill>
              <a:latin typeface="Calibri"/>
              <a:ea typeface="Calibri"/>
              <a:cs typeface="Calibri"/>
              <a:sym typeface="Calibri"/>
            </a:endParaRPr>
          </a:p>
          <a:p>
            <a:pPr marL="342900" marR="0" lvl="0" indent="-342900" algn="l" rtl="0">
              <a:lnSpc>
                <a:spcPct val="100000"/>
              </a:lnSpc>
              <a:spcBef>
                <a:spcPts val="0"/>
              </a:spcBef>
              <a:spcAft>
                <a:spcPts val="0"/>
              </a:spcAft>
              <a:buClr>
                <a:srgbClr val="FFFFFF"/>
              </a:buClr>
              <a:buSzPts val="2400"/>
              <a:buFont typeface="Calibri"/>
              <a:buChar char="●"/>
            </a:pPr>
            <a:r>
              <a:rPr lang="en-US" sz="2400" b="0" i="0" u="none" strike="noStrike" cap="none" dirty="0">
                <a:solidFill>
                  <a:srgbClr val="FFFFFF"/>
                </a:solidFill>
                <a:latin typeface="Calibri"/>
                <a:ea typeface="Calibri"/>
                <a:cs typeface="Calibri"/>
                <a:sym typeface="Calibri"/>
              </a:rPr>
              <a:t>GOES-17 is an additional spare</a:t>
            </a:r>
            <a:r>
              <a:rPr lang="en-US" sz="2400" b="0" i="0" u="none" strike="noStrike" cap="none" dirty="0">
                <a:solidFill>
                  <a:schemeClr val="dk1"/>
                </a:solidFill>
                <a:latin typeface="Calibri"/>
                <a:ea typeface="Calibri"/>
                <a:cs typeface="Calibri"/>
                <a:sym typeface="Calibri"/>
              </a:rPr>
              <a:t> </a:t>
            </a:r>
            <a:endParaRPr sz="2400" b="0" i="0" u="none" strike="noStrike" cap="none" dirty="0">
              <a:solidFill>
                <a:srgbClr val="FFFFFF"/>
              </a:solidFill>
              <a:latin typeface="Calibri"/>
              <a:ea typeface="Calibri"/>
              <a:cs typeface="Calibri"/>
              <a:sym typeface="Calibri"/>
            </a:endParaRPr>
          </a:p>
          <a:p>
            <a:pPr marL="742950" marR="0" lvl="1" indent="-158750" algn="l" rtl="0">
              <a:lnSpc>
                <a:spcPct val="100000"/>
              </a:lnSpc>
              <a:spcBef>
                <a:spcPts val="400"/>
              </a:spcBef>
              <a:spcAft>
                <a:spcPts val="0"/>
              </a:spcAft>
              <a:buClr>
                <a:schemeClr val="lt1"/>
              </a:buClr>
              <a:buSzPts val="2000"/>
              <a:buFont typeface="Arial"/>
              <a:buNone/>
            </a:pPr>
            <a:endParaRPr sz="2400" b="0" i="0" u="none" strike="noStrike" cap="none" dirty="0">
              <a:solidFill>
                <a:srgbClr val="FFFFFF"/>
              </a:solidFill>
              <a:latin typeface="Calibri"/>
              <a:ea typeface="Calibri"/>
              <a:cs typeface="Calibri"/>
              <a:sym typeface="Calibri"/>
            </a:endParaRPr>
          </a:p>
          <a:p>
            <a:pPr marL="342900" marR="0" lvl="0" indent="-279400" algn="l" rtl="0">
              <a:lnSpc>
                <a:spcPct val="100000"/>
              </a:lnSpc>
              <a:spcBef>
                <a:spcPts val="200"/>
              </a:spcBef>
              <a:spcAft>
                <a:spcPts val="0"/>
              </a:spcAft>
              <a:buClr>
                <a:schemeClr val="lt1"/>
              </a:buClr>
              <a:buSzPts val="1000"/>
              <a:buFont typeface="Arial"/>
              <a:buNone/>
            </a:pPr>
            <a:endParaRPr sz="2400" b="0" i="0" u="none" strike="noStrike" cap="none" dirty="0">
              <a:solidFill>
                <a:srgbClr val="FFFFFF"/>
              </a:solidFill>
              <a:latin typeface="Calibri"/>
              <a:ea typeface="Calibri"/>
              <a:cs typeface="Calibri"/>
              <a:sym typeface="Calibri"/>
            </a:endParaRPr>
          </a:p>
          <a:p>
            <a:pPr marL="742950" marR="0" lvl="1" indent="-171450" algn="l" rtl="0">
              <a:lnSpc>
                <a:spcPct val="100000"/>
              </a:lnSpc>
              <a:spcBef>
                <a:spcPts val="360"/>
              </a:spcBef>
              <a:spcAft>
                <a:spcPts val="0"/>
              </a:spcAft>
              <a:buClr>
                <a:schemeClr val="lt1"/>
              </a:buClr>
              <a:buSzPts val="1800"/>
              <a:buFont typeface="Arial"/>
              <a:buNone/>
            </a:pPr>
            <a:endParaRPr sz="2400" b="0" i="0" u="none" strike="noStrike" cap="none" dirty="0">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36BAF7C1-F671-4941-A9D4-65826921C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258" y="1002655"/>
            <a:ext cx="5368409" cy="4214804"/>
          </a:xfrm>
          <a:prstGeom prst="rect">
            <a:avLst/>
          </a:prstGeom>
        </p:spPr>
      </p:pic>
      <p:sp>
        <p:nvSpPr>
          <p:cNvPr id="11" name="TextBox 10">
            <a:extLst>
              <a:ext uri="{FF2B5EF4-FFF2-40B4-BE49-F238E27FC236}">
                <a16:creationId xmlns:a16="http://schemas.microsoft.com/office/drawing/2014/main" id="{F46D3A75-6465-4BD3-AB1D-2AF70716B3C8}"/>
              </a:ext>
            </a:extLst>
          </p:cNvPr>
          <p:cNvSpPr txBox="1"/>
          <p:nvPr/>
        </p:nvSpPr>
        <p:spPr>
          <a:xfrm>
            <a:off x="9127067" y="5979307"/>
            <a:ext cx="3237580" cy="379656"/>
          </a:xfrm>
          <a:prstGeom prst="rect">
            <a:avLst/>
          </a:prstGeom>
          <a:noFill/>
        </p:spPr>
        <p:txBody>
          <a:bodyPr wrap="square" rtlCol="0">
            <a:spAutoFit/>
          </a:bodyPr>
          <a:lstStyle/>
          <a:p>
            <a:r>
              <a:rPr lang="en-US" sz="1867" dirty="0" err="1">
                <a:solidFill>
                  <a:schemeClr val="tx1"/>
                </a:solidFill>
                <a:highlight>
                  <a:srgbClr val="00FF00"/>
                </a:highlight>
              </a:rPr>
              <a:t>Ravan</a:t>
            </a:r>
            <a:r>
              <a:rPr lang="en-US" sz="1867" dirty="0">
                <a:solidFill>
                  <a:schemeClr val="tx1"/>
                </a:solidFill>
                <a:highlight>
                  <a:srgbClr val="00FF00"/>
                </a:highlight>
              </a:rPr>
              <a:t> </a:t>
            </a:r>
            <a:r>
              <a:rPr lang="en-US" sz="1867" dirty="0" err="1">
                <a:solidFill>
                  <a:schemeClr val="tx1"/>
                </a:solidFill>
                <a:highlight>
                  <a:srgbClr val="00FF00"/>
                </a:highlight>
              </a:rPr>
              <a:t>Ahmdov</a:t>
            </a:r>
            <a:r>
              <a:rPr lang="en-US" sz="1867" dirty="0">
                <a:solidFill>
                  <a:schemeClr val="tx1"/>
                </a:solidFill>
                <a:highlight>
                  <a:srgbClr val="00FF00"/>
                </a:highlight>
              </a:rPr>
              <a:t>, OAR GSL</a:t>
            </a:r>
          </a:p>
        </p:txBody>
      </p:sp>
      <p:sp>
        <p:nvSpPr>
          <p:cNvPr id="2" name="TextBox 1">
            <a:extLst>
              <a:ext uri="{FF2B5EF4-FFF2-40B4-BE49-F238E27FC236}">
                <a16:creationId xmlns:a16="http://schemas.microsoft.com/office/drawing/2014/main" id="{1DEC77FA-E89E-43EC-B417-A6CBF6F7556D}"/>
              </a:ext>
            </a:extLst>
          </p:cNvPr>
          <p:cNvSpPr txBox="1"/>
          <p:nvPr/>
        </p:nvSpPr>
        <p:spPr>
          <a:xfrm>
            <a:off x="6581775" y="6505575"/>
            <a:ext cx="4905375" cy="307777"/>
          </a:xfrm>
          <a:prstGeom prst="rect">
            <a:avLst/>
          </a:prstGeom>
          <a:noFill/>
        </p:spPr>
        <p:txBody>
          <a:bodyPr wrap="square" rtlCol="0">
            <a:spAutoFit/>
          </a:bodyPr>
          <a:lstStyle/>
          <a:p>
            <a:r>
              <a:rPr lang="en-US" b="1" i="1" dirty="0">
                <a:solidFill>
                  <a:schemeClr val="bg1"/>
                </a:solidFill>
              </a:rPr>
              <a:t>TEMPO DRAT Workshop |15-18 June 2026 | Iowa City 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daea19c87c_0_13"/>
          <p:cNvSpPr txBox="1">
            <a:spLocks noGrp="1"/>
          </p:cNvSpPr>
          <p:nvPr>
            <p:ph type="sldNum" idx="12"/>
          </p:nvPr>
        </p:nvSpPr>
        <p:spPr>
          <a:xfrm>
            <a:off x="8610600" y="6356351"/>
            <a:ext cx="20574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51" name="Google Shape;251;g3daea19c87c_0_13"/>
          <p:cNvSpPr txBox="1"/>
          <p:nvPr/>
        </p:nvSpPr>
        <p:spPr>
          <a:xfrm>
            <a:off x="1330221" y="311742"/>
            <a:ext cx="93378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err="1">
                <a:solidFill>
                  <a:srgbClr val="ED7D31"/>
                </a:solidFill>
                <a:latin typeface="Calibri"/>
                <a:ea typeface="Calibri"/>
                <a:cs typeface="Calibri"/>
                <a:sym typeface="Calibri"/>
              </a:rPr>
              <a:t>GeoXO</a:t>
            </a:r>
            <a:r>
              <a:rPr lang="en-US" sz="4000" b="0" i="0" u="none" strike="noStrike" cap="none" dirty="0">
                <a:solidFill>
                  <a:srgbClr val="ED7D31"/>
                </a:solidFill>
                <a:latin typeface="Calibri"/>
                <a:ea typeface="Calibri"/>
                <a:cs typeface="Calibri"/>
                <a:sym typeface="Calibri"/>
              </a:rPr>
              <a:t> </a:t>
            </a:r>
            <a:r>
              <a:rPr lang="en-US" sz="4000" b="0" i="0" u="none" strike="noStrike" cap="none" dirty="0" err="1">
                <a:solidFill>
                  <a:srgbClr val="ED7D31"/>
                </a:solidFill>
                <a:latin typeface="Calibri"/>
                <a:ea typeface="Calibri"/>
                <a:cs typeface="Calibri"/>
                <a:sym typeface="Calibri"/>
              </a:rPr>
              <a:t>Basline</a:t>
            </a:r>
            <a:endParaRPr sz="4000" b="0" i="1" u="none" strike="noStrike" cap="none" dirty="0">
              <a:solidFill>
                <a:srgbClr val="ED7D31"/>
              </a:solidFill>
              <a:latin typeface="Calibri"/>
              <a:ea typeface="Calibri"/>
              <a:cs typeface="Calibri"/>
              <a:sym typeface="Calibri"/>
            </a:endParaRPr>
          </a:p>
        </p:txBody>
      </p:sp>
      <p:sp>
        <p:nvSpPr>
          <p:cNvPr id="252" name="Google Shape;252;g3daea19c87c_0_13"/>
          <p:cNvSpPr txBox="1"/>
          <p:nvPr/>
        </p:nvSpPr>
        <p:spPr>
          <a:xfrm>
            <a:off x="44200" y="1295675"/>
            <a:ext cx="4952400" cy="436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ED7D31"/>
                </a:solidFill>
                <a:latin typeface="Calibri"/>
                <a:ea typeface="Calibri"/>
                <a:cs typeface="Calibri"/>
                <a:sym typeface="Calibri"/>
              </a:rPr>
              <a:t>PENDING APPROVALS:</a:t>
            </a:r>
            <a:endParaRPr sz="2400" b="1" i="0" u="none" strike="noStrike" cap="none">
              <a:solidFill>
                <a:srgbClr val="ED7D31"/>
              </a:solidFill>
              <a:latin typeface="Calibri"/>
              <a:ea typeface="Calibri"/>
              <a:cs typeface="Calibri"/>
              <a:sym typeface="Calibri"/>
            </a:endParaRPr>
          </a:p>
          <a:p>
            <a:pPr marL="228600" marR="0" lvl="0" indent="-215900" algn="l" rtl="0">
              <a:lnSpc>
                <a:spcPct val="100000"/>
              </a:lnSpc>
              <a:spcBef>
                <a:spcPts val="0"/>
              </a:spcBef>
              <a:spcAft>
                <a:spcPts val="0"/>
              </a:spcAft>
              <a:buClr>
                <a:schemeClr val="lt1"/>
              </a:buClr>
              <a:buSzPts val="2000"/>
              <a:buFont typeface="Arial"/>
              <a:buChar char="•"/>
            </a:pPr>
            <a:r>
              <a:rPr lang="en-US" sz="2400" b="0" i="0" u="none" strike="noStrike" cap="none">
                <a:solidFill>
                  <a:srgbClr val="FFFFFF"/>
                </a:solidFill>
                <a:latin typeface="Calibri"/>
                <a:ea typeface="Calibri"/>
                <a:cs typeface="Calibri"/>
                <a:sym typeface="Calibri"/>
              </a:rPr>
              <a:t>Restructured program in August 2025 to prioritize weather observations</a:t>
            </a:r>
            <a:endParaRPr sz="14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chemeClr val="lt1"/>
              </a:buClr>
              <a:buSzPts val="2000"/>
              <a:buFont typeface="Arial"/>
              <a:buChar char="•"/>
            </a:pPr>
            <a:r>
              <a:rPr lang="en-US" sz="2400" b="0" i="0" u="none" strike="noStrike" cap="none">
                <a:solidFill>
                  <a:srgbClr val="FFFFFF"/>
                </a:solidFill>
                <a:latin typeface="Calibri"/>
                <a:ea typeface="Calibri"/>
                <a:cs typeface="Calibri"/>
                <a:sym typeface="Calibri"/>
              </a:rPr>
              <a:t>Two satellite constellation (East and West) provides full disk imagery and sounding through 2055</a:t>
            </a:r>
            <a:endParaRPr sz="2400" b="0" i="0" u="none" strike="noStrike" cap="none">
              <a:solidFill>
                <a:srgbClr val="FFFFFF"/>
              </a:solidFill>
              <a:latin typeface="Calibri"/>
              <a:ea typeface="Calibri"/>
              <a:cs typeface="Calibri"/>
              <a:sym typeface="Calibri"/>
            </a:endParaRPr>
          </a:p>
          <a:p>
            <a:pPr marL="228600" marR="0" lvl="0" indent="-228600" algn="l" rtl="0">
              <a:lnSpc>
                <a:spcPct val="100000"/>
              </a:lnSpc>
              <a:spcBef>
                <a:spcPts val="0"/>
              </a:spcBef>
              <a:spcAft>
                <a:spcPts val="0"/>
              </a:spcAft>
              <a:buClr>
                <a:srgbClr val="FFFFFF"/>
              </a:buClr>
              <a:buSzPts val="2400"/>
              <a:buFont typeface="Calibri"/>
              <a:buChar char="•"/>
            </a:pPr>
            <a:r>
              <a:rPr lang="en-US" sz="2400" b="0" i="0" u="none" strike="noStrike" cap="none">
                <a:solidFill>
                  <a:srgbClr val="FFFFFF"/>
                </a:solidFill>
                <a:latin typeface="Calibri"/>
                <a:ea typeface="Calibri"/>
                <a:cs typeface="Calibri"/>
                <a:sym typeface="Calibri"/>
              </a:rPr>
              <a:t>First launch planned for 2032</a:t>
            </a:r>
            <a:endParaRPr sz="2400" b="0" i="0" u="none" strike="noStrike" cap="none">
              <a:solidFill>
                <a:srgbClr val="FFFFFF"/>
              </a:solidFill>
              <a:latin typeface="Calibri"/>
              <a:ea typeface="Calibri"/>
              <a:cs typeface="Calibri"/>
              <a:sym typeface="Calibri"/>
            </a:endParaRPr>
          </a:p>
          <a:p>
            <a:pPr marL="228600" marR="0" lvl="0" indent="-228600" algn="l" rtl="0">
              <a:lnSpc>
                <a:spcPct val="100000"/>
              </a:lnSpc>
              <a:spcBef>
                <a:spcPts val="0"/>
              </a:spcBef>
              <a:spcAft>
                <a:spcPts val="0"/>
              </a:spcAft>
              <a:buClr>
                <a:srgbClr val="FFFFFF"/>
              </a:buClr>
              <a:buSzPts val="2400"/>
              <a:buFont typeface="Calibri"/>
              <a:buChar char="•"/>
            </a:pPr>
            <a:r>
              <a:rPr lang="en-US" sz="2400" b="0" i="0" u="none" strike="noStrike" cap="none">
                <a:solidFill>
                  <a:srgbClr val="FFFFFF"/>
                </a:solidFill>
                <a:latin typeface="Calibri"/>
                <a:ea typeface="Calibri"/>
                <a:cs typeface="Calibri"/>
                <a:sym typeface="Calibri"/>
              </a:rPr>
              <a:t>Continuity of imaging driving 2032 launch prioritization</a:t>
            </a:r>
            <a:endParaRPr sz="2400" b="0" i="0" u="none" strike="noStrike" cap="none">
              <a:solidFill>
                <a:srgbClr val="FFFFFF"/>
              </a:solidFill>
              <a:latin typeface="Calibri"/>
              <a:ea typeface="Calibri"/>
              <a:cs typeface="Calibri"/>
              <a:sym typeface="Calibri"/>
            </a:endParaRPr>
          </a:p>
        </p:txBody>
      </p:sp>
      <p:pic>
        <p:nvPicPr>
          <p:cNvPr id="253" name="Google Shape;253;g3daea19c87c_0_13"/>
          <p:cNvPicPr preferRelativeResize="0"/>
          <p:nvPr/>
        </p:nvPicPr>
        <p:blipFill rotWithShape="1">
          <a:blip r:embed="rId3">
            <a:alphaModFix/>
          </a:blip>
          <a:srcRect/>
          <a:stretch/>
        </p:blipFill>
        <p:spPr>
          <a:xfrm>
            <a:off x="44210" y="254933"/>
            <a:ext cx="1286011" cy="993736"/>
          </a:xfrm>
          <a:prstGeom prst="rect">
            <a:avLst/>
          </a:prstGeom>
          <a:noFill/>
          <a:ln>
            <a:noFill/>
          </a:ln>
        </p:spPr>
      </p:pic>
      <p:pic>
        <p:nvPicPr>
          <p:cNvPr id="254" name="Google Shape;254;g3daea19c87c_0_13"/>
          <p:cNvPicPr preferRelativeResize="0"/>
          <p:nvPr/>
        </p:nvPicPr>
        <p:blipFill rotWithShape="1">
          <a:blip r:embed="rId4">
            <a:alphaModFix/>
          </a:blip>
          <a:srcRect/>
          <a:stretch/>
        </p:blipFill>
        <p:spPr>
          <a:xfrm>
            <a:off x="4848300" y="1134875"/>
            <a:ext cx="7244875" cy="4524300"/>
          </a:xfrm>
          <a:prstGeom prst="rect">
            <a:avLst/>
          </a:prstGeom>
          <a:noFill/>
          <a:ln>
            <a:noFill/>
          </a:ln>
        </p:spPr>
      </p:pic>
      <p:sp>
        <p:nvSpPr>
          <p:cNvPr id="7" name="TextBox 6">
            <a:extLst>
              <a:ext uri="{FF2B5EF4-FFF2-40B4-BE49-F238E27FC236}">
                <a16:creationId xmlns:a16="http://schemas.microsoft.com/office/drawing/2014/main" id="{E93757CC-98D8-4AC9-80A2-A85D57CCE479}"/>
              </a:ext>
            </a:extLst>
          </p:cNvPr>
          <p:cNvSpPr txBox="1"/>
          <p:nvPr/>
        </p:nvSpPr>
        <p:spPr>
          <a:xfrm>
            <a:off x="6581775" y="6505575"/>
            <a:ext cx="4905375" cy="307777"/>
          </a:xfrm>
          <a:prstGeom prst="rect">
            <a:avLst/>
          </a:prstGeom>
          <a:noFill/>
        </p:spPr>
        <p:txBody>
          <a:bodyPr wrap="square" rtlCol="0">
            <a:spAutoFit/>
          </a:bodyPr>
          <a:lstStyle/>
          <a:p>
            <a:r>
              <a:rPr lang="en-US" b="1" i="1" dirty="0">
                <a:solidFill>
                  <a:schemeClr val="bg1"/>
                </a:solidFill>
              </a:rPr>
              <a:t>TEMPO DRAT Workshop |15-18 June 2026 | Iowa City 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e4f48abdfe_0_10"/>
          <p:cNvSpPr txBox="1">
            <a:spLocks noGrp="1"/>
          </p:cNvSpPr>
          <p:nvPr>
            <p:ph type="title"/>
          </p:nvPr>
        </p:nvSpPr>
        <p:spPr>
          <a:xfrm>
            <a:off x="231225" y="365125"/>
            <a:ext cx="7791300" cy="10530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a:solidFill>
                  <a:srgbClr val="FF9900"/>
                </a:solidFill>
              </a:rPr>
              <a:t>GXI Introduction</a:t>
            </a:r>
            <a:endParaRPr>
              <a:solidFill>
                <a:srgbClr val="FF9900"/>
              </a:solidFill>
            </a:endParaRPr>
          </a:p>
        </p:txBody>
      </p:sp>
      <p:sp>
        <p:nvSpPr>
          <p:cNvPr id="267" name="Google Shape;267;g3e4f48abdfe_0_10"/>
          <p:cNvSpPr txBox="1">
            <a:spLocks noGrp="1"/>
          </p:cNvSpPr>
          <p:nvPr>
            <p:ph type="body" idx="1"/>
          </p:nvPr>
        </p:nvSpPr>
        <p:spPr>
          <a:xfrm>
            <a:off x="469075" y="1418125"/>
            <a:ext cx="5811600" cy="4351200"/>
          </a:xfrm>
          <a:prstGeom prst="rect">
            <a:avLst/>
          </a:prstGeom>
        </p:spPr>
        <p:txBody>
          <a:bodyPr spcFirstLastPara="1" wrap="square" lIns="68575" tIns="34275" rIns="68575" bIns="34275" anchor="t" anchorCtr="0">
            <a:noAutofit/>
          </a:bodyPr>
          <a:lstStyle/>
          <a:p>
            <a:pPr marL="457200" lvl="0" indent="-317500" algn="l" rtl="0">
              <a:spcBef>
                <a:spcPts val="1067"/>
              </a:spcBef>
              <a:spcAft>
                <a:spcPts val="0"/>
              </a:spcAft>
              <a:buSzPts val="1400"/>
              <a:buChar char="•"/>
            </a:pPr>
            <a:r>
              <a:rPr lang="en-US" dirty="0"/>
              <a:t>GXI is an improved version of the GOES-R ABI.</a:t>
            </a:r>
            <a:endParaRPr dirty="0"/>
          </a:p>
          <a:p>
            <a:pPr marL="914400" lvl="1" indent="-317500" algn="l" rtl="0">
              <a:spcBef>
                <a:spcPts val="0"/>
              </a:spcBef>
              <a:spcAft>
                <a:spcPts val="0"/>
              </a:spcAft>
              <a:buSzPts val="1400"/>
              <a:buChar char="–"/>
            </a:pPr>
            <a:r>
              <a:rPr lang="en-US" dirty="0"/>
              <a:t>multiple channels have a finer spatial resolution (</a:t>
            </a:r>
            <a:r>
              <a:rPr lang="en-US" i="1" dirty="0"/>
              <a:t>even IR bands</a:t>
            </a:r>
            <a:r>
              <a:rPr lang="en-US" dirty="0"/>
              <a:t>) including a 250 m visible band.</a:t>
            </a:r>
            <a:endParaRPr dirty="0"/>
          </a:p>
          <a:p>
            <a:pPr marL="914400" lvl="1" indent="-317500" algn="l" rtl="0">
              <a:spcBef>
                <a:spcPts val="0"/>
              </a:spcBef>
              <a:spcAft>
                <a:spcPts val="0"/>
              </a:spcAft>
              <a:buSzPts val="1400"/>
              <a:buChar char="–"/>
            </a:pPr>
            <a:r>
              <a:rPr lang="en-US" dirty="0"/>
              <a:t>two new channels focused on low-level water vapor.</a:t>
            </a:r>
            <a:endParaRPr dirty="0"/>
          </a:p>
          <a:p>
            <a:pPr marL="457200" lvl="0" indent="-317500" algn="l" rtl="0">
              <a:spcBef>
                <a:spcPts val="0"/>
              </a:spcBef>
              <a:spcAft>
                <a:spcPts val="0"/>
              </a:spcAft>
              <a:buSzPts val="1400"/>
              <a:buChar char="•"/>
            </a:pPr>
            <a:r>
              <a:rPr lang="en-US" dirty="0"/>
              <a:t>Temporal scanning options remain </a:t>
            </a:r>
            <a:r>
              <a:rPr lang="en-US" sz="2300" i="1" dirty="0"/>
              <a:t>(10 min FD, 5 min CONUS, 1 min MESO)</a:t>
            </a:r>
            <a:r>
              <a:rPr lang="en-US" dirty="0"/>
              <a:t>.</a:t>
            </a:r>
            <a:endParaRPr dirty="0"/>
          </a:p>
          <a:p>
            <a:pPr marL="457200" lvl="0" indent="-317500" algn="l" rtl="0">
              <a:spcBef>
                <a:spcPts val="0"/>
              </a:spcBef>
              <a:spcAft>
                <a:spcPts val="0"/>
              </a:spcAft>
              <a:buSzPts val="1400"/>
              <a:buChar char="•"/>
            </a:pPr>
            <a:r>
              <a:rPr lang="en-US" dirty="0"/>
              <a:t>First </a:t>
            </a:r>
            <a:r>
              <a:rPr lang="en-US" dirty="0" err="1"/>
              <a:t>GeoXO</a:t>
            </a:r>
            <a:r>
              <a:rPr lang="en-US" dirty="0"/>
              <a:t> imager is an ABI.</a:t>
            </a:r>
            <a:endParaRPr dirty="0"/>
          </a:p>
          <a:p>
            <a:pPr marL="457200" lvl="0" indent="-317500" algn="l" rtl="0">
              <a:spcBef>
                <a:spcPts val="0"/>
              </a:spcBef>
              <a:spcAft>
                <a:spcPts val="0"/>
              </a:spcAft>
              <a:buSzPts val="1400"/>
              <a:buChar char="•"/>
            </a:pPr>
            <a:r>
              <a:rPr lang="en-US" dirty="0"/>
              <a:t>Vendor is L3Harris, same as ABI</a:t>
            </a:r>
            <a:endParaRPr dirty="0"/>
          </a:p>
        </p:txBody>
      </p:sp>
      <p:pic>
        <p:nvPicPr>
          <p:cNvPr id="268" name="Google Shape;268;g3e4f48abdfe_0_10" title="Screenshot 2026-05-27 at 09.11.14.png"/>
          <p:cNvPicPr preferRelativeResize="0"/>
          <p:nvPr/>
        </p:nvPicPr>
        <p:blipFill>
          <a:blip r:embed="rId3">
            <a:alphaModFix/>
          </a:blip>
          <a:stretch>
            <a:fillRect/>
          </a:stretch>
        </p:blipFill>
        <p:spPr>
          <a:xfrm>
            <a:off x="8365500" y="365127"/>
            <a:ext cx="3762425" cy="6010975"/>
          </a:xfrm>
          <a:prstGeom prst="rect">
            <a:avLst/>
          </a:prstGeom>
          <a:noFill/>
          <a:ln>
            <a:noFill/>
          </a:ln>
        </p:spPr>
      </p:pic>
      <p:sp>
        <p:nvSpPr>
          <p:cNvPr id="5" name="TextBox 4">
            <a:extLst>
              <a:ext uri="{FF2B5EF4-FFF2-40B4-BE49-F238E27FC236}">
                <a16:creationId xmlns:a16="http://schemas.microsoft.com/office/drawing/2014/main" id="{7223D8CD-F3B3-4C42-8C28-6A216919AC02}"/>
              </a:ext>
            </a:extLst>
          </p:cNvPr>
          <p:cNvSpPr txBox="1"/>
          <p:nvPr/>
        </p:nvSpPr>
        <p:spPr>
          <a:xfrm>
            <a:off x="6581775" y="6505575"/>
            <a:ext cx="4905375" cy="307777"/>
          </a:xfrm>
          <a:prstGeom prst="rect">
            <a:avLst/>
          </a:prstGeom>
          <a:noFill/>
        </p:spPr>
        <p:txBody>
          <a:bodyPr wrap="square" rtlCol="0">
            <a:spAutoFit/>
          </a:bodyPr>
          <a:lstStyle/>
          <a:p>
            <a:r>
              <a:rPr lang="en-US" b="1" i="1" dirty="0">
                <a:solidFill>
                  <a:schemeClr val="bg1"/>
                </a:solidFill>
              </a:rPr>
              <a:t>TEMPO DRAT Workshop |15-18 June 2026 | Iowa City 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g3e4f7b88a41_0_3" title="Screenshot 2026-05-27 at 09.16.47.png"/>
          <p:cNvPicPr preferRelativeResize="0"/>
          <p:nvPr/>
        </p:nvPicPr>
        <p:blipFill>
          <a:blip r:embed="rId3">
            <a:alphaModFix/>
          </a:blip>
          <a:stretch>
            <a:fillRect/>
          </a:stretch>
        </p:blipFill>
        <p:spPr>
          <a:xfrm>
            <a:off x="0" y="9163"/>
            <a:ext cx="12192001" cy="68396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8727-FF0B-45EF-9786-3044EEDA2F80}"/>
              </a:ext>
            </a:extLst>
          </p:cNvPr>
          <p:cNvSpPr>
            <a:spLocks noGrp="1"/>
          </p:cNvSpPr>
          <p:nvPr>
            <p:ph type="title"/>
          </p:nvPr>
        </p:nvSpPr>
        <p:spPr/>
        <p:txBody>
          <a:bodyPr/>
          <a:lstStyle/>
          <a:p>
            <a:r>
              <a:rPr lang="en-US" dirty="0">
                <a:solidFill>
                  <a:schemeClr val="bg1"/>
                </a:solidFill>
              </a:rPr>
              <a:t>NOAA’s Very Large Methane Release Experiment</a:t>
            </a:r>
          </a:p>
        </p:txBody>
      </p:sp>
      <p:pic>
        <p:nvPicPr>
          <p:cNvPr id="4" name="Picture 3">
            <a:extLst>
              <a:ext uri="{FF2B5EF4-FFF2-40B4-BE49-F238E27FC236}">
                <a16:creationId xmlns:a16="http://schemas.microsoft.com/office/drawing/2014/main" id="{F086C4D4-8DB9-436B-AF88-CAE447412AF9}"/>
              </a:ext>
            </a:extLst>
          </p:cNvPr>
          <p:cNvPicPr>
            <a:picLocks noChangeAspect="1"/>
          </p:cNvPicPr>
          <p:nvPr/>
        </p:nvPicPr>
        <p:blipFill>
          <a:blip r:embed="rId2"/>
          <a:stretch>
            <a:fillRect/>
          </a:stretch>
        </p:blipFill>
        <p:spPr>
          <a:xfrm>
            <a:off x="104775" y="1247448"/>
            <a:ext cx="8211696" cy="4686954"/>
          </a:xfrm>
          <a:prstGeom prst="rect">
            <a:avLst/>
          </a:prstGeom>
        </p:spPr>
      </p:pic>
      <p:sp>
        <p:nvSpPr>
          <p:cNvPr id="6" name="TextBox 5">
            <a:extLst>
              <a:ext uri="{FF2B5EF4-FFF2-40B4-BE49-F238E27FC236}">
                <a16:creationId xmlns:a16="http://schemas.microsoft.com/office/drawing/2014/main" id="{938B90D0-7BB3-4912-A1E0-8154C38886D7}"/>
              </a:ext>
            </a:extLst>
          </p:cNvPr>
          <p:cNvSpPr txBox="1"/>
          <p:nvPr/>
        </p:nvSpPr>
        <p:spPr>
          <a:xfrm>
            <a:off x="8820149" y="1522779"/>
            <a:ext cx="2962275" cy="3293209"/>
          </a:xfrm>
          <a:prstGeom prst="rect">
            <a:avLst/>
          </a:prstGeom>
          <a:noFill/>
        </p:spPr>
        <p:txBody>
          <a:bodyPr wrap="square">
            <a:spAutoFit/>
          </a:bodyPr>
          <a:lstStyle/>
          <a:p>
            <a:r>
              <a:rPr lang="en-US" sz="1600" b="0" i="0" u="none" strike="noStrike" baseline="0" dirty="0">
                <a:solidFill>
                  <a:schemeClr val="bg1"/>
                </a:solidFill>
                <a:latin typeface="Calibri" panose="020F0502020204030204" pitchFamily="34" charset="0"/>
              </a:rPr>
              <a:t>Estimates of total release mass are consistent across satellite platforms but ~25% lower than the operator’s reported value based on pipeline pressure and 280 volume.</a:t>
            </a:r>
          </a:p>
          <a:p>
            <a:endParaRPr lang="en-US" sz="1600" dirty="0">
              <a:solidFill>
                <a:schemeClr val="bg1"/>
              </a:solidFill>
              <a:latin typeface="Calibri" panose="020F0502020204030204" pitchFamily="34" charset="0"/>
            </a:endParaRPr>
          </a:p>
          <a:p>
            <a:r>
              <a:rPr lang="en-US" sz="1600" b="0" i="0" u="none" strike="noStrike" baseline="0" dirty="0">
                <a:solidFill>
                  <a:schemeClr val="bg1"/>
                </a:solidFill>
                <a:latin typeface="Calibri" panose="020F0502020204030204" pitchFamily="34" charset="0"/>
              </a:rPr>
              <a:t>In situ mass balance analysis underestimates early source rates by ~50%, reflecting the difficulty of sampling rapidly evolving, heterogeneous plumes from transient point sources. </a:t>
            </a:r>
            <a:endParaRPr lang="en-US" sz="1600" dirty="0">
              <a:solidFill>
                <a:schemeClr val="bg1"/>
              </a:solidFill>
            </a:endParaRPr>
          </a:p>
        </p:txBody>
      </p:sp>
      <p:sp>
        <p:nvSpPr>
          <p:cNvPr id="7" name="TextBox 6">
            <a:extLst>
              <a:ext uri="{FF2B5EF4-FFF2-40B4-BE49-F238E27FC236}">
                <a16:creationId xmlns:a16="http://schemas.microsoft.com/office/drawing/2014/main" id="{C6942C08-0A01-45C3-B4DA-D6C30E442003}"/>
              </a:ext>
            </a:extLst>
          </p:cNvPr>
          <p:cNvSpPr txBox="1"/>
          <p:nvPr/>
        </p:nvSpPr>
        <p:spPr>
          <a:xfrm>
            <a:off x="8486775" y="5219700"/>
            <a:ext cx="3705225" cy="738664"/>
          </a:xfrm>
          <a:prstGeom prst="rect">
            <a:avLst/>
          </a:prstGeom>
          <a:noFill/>
        </p:spPr>
        <p:txBody>
          <a:bodyPr wrap="square" rtlCol="0">
            <a:spAutoFit/>
          </a:bodyPr>
          <a:lstStyle/>
          <a:p>
            <a:r>
              <a:rPr lang="en-US" i="1" dirty="0">
                <a:solidFill>
                  <a:schemeClr val="bg1"/>
                </a:solidFill>
              </a:rPr>
              <a:t>He, T., D. </a:t>
            </a:r>
            <a:r>
              <a:rPr lang="en-US" i="1" dirty="0" err="1">
                <a:solidFill>
                  <a:schemeClr val="bg1"/>
                </a:solidFill>
              </a:rPr>
              <a:t>Varon</a:t>
            </a:r>
            <a:r>
              <a:rPr lang="en-US" i="1" dirty="0">
                <a:solidFill>
                  <a:schemeClr val="bg1"/>
                </a:solidFill>
              </a:rPr>
              <a:t>, S. Kondragunta et al., PNAS, under review, https://eartharxiv.org/repository/view/11628/</a:t>
            </a:r>
          </a:p>
        </p:txBody>
      </p:sp>
      <p:sp>
        <p:nvSpPr>
          <p:cNvPr id="8" name="TextBox 7">
            <a:extLst>
              <a:ext uri="{FF2B5EF4-FFF2-40B4-BE49-F238E27FC236}">
                <a16:creationId xmlns:a16="http://schemas.microsoft.com/office/drawing/2014/main" id="{E5AAA757-B399-462F-9E03-2C69A0C60324}"/>
              </a:ext>
            </a:extLst>
          </p:cNvPr>
          <p:cNvSpPr txBox="1"/>
          <p:nvPr/>
        </p:nvSpPr>
        <p:spPr>
          <a:xfrm>
            <a:off x="6581775" y="6505575"/>
            <a:ext cx="4905375" cy="307777"/>
          </a:xfrm>
          <a:prstGeom prst="rect">
            <a:avLst/>
          </a:prstGeom>
          <a:noFill/>
        </p:spPr>
        <p:txBody>
          <a:bodyPr wrap="square" rtlCol="0">
            <a:spAutoFit/>
          </a:bodyPr>
          <a:lstStyle/>
          <a:p>
            <a:r>
              <a:rPr lang="en-US" b="1" i="1" dirty="0">
                <a:solidFill>
                  <a:schemeClr val="bg1"/>
                </a:solidFill>
              </a:rPr>
              <a:t>TEMPO DRAT Workshop |15-18 June 2026 | Iowa City IA</a:t>
            </a:r>
          </a:p>
        </p:txBody>
      </p:sp>
    </p:spTree>
    <p:extLst>
      <p:ext uri="{BB962C8B-B14F-4D97-AF65-F5344CB8AC3E}">
        <p14:creationId xmlns:p14="http://schemas.microsoft.com/office/powerpoint/2010/main" val="252165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ddc15082e7_4_64"/>
          <p:cNvSpPr txBox="1">
            <a:spLocks noGrp="1"/>
          </p:cNvSpPr>
          <p:nvPr>
            <p:ph type="title"/>
          </p:nvPr>
        </p:nvSpPr>
        <p:spPr>
          <a:xfrm>
            <a:off x="709049" y="609200"/>
            <a:ext cx="6471679" cy="100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rgbClr val="ED7D31"/>
                </a:solidFill>
              </a:rPr>
              <a:t>Baseline Requirements:</a:t>
            </a:r>
            <a:endParaRPr dirty="0">
              <a:solidFill>
                <a:srgbClr val="ED7D31"/>
              </a:solidFill>
            </a:endParaRPr>
          </a:p>
          <a:p>
            <a:pPr marL="0" lvl="0" indent="0" algn="l" rtl="0">
              <a:lnSpc>
                <a:spcPct val="90000"/>
              </a:lnSpc>
              <a:spcBef>
                <a:spcPts val="0"/>
              </a:spcBef>
              <a:spcAft>
                <a:spcPts val="0"/>
              </a:spcAft>
              <a:buSzPts val="4400"/>
              <a:buNone/>
            </a:pPr>
            <a:r>
              <a:rPr lang="en-US" dirty="0">
                <a:solidFill>
                  <a:srgbClr val="ED7D31"/>
                </a:solidFill>
              </a:rPr>
              <a:t>IR Sounder(GXS)</a:t>
            </a:r>
            <a:endParaRPr dirty="0">
              <a:solidFill>
                <a:srgbClr val="ED7D31"/>
              </a:solidFill>
            </a:endParaRPr>
          </a:p>
        </p:txBody>
      </p:sp>
      <p:graphicFrame>
        <p:nvGraphicFramePr>
          <p:cNvPr id="287" name="Google Shape;287;g3ddc15082e7_4_64"/>
          <p:cNvGraphicFramePr/>
          <p:nvPr/>
        </p:nvGraphicFramePr>
        <p:xfrm>
          <a:off x="580500" y="1822450"/>
          <a:ext cx="4884000" cy="4297661"/>
        </p:xfrm>
        <a:graphic>
          <a:graphicData uri="http://schemas.openxmlformats.org/drawingml/2006/table">
            <a:tbl>
              <a:tblPr>
                <a:noFill/>
                <a:tableStyleId>{817AFA89-17CF-4EE1-AD75-1BA7C5B8907B}</a:tableStyleId>
              </a:tblPr>
              <a:tblGrid>
                <a:gridCol w="2208650">
                  <a:extLst>
                    <a:ext uri="{9D8B030D-6E8A-4147-A177-3AD203B41FA5}">
                      <a16:colId xmlns:a16="http://schemas.microsoft.com/office/drawing/2014/main" val="20000"/>
                    </a:ext>
                  </a:extLst>
                </a:gridCol>
                <a:gridCol w="2675350">
                  <a:extLst>
                    <a:ext uri="{9D8B030D-6E8A-4147-A177-3AD203B41FA5}">
                      <a16:colId xmlns:a16="http://schemas.microsoft.com/office/drawing/2014/main" val="20001"/>
                    </a:ext>
                  </a:extLst>
                </a:gridCol>
              </a:tblGrid>
              <a:tr h="381000">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lt1"/>
                          </a:solidFill>
                        </a:rPr>
                        <a:t>Baseline Requirements</a:t>
                      </a:r>
                      <a:endParaRPr sz="1600" b="1" u="none" strike="noStrike" cap="none">
                        <a:solidFill>
                          <a:schemeClr val="lt1"/>
                        </a:solidFill>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lt1"/>
                          </a:solidFill>
                        </a:rPr>
                        <a:t>GSD</a:t>
                      </a:r>
                      <a:endParaRPr sz="1600" b="1" u="none" strike="noStrike" cap="none">
                        <a:solidFill>
                          <a:schemeClr val="lt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4 km (</a:t>
                      </a:r>
                      <a:r>
                        <a:rPr lang="en-US" sz="1100" i="1" u="none" strike="noStrike" cap="none">
                          <a:solidFill>
                            <a:schemeClr val="lt1"/>
                          </a:solidFill>
                        </a:rPr>
                        <a:t>Same as GOES-13 Imager IR</a:t>
                      </a:r>
                      <a:r>
                        <a:rPr lang="en-US" sz="1600" u="none" strike="noStrike" cap="none">
                          <a:solidFill>
                            <a:schemeClr val="lt1"/>
                          </a:solidFill>
                        </a:rPr>
                        <a:t>)</a:t>
                      </a:r>
                      <a:endParaRPr sz="1600" u="none" strike="noStrike" cap="none">
                        <a:solidFill>
                          <a:schemeClr val="lt1"/>
                        </a:solidFill>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lt1"/>
                          </a:solidFill>
                        </a:rPr>
                        <a:t>Coverage Area</a:t>
                      </a:r>
                      <a:endParaRPr sz="1600" b="1" u="none" strike="noStrike" cap="none">
                        <a:solidFill>
                          <a:schemeClr val="lt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Sounding Disk (SD) defined by a 62</a:t>
                      </a:r>
                      <a:r>
                        <a:rPr lang="en-US" sz="1600" u="none" strike="noStrike" cap="none" baseline="30000">
                          <a:solidFill>
                            <a:schemeClr val="lt1"/>
                          </a:solidFill>
                        </a:rPr>
                        <a:t>o</a:t>
                      </a:r>
                      <a:r>
                        <a:rPr lang="en-US" sz="1600" u="none" strike="noStrike" cap="none">
                          <a:solidFill>
                            <a:schemeClr val="lt1"/>
                          </a:solidFill>
                        </a:rPr>
                        <a:t> zenith angle centered at 75W &amp; 135W</a:t>
                      </a:r>
                      <a:endParaRPr sz="1600" u="none" strike="noStrike" cap="none">
                        <a:solidFill>
                          <a:schemeClr val="lt1"/>
                        </a:solidFill>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lt1"/>
                          </a:solidFill>
                        </a:rPr>
                        <a:t>Revisit Time</a:t>
                      </a:r>
                      <a:endParaRPr sz="1600" b="1" u="none" strike="noStrike" cap="none">
                        <a:solidFill>
                          <a:schemeClr val="lt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60 minutes</a:t>
                      </a:r>
                      <a:endParaRPr sz="1600" u="none" strike="noStrike" cap="none">
                        <a:solidFill>
                          <a:schemeClr val="lt1"/>
                        </a:solidFill>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lt1"/>
                          </a:solidFill>
                        </a:rPr>
                        <a:t>Spectral Coverage</a:t>
                      </a:r>
                      <a:endParaRPr sz="1600" b="1" u="none" strike="noStrike" cap="none">
                        <a:solidFill>
                          <a:schemeClr val="lt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4.44-5.92μm, 9.13-14.7μm</a:t>
                      </a:r>
                      <a:endParaRPr sz="1600" u="none" strike="noStrike" cap="none">
                        <a:solidFill>
                          <a:schemeClr val="lt1"/>
                        </a:solidFill>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lt1"/>
                          </a:solidFill>
                        </a:rPr>
                        <a:t>Spectral Resolution</a:t>
                      </a:r>
                      <a:endParaRPr sz="1600" b="1" u="none" strike="noStrike" cap="none">
                        <a:solidFill>
                          <a:schemeClr val="lt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0.625 cm</a:t>
                      </a:r>
                      <a:r>
                        <a:rPr lang="en-US" sz="1600" u="none" strike="noStrike" cap="none" baseline="30000">
                          <a:solidFill>
                            <a:schemeClr val="lt1"/>
                          </a:solidFill>
                        </a:rPr>
                        <a:t>-1</a:t>
                      </a:r>
                      <a:endParaRPr sz="1600" u="none" strike="noStrike" cap="none" baseline="30000">
                        <a:solidFill>
                          <a:schemeClr val="lt1"/>
                        </a:solidFill>
                      </a:endParaRPr>
                    </a:p>
                  </a:txBody>
                  <a:tcPr marL="91425" marR="91425" marT="91425" marB="91425"/>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lt1"/>
                          </a:solidFill>
                        </a:rPr>
                        <a:t>Signal:Noise</a:t>
                      </a:r>
                      <a:endParaRPr sz="1600" b="1" u="none" strike="noStrike" cap="none">
                        <a:solidFill>
                          <a:schemeClr val="lt1"/>
                        </a:solidFill>
                      </a:endParaRPr>
                    </a:p>
                  </a:txBody>
                  <a:tcPr marL="91425" marR="91425" marT="91425" marB="91425"/>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chemeClr val="lt1"/>
                          </a:solidFill>
                          <a:latin typeface="Calibri"/>
                          <a:ea typeface="Calibri"/>
                          <a:cs typeface="Calibri"/>
                          <a:sym typeface="Calibri"/>
                        </a:rPr>
                        <a:t>NEdN requirements are comparable to those of other IR hyperspectral sounders</a:t>
                      </a:r>
                      <a:endParaRPr sz="1600" u="none" strike="noStrike" cap="none">
                        <a:solidFill>
                          <a:schemeClr val="lt1"/>
                        </a:solidFill>
                      </a:endParaRPr>
                    </a:p>
                  </a:txBody>
                  <a:tcPr marL="91425" marR="91425" marT="91425" marB="91425"/>
                </a:tc>
                <a:extLst>
                  <a:ext uri="{0D108BD9-81ED-4DB2-BD59-A6C34878D82A}">
                    <a16:rowId xmlns:a16="http://schemas.microsoft.com/office/drawing/2014/main" val="10006"/>
                  </a:ext>
                </a:extLst>
              </a:tr>
            </a:tbl>
          </a:graphicData>
        </a:graphic>
      </p:graphicFrame>
      <p:pic>
        <p:nvPicPr>
          <p:cNvPr id="288" name="Google Shape;288;g3ddc15082e7_4_64" descr="Timeline&#10;&#10;Description automatically generated"/>
          <p:cNvPicPr preferRelativeResize="0"/>
          <p:nvPr/>
        </p:nvPicPr>
        <p:blipFill rotWithShape="1">
          <a:blip r:embed="rId3">
            <a:alphaModFix/>
          </a:blip>
          <a:srcRect/>
          <a:stretch/>
        </p:blipFill>
        <p:spPr>
          <a:xfrm>
            <a:off x="5715011" y="1902810"/>
            <a:ext cx="6476988" cy="4507864"/>
          </a:xfrm>
          <a:prstGeom prst="rect">
            <a:avLst/>
          </a:prstGeom>
          <a:noFill/>
          <a:ln>
            <a:noFill/>
          </a:ln>
        </p:spPr>
      </p:pic>
      <p:sp>
        <p:nvSpPr>
          <p:cNvPr id="289" name="Google Shape;289;g3ddc15082e7_4_64"/>
          <p:cNvSpPr txBox="1"/>
          <p:nvPr/>
        </p:nvSpPr>
        <p:spPr>
          <a:xfrm>
            <a:off x="11722100" y="4546600"/>
            <a:ext cx="368400" cy="184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FF"/>
                </a:solidFill>
                <a:latin typeface="Calibri"/>
                <a:ea typeface="Calibri"/>
                <a:cs typeface="Calibri"/>
                <a:sym typeface="Calibri"/>
              </a:rPr>
              <a:t>GXS</a:t>
            </a:r>
            <a:endParaRPr sz="800" b="1" i="0" u="none" strike="noStrike" cap="none">
              <a:solidFill>
                <a:srgbClr val="0000FF"/>
              </a:solidFill>
              <a:latin typeface="Calibri"/>
              <a:ea typeface="Calibri"/>
              <a:cs typeface="Calibri"/>
              <a:sym typeface="Calibri"/>
            </a:endParaRPr>
          </a:p>
        </p:txBody>
      </p:sp>
      <p:pic>
        <p:nvPicPr>
          <p:cNvPr id="290" name="Google Shape;290;g3ddc15082e7_4_64"/>
          <p:cNvPicPr preferRelativeResize="0"/>
          <p:nvPr/>
        </p:nvPicPr>
        <p:blipFill rotWithShape="1">
          <a:blip r:embed="rId4">
            <a:alphaModFix/>
          </a:blip>
          <a:srcRect/>
          <a:stretch/>
        </p:blipFill>
        <p:spPr>
          <a:xfrm>
            <a:off x="8963434" y="0"/>
            <a:ext cx="3228566" cy="1902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3e4f7b88a41_0_14"/>
          <p:cNvSpPr txBox="1">
            <a:spLocks noGrp="1"/>
          </p:cNvSpPr>
          <p:nvPr>
            <p:ph type="title"/>
          </p:nvPr>
        </p:nvSpPr>
        <p:spPr>
          <a:xfrm>
            <a:off x="838200" y="365125"/>
            <a:ext cx="10515600" cy="1325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dirty="0">
                <a:solidFill>
                  <a:srgbClr val="FF9900"/>
                </a:solidFill>
              </a:rPr>
              <a:t>Conclusions</a:t>
            </a:r>
            <a:endParaRPr dirty="0">
              <a:solidFill>
                <a:srgbClr val="FF9900"/>
              </a:solidFill>
            </a:endParaRPr>
          </a:p>
        </p:txBody>
      </p:sp>
      <p:sp>
        <p:nvSpPr>
          <p:cNvPr id="313" name="Google Shape;313;g3e4f7b88a41_0_14"/>
          <p:cNvSpPr txBox="1">
            <a:spLocks noGrp="1"/>
          </p:cNvSpPr>
          <p:nvPr>
            <p:ph type="body" idx="1"/>
          </p:nvPr>
        </p:nvSpPr>
        <p:spPr>
          <a:xfrm>
            <a:off x="739588" y="1386354"/>
            <a:ext cx="10515600" cy="4351200"/>
          </a:xfrm>
          <a:prstGeom prst="rect">
            <a:avLst/>
          </a:prstGeom>
        </p:spPr>
        <p:txBody>
          <a:bodyPr spcFirstLastPara="1" wrap="square" lIns="68575" tIns="34275" rIns="68575" bIns="34275" anchor="t" anchorCtr="0">
            <a:noAutofit/>
          </a:bodyPr>
          <a:lstStyle/>
          <a:p>
            <a:pPr marL="457200" lvl="0" indent="-317500" algn="l" rtl="0">
              <a:spcBef>
                <a:spcPts val="1067"/>
              </a:spcBef>
              <a:spcAft>
                <a:spcPts val="0"/>
              </a:spcAft>
              <a:buSzPts val="1400"/>
              <a:buChar char="•"/>
            </a:pPr>
            <a:r>
              <a:rPr lang="en-US" sz="2000" dirty="0" err="1"/>
              <a:t>GeoXO</a:t>
            </a:r>
            <a:r>
              <a:rPr lang="en-US" sz="2000" dirty="0"/>
              <a:t> has a new baseline consisting of imagers and sounders in the East and West positions from 2032 to 2055.</a:t>
            </a:r>
          </a:p>
          <a:p>
            <a:pPr marL="139700" lvl="0" indent="0" algn="l" rtl="0">
              <a:spcBef>
                <a:spcPts val="1067"/>
              </a:spcBef>
              <a:spcAft>
                <a:spcPts val="0"/>
              </a:spcAft>
              <a:buSzPts val="1400"/>
              <a:buNone/>
            </a:pPr>
            <a:endParaRPr sz="2000" dirty="0"/>
          </a:p>
          <a:p>
            <a:pPr marL="457200" lvl="0" indent="-317500" algn="l" rtl="0">
              <a:spcBef>
                <a:spcPts val="0"/>
              </a:spcBef>
              <a:spcAft>
                <a:spcPts val="0"/>
              </a:spcAft>
              <a:buSzPts val="1400"/>
              <a:buChar char="•"/>
            </a:pPr>
            <a:r>
              <a:rPr lang="en-US" sz="2000" dirty="0"/>
              <a:t>GXI is an improved version of ABI with 2 new channels and multiple channels at finer spatial resolution.</a:t>
            </a:r>
          </a:p>
          <a:p>
            <a:pPr marL="139700" lvl="0" indent="0" algn="l" rtl="0">
              <a:spcBef>
                <a:spcPts val="0"/>
              </a:spcBef>
              <a:spcAft>
                <a:spcPts val="0"/>
              </a:spcAft>
              <a:buSzPts val="1400"/>
              <a:buNone/>
            </a:pPr>
            <a:endParaRPr sz="2000" dirty="0"/>
          </a:p>
          <a:p>
            <a:pPr marL="457200" lvl="0" indent="-317500" algn="l" rtl="0">
              <a:spcBef>
                <a:spcPts val="0"/>
              </a:spcBef>
              <a:spcAft>
                <a:spcPts val="0"/>
              </a:spcAft>
              <a:buSzPts val="1400"/>
              <a:buChar char="•"/>
            </a:pPr>
            <a:r>
              <a:rPr lang="en-US" sz="2000" dirty="0"/>
              <a:t>GXS (IR sounder) is similar to other geostationary hyperspectral sounders being flown by EUMETSAT and JMA and includes observations of key atmospheric gases.</a:t>
            </a:r>
          </a:p>
          <a:p>
            <a:pPr marL="139700" lvl="0" indent="0" algn="l" rtl="0">
              <a:spcBef>
                <a:spcPts val="0"/>
              </a:spcBef>
              <a:spcAft>
                <a:spcPts val="0"/>
              </a:spcAft>
              <a:buSzPts val="1400"/>
              <a:buNone/>
            </a:pPr>
            <a:endParaRPr sz="2000" dirty="0"/>
          </a:p>
          <a:p>
            <a:pPr marL="457200" lvl="0" indent="-317500" algn="l" rtl="0">
              <a:spcBef>
                <a:spcPts val="0"/>
              </a:spcBef>
              <a:spcAft>
                <a:spcPts val="0"/>
              </a:spcAft>
              <a:buSzPts val="1400"/>
              <a:buChar char="•"/>
            </a:pPr>
            <a:r>
              <a:rPr lang="en-US" sz="2000" dirty="0"/>
              <a:t>Atmospheric composition in the </a:t>
            </a:r>
            <a:r>
              <a:rPr lang="en-US" sz="2000" dirty="0" err="1"/>
              <a:t>GeoXO</a:t>
            </a:r>
            <a:r>
              <a:rPr lang="en-US" sz="2000" dirty="0"/>
              <a:t> era was always planned as a multi-instrument strategy.  Despite the descoping of ACX and most likely the GLX, the combination of GXI and GXS on both East and West satellites will provide us with an opportunity for atmospheric composition monitoring to improve weather and air quality.</a:t>
            </a:r>
            <a:endParaRPr sz="2000" dirty="0"/>
          </a:p>
        </p:txBody>
      </p:sp>
      <p:sp>
        <p:nvSpPr>
          <p:cNvPr id="4" name="TextBox 3">
            <a:extLst>
              <a:ext uri="{FF2B5EF4-FFF2-40B4-BE49-F238E27FC236}">
                <a16:creationId xmlns:a16="http://schemas.microsoft.com/office/drawing/2014/main" id="{C3433E55-759C-4132-84A1-2C81F8C9BF7A}"/>
              </a:ext>
            </a:extLst>
          </p:cNvPr>
          <p:cNvSpPr txBox="1"/>
          <p:nvPr/>
        </p:nvSpPr>
        <p:spPr>
          <a:xfrm>
            <a:off x="6581775" y="6505575"/>
            <a:ext cx="4905375" cy="307777"/>
          </a:xfrm>
          <a:prstGeom prst="rect">
            <a:avLst/>
          </a:prstGeom>
          <a:noFill/>
        </p:spPr>
        <p:txBody>
          <a:bodyPr wrap="square" rtlCol="0">
            <a:spAutoFit/>
          </a:bodyPr>
          <a:lstStyle/>
          <a:p>
            <a:r>
              <a:rPr lang="en-US" b="1" i="1" dirty="0">
                <a:solidFill>
                  <a:schemeClr val="bg1"/>
                </a:solidFill>
              </a:rPr>
              <a:t>TEMPO DRAT Workshop |15-18 June 2026 | Iowa City 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db125841a6_0_20"/>
          <p:cNvSpPr txBox="1">
            <a:spLocks noGrp="1"/>
          </p:cNvSpPr>
          <p:nvPr>
            <p:ph type="title"/>
          </p:nvPr>
        </p:nvSpPr>
        <p:spPr>
          <a:xfrm>
            <a:off x="838200" y="46150"/>
            <a:ext cx="10515600" cy="1325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US"/>
              <a:t>Thank You!</a:t>
            </a:r>
            <a:endParaRPr/>
          </a:p>
        </p:txBody>
      </p:sp>
      <p:pic>
        <p:nvPicPr>
          <p:cNvPr id="320" name="Google Shape;320;g3db125841a6_0_20"/>
          <p:cNvPicPr preferRelativeResize="0"/>
          <p:nvPr/>
        </p:nvPicPr>
        <p:blipFill rotWithShape="1">
          <a:blip r:embed="rId3">
            <a:alphaModFix/>
          </a:blip>
          <a:srcRect/>
          <a:stretch/>
        </p:blipFill>
        <p:spPr>
          <a:xfrm>
            <a:off x="3690163" y="1222325"/>
            <a:ext cx="4811675" cy="1678500"/>
          </a:xfrm>
          <a:prstGeom prst="rect">
            <a:avLst/>
          </a:prstGeom>
          <a:noFill/>
          <a:ln>
            <a:noFill/>
          </a:ln>
        </p:spPr>
      </p:pic>
      <p:pic>
        <p:nvPicPr>
          <p:cNvPr id="321" name="Google Shape;321;g3db125841a6_0_20"/>
          <p:cNvPicPr preferRelativeResize="0"/>
          <p:nvPr/>
        </p:nvPicPr>
        <p:blipFill rotWithShape="1">
          <a:blip r:embed="rId4">
            <a:alphaModFix/>
          </a:blip>
          <a:srcRect/>
          <a:stretch/>
        </p:blipFill>
        <p:spPr>
          <a:xfrm>
            <a:off x="4647950" y="2963525"/>
            <a:ext cx="3127075" cy="1200675"/>
          </a:xfrm>
          <a:prstGeom prst="rect">
            <a:avLst/>
          </a:prstGeom>
          <a:noFill/>
          <a:ln>
            <a:noFill/>
          </a:ln>
        </p:spPr>
      </p:pic>
      <p:pic>
        <p:nvPicPr>
          <p:cNvPr id="322" name="Google Shape;322;g3db125841a6_0_20"/>
          <p:cNvPicPr preferRelativeResize="0"/>
          <p:nvPr/>
        </p:nvPicPr>
        <p:blipFill rotWithShape="1">
          <a:blip r:embed="rId5">
            <a:alphaModFix/>
          </a:blip>
          <a:srcRect/>
          <a:stretch/>
        </p:blipFill>
        <p:spPr>
          <a:xfrm>
            <a:off x="152400" y="4316600"/>
            <a:ext cx="12081500" cy="1763900"/>
          </a:xfrm>
          <a:prstGeom prst="rect">
            <a:avLst/>
          </a:prstGeom>
          <a:noFill/>
          <a:ln>
            <a:noFill/>
          </a:ln>
        </p:spPr>
      </p:pic>
      <p:sp>
        <p:nvSpPr>
          <p:cNvPr id="6" name="TextBox 5">
            <a:extLst>
              <a:ext uri="{FF2B5EF4-FFF2-40B4-BE49-F238E27FC236}">
                <a16:creationId xmlns:a16="http://schemas.microsoft.com/office/drawing/2014/main" id="{4E411CCB-98C1-42B1-BE2D-C50AFBC1B284}"/>
              </a:ext>
            </a:extLst>
          </p:cNvPr>
          <p:cNvSpPr txBox="1"/>
          <p:nvPr/>
        </p:nvSpPr>
        <p:spPr>
          <a:xfrm>
            <a:off x="6581775" y="6505575"/>
            <a:ext cx="4905375" cy="307777"/>
          </a:xfrm>
          <a:prstGeom prst="rect">
            <a:avLst/>
          </a:prstGeom>
          <a:noFill/>
        </p:spPr>
        <p:txBody>
          <a:bodyPr wrap="square" rtlCol="0">
            <a:spAutoFit/>
          </a:bodyPr>
          <a:lstStyle/>
          <a:p>
            <a:r>
              <a:rPr lang="en-US" b="1" i="1" dirty="0">
                <a:solidFill>
                  <a:schemeClr val="bg1"/>
                </a:solidFill>
              </a:rPr>
              <a:t>TEMPO DRAT Workshop |15-18 June 2026 | Iowa City IA</a:t>
            </a:r>
          </a:p>
        </p:txBody>
      </p:sp>
    </p:spTree>
  </p:cSld>
  <p:clrMapOvr>
    <a:masterClrMapping/>
  </p:clrMapOvr>
</p:sld>
</file>

<file path=ppt/theme/theme1.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524</Words>
  <Application>Microsoft Office PowerPoint</Application>
  <PresentationFormat>Widescreen</PresentationFormat>
  <Paragraphs>69</Paragraphs>
  <Slides>9</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NTR</vt:lpstr>
      <vt:lpstr>Arial</vt:lpstr>
      <vt:lpstr>Roboto Slab</vt:lpstr>
      <vt:lpstr>Courier New</vt:lpstr>
      <vt:lpstr>Calibri</vt:lpstr>
      <vt:lpstr>Office Theme</vt:lpstr>
      <vt:lpstr>Office Theme</vt:lpstr>
      <vt:lpstr>Office Theme</vt:lpstr>
      <vt:lpstr>Shobha Kondragunta for Andy Heidinger GEO Senior Scientist  June 15, 2026</vt:lpstr>
      <vt:lpstr>PowerPoint Presentation</vt:lpstr>
      <vt:lpstr>PowerPoint Presentation</vt:lpstr>
      <vt:lpstr>GXI Introduction</vt:lpstr>
      <vt:lpstr>PowerPoint Presentation</vt:lpstr>
      <vt:lpstr>NOAA’s Very Large Methane Release Experiment</vt:lpstr>
      <vt:lpstr>Baseline Requirements: IR Sounder(GXS)</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Shobha Kondragunta for Andy Heidinger GEO Senior Scientist  June 2, 2026</dc:title>
  <dc:creator>Rivera, Richard C. (GSFC-410.0)[Integrity Application Inc.]</dc:creator>
  <cp:lastModifiedBy>Shobha Kondragunta</cp:lastModifiedBy>
  <cp:revision>10</cp:revision>
  <dcterms:created xsi:type="dcterms:W3CDTF">2020-04-27T14:43:34Z</dcterms:created>
  <dcterms:modified xsi:type="dcterms:W3CDTF">2026-06-14T22:11:40Z</dcterms:modified>
</cp:coreProperties>
</file>