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Lst>
  <p:notesMasterIdLst>
    <p:notesMasterId r:id="rId17"/>
  </p:notesMasterIdLst>
  <p:sldIdLst>
    <p:sldId id="1042653415" r:id="rId3"/>
    <p:sldId id="1042653665" r:id="rId4"/>
    <p:sldId id="1042653402" r:id="rId5"/>
    <p:sldId id="1042653634" r:id="rId6"/>
    <p:sldId id="1042653599" r:id="rId7"/>
    <p:sldId id="1042653404" r:id="rId8"/>
    <p:sldId id="1042653400" r:id="rId9"/>
    <p:sldId id="1042653414" r:id="rId10"/>
    <p:sldId id="1042653636" r:id="rId11"/>
    <p:sldId id="1042653666" r:id="rId12"/>
    <p:sldId id="1042653596" r:id="rId13"/>
    <p:sldId id="1042652924" r:id="rId14"/>
    <p:sldId id="269" r:id="rId15"/>
    <p:sldId id="29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A0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133"/>
    <p:restoredTop sz="96327"/>
  </p:normalViewPr>
  <p:slideViewPr>
    <p:cSldViewPr snapToGrid="0" snapToObjects="1">
      <p:cViewPr varScale="1">
        <p:scale>
          <a:sx n="159" d="100"/>
          <a:sy n="159" d="100"/>
        </p:scale>
        <p:origin x="1576" y="19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6/28/26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6224CA58-35F4-0FC4-C35E-819FFE685354}"/>
            </a:ext>
          </a:extLst>
        </p:cNvPr>
        <p:cNvGrpSpPr/>
        <p:nvPr/>
      </p:nvGrpSpPr>
      <p:grpSpPr>
        <a:xfrm>
          <a:off x="0" y="0"/>
          <a:ext cx="0" cy="0"/>
          <a:chOff x="0" y="0"/>
          <a:chExt cx="0" cy="0"/>
        </a:xfrm>
      </p:grpSpPr>
      <p:sp>
        <p:nvSpPr>
          <p:cNvPr id="257" name="Google Shape;257;p1:notes">
            <a:extLst>
              <a:ext uri="{FF2B5EF4-FFF2-40B4-BE49-F238E27FC236}">
                <a16:creationId xmlns:a16="http://schemas.microsoft.com/office/drawing/2014/main" id="{C9ACDAB8-A443-F75B-5803-D56520D435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a:extLst>
              <a:ext uri="{FF2B5EF4-FFF2-40B4-BE49-F238E27FC236}">
                <a16:creationId xmlns:a16="http://schemas.microsoft.com/office/drawing/2014/main" id="{B777AE91-71C0-0560-8126-96417A4A1C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a:extLst>
              <a:ext uri="{FF2B5EF4-FFF2-40B4-BE49-F238E27FC236}">
                <a16:creationId xmlns:a16="http://schemas.microsoft.com/office/drawing/2014/main" id="{33D2ECEC-9EC6-D13D-A1FB-0DD14553ED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3881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5D51F2A3-067D-2AD0-FC55-BE3890137072}"/>
            </a:ext>
          </a:extLst>
        </p:cNvPr>
        <p:cNvGrpSpPr/>
        <p:nvPr/>
      </p:nvGrpSpPr>
      <p:grpSpPr>
        <a:xfrm>
          <a:off x="0" y="0"/>
          <a:ext cx="0" cy="0"/>
          <a:chOff x="0" y="0"/>
          <a:chExt cx="0" cy="0"/>
        </a:xfrm>
      </p:grpSpPr>
      <p:sp>
        <p:nvSpPr>
          <p:cNvPr id="265" name="Google Shape;265;p2:notes">
            <a:extLst>
              <a:ext uri="{FF2B5EF4-FFF2-40B4-BE49-F238E27FC236}">
                <a16:creationId xmlns:a16="http://schemas.microsoft.com/office/drawing/2014/main" id="{5D52669D-D8DE-E8D7-411D-85FFB78D76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a:extLst>
              <a:ext uri="{FF2B5EF4-FFF2-40B4-BE49-F238E27FC236}">
                <a16:creationId xmlns:a16="http://schemas.microsoft.com/office/drawing/2014/main" id="{4254EF2B-A1BC-1D13-F03F-C70DAA53FB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12708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89161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3BB8D8AA-522B-3878-DAB2-881E2F496D80}"/>
            </a:ext>
          </a:extLst>
        </p:cNvPr>
        <p:cNvGrpSpPr/>
        <p:nvPr/>
      </p:nvGrpSpPr>
      <p:grpSpPr>
        <a:xfrm>
          <a:off x="0" y="0"/>
          <a:ext cx="0" cy="0"/>
          <a:chOff x="0" y="0"/>
          <a:chExt cx="0" cy="0"/>
        </a:xfrm>
      </p:grpSpPr>
      <p:sp>
        <p:nvSpPr>
          <p:cNvPr id="265" name="Google Shape;265;p2:notes">
            <a:extLst>
              <a:ext uri="{FF2B5EF4-FFF2-40B4-BE49-F238E27FC236}">
                <a16:creationId xmlns:a16="http://schemas.microsoft.com/office/drawing/2014/main" id="{B3DF1FBE-4CBF-CBEE-DA12-7ED2AE8889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a:extLst>
              <a:ext uri="{FF2B5EF4-FFF2-40B4-BE49-F238E27FC236}">
                <a16:creationId xmlns:a16="http://schemas.microsoft.com/office/drawing/2014/main" id="{45082D4E-FB6A-F185-A028-AC200829B69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p>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153673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12BC001-C10E-252B-58A2-00A2E7168374}"/>
            </a:ext>
          </a:extLst>
        </p:cNvPr>
        <p:cNvGrpSpPr/>
        <p:nvPr/>
      </p:nvGrpSpPr>
      <p:grpSpPr>
        <a:xfrm>
          <a:off x="0" y="0"/>
          <a:ext cx="0" cy="0"/>
          <a:chOff x="0" y="0"/>
          <a:chExt cx="0" cy="0"/>
        </a:xfrm>
      </p:grpSpPr>
      <p:sp>
        <p:nvSpPr>
          <p:cNvPr id="265" name="Google Shape;265;p2:notes">
            <a:extLst>
              <a:ext uri="{FF2B5EF4-FFF2-40B4-BE49-F238E27FC236}">
                <a16:creationId xmlns:a16="http://schemas.microsoft.com/office/drawing/2014/main" id="{851EABD9-F408-D090-1B05-32A8D5D24FB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a:extLst>
              <a:ext uri="{FF2B5EF4-FFF2-40B4-BE49-F238E27FC236}">
                <a16:creationId xmlns:a16="http://schemas.microsoft.com/office/drawing/2014/main" id="{6B948689-6C0C-8655-FED2-00DD974528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p>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19845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5F748-9017-BB2F-559D-8332920FD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DEEAB-E0E0-40E0-2FE7-BA3D269E9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E8B3-8725-6775-1423-1328A9E558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F1BE58-2519-DA50-04C4-2F291A5E044F}"/>
              </a:ext>
            </a:extLst>
          </p:cNvPr>
          <p:cNvSpPr>
            <a:spLocks noGrp="1"/>
          </p:cNvSpPr>
          <p:nvPr>
            <p:ph type="sldNum" sz="quarter" idx="5"/>
          </p:nvPr>
        </p:nvSpPr>
        <p:spPr/>
        <p:txBody>
          <a:bodyPr/>
          <a:lstStyle/>
          <a:p>
            <a:fld id="{87C7D1B5-5F39-4304-9793-00AEBF446684}" type="slidenum">
              <a:rPr lang="en-US" smtClean="0"/>
              <a:t>9</a:t>
            </a:fld>
            <a:endParaRPr lang="en-US"/>
          </a:p>
        </p:txBody>
      </p:sp>
    </p:spTree>
    <p:extLst>
      <p:ext uri="{BB962C8B-B14F-4D97-AF65-F5344CB8AC3E}">
        <p14:creationId xmlns:p14="http://schemas.microsoft.com/office/powerpoint/2010/main" val="103807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91A66-694F-7B46-57AD-C51ED4799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C495F-B483-6D2C-2BAA-D6F4CD889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52C2A-3CF6-8378-5F68-D1CBFC520A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FEB6A3-D66A-1F13-0CE4-00365F3B87D5}"/>
              </a:ext>
            </a:extLst>
          </p:cNvPr>
          <p:cNvSpPr>
            <a:spLocks noGrp="1"/>
          </p:cNvSpPr>
          <p:nvPr>
            <p:ph type="sldNum" sz="quarter" idx="5"/>
          </p:nvPr>
        </p:nvSpPr>
        <p:spPr/>
        <p:txBody>
          <a:bodyPr/>
          <a:lstStyle/>
          <a:p>
            <a:fld id="{87C7D1B5-5F39-4304-9793-00AEBF446684}" type="slidenum">
              <a:rPr lang="en-US" smtClean="0"/>
              <a:t>10</a:t>
            </a:fld>
            <a:endParaRPr lang="en-US"/>
          </a:p>
        </p:txBody>
      </p:sp>
    </p:spTree>
    <p:extLst>
      <p:ext uri="{BB962C8B-B14F-4D97-AF65-F5344CB8AC3E}">
        <p14:creationId xmlns:p14="http://schemas.microsoft.com/office/powerpoint/2010/main" val="220727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26ECD8F-ABD5-D39B-C4C0-D10D3F6E34F5}"/>
            </a:ext>
          </a:extLst>
        </p:cNvPr>
        <p:cNvGrpSpPr/>
        <p:nvPr/>
      </p:nvGrpSpPr>
      <p:grpSpPr>
        <a:xfrm>
          <a:off x="0" y="0"/>
          <a:ext cx="0" cy="0"/>
          <a:chOff x="0" y="0"/>
          <a:chExt cx="0" cy="0"/>
        </a:xfrm>
      </p:grpSpPr>
      <p:sp>
        <p:nvSpPr>
          <p:cNvPr id="265" name="Google Shape;265;p2:notes">
            <a:extLst>
              <a:ext uri="{FF2B5EF4-FFF2-40B4-BE49-F238E27FC236}">
                <a16:creationId xmlns:a16="http://schemas.microsoft.com/office/drawing/2014/main" id="{03E9D933-7FC0-A055-1F05-E9A6E430D3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a:extLst>
              <a:ext uri="{FF2B5EF4-FFF2-40B4-BE49-F238E27FC236}">
                <a16:creationId xmlns:a16="http://schemas.microsoft.com/office/drawing/2014/main" id="{33AA0D7E-82AC-687D-9649-2C44668CDE3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4139188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image" Target="../media/image4.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6.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image" Target="../media/image5.png"/><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theme" Target="../theme/theme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49">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4" r:id="rId45"/>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18.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scixplorer.org/public-libraries/7Fzv13x4TSe-mmt3SQqiYQ" TargetMode="External"/><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hyperlink" Target="https://tempo.si.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3" Type="http://schemas.openxmlformats.org/officeDocument/2006/relationships/image" Target="../media/image52.jpe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image" Target="../media/image44.jpe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8"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a:extLst>
            <a:ext uri="{FF2B5EF4-FFF2-40B4-BE49-F238E27FC236}">
              <a16:creationId xmlns:a16="http://schemas.microsoft.com/office/drawing/2014/main" id="{FA72204D-4253-A9E8-F3C7-E941F50569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5DBE602-F766-3CF9-7B9A-44F825FE83ED}"/>
              </a:ext>
            </a:extLst>
          </p:cNvPr>
          <p:cNvPicPr>
            <a:picLocks noChangeAspect="1"/>
          </p:cNvPicPr>
          <p:nvPr/>
        </p:nvPicPr>
        <p:blipFill>
          <a:blip r:embed="rId3"/>
          <a:stretch>
            <a:fillRect/>
          </a:stretch>
        </p:blipFill>
        <p:spPr>
          <a:xfrm>
            <a:off x="9975527" y="293959"/>
            <a:ext cx="1100871" cy="1039712"/>
          </a:xfrm>
          <a:prstGeom prst="rect">
            <a:avLst/>
          </a:prstGeom>
        </p:spPr>
      </p:pic>
      <p:cxnSp>
        <p:nvCxnSpPr>
          <p:cNvPr id="12" name="Straight Connector 11">
            <a:extLst>
              <a:ext uri="{FF2B5EF4-FFF2-40B4-BE49-F238E27FC236}">
                <a16:creationId xmlns:a16="http://schemas.microsoft.com/office/drawing/2014/main" id="{C4633001-F7F6-EDD5-617C-89D96FC96E35}"/>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143857-3FBE-0DEE-B045-9AB6AAE633B1}"/>
              </a:ext>
            </a:extLst>
          </p:cNvPr>
          <p:cNvSpPr txBox="1"/>
          <p:nvPr/>
        </p:nvSpPr>
        <p:spPr>
          <a:xfrm>
            <a:off x="7869173" y="605414"/>
            <a:ext cx="2060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A9"/>
                </a:solidFill>
                <a:effectLst/>
                <a:uLnTx/>
                <a:uFillTx/>
                <a:latin typeface="Helvetica" pitchFamily="2" charset="0"/>
                <a:ea typeface="+mn-ea"/>
                <a:cs typeface="+mn-cs"/>
              </a:rPr>
              <a:t>Tropospheric Emissions: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A9"/>
                </a:solidFill>
                <a:effectLst/>
                <a:uLnTx/>
                <a:uFillTx/>
                <a:latin typeface="Helvetica" pitchFamily="2" charset="0"/>
                <a:ea typeface="+mn-ea"/>
                <a:cs typeface="+mn-cs"/>
              </a:rPr>
              <a:t>Monitoring of Pollution </a:t>
            </a:r>
          </a:p>
        </p:txBody>
      </p:sp>
      <p:pic>
        <p:nvPicPr>
          <p:cNvPr id="15" name="Picture 14">
            <a:extLst>
              <a:ext uri="{FF2B5EF4-FFF2-40B4-BE49-F238E27FC236}">
                <a16:creationId xmlns:a16="http://schemas.microsoft.com/office/drawing/2014/main" id="{D10213FC-D146-25BD-3452-4C29F7E0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7" name="Picture 16">
            <a:extLst>
              <a:ext uri="{FF2B5EF4-FFF2-40B4-BE49-F238E27FC236}">
                <a16:creationId xmlns:a16="http://schemas.microsoft.com/office/drawing/2014/main" id="{B5C02FDE-82D2-323C-335E-7F5CBEAFF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0E54D786-2E06-D37E-D160-F4B81AEA0420}"/>
              </a:ext>
            </a:extLst>
          </p:cNvPr>
          <p:cNvSpPr txBox="1">
            <a:spLocks noChangeArrowheads="1"/>
          </p:cNvSpPr>
          <p:nvPr/>
        </p:nvSpPr>
        <p:spPr bwMode="auto">
          <a:xfrm>
            <a:off x="5138658" y="1415966"/>
            <a:ext cx="6475535"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90"/>
                </a:solidFill>
                <a:effectLst/>
                <a:uLnTx/>
                <a:uFillTx/>
                <a:latin typeface="Arial Narrow" panose="020B0604020202020204" pitchFamily="34" charset="0"/>
                <a:ea typeface="ヒラギノ角ゴ Pro W3"/>
                <a:cs typeface="Arial Narrow" panose="020B0604020202020204" pitchFamily="34" charset="0"/>
              </a:rPr>
              <a:t>TEMPO Mission Status</a:t>
            </a:r>
          </a:p>
        </p:txBody>
      </p:sp>
      <p:sp>
        <p:nvSpPr>
          <p:cNvPr id="4" name="AutoShape 4" descr="AGU23, , San Francisco">
            <a:extLst>
              <a:ext uri="{FF2B5EF4-FFF2-40B4-BE49-F238E27FC236}">
                <a16:creationId xmlns:a16="http://schemas.microsoft.com/office/drawing/2014/main" id="{8E8DF059-5C6B-1EB7-AE73-F5E90611EF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6" descr="AGU23, , San Francisco">
            <a:extLst>
              <a:ext uri="{FF2B5EF4-FFF2-40B4-BE49-F238E27FC236}">
                <a16:creationId xmlns:a16="http://schemas.microsoft.com/office/drawing/2014/main" id="{468D3A82-2582-9FCE-1AB6-D0BB75F86FC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4B9126F-C021-40AA-41C6-2CDD1E3F2EC0}"/>
              </a:ext>
            </a:extLst>
          </p:cNvPr>
          <p:cNvSpPr txBox="1">
            <a:spLocks noChangeArrowheads="1"/>
          </p:cNvSpPr>
          <p:nvPr/>
        </p:nvSpPr>
        <p:spPr bwMode="auto">
          <a:xfrm>
            <a:off x="4865058" y="1990704"/>
            <a:ext cx="7022733" cy="4724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1200"/>
              </a:spcBef>
              <a:spcAft>
                <a:spcPts val="0"/>
              </a:spcAft>
              <a:buClr>
                <a:srgbClr val="000000"/>
              </a:buClr>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Arial"/>
                <a:cs typeface="Arial"/>
                <a:sym typeface="Arial"/>
              </a:rPr>
              <a:t>Xiong Liu</a:t>
            </a:r>
            <a:r>
              <a:rPr kumimoji="0" lang="en-US" sz="18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600" b="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K. Chance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C.R. Nowlan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G. Gonzalez Abad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R. Suleiman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J. Houck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Davis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H. Wang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H. Chong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W. Hou</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Park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cs typeface="Arial"/>
                <a:sym typeface="Arial"/>
              </a:rPr>
              <a:t>M. </a:t>
            </a:r>
            <a:r>
              <a:rPr kumimoji="0" lang="en-US" sz="1500" b="0" i="0" u="none" strike="noStrike" kern="0" cap="none" spc="0" normalizeH="0" baseline="0" noProof="0" dirty="0">
                <a:ln>
                  <a:noFill/>
                </a:ln>
                <a:solidFill>
                  <a:srgbClr val="002060"/>
                </a:solidFill>
                <a:effectLst/>
                <a:uLnTx/>
                <a:uFillTx/>
                <a:latin typeface="Arial"/>
                <a:cs typeface="Arial"/>
              </a:rPr>
              <a:t>Ghahremanloo</a:t>
            </a:r>
            <a:r>
              <a:rPr kumimoji="0" lang="en-US" sz="16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600" b="0" i="0" u="none" strike="noStrike" kern="1200" cap="none" spc="0" normalizeH="0" baseline="0" noProof="0" dirty="0">
                <a:ln>
                  <a:noFill/>
                </a:ln>
                <a:solidFill>
                  <a:prstClr val="black"/>
                </a:solidFill>
                <a:effectLst/>
                <a:uLnTx/>
                <a:uFillTx/>
                <a:latin typeface="Arial" charset="0"/>
              </a:rPr>
              <a:t>, </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J. Bak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Chan Miller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Fitzmaurice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L. Yatsuhashi</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 Oppenheimer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K. Daugherty</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D.E. Flittner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C. Fenn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L. Judd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Carr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3</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Szykman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4</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B. Henderson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4</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Joiner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Z. Fasnacht</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E. Knowland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N. Krotkov</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Li</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 Vasilkov</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E.-S. Yang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Ziemke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M. Newchurch</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 Naeger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R. Cohen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7</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Geddes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8</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Herman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9</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B. Pierce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10</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R. Spurr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lvl="0" algn="r" eaLnBrk="1" hangingPunct="1">
              <a:buClr>
                <a:srgbClr val="000000"/>
              </a:buClr>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J. Wang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O. Torres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and </a:t>
            </a:r>
            <a:r>
              <a:rPr kumimoji="0" lang="en-US" sz="1500" b="1" i="0" u="none" strike="noStrike" kern="0" cap="none" spc="0" normalizeH="0" baseline="0" noProof="0" dirty="0">
                <a:ln>
                  <a:noFill/>
                </a:ln>
                <a:solidFill>
                  <a:srgbClr val="002060"/>
                </a:solidFill>
                <a:effectLst/>
                <a:uLnTx/>
                <a:uFillTx/>
                <a:latin typeface="Arial"/>
                <a:ea typeface="Arial"/>
                <a:cs typeface="Arial"/>
                <a:sym typeface="Arial"/>
              </a:rPr>
              <a:t>the TEMPO Team</a:t>
            </a:r>
          </a:p>
          <a:p>
            <a:pPr lvl="0" algn="r" eaLnBrk="1" hangingPunct="1">
              <a:buClr>
                <a:srgbClr val="000000"/>
              </a:buClr>
              <a:defRPr/>
            </a:pPr>
            <a:endParaRPr kumimoji="0" lang="en-US" sz="1600" b="1" i="0" u="none" strike="noStrike" kern="0" cap="none" spc="0" normalizeH="0" baseline="0" noProof="0" dirty="0">
              <a:ln>
                <a:noFill/>
              </a:ln>
              <a:solidFill>
                <a:srgbClr val="7030A0"/>
              </a:solidFill>
              <a:effectLst/>
              <a:uLnTx/>
              <a:uFillTx/>
              <a:latin typeface="Arial"/>
              <a:cs typeface="Arial"/>
              <a:sym typeface="Arial"/>
            </a:endParaRPr>
          </a:p>
          <a:p>
            <a:pPr marL="0" marR="0" lvl="0" indent="0" algn="r" defTabSz="914400" rtl="0" eaLnBrk="1" fontAlgn="auto" latinLnBrk="0" hangingPunct="1">
              <a:lnSpc>
                <a:spcPct val="100000"/>
              </a:lnSpc>
              <a:spcBef>
                <a:spcPts val="600"/>
              </a:spcBef>
              <a:spcAft>
                <a:spcPts val="0"/>
              </a:spcAft>
              <a:buClr>
                <a:srgbClr val="000000"/>
              </a:buClr>
              <a:buSzTx/>
              <a:buFontTx/>
              <a:buNone/>
              <a:tabLst/>
              <a:defRPr/>
            </a:pPr>
            <a:r>
              <a:rPr kumimoji="0" lang="en-US" sz="1500" b="1" i="0" u="none" strike="noStrike" kern="0" cap="none" spc="0" normalizeH="0" baseline="30000" noProof="0" dirty="0">
                <a:ln>
                  <a:noFill/>
                </a:ln>
                <a:solidFill>
                  <a:srgbClr val="7030A0"/>
                </a:solidFill>
                <a:effectLst/>
                <a:uLnTx/>
                <a:uFillTx/>
                <a:latin typeface="Arial"/>
                <a:cs typeface="Arial"/>
                <a:sym typeface="Arial"/>
              </a:rPr>
              <a:t>1</a:t>
            </a:r>
            <a:r>
              <a:rPr kumimoji="0" lang="en-US" sz="1500" b="1" i="0" u="none" strike="noStrike" kern="0" cap="none" spc="0" normalizeH="0" baseline="0" noProof="0" dirty="0">
                <a:ln>
                  <a:noFill/>
                </a:ln>
                <a:solidFill>
                  <a:srgbClr val="7030A0"/>
                </a:solidFill>
                <a:effectLst/>
                <a:uLnTx/>
                <a:uFillTx/>
                <a:latin typeface="Arial"/>
                <a:cs typeface="Arial"/>
                <a:sym typeface="Arial"/>
              </a:rPr>
              <a:t>Smithsonian Astrophysical Observatory (SAO), </a:t>
            </a:r>
            <a:r>
              <a:rPr kumimoji="0" lang="en-US" sz="1500" b="1" i="0" u="none" strike="noStrike" kern="0" cap="none" spc="0" normalizeH="0" baseline="0" noProof="0" dirty="0" err="1">
                <a:ln>
                  <a:noFill/>
                </a:ln>
                <a:solidFill>
                  <a:srgbClr val="7030A0"/>
                </a:solidFill>
                <a:effectLst/>
                <a:uLnTx/>
                <a:uFillTx/>
                <a:latin typeface="Arial"/>
                <a:cs typeface="Arial"/>
                <a:sym typeface="Arial"/>
              </a:rPr>
              <a:t>CfA</a:t>
            </a:r>
            <a:endParaRPr kumimoji="0" lang="en-US" sz="1500" b="1" i="0" u="none" strike="noStrike" kern="0" cap="none" spc="0" normalizeH="0" baseline="0" noProof="0" dirty="0">
              <a:ln>
                <a:noFill/>
              </a:ln>
              <a:solidFill>
                <a:srgbClr val="7030A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1" i="0" u="none" strike="noStrike" kern="0" cap="none" spc="0" normalizeH="0" baseline="30000" noProof="0" dirty="0">
                <a:ln>
                  <a:noFill/>
                </a:ln>
                <a:solidFill>
                  <a:srgbClr val="7030A0"/>
                </a:solidFill>
                <a:effectLst/>
                <a:uLnTx/>
                <a:uFillTx/>
                <a:latin typeface="Arial"/>
                <a:cs typeface="Arial"/>
                <a:sym typeface="Arial"/>
              </a:rPr>
              <a:t>2</a:t>
            </a:r>
            <a:r>
              <a:rPr kumimoji="0" lang="en-US" sz="1500" b="1" i="0" u="none" strike="noStrike" kern="0" cap="none" spc="0" normalizeH="0" baseline="0" noProof="0" dirty="0">
                <a:ln>
                  <a:noFill/>
                </a:ln>
                <a:solidFill>
                  <a:srgbClr val="7030A0"/>
                </a:solidFill>
                <a:effectLst/>
                <a:uLnTx/>
                <a:uFillTx/>
                <a:latin typeface="Arial"/>
                <a:cs typeface="Arial"/>
                <a:sym typeface="Arial"/>
              </a:rPr>
              <a:t>NASA </a:t>
            </a:r>
            <a:r>
              <a:rPr kumimoji="0" lang="en-US" sz="1500" b="1" i="0" u="none" strike="noStrike" kern="0" cap="none" spc="0" normalizeH="0" baseline="0" noProof="0" dirty="0" err="1">
                <a:ln>
                  <a:noFill/>
                </a:ln>
                <a:solidFill>
                  <a:srgbClr val="7030A0"/>
                </a:solidFill>
                <a:effectLst/>
                <a:uLnTx/>
                <a:uFillTx/>
                <a:latin typeface="Arial"/>
                <a:cs typeface="Arial"/>
                <a:sym typeface="Arial"/>
              </a:rPr>
              <a:t>LaRc</a:t>
            </a:r>
            <a:r>
              <a:rPr kumimoji="0" lang="en-US" sz="1500" b="1" i="0" u="none" strike="noStrike" kern="0" cap="none" spc="0" normalizeH="0" baseline="0" noProof="0" dirty="0">
                <a:ln>
                  <a:noFill/>
                </a:ln>
                <a:solidFill>
                  <a:srgbClr val="7030A0"/>
                </a:solidFill>
                <a:effectLst/>
                <a:uLnTx/>
                <a:uFillTx/>
                <a:latin typeface="Arial"/>
                <a:cs typeface="Arial"/>
                <a:sym typeface="Arial"/>
              </a:rPr>
              <a:t> </a:t>
            </a:r>
            <a:r>
              <a:rPr kumimoji="0" lang="en-US" sz="1500" b="1" i="0" u="none" strike="noStrike" kern="0" cap="none" spc="0" normalizeH="0" baseline="30000" noProof="0" dirty="0">
                <a:ln>
                  <a:noFill/>
                </a:ln>
                <a:solidFill>
                  <a:srgbClr val="7030A0"/>
                </a:solidFill>
                <a:effectLst/>
                <a:uLnTx/>
                <a:uFillTx/>
                <a:latin typeface="Arial"/>
                <a:cs typeface="Arial"/>
                <a:sym typeface="Arial"/>
              </a:rPr>
              <a:t>3</a:t>
            </a:r>
            <a:r>
              <a:rPr kumimoji="0" lang="en-US" sz="1500" b="1" i="0" u="none" strike="noStrike" kern="0" cap="none" spc="0" normalizeH="0" baseline="0" noProof="0" dirty="0">
                <a:ln>
                  <a:noFill/>
                </a:ln>
                <a:solidFill>
                  <a:srgbClr val="7030A0"/>
                </a:solidFill>
                <a:effectLst/>
                <a:uLnTx/>
                <a:uFillTx/>
                <a:latin typeface="Arial"/>
                <a:cs typeface="Arial"/>
                <a:sym typeface="Arial"/>
              </a:rPr>
              <a:t>Carr Astro. </a:t>
            </a:r>
            <a:r>
              <a:rPr kumimoji="0" lang="en-US" sz="1500" b="1" i="0" u="none" strike="noStrike" kern="0" cap="none" spc="0" normalizeH="0" baseline="30000" noProof="0" dirty="0">
                <a:ln>
                  <a:noFill/>
                </a:ln>
                <a:solidFill>
                  <a:srgbClr val="7030A0"/>
                </a:solidFill>
                <a:effectLst/>
                <a:uLnTx/>
                <a:uFillTx/>
                <a:latin typeface="Arial"/>
                <a:cs typeface="Arial"/>
                <a:sym typeface="Arial"/>
              </a:rPr>
              <a:t>4</a:t>
            </a:r>
            <a:r>
              <a:rPr kumimoji="0" lang="en-US" sz="1500" b="1" i="0" u="none" strike="noStrike" kern="0" cap="none" spc="0" normalizeH="0" baseline="0" noProof="0" dirty="0">
                <a:ln>
                  <a:noFill/>
                </a:ln>
                <a:solidFill>
                  <a:srgbClr val="7030A0"/>
                </a:solidFill>
                <a:effectLst/>
                <a:uLnTx/>
                <a:uFillTx/>
                <a:latin typeface="Arial"/>
                <a:cs typeface="Arial"/>
                <a:sym typeface="Arial"/>
              </a:rPr>
              <a:t>EPA </a:t>
            </a:r>
            <a:r>
              <a:rPr kumimoji="0" lang="en-US" sz="1500" b="1" i="0" u="none" strike="noStrike" kern="0" cap="none" spc="0" normalizeH="0" baseline="30000" noProof="0" dirty="0">
                <a:ln>
                  <a:noFill/>
                </a:ln>
                <a:solidFill>
                  <a:srgbClr val="7030A0"/>
                </a:solidFill>
                <a:effectLst/>
                <a:uLnTx/>
                <a:uFillTx/>
                <a:latin typeface="Arial"/>
                <a:cs typeface="Arial"/>
                <a:sym typeface="Arial"/>
              </a:rPr>
              <a:t>5</a:t>
            </a:r>
            <a:r>
              <a:rPr kumimoji="0" lang="en-US" sz="1500" b="1" i="0" u="none" strike="noStrike" kern="0" cap="none" spc="0" normalizeH="0" baseline="0" noProof="0" dirty="0">
                <a:ln>
                  <a:noFill/>
                </a:ln>
                <a:solidFill>
                  <a:srgbClr val="7030A0"/>
                </a:solidFill>
                <a:effectLst/>
                <a:uLnTx/>
                <a:uFillTx/>
                <a:latin typeface="Arial"/>
                <a:cs typeface="Arial"/>
                <a:sym typeface="Arial"/>
              </a:rPr>
              <a:t>NASA GSFC </a:t>
            </a:r>
            <a:r>
              <a:rPr kumimoji="0" lang="en-US" sz="1500" b="1" i="0" u="none" strike="noStrike" kern="0" cap="none" spc="0" normalizeH="0" baseline="30000" noProof="0" dirty="0">
                <a:ln>
                  <a:noFill/>
                </a:ln>
                <a:solidFill>
                  <a:srgbClr val="7030A0"/>
                </a:solidFill>
                <a:effectLst/>
                <a:uLnTx/>
                <a:uFillTx/>
                <a:latin typeface="Arial"/>
                <a:cs typeface="Arial"/>
                <a:sym typeface="Arial"/>
              </a:rPr>
              <a:t>6</a:t>
            </a:r>
            <a:r>
              <a:rPr kumimoji="0" lang="en-US" sz="1500" b="1" i="0" u="none" strike="noStrike" kern="0" cap="none" spc="0" normalizeH="0" baseline="0" noProof="0" dirty="0">
                <a:ln>
                  <a:noFill/>
                </a:ln>
                <a:solidFill>
                  <a:srgbClr val="7030A0"/>
                </a:solidFill>
                <a:effectLst/>
                <a:uLnTx/>
                <a:uFillTx/>
                <a:latin typeface="Arial"/>
                <a:cs typeface="Arial"/>
                <a:sym typeface="Arial"/>
              </a:rPr>
              <a:t>UAH </a:t>
            </a:r>
            <a:r>
              <a:rPr kumimoji="0" lang="en-US" sz="1500" b="1" i="0" u="none" strike="noStrike" kern="0" cap="none" spc="0" normalizeH="0" baseline="30000" noProof="0" dirty="0">
                <a:ln>
                  <a:noFill/>
                </a:ln>
                <a:solidFill>
                  <a:srgbClr val="7030A0"/>
                </a:solidFill>
                <a:effectLst/>
                <a:uLnTx/>
                <a:uFillTx/>
                <a:latin typeface="Arial"/>
                <a:cs typeface="Arial"/>
                <a:sym typeface="Arial"/>
              </a:rPr>
              <a:t>7</a:t>
            </a:r>
            <a:r>
              <a:rPr kumimoji="0" lang="en-US" sz="1500" b="1" i="0" u="none" strike="noStrike" kern="0" cap="none" spc="0" normalizeH="0" baseline="0" noProof="0" dirty="0">
                <a:ln>
                  <a:noFill/>
                </a:ln>
                <a:solidFill>
                  <a:srgbClr val="7030A0"/>
                </a:solidFill>
                <a:effectLst/>
                <a:uLnTx/>
                <a:uFillTx/>
                <a:latin typeface="Arial"/>
                <a:cs typeface="Arial"/>
                <a:sym typeface="Arial"/>
              </a:rPr>
              <a:t>UCB </a:t>
            </a:r>
          </a:p>
          <a:p>
            <a:pPr algn="r" eaLnBrk="1" hangingPunct="1">
              <a:buClr>
                <a:srgbClr val="000000"/>
              </a:buClr>
              <a:defRPr/>
            </a:pPr>
            <a:r>
              <a:rPr kumimoji="0" lang="en-US" sz="1500" b="1" i="0" u="none" strike="noStrike" kern="0" cap="none" spc="0" normalizeH="0" baseline="30000" noProof="0" dirty="0">
                <a:ln>
                  <a:noFill/>
                </a:ln>
                <a:solidFill>
                  <a:srgbClr val="7030A0"/>
                </a:solidFill>
                <a:effectLst/>
                <a:uLnTx/>
                <a:uFillTx/>
                <a:latin typeface="Arial"/>
                <a:cs typeface="Arial"/>
                <a:sym typeface="Arial"/>
              </a:rPr>
              <a:t>8</a:t>
            </a:r>
            <a:r>
              <a:rPr kumimoji="0" lang="en-US" sz="1500" b="1" i="0" u="none" strike="noStrike" kern="0" cap="none" spc="0" normalizeH="0" baseline="0" noProof="0" dirty="0">
                <a:ln>
                  <a:noFill/>
                </a:ln>
                <a:solidFill>
                  <a:srgbClr val="7030A0"/>
                </a:solidFill>
                <a:effectLst/>
                <a:uLnTx/>
                <a:uFillTx/>
                <a:latin typeface="Arial"/>
                <a:cs typeface="Arial"/>
                <a:sym typeface="Arial"/>
              </a:rPr>
              <a:t>BU</a:t>
            </a:r>
            <a:r>
              <a:rPr kumimoji="0" lang="en-US" sz="1500" b="1" i="0" u="none" strike="noStrike" kern="0" cap="none" spc="0" normalizeH="0" baseline="30000" noProof="0" dirty="0">
                <a:ln>
                  <a:noFill/>
                </a:ln>
                <a:solidFill>
                  <a:srgbClr val="7030A0"/>
                </a:solidFill>
                <a:effectLst/>
                <a:uLnTx/>
                <a:uFillTx/>
                <a:latin typeface="Arial"/>
                <a:cs typeface="Arial"/>
                <a:sym typeface="Arial"/>
              </a:rPr>
              <a:t> 9</a:t>
            </a:r>
            <a:r>
              <a:rPr kumimoji="0" lang="en-US" sz="1500" b="1" i="0" u="none" strike="noStrike" kern="0" cap="none" spc="0" normalizeH="0" baseline="0" noProof="0" dirty="0">
                <a:ln>
                  <a:noFill/>
                </a:ln>
                <a:solidFill>
                  <a:srgbClr val="7030A0"/>
                </a:solidFill>
                <a:effectLst/>
                <a:uLnTx/>
                <a:uFillTx/>
                <a:latin typeface="Arial"/>
                <a:cs typeface="Arial"/>
                <a:sym typeface="Arial"/>
              </a:rPr>
              <a:t>UMBC </a:t>
            </a:r>
            <a:r>
              <a:rPr kumimoji="0" lang="en-US" sz="1500" b="1" i="0" u="none" strike="noStrike" kern="0" cap="none" spc="0" normalizeH="0" baseline="30000" noProof="0" dirty="0">
                <a:ln>
                  <a:noFill/>
                </a:ln>
                <a:solidFill>
                  <a:srgbClr val="7030A0"/>
                </a:solidFill>
                <a:effectLst/>
                <a:uLnTx/>
                <a:uFillTx/>
                <a:latin typeface="Arial"/>
                <a:cs typeface="Arial"/>
                <a:sym typeface="Arial"/>
              </a:rPr>
              <a:t>10</a:t>
            </a:r>
            <a:r>
              <a:rPr kumimoji="0" lang="en-US" sz="1500" b="1" i="0" u="none" strike="noStrike" kern="0" cap="none" spc="0" normalizeH="0" baseline="0" noProof="0" dirty="0">
                <a:ln>
                  <a:noFill/>
                </a:ln>
                <a:solidFill>
                  <a:srgbClr val="7030A0"/>
                </a:solidFill>
                <a:effectLst/>
                <a:uLnTx/>
                <a:uFillTx/>
                <a:latin typeface="Arial"/>
                <a:cs typeface="Arial"/>
                <a:sym typeface="Arial"/>
              </a:rPr>
              <a:t>UWM </a:t>
            </a:r>
            <a:r>
              <a:rPr kumimoji="0" lang="en-US" sz="1500" b="1" i="0" u="none" strike="noStrike" kern="0" cap="none" spc="0" normalizeH="0" baseline="30000" noProof="0" dirty="0">
                <a:ln>
                  <a:noFill/>
                </a:ln>
                <a:solidFill>
                  <a:srgbClr val="7030A0"/>
                </a:solidFill>
                <a:effectLst/>
                <a:uLnTx/>
                <a:uFillTx/>
                <a:latin typeface="Arial"/>
                <a:cs typeface="Arial"/>
                <a:sym typeface="Arial"/>
              </a:rPr>
              <a:t>11</a:t>
            </a:r>
            <a:r>
              <a:rPr kumimoji="0" lang="en-US" sz="1500" b="1" i="0" u="none" strike="noStrike" kern="0" cap="none" spc="0" normalizeH="0" baseline="0" noProof="0" dirty="0">
                <a:ln>
                  <a:noFill/>
                </a:ln>
                <a:solidFill>
                  <a:srgbClr val="7030A0"/>
                </a:solidFill>
                <a:effectLst/>
                <a:uLnTx/>
                <a:uFillTx/>
                <a:latin typeface="Arial"/>
                <a:cs typeface="Arial"/>
                <a:sym typeface="Arial"/>
              </a:rPr>
              <a:t>RT Sol. Inc </a:t>
            </a:r>
            <a:r>
              <a:rPr lang="en-US" sz="1500" b="1" kern="0" baseline="30000" dirty="0">
                <a:solidFill>
                  <a:srgbClr val="7030A0"/>
                </a:solidFill>
                <a:latin typeface="Arial"/>
                <a:cs typeface="Arial"/>
                <a:sym typeface="Arial"/>
              </a:rPr>
              <a:t>12</a:t>
            </a:r>
            <a:r>
              <a:rPr lang="en-US" sz="1500" b="1" kern="0" dirty="0">
                <a:solidFill>
                  <a:srgbClr val="7030A0"/>
                </a:solidFill>
                <a:latin typeface="Arial"/>
                <a:cs typeface="Arial"/>
                <a:sym typeface="Arial"/>
              </a:rPr>
              <a:t>UI</a:t>
            </a:r>
            <a:endParaRPr kumimoji="0" lang="en-US" sz="1500" b="1" i="0" u="none" strike="noStrike" kern="1200" cap="none" spc="0" normalizeH="0" baseline="0" noProof="0" dirty="0">
              <a:ln>
                <a:noFill/>
              </a:ln>
              <a:solidFill>
                <a:srgbClr val="0070C0"/>
              </a:solidFill>
              <a:effectLst/>
              <a:uLnTx/>
              <a:uFillTx/>
              <a:latin typeface="Arial" charset="0"/>
              <a:ea typeface="ヒラギノ角ゴ Pro W3" charset="0"/>
              <a:cs typeface="Arial" charset="0"/>
            </a:endParaRPr>
          </a:p>
          <a:p>
            <a:pPr lvl="0" algn="r" eaLnBrk="1" hangingPunct="1">
              <a:buClr>
                <a:srgbClr val="000000"/>
              </a:buClr>
              <a:defRPr/>
            </a:pPr>
            <a:endParaRPr lang="en-US" sz="1600" b="1" dirty="0">
              <a:solidFill>
                <a:srgbClr val="0070C0"/>
              </a:solidFill>
              <a:cs typeface="Arial" charset="0"/>
            </a:endParaRPr>
          </a:p>
          <a:p>
            <a:pPr lvl="0" algn="r" eaLnBrk="1" hangingPunct="1">
              <a:buClr>
                <a:srgbClr val="000000"/>
              </a:buClr>
              <a:defRPr/>
            </a:pPr>
            <a:endParaRPr lang="en-US" sz="1600" b="1" dirty="0">
              <a:solidFill>
                <a:srgbClr val="0070C0"/>
              </a:solidFill>
              <a:cs typeface="Arial" charset="0"/>
            </a:endParaRPr>
          </a:p>
          <a:p>
            <a:pPr lvl="0" algn="r" eaLnBrk="1" hangingPunct="1">
              <a:buClr>
                <a:srgbClr val="000000"/>
              </a:buClr>
              <a:defRPr/>
            </a:pPr>
            <a:endParaRPr lang="en-US" sz="1600" b="1" dirty="0">
              <a:solidFill>
                <a:srgbClr val="0070C0"/>
              </a:solidFill>
              <a:cs typeface="Arial" charset="0"/>
            </a:endParaRPr>
          </a:p>
          <a:p>
            <a:pPr lvl="0" algn="r" eaLnBrk="1" hangingPunct="1">
              <a:buClr>
                <a:srgbClr val="000000"/>
              </a:buClr>
              <a:defRPr/>
            </a:pPr>
            <a:r>
              <a:rPr lang="en-US" sz="1600" b="1" dirty="0">
                <a:solidFill>
                  <a:srgbClr val="0070C0"/>
                </a:solidFill>
                <a:cs typeface="Arial" charset="0"/>
              </a:rPr>
              <a:t>TEMPO DART Team Meeting 2026</a:t>
            </a:r>
          </a:p>
          <a:p>
            <a:pPr lvl="0" algn="r" eaLnBrk="1" hangingPunct="1">
              <a:buClr>
                <a:srgbClr val="000000"/>
              </a:buClr>
              <a:defRPr/>
            </a:pPr>
            <a:r>
              <a:rPr lang="en-US" sz="1600" b="1" dirty="0">
                <a:solidFill>
                  <a:srgbClr val="0070C0"/>
                </a:solidFill>
                <a:cs typeface="Arial" charset="0"/>
              </a:rPr>
              <a:t>University of Iowa</a:t>
            </a:r>
          </a:p>
          <a:p>
            <a:pPr lvl="0" algn="r" eaLnBrk="1" hangingPunct="1">
              <a:buClr>
                <a:srgbClr val="000000"/>
              </a:buClr>
              <a:defRPr/>
            </a:pPr>
            <a:r>
              <a:rPr lang="en-US" sz="1600" b="1" dirty="0">
                <a:solidFill>
                  <a:srgbClr val="0070C0"/>
                </a:solidFill>
                <a:cs typeface="Arial" charset="0"/>
              </a:rPr>
              <a:t>June 15, 2026</a:t>
            </a:r>
            <a:endParaRPr kumimoji="0" lang="en-US" sz="1600" b="1" i="0" u="none" strike="noStrike" kern="1200" cap="none" spc="0" normalizeH="0" baseline="0" noProof="0" dirty="0">
              <a:ln>
                <a:noFill/>
              </a:ln>
              <a:solidFill>
                <a:srgbClr val="002060"/>
              </a:solidFill>
              <a:effectLst/>
              <a:uLnTx/>
              <a:uFillTx/>
              <a:latin typeface="Arial" charset="0"/>
              <a:ea typeface="ヒラギノ角ゴ Pro W3" charset="0"/>
              <a:cs typeface="Arial" charset="0"/>
            </a:endParaRPr>
          </a:p>
        </p:txBody>
      </p:sp>
      <p:pic>
        <p:nvPicPr>
          <p:cNvPr id="1026" name="Picture 2">
            <a:extLst>
              <a:ext uri="{FF2B5EF4-FFF2-40B4-BE49-F238E27FC236}">
                <a16:creationId xmlns:a16="http://schemas.microsoft.com/office/drawing/2014/main" id="{7AF3A65B-7542-0B52-2D7D-F6082CEB6F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223" y="493765"/>
            <a:ext cx="3713275" cy="85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30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3D1F-8C56-3957-57B8-380C0D628D6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CB6759-0061-594B-D35F-F102B00E670A}"/>
              </a:ext>
            </a:extLst>
          </p:cNvPr>
          <p:cNvSpPr>
            <a:spLocks noGrp="1"/>
          </p:cNvSpPr>
          <p:nvPr>
            <p:ph type="sldNum" sz="quarter" idx="12"/>
          </p:nvPr>
        </p:nvSpPr>
        <p:spPr>
          <a:xfrm>
            <a:off x="9448800" y="6610980"/>
            <a:ext cx="2743200" cy="182880"/>
          </a:xfrm>
        </p:spPr>
        <p:txBody>
          <a:bodyPr/>
          <a:lstStyle/>
          <a:p>
            <a:fld id="{8ED73442-08FF-4492-B0C7-9D805A86EDBE}" type="slidenum">
              <a:rPr lang="en-US" smtClean="0"/>
              <a:t>10</a:t>
            </a:fld>
            <a:endParaRPr lang="en-US" dirty="0"/>
          </a:p>
        </p:txBody>
      </p:sp>
      <p:graphicFrame>
        <p:nvGraphicFramePr>
          <p:cNvPr id="7" name="Table 6">
            <a:extLst>
              <a:ext uri="{FF2B5EF4-FFF2-40B4-BE49-F238E27FC236}">
                <a16:creationId xmlns:a16="http://schemas.microsoft.com/office/drawing/2014/main" id="{08AC3078-223F-4330-0C2F-2B608A3B41B8}"/>
              </a:ext>
            </a:extLst>
          </p:cNvPr>
          <p:cNvGraphicFramePr>
            <a:graphicFrameLocks noGrp="1"/>
          </p:cNvGraphicFramePr>
          <p:nvPr>
            <p:extLst>
              <p:ext uri="{D42A27DB-BD31-4B8C-83A1-F6EECF244321}">
                <p14:modId xmlns:p14="http://schemas.microsoft.com/office/powerpoint/2010/main" val="2151281344"/>
              </p:ext>
            </p:extLst>
          </p:nvPr>
        </p:nvGraphicFramePr>
        <p:xfrm>
          <a:off x="112296" y="1094072"/>
          <a:ext cx="12006016" cy="5791200"/>
        </p:xfrm>
        <a:graphic>
          <a:graphicData uri="http://schemas.openxmlformats.org/drawingml/2006/table">
            <a:tbl>
              <a:tblPr firstRow="1" bandRow="1">
                <a:tableStyleId>{17292A2E-F333-43FB-9621-5CBBE7FDCDCB}</a:tableStyleId>
              </a:tblPr>
              <a:tblGrid>
                <a:gridCol w="1166804">
                  <a:extLst>
                    <a:ext uri="{9D8B030D-6E8A-4147-A177-3AD203B41FA5}">
                      <a16:colId xmlns:a16="http://schemas.microsoft.com/office/drawing/2014/main" val="296165033"/>
                    </a:ext>
                  </a:extLst>
                </a:gridCol>
                <a:gridCol w="4889968">
                  <a:extLst>
                    <a:ext uri="{9D8B030D-6E8A-4147-A177-3AD203B41FA5}">
                      <a16:colId xmlns:a16="http://schemas.microsoft.com/office/drawing/2014/main" val="3167537575"/>
                    </a:ext>
                  </a:extLst>
                </a:gridCol>
                <a:gridCol w="5949244">
                  <a:extLst>
                    <a:ext uri="{9D8B030D-6E8A-4147-A177-3AD203B41FA5}">
                      <a16:colId xmlns:a16="http://schemas.microsoft.com/office/drawing/2014/main" val="3823009089"/>
                    </a:ext>
                  </a:extLst>
                </a:gridCol>
              </a:tblGrid>
              <a:tr h="0">
                <a:tc>
                  <a:txBody>
                    <a:bodyPr/>
                    <a:lstStyle/>
                    <a:p>
                      <a:pPr marL="0" marR="0" indent="0" algn="l" rtl="0" eaLnBrk="1" fontAlgn="auto" latinLnBrk="0" hangingPunct="1">
                        <a:buNone/>
                      </a:pPr>
                      <a:endParaRPr lang="en-US" sz="1400" kern="1200" baseline="0" dirty="0">
                        <a:solidFill>
                          <a:srgbClr val="FFFFFF"/>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0" marR="0" indent="0" algn="l" rtl="0" eaLnBrk="1" fontAlgn="auto" latinLnBrk="0" hangingPunct="1">
                        <a:buNone/>
                      </a:pPr>
                      <a:r>
                        <a:rPr lang="en-US" sz="1400" kern="1200" baseline="0" dirty="0">
                          <a:solidFill>
                            <a:srgbClr val="FFFFFF"/>
                          </a:solidFill>
                          <a:effectLst/>
                        </a:rPr>
                        <a:t>Planned Update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0" marR="0" indent="0" algn="l" rtl="0" eaLnBrk="1" fontAlgn="auto" latinLnBrk="0" hangingPunct="1">
                        <a:buNone/>
                      </a:pPr>
                      <a:r>
                        <a:rPr lang="en-US" sz="1400" kern="1200" baseline="0" dirty="0">
                          <a:solidFill>
                            <a:srgbClr val="FFFFFF"/>
                          </a:solidFill>
                          <a:effectLst/>
                        </a:rPr>
                        <a:t>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978958636"/>
                  </a:ext>
                </a:extLst>
              </a:tr>
              <a:tr h="274320">
                <a:tc rowSpan="6">
                  <a:txBody>
                    <a:bodyPr/>
                    <a:lstStyle/>
                    <a:p>
                      <a:pPr marL="0" algn="l" rtl="0" eaLnBrk="1" latinLnBrk="0" hangingPunct="1">
                        <a:buNone/>
                      </a:pPr>
                      <a:r>
                        <a:rPr lang="en-US" sz="1400" b="1" dirty="0">
                          <a:effectLst/>
                        </a:rPr>
                        <a:t>Instrument calibration and L1b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latinLnBrk="0" hangingPunct="1">
                        <a:buNone/>
                      </a:pPr>
                      <a:r>
                        <a:rPr lang="en-US" sz="1400" kern="1200" dirty="0">
                          <a:solidFill>
                            <a:srgbClr val="000000"/>
                          </a:solidFill>
                          <a:effectLst/>
                        </a:rPr>
                        <a:t>Perform dynamic degradation correction</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l" rtl="0" eaLnBrk="1" latinLnBrk="0" hangingPunct="1">
                        <a:buNone/>
                      </a:pPr>
                      <a:r>
                        <a:rPr lang="en-US" sz="1400" kern="1200" dirty="0">
                          <a:solidFill>
                            <a:srgbClr val="000000"/>
                          </a:solidFill>
                          <a:effectLst/>
                        </a:rPr>
                        <a:t>Level 2 improvements, especially products derived with absolute radiances (O</a:t>
                      </a:r>
                      <a:r>
                        <a:rPr lang="en-US" sz="1400" kern="1200" baseline="-25000" dirty="0">
                          <a:solidFill>
                            <a:srgbClr val="000000"/>
                          </a:solidFill>
                          <a:effectLst/>
                        </a:rPr>
                        <a:t>3</a:t>
                      </a:r>
                      <a:r>
                        <a:rPr lang="en-US" sz="1400" kern="1200" dirty="0">
                          <a:solidFill>
                            <a:srgbClr val="000000"/>
                          </a:solidFill>
                          <a:effectLst/>
                        </a:rPr>
                        <a:t> and clouds)</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0838713"/>
                  </a:ext>
                </a:extLst>
              </a:tr>
              <a:tr h="274320">
                <a:tc vMerge="1">
                  <a:txBody>
                    <a:bodyPr/>
                    <a:lstStyle/>
                    <a:p>
                      <a:pPr marL="0" marR="0" indent="0" algn="l" rtl="0" eaLnBrk="1" fontAlgn="auto" latinLnBrk="0" hangingPunct="1">
                        <a:buNone/>
                      </a:pPr>
                      <a:endParaRPr lang="en-US" sz="16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rgbClr val="000000"/>
                          </a:solidFill>
                          <a:effectLst/>
                        </a:rPr>
                        <a:t>Improve radiometric calibration</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rtl="0" eaLnBrk="1" fontAlgn="auto" latinLnBrk="0" hangingPunct="1">
                        <a:buNone/>
                      </a:pPr>
                      <a:endParaRPr lang="en-US" sz="16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995265"/>
                  </a:ext>
                </a:extLst>
              </a:tr>
              <a:tr h="274320">
                <a:tc vMerge="1">
                  <a:txBody>
                    <a:bodyPr/>
                    <a:lstStyle/>
                    <a:p>
                      <a:pPr marL="0" marR="0" indent="0" algn="l" rtl="0" eaLnBrk="1" fontAlgn="auto" latinLnBrk="0" hangingPunct="1">
                        <a:buNone/>
                      </a:pPr>
                      <a:endParaRPr lang="en-US" sz="16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rgbClr val="000000"/>
                          </a:solidFill>
                          <a:effectLst/>
                        </a:rPr>
                        <a:t>Perform polarization correction</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rgbClr val="000000"/>
                          </a:solidFill>
                          <a:effectLst/>
                        </a:rPr>
                        <a:t>Lower fitting residuals in Level 2 retrievals</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5690363"/>
                  </a:ext>
                </a:extLst>
              </a:tr>
              <a:tr h="274320">
                <a:tc vMerge="1">
                  <a:txBody>
                    <a:bodyPr/>
                    <a:lstStyle/>
                    <a:p>
                      <a:pPr marL="0" marR="0" indent="0" algn="l" rtl="0" eaLnBrk="1" fontAlgn="auto" latinLnBrk="0" hangingPunct="1">
                        <a:buNone/>
                      </a:pPr>
                      <a:endParaRPr lang="en-US" sz="16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buNone/>
                      </a:pPr>
                      <a:r>
                        <a:rPr lang="en-US" sz="1400" b="0" u="none" strike="noStrike" kern="1200" noProof="0" dirty="0">
                          <a:solidFill>
                            <a:schemeClr val="tx1"/>
                          </a:solidFill>
                          <a:effectLst/>
                        </a:rPr>
                        <a:t>Improve straylight correction (spatial)</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buNone/>
                      </a:pPr>
                      <a:r>
                        <a:rPr lang="en-US" sz="1400" b="0" u="none" strike="noStrike" kern="1200" baseline="0" noProof="0" dirty="0">
                          <a:solidFill>
                            <a:schemeClr val="tx1"/>
                          </a:solidFill>
                          <a:effectLst/>
                        </a:rPr>
                        <a:t>Spectral fitting improvements, remove artifacts from spatial reflection </a:t>
                      </a:r>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9834787"/>
                  </a:ext>
                </a:extLst>
              </a:tr>
              <a:tr h="274320">
                <a:tc vMerge="1">
                  <a:txBody>
                    <a:bodyPr/>
                    <a:lstStyle/>
                    <a:p>
                      <a:pPr marL="0" marR="0" indent="0" algn="l" rtl="0" eaLnBrk="1" fontAlgn="auto" latinLnBrk="0" hangingPunct="1">
                        <a:buNone/>
                      </a:pPr>
                      <a:endParaRPr lang="en-US" sz="16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rgbClr val="000000"/>
                          </a:solidFill>
                          <a:effectLst/>
                        </a:rPr>
                        <a:t>Improve pixel quality flagging</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a:solidFill>
                            <a:srgbClr val="000000"/>
                          </a:solidFill>
                          <a:effectLst/>
                        </a:rPr>
                        <a:t>Perform </a:t>
                      </a:r>
                      <a:r>
                        <a:rPr lang="en-US" sz="1400" b="0" u="none" strike="noStrike" kern="1200" noProof="0">
                          <a:solidFill>
                            <a:srgbClr val="000000"/>
                          </a:solidFill>
                          <a:effectLst/>
                        </a:rPr>
                        <a:t>Level 2 retrievals</a:t>
                      </a:r>
                      <a:r>
                        <a:rPr lang="en-US" sz="1400" kern="1200">
                          <a:solidFill>
                            <a:srgbClr val="000000"/>
                          </a:solidFill>
                          <a:effectLst/>
                        </a:rPr>
                        <a:t> with only reliable pixels</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896854"/>
                  </a:ext>
                </a:extLst>
              </a:tr>
              <a:tr h="274320">
                <a:tc vMerge="1">
                  <a:txBody>
                    <a:bodyPr/>
                    <a:lstStyle/>
                    <a:p>
                      <a:pPr marL="0" marR="0" indent="0" algn="l" rtl="0" eaLnBrk="1" fontAlgn="auto" latinLnBrk="0" hangingPunct="1">
                        <a:buNone/>
                      </a:pPr>
                      <a:endParaRPr lang="en-US" sz="16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latinLnBrk="0" hangingPunct="1">
                        <a:buNone/>
                      </a:pPr>
                      <a:r>
                        <a:rPr lang="en-US" sz="1400" kern="1200" dirty="0">
                          <a:solidFill>
                            <a:srgbClr val="000000"/>
                          </a:solidFill>
                          <a:effectLst/>
                        </a:rPr>
                        <a:t>Refine spectral calibration</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latinLnBrk="0" hangingPunct="1">
                        <a:buNone/>
                      </a:pPr>
                      <a:r>
                        <a:rPr lang="en-US" sz="1400" kern="1200" dirty="0">
                          <a:solidFill>
                            <a:srgbClr val="000000"/>
                          </a:solidFill>
                          <a:effectLst/>
                        </a:rPr>
                        <a:t>Total O</a:t>
                      </a:r>
                      <a:r>
                        <a:rPr lang="en-US" sz="1400" kern="1200" baseline="-25000" dirty="0">
                          <a:solidFill>
                            <a:srgbClr val="000000"/>
                          </a:solidFill>
                          <a:effectLst/>
                        </a:rPr>
                        <a:t>3</a:t>
                      </a:r>
                      <a:r>
                        <a:rPr lang="en-US" sz="1400" kern="1200" dirty="0">
                          <a:solidFill>
                            <a:srgbClr val="000000"/>
                          </a:solidFill>
                          <a:effectLst/>
                        </a:rPr>
                        <a:t> retrieval improvement</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199206"/>
                  </a:ext>
                </a:extLst>
              </a:tr>
              <a:tr h="274320">
                <a:tc rowSpan="2">
                  <a:txBody>
                    <a:bodyPr/>
                    <a:lstStyle/>
                    <a:p>
                      <a:pPr marL="0" algn="l" rtl="0" eaLnBrk="1" latinLnBrk="0" hangingPunct="1">
                        <a:buNone/>
                      </a:pPr>
                      <a:r>
                        <a:rPr lang="en-US" sz="1400" b="1" dirty="0">
                          <a:effectLst/>
                        </a:rPr>
                        <a:t>Common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latinLnBrk="0" hangingPunct="1">
                        <a:buNone/>
                      </a:pPr>
                      <a:r>
                        <a:rPr lang="en-US" sz="1400" dirty="0">
                          <a:effectLst/>
                        </a:rPr>
                        <a:t>Improve GLER &amp; RTM Outgoing Sphericity Correction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latinLnBrk="0" hangingPunct="1">
                        <a:buNone/>
                      </a:pPr>
                      <a:r>
                        <a:rPr lang="en-US" sz="1400" dirty="0">
                          <a:effectLst/>
                        </a:rPr>
                        <a:t>Improve key surface inputs, correct for retrievals at larger VZAs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399066"/>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effectLst/>
                        </a:rPr>
                        <a:t>Update LUTs: RTM outgoing sphericity corr. , on-orbit ISRFs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effectLst/>
                        </a:rPr>
                        <a:t>Improve retrieval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469756"/>
                  </a:ext>
                </a:extLst>
              </a:tr>
              <a:tr h="274320">
                <a:tc row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dirty="0">
                          <a:effectLst/>
                        </a:rPr>
                        <a:t>Clouds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effectLst/>
                        </a:rPr>
                        <a:t>Improve pixel classification (shadow, cloud, snow/ice)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effectLst/>
                        </a:rPr>
                        <a:t>Improve retrievals and under retrieval artifacts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8164030"/>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Improve scene albedo and pressure retrieval</a:t>
                      </a:r>
                      <a:endParaRPr lang="en-US" sz="14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effectLst/>
                        </a:rPr>
                        <a:t>Reduce trace gas biases over snow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488435"/>
                  </a:ext>
                </a:extLst>
              </a:tr>
              <a:tr h="274320">
                <a:tc row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dirty="0"/>
                        <a:t>Use clouds in L2 retrievals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Use scene albedo and pressure over snow/ice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effectLst/>
                        </a:rPr>
                        <a:t>Reduce trace gas biases over snow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970704"/>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Improve the use of cloud retrievals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dirty="0"/>
                        <a:t>Improve retrievals under low quality cloud retrievals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258045"/>
                  </a:ext>
                </a:extLst>
              </a:tr>
              <a:tr h="274320">
                <a:tc rowSpan="3">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dirty="0"/>
                        <a:t>NO</a:t>
                      </a:r>
                      <a:r>
                        <a:rPr lang="en-US" sz="1400" b="1" baseline="-25000" dirty="0"/>
                        <a:t>2</a:t>
                      </a:r>
                      <a:r>
                        <a:rPr lang="en-US" sz="1400" b="1" dirty="0"/>
                        <a:t> and HCHO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buNone/>
                      </a:pPr>
                      <a:r>
                        <a:rPr lang="en-US" sz="1400" kern="1200" dirty="0">
                          <a:solidFill>
                            <a:schemeClr val="tx1"/>
                          </a:solidFill>
                          <a:latin typeface="+mn-lt"/>
                          <a:ea typeface="+mn-ea"/>
                          <a:cs typeface="+mn-cs"/>
                        </a:rPr>
                        <a:t>Improve fitting over partial clouds with scene inhomogeneity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buNone/>
                      </a:pPr>
                      <a:r>
                        <a:rPr lang="en-US" sz="1400" kern="1200" dirty="0">
                          <a:solidFill>
                            <a:schemeClr val="tx1"/>
                          </a:solidFill>
                          <a:latin typeface="+mn-lt"/>
                          <a:ea typeface="+mn-ea"/>
                          <a:cs typeface="+mn-cs"/>
                        </a:rPr>
                        <a:t>Reduce measurement uncertainty over partial clouds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765182"/>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chemeClr val="tx1"/>
                          </a:solidFill>
                          <a:latin typeface="+mn-lt"/>
                          <a:ea typeface="+mn-ea"/>
                          <a:cs typeface="+mn-cs"/>
                        </a:rPr>
                        <a:t>Refine HCHO radiance 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chemeClr val="tx1"/>
                          </a:solidFill>
                          <a:latin typeface="+mn-lt"/>
                          <a:ea typeface="+mn-ea"/>
                          <a:cs typeface="+mn-cs"/>
                        </a:rPr>
                        <a:t>Reduce background bias in HCHO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5874"/>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chemeClr val="tx1"/>
                          </a:solidFill>
                          <a:latin typeface="+mn-lt"/>
                          <a:ea typeface="+mn-ea"/>
                          <a:cs typeface="+mn-cs"/>
                        </a:rPr>
                        <a:t>Implement aerosol correction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rtl="0" eaLnBrk="1" fontAlgn="auto" latinLnBrk="0" hangingPunct="1">
                        <a:buNone/>
                      </a:pPr>
                      <a:r>
                        <a:rPr lang="en-US" sz="1400" kern="1200" dirty="0">
                          <a:solidFill>
                            <a:schemeClr val="tx1"/>
                          </a:solidFill>
                          <a:latin typeface="+mn-lt"/>
                          <a:ea typeface="+mn-ea"/>
                          <a:cs typeface="+mn-cs"/>
                        </a:rPr>
                        <a:t>Improve products over fires and urban regions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4222616"/>
                  </a:ext>
                </a:extLst>
              </a:tr>
              <a:tr h="274320">
                <a:tc rowSpan="3">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400" b="1" dirty="0"/>
                        <a:t>O</a:t>
                      </a:r>
                      <a:r>
                        <a:rPr lang="en-US" sz="1400" b="1" baseline="-25000" dirty="0"/>
                        <a:t>3</a:t>
                      </a:r>
                      <a:r>
                        <a:rPr lang="en-US" sz="1400" b="1" dirty="0"/>
                        <a:t> total &amp; profile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prstClr val="black"/>
                          </a:solidFill>
                        </a:rPr>
                        <a:t>[Both] Minimize inconsistency in ancillary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prstClr val="black"/>
                          </a:solidFill>
                        </a:rPr>
                        <a:t>Reduce inter-product discrepancy in total O</a:t>
                      </a:r>
                      <a:r>
                        <a:rPr lang="en-US" sz="1400" baseline="-25000" dirty="0">
                          <a:solidFill>
                            <a:prstClr val="black"/>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456167"/>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prstClr val="black"/>
                          </a:solidFill>
                        </a:rPr>
                        <a:t>[Both] Update soft calibration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solidFill>
                            <a:prstClr val="black"/>
                          </a:solidFill>
                          <a:latin typeface="Calibri"/>
                          <a:ea typeface="Calibri"/>
                          <a:cs typeface="Calibri"/>
                        </a:rPr>
                        <a:t>Reduce striping; reduce regional and systematic biases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278457"/>
                  </a:ext>
                </a:extLst>
              </a:tr>
              <a:tr h="274320">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[O</a:t>
                      </a:r>
                      <a:r>
                        <a:rPr lang="en-US" sz="1400" baseline="-25000" dirty="0"/>
                        <a:t>3</a:t>
                      </a:r>
                      <a:r>
                        <a:rPr lang="en-US" sz="1400" dirty="0"/>
                        <a:t> profile] Optimize &amp; Speed-up UV-only &amp; UV-visible retrieval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prstClr val="black"/>
                          </a:solidFill>
                        </a:rPr>
                        <a:t>Improve retrieval accuracy and sensitivity </a:t>
                      </a:r>
                      <a:r>
                        <a:rPr lang="en-US" sz="1400" b="0" i="0" u="none" strike="noStrike" baseline="0" noProof="0" dirty="0">
                          <a:solidFill>
                            <a:prstClr val="black"/>
                          </a:solidFill>
                          <a:latin typeface="+mn-lt"/>
                          <a:cs typeface="Calibri"/>
                        </a:rPr>
                        <a:t>&amp; reduce computational needs</a:t>
                      </a:r>
                      <a:endParaRPr lang="en-US" sz="1400"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7233934"/>
                  </a:ext>
                </a:extLst>
              </a:tr>
            </a:tbl>
          </a:graphicData>
        </a:graphic>
      </p:graphicFrame>
      <p:sp>
        <p:nvSpPr>
          <p:cNvPr id="10" name="Title 2">
            <a:extLst>
              <a:ext uri="{FF2B5EF4-FFF2-40B4-BE49-F238E27FC236}">
                <a16:creationId xmlns:a16="http://schemas.microsoft.com/office/drawing/2014/main" id="{F2C4B482-98EB-0B23-FAAF-BD25B2F4518E}"/>
              </a:ext>
            </a:extLst>
          </p:cNvPr>
          <p:cNvSpPr>
            <a:spLocks noGrp="1"/>
          </p:cNvSpPr>
          <p:nvPr>
            <p:ph type="title"/>
          </p:nvPr>
        </p:nvSpPr>
        <p:spPr>
          <a:xfrm>
            <a:off x="0" y="-33051"/>
            <a:ext cx="12192000" cy="1033818"/>
          </a:xfrm>
        </p:spPr>
        <p:txBody>
          <a:bodyPr lIns="91440" tIns="45720" rIns="91440" bIns="45720" anchor="ctr"/>
          <a:lstStyle/>
          <a:p>
            <a:r>
              <a:rPr lang="en-US" dirty="0"/>
              <a:t>Algorithm Improvements for V5</a:t>
            </a:r>
            <a:endParaRPr lang="en-US" dirty="0">
              <a:solidFill>
                <a:srgbClr val="00B050"/>
              </a:solidFill>
            </a:endParaRPr>
          </a:p>
        </p:txBody>
      </p:sp>
    </p:spTree>
    <p:extLst>
      <p:ext uri="{BB962C8B-B14F-4D97-AF65-F5344CB8AC3E}">
        <p14:creationId xmlns:p14="http://schemas.microsoft.com/office/powerpoint/2010/main" val="250946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38AD3A4C-C23F-4ABE-43B4-372DD429D626}"/>
            </a:ext>
          </a:extLst>
        </p:cNvPr>
        <p:cNvGrpSpPr/>
        <p:nvPr/>
      </p:nvGrpSpPr>
      <p:grpSpPr>
        <a:xfrm>
          <a:off x="0" y="0"/>
          <a:ext cx="0" cy="0"/>
          <a:chOff x="0" y="0"/>
          <a:chExt cx="0" cy="0"/>
        </a:xfrm>
      </p:grpSpPr>
      <p:sp>
        <p:nvSpPr>
          <p:cNvPr id="268" name="Google Shape;268;p2">
            <a:extLst>
              <a:ext uri="{FF2B5EF4-FFF2-40B4-BE49-F238E27FC236}">
                <a16:creationId xmlns:a16="http://schemas.microsoft.com/office/drawing/2014/main" id="{87F941BE-69BA-DBED-34E9-8A48344BA4AC}"/>
              </a:ext>
            </a:extLst>
          </p:cNvPr>
          <p:cNvSpPr txBox="1">
            <a:spLocks noGrp="1"/>
          </p:cNvSpPr>
          <p:nvPr>
            <p:ph type="title"/>
          </p:nvPr>
        </p:nvSpPr>
        <p:spPr>
          <a:xfrm>
            <a:off x="0" y="0"/>
            <a:ext cx="12191999" cy="975701"/>
          </a:xfrm>
        </p:spPr>
        <p:txBody>
          <a:bodyPr/>
          <a:lstStyle/>
          <a:p>
            <a:r>
              <a:rPr lang="en-US" dirty="0"/>
              <a:t>Publications &amp; AGU Special Collection</a:t>
            </a:r>
          </a:p>
        </p:txBody>
      </p:sp>
      <p:sp>
        <p:nvSpPr>
          <p:cNvPr id="9" name="Slide Number Placeholder 1">
            <a:extLst>
              <a:ext uri="{FF2B5EF4-FFF2-40B4-BE49-F238E27FC236}">
                <a16:creationId xmlns:a16="http://schemas.microsoft.com/office/drawing/2014/main" id="{B5394598-04F6-F17B-FD8B-6016B02126BC}"/>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4">
            <a:extLst>
              <a:ext uri="{FF2B5EF4-FFF2-40B4-BE49-F238E27FC236}">
                <a16:creationId xmlns:a16="http://schemas.microsoft.com/office/drawing/2014/main" id="{1A1B99DA-3E4A-FA21-755C-C27995C8B644}"/>
              </a:ext>
            </a:extLst>
          </p:cNvPr>
          <p:cNvSpPr txBox="1">
            <a:spLocks/>
          </p:cNvSpPr>
          <p:nvPr/>
        </p:nvSpPr>
        <p:spPr>
          <a:xfrm>
            <a:off x="5926324" y="1283921"/>
            <a:ext cx="5478073" cy="1124911"/>
          </a:xfrm>
          <a:prstGeom prst="rect">
            <a:avLst/>
          </a:prstGeom>
          <a:ln>
            <a:noFill/>
          </a:ln>
        </p:spPr>
        <p:txBody>
          <a:bodyPr lIns="91440" tIns="45720" rIns="91440" bIns="45720" anchor="t"/>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None/>
              <a:tabLst/>
              <a:defRPr/>
            </a:pPr>
            <a:r>
              <a:rPr kumimoji="0" lang="en-US" sz="2000" b="1" i="1" u="none" strike="noStrike" kern="0" cap="none" spc="0" normalizeH="0" baseline="0" noProof="0" dirty="0">
                <a:ln>
                  <a:noFill/>
                </a:ln>
                <a:solidFill>
                  <a:srgbClr val="013589"/>
                </a:solidFill>
                <a:effectLst/>
                <a:uLnTx/>
                <a:uFillTx/>
                <a:latin typeface="Calibri"/>
                <a:ea typeface="+mn-ea"/>
                <a:cs typeface="Arial"/>
              </a:rPr>
              <a:t>TEMPO AGU Special Collection</a:t>
            </a:r>
          </a:p>
          <a:p>
            <a:pPr marL="0" marR="0" lvl="0" indent="0" algn="ctr" defTabSz="609585" rtl="0" eaLnBrk="1" fontAlgn="auto" latinLnBrk="0" hangingPunct="1">
              <a:lnSpc>
                <a:spcPct val="100000"/>
              </a:lnSpc>
              <a:spcBef>
                <a:spcPts val="0"/>
              </a:spcBef>
              <a:spcAft>
                <a:spcPts val="0"/>
              </a:spcAft>
              <a:buClrTx/>
              <a:buSzTx/>
              <a:buNone/>
              <a:tabLst/>
              <a:defRPr/>
            </a:pPr>
            <a:r>
              <a:rPr kumimoji="0" lang="en-US" sz="2000" b="1" i="1" u="none" strike="noStrike" kern="100" cap="none" spc="0" normalizeH="0" baseline="0" noProof="0" dirty="0">
                <a:ln>
                  <a:noFill/>
                </a:ln>
                <a:solidFill>
                  <a:schemeClr val="tx2"/>
                </a:solidFill>
                <a:effectLst/>
                <a:uLnTx/>
                <a:uFillTx/>
                <a:latin typeface="Calibri"/>
                <a:ea typeface="Calibri"/>
                <a:cs typeface="Calibri"/>
              </a:rPr>
              <a:t>TEMPO Data Products, Science, and Applications</a:t>
            </a:r>
            <a:endParaRPr lang="en-US" sz="2000" b="1" i="1" u="none" strike="noStrike" kern="100" cap="none" spc="0" normalizeH="0" baseline="0" noProof="0" dirty="0">
              <a:ln>
                <a:noFill/>
              </a:ln>
              <a:solidFill>
                <a:schemeClr val="tx2"/>
              </a:solidFill>
              <a:effectLst/>
              <a:uLnTx/>
              <a:uFillTx/>
              <a:latin typeface="Calibri"/>
              <a:ea typeface="Calibri"/>
              <a:cs typeface="Calibri"/>
            </a:endParaRPr>
          </a:p>
          <a:p>
            <a:pPr>
              <a:spcBef>
                <a:spcPts val="0"/>
              </a:spcBef>
              <a:buFont typeface="Wingdings" pitchFamily="2" charset="2"/>
              <a:buChar char="Ø"/>
              <a:defRPr/>
            </a:pPr>
            <a:endParaRPr lang="en-US" sz="2200" b="1" i="1"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None/>
              <a:tabLst/>
              <a:defRPr/>
            </a:pPr>
            <a:endParaRPr lang="en-US" sz="3200" b="1" i="1"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1"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lang="en-US" sz="3200" b="1" i="1" kern="100" dirty="0">
              <a:solidFill>
                <a:srgbClr val="0228FF"/>
              </a:solidFill>
              <a:latin typeface="Times New Roman" panose="02020603050405020304" pitchFamily="18" charset="0"/>
              <a:ea typeface="DengXian" panose="02010600030101010101" pitchFamily="2" charset="-122"/>
              <a:cs typeface="Times New Roman" panose="02020603050405020304" pitchFamily="18" charset="0"/>
            </a:endParaRPr>
          </a:p>
          <a:p>
            <a:pPr marL="0" lvl="0" indent="0" algn="just" defTabSz="914400">
              <a:lnSpc>
                <a:spcPct val="115000"/>
              </a:lnSpc>
              <a:spcBef>
                <a:spcPts val="0"/>
              </a:spcBef>
              <a:buNone/>
              <a:defRPr/>
            </a:pPr>
            <a:endParaRPr lang="en-US" sz="3200" b="1" i="1" u="none" strike="noStrike" kern="0" cap="none" spc="0" normalizeH="0" baseline="0" noProof="0" dirty="0">
              <a:ln>
                <a:noFill/>
              </a:ln>
              <a:solidFill>
                <a:srgbClr val="FF0000"/>
              </a:solidFill>
              <a:effectLst/>
              <a:uLnTx/>
              <a:uFillTx/>
              <a:latin typeface="Calibri"/>
              <a:ea typeface="Calibri"/>
              <a:cs typeface="Arial"/>
            </a:endParaRPr>
          </a:p>
        </p:txBody>
      </p:sp>
      <p:grpSp>
        <p:nvGrpSpPr>
          <p:cNvPr id="12" name="Group 11">
            <a:extLst>
              <a:ext uri="{FF2B5EF4-FFF2-40B4-BE49-F238E27FC236}">
                <a16:creationId xmlns:a16="http://schemas.microsoft.com/office/drawing/2014/main" id="{16D223D6-B0B5-17BE-3F27-523086B96339}"/>
              </a:ext>
            </a:extLst>
          </p:cNvPr>
          <p:cNvGrpSpPr/>
          <p:nvPr/>
        </p:nvGrpSpPr>
        <p:grpSpPr>
          <a:xfrm>
            <a:off x="5826455" y="2337341"/>
            <a:ext cx="5577942" cy="2222196"/>
            <a:chOff x="4417776" y="2153598"/>
            <a:chExt cx="6791171" cy="2799304"/>
          </a:xfrm>
        </p:grpSpPr>
        <p:pic>
          <p:nvPicPr>
            <p:cNvPr id="13" name="Picture 8" descr="Geophysical Research Letters | Wiley">
              <a:extLst>
                <a:ext uri="{FF2B5EF4-FFF2-40B4-BE49-F238E27FC236}">
                  <a16:creationId xmlns:a16="http://schemas.microsoft.com/office/drawing/2014/main" id="{96F2BC82-7F71-D98A-DEB7-6AE1148EC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789" y="2153598"/>
              <a:ext cx="2161685" cy="27993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Earth and Space Science - Wiley Online Library">
              <a:extLst>
                <a:ext uri="{FF2B5EF4-FFF2-40B4-BE49-F238E27FC236}">
                  <a16:creationId xmlns:a16="http://schemas.microsoft.com/office/drawing/2014/main" id="{3E91DC05-7652-798C-A0C4-5142081E2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4197" y="2153598"/>
              <a:ext cx="2124750" cy="27993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Journal of Geophysical Research: Atmospheres: Vol 124, No 13">
              <a:extLst>
                <a:ext uri="{FF2B5EF4-FFF2-40B4-BE49-F238E27FC236}">
                  <a16:creationId xmlns:a16="http://schemas.microsoft.com/office/drawing/2014/main" id="{D57517D7-A4D1-540C-1709-800D91394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776" y="2172655"/>
              <a:ext cx="2108997" cy="2780247"/>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4622DD7-F059-20E2-D8E2-E8B9672F3D1C}"/>
              </a:ext>
            </a:extLst>
          </p:cNvPr>
          <p:cNvSpPr txBox="1"/>
          <p:nvPr/>
        </p:nvSpPr>
        <p:spPr>
          <a:xfrm>
            <a:off x="5627672" y="4684416"/>
            <a:ext cx="6296118" cy="707886"/>
          </a:xfrm>
          <a:prstGeom prst="rect">
            <a:avLst/>
          </a:prstGeom>
          <a:noFill/>
        </p:spPr>
        <p:txBody>
          <a:bodyPr wrap="square" lIns="91440" tIns="45720" rIns="91440" bIns="45720" rtlCol="0" anchor="t">
            <a:spAutoFit/>
          </a:bodyPr>
          <a:lstStyle/>
          <a:p>
            <a:pPr algn="ctr"/>
            <a:r>
              <a:rPr lang="en-US" sz="2000" dirty="0"/>
              <a:t>31 papers submitted, 27 papers published/accepted</a:t>
            </a:r>
          </a:p>
          <a:p>
            <a:pPr algn="ctr"/>
            <a:r>
              <a:rPr lang="en-US" sz="2000" b="1" dirty="0">
                <a:solidFill>
                  <a:srgbClr val="FF0000"/>
                </a:solidFill>
              </a:rPr>
              <a:t>Open until 31 December 2026</a:t>
            </a:r>
            <a:endParaRPr lang="en-US" sz="2000" b="1" dirty="0">
              <a:solidFill>
                <a:srgbClr val="FF0000"/>
              </a:solidFill>
              <a:ea typeface="Calibri"/>
              <a:cs typeface="Calibri"/>
            </a:endParaRPr>
          </a:p>
        </p:txBody>
      </p:sp>
      <p:sp>
        <p:nvSpPr>
          <p:cNvPr id="2" name="TextBox 1">
            <a:extLst>
              <a:ext uri="{FF2B5EF4-FFF2-40B4-BE49-F238E27FC236}">
                <a16:creationId xmlns:a16="http://schemas.microsoft.com/office/drawing/2014/main" id="{39D0C36A-B6F6-7759-FF10-EEA14657FCEE}"/>
              </a:ext>
            </a:extLst>
          </p:cNvPr>
          <p:cNvSpPr txBox="1"/>
          <p:nvPr/>
        </p:nvSpPr>
        <p:spPr>
          <a:xfrm>
            <a:off x="224073" y="2114318"/>
            <a:ext cx="5315417" cy="4062651"/>
          </a:xfrm>
          <a:prstGeom prst="rect">
            <a:avLst/>
          </a:prstGeom>
          <a:noFill/>
        </p:spPr>
        <p:txBody>
          <a:bodyPr wrap="square" lIns="91440" tIns="45720" rIns="91440" bIns="45720" rtlCol="0" anchor="t">
            <a:spAutoFit/>
          </a:bodyPr>
          <a:lstStyle/>
          <a:p>
            <a:endParaRPr lang="en-US" dirty="0"/>
          </a:p>
          <a:p>
            <a:pPr marL="342280" indent="-342900">
              <a:buFont typeface="Wingdings" pitchFamily="2" charset="2"/>
              <a:buChar char="Ø"/>
            </a:pPr>
            <a:r>
              <a:rPr lang="en-US" sz="2200" b="1" dirty="0">
                <a:ea typeface="Calibri"/>
                <a:cs typeface="Calibri"/>
              </a:rPr>
              <a:t>Nearly 40 refereed publications</a:t>
            </a:r>
            <a:r>
              <a:rPr lang="en-US" sz="2200" dirty="0">
                <a:ea typeface="Calibri"/>
                <a:cs typeface="Calibri"/>
              </a:rPr>
              <a:t> since mid-2025</a:t>
            </a:r>
          </a:p>
          <a:p>
            <a:pPr marL="342280" indent="-342900">
              <a:buFont typeface="Wingdings" pitchFamily="2" charset="2"/>
              <a:buChar char="Ø"/>
            </a:pPr>
            <a:r>
              <a:rPr lang="en-US" sz="2200" dirty="0">
                <a:ea typeface="Calibri"/>
                <a:cs typeface="Calibri"/>
              </a:rPr>
              <a:t>Publications span diverse areas:</a:t>
            </a:r>
          </a:p>
          <a:p>
            <a:pPr marL="951865" lvl="1" indent="-342900">
              <a:buFont typeface="Wingdings" pitchFamily="2" charset="2"/>
              <a:buChar char="§"/>
            </a:pPr>
            <a:r>
              <a:rPr lang="en-US" sz="2000" b="1" dirty="0">
                <a:ea typeface="Calibri"/>
                <a:cs typeface="Calibri"/>
              </a:rPr>
              <a:t>Air quality: </a:t>
            </a:r>
            <a:r>
              <a:rPr lang="en-US" sz="2000" dirty="0">
                <a:ea typeface="Calibri"/>
                <a:cs typeface="Calibri"/>
              </a:rPr>
              <a:t>Urban air quality, diurnal patterns, wildfires</a:t>
            </a:r>
          </a:p>
          <a:p>
            <a:pPr marL="951865" lvl="1" indent="-342900">
              <a:buFont typeface="Wingdings" pitchFamily="2" charset="2"/>
              <a:buChar char="§"/>
            </a:pPr>
            <a:r>
              <a:rPr lang="en-US" sz="2000" b="1" dirty="0">
                <a:ea typeface="Calibri"/>
                <a:cs typeface="Calibri"/>
              </a:rPr>
              <a:t>New cross-disciplinary products: </a:t>
            </a:r>
            <a:r>
              <a:rPr lang="en-US" sz="2000" dirty="0">
                <a:ea typeface="Calibri"/>
                <a:cs typeface="Calibri"/>
              </a:rPr>
              <a:t>Ocean color and nighttime lights</a:t>
            </a:r>
          </a:p>
          <a:p>
            <a:pPr marL="951865" lvl="1" indent="-342900">
              <a:buFont typeface="Wingdings" pitchFamily="2" charset="2"/>
              <a:buChar char="§"/>
            </a:pPr>
            <a:r>
              <a:rPr lang="en-US" sz="2000" b="1" dirty="0">
                <a:ea typeface="Calibri"/>
                <a:cs typeface="Calibri"/>
              </a:rPr>
              <a:t>Technical &amp; foundational: </a:t>
            </a:r>
            <a:r>
              <a:rPr lang="en-US" sz="2000" dirty="0">
                <a:ea typeface="Calibri"/>
                <a:cs typeface="Calibri"/>
              </a:rPr>
              <a:t>Algorithms and validation</a:t>
            </a:r>
            <a:endParaRPr lang="en-US" b="1" dirty="0">
              <a:ea typeface="Calibri"/>
              <a:cs typeface="Calibri"/>
            </a:endParaRPr>
          </a:p>
          <a:p>
            <a:endParaRPr lang="en-US" b="1" dirty="0"/>
          </a:p>
          <a:p>
            <a:endParaRPr lang="en-US" b="1" dirty="0">
              <a:ea typeface="Calibri"/>
              <a:cs typeface="Calibri"/>
            </a:endParaRPr>
          </a:p>
          <a:p>
            <a:endParaRPr lang="en-US" b="1" dirty="0">
              <a:ea typeface="Calibri"/>
              <a:cs typeface="Calibri"/>
            </a:endParaRPr>
          </a:p>
        </p:txBody>
      </p:sp>
      <p:grpSp>
        <p:nvGrpSpPr>
          <p:cNvPr id="19" name="Group 18">
            <a:extLst>
              <a:ext uri="{FF2B5EF4-FFF2-40B4-BE49-F238E27FC236}">
                <a16:creationId xmlns:a16="http://schemas.microsoft.com/office/drawing/2014/main" id="{09B5B832-EDE4-6757-26E5-23F2FCE49499}"/>
              </a:ext>
            </a:extLst>
          </p:cNvPr>
          <p:cNvGrpSpPr/>
          <p:nvPr/>
        </p:nvGrpSpPr>
        <p:grpSpPr>
          <a:xfrm>
            <a:off x="1750135" y="5769107"/>
            <a:ext cx="8691728" cy="373077"/>
            <a:chOff x="2118404" y="5928045"/>
            <a:chExt cx="8483955" cy="373077"/>
          </a:xfrm>
        </p:grpSpPr>
        <p:sp>
          <p:nvSpPr>
            <p:cNvPr id="11" name="TextBox 16">
              <a:extLst>
                <a:ext uri="{FF2B5EF4-FFF2-40B4-BE49-F238E27FC236}">
                  <a16:creationId xmlns:a16="http://schemas.microsoft.com/office/drawing/2014/main" id="{67CC3897-246B-5284-4E9A-59D5FBEE7ED8}"/>
                </a:ext>
              </a:extLst>
            </p:cNvPr>
            <p:cNvSpPr txBox="1"/>
            <p:nvPr/>
          </p:nvSpPr>
          <p:spPr>
            <a:xfrm>
              <a:off x="2118404" y="5931790"/>
              <a:ext cx="8483955" cy="369332"/>
            </a:xfrm>
            <a:prstGeom prst="rect">
              <a:avLst/>
            </a:prstGeom>
            <a:solidFill>
              <a:schemeClr val="bg1"/>
            </a:solidFill>
            <a:ln w="28575">
              <a:solidFill>
                <a:schemeClr val="tx1"/>
              </a:solidFill>
            </a:ln>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1800" dirty="0"/>
                <a:t>TEMPO Library </a:t>
              </a:r>
              <a:r>
                <a:rPr lang="en-US" sz="1800" dirty="0">
                  <a:hlinkClick r:id="rId6"/>
                </a:rPr>
                <a:t>https://scixplorer.org/public-libraries/7Fzv13x4TSe-mmt3SQqiYQ</a:t>
              </a:r>
            </a:p>
          </p:txBody>
        </p:sp>
        <p:pic>
          <p:nvPicPr>
            <p:cNvPr id="18" name="Picture 17">
              <a:extLst>
                <a:ext uri="{FF2B5EF4-FFF2-40B4-BE49-F238E27FC236}">
                  <a16:creationId xmlns:a16="http://schemas.microsoft.com/office/drawing/2014/main" id="{429B6BA3-A666-B78A-27FB-7D1B10065395}"/>
                </a:ext>
              </a:extLst>
            </p:cNvPr>
            <p:cNvPicPr>
              <a:picLocks noChangeAspect="1"/>
            </p:cNvPicPr>
            <p:nvPr/>
          </p:nvPicPr>
          <p:blipFill>
            <a:blip r:embed="rId7"/>
            <a:stretch>
              <a:fillRect/>
            </a:stretch>
          </p:blipFill>
          <p:spPr>
            <a:xfrm>
              <a:off x="2120892" y="5928045"/>
              <a:ext cx="838348" cy="369143"/>
            </a:xfrm>
            <a:prstGeom prst="rect">
              <a:avLst/>
            </a:prstGeom>
            <a:solidFill>
              <a:schemeClr val="bg1"/>
            </a:solidFill>
            <a:ln>
              <a:solidFill>
                <a:schemeClr val="tx1"/>
              </a:solidFill>
            </a:ln>
          </p:spPr>
        </p:pic>
      </p:grpSp>
      <p:sp>
        <p:nvSpPr>
          <p:cNvPr id="5" name="TextBox 4">
            <a:extLst>
              <a:ext uri="{FF2B5EF4-FFF2-40B4-BE49-F238E27FC236}">
                <a16:creationId xmlns:a16="http://schemas.microsoft.com/office/drawing/2014/main" id="{1AB78082-8B5E-29CB-865B-029FCE49B4D5}"/>
              </a:ext>
            </a:extLst>
          </p:cNvPr>
          <p:cNvSpPr txBox="1"/>
          <p:nvPr/>
        </p:nvSpPr>
        <p:spPr>
          <a:xfrm>
            <a:off x="303959" y="1340919"/>
            <a:ext cx="5155644" cy="646331"/>
          </a:xfrm>
          <a:prstGeom prst="rect">
            <a:avLst/>
          </a:prstGeom>
          <a:solidFill>
            <a:schemeClr val="accent3">
              <a:lumMod val="60000"/>
              <a:lumOff val="40000"/>
            </a:schemeClr>
          </a:solidFill>
          <a:ln>
            <a:solidFill>
              <a:schemeClr val="tx1"/>
            </a:solidFill>
          </a:ln>
        </p:spPr>
        <p:txBody>
          <a:bodyPr wrap="square" rtlCol="0">
            <a:spAutoFit/>
          </a:bodyPr>
          <a:lstStyle/>
          <a:p>
            <a:r>
              <a:rPr lang="en-US" b="1" dirty="0">
                <a:ea typeface="Calibri"/>
                <a:cs typeface="Calibri"/>
              </a:rPr>
              <a:t>Enthusiastic community uptake has translated into a high number of publications.</a:t>
            </a:r>
            <a:endParaRPr lang="en-US" dirty="0"/>
          </a:p>
        </p:txBody>
      </p:sp>
      <p:pic>
        <p:nvPicPr>
          <p:cNvPr id="7" name="Picture 6" descr="A qr code with a dinosaur&#10;&#10;AI-generated content may be incorrect.">
            <a:extLst>
              <a:ext uri="{FF2B5EF4-FFF2-40B4-BE49-F238E27FC236}">
                <a16:creationId xmlns:a16="http://schemas.microsoft.com/office/drawing/2014/main" id="{BEAF95AC-4795-6EB7-E699-5515E34ABAB8}"/>
              </a:ext>
            </a:extLst>
          </p:cNvPr>
          <p:cNvPicPr>
            <a:picLocks noChangeAspect="1"/>
          </p:cNvPicPr>
          <p:nvPr/>
        </p:nvPicPr>
        <p:blipFill>
          <a:blip r:embed="rId8"/>
          <a:stretch>
            <a:fillRect/>
          </a:stretch>
        </p:blipFill>
        <p:spPr>
          <a:xfrm>
            <a:off x="10826605" y="1953529"/>
            <a:ext cx="1353072" cy="1353072"/>
          </a:xfrm>
          <a:prstGeom prst="rect">
            <a:avLst/>
          </a:prstGeom>
        </p:spPr>
      </p:pic>
      <p:sp>
        <p:nvSpPr>
          <p:cNvPr id="8" name="TextBox 7">
            <a:extLst>
              <a:ext uri="{FF2B5EF4-FFF2-40B4-BE49-F238E27FC236}">
                <a16:creationId xmlns:a16="http://schemas.microsoft.com/office/drawing/2014/main" id="{754AFD2A-57A3-6F78-2E42-12D12339795F}"/>
              </a:ext>
            </a:extLst>
          </p:cNvPr>
          <p:cNvSpPr txBox="1"/>
          <p:nvPr/>
        </p:nvSpPr>
        <p:spPr>
          <a:xfrm>
            <a:off x="4998294" y="6198203"/>
            <a:ext cx="2195409" cy="369332"/>
          </a:xfrm>
          <a:prstGeom prst="rect">
            <a:avLst/>
          </a:prstGeom>
          <a:noFill/>
        </p:spPr>
        <p:txBody>
          <a:bodyPr wrap="none" rtlCol="0">
            <a:spAutoFit/>
          </a:bodyPr>
          <a:lstStyle/>
          <a:p>
            <a:r>
              <a:rPr lang="en-US" dirty="0">
                <a:hlinkClick r:id="rId9"/>
              </a:rPr>
              <a:t>https://tempo.si.edu</a:t>
            </a:r>
            <a:r>
              <a:rPr lang="en-US" dirty="0"/>
              <a:t> </a:t>
            </a:r>
          </a:p>
        </p:txBody>
      </p:sp>
    </p:spTree>
    <p:extLst>
      <p:ext uri="{BB962C8B-B14F-4D97-AF65-F5344CB8AC3E}">
        <p14:creationId xmlns:p14="http://schemas.microsoft.com/office/powerpoint/2010/main" val="4028561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1" y="1046898"/>
            <a:ext cx="12133690" cy="4711530"/>
          </a:xfrm>
        </p:spPr>
        <p:txBody>
          <a:bodyPr/>
          <a:lstStyle/>
          <a:p>
            <a:r>
              <a:rPr lang="en-US" sz="2400" b="1" dirty="0"/>
              <a:t>Revolutionizing air quality monitoring from space with widespread data adoption</a:t>
            </a:r>
          </a:p>
          <a:p>
            <a:r>
              <a:rPr lang="en-US" sz="2400" b="1" dirty="0"/>
              <a:t>Successful commissioning and nominal operations</a:t>
            </a:r>
          </a:p>
          <a:p>
            <a:r>
              <a:rPr lang="en-US" sz="2400" b="1" dirty="0"/>
              <a:t>Instrument and spacecraft performing very well</a:t>
            </a:r>
          </a:p>
          <a:p>
            <a:r>
              <a:rPr lang="en-US" sz="2400" b="1" dirty="0"/>
              <a:t>Successfully completed baseline mission. 1</a:t>
            </a:r>
            <a:r>
              <a:rPr lang="en-US" sz="2400" b="1" baseline="30000" dirty="0"/>
              <a:t>st</a:t>
            </a:r>
            <a:r>
              <a:rPr lang="en-US" sz="2400" b="1" dirty="0"/>
              <a:t> extension to Sep. 2026 + NASA Senior Reviews</a:t>
            </a:r>
          </a:p>
          <a:p>
            <a:r>
              <a:rPr lang="en-US" sz="2400" b="1" dirty="0"/>
              <a:t>Special observations capability to support TEMPO Green Paper &amp; CAL/VAL</a:t>
            </a:r>
          </a:p>
          <a:p>
            <a:r>
              <a:rPr lang="en-US" sz="2400" b="1" dirty="0"/>
              <a:t>TEMPO at night capability provides bonus science and discovery</a:t>
            </a:r>
          </a:p>
          <a:p>
            <a:r>
              <a:rPr lang="en-US" sz="2400" b="1" dirty="0"/>
              <a:t>Released significantly improved V4 data products including ozone profile (reprocessing ongoing) and V2 NRT products on September 17, 2025. </a:t>
            </a:r>
          </a:p>
          <a:p>
            <a:r>
              <a:rPr lang="en-US" sz="2400" b="1" dirty="0">
                <a:solidFill>
                  <a:srgbClr val="00B050"/>
                </a:solidFill>
              </a:rPr>
              <a:t>Continue to improve data products (next version in ~9/2028) </a:t>
            </a:r>
          </a:p>
          <a:p>
            <a:r>
              <a:rPr lang="en-US" sz="2400" b="1" dirty="0">
                <a:solidFill>
                  <a:srgbClr val="00B050"/>
                </a:solidFill>
              </a:rPr>
              <a:t>Develop new data products (funded under SNWG, public release in ~9/2028)</a:t>
            </a:r>
          </a:p>
          <a:p>
            <a:r>
              <a:rPr lang="en-US" sz="2400" b="1" dirty="0">
                <a:solidFill>
                  <a:srgbClr val="00B050"/>
                </a:solidFill>
              </a:rPr>
              <a:t>Expand the wide usage of TEMPO data for science and applications</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Summary and Outlook</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WordArt 10">
            <a:extLst>
              <a:ext uri="{FF2B5EF4-FFF2-40B4-BE49-F238E27FC236}">
                <a16:creationId xmlns:a16="http://schemas.microsoft.com/office/drawing/2014/main" id="{29FD9F58-3BF5-733B-AF82-AC76D16B4019}"/>
              </a:ext>
            </a:extLst>
          </p:cNvPr>
          <p:cNvSpPr>
            <a:spLocks noChangeArrowheads="1" noChangeShapeType="1" noTextEdit="1"/>
          </p:cNvSpPr>
          <p:nvPr/>
        </p:nvSpPr>
        <p:spPr bwMode="auto">
          <a:xfrm>
            <a:off x="8551442" y="6126574"/>
            <a:ext cx="1869513" cy="685800"/>
          </a:xfrm>
          <a:prstGeom prst="rect">
            <a:avLst/>
          </a:prstGeom>
        </p:spPr>
        <p:txBody>
          <a:bodyPr wrap="none" fromWordArt="1">
            <a:prstTxWarp prst="textPlain">
              <a:avLst>
                <a:gd name="adj" fmla="val 50000"/>
              </a:avLst>
            </a:prstTxWarp>
          </a:bodyPr>
          <a:lstStyle/>
          <a:p>
            <a:pPr algn="ctr">
              <a:defRPr/>
            </a:pP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Monotype Corsiva" pitchFamily="66" charset="0"/>
                <a:ea typeface="+mn-ea"/>
              </a:rPr>
              <a:t>Thank you</a:t>
            </a: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rPr>
              <a:t>!</a:t>
            </a:r>
          </a:p>
        </p:txBody>
      </p:sp>
      <p:sp>
        <p:nvSpPr>
          <p:cNvPr id="9" name="Rectangle 8">
            <a:extLst>
              <a:ext uri="{FF2B5EF4-FFF2-40B4-BE49-F238E27FC236}">
                <a16:creationId xmlns:a16="http://schemas.microsoft.com/office/drawing/2014/main" id="{FABDD6B3-6238-F923-E02F-39CD1B3C1A57}"/>
              </a:ext>
            </a:extLst>
          </p:cNvPr>
          <p:cNvSpPr>
            <a:spLocks noChangeArrowheads="1"/>
          </p:cNvSpPr>
          <p:nvPr/>
        </p:nvSpPr>
        <p:spPr bwMode="auto">
          <a:xfrm>
            <a:off x="983848" y="6099401"/>
            <a:ext cx="6976153"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2400" b="1" i="1" dirty="0">
                <a:solidFill>
                  <a:srgbClr val="002060"/>
                </a:solidFill>
              </a:rPr>
              <a:t>Acknowledgements: </a:t>
            </a:r>
            <a:r>
              <a:rPr lang="en-US" sz="2400" b="1" dirty="0"/>
              <a:t>Funding from NASA (TEMPO, NNL13AA09C; SNWG TEMPO NRT, 80MSFC24CA004)</a:t>
            </a:r>
          </a:p>
        </p:txBody>
      </p:sp>
      <p:sp>
        <p:nvSpPr>
          <p:cNvPr id="2" name="TextBox 1">
            <a:extLst>
              <a:ext uri="{FF2B5EF4-FFF2-40B4-BE49-F238E27FC236}">
                <a16:creationId xmlns:a16="http://schemas.microsoft.com/office/drawing/2014/main" id="{0188F1EF-23A2-584A-93E7-10935BBC01DB}"/>
              </a:ext>
            </a:extLst>
          </p:cNvPr>
          <p:cNvSpPr txBox="1"/>
          <p:nvPr/>
        </p:nvSpPr>
        <p:spPr>
          <a:xfrm>
            <a:off x="983848" y="59956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0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6CCD07FE-0598-547D-072C-0BEF8E3D239C}"/>
            </a:ext>
          </a:extLst>
        </p:cNvPr>
        <p:cNvGrpSpPr/>
        <p:nvPr/>
      </p:nvGrpSpPr>
      <p:grpSpPr>
        <a:xfrm>
          <a:off x="0" y="0"/>
          <a:ext cx="0" cy="0"/>
          <a:chOff x="0" y="0"/>
          <a:chExt cx="0" cy="0"/>
        </a:xfrm>
      </p:grpSpPr>
      <p:sp>
        <p:nvSpPr>
          <p:cNvPr id="268" name="Google Shape;268;p2">
            <a:extLst>
              <a:ext uri="{FF2B5EF4-FFF2-40B4-BE49-F238E27FC236}">
                <a16:creationId xmlns:a16="http://schemas.microsoft.com/office/drawing/2014/main" id="{E2BCC30A-822B-3C6E-82C1-A72738E80FBC}"/>
              </a:ext>
            </a:extLst>
          </p:cNvPr>
          <p:cNvSpPr txBox="1">
            <a:spLocks noGrp="1"/>
          </p:cNvSpPr>
          <p:nvPr>
            <p:ph type="title"/>
          </p:nvPr>
        </p:nvSpPr>
        <p:spPr>
          <a:xfrm>
            <a:off x="0" y="0"/>
            <a:ext cx="12192000" cy="975701"/>
          </a:xfrm>
        </p:spPr>
        <p:txBody>
          <a:bodyPr/>
          <a:lstStyle/>
          <a:p>
            <a:r>
              <a:rPr lang="en-US" dirty="0"/>
              <a:t>TEMPO (Tropospheric Emissions: </a:t>
            </a:r>
            <a:br>
              <a:rPr lang="en-US" dirty="0"/>
            </a:br>
            <a:r>
              <a:rPr lang="en-US" dirty="0"/>
              <a:t>Monitoring of Pollution)</a:t>
            </a:r>
          </a:p>
        </p:txBody>
      </p:sp>
      <p:sp>
        <p:nvSpPr>
          <p:cNvPr id="9" name="Slide Number Placeholder 1">
            <a:extLst>
              <a:ext uri="{FF2B5EF4-FFF2-40B4-BE49-F238E27FC236}">
                <a16:creationId xmlns:a16="http://schemas.microsoft.com/office/drawing/2014/main" id="{AC8C73BF-BF37-31D1-005E-C6E8A1D80769}"/>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cxnSp>
        <p:nvCxnSpPr>
          <p:cNvPr id="59" name="Straight Connector 58">
            <a:extLst>
              <a:ext uri="{FF2B5EF4-FFF2-40B4-BE49-F238E27FC236}">
                <a16:creationId xmlns:a16="http://schemas.microsoft.com/office/drawing/2014/main" id="{85E060C6-4D79-406E-2011-8F8E8295AF1C}"/>
              </a:ext>
            </a:extLst>
          </p:cNvPr>
          <p:cNvCxnSpPr>
            <a:cxnSpLocks/>
          </p:cNvCxnSpPr>
          <p:nvPr/>
        </p:nvCxnSpPr>
        <p:spPr>
          <a:xfrm>
            <a:off x="1916357" y="5693932"/>
            <a:ext cx="0" cy="235314"/>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7" name="Google Shape;361;p51">
                <a:extLst>
                  <a:ext uri="{FF2B5EF4-FFF2-40B4-BE49-F238E27FC236}">
                    <a16:creationId xmlns:a16="http://schemas.microsoft.com/office/drawing/2014/main" id="{855127EB-DDC6-1E85-0CBB-087C99FD7B57}"/>
                  </a:ext>
                </a:extLst>
              </p:cNvPr>
              <p:cNvSpPr txBox="1">
                <a:spLocks/>
              </p:cNvSpPr>
              <p:nvPr/>
            </p:nvSpPr>
            <p:spPr>
              <a:xfrm>
                <a:off x="46600" y="1050179"/>
                <a:ext cx="6201293" cy="3670205"/>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NASA’s first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Earth Venture Instrument (EVI-1)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selected in 2012</a:t>
                </a:r>
              </a:p>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Led by Smithsonian Astrophysical Observatory in partnership with NASA </a:t>
                </a:r>
                <a:r>
                  <a:rPr kumimoji="0" lang="en-US" sz="1800" b="0" i="0" u="none" strike="noStrike" kern="1200" cap="none" spc="0" normalizeH="0" baseline="0" noProof="0" dirty="0" err="1">
                    <a:ln>
                      <a:noFill/>
                    </a:ln>
                    <a:solidFill>
                      <a:prstClr val="black"/>
                    </a:solidFill>
                    <a:effectLst/>
                    <a:uLnTx/>
                    <a:uFillTx/>
                    <a:latin typeface="Arial"/>
                    <a:ea typeface="+mn-ea"/>
                    <a:cs typeface="Arial"/>
                  </a:rPr>
                  <a:t>LaRC</a:t>
                </a:r>
                <a:r>
                  <a:rPr kumimoji="0" lang="en-US" sz="1800" b="0" i="0" u="none" strike="noStrike" kern="1200" cap="none" spc="0" normalizeH="0" baseline="0" noProof="0" dirty="0">
                    <a:ln>
                      <a:noFill/>
                    </a:ln>
                    <a:solidFill>
                      <a:prstClr val="black"/>
                    </a:solidFill>
                    <a:effectLst/>
                    <a:uLnTx/>
                    <a:uFillTx/>
                    <a:latin typeface="Arial"/>
                    <a:ea typeface="+mn-ea"/>
                    <a:cs typeface="Arial"/>
                  </a:rPr>
                  <a:t>; TEMPO is a UV-visible spectrometer built by Ball Aerospace (now part of BAE Systems) flying as a </a:t>
                </a:r>
                <a:r>
                  <a:rPr kumimoji="0" lang="en-US" sz="1800" b="1" i="0" u="none" strike="noStrike" kern="1200" cap="none" spc="0" normalizeH="0" baseline="0" noProof="0" dirty="0">
                    <a:ln>
                      <a:noFill/>
                    </a:ln>
                    <a:solidFill>
                      <a:prstClr val="black"/>
                    </a:solidFill>
                    <a:effectLst/>
                    <a:uLnTx/>
                    <a:uFillTx/>
                    <a:latin typeface="Arial"/>
                    <a:ea typeface="+mn-ea"/>
                    <a:cs typeface="Arial"/>
                  </a:rPr>
                  <a:t>hosted payload </a:t>
                </a:r>
                <a:r>
                  <a:rPr kumimoji="0" lang="en-US" sz="1800" b="0" i="0" u="none" strike="noStrike" kern="1200" cap="none" spc="0" normalizeH="0" baseline="0" noProof="0" dirty="0">
                    <a:ln>
                      <a:noFill/>
                    </a:ln>
                    <a:solidFill>
                      <a:prstClr val="black"/>
                    </a:solidFill>
                    <a:effectLst/>
                    <a:uLnTx/>
                    <a:uFillTx/>
                    <a:latin typeface="Arial"/>
                    <a:ea typeface="+mn-ea"/>
                    <a:cs typeface="Arial"/>
                  </a:rPr>
                  <a:t>on board </a:t>
                </a:r>
                <a:r>
                  <a:rPr kumimoji="0" lang="en-US" sz="1800" b="1" i="0" u="none" strike="noStrike" kern="1200" cap="none" spc="0" normalizeH="0" baseline="0" noProof="0" dirty="0">
                    <a:ln>
                      <a:noFill/>
                    </a:ln>
                    <a:solidFill>
                      <a:prstClr val="black"/>
                    </a:solidFill>
                    <a:effectLst/>
                    <a:uLnTx/>
                    <a:uFillTx/>
                    <a:latin typeface="Arial"/>
                    <a:ea typeface="+mn-ea"/>
                    <a:cs typeface="Arial"/>
                  </a:rPr>
                  <a:t>IS-40e</a:t>
                </a:r>
                <a:r>
                  <a:rPr kumimoji="0" lang="en-US" sz="1800" b="0" i="0" u="none" strike="noStrike" kern="1200" cap="none" spc="0" normalizeH="0" baseline="0" noProof="0" dirty="0">
                    <a:ln>
                      <a:noFill/>
                    </a:ln>
                    <a:solidFill>
                      <a:prstClr val="black"/>
                    </a:solidFill>
                    <a:effectLst/>
                    <a:uLnTx/>
                    <a:uFillTx/>
                    <a:latin typeface="Arial"/>
                    <a:ea typeface="+mn-ea"/>
                    <a:cs typeface="Arial"/>
                  </a:rPr>
                  <a:t> from Geostationary orbit at 91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a:rPr>
                      <m:t>°</m:t>
                    </m:r>
                  </m:oMath>
                </a14:m>
                <a:r>
                  <a:rPr kumimoji="0" lang="en-US" sz="1800" b="0" i="0" u="none" strike="noStrike" kern="1200" cap="none" spc="0" normalizeH="0" baseline="0" noProof="0" dirty="0">
                    <a:ln>
                      <a:noFill/>
                    </a:ln>
                    <a:solidFill>
                      <a:prstClr val="black"/>
                    </a:solidFill>
                    <a:effectLst/>
                    <a:uLnTx/>
                    <a:uFillTx/>
                    <a:latin typeface="Arial"/>
                    <a:ea typeface="+mn-ea"/>
                    <a:cs typeface="Arial"/>
                  </a:rPr>
                  <a:t>W.</a:t>
                </a:r>
              </a:p>
              <a:p>
                <a:pPr marL="0" marR="0" lvl="0" indent="0" algn="l" defTabSz="609585" rtl="0" eaLnBrk="1" fontAlgn="auto" latinLnBrk="0" hangingPunct="1">
                  <a:lnSpc>
                    <a:spcPct val="100000"/>
                  </a:lnSpc>
                  <a:spcBef>
                    <a:spcPts val="0"/>
                  </a:spcBef>
                  <a:spcAft>
                    <a:spcPts val="0"/>
                  </a:spcAft>
                  <a:buClr>
                    <a:prstClr val="black"/>
                  </a:buClr>
                  <a:buSzPts val="1400"/>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First </a:t>
                </a:r>
                <a:r>
                  <a:rPr kumimoji="0" lang="en-US" sz="1800" b="0" i="0" u="none" strike="noStrike" kern="1200" cap="none" spc="0" normalizeH="0" baseline="0" noProof="0" dirty="0">
                    <a:ln>
                      <a:noFill/>
                    </a:ln>
                    <a:solidFill>
                      <a:prstClr val="black"/>
                    </a:solidFill>
                    <a:effectLst/>
                    <a:uLnTx/>
                    <a:uFillTx/>
                    <a:latin typeface="Arial"/>
                    <a:ea typeface="+mn-ea"/>
                    <a:cs typeface="Arial"/>
                  </a:rPr>
                  <a:t>hourly to sub-hourly high spatial resolution observations over North America of foundational trace gases and aerosols tied to four of six EPA criteria (NO</a:t>
                </a:r>
                <a:r>
                  <a:rPr kumimoji="0" lang="en-US" sz="1800" b="0" i="0" u="none" strike="noStrike" kern="1200" cap="none" spc="0" normalizeH="0" baseline="-25000" noProof="0" dirty="0">
                    <a:ln>
                      <a:noFill/>
                    </a:ln>
                    <a:solidFill>
                      <a:prstClr val="black"/>
                    </a:solidFill>
                    <a:effectLst/>
                    <a:uLnTx/>
                    <a:uFillTx/>
                    <a:latin typeface="Arial"/>
                    <a:ea typeface="+mn-ea"/>
                    <a:cs typeface="Arial"/>
                  </a:rPr>
                  <a:t>2</a:t>
                </a:r>
                <a:r>
                  <a:rPr kumimoji="0" lang="en-US" sz="1800" b="0" i="0" u="none" strike="noStrike" kern="1200" cap="none" spc="0" normalizeH="0" baseline="0" noProof="0" dirty="0">
                    <a:ln>
                      <a:noFill/>
                    </a:ln>
                    <a:solidFill>
                      <a:prstClr val="black"/>
                    </a:solidFill>
                    <a:effectLst/>
                    <a:uLnTx/>
                    <a:uFillTx/>
                    <a:latin typeface="Arial"/>
                    <a:ea typeface="+mn-ea"/>
                    <a:cs typeface="Arial"/>
                  </a:rPr>
                  <a:t>, O</a:t>
                </a:r>
                <a:r>
                  <a:rPr kumimoji="0" lang="en-US" sz="1800" b="0" i="0" u="none" strike="noStrike" kern="1200" cap="none" spc="0" normalizeH="0" baseline="-25000" noProof="0" dirty="0">
                    <a:ln>
                      <a:noFill/>
                    </a:ln>
                    <a:solidFill>
                      <a:prstClr val="black"/>
                    </a:solidFill>
                    <a:effectLst/>
                    <a:uLnTx/>
                    <a:uFillTx/>
                    <a:latin typeface="Arial"/>
                    <a:ea typeface="+mn-ea"/>
                    <a:cs typeface="Arial"/>
                  </a:rPr>
                  <a:t>3</a:t>
                </a:r>
                <a:r>
                  <a:rPr kumimoji="0" lang="en-US" sz="1800" b="0" i="0" u="none" strike="noStrike" kern="1200" cap="none" spc="0" normalizeH="0" baseline="0" noProof="0" dirty="0">
                    <a:ln>
                      <a:noFill/>
                    </a:ln>
                    <a:solidFill>
                      <a:prstClr val="black"/>
                    </a:solidFill>
                    <a:effectLst/>
                    <a:uLnTx/>
                    <a:uFillTx/>
                    <a:latin typeface="Arial"/>
                    <a:ea typeface="+mn-ea"/>
                    <a:cs typeface="Arial"/>
                  </a:rPr>
                  <a:t>, PM, SO</a:t>
                </a:r>
                <a:r>
                  <a:rPr kumimoji="0" lang="en-US" sz="1800" b="0" i="0" u="none" strike="noStrike" kern="1200" cap="none" spc="0" normalizeH="0" baseline="-25000" noProof="0" dirty="0">
                    <a:ln>
                      <a:noFill/>
                    </a:ln>
                    <a:solidFill>
                      <a:prstClr val="black"/>
                    </a:solidFill>
                    <a:effectLst/>
                    <a:uLnTx/>
                    <a:uFillTx/>
                    <a:latin typeface="Arial"/>
                    <a:ea typeface="+mn-ea"/>
                    <a:cs typeface="Arial"/>
                  </a:rPr>
                  <a:t>2</a:t>
                </a:r>
                <a:r>
                  <a:rPr kumimoji="0" lang="en-US" sz="1800" b="0" i="0" u="none" strike="noStrike" kern="1200" cap="none" spc="0" normalizeH="0" baseline="0" noProof="0" dirty="0">
                    <a:ln>
                      <a:noFill/>
                    </a:ln>
                    <a:solidFill>
                      <a:prstClr val="black"/>
                    </a:solidFill>
                    <a:effectLst/>
                    <a:uLnTx/>
                    <a:uFillTx/>
                    <a:latin typeface="Arial"/>
                    <a:ea typeface="+mn-ea"/>
                    <a:cs typeface="Arial"/>
                  </a:rPr>
                  <a:t>) and one hazard (HCHO) air pollutants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67" name="Google Shape;361;p51">
                <a:extLst>
                  <a:ext uri="{FF2B5EF4-FFF2-40B4-BE49-F238E27FC236}">
                    <a16:creationId xmlns:a16="http://schemas.microsoft.com/office/drawing/2014/main" id="{855127EB-DDC6-1E85-0CBB-087C99FD7B57}"/>
                  </a:ext>
                </a:extLst>
              </p:cNvPr>
              <p:cNvSpPr txBox="1">
                <a:spLocks noRot="1" noChangeAspect="1" noMove="1" noResize="1" noEditPoints="1" noAdjustHandles="1" noChangeArrowheads="1" noChangeShapeType="1" noTextEdit="1"/>
              </p:cNvSpPr>
              <p:nvPr/>
            </p:nvSpPr>
            <p:spPr>
              <a:xfrm>
                <a:off x="46600" y="1050179"/>
                <a:ext cx="6201293" cy="3670205"/>
              </a:xfrm>
              <a:prstGeom prst="rect">
                <a:avLst/>
              </a:prstGeom>
              <a:blipFill>
                <a:blip r:embed="rId3"/>
                <a:stretch>
                  <a:fillRect l="-612" t="-1034" r="-816" b="-2069"/>
                </a:stretch>
              </a:blipFill>
              <a:ln>
                <a:noFill/>
              </a:ln>
            </p:spPr>
            <p:txBody>
              <a:bodyPr/>
              <a:lstStyle/>
              <a:p>
                <a:r>
                  <a:rPr lang="en-US">
                    <a:noFill/>
                  </a:rPr>
                  <a:t> </a:t>
                </a:r>
              </a:p>
            </p:txBody>
          </p:sp>
        </mc:Fallback>
      </mc:AlternateContent>
      <p:pic>
        <p:nvPicPr>
          <p:cNvPr id="269" name="Google Shape;365;p51">
            <a:extLst>
              <a:ext uri="{FF2B5EF4-FFF2-40B4-BE49-F238E27FC236}">
                <a16:creationId xmlns:a16="http://schemas.microsoft.com/office/drawing/2014/main" id="{51F82584-26A0-E87D-21C7-F8084360954D}"/>
              </a:ext>
            </a:extLst>
          </p:cNvPr>
          <p:cNvPicPr preferRelativeResize="0">
            <a:picLocks noChangeAspect="1"/>
          </p:cNvPicPr>
          <p:nvPr/>
        </p:nvPicPr>
        <p:blipFill>
          <a:blip r:embed="rId4">
            <a:alphaModFix/>
          </a:blip>
          <a:srcRect r="11393"/>
          <a:stretch>
            <a:fillRect/>
          </a:stretch>
        </p:blipFill>
        <p:spPr>
          <a:xfrm>
            <a:off x="6525586" y="1095726"/>
            <a:ext cx="5492318" cy="3491784"/>
          </a:xfrm>
          <a:prstGeom prst="rect">
            <a:avLst/>
          </a:prstGeom>
          <a:noFill/>
          <a:ln>
            <a:noFill/>
          </a:ln>
        </p:spPr>
      </p:pic>
      <p:sp>
        <p:nvSpPr>
          <p:cNvPr id="270" name="Google Shape;364;p51">
            <a:extLst>
              <a:ext uri="{FF2B5EF4-FFF2-40B4-BE49-F238E27FC236}">
                <a16:creationId xmlns:a16="http://schemas.microsoft.com/office/drawing/2014/main" id="{63CDABDB-237C-8D1B-CE69-9B894F5218B9}"/>
              </a:ext>
            </a:extLst>
          </p:cNvPr>
          <p:cNvSpPr txBox="1"/>
          <p:nvPr/>
        </p:nvSpPr>
        <p:spPr>
          <a:xfrm>
            <a:off x="6391385" y="4481957"/>
            <a:ext cx="5760720" cy="4000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mn-ea"/>
                <a:cs typeface="+mn-cs"/>
              </a:rPr>
              <a:t>First light scans from TEMPO. [Credit: NASA’s Scientific Visualization Studio]</a:t>
            </a:r>
            <a:endParaRPr kumimoji="0" sz="1400" b="0" i="0" u="none" strike="noStrike" kern="1200" cap="none" spc="0" normalizeH="0" baseline="0" noProof="0" dirty="0">
              <a:ln>
                <a:noFill/>
              </a:ln>
              <a:solidFill>
                <a:prstClr val="black"/>
              </a:solidFill>
              <a:effectLst/>
              <a:uLnTx/>
              <a:uFillTx/>
              <a:latin typeface="Calibri"/>
              <a:ea typeface="Calibri"/>
              <a:cs typeface="Calibri"/>
            </a:endParaRPr>
          </a:p>
        </p:txBody>
      </p:sp>
      <p:sp>
        <p:nvSpPr>
          <p:cNvPr id="271" name="TextBox 270">
            <a:extLst>
              <a:ext uri="{FF2B5EF4-FFF2-40B4-BE49-F238E27FC236}">
                <a16:creationId xmlns:a16="http://schemas.microsoft.com/office/drawing/2014/main" id="{79B0C231-2071-C523-7300-3530E35E3D13}"/>
              </a:ext>
            </a:extLst>
          </p:cNvPr>
          <p:cNvSpPr txBox="1"/>
          <p:nvPr/>
        </p:nvSpPr>
        <p:spPr>
          <a:xfrm>
            <a:off x="6525586" y="1190213"/>
            <a:ext cx="1627240" cy="163121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2 x 4.75 km</a:t>
            </a:r>
            <a:r>
              <a:rPr kumimoji="0" lang="en-US" sz="2000" b="1" i="0" u="none" strike="noStrike" kern="1200" cap="none" spc="0" normalizeH="0" baseline="30000" noProof="0" dirty="0">
                <a:ln>
                  <a:noFill/>
                </a:ln>
                <a:solidFill>
                  <a:prstClr val="white"/>
                </a:solidFill>
                <a:effectLst/>
                <a:uLnTx/>
                <a:uFillTx/>
                <a:latin typeface="Calibri"/>
                <a:ea typeface="+mn-ea"/>
                <a:cs typeface="+mn-cs"/>
              </a:rPr>
              <a:t>2</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(N/S x E/W) at center of Field of Regard</a:t>
            </a:r>
          </a:p>
        </p:txBody>
      </p:sp>
      <p:grpSp>
        <p:nvGrpSpPr>
          <p:cNvPr id="274" name="Group 273">
            <a:extLst>
              <a:ext uri="{FF2B5EF4-FFF2-40B4-BE49-F238E27FC236}">
                <a16:creationId xmlns:a16="http://schemas.microsoft.com/office/drawing/2014/main" id="{68F4A460-8387-1C7D-D99D-93C0FBD1A6F8}"/>
              </a:ext>
            </a:extLst>
          </p:cNvPr>
          <p:cNvGrpSpPr/>
          <p:nvPr/>
        </p:nvGrpSpPr>
        <p:grpSpPr>
          <a:xfrm>
            <a:off x="46600" y="4856342"/>
            <a:ext cx="12078400" cy="1722414"/>
            <a:chOff x="5396" y="5117801"/>
            <a:chExt cx="12078400" cy="1722414"/>
          </a:xfrm>
        </p:grpSpPr>
        <p:grpSp>
          <p:nvGrpSpPr>
            <p:cNvPr id="60" name="Group 59">
              <a:extLst>
                <a:ext uri="{FF2B5EF4-FFF2-40B4-BE49-F238E27FC236}">
                  <a16:creationId xmlns:a16="http://schemas.microsoft.com/office/drawing/2014/main" id="{42958E51-972C-0A9D-EC80-3F8C5B3309B6}"/>
                </a:ext>
              </a:extLst>
            </p:cNvPr>
            <p:cNvGrpSpPr/>
            <p:nvPr/>
          </p:nvGrpSpPr>
          <p:grpSpPr>
            <a:xfrm>
              <a:off x="5396" y="5117801"/>
              <a:ext cx="12078400" cy="1722414"/>
              <a:chOff x="5396" y="5117801"/>
              <a:chExt cx="12078400" cy="1722414"/>
            </a:xfrm>
          </p:grpSpPr>
          <p:sp>
            <p:nvSpPr>
              <p:cNvPr id="61" name="TextBox 60">
                <a:extLst>
                  <a:ext uri="{FF2B5EF4-FFF2-40B4-BE49-F238E27FC236}">
                    <a16:creationId xmlns:a16="http://schemas.microsoft.com/office/drawing/2014/main" id="{588AC742-D978-603B-018E-3D990CE06E6D}"/>
                  </a:ext>
                </a:extLst>
              </p:cNvPr>
              <p:cNvSpPr txBox="1"/>
              <p:nvPr/>
            </p:nvSpPr>
            <p:spPr>
              <a:xfrm>
                <a:off x="6301324" y="5126091"/>
                <a:ext cx="2212512" cy="584775"/>
              </a:xfrm>
              <a:prstGeom prst="rect">
                <a:avLst/>
              </a:prstGeom>
              <a:noFill/>
              <a:ln>
                <a:solidFill>
                  <a:schemeClr val="bg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Public Release (V4 &amp; NRT V2) 9/17/2025</a:t>
                </a:r>
              </a:p>
            </p:txBody>
          </p:sp>
          <p:grpSp>
            <p:nvGrpSpPr>
              <p:cNvPr id="62" name="Group 61">
                <a:extLst>
                  <a:ext uri="{FF2B5EF4-FFF2-40B4-BE49-F238E27FC236}">
                    <a16:creationId xmlns:a16="http://schemas.microsoft.com/office/drawing/2014/main" id="{2B092A8E-615A-EDB1-ED9A-0EAC8988B34C}"/>
                  </a:ext>
                </a:extLst>
              </p:cNvPr>
              <p:cNvGrpSpPr/>
              <p:nvPr/>
            </p:nvGrpSpPr>
            <p:grpSpPr>
              <a:xfrm>
                <a:off x="5396" y="5117801"/>
                <a:ext cx="12078400" cy="1722414"/>
                <a:chOff x="113523" y="5117801"/>
                <a:chExt cx="12045689" cy="1722414"/>
              </a:xfrm>
            </p:grpSpPr>
            <p:sp>
              <p:nvSpPr>
                <p:cNvPr id="257" name="TextBox 256">
                  <a:extLst>
                    <a:ext uri="{FF2B5EF4-FFF2-40B4-BE49-F238E27FC236}">
                      <a16:creationId xmlns:a16="http://schemas.microsoft.com/office/drawing/2014/main" id="{F019D355-DB7A-1A16-282B-0DCA4B7F9573}"/>
                    </a:ext>
                  </a:extLst>
                </p:cNvPr>
                <p:cNvSpPr txBox="1"/>
                <p:nvPr/>
              </p:nvSpPr>
              <p:spPr>
                <a:xfrm>
                  <a:off x="1502342" y="5117801"/>
                  <a:ext cx="991233" cy="584775"/>
                </a:xfrm>
                <a:prstGeom prst="rect">
                  <a:avLst/>
                </a:prstGeom>
                <a:no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First Light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8/2/2023</a:t>
                  </a:r>
                </a:p>
              </p:txBody>
            </p:sp>
            <p:sp>
              <p:nvSpPr>
                <p:cNvPr id="258" name="Arrow: Right 13">
                  <a:extLst>
                    <a:ext uri="{FF2B5EF4-FFF2-40B4-BE49-F238E27FC236}">
                      <a16:creationId xmlns:a16="http://schemas.microsoft.com/office/drawing/2014/main" id="{1B36F3F7-2AC9-6F76-566A-A642224D0B0D}"/>
                    </a:ext>
                  </a:extLst>
                </p:cNvPr>
                <p:cNvSpPr/>
                <p:nvPr/>
              </p:nvSpPr>
              <p:spPr>
                <a:xfrm>
                  <a:off x="10261132" y="5675078"/>
                  <a:ext cx="1898080" cy="1165137"/>
                </a:xfrm>
                <a:prstGeom prst="rightArrow">
                  <a:avLst>
                    <a:gd name="adj1" fmla="val 54761"/>
                    <a:gd name="adj2" fmla="val 48734"/>
                  </a:avLst>
                </a:prstGeom>
                <a:solidFill>
                  <a:schemeClr val="accent3">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Senior Review Extension </a:t>
                  </a:r>
                </a:p>
              </p:txBody>
            </p:sp>
            <p:sp>
              <p:nvSpPr>
                <p:cNvPr id="259" name="Rectangle 258">
                  <a:extLst>
                    <a:ext uri="{FF2B5EF4-FFF2-40B4-BE49-F238E27FC236}">
                      <a16:creationId xmlns:a16="http://schemas.microsoft.com/office/drawing/2014/main" id="{51D086CA-8E31-B11D-F0F1-E35B28A15191}"/>
                    </a:ext>
                  </a:extLst>
                </p:cNvPr>
                <p:cNvSpPr/>
                <p:nvPr/>
              </p:nvSpPr>
              <p:spPr>
                <a:xfrm>
                  <a:off x="3252247" y="5937606"/>
                  <a:ext cx="3872902" cy="640080"/>
                </a:xfrm>
                <a:prstGeom prst="rect">
                  <a:avLst/>
                </a:prstGeom>
                <a:solidFill>
                  <a:schemeClr val="accent3">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Nominal Operations (Phase E)</a:t>
                  </a:r>
                  <a:b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10/19/23 – 6/18/25</a:t>
                  </a:r>
                </a:p>
              </p:txBody>
            </p:sp>
            <p:sp>
              <p:nvSpPr>
                <p:cNvPr id="260" name="Rectangle 259">
                  <a:extLst>
                    <a:ext uri="{FF2B5EF4-FFF2-40B4-BE49-F238E27FC236}">
                      <a16:creationId xmlns:a16="http://schemas.microsoft.com/office/drawing/2014/main" id="{964D676B-433C-BFF9-3165-47BCA549F3B4}"/>
                    </a:ext>
                  </a:extLst>
                </p:cNvPr>
                <p:cNvSpPr/>
                <p:nvPr/>
              </p:nvSpPr>
              <p:spPr>
                <a:xfrm>
                  <a:off x="582107" y="5937606"/>
                  <a:ext cx="2670140" cy="640080"/>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Commissioning</a:t>
                  </a:r>
                </a:p>
              </p:txBody>
            </p:sp>
            <p:sp>
              <p:nvSpPr>
                <p:cNvPr id="261" name="TextBox 260">
                  <a:extLst>
                    <a:ext uri="{FF2B5EF4-FFF2-40B4-BE49-F238E27FC236}">
                      <a16:creationId xmlns:a16="http://schemas.microsoft.com/office/drawing/2014/main" id="{94E3D32E-72ED-8DAD-B767-55BF6CF587F5}"/>
                    </a:ext>
                  </a:extLst>
                </p:cNvPr>
                <p:cNvSpPr txBox="1"/>
                <p:nvPr/>
              </p:nvSpPr>
              <p:spPr>
                <a:xfrm>
                  <a:off x="2673202" y="5126091"/>
                  <a:ext cx="1172140" cy="584775"/>
                </a:xfrm>
                <a:prstGeom prst="rect">
                  <a:avLst/>
                </a:prstGeom>
                <a:noFill/>
                <a:ln>
                  <a:solidFill>
                    <a:schemeClr val="bg1"/>
                  </a:solidFill>
                </a:ln>
              </p:spPr>
              <p:txBody>
                <a:bodyPr wrap="none" lIns="91440" tIns="45720" rIns="91440" bIns="4572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PLAR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10/19/2023</a:t>
                  </a:r>
                  <a:endParaRPr kumimoji="0" lang="en-US" sz="1600" b="0" i="0" u="none" strike="noStrike" kern="1200" cap="none" spc="0" normalizeH="0" baseline="0" noProof="0" dirty="0">
                    <a:ln>
                      <a:noFill/>
                    </a:ln>
                    <a:solidFill>
                      <a:prstClr val="black"/>
                    </a:solidFill>
                    <a:effectLst/>
                    <a:uLnTx/>
                    <a:uFillTx/>
                    <a:latin typeface="Calibri"/>
                    <a:ea typeface="Calibri"/>
                    <a:cs typeface="Calibri"/>
                  </a:endParaRPr>
                </a:p>
              </p:txBody>
            </p:sp>
            <p:sp>
              <p:nvSpPr>
                <p:cNvPr id="262" name="TextBox 261">
                  <a:extLst>
                    <a:ext uri="{FF2B5EF4-FFF2-40B4-BE49-F238E27FC236}">
                      <a16:creationId xmlns:a16="http://schemas.microsoft.com/office/drawing/2014/main" id="{70C845AE-0631-A33F-819D-1556C79C6BFC}"/>
                    </a:ext>
                  </a:extLst>
                </p:cNvPr>
                <p:cNvSpPr txBox="1"/>
                <p:nvPr/>
              </p:nvSpPr>
              <p:spPr>
                <a:xfrm>
                  <a:off x="113523" y="5123076"/>
                  <a:ext cx="966931" cy="584775"/>
                </a:xfrm>
                <a:prstGeom prst="rect">
                  <a:avLst/>
                </a:prstGeom>
                <a:noFill/>
                <a:ln>
                  <a:solidFill>
                    <a:schemeClr val="bg1"/>
                  </a:solid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Launch</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4/7/2023</a:t>
                  </a:r>
                </a:p>
              </p:txBody>
            </p:sp>
            <p:cxnSp>
              <p:nvCxnSpPr>
                <p:cNvPr id="263" name="Straight Connector 262">
                  <a:extLst>
                    <a:ext uri="{FF2B5EF4-FFF2-40B4-BE49-F238E27FC236}">
                      <a16:creationId xmlns:a16="http://schemas.microsoft.com/office/drawing/2014/main" id="{B83372B4-7EB5-215F-2C51-684720417542}"/>
                    </a:ext>
                  </a:extLst>
                </p:cNvPr>
                <p:cNvCxnSpPr>
                  <a:cxnSpLocks/>
                </p:cNvCxnSpPr>
                <p:nvPr/>
              </p:nvCxnSpPr>
              <p:spPr>
                <a:xfrm>
                  <a:off x="606132" y="5702292"/>
                  <a:ext cx="0" cy="2353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64" name="TextBox 263">
                  <a:extLst>
                    <a:ext uri="{FF2B5EF4-FFF2-40B4-BE49-F238E27FC236}">
                      <a16:creationId xmlns:a16="http://schemas.microsoft.com/office/drawing/2014/main" id="{AEA5F6B9-43B3-0DB7-D70C-8DA9044B41FE}"/>
                    </a:ext>
                  </a:extLst>
                </p:cNvPr>
                <p:cNvSpPr txBox="1"/>
                <p:nvPr/>
              </p:nvSpPr>
              <p:spPr>
                <a:xfrm>
                  <a:off x="4276699" y="5121777"/>
                  <a:ext cx="1806423" cy="584775"/>
                </a:xfrm>
                <a:prstGeom prst="rect">
                  <a:avLst/>
                </a:prstGeom>
                <a:noFill/>
                <a:ln>
                  <a:solidFill>
                    <a:schemeClr val="bg1"/>
                  </a:solid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Public Release (V3)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5/20/2024</a:t>
                  </a:r>
                </a:p>
              </p:txBody>
            </p:sp>
            <p:cxnSp>
              <p:nvCxnSpPr>
                <p:cNvPr id="265" name="Straight Connector 264">
                  <a:extLst>
                    <a:ext uri="{FF2B5EF4-FFF2-40B4-BE49-F238E27FC236}">
                      <a16:creationId xmlns:a16="http://schemas.microsoft.com/office/drawing/2014/main" id="{1F5064BF-7046-2003-7EC3-ED367EBBFCE1}"/>
                    </a:ext>
                  </a:extLst>
                </p:cNvPr>
                <p:cNvCxnSpPr>
                  <a:cxnSpLocks/>
                </p:cNvCxnSpPr>
                <p:nvPr/>
              </p:nvCxnSpPr>
              <p:spPr>
                <a:xfrm>
                  <a:off x="3252247" y="5693932"/>
                  <a:ext cx="0" cy="2353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F800A68F-2B24-4264-154A-1D90109511F3}"/>
                    </a:ext>
                  </a:extLst>
                </p:cNvPr>
                <p:cNvCxnSpPr>
                  <a:cxnSpLocks/>
                </p:cNvCxnSpPr>
                <p:nvPr/>
              </p:nvCxnSpPr>
              <p:spPr>
                <a:xfrm>
                  <a:off x="5158033" y="5693932"/>
                  <a:ext cx="0" cy="2353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63" name="Rectangle 62">
                <a:extLst>
                  <a:ext uri="{FF2B5EF4-FFF2-40B4-BE49-F238E27FC236}">
                    <a16:creationId xmlns:a16="http://schemas.microsoft.com/office/drawing/2014/main" id="{887E1C2B-F819-A8F2-CC77-1052BA90A365}"/>
                  </a:ext>
                </a:extLst>
              </p:cNvPr>
              <p:cNvSpPr/>
              <p:nvPr/>
            </p:nvSpPr>
            <p:spPr>
              <a:xfrm>
                <a:off x="7036061" y="5938772"/>
                <a:ext cx="3147243" cy="640080"/>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Extended Operations (Phase E)</a:t>
                </a:r>
                <a:b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6/19/25 – 9/30/26</a:t>
                </a:r>
              </a:p>
            </p:txBody>
          </p:sp>
          <p:cxnSp>
            <p:nvCxnSpPr>
              <p:cNvPr id="256" name="Straight Connector 255">
                <a:extLst>
                  <a:ext uri="{FF2B5EF4-FFF2-40B4-BE49-F238E27FC236}">
                    <a16:creationId xmlns:a16="http://schemas.microsoft.com/office/drawing/2014/main" id="{76FB7F3D-8FE8-0271-1129-95E1EF7884A5}"/>
                  </a:ext>
                </a:extLst>
              </p:cNvPr>
              <p:cNvCxnSpPr>
                <a:cxnSpLocks/>
              </p:cNvCxnSpPr>
              <p:nvPr/>
            </p:nvCxnSpPr>
            <p:spPr>
              <a:xfrm>
                <a:off x="7589681" y="5693932"/>
                <a:ext cx="0" cy="2353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cxnSp>
          <p:nvCxnSpPr>
            <p:cNvPr id="272" name="Straight Connector 271">
              <a:extLst>
                <a:ext uri="{FF2B5EF4-FFF2-40B4-BE49-F238E27FC236}">
                  <a16:creationId xmlns:a16="http://schemas.microsoft.com/office/drawing/2014/main" id="{1C5C16B1-99BB-8836-80EA-88E7410BEF02}"/>
                </a:ext>
              </a:extLst>
            </p:cNvPr>
            <p:cNvCxnSpPr>
              <a:cxnSpLocks/>
            </p:cNvCxnSpPr>
            <p:nvPr/>
          </p:nvCxnSpPr>
          <p:spPr>
            <a:xfrm>
              <a:off x="9347200" y="5714660"/>
              <a:ext cx="0" cy="23531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73" name="TextBox 272">
              <a:extLst>
                <a:ext uri="{FF2B5EF4-FFF2-40B4-BE49-F238E27FC236}">
                  <a16:creationId xmlns:a16="http://schemas.microsoft.com/office/drawing/2014/main" id="{6BA4D164-929A-C7D1-4691-A91AB01CAD53}"/>
                </a:ext>
              </a:extLst>
            </p:cNvPr>
            <p:cNvSpPr txBox="1"/>
            <p:nvPr/>
          </p:nvSpPr>
          <p:spPr>
            <a:xfrm>
              <a:off x="8423043" y="5125907"/>
              <a:ext cx="2053266" cy="584775"/>
            </a:xfrm>
            <a:prstGeom prst="rect">
              <a:avLst/>
            </a:prstGeom>
            <a:noFill/>
            <a:ln>
              <a:solidFill>
                <a:schemeClr val="bg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TEMPO Senior Review 4/14/2026 </a:t>
              </a:r>
            </a:p>
          </p:txBody>
        </p:sp>
      </p:grpSp>
      <p:sp>
        <p:nvSpPr>
          <p:cNvPr id="275" name="Rectangle 274">
            <a:extLst>
              <a:ext uri="{FF2B5EF4-FFF2-40B4-BE49-F238E27FC236}">
                <a16:creationId xmlns:a16="http://schemas.microsoft.com/office/drawing/2014/main" id="{1D76CE43-7D47-E65B-990A-D8F3E0568089}"/>
              </a:ext>
            </a:extLst>
          </p:cNvPr>
          <p:cNvSpPr/>
          <p:nvPr/>
        </p:nvSpPr>
        <p:spPr>
          <a:xfrm>
            <a:off x="1937084" y="6437339"/>
            <a:ext cx="8317831" cy="411270"/>
          </a:xfrm>
          <a:prstGeom prst="rect">
            <a:avLst/>
          </a:prstGeom>
          <a:solidFill>
            <a:schemeClr val="accent3">
              <a:lumMod val="60000"/>
              <a:lumOff val="40000"/>
            </a:schemeClr>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a:ea typeface="+mn-ea"/>
                <a:cs typeface="+mn-cs"/>
              </a:rPr>
              <a:t>Both TEMPO Instrument and IS-40e spacecraft are very healthy!!!</a:t>
            </a:r>
          </a:p>
        </p:txBody>
      </p:sp>
    </p:spTree>
    <p:extLst>
      <p:ext uri="{BB962C8B-B14F-4D97-AF65-F5344CB8AC3E}">
        <p14:creationId xmlns:p14="http://schemas.microsoft.com/office/powerpoint/2010/main" val="3119060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2000" cy="975701"/>
          </a:xfrm>
        </p:spPr>
        <p:txBody>
          <a:bodyPr/>
          <a:lstStyle/>
          <a:p>
            <a:r>
              <a:rPr lang="en-US" dirty="0"/>
              <a:t>Geostationary Air Quality Constellation</a:t>
            </a:r>
          </a:p>
        </p:txBody>
      </p:sp>
      <p:sp>
        <p:nvSpPr>
          <p:cNvPr id="9" name="Slide Number Placeholder 1">
            <a:extLst>
              <a:ext uri="{FF2B5EF4-FFF2-40B4-BE49-F238E27FC236}">
                <a16:creationId xmlns:a16="http://schemas.microsoft.com/office/drawing/2014/main" id="{D77A3B3F-D54D-5BCE-C5E0-2D063FD5DD3A}"/>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538B53A7-CAE6-2F92-37A2-0A31A5486A11}"/>
              </a:ext>
            </a:extLst>
          </p:cNvPr>
          <p:cNvSpPr txBox="1">
            <a:spLocks/>
          </p:cNvSpPr>
          <p:nvPr/>
        </p:nvSpPr>
        <p:spPr>
          <a:xfrm>
            <a:off x="128239" y="1181499"/>
            <a:ext cx="3443440" cy="2123175"/>
          </a:xfrm>
          <a:prstGeom prst="rect">
            <a:avLst/>
          </a:prstGeom>
          <a:ln>
            <a:solidFill>
              <a:schemeClr val="bg1"/>
            </a:solidFill>
          </a:ln>
        </p:spPr>
        <p:txBody>
          <a:bodyPr lIns="91440" tIns="45720" rIns="91440" bIns="45720"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TEMPO is the North American “eye” in the </a:t>
            </a:r>
            <a:r>
              <a:rPr kumimoji="0" lang="en-US" sz="2000" b="1" i="0" u="none" strike="noStrike" kern="1200" cap="none" spc="0" normalizeH="0" baseline="0" noProof="0" dirty="0">
                <a:ln>
                  <a:noFill/>
                </a:ln>
                <a:solidFill>
                  <a:prstClr val="black"/>
                </a:solidFill>
                <a:effectLst/>
                <a:uLnTx/>
                <a:uFillTx/>
                <a:latin typeface="Calibri"/>
                <a:ea typeface="+mn-ea"/>
                <a:cs typeface="+mn-cs"/>
              </a:rPr>
              <a:t>global constellation for air quality</a:t>
            </a:r>
            <a:r>
              <a:rPr kumimoji="0" lang="en-US" sz="2000" b="0" i="0" u="none" strike="noStrike" kern="1200" cap="none" spc="0" normalizeH="0" baseline="0" noProof="0" dirty="0">
                <a:ln>
                  <a:noFill/>
                </a:ln>
                <a:solidFill>
                  <a:prstClr val="black"/>
                </a:solidFill>
                <a:effectLst/>
                <a:uLnTx/>
                <a:uFillTx/>
                <a:latin typeface="Calibri"/>
                <a:ea typeface="+mn-ea"/>
                <a:cs typeface="+mn-cs"/>
              </a:rPr>
              <a:t>, contributing to a unified, global “Gold Standard” dataset for atmospheric science and applications.</a:t>
            </a:r>
            <a:endParaRPr kumimoji="0" lang="en-US" sz="20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14" name="Google Shape;278;p3">
            <a:extLst>
              <a:ext uri="{FF2B5EF4-FFF2-40B4-BE49-F238E27FC236}">
                <a16:creationId xmlns:a16="http://schemas.microsoft.com/office/drawing/2014/main" id="{C24116B0-C1E1-0C86-C2A9-CCB172CA2E73}"/>
              </a:ext>
            </a:extLst>
          </p:cNvPr>
          <p:cNvPicPr preferRelativeResize="0">
            <a:picLocks noChangeAspect="1"/>
          </p:cNvPicPr>
          <p:nvPr/>
        </p:nvPicPr>
        <p:blipFill>
          <a:blip r:embed="rId3">
            <a:alphaModFix amt="87000"/>
            <a:extLst>
              <a:ext uri="{28A0092B-C50C-407E-A947-70E740481C1C}">
                <a14:useLocalDpi xmlns:a14="http://schemas.microsoft.com/office/drawing/2010/main" val="0"/>
              </a:ext>
            </a:extLst>
          </a:blip>
          <a:srcRect/>
          <a:stretch/>
        </p:blipFill>
        <p:spPr>
          <a:xfrm>
            <a:off x="3585432" y="1216451"/>
            <a:ext cx="8380324" cy="5026652"/>
          </a:xfrm>
          <a:prstGeom prst="rect">
            <a:avLst/>
          </a:prstGeom>
          <a:noFill/>
          <a:ln>
            <a:noFill/>
          </a:ln>
        </p:spPr>
      </p:pic>
      <p:sp>
        <p:nvSpPr>
          <p:cNvPr id="15" name="TextBox 14">
            <a:extLst>
              <a:ext uri="{FF2B5EF4-FFF2-40B4-BE49-F238E27FC236}">
                <a16:creationId xmlns:a16="http://schemas.microsoft.com/office/drawing/2014/main" id="{C26A473B-4C7D-2EFC-0D8A-A26C471F1A35}"/>
              </a:ext>
            </a:extLst>
          </p:cNvPr>
          <p:cNvSpPr txBox="1"/>
          <p:nvPr/>
        </p:nvSpPr>
        <p:spPr>
          <a:xfrm>
            <a:off x="253720" y="5227404"/>
            <a:ext cx="3192478" cy="1015663"/>
          </a:xfrm>
          <a:prstGeom prst="rect">
            <a:avLst/>
          </a:prstGeom>
          <a:solidFill>
            <a:schemeClr val="accent3">
              <a:lumMod val="60000"/>
              <a:lumOff val="40000"/>
            </a:schemeClr>
          </a:solidFill>
          <a:ln>
            <a:solidFill>
              <a:schemeClr val="tx1"/>
            </a:solidFill>
          </a:ln>
        </p:spPr>
        <p:txBody>
          <a:bodyPr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
                <a:prstClr val="black"/>
              </a:buClr>
              <a:buSzPts val="1400"/>
              <a:buFontTx/>
              <a:buNone/>
              <a:tabLst/>
              <a:defRPr/>
            </a:pPr>
            <a:r>
              <a:rPr kumimoji="0" lang="en-US" sz="2000" b="0" i="0" u="none" strike="noStrike" kern="1200" cap="none" spc="0" normalizeH="0" baseline="0" noProof="0" dirty="0">
                <a:ln>
                  <a:noFill/>
                </a:ln>
                <a:solidFill>
                  <a:prstClr val="black"/>
                </a:solidFill>
                <a:effectLst/>
                <a:uLnTx/>
                <a:uFillTx/>
                <a:latin typeface="Calibri"/>
                <a:ea typeface="Calibri"/>
                <a:cs typeface="Calibri"/>
              </a:rPr>
              <a:t>With the cancellation of </a:t>
            </a:r>
            <a:r>
              <a:rPr kumimoji="0" lang="en-US" sz="2000" b="0" i="0" u="none" strike="noStrike" kern="1200" cap="none" spc="0" normalizeH="0" baseline="0" noProof="0" dirty="0" err="1">
                <a:ln>
                  <a:noFill/>
                </a:ln>
                <a:solidFill>
                  <a:prstClr val="black"/>
                </a:solidFill>
                <a:effectLst/>
                <a:uLnTx/>
                <a:uFillTx/>
                <a:latin typeface="Calibri"/>
                <a:ea typeface="Calibri"/>
                <a:cs typeface="Calibri"/>
              </a:rPr>
              <a:t>GeoXO</a:t>
            </a:r>
            <a:r>
              <a:rPr kumimoji="0" lang="en-US" sz="2000" b="0" i="0" u="none" strike="noStrike" kern="1200" cap="none" spc="0" normalizeH="0" baseline="0" noProof="0" dirty="0">
                <a:ln>
                  <a:noFill/>
                </a:ln>
                <a:solidFill>
                  <a:prstClr val="black"/>
                </a:solidFill>
                <a:effectLst/>
                <a:uLnTx/>
                <a:uFillTx/>
                <a:latin typeface="Calibri"/>
                <a:ea typeface="Calibri"/>
                <a:cs typeface="Calibri"/>
              </a:rPr>
              <a:t> ACX, there is no TEMPO successor.</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p:txBody>
      </p:sp>
      <p:sp>
        <p:nvSpPr>
          <p:cNvPr id="16" name="Google Shape;282;p3">
            <a:extLst>
              <a:ext uri="{FF2B5EF4-FFF2-40B4-BE49-F238E27FC236}">
                <a16:creationId xmlns:a16="http://schemas.microsoft.com/office/drawing/2014/main" id="{833C9BED-3B9A-0A1A-E9C1-B6D511080181}"/>
              </a:ext>
            </a:extLst>
          </p:cNvPr>
          <p:cNvSpPr txBox="1"/>
          <p:nvPr/>
        </p:nvSpPr>
        <p:spPr>
          <a:xfrm flipH="1">
            <a:off x="3585427" y="6260765"/>
            <a:ext cx="8380323" cy="307736"/>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Low Earth Orbit and Geostationary (LEO+GEO) satellite constellation for air quality monitoring </a:t>
            </a:r>
            <a:r>
              <a:rPr kumimoji="0" lang="en-US" sz="1400" b="0" i="0" u="none" strike="noStrike" kern="0" cap="none" spc="0" normalizeH="0" baseline="0" noProof="0" dirty="0">
                <a:ln>
                  <a:noFill/>
                </a:ln>
                <a:solidFill>
                  <a:prstClr val="black"/>
                </a:solidFill>
                <a:effectLst/>
                <a:uLnTx/>
                <a:uFillTx/>
                <a:latin typeface="Calibri"/>
                <a:ea typeface="Helvetica Neue"/>
                <a:cs typeface="Helvetica Neue"/>
                <a:sym typeface="Helvetica Neue"/>
              </a:rPr>
              <a:t>[Credit: CEOS]</a:t>
            </a:r>
            <a:endParaRPr kumimoji="0" sz="1400" b="0" i="0" u="none" strike="noStrike" kern="0" cap="none" spc="0" normalizeH="0" baseline="0" noProof="0" dirty="0">
              <a:ln>
                <a:noFill/>
              </a:ln>
              <a:solidFill>
                <a:prstClr val="black"/>
              </a:solidFill>
              <a:effectLst/>
              <a:uLnTx/>
              <a:uFillTx/>
              <a:latin typeface="Calibri"/>
              <a:ea typeface="Helvetica Neue"/>
              <a:cs typeface="Helvetica Neue"/>
              <a:sym typeface="Helvetica Neue"/>
            </a:endParaRPr>
          </a:p>
        </p:txBody>
      </p:sp>
      <p:sp>
        <p:nvSpPr>
          <p:cNvPr id="17" name="Google Shape;279;p3">
            <a:extLst>
              <a:ext uri="{FF2B5EF4-FFF2-40B4-BE49-F238E27FC236}">
                <a16:creationId xmlns:a16="http://schemas.microsoft.com/office/drawing/2014/main" id="{33361A18-D05D-3524-7A45-CBDA554E22E3}"/>
              </a:ext>
            </a:extLst>
          </p:cNvPr>
          <p:cNvSpPr txBox="1"/>
          <p:nvPr/>
        </p:nvSpPr>
        <p:spPr>
          <a:xfrm>
            <a:off x="9320487" y="1732284"/>
            <a:ext cx="2139789" cy="584735"/>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F497D"/>
                </a:solidFill>
                <a:effectLst/>
                <a:uLnTx/>
                <a:uFillTx/>
                <a:latin typeface="Calibri"/>
                <a:ea typeface="Calibri"/>
                <a:cs typeface="Calibri"/>
                <a:sym typeface="Calibri"/>
              </a:rPr>
              <a:t>GEMS: Launch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Calibri"/>
                <a:sym typeface="Calibri"/>
              </a:rPr>
              <a:t>GEMS-2: Launch ~2032</a:t>
            </a:r>
            <a:endParaRPr kumimoji="0" sz="1600"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18" name="Google Shape;280;p3">
            <a:extLst>
              <a:ext uri="{FF2B5EF4-FFF2-40B4-BE49-F238E27FC236}">
                <a16:creationId xmlns:a16="http://schemas.microsoft.com/office/drawing/2014/main" id="{5630BF71-08DE-AA3F-D489-60918B818065}"/>
              </a:ext>
            </a:extLst>
          </p:cNvPr>
          <p:cNvSpPr txBox="1"/>
          <p:nvPr/>
        </p:nvSpPr>
        <p:spPr>
          <a:xfrm>
            <a:off x="6700658" y="1147549"/>
            <a:ext cx="2606076" cy="584735"/>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F497D"/>
                </a:solidFill>
                <a:effectLst/>
                <a:uLnTx/>
                <a:uFillTx/>
                <a:latin typeface="Calibri"/>
                <a:ea typeface="Calibri"/>
                <a:cs typeface="Calibri"/>
                <a:sym typeface="Calibri"/>
              </a:rPr>
              <a:t>Sentinel-4a: Launch 2025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0000"/>
                </a:solidFill>
                <a:effectLst/>
                <a:uLnTx/>
                <a:uFillTx/>
                <a:latin typeface="Calibri"/>
                <a:ea typeface="+mn-ea"/>
                <a:cs typeface="Calibri"/>
                <a:sym typeface="Calibri"/>
              </a:rPr>
              <a:t>Sentinel-4b: Launch ~2035</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281;p3">
            <a:extLst>
              <a:ext uri="{FF2B5EF4-FFF2-40B4-BE49-F238E27FC236}">
                <a16:creationId xmlns:a16="http://schemas.microsoft.com/office/drawing/2014/main" id="{F2650EF5-A39D-286B-11F0-1203C742D43B}"/>
              </a:ext>
            </a:extLst>
          </p:cNvPr>
          <p:cNvSpPr txBox="1"/>
          <p:nvPr/>
        </p:nvSpPr>
        <p:spPr>
          <a:xfrm>
            <a:off x="4140534" y="1321257"/>
            <a:ext cx="1987550" cy="584735"/>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1F497D"/>
                </a:solidFill>
                <a:effectLst/>
                <a:uLnTx/>
                <a:uFillTx/>
                <a:latin typeface="Calibri"/>
                <a:ea typeface="Calibri"/>
                <a:cs typeface="Calibri"/>
                <a:sym typeface="Calibri"/>
              </a:rPr>
              <a:t>TEMPO: Launch 2023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0000"/>
                </a:solidFill>
                <a:latin typeface="Calibri"/>
                <a:cs typeface="Calibri"/>
                <a:sym typeface="Calibri"/>
              </a:rPr>
              <a:t>TEMPO-2 ?</a:t>
            </a:r>
            <a:endParaRPr kumimoji="0" sz="1600" b="0" i="0" u="none" strike="noStrike" kern="0" cap="none" spc="0" normalizeH="0" baseline="0" noProof="0" dirty="0">
              <a:ln>
                <a:noFill/>
              </a:ln>
              <a:solidFill>
                <a:srgbClr val="FF0000"/>
              </a:solidFill>
              <a:effectLst/>
              <a:uLnTx/>
              <a:uFillTx/>
              <a:latin typeface="Arial"/>
              <a:ea typeface="+mn-ea"/>
              <a:cs typeface="Arial"/>
              <a:sym typeface="Arial"/>
            </a:endParaRPr>
          </a:p>
        </p:txBody>
      </p:sp>
    </p:spTree>
    <p:extLst>
      <p:ext uri="{BB962C8B-B14F-4D97-AF65-F5344CB8AC3E}">
        <p14:creationId xmlns:p14="http://schemas.microsoft.com/office/powerpoint/2010/main" val="255851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5C65C629-44A7-47C4-A220-4DD4A76A2C86}"/>
            </a:ext>
          </a:extLst>
        </p:cNvPr>
        <p:cNvGrpSpPr/>
        <p:nvPr/>
      </p:nvGrpSpPr>
      <p:grpSpPr>
        <a:xfrm>
          <a:off x="0" y="0"/>
          <a:ext cx="0" cy="0"/>
          <a:chOff x="0" y="0"/>
          <a:chExt cx="0" cy="0"/>
        </a:xfrm>
      </p:grpSpPr>
      <p:pic>
        <p:nvPicPr>
          <p:cNvPr id="16" name="Picture 15" descr="Diagram&#10;&#10;AI-generated content may be incorrect.">
            <a:extLst>
              <a:ext uri="{FF2B5EF4-FFF2-40B4-BE49-F238E27FC236}">
                <a16:creationId xmlns:a16="http://schemas.microsoft.com/office/drawing/2014/main" id="{4A6270D6-62A5-0297-E8D1-DE1F0DEA9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295" y="1082039"/>
            <a:ext cx="6805979" cy="3834356"/>
          </a:xfrm>
          <a:prstGeom prst="rect">
            <a:avLst/>
          </a:prstGeom>
        </p:spPr>
      </p:pic>
      <p:sp>
        <p:nvSpPr>
          <p:cNvPr id="268" name="Google Shape;268;p2">
            <a:extLst>
              <a:ext uri="{FF2B5EF4-FFF2-40B4-BE49-F238E27FC236}">
                <a16:creationId xmlns:a16="http://schemas.microsoft.com/office/drawing/2014/main" id="{F2403BCB-E84B-4AAB-3444-ED6C4C0F4F2C}"/>
              </a:ext>
            </a:extLst>
          </p:cNvPr>
          <p:cNvSpPr txBox="1">
            <a:spLocks noGrp="1"/>
          </p:cNvSpPr>
          <p:nvPr>
            <p:ph type="title"/>
          </p:nvPr>
        </p:nvSpPr>
        <p:spPr>
          <a:xfrm>
            <a:off x="0" y="23650"/>
            <a:ext cx="12191999" cy="975701"/>
          </a:xfrm>
        </p:spPr>
        <p:txBody>
          <a:bodyPr/>
          <a:lstStyle/>
          <a:p>
            <a:pPr lvl="0"/>
            <a:r>
              <a:rPr lang="en-US" dirty="0"/>
              <a:t>TEMPO Scanning</a:t>
            </a:r>
          </a:p>
        </p:txBody>
      </p:sp>
      <p:sp>
        <p:nvSpPr>
          <p:cNvPr id="5" name="Slide Number Placeholder 4">
            <a:extLst>
              <a:ext uri="{FF2B5EF4-FFF2-40B4-BE49-F238E27FC236}">
                <a16:creationId xmlns:a16="http://schemas.microsoft.com/office/drawing/2014/main" id="{9F473566-5A25-F150-E831-C6186B2A7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Google Shape;410;p55">
            <a:extLst>
              <a:ext uri="{FF2B5EF4-FFF2-40B4-BE49-F238E27FC236}">
                <a16:creationId xmlns:a16="http://schemas.microsoft.com/office/drawing/2014/main" id="{4B07CE71-C961-570F-76FA-B7C64F180756}"/>
              </a:ext>
            </a:extLst>
          </p:cNvPr>
          <p:cNvSpPr txBox="1">
            <a:spLocks/>
          </p:cNvSpPr>
          <p:nvPr/>
        </p:nvSpPr>
        <p:spPr>
          <a:xfrm>
            <a:off x="-2811" y="999351"/>
            <a:ext cx="5516780" cy="4657142"/>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228600">
              <a:spcBef>
                <a:spcPts val="600"/>
              </a:spcBef>
              <a:buClr>
                <a:schemeClr val="dk1"/>
              </a:buClr>
              <a:buSzPts val="1400"/>
              <a:buFont typeface="Arial"/>
              <a:buNone/>
            </a:pPr>
            <a:r>
              <a:rPr lang="en-US" sz="2000" b="1" dirty="0">
                <a:latin typeface="Arial" panose="020B0604020202020204" pitchFamily="34" charset="0"/>
                <a:cs typeface="Arial" panose="020B0604020202020204" pitchFamily="34" charset="0"/>
              </a:rPr>
              <a:t>Nominal scans: hourly, 2.4M pixels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2035 N/S pixels x 1181 E/W steps per hour</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center of field of regard</a:t>
            </a:r>
          </a:p>
          <a:p>
            <a:pPr marL="457200" indent="-228600">
              <a:spcBef>
                <a:spcPts val="800"/>
              </a:spcBef>
              <a:buClr>
                <a:schemeClr val="dk1"/>
              </a:buClr>
              <a:buSzPts val="1400"/>
              <a:buFont typeface="Arial"/>
              <a:buNone/>
            </a:pPr>
            <a:r>
              <a:rPr lang="en-US" sz="2000" b="1" dirty="0">
                <a:latin typeface="Arial" panose="020B0604020202020204" pitchFamily="34" charset="0"/>
                <a:cs typeface="Arial" panose="020B0604020202020204" pitchFamily="34" charset="0"/>
              </a:rPr>
              <a:t>Optimized scans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Higher temporal resolution scans in early AM and late PM over coasts (40 mins)</a:t>
            </a:r>
          </a:p>
          <a:p>
            <a:pPr marL="457200" indent="-228600">
              <a:spcBef>
                <a:spcPts val="800"/>
              </a:spcBef>
              <a:buClr>
                <a:schemeClr val="dk1"/>
              </a:buClr>
              <a:buSzPts val="1400"/>
              <a:buNone/>
            </a:pPr>
            <a:r>
              <a:rPr lang="en-US" sz="2000" b="1" dirty="0">
                <a:latin typeface="Arial" panose="020B0604020202020204" pitchFamily="34" charset="0"/>
                <a:cs typeface="Arial" panose="020B0604020202020204" pitchFamily="34" charset="0"/>
              </a:rPr>
              <a:t>Special observations to support TEMPO Green Paper &amp; Cal/Val: </a:t>
            </a:r>
            <a:r>
              <a:rPr lang="en-US" sz="1600" dirty="0">
                <a:solidFill>
                  <a:srgbClr val="00B050"/>
                </a:solidFill>
                <a:latin typeface="Arial" panose="020B0604020202020204" pitchFamily="34" charset="0"/>
                <a:cs typeface="Arial" panose="020B0604020202020204" pitchFamily="34" charset="0"/>
              </a:rPr>
              <a:t>wildfires, prescribed burning, lightning NOx, field campaigns, Artemis-II Launch, CAL/VAL</a:t>
            </a:r>
          </a:p>
          <a:p>
            <a:pPr marL="548640" lvl="1" indent="-285750">
              <a:spcBef>
                <a:spcPts val="0"/>
              </a:spcBef>
              <a:buSzPts val="1400"/>
              <a:buFont typeface="Wingdings" pitchFamily="2" charset="2"/>
              <a:buChar char="Ø"/>
            </a:pPr>
            <a:r>
              <a:rPr lang="en-US" sz="1600" dirty="0">
                <a:latin typeface="Times New Roman" panose="02020603050405020304" pitchFamily="18" charset="0"/>
                <a:cs typeface="Times New Roman" panose="02020603050405020304" pitchFamily="18" charset="0"/>
              </a:rPr>
              <a:t>High-frequency scans (~5-10 mins) over </a:t>
            </a:r>
          </a:p>
          <a:p>
            <a:pPr marL="262890" lvl="1" indent="0">
              <a:spcBef>
                <a:spcPts val="0"/>
              </a:spcBef>
              <a:buSzPts val="1400"/>
              <a:buNone/>
            </a:pPr>
            <a:r>
              <a:rPr lang="en-US" sz="1600" dirty="0">
                <a:latin typeface="Times New Roman" panose="02020603050405020304" pitchFamily="18" charset="0"/>
                <a:cs typeface="Times New Roman" panose="02020603050405020304" pitchFamily="18" charset="0"/>
              </a:rPr>
              <a:t>    selected regions (alternate with hourly scan )</a:t>
            </a:r>
          </a:p>
          <a:p>
            <a:pPr marL="548640" lvl="1" indent="-285750">
              <a:spcBef>
                <a:spcPts val="0"/>
              </a:spcBef>
              <a:buSzPts val="1400"/>
              <a:buFont typeface="Wingdings" pitchFamily="2" charset="2"/>
              <a:buChar char="Ø"/>
            </a:pPr>
            <a:r>
              <a:rPr lang="en-US" sz="1600" dirty="0">
                <a:latin typeface="Times New Roman" panose="02020603050405020304" pitchFamily="18" charset="0"/>
                <a:cs typeface="Times New Roman" panose="02020603050405020304" pitchFamily="18" charset="0"/>
              </a:rPr>
              <a:t>Side slither scans</a:t>
            </a:r>
          </a:p>
          <a:p>
            <a:pPr marL="914400" lvl="2" indent="-285750">
              <a:spcBef>
                <a:spcPts val="0"/>
              </a:spcBef>
              <a:buSzPts val="1400"/>
              <a:buFont typeface="Wingdings" pitchFamily="2" charset="2"/>
              <a:buChar char="ü"/>
            </a:pPr>
            <a:r>
              <a:rPr lang="en-US" sz="1500" dirty="0">
                <a:latin typeface="Times New Roman" panose="02020603050405020304" pitchFamily="18" charset="0"/>
                <a:cs typeface="Times New Roman" panose="02020603050405020304" pitchFamily="18" charset="0"/>
              </a:rPr>
              <a:t>Lunar collects (4/9/2025, 9/9/2025, 11/3/2025, 12/10/2025, 2/3/2026, 4/26/2026)</a:t>
            </a:r>
          </a:p>
          <a:p>
            <a:pPr marL="914400" lvl="2" indent="-285750">
              <a:spcBef>
                <a:spcPts val="0"/>
              </a:spcBef>
              <a:buSzPts val="1400"/>
              <a:buFont typeface="Wingdings" pitchFamily="2" charset="2"/>
              <a:buChar char="ü"/>
            </a:pPr>
            <a:r>
              <a:rPr lang="en-US" sz="1500" dirty="0">
                <a:latin typeface="Times New Roman" panose="02020603050405020304" pitchFamily="18" charset="0"/>
                <a:cs typeface="Times New Roman" panose="02020603050405020304" pitchFamily="18" charset="0"/>
              </a:rPr>
              <a:t>Railroad Valley (6/2024, 6/2025, 10/2025, </a:t>
            </a:r>
            <a:r>
              <a:rPr lang="en-US" sz="1500" b="1" dirty="0">
                <a:latin typeface="Times New Roman" panose="02020603050405020304" pitchFamily="18" charset="0"/>
                <a:cs typeface="Times New Roman" panose="02020603050405020304" pitchFamily="18" charset="0"/>
              </a:rPr>
              <a:t>6/2026</a:t>
            </a:r>
            <a:r>
              <a:rPr lang="en-US" sz="15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F35AAA8B-E738-08E8-D044-2094C677ABC7}"/>
              </a:ext>
            </a:extLst>
          </p:cNvPr>
          <p:cNvSpPr txBox="1"/>
          <p:nvPr/>
        </p:nvSpPr>
        <p:spPr>
          <a:xfrm>
            <a:off x="120544" y="5635362"/>
            <a:ext cx="4278175" cy="1231106"/>
          </a:xfrm>
          <a:prstGeom prst="rect">
            <a:avLst/>
          </a:prstGeom>
          <a:noFill/>
        </p:spPr>
        <p:txBody>
          <a:bodyPr wrap="square">
            <a:spAutoFit/>
          </a:bodyPr>
          <a:lstStyle/>
          <a:p>
            <a:pPr>
              <a:spcBef>
                <a:spcPts val="1200"/>
              </a:spcBef>
              <a:buClr>
                <a:schemeClr val="dk1"/>
              </a:buClr>
              <a:buSzPts val="1400"/>
              <a:buNone/>
            </a:pPr>
            <a:r>
              <a:rPr lang="en-US" sz="1600" b="1" dirty="0">
                <a:solidFill>
                  <a:srgbClr val="00B050"/>
                </a:solidFill>
                <a:latin typeface="Arial" panose="020B0604020202020204" pitchFamily="34" charset="0"/>
                <a:cs typeface="Arial" panose="020B0604020202020204" pitchFamily="34" charset="0"/>
              </a:rPr>
              <a:t>Request Special Observations at TEMPO Early Adopter Website</a:t>
            </a:r>
          </a:p>
          <a:p>
            <a:pPr>
              <a:spcBef>
                <a:spcPts val="1200"/>
              </a:spcBef>
              <a:buClr>
                <a:schemeClr val="dk1"/>
              </a:buClr>
              <a:buSzPts val="1400"/>
              <a:buNone/>
            </a:pPr>
            <a:r>
              <a:rPr lang="en-US" sz="1600" b="1" dirty="0">
                <a:solidFill>
                  <a:schemeClr val="accent6">
                    <a:lumMod val="75000"/>
                  </a:schemeClr>
                </a:solidFill>
                <a:latin typeface="Arial" panose="020B0604020202020204" pitchFamily="34" charset="0"/>
                <a:cs typeface="Arial" panose="020B0604020202020204" pitchFamily="34" charset="0"/>
              </a:rPr>
              <a:t>See poster by J. Fitzmaurice: TEMPO Special observations</a:t>
            </a:r>
          </a:p>
        </p:txBody>
      </p:sp>
      <p:sp>
        <p:nvSpPr>
          <p:cNvPr id="7" name="Google Shape;364;p51">
            <a:extLst>
              <a:ext uri="{FF2B5EF4-FFF2-40B4-BE49-F238E27FC236}">
                <a16:creationId xmlns:a16="http://schemas.microsoft.com/office/drawing/2014/main" id="{FC31B2C4-3D74-33C1-9826-1334F383E11C}"/>
              </a:ext>
            </a:extLst>
          </p:cNvPr>
          <p:cNvSpPr txBox="1"/>
          <p:nvPr/>
        </p:nvSpPr>
        <p:spPr>
          <a:xfrm>
            <a:off x="9736373" y="4448630"/>
            <a:ext cx="1897710" cy="4000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mn-ea"/>
                <a:cs typeface="+mn-cs"/>
              </a:rPr>
              <a:t>Credit: Aaron Naeger</a:t>
            </a:r>
            <a:endParaRPr kumimoji="0"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Google Shape;364;p51">
            <a:extLst>
              <a:ext uri="{FF2B5EF4-FFF2-40B4-BE49-F238E27FC236}">
                <a16:creationId xmlns:a16="http://schemas.microsoft.com/office/drawing/2014/main" id="{52C1F5AC-2C48-A550-F8AA-000E54DC6A15}"/>
              </a:ext>
            </a:extLst>
          </p:cNvPr>
          <p:cNvSpPr txBox="1"/>
          <p:nvPr/>
        </p:nvSpPr>
        <p:spPr>
          <a:xfrm>
            <a:off x="10450775" y="4862290"/>
            <a:ext cx="1037957"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schemeClr val="bg1"/>
                </a:solidFill>
                <a:effectLst/>
                <a:uLnTx/>
                <a:uFillTx/>
                <a:latin typeface="Calibri"/>
                <a:ea typeface="+mn-ea"/>
                <a:cs typeface="+mn-cs"/>
              </a:rPr>
              <a:t>Credit: </a:t>
            </a:r>
            <a:r>
              <a:rPr lang="en" sz="1000" dirty="0">
                <a:solidFill>
                  <a:schemeClr val="bg1"/>
                </a:solidFill>
                <a:latin typeface="Calibri"/>
              </a:rPr>
              <a:t>J</a:t>
            </a:r>
            <a:r>
              <a:rPr lang="en-US" sz="1000" dirty="0" err="1">
                <a:solidFill>
                  <a:schemeClr val="bg1"/>
                </a:solidFill>
                <a:latin typeface="Calibri"/>
              </a:rPr>
              <a:t>i</a:t>
            </a:r>
            <a:r>
              <a:rPr lang="en" sz="1000" dirty="0">
                <a:solidFill>
                  <a:schemeClr val="bg1"/>
                </a:solidFill>
                <a:latin typeface="Calibri"/>
              </a:rPr>
              <a:t>m Carr</a:t>
            </a:r>
            <a:endParaRPr kumimoji="0" sz="10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6" name="Picture 5" descr="A black background with a black square&#10;&#10;AI-generated content may be incorrect.">
            <a:extLst>
              <a:ext uri="{FF2B5EF4-FFF2-40B4-BE49-F238E27FC236}">
                <a16:creationId xmlns:a16="http://schemas.microsoft.com/office/drawing/2014/main" id="{72E147A5-C9D6-A28B-7CDC-978880055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789" y="5693353"/>
            <a:ext cx="1120992" cy="1120992"/>
          </a:xfrm>
          <a:prstGeom prst="rect">
            <a:avLst/>
          </a:prstGeom>
        </p:spPr>
      </p:pic>
      <p:grpSp>
        <p:nvGrpSpPr>
          <p:cNvPr id="24" name="Group 23">
            <a:extLst>
              <a:ext uri="{FF2B5EF4-FFF2-40B4-BE49-F238E27FC236}">
                <a16:creationId xmlns:a16="http://schemas.microsoft.com/office/drawing/2014/main" id="{9BB903C2-3E15-0FE3-7206-46033D45E124}"/>
              </a:ext>
            </a:extLst>
          </p:cNvPr>
          <p:cNvGrpSpPr/>
          <p:nvPr/>
        </p:nvGrpSpPr>
        <p:grpSpPr>
          <a:xfrm>
            <a:off x="5239911" y="1072652"/>
            <a:ext cx="6932706" cy="5771868"/>
            <a:chOff x="5239911" y="1072652"/>
            <a:chExt cx="6932706" cy="5771868"/>
          </a:xfrm>
        </p:grpSpPr>
        <p:grpSp>
          <p:nvGrpSpPr>
            <p:cNvPr id="20" name="Group 19">
              <a:extLst>
                <a:ext uri="{FF2B5EF4-FFF2-40B4-BE49-F238E27FC236}">
                  <a16:creationId xmlns:a16="http://schemas.microsoft.com/office/drawing/2014/main" id="{AB0F5BB6-15E7-4284-A962-8EA46FB17D12}"/>
                </a:ext>
              </a:extLst>
            </p:cNvPr>
            <p:cNvGrpSpPr/>
            <p:nvPr/>
          </p:nvGrpSpPr>
          <p:grpSpPr>
            <a:xfrm>
              <a:off x="5239911" y="1072652"/>
              <a:ext cx="6932706" cy="5652593"/>
              <a:chOff x="5259294" y="1119576"/>
              <a:chExt cx="6932706" cy="5652593"/>
            </a:xfrm>
          </p:grpSpPr>
          <p:pic>
            <p:nvPicPr>
              <p:cNvPr id="17" name="Picture 16">
                <a:extLst>
                  <a:ext uri="{FF2B5EF4-FFF2-40B4-BE49-F238E27FC236}">
                    <a16:creationId xmlns:a16="http://schemas.microsoft.com/office/drawing/2014/main" id="{55BD54CC-8DB2-AD58-EABA-428F1BD7FA4A}"/>
                  </a:ext>
                </a:extLst>
              </p:cNvPr>
              <p:cNvPicPr>
                <a:picLocks noChangeAspect="1"/>
              </p:cNvPicPr>
              <p:nvPr/>
            </p:nvPicPr>
            <p:blipFill>
              <a:blip r:embed="rId5"/>
              <a:stretch>
                <a:fillRect/>
              </a:stretch>
            </p:blipFill>
            <p:spPr>
              <a:xfrm>
                <a:off x="5259294" y="1119576"/>
                <a:ext cx="6932706" cy="4649192"/>
              </a:xfrm>
              <a:prstGeom prst="rect">
                <a:avLst/>
              </a:prstGeom>
            </p:spPr>
          </p:pic>
          <p:sp>
            <p:nvSpPr>
              <p:cNvPr id="18" name="TextBox 17">
                <a:extLst>
                  <a:ext uri="{FF2B5EF4-FFF2-40B4-BE49-F238E27FC236}">
                    <a16:creationId xmlns:a16="http://schemas.microsoft.com/office/drawing/2014/main" id="{ACC71BC5-B483-DAC7-A711-F5C31C908154}"/>
                  </a:ext>
                </a:extLst>
              </p:cNvPr>
              <p:cNvSpPr txBox="1"/>
              <p:nvPr/>
            </p:nvSpPr>
            <p:spPr>
              <a:xfrm>
                <a:off x="7720716" y="5756506"/>
                <a:ext cx="2663687" cy="1015663"/>
              </a:xfrm>
              <a:prstGeom prst="rect">
                <a:avLst/>
              </a:prstGeom>
              <a:noFill/>
            </p:spPr>
            <p:txBody>
              <a:bodyPr wrap="square" rtlCol="0">
                <a:spAutoFit/>
              </a:bodyPr>
              <a:lstStyle/>
              <a:p>
                <a:r>
                  <a:rPr lang="en-US" sz="2000" b="1" dirty="0"/>
                  <a:t>Detection of enhanced NO</a:t>
                </a:r>
                <a:r>
                  <a:rPr lang="en-US" sz="2000" b="1" baseline="-25000" dirty="0"/>
                  <a:t>2</a:t>
                </a:r>
                <a:r>
                  <a:rPr lang="en-US" sz="2000" b="1" dirty="0"/>
                  <a:t> associated with Artemis-II Launch</a:t>
                </a:r>
              </a:p>
            </p:txBody>
          </p:sp>
          <p:pic>
            <p:nvPicPr>
              <p:cNvPr id="19" name="Google Shape;53;p1">
                <a:extLst>
                  <a:ext uri="{FF2B5EF4-FFF2-40B4-BE49-F238E27FC236}">
                    <a16:creationId xmlns:a16="http://schemas.microsoft.com/office/drawing/2014/main" id="{276C5408-E44D-6516-5ACE-A712CF156F6D}"/>
                  </a:ext>
                </a:extLst>
              </p:cNvPr>
              <p:cNvPicPr preferRelativeResize="0"/>
              <p:nvPr/>
            </p:nvPicPr>
            <p:blipFill rotWithShape="1">
              <a:blip r:embed="rId6">
                <a:alphaModFix/>
              </a:blip>
              <a:srcRect l="23986" t="9324" r="28219" b="9324"/>
              <a:stretch>
                <a:fillRect/>
              </a:stretch>
            </p:blipFill>
            <p:spPr>
              <a:xfrm>
                <a:off x="10710954" y="5028956"/>
                <a:ext cx="1434896" cy="1524354"/>
              </a:xfrm>
              <a:prstGeom prst="rect">
                <a:avLst/>
              </a:prstGeom>
              <a:noFill/>
              <a:ln w="12700" cap="flat" cmpd="sng">
                <a:solidFill>
                  <a:schemeClr val="dk1"/>
                </a:solidFill>
                <a:prstDash val="solid"/>
                <a:round/>
                <a:headEnd type="none" w="sm" len="sm"/>
                <a:tailEnd type="none" w="sm" len="sm"/>
              </a:ln>
            </p:spPr>
          </p:pic>
        </p:grpSp>
        <p:sp>
          <p:nvSpPr>
            <p:cNvPr id="22" name="Google Shape;364;p51">
              <a:extLst>
                <a:ext uri="{FF2B5EF4-FFF2-40B4-BE49-F238E27FC236}">
                  <a16:creationId xmlns:a16="http://schemas.microsoft.com/office/drawing/2014/main" id="{001133EB-4E5B-CD23-5277-E96B820C578E}"/>
                </a:ext>
              </a:extLst>
            </p:cNvPr>
            <p:cNvSpPr txBox="1"/>
            <p:nvPr/>
          </p:nvSpPr>
          <p:spPr>
            <a:xfrm>
              <a:off x="10416162" y="4545044"/>
              <a:ext cx="1688377" cy="36930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Credit: Jean Fitzmaurice</a:t>
              </a: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Google Shape;364;p51">
              <a:extLst>
                <a:ext uri="{FF2B5EF4-FFF2-40B4-BE49-F238E27FC236}">
                  <a16:creationId xmlns:a16="http://schemas.microsoft.com/office/drawing/2014/main" id="{7A8FDD4C-07E1-3A77-ADBC-68C11E9D8EDE}"/>
                </a:ext>
              </a:extLst>
            </p:cNvPr>
            <p:cNvSpPr txBox="1"/>
            <p:nvPr/>
          </p:nvSpPr>
          <p:spPr>
            <a:xfrm>
              <a:off x="10685228" y="6475218"/>
              <a:ext cx="1322170" cy="369302"/>
            </a:xfrm>
            <a:prstGeom prst="rect">
              <a:avLst/>
            </a:prstGeom>
            <a:noFill/>
            <a:ln>
              <a:noFill/>
            </a:ln>
          </p:spPr>
          <p:txBody>
            <a:bodyPr spcFirstLastPara="1" wrap="square" lIns="91425" tIns="91425" rIns="91425" bIns="91425" anchor="t" anchorCtr="0">
              <a:spAutoFit/>
            </a:bodyPr>
            <a:lstStyle/>
            <a:p>
              <a:pPr lvl="0">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Credit: </a:t>
              </a:r>
              <a:r>
                <a:rPr lang="en-US" sz="1200" dirty="0">
                  <a:solidFill>
                    <a:schemeClr val="dk1"/>
                  </a:solidFill>
                  <a:ea typeface="Calibri"/>
                  <a:cs typeface="Calibri"/>
                  <a:sym typeface="Calibri"/>
                </a:rPr>
                <a:t>Joe Raedle</a:t>
              </a: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F80EDF3E-3DDB-16A4-7354-371807857A83}"/>
              </a:ext>
            </a:extLst>
          </p:cNvPr>
          <p:cNvGrpSpPr/>
          <p:nvPr/>
        </p:nvGrpSpPr>
        <p:grpSpPr>
          <a:xfrm>
            <a:off x="5686850" y="4751389"/>
            <a:ext cx="1434897" cy="1985640"/>
            <a:chOff x="5686850" y="4751389"/>
            <a:chExt cx="1434897" cy="1985640"/>
          </a:xfrm>
        </p:grpSpPr>
        <p:pic>
          <p:nvPicPr>
            <p:cNvPr id="3" name="Picture 2" descr="A close up of the moon&#10;&#10;AI-generated content may be incorrect.">
              <a:extLst>
                <a:ext uri="{FF2B5EF4-FFF2-40B4-BE49-F238E27FC236}">
                  <a16:creationId xmlns:a16="http://schemas.microsoft.com/office/drawing/2014/main" id="{F0716435-A40C-8559-ED5E-0675D970C8FD}"/>
                </a:ext>
              </a:extLst>
            </p:cNvPr>
            <p:cNvPicPr>
              <a:picLocks noChangeAspect="1"/>
            </p:cNvPicPr>
            <p:nvPr/>
          </p:nvPicPr>
          <p:blipFill>
            <a:blip r:embed="rId7">
              <a:extLst>
                <a:ext uri="{28A0092B-C50C-407E-A947-70E740481C1C}">
                  <a14:useLocalDpi xmlns:a14="http://schemas.microsoft.com/office/drawing/2010/main" val="0"/>
                </a:ext>
              </a:extLst>
            </a:blip>
            <a:srcRect l="13217" t="6742" r="9870" b="20390"/>
            <a:stretch/>
          </p:blipFill>
          <p:spPr>
            <a:xfrm>
              <a:off x="5686850" y="4751389"/>
              <a:ext cx="1434896" cy="1985640"/>
            </a:xfrm>
            <a:prstGeom prst="rect">
              <a:avLst/>
            </a:prstGeom>
          </p:spPr>
        </p:pic>
        <p:sp>
          <p:nvSpPr>
            <p:cNvPr id="25" name="Google Shape;364;p51">
              <a:extLst>
                <a:ext uri="{FF2B5EF4-FFF2-40B4-BE49-F238E27FC236}">
                  <a16:creationId xmlns:a16="http://schemas.microsoft.com/office/drawing/2014/main" id="{8856E76F-9B18-3E65-0395-22528803EDFE}"/>
                </a:ext>
              </a:extLst>
            </p:cNvPr>
            <p:cNvSpPr txBox="1"/>
            <p:nvPr/>
          </p:nvSpPr>
          <p:spPr>
            <a:xfrm>
              <a:off x="5686851" y="4758803"/>
              <a:ext cx="1434896" cy="36930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chemeClr val="bg1"/>
                  </a:solidFill>
                  <a:effectLst/>
                  <a:uLnTx/>
                  <a:uFillTx/>
                  <a:latin typeface="Calibri"/>
                  <a:ea typeface="+mn-ea"/>
                  <a:cs typeface="+mn-cs"/>
                </a:rPr>
                <a:t>Credit: J</a:t>
              </a:r>
              <a:r>
                <a:rPr kumimoji="0" lang="en-US" sz="1200" b="0" i="0" u="none" strike="noStrike" kern="1200" cap="none" spc="0" normalizeH="0" baseline="0" noProof="0" dirty="0" err="1">
                  <a:ln>
                    <a:noFill/>
                  </a:ln>
                  <a:solidFill>
                    <a:schemeClr val="bg1"/>
                  </a:solidFill>
                  <a:effectLst/>
                  <a:uLnTx/>
                  <a:uFillTx/>
                  <a:latin typeface="Calibri"/>
                  <a:ea typeface="+mn-ea"/>
                  <a:cs typeface="+mn-cs"/>
                </a:rPr>
                <a:t>i</a:t>
              </a:r>
              <a:r>
                <a:rPr kumimoji="0" lang="en" sz="1200" b="0" i="0" u="none" strike="noStrike" kern="1200" cap="none" spc="0" normalizeH="0" baseline="0" noProof="0" dirty="0">
                  <a:ln>
                    <a:noFill/>
                  </a:ln>
                  <a:solidFill>
                    <a:schemeClr val="bg1"/>
                  </a:solidFill>
                  <a:effectLst/>
                  <a:uLnTx/>
                  <a:uFillTx/>
                  <a:latin typeface="Calibri"/>
                  <a:ea typeface="+mn-ea"/>
                  <a:cs typeface="+mn-cs"/>
                </a:rPr>
                <a:t>m Carr</a:t>
              </a:r>
              <a:endParaRPr kumimoji="0" sz="1200" b="0" i="0" u="none" strike="noStrike" kern="1200" cap="none" spc="0" normalizeH="0" baseline="0" noProof="0" dirty="0">
                <a:ln>
                  <a:noFill/>
                </a:ln>
                <a:solidFill>
                  <a:schemeClr val="bg1"/>
                </a:solidFill>
                <a:effectLst/>
                <a:uLnTx/>
                <a:uFillTx/>
                <a:latin typeface="Calibri"/>
                <a:ea typeface="+mn-ea"/>
                <a:cs typeface="+mn-cs"/>
              </a:endParaRPr>
            </a:p>
          </p:txBody>
        </p:sp>
      </p:grpSp>
    </p:spTree>
    <p:extLst>
      <p:ext uri="{BB962C8B-B14F-4D97-AF65-F5344CB8AC3E}">
        <p14:creationId xmlns:p14="http://schemas.microsoft.com/office/powerpoint/2010/main" val="14031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28BB333D-9D08-16C1-84D2-E104B1754E0B}"/>
            </a:ext>
          </a:extLst>
        </p:cNvPr>
        <p:cNvGrpSpPr/>
        <p:nvPr/>
      </p:nvGrpSpPr>
      <p:grpSpPr>
        <a:xfrm>
          <a:off x="0" y="0"/>
          <a:ext cx="0" cy="0"/>
          <a:chOff x="0" y="0"/>
          <a:chExt cx="0" cy="0"/>
        </a:xfrm>
      </p:grpSpPr>
      <p:pic>
        <p:nvPicPr>
          <p:cNvPr id="8" name="Main graphic">
            <a:extLst>
              <a:ext uri="{FF2B5EF4-FFF2-40B4-BE49-F238E27FC236}">
                <a16:creationId xmlns:a16="http://schemas.microsoft.com/office/drawing/2014/main" id="{62F6B2AC-A8AD-F492-397F-332E8111C2EB}"/>
              </a:ext>
            </a:extLst>
          </p:cNvPr>
          <p:cNvPicPr>
            <a:picLocks noChangeAspect="1"/>
          </p:cNvPicPr>
          <p:nvPr/>
        </p:nvPicPr>
        <p:blipFill>
          <a:blip r:embed="rId3"/>
          <a:stretch/>
        </p:blipFill>
        <p:spPr>
          <a:xfrm>
            <a:off x="5133904" y="2826291"/>
            <a:ext cx="4970460" cy="3557340"/>
          </a:xfrm>
          <a:prstGeom prst="rect">
            <a:avLst/>
          </a:prstGeom>
          <a:ln>
            <a:noFill/>
          </a:ln>
        </p:spPr>
      </p:pic>
      <p:sp>
        <p:nvSpPr>
          <p:cNvPr id="268" name="Google Shape;268;p2">
            <a:extLst>
              <a:ext uri="{FF2B5EF4-FFF2-40B4-BE49-F238E27FC236}">
                <a16:creationId xmlns:a16="http://schemas.microsoft.com/office/drawing/2014/main" id="{0E55DF7B-588F-3AC1-B773-552DD8349936}"/>
              </a:ext>
            </a:extLst>
          </p:cNvPr>
          <p:cNvSpPr txBox="1">
            <a:spLocks noGrp="1"/>
          </p:cNvSpPr>
          <p:nvPr>
            <p:ph type="title"/>
          </p:nvPr>
        </p:nvSpPr>
        <p:spPr>
          <a:xfrm>
            <a:off x="0" y="-20800"/>
            <a:ext cx="12192000" cy="975701"/>
          </a:xfrm>
        </p:spPr>
        <p:txBody>
          <a:bodyPr/>
          <a:lstStyle/>
          <a:p>
            <a:r>
              <a:rPr lang="en-US" dirty="0"/>
              <a:t>TEMPO at Night </a:t>
            </a:r>
            <a:br>
              <a:rPr lang="en-US" dirty="0"/>
            </a:br>
            <a:r>
              <a:rPr lang="en-US" dirty="0"/>
              <a:t>Bonus Science and Discovery</a:t>
            </a:r>
          </a:p>
        </p:txBody>
      </p:sp>
      <p:sp>
        <p:nvSpPr>
          <p:cNvPr id="5" name="Slide Number Placeholder 4">
            <a:extLst>
              <a:ext uri="{FF2B5EF4-FFF2-40B4-BE49-F238E27FC236}">
                <a16:creationId xmlns:a16="http://schemas.microsoft.com/office/drawing/2014/main" id="{BF90D5CE-D25A-61F8-E55E-EFC1DA48CD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6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16" name="Picture 15" descr="A close-up of a website&#10;&#10;AI-generated content may be incorrect.">
            <a:extLst>
              <a:ext uri="{FF2B5EF4-FFF2-40B4-BE49-F238E27FC236}">
                <a16:creationId xmlns:a16="http://schemas.microsoft.com/office/drawing/2014/main" id="{4C461B06-1BE0-1DD7-2BCF-D060ECF7662C}"/>
              </a:ext>
            </a:extLst>
          </p:cNvPr>
          <p:cNvPicPr>
            <a:picLocks noChangeAspect="1"/>
          </p:cNvPicPr>
          <p:nvPr/>
        </p:nvPicPr>
        <p:blipFill>
          <a:blip r:embed="rId4">
            <a:extLst>
              <a:ext uri="{28A0092B-C50C-407E-A947-70E740481C1C}">
                <a14:useLocalDpi xmlns:a14="http://schemas.microsoft.com/office/drawing/2010/main" val="0"/>
              </a:ext>
            </a:extLst>
          </a:blip>
          <a:srcRect l="2463"/>
          <a:stretch>
            <a:fillRect/>
          </a:stretch>
        </p:blipFill>
        <p:spPr>
          <a:xfrm>
            <a:off x="207534" y="1133197"/>
            <a:ext cx="4728422" cy="1779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a:extLst>
              <a:ext uri="{FF2B5EF4-FFF2-40B4-BE49-F238E27FC236}">
                <a16:creationId xmlns:a16="http://schemas.microsoft.com/office/drawing/2014/main" id="{8202238E-08DF-6998-90B2-720F1CC392B8}"/>
              </a:ext>
            </a:extLst>
          </p:cNvPr>
          <p:cNvGrpSpPr/>
          <p:nvPr/>
        </p:nvGrpSpPr>
        <p:grpSpPr>
          <a:xfrm>
            <a:off x="207534" y="2956574"/>
            <a:ext cx="5029877" cy="3528083"/>
            <a:chOff x="1668086" y="996688"/>
            <a:chExt cx="8856617" cy="4897875"/>
          </a:xfrm>
        </p:grpSpPr>
        <p:grpSp>
          <p:nvGrpSpPr>
            <p:cNvPr id="20" name="Group 19">
              <a:extLst>
                <a:ext uri="{FF2B5EF4-FFF2-40B4-BE49-F238E27FC236}">
                  <a16:creationId xmlns:a16="http://schemas.microsoft.com/office/drawing/2014/main" id="{72A02DE3-EFE5-D936-6777-A101DE3A8E71}"/>
                </a:ext>
              </a:extLst>
            </p:cNvPr>
            <p:cNvGrpSpPr/>
            <p:nvPr/>
          </p:nvGrpSpPr>
          <p:grpSpPr>
            <a:xfrm>
              <a:off x="2209800" y="1315809"/>
              <a:ext cx="7772400" cy="4578754"/>
              <a:chOff x="2209800" y="1232682"/>
              <a:chExt cx="7772400" cy="4578754"/>
            </a:xfrm>
          </p:grpSpPr>
          <p:pic>
            <p:nvPicPr>
              <p:cNvPr id="22" name="Picture 21">
                <a:extLst>
                  <a:ext uri="{FF2B5EF4-FFF2-40B4-BE49-F238E27FC236}">
                    <a16:creationId xmlns:a16="http://schemas.microsoft.com/office/drawing/2014/main" id="{E3987D88-1B5E-2DCB-43AB-8F0C4C3D8155}"/>
                  </a:ext>
                </a:extLst>
              </p:cNvPr>
              <p:cNvPicPr>
                <a:picLocks noChangeAspect="1"/>
              </p:cNvPicPr>
              <p:nvPr/>
            </p:nvPicPr>
            <p:blipFill>
              <a:blip r:embed="rId5"/>
              <a:stretch>
                <a:fillRect/>
              </a:stretch>
            </p:blipFill>
            <p:spPr>
              <a:xfrm>
                <a:off x="2209800" y="1232682"/>
                <a:ext cx="7772400" cy="3057287"/>
              </a:xfrm>
              <a:prstGeom prst="rect">
                <a:avLst/>
              </a:prstGeom>
            </p:spPr>
          </p:pic>
          <p:pic>
            <p:nvPicPr>
              <p:cNvPr id="23" name="Picture 22">
                <a:extLst>
                  <a:ext uri="{FF2B5EF4-FFF2-40B4-BE49-F238E27FC236}">
                    <a16:creationId xmlns:a16="http://schemas.microsoft.com/office/drawing/2014/main" id="{6DAA3ED5-A6E8-DBD0-6D7A-FC7AAA8CA265}"/>
                  </a:ext>
                </a:extLst>
              </p:cNvPr>
              <p:cNvPicPr>
                <a:picLocks noChangeAspect="1"/>
              </p:cNvPicPr>
              <p:nvPr/>
            </p:nvPicPr>
            <p:blipFill>
              <a:blip r:embed="rId6"/>
              <a:stretch>
                <a:fillRect/>
              </a:stretch>
            </p:blipFill>
            <p:spPr>
              <a:xfrm>
                <a:off x="2209800" y="4289969"/>
                <a:ext cx="7772400" cy="1521467"/>
              </a:xfrm>
              <a:prstGeom prst="rect">
                <a:avLst/>
              </a:prstGeom>
            </p:spPr>
          </p:pic>
        </p:grpSp>
        <p:sp>
          <p:nvSpPr>
            <p:cNvPr id="21" name="TextBox 20">
              <a:extLst>
                <a:ext uri="{FF2B5EF4-FFF2-40B4-BE49-F238E27FC236}">
                  <a16:creationId xmlns:a16="http://schemas.microsoft.com/office/drawing/2014/main" id="{C1EED885-3CF0-991F-34E1-3B31628F6E5B}"/>
                </a:ext>
              </a:extLst>
            </p:cNvPr>
            <p:cNvSpPr txBox="1"/>
            <p:nvPr/>
          </p:nvSpPr>
          <p:spPr>
            <a:xfrm>
              <a:off x="1668086" y="996688"/>
              <a:ext cx="8856617" cy="47247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a:ea typeface="+mn-ea"/>
                  <a:cs typeface="+mn-cs"/>
                </a:rPr>
                <a:t>City lights composite 1–12 February 2024</a:t>
              </a:r>
            </a:p>
          </p:txBody>
        </p:sp>
      </p:grpSp>
      <p:sp>
        <p:nvSpPr>
          <p:cNvPr id="31" name="TextBox 30">
            <a:extLst>
              <a:ext uri="{FF2B5EF4-FFF2-40B4-BE49-F238E27FC236}">
                <a16:creationId xmlns:a16="http://schemas.microsoft.com/office/drawing/2014/main" id="{B9F09E15-B3C2-7952-C591-E66E584B7CFA}"/>
              </a:ext>
            </a:extLst>
          </p:cNvPr>
          <p:cNvSpPr txBox="1"/>
          <p:nvPr/>
        </p:nvSpPr>
        <p:spPr>
          <a:xfrm>
            <a:off x="10251339" y="2826291"/>
            <a:ext cx="1882350" cy="2585323"/>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Calibri" panose="020F0502020204030204"/>
                <a:ea typeface="+mn-ea"/>
                <a:cs typeface="Helvetica" panose="020B0604020202020204" pitchFamily="34" charset="0"/>
              </a:rPr>
              <a:t>Hyperspectral </a:t>
            </a:r>
            <a:r>
              <a:rPr lang="en-US" sz="1800" dirty="0">
                <a:latin typeface="Calibri" panose="020F0502020204030204"/>
                <a:cs typeface="Helvetica" panose="020B0604020202020204" pitchFamily="34" charset="0"/>
              </a:rPr>
              <a:t>nighttime measurements allow</a:t>
            </a:r>
            <a:r>
              <a:rPr kumimoji="0" lang="en-US" sz="1800" i="0" u="none" strike="noStrike" kern="1200" cap="none" spc="0" normalizeH="0" baseline="0" noProof="0" dirty="0">
                <a:ln>
                  <a:noFill/>
                </a:ln>
                <a:effectLst/>
                <a:uLnTx/>
                <a:uFillTx/>
                <a:latin typeface="Calibri" panose="020F0502020204030204"/>
                <a:ea typeface="+mn-ea"/>
                <a:cs typeface="Helvetica" panose="020B0604020202020204" pitchFamily="34" charset="0"/>
              </a:rPr>
              <a:t> </a:t>
            </a:r>
            <a:r>
              <a:rPr kumimoji="0" lang="en-US" sz="1800" b="1" i="0" u="none" strike="noStrike" kern="1200" cap="none" spc="0" normalizeH="0" baseline="0" noProof="0" dirty="0">
                <a:ln>
                  <a:noFill/>
                </a:ln>
                <a:effectLst/>
                <a:uLnTx/>
                <a:uFillTx/>
                <a:latin typeface="Calibri" panose="020F0502020204030204"/>
                <a:ea typeface="+mn-ea"/>
                <a:cs typeface="Helvetica" panose="020B0604020202020204" pitchFamily="34" charset="0"/>
              </a:rPr>
              <a:t>lighting types </a:t>
            </a:r>
            <a:r>
              <a:rPr kumimoji="0" lang="en-US" sz="1800" i="0" u="none" strike="noStrike" kern="1200" cap="none" spc="0" normalizeH="0" baseline="0" noProof="0" dirty="0">
                <a:ln>
                  <a:noFill/>
                </a:ln>
                <a:effectLst/>
                <a:uLnTx/>
                <a:uFillTx/>
                <a:latin typeface="Calibri" panose="020F0502020204030204"/>
                <a:ea typeface="+mn-ea"/>
                <a:cs typeface="Helvetica" panose="020B0604020202020204" pitchFamily="34" charset="0"/>
              </a:rPr>
              <a:t>to be identified, including </a:t>
            </a:r>
            <a:r>
              <a:rPr lang="en-US" sz="1800" dirty="0">
                <a:latin typeface="Calibri" panose="020F0502020204030204"/>
                <a:cs typeface="Helvetica" panose="020B0604020202020204" pitchFamily="34" charset="0"/>
              </a:rPr>
              <a:t>over</a:t>
            </a:r>
            <a:r>
              <a:rPr kumimoji="0" lang="en-US" sz="1800" i="0" u="none" strike="noStrike" kern="1200" cap="none" spc="0" normalizeH="0" baseline="0" noProof="0" dirty="0">
                <a:ln>
                  <a:noFill/>
                </a:ln>
                <a:effectLst/>
                <a:uLnTx/>
                <a:uFillTx/>
                <a:latin typeface="Calibri" panose="020F0502020204030204"/>
                <a:ea typeface="+mn-ea"/>
                <a:cs typeface="Helvetica" panose="020B0604020202020204" pitchFamily="34" charset="0"/>
              </a:rPr>
              <a:t> Miami in this example.</a:t>
            </a:r>
          </a:p>
        </p:txBody>
      </p:sp>
      <p:cxnSp>
        <p:nvCxnSpPr>
          <p:cNvPr id="4" name="Straight Arrow Connector 3">
            <a:extLst>
              <a:ext uri="{FF2B5EF4-FFF2-40B4-BE49-F238E27FC236}">
                <a16:creationId xmlns:a16="http://schemas.microsoft.com/office/drawing/2014/main" id="{9EC5AC0B-7B1C-394A-EAF0-711800F50551}"/>
              </a:ext>
            </a:extLst>
          </p:cNvPr>
          <p:cNvCxnSpPr>
            <a:cxnSpLocks/>
          </p:cNvCxnSpPr>
          <p:nvPr/>
        </p:nvCxnSpPr>
        <p:spPr>
          <a:xfrm flipV="1">
            <a:off x="3473116" y="4275221"/>
            <a:ext cx="2446421" cy="1334238"/>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3CFF914-6F6A-1F55-F173-AB9DF046AC28}"/>
              </a:ext>
            </a:extLst>
          </p:cNvPr>
          <p:cNvSpPr txBox="1"/>
          <p:nvPr/>
        </p:nvSpPr>
        <p:spPr>
          <a:xfrm>
            <a:off x="5133904" y="1089351"/>
            <a:ext cx="6999785" cy="1602490"/>
          </a:xfrm>
          <a:prstGeom prst="rect">
            <a:avLst/>
          </a:prstGeom>
          <a:noFill/>
        </p:spPr>
        <p:txBody>
          <a:bodyPr wrap="square" lIns="91440" tIns="45720" rIns="91440" bIns="45720" rtlCol="0" anchor="t">
            <a:spAutoFit/>
          </a:bodyPr>
          <a:lstStyle/>
          <a:p>
            <a:pPr marL="457200" lvl="0" indent="-228600">
              <a:spcBef>
                <a:spcPts val="800"/>
              </a:spcBef>
              <a:buClr>
                <a:prstClr val="black"/>
              </a:buClr>
              <a:buSzPts val="1400"/>
              <a:defRPr/>
            </a:pPr>
            <a:r>
              <a:rPr lang="en-US" sz="2000" b="1" dirty="0">
                <a:solidFill>
                  <a:prstClr val="black"/>
                </a:solidFill>
                <a:latin typeface="Arial" panose="020B0604020202020204" pitchFamily="34" charset="0"/>
                <a:cs typeface="Arial" panose="020B0604020202020204" pitchFamily="34" charset="0"/>
              </a:rPr>
              <a:t>Twilight (Nighttime) scans</a:t>
            </a:r>
            <a:endParaRPr lang="en-US" sz="2000" dirty="0">
              <a:solidFill>
                <a:prstClr val="black"/>
              </a:solidFill>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defRPr/>
            </a:pPr>
            <a:r>
              <a:rPr lang="en-US" dirty="0">
                <a:solidFill>
                  <a:prstClr val="black"/>
                </a:solidFill>
                <a:latin typeface="Calibri" panose="020F0502020204030204" pitchFamily="34" charset="0"/>
                <a:cs typeface="Calibri" panose="020F0502020204030204" pitchFamily="34" charset="0"/>
              </a:rPr>
              <a:t>Performed during darkness (~Aug. 15-Apr. 15)</a:t>
            </a:r>
          </a:p>
          <a:p>
            <a:pPr marL="548640" lvl="1" indent="-285750">
              <a:lnSpc>
                <a:spcPct val="90000"/>
              </a:lnSpc>
              <a:spcBef>
                <a:spcPts val="400"/>
              </a:spcBef>
              <a:buSzPts val="1400"/>
              <a:buFont typeface="Wingdings" pitchFamily="2" charset="2"/>
              <a:buChar char="Ø"/>
              <a:defRPr/>
            </a:pPr>
            <a:r>
              <a:rPr lang="en-US" dirty="0">
                <a:solidFill>
                  <a:prstClr val="black"/>
                </a:solidFill>
                <a:latin typeface="Calibri" panose="020F0502020204030204" pitchFamily="34" charset="0"/>
                <a:cs typeface="Calibri" panose="020F0502020204030204" pitchFamily="34" charset="0"/>
              </a:rPr>
              <a:t>City lights, moonlights, Aurora, airglow, gas flaring, fires, lightning</a:t>
            </a:r>
          </a:p>
          <a:p>
            <a:pPr marL="548640" lvl="1" indent="-285750">
              <a:lnSpc>
                <a:spcPct val="90000"/>
              </a:lnSpc>
              <a:spcBef>
                <a:spcPts val="400"/>
              </a:spcBef>
              <a:buSzPts val="1400"/>
              <a:buFont typeface="Wingdings" pitchFamily="2" charset="2"/>
              <a:buChar char="Ø"/>
              <a:defRPr/>
            </a:pPr>
            <a:r>
              <a:rPr lang="en-US" dirty="0">
                <a:solidFill>
                  <a:prstClr val="black"/>
                </a:solidFill>
                <a:latin typeface="Calibri" panose="020F0502020204030204" pitchFamily="34" charset="0"/>
                <a:cs typeface="Calibri" panose="020F0502020204030204" pitchFamily="34" charset="0"/>
              </a:rPr>
              <a:t>Hyperspectral measurements of nighttime lights</a:t>
            </a:r>
          </a:p>
          <a:p>
            <a:pPr marL="548640" lvl="1" indent="-285750">
              <a:lnSpc>
                <a:spcPct val="90000"/>
              </a:lnSpc>
              <a:spcBef>
                <a:spcPts val="400"/>
              </a:spcBef>
              <a:buSzPts val="1400"/>
              <a:buFont typeface="Wingdings" pitchFamily="2" charset="2"/>
              <a:buChar char="Ø"/>
              <a:defRPr/>
            </a:pPr>
            <a:r>
              <a:rPr lang="en-US" dirty="0">
                <a:latin typeface="Calibri" panose="020F0502020204030204" pitchFamily="34" charset="0"/>
                <a:cs typeface="Calibri" panose="020F0502020204030204" pitchFamily="34" charset="0"/>
              </a:rPr>
              <a:t>Light pollution, energy </a:t>
            </a:r>
            <a:r>
              <a:rPr lang="en-US" sz="1800" dirty="0">
                <a:latin typeface="Calibri" panose="020F0502020204030204" pitchFamily="34" charset="0"/>
                <a:cs typeface="Calibri" panose="020F0502020204030204" pitchFamily="34" charset="0"/>
              </a:rPr>
              <a:t>use, sleep health, and ecology, etc.</a:t>
            </a:r>
          </a:p>
        </p:txBody>
      </p:sp>
      <p:sp>
        <p:nvSpPr>
          <p:cNvPr id="13" name="Google Shape;364;p51">
            <a:extLst>
              <a:ext uri="{FF2B5EF4-FFF2-40B4-BE49-F238E27FC236}">
                <a16:creationId xmlns:a16="http://schemas.microsoft.com/office/drawing/2014/main" id="{BFD8349E-EAFB-7A4B-5D5E-9C151B67762D}"/>
              </a:ext>
            </a:extLst>
          </p:cNvPr>
          <p:cNvSpPr txBox="1"/>
          <p:nvPr/>
        </p:nvSpPr>
        <p:spPr>
          <a:xfrm>
            <a:off x="620883" y="6086130"/>
            <a:ext cx="1323779" cy="36930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chemeClr val="bg1"/>
                </a:solidFill>
                <a:effectLst/>
                <a:uLnTx/>
                <a:uFillTx/>
                <a:latin typeface="Calibri"/>
                <a:ea typeface="+mn-ea"/>
                <a:cs typeface="+mn-cs"/>
              </a:rPr>
              <a:t>Credit: Jim Carr</a:t>
            </a:r>
            <a:endParaRPr kumimoji="0" sz="1200" b="0" i="0" u="none" strike="noStrike" kern="1200" cap="none" spc="0" normalizeH="0" baseline="0" noProof="0" dirty="0">
              <a:ln>
                <a:noFill/>
              </a:ln>
              <a:solidFill>
                <a:schemeClr val="bg1"/>
              </a:solidFill>
              <a:effectLst/>
              <a:uLnTx/>
              <a:uFillTx/>
              <a:latin typeface="Calibri"/>
              <a:ea typeface="+mn-ea"/>
              <a:cs typeface="+mn-cs"/>
            </a:endParaRPr>
          </a:p>
        </p:txBody>
      </p:sp>
      <p:sp>
        <p:nvSpPr>
          <p:cNvPr id="3" name="TextBox 2">
            <a:extLst>
              <a:ext uri="{FF2B5EF4-FFF2-40B4-BE49-F238E27FC236}">
                <a16:creationId xmlns:a16="http://schemas.microsoft.com/office/drawing/2014/main" id="{0244DEB2-739E-5A18-C384-325BCA2E9884}"/>
              </a:ext>
            </a:extLst>
          </p:cNvPr>
          <p:cNvSpPr txBox="1"/>
          <p:nvPr/>
        </p:nvSpPr>
        <p:spPr>
          <a:xfrm>
            <a:off x="816141" y="6525093"/>
            <a:ext cx="10774279" cy="369332"/>
          </a:xfrm>
          <a:prstGeom prst="rect">
            <a:avLst/>
          </a:prstGeom>
          <a:noFill/>
        </p:spPr>
        <p:txBody>
          <a:bodyPr wrap="square">
            <a:spAutoFit/>
          </a:bodyPr>
          <a:lstStyle/>
          <a:p>
            <a:pPr>
              <a:spcBef>
                <a:spcPts val="1200"/>
              </a:spcBef>
              <a:buClr>
                <a:schemeClr val="dk1"/>
              </a:buClr>
              <a:buSzPts val="1400"/>
              <a:buNone/>
            </a:pPr>
            <a:r>
              <a:rPr lang="en-US" sz="1800" b="1" dirty="0">
                <a:solidFill>
                  <a:schemeClr val="accent6">
                    <a:lumMod val="75000"/>
                  </a:schemeClr>
                </a:solidFill>
                <a:latin typeface="Arial" panose="020B0604020202020204" pitchFamily="34" charset="0"/>
                <a:cs typeface="Arial" panose="020B0604020202020204" pitchFamily="34" charset="0"/>
              </a:rPr>
              <a:t>New RADT V4 product;          	See J. Carr et al., TEMPO at Night Session, 3:30 pm Wed. </a:t>
            </a:r>
          </a:p>
        </p:txBody>
      </p:sp>
    </p:spTree>
    <p:extLst>
      <p:ext uri="{BB962C8B-B14F-4D97-AF65-F5344CB8AC3E}">
        <p14:creationId xmlns:p14="http://schemas.microsoft.com/office/powerpoint/2010/main" val="291490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Title 9">
            <a:extLst>
              <a:ext uri="{FF2B5EF4-FFF2-40B4-BE49-F238E27FC236}">
                <a16:creationId xmlns:a16="http://schemas.microsoft.com/office/drawing/2014/main" id="{5FA2ED0E-97F8-1B63-0B56-2C26CC883A9D}"/>
              </a:ext>
            </a:extLst>
          </p:cNvPr>
          <p:cNvSpPr>
            <a:spLocks noGrp="1"/>
          </p:cNvSpPr>
          <p:nvPr>
            <p:ph type="title"/>
          </p:nvPr>
        </p:nvSpPr>
        <p:spPr>
          <a:xfrm>
            <a:off x="0" y="0"/>
            <a:ext cx="12192000" cy="975701"/>
          </a:xfrm>
        </p:spPr>
        <p:txBody>
          <a:bodyPr/>
          <a:lstStyle/>
          <a:p>
            <a:r>
              <a:rPr lang="en-US" dirty="0"/>
              <a:t>TEMPO Data Products Public Release </a:t>
            </a:r>
            <a:br>
              <a:rPr lang="en-US" dirty="0"/>
            </a:br>
            <a:r>
              <a:rPr lang="en-US" dirty="0"/>
              <a:t>NASA’s ASDC &amp; </a:t>
            </a:r>
            <a:r>
              <a:rPr lang="en-US" dirty="0" err="1"/>
              <a:t>EarthData</a:t>
            </a:r>
            <a:endParaRPr lang="en-US" dirty="0"/>
          </a:p>
        </p:txBody>
      </p:sp>
      <p:sp>
        <p:nvSpPr>
          <p:cNvPr id="26" name="Slide Number Placeholder 1">
            <a:extLst>
              <a:ext uri="{FF2B5EF4-FFF2-40B4-BE49-F238E27FC236}">
                <a16:creationId xmlns:a16="http://schemas.microsoft.com/office/drawing/2014/main" id="{5F75B0FD-191A-C73C-C253-DF20E3B3B2DF}"/>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B5B6BF7-268D-88CF-8309-0E2B15721EB8}"/>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Google Shape;361;p51">
            <a:extLst>
              <a:ext uri="{FF2B5EF4-FFF2-40B4-BE49-F238E27FC236}">
                <a16:creationId xmlns:a16="http://schemas.microsoft.com/office/drawing/2014/main" id="{D60D88C4-8FFE-6882-BEA7-9CE7515784F3}"/>
              </a:ext>
            </a:extLst>
          </p:cNvPr>
          <p:cNvSpPr txBox="1">
            <a:spLocks/>
          </p:cNvSpPr>
          <p:nvPr/>
        </p:nvSpPr>
        <p:spPr>
          <a:xfrm>
            <a:off x="7235687" y="1049576"/>
            <a:ext cx="5013897" cy="4531980"/>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 data now publicly available at NASA’s ASDC/</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 hours latency, NRT with 2-3 hours latency). </a:t>
            </a:r>
          </a:p>
          <a:p>
            <a:pPr marL="228600" marR="0" lvl="0" indent="-228600" algn="l" defTabSz="609585" rtl="0" eaLnBrk="1" fontAlgn="auto" latinLnBrk="0" hangingPunct="1">
              <a:lnSpc>
                <a:spcPct val="100000"/>
              </a:lnSpc>
              <a:spcBef>
                <a:spcPts val="60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Multiple tools ([enabled] by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Search,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OPeNDAP</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Worldview: all data products (L2+L3)</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ArcGIS services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Living Atlas): </a:t>
            </a:r>
          </a:p>
          <a:p>
            <a:pPr marL="274320" marR="0" lvl="1" indent="0" algn="l" defTabSz="609585" rtl="0" eaLnBrk="1" fontAlgn="auto" latinLnBrk="0" hangingPunct="1">
              <a:lnSpc>
                <a:spcPct val="100000"/>
              </a:lnSpc>
              <a:spcBef>
                <a:spcPts val="0"/>
              </a:spcBef>
              <a:spcAft>
                <a:spcPts val="0"/>
              </a:spcAft>
              <a:buClr>
                <a:prstClr val="black"/>
              </a:buClr>
              <a:buSzPts val="1400"/>
              <a:buNone/>
              <a:tabLst/>
              <a:defRPr/>
            </a:pPr>
            <a:r>
              <a:rPr lang="en-US" sz="1400" dirty="0">
                <a:solidFill>
                  <a:prstClr val="black"/>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L3 NO</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HCHO + total ozone </a:t>
            </a:r>
            <a:endParaRPr kumimoji="0" lang="en-US" sz="1400" b="0"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RSIG (EPA)</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TEMPO-Lite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CfA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CosmicDS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L3 NO</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SPoRT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Viewer</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Google Earth Engine (L3 NO2 &amp; HCHO)</a:t>
            </a:r>
          </a:p>
          <a:p>
            <a:pPr marL="228600" marR="0" lvl="0" indent="-228600" algn="l" defTabSz="609585" rtl="0" eaLnBrk="1" fontAlgn="auto" latinLnBrk="0" hangingPunct="1">
              <a:lnSpc>
                <a:spcPct val="100000"/>
              </a:lnSpc>
              <a:spcBef>
                <a:spcPts val="60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check out:</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Guides (known issues)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operation &amp; commissioning logs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Validation reports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ATBD (drafts available upon request for L0-1 &amp; O</a:t>
            </a:r>
            <a:r>
              <a:rPr kumimoji="0" lang="en-US" sz="13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profile, released for total O</a:t>
            </a:r>
            <a:r>
              <a:rPr kumimoji="0" lang="en-US" sz="13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cloud, NO</a:t>
            </a:r>
            <a:r>
              <a:rPr kumimoji="0" lang="en-US" sz="13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HCHO)</a:t>
            </a:r>
          </a:p>
        </p:txBody>
      </p:sp>
      <p:pic>
        <p:nvPicPr>
          <p:cNvPr id="8" name="Picture 7" descr="A map of the united states&#10;&#10;Description automatically generated">
            <a:extLst>
              <a:ext uri="{FF2B5EF4-FFF2-40B4-BE49-F238E27FC236}">
                <a16:creationId xmlns:a16="http://schemas.microsoft.com/office/drawing/2014/main" id="{85799CCB-336C-EB76-A34F-D3C029D523F2}"/>
              </a:ext>
            </a:extLst>
          </p:cNvPr>
          <p:cNvPicPr>
            <a:picLocks noChangeAspect="1"/>
          </p:cNvPicPr>
          <p:nvPr/>
        </p:nvPicPr>
        <p:blipFill>
          <a:blip r:embed="rId3"/>
          <a:stretch>
            <a:fillRect/>
          </a:stretch>
        </p:blipFill>
        <p:spPr>
          <a:xfrm>
            <a:off x="273320" y="4242371"/>
            <a:ext cx="4576976" cy="2610171"/>
          </a:xfrm>
          <a:prstGeom prst="rect">
            <a:avLst/>
          </a:prstGeom>
        </p:spPr>
      </p:pic>
      <p:pic>
        <p:nvPicPr>
          <p:cNvPr id="11" name="Picture 10">
            <a:extLst>
              <a:ext uri="{FF2B5EF4-FFF2-40B4-BE49-F238E27FC236}">
                <a16:creationId xmlns:a16="http://schemas.microsoft.com/office/drawing/2014/main" id="{063A0090-5DEA-BA64-DDF4-BA678C2F70A0}"/>
              </a:ext>
            </a:extLst>
          </p:cNvPr>
          <p:cNvPicPr>
            <a:picLocks noChangeAspect="1"/>
          </p:cNvPicPr>
          <p:nvPr/>
        </p:nvPicPr>
        <p:blipFill>
          <a:blip r:embed="rId4"/>
          <a:srcRect/>
          <a:stretch/>
        </p:blipFill>
        <p:spPr>
          <a:xfrm>
            <a:off x="5640086" y="4108753"/>
            <a:ext cx="1341160" cy="1341160"/>
          </a:xfrm>
          <a:prstGeom prst="rect">
            <a:avLst/>
          </a:prstGeom>
        </p:spPr>
      </p:pic>
      <p:sp>
        <p:nvSpPr>
          <p:cNvPr id="12" name="TextBox 11">
            <a:extLst>
              <a:ext uri="{FF2B5EF4-FFF2-40B4-BE49-F238E27FC236}">
                <a16:creationId xmlns:a16="http://schemas.microsoft.com/office/drawing/2014/main" id="{0120A99E-F084-1B6F-3F09-5B4682F298D5}"/>
              </a:ext>
            </a:extLst>
          </p:cNvPr>
          <p:cNvSpPr txBox="1"/>
          <p:nvPr/>
        </p:nvSpPr>
        <p:spPr>
          <a:xfrm>
            <a:off x="5049627" y="5763512"/>
            <a:ext cx="7142374" cy="1077218"/>
          </a:xfrm>
          <a:prstGeom prst="rect">
            <a:avLst/>
          </a:prstGeom>
          <a:noFill/>
        </p:spPr>
        <p:txBody>
          <a:bodyPr wrap="square" rtlCol="0">
            <a:spAutoFit/>
          </a:bodyPr>
          <a:lstStyle/>
          <a:p>
            <a:pPr marL="0" marR="0" lvl="0" indent="-228600" algn="l" defTabSz="914400" rtl="0" eaLnBrk="1" fontAlgn="auto" latinLnBrk="0" hangingPunct="1">
              <a:lnSpc>
                <a:spcPct val="100000"/>
              </a:lnSpc>
              <a:spcBef>
                <a:spcPts val="0"/>
              </a:spcBef>
              <a:spcAft>
                <a:spcPts val="0"/>
              </a:spcAft>
              <a:buClr>
                <a:prstClr val="black"/>
              </a:buClr>
              <a:buSzPts val="1400"/>
              <a:buFont typeface="Arial"/>
              <a:buNone/>
              <a:tabLst/>
              <a:defRPr/>
            </a:pPr>
            <a:r>
              <a:rPr kumimoji="0" lang="en-US" sz="1600" b="1" i="0" u="none" strike="noStrike" kern="1200" cap="none" spc="0" normalizeH="0" baseline="0" noProof="0" dirty="0">
                <a:ln>
                  <a:noFill/>
                </a:ln>
                <a:solidFill>
                  <a:srgbClr val="0A02FF"/>
                </a:solidFill>
                <a:effectLst/>
                <a:uLnTx/>
                <a:uFillTx/>
                <a:latin typeface="Roboto" panose="02000000000000000000" pitchFamily="2" charset="0"/>
                <a:ea typeface="Roboto" panose="02000000000000000000" pitchFamily="2" charset="0"/>
                <a:cs typeface="Arial" panose="020B0604020202020204" pitchFamily="34" charset="0"/>
              </a:rPr>
              <a:t>TEMPO V3/V4 &amp; NRT V2 download metrics (May 2024-December 2025)</a:t>
            </a:r>
          </a:p>
          <a:p>
            <a:pPr marL="590536" marR="0" lvl="0" indent="-285750" algn="l" defTabSz="914400" rtl="0" eaLnBrk="1" fontAlgn="auto" latinLnBrk="0" hangingPunct="1">
              <a:lnSpc>
                <a:spcPct val="100000"/>
              </a:lnSpc>
              <a:spcBef>
                <a:spcPts val="0"/>
              </a:spcBef>
              <a:spcAft>
                <a:spcPts val="0"/>
              </a:spcAft>
              <a:buClr>
                <a:prstClr val="black"/>
              </a:buClr>
              <a:buSzPts val="1400"/>
              <a:buFont typeface="Wingdings" pitchFamily="2" charset="2"/>
              <a:buChar char="ü"/>
              <a:tabLst/>
              <a:defRPr/>
            </a:pPr>
            <a:r>
              <a:rPr kumimoji="0" lang="en-US" sz="16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Arial" panose="020B0604020202020204" pitchFamily="34" charset="0"/>
              </a:rPr>
              <a:t>5 PB, 170M files, &gt;1300 unique user IPs</a:t>
            </a:r>
          </a:p>
          <a:p>
            <a:pPr marL="590536" lvl="0" indent="-285750">
              <a:buClr>
                <a:prstClr val="black"/>
              </a:buClr>
              <a:buSzPts val="1400"/>
              <a:buFont typeface="Wingdings" pitchFamily="2" charset="2"/>
              <a:buChar char="ü"/>
              <a:defRPr/>
            </a:pPr>
            <a:r>
              <a:rPr kumimoji="0" lang="en-US" sz="16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Worldview: </a:t>
            </a:r>
            <a:r>
              <a:rPr lang="en-US" sz="1600" b="1" dirty="0">
                <a:solidFill>
                  <a:srgbClr val="0432FF"/>
                </a:solidFill>
                <a:latin typeface="Times New Roman" panose="02020603050405020304" pitchFamily="18" charset="0"/>
                <a:ea typeface="Roboto" panose="02000000000000000000" pitchFamily="2" charset="0"/>
                <a:cs typeface="Times New Roman" panose="02020603050405020304" pitchFamily="18" charset="0"/>
              </a:rPr>
              <a:t>&gt;5</a:t>
            </a:r>
            <a:r>
              <a:rPr kumimoji="0" lang="en-US" sz="1600" b="1" i="0"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300 </a:t>
            </a:r>
            <a:r>
              <a:rPr kumimoji="0" lang="en-US" sz="1600" b="1" i="0" u="none"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unique user IPs</a:t>
            </a:r>
            <a:r>
              <a:rPr lang="en-US" sz="1600" b="1" dirty="0">
                <a:solidFill>
                  <a:srgbClr val="0432FF"/>
                </a:solidFill>
                <a:latin typeface="Times New Roman" panose="02020603050405020304" pitchFamily="18" charset="0"/>
                <a:ea typeface="Roboto" panose="02000000000000000000" pitchFamily="2" charset="0"/>
                <a:cs typeface="Times New Roman" panose="02020603050405020304" pitchFamily="18" charset="0"/>
              </a:rPr>
              <a:t>, 6.2M records</a:t>
            </a:r>
            <a:endParaRPr kumimoji="0" lang="en-US" sz="1600" b="1" i="0" u="none"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590536" marR="0" lvl="0" indent="-285750" algn="l" defTabSz="914400" rtl="0" eaLnBrk="1" fontAlgn="auto" latinLnBrk="0" hangingPunct="1">
              <a:lnSpc>
                <a:spcPct val="100000"/>
              </a:lnSpc>
              <a:spcBef>
                <a:spcPts val="0"/>
              </a:spcBef>
              <a:spcAft>
                <a:spcPts val="0"/>
              </a:spcAft>
              <a:buClr>
                <a:prstClr val="black"/>
              </a:buClr>
              <a:buSzPts val="1400"/>
              <a:buFont typeface="Wingdings" pitchFamily="2" charset="2"/>
              <a:buChar char="ü"/>
              <a:tabLst/>
              <a:defRPr/>
            </a:pPr>
            <a:r>
              <a:rPr kumimoji="0" lang="en-US" sz="16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ArcGIS Trop. NO</a:t>
            </a:r>
            <a:r>
              <a:rPr kumimoji="0" lang="en-US" sz="1600" b="1" i="0" u="none" strike="noStrike" kern="1200" cap="none" spc="0" normalizeH="0" baseline="-2500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2</a:t>
            </a:r>
            <a:r>
              <a:rPr lang="en-US" sz="16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(Living Atlas):</a:t>
            </a:r>
            <a:r>
              <a:rPr kumimoji="0" lang="en-US" sz="16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lang="en-US" sz="1600" b="1" dirty="0">
                <a:solidFill>
                  <a:srgbClr val="0432FF"/>
                </a:solidFill>
                <a:latin typeface="Times New Roman" panose="02020603050405020304" pitchFamily="18" charset="0"/>
                <a:ea typeface="Roboto" panose="02000000000000000000" pitchFamily="2" charset="0"/>
                <a:cs typeface="Times New Roman" panose="02020603050405020304" pitchFamily="18" charset="0"/>
              </a:rPr>
              <a:t>&gt;7</a:t>
            </a:r>
            <a:r>
              <a:rPr kumimoji="0" lang="en-US" sz="1600" b="1" i="0"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800 </a:t>
            </a:r>
            <a:r>
              <a:rPr kumimoji="0" lang="en-US" sz="1600" b="1" i="0" u="none"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unique user IPs</a:t>
            </a:r>
          </a:p>
        </p:txBody>
      </p:sp>
      <p:sp>
        <p:nvSpPr>
          <p:cNvPr id="13" name="TextBox 12">
            <a:extLst>
              <a:ext uri="{FF2B5EF4-FFF2-40B4-BE49-F238E27FC236}">
                <a16:creationId xmlns:a16="http://schemas.microsoft.com/office/drawing/2014/main" id="{33BE924A-3AD9-EABD-B1E5-A35B5E851928}"/>
              </a:ext>
            </a:extLst>
          </p:cNvPr>
          <p:cNvSpPr txBox="1"/>
          <p:nvPr/>
        </p:nvSpPr>
        <p:spPr>
          <a:xfrm>
            <a:off x="5202077" y="5348671"/>
            <a:ext cx="22683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ASDC TEMPO</a:t>
            </a:r>
          </a:p>
        </p:txBody>
      </p:sp>
      <p:graphicFrame>
        <p:nvGraphicFramePr>
          <p:cNvPr id="2" name="Table 1">
            <a:extLst>
              <a:ext uri="{FF2B5EF4-FFF2-40B4-BE49-F238E27FC236}">
                <a16:creationId xmlns:a16="http://schemas.microsoft.com/office/drawing/2014/main" id="{4DD2D20C-D7A6-A0C3-3D51-34681A31B695}"/>
              </a:ext>
            </a:extLst>
          </p:cNvPr>
          <p:cNvGraphicFramePr>
            <a:graphicFrameLocks noGrp="1"/>
          </p:cNvGraphicFramePr>
          <p:nvPr>
            <p:extLst>
              <p:ext uri="{D42A27DB-BD31-4B8C-83A1-F6EECF244321}">
                <p14:modId xmlns:p14="http://schemas.microsoft.com/office/powerpoint/2010/main" val="809410410"/>
              </p:ext>
            </p:extLst>
          </p:nvPr>
        </p:nvGraphicFramePr>
        <p:xfrm>
          <a:off x="93313" y="1116735"/>
          <a:ext cx="7142374" cy="2115785"/>
        </p:xfrm>
        <a:graphic>
          <a:graphicData uri="http://schemas.openxmlformats.org/drawingml/2006/table">
            <a:tbl>
              <a:tblPr firstRow="1" bandRow="1">
                <a:tableStyleId>{D27102A9-8310-4765-A935-A1911B00CA55}</a:tableStyleId>
              </a:tblPr>
              <a:tblGrid>
                <a:gridCol w="931859">
                  <a:extLst>
                    <a:ext uri="{9D8B030D-6E8A-4147-A177-3AD203B41FA5}">
                      <a16:colId xmlns:a16="http://schemas.microsoft.com/office/drawing/2014/main" val="3087290469"/>
                    </a:ext>
                  </a:extLst>
                </a:gridCol>
                <a:gridCol w="1223062">
                  <a:extLst>
                    <a:ext uri="{9D8B030D-6E8A-4147-A177-3AD203B41FA5}">
                      <a16:colId xmlns:a16="http://schemas.microsoft.com/office/drawing/2014/main" val="1565475734"/>
                    </a:ext>
                  </a:extLst>
                </a:gridCol>
                <a:gridCol w="4987453">
                  <a:extLst>
                    <a:ext uri="{9D8B030D-6E8A-4147-A177-3AD203B41FA5}">
                      <a16:colId xmlns:a16="http://schemas.microsoft.com/office/drawing/2014/main" val="21874101"/>
                    </a:ext>
                  </a:extLst>
                </a:gridCol>
              </a:tblGrid>
              <a:tr h="526556">
                <a:tc>
                  <a:txBody>
                    <a:bodyPr/>
                    <a:lstStyle/>
                    <a:p>
                      <a:pPr algn="ctr">
                        <a:lnSpc>
                          <a:spcPts val="1600"/>
                        </a:lnSpc>
                      </a:pPr>
                      <a:r>
                        <a:rPr lang="en-US" sz="1800" dirty="0">
                          <a:solidFill>
                            <a:schemeClr val="bg1"/>
                          </a:solidFill>
                        </a:rPr>
                        <a:t>Public Release</a:t>
                      </a:r>
                    </a:p>
                  </a:txBody>
                  <a:tcPr marL="18288" marR="18288" anchor="ctr">
                    <a:solidFill>
                      <a:schemeClr val="accent3">
                        <a:lumMod val="60000"/>
                        <a:lumOff val="40000"/>
                      </a:schemeClr>
                    </a:solidFill>
                  </a:tcPr>
                </a:tc>
                <a:tc>
                  <a:txBody>
                    <a:bodyPr/>
                    <a:lstStyle/>
                    <a:p>
                      <a:pPr algn="ctr">
                        <a:lnSpc>
                          <a:spcPts val="1600"/>
                        </a:lnSpc>
                      </a:pPr>
                      <a:r>
                        <a:rPr lang="en-US" sz="1800" dirty="0">
                          <a:solidFill>
                            <a:schemeClr val="bg1"/>
                          </a:solidFill>
                        </a:rPr>
                        <a:t>Date</a:t>
                      </a:r>
                    </a:p>
                  </a:txBody>
                  <a:tcPr marL="45720" marR="45720" anchor="ctr">
                    <a:solidFill>
                      <a:schemeClr val="accent3">
                        <a:lumMod val="60000"/>
                        <a:lumOff val="40000"/>
                      </a:schemeClr>
                    </a:solidFill>
                  </a:tcPr>
                </a:tc>
                <a:tc>
                  <a:txBody>
                    <a:bodyPr/>
                    <a:lstStyle/>
                    <a:p>
                      <a:pPr algn="ctr">
                        <a:lnSpc>
                          <a:spcPts val="1600"/>
                        </a:lnSpc>
                      </a:pPr>
                      <a:r>
                        <a:rPr lang="en-US" sz="1800" dirty="0">
                          <a:solidFill>
                            <a:schemeClr val="bg1"/>
                          </a:solidFill>
                        </a:rPr>
                        <a:t>Details</a:t>
                      </a:r>
                    </a:p>
                  </a:txBody>
                  <a:tcPr marL="45720" marR="45720" anchor="ctr">
                    <a:solidFill>
                      <a:schemeClr val="accent3">
                        <a:lumMod val="60000"/>
                        <a:lumOff val="40000"/>
                      </a:schemeClr>
                    </a:solidFill>
                  </a:tcPr>
                </a:tc>
                <a:extLst>
                  <a:ext uri="{0D108BD9-81ED-4DB2-BD59-A6C34878D82A}">
                    <a16:rowId xmlns:a16="http://schemas.microsoft.com/office/drawing/2014/main" val="4060861373"/>
                  </a:ext>
                </a:extLst>
              </a:tr>
              <a:tr h="639736">
                <a:tc>
                  <a:txBody>
                    <a:bodyPr/>
                    <a:lstStyle/>
                    <a:p>
                      <a:r>
                        <a:rPr lang="en-US" sz="1600" b="1" dirty="0">
                          <a:solidFill>
                            <a:srgbClr val="00B050"/>
                          </a:solidFill>
                        </a:rPr>
                        <a:t>V03</a:t>
                      </a:r>
                    </a:p>
                  </a:txBody>
                  <a:tcPr marL="18288" marR="18288"/>
                </a:tc>
                <a:tc>
                  <a:txBody>
                    <a:bodyPr/>
                    <a:lstStyle/>
                    <a:p>
                      <a:r>
                        <a:rPr lang="en-US" sz="1600" b="1" dirty="0">
                          <a:solidFill>
                            <a:srgbClr val="00B050"/>
                          </a:solidFill>
                        </a:rPr>
                        <a:t>5/20/2024</a:t>
                      </a:r>
                    </a:p>
                  </a:txBody>
                  <a:tcPr marL="45720" marR="45720"/>
                </a:tc>
                <a:tc>
                  <a:txBody>
                    <a:bodyPr/>
                    <a:lstStyle/>
                    <a:p>
                      <a:r>
                        <a:rPr lang="en-US" sz="1600" b="1" dirty="0">
                          <a:solidFill>
                            <a:srgbClr val="00B050"/>
                          </a:solidFill>
                        </a:rPr>
                        <a:t>L1, L2/3 cloud, NO</a:t>
                      </a:r>
                      <a:r>
                        <a:rPr lang="en-US" sz="1600" b="1" baseline="-25000" dirty="0">
                          <a:solidFill>
                            <a:srgbClr val="00B050"/>
                          </a:solidFill>
                        </a:rPr>
                        <a:t>2</a:t>
                      </a:r>
                      <a:r>
                        <a:rPr lang="en-US" sz="1600" b="1" dirty="0">
                          <a:solidFill>
                            <a:srgbClr val="00B050"/>
                          </a:solidFill>
                        </a:rPr>
                        <a:t>, H</a:t>
                      </a:r>
                      <a:r>
                        <a:rPr lang="en-US" sz="1600" b="1" baseline="-25000" dirty="0">
                          <a:solidFill>
                            <a:srgbClr val="00B050"/>
                          </a:solidFill>
                        </a:rPr>
                        <a:t>2</a:t>
                      </a:r>
                      <a:r>
                        <a:rPr lang="en-US" sz="1600" b="1" dirty="0">
                          <a:solidFill>
                            <a:srgbClr val="00B050"/>
                          </a:solidFill>
                        </a:rPr>
                        <a:t>CO, total O</a:t>
                      </a:r>
                      <a:r>
                        <a:rPr lang="en-US" sz="1600" b="1" baseline="-25000" dirty="0">
                          <a:solidFill>
                            <a:srgbClr val="00B050"/>
                          </a:solidFill>
                        </a:rPr>
                        <a:t>3</a:t>
                      </a:r>
                      <a:r>
                        <a:rPr lang="en-US" sz="1600" b="1" baseline="-25000" dirty="0">
                          <a:solidFill>
                            <a:srgbClr val="0432FF"/>
                          </a:solidFill>
                        </a:rPr>
                        <a:t> </a:t>
                      </a:r>
                      <a:r>
                        <a:rPr lang="en-US" sz="1600" b="1" dirty="0">
                          <a:solidFill>
                            <a:srgbClr val="0432FF"/>
                          </a:solidFill>
                        </a:rPr>
                        <a:t>(provisional)</a:t>
                      </a:r>
                      <a:endParaRPr lang="en-US" sz="1600" b="1" baseline="-25000" dirty="0">
                        <a:solidFill>
                          <a:srgbClr val="00B050"/>
                        </a:solidFill>
                      </a:endParaRPr>
                    </a:p>
                    <a:p>
                      <a:r>
                        <a:rPr lang="en-US" sz="1600" b="1" baseline="0" dirty="0">
                          <a:solidFill>
                            <a:srgbClr val="7030A0"/>
                          </a:solidFill>
                        </a:rPr>
                        <a:t>V3 O</a:t>
                      </a:r>
                      <a:r>
                        <a:rPr lang="en-US" sz="1600" b="1" baseline="-25000" dirty="0">
                          <a:solidFill>
                            <a:srgbClr val="7030A0"/>
                          </a:solidFill>
                        </a:rPr>
                        <a:t>3</a:t>
                      </a:r>
                      <a:r>
                        <a:rPr lang="en-US" sz="1600" b="1" baseline="0" dirty="0">
                          <a:solidFill>
                            <a:srgbClr val="7030A0"/>
                          </a:solidFill>
                        </a:rPr>
                        <a:t> profile (ASDC 6/9/2025, not for the public)</a:t>
                      </a:r>
                    </a:p>
                  </a:txBody>
                  <a:tcPr marL="45720" marR="45720"/>
                </a:tc>
                <a:extLst>
                  <a:ext uri="{0D108BD9-81ED-4DB2-BD59-A6C34878D82A}">
                    <a16:rowId xmlns:a16="http://schemas.microsoft.com/office/drawing/2014/main" val="2616522544"/>
                  </a:ext>
                </a:extLst>
              </a:tr>
              <a:tr h="370373">
                <a:tc>
                  <a:txBody>
                    <a:bodyPr/>
                    <a:lstStyle/>
                    <a:p>
                      <a:r>
                        <a:rPr lang="en-US" sz="1600" b="1" dirty="0">
                          <a:solidFill>
                            <a:srgbClr val="0432FF"/>
                          </a:solidFill>
                        </a:rPr>
                        <a:t>V04</a:t>
                      </a:r>
                    </a:p>
                  </a:txBody>
                  <a:tcPr marL="18288" marR="18288"/>
                </a:tc>
                <a:tc>
                  <a:txBody>
                    <a:bodyPr/>
                    <a:lstStyle/>
                    <a:p>
                      <a:r>
                        <a:rPr lang="en-US" sz="1600" b="1" dirty="0">
                          <a:solidFill>
                            <a:srgbClr val="0432FF"/>
                          </a:solidFill>
                        </a:rPr>
                        <a:t>9/17/2025</a:t>
                      </a:r>
                    </a:p>
                  </a:txBody>
                  <a:tcPr marL="45720" marR="45720"/>
                </a:tc>
                <a:tc>
                  <a:txBody>
                    <a:bodyPr/>
                    <a:lstStyle/>
                    <a:p>
                      <a:r>
                        <a:rPr lang="en-US" sz="1600" b="1" dirty="0">
                          <a:solidFill>
                            <a:srgbClr val="0432FF"/>
                          </a:solidFill>
                        </a:rPr>
                        <a:t>Ozone Profile (beta), L1 + other L2/L3 (provisional)</a:t>
                      </a:r>
                    </a:p>
                    <a:p>
                      <a:r>
                        <a:rPr lang="en-US" sz="1600" b="1" dirty="0">
                          <a:solidFill>
                            <a:schemeClr val="accent6">
                              <a:lumMod val="75000"/>
                            </a:schemeClr>
                          </a:solidFill>
                        </a:rPr>
                        <a:t>RADT  (1/6/2026), Reprocessing started on (1/29/2026)</a:t>
                      </a:r>
                    </a:p>
                  </a:txBody>
                  <a:tcPr marL="45720" marR="45720"/>
                </a:tc>
                <a:extLst>
                  <a:ext uri="{0D108BD9-81ED-4DB2-BD59-A6C34878D82A}">
                    <a16:rowId xmlns:a16="http://schemas.microsoft.com/office/drawing/2014/main" val="3794095288"/>
                  </a:ext>
                </a:extLst>
              </a:tr>
              <a:tr h="370373">
                <a:tc>
                  <a:txBody>
                    <a:bodyPr/>
                    <a:lstStyle/>
                    <a:p>
                      <a:r>
                        <a:rPr lang="en-US" sz="1600" b="1" dirty="0">
                          <a:solidFill>
                            <a:srgbClr val="0432FF"/>
                          </a:solidFill>
                        </a:rPr>
                        <a:t>NRT V02</a:t>
                      </a:r>
                    </a:p>
                  </a:txBody>
                  <a:tcPr marL="18288" marR="18288"/>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dirty="0">
                          <a:solidFill>
                            <a:srgbClr val="0432FF"/>
                          </a:solidFill>
                        </a:rPr>
                        <a:t>9/17/2025</a:t>
                      </a:r>
                    </a:p>
                  </a:txBody>
                  <a:tcPr marL="45720" marR="45720"/>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dirty="0">
                          <a:solidFill>
                            <a:srgbClr val="0432FF"/>
                          </a:solidFill>
                        </a:rPr>
                        <a:t>L1, L2/3 cloud, NO</a:t>
                      </a:r>
                      <a:r>
                        <a:rPr lang="en-US" sz="1600" b="1" baseline="-25000" dirty="0">
                          <a:solidFill>
                            <a:srgbClr val="0432FF"/>
                          </a:solidFill>
                        </a:rPr>
                        <a:t>2</a:t>
                      </a:r>
                      <a:r>
                        <a:rPr lang="en-US" sz="1600" b="1" dirty="0">
                          <a:solidFill>
                            <a:srgbClr val="0432FF"/>
                          </a:solidFill>
                        </a:rPr>
                        <a:t>, H</a:t>
                      </a:r>
                      <a:r>
                        <a:rPr lang="en-US" sz="1600" b="1" baseline="-25000" dirty="0">
                          <a:solidFill>
                            <a:srgbClr val="0432FF"/>
                          </a:solidFill>
                        </a:rPr>
                        <a:t>2</a:t>
                      </a:r>
                      <a:r>
                        <a:rPr lang="en-US" sz="1600" b="1" dirty="0">
                          <a:solidFill>
                            <a:srgbClr val="0432FF"/>
                          </a:solidFill>
                        </a:rPr>
                        <a:t>CO (funded by SNWG)</a:t>
                      </a:r>
                      <a:endParaRPr lang="en-US" sz="1600" b="1" baseline="-25000" dirty="0">
                        <a:solidFill>
                          <a:srgbClr val="0432FF"/>
                        </a:solidFill>
                      </a:endParaRPr>
                    </a:p>
                  </a:txBody>
                  <a:tcPr marL="45720" marR="45720"/>
                </a:tc>
                <a:extLst>
                  <a:ext uri="{0D108BD9-81ED-4DB2-BD59-A6C34878D82A}">
                    <a16:rowId xmlns:a16="http://schemas.microsoft.com/office/drawing/2014/main" val="1484676679"/>
                  </a:ext>
                </a:extLst>
              </a:tr>
            </a:tbl>
          </a:graphicData>
        </a:graphic>
      </p:graphicFrame>
      <p:sp>
        <p:nvSpPr>
          <p:cNvPr id="3" name="TextBox 2">
            <a:extLst>
              <a:ext uri="{FF2B5EF4-FFF2-40B4-BE49-F238E27FC236}">
                <a16:creationId xmlns:a16="http://schemas.microsoft.com/office/drawing/2014/main" id="{AD047804-2602-2532-CE50-2B76AC7F9338}"/>
              </a:ext>
            </a:extLst>
          </p:cNvPr>
          <p:cNvSpPr txBox="1"/>
          <p:nvPr/>
        </p:nvSpPr>
        <p:spPr>
          <a:xfrm>
            <a:off x="93312" y="3271538"/>
            <a:ext cx="7142375" cy="784830"/>
          </a:xfrm>
          <a:prstGeom prst="rect">
            <a:avLst/>
          </a:prstGeom>
          <a:noFill/>
        </p:spPr>
        <p:txBody>
          <a:bodyPr wrap="square" rtlCol="0">
            <a:spAutoFit/>
          </a:bodyPr>
          <a:lstStyle/>
          <a:p>
            <a:pPr>
              <a:spcBef>
                <a:spcPts val="600"/>
              </a:spcBef>
            </a:pPr>
            <a:r>
              <a:rPr lang="en-US" sz="2000" b="1" dirty="0">
                <a:solidFill>
                  <a:srgbClr val="FF0000"/>
                </a:solidFill>
                <a:latin typeface="Calibri"/>
              </a:rPr>
              <a:t>V4 reprocessing of all data products excl. O</a:t>
            </a:r>
            <a:r>
              <a:rPr lang="en-US" sz="2000" b="1" baseline="-25000" dirty="0">
                <a:solidFill>
                  <a:srgbClr val="FF0000"/>
                </a:solidFill>
                <a:latin typeface="Calibri"/>
              </a:rPr>
              <a:t>3</a:t>
            </a:r>
            <a:r>
              <a:rPr lang="en-US" sz="2000" b="1" dirty="0">
                <a:solidFill>
                  <a:srgbClr val="FF0000"/>
                </a:solidFill>
                <a:latin typeface="Calibri"/>
              </a:rPr>
              <a:t> profile by early Sep.;</a:t>
            </a:r>
          </a:p>
          <a:p>
            <a:pPr>
              <a:spcBef>
                <a:spcPts val="600"/>
              </a:spcBef>
            </a:pPr>
            <a:r>
              <a:rPr lang="en-US" sz="2000" b="1" dirty="0">
                <a:solidFill>
                  <a:srgbClr val="FF0000"/>
                </a:solidFill>
                <a:latin typeface="Calibri"/>
              </a:rPr>
              <a:t> Reprocessing of O</a:t>
            </a:r>
            <a:r>
              <a:rPr lang="en-US" sz="2000" b="1" baseline="-25000" dirty="0">
                <a:solidFill>
                  <a:srgbClr val="FF0000"/>
                </a:solidFill>
                <a:latin typeface="Calibri"/>
              </a:rPr>
              <a:t>3</a:t>
            </a:r>
            <a:r>
              <a:rPr lang="en-US" sz="2000" b="1" dirty="0">
                <a:solidFill>
                  <a:srgbClr val="FF0000"/>
                </a:solidFill>
                <a:latin typeface="Calibri"/>
              </a:rPr>
              <a:t> profile by late Dec.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5163-7646-F0E1-B6CD-66A606C117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0C95FC-8790-0C09-52F4-414A41E7E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4C6DCA35-AE78-ECE8-7A96-E50F77BC03F7}"/>
              </a:ext>
            </a:extLst>
          </p:cNvPr>
          <p:cNvSpPr>
            <a:spLocks noGrp="1"/>
          </p:cNvSpPr>
          <p:nvPr>
            <p:ph type="title"/>
          </p:nvPr>
        </p:nvSpPr>
        <p:spPr>
          <a:xfrm>
            <a:off x="0" y="0"/>
            <a:ext cx="12192000" cy="975701"/>
          </a:xfrm>
        </p:spPr>
        <p:txBody>
          <a:bodyPr/>
          <a:lstStyle/>
          <a:p>
            <a:r>
              <a:rPr lang="en-US" dirty="0"/>
              <a:t>Baseline TEMPO Data Products (V4)</a:t>
            </a:r>
            <a:endParaRPr lang="en-US" dirty="0">
              <a:solidFill>
                <a:srgbClr val="00B050"/>
              </a:solidFill>
            </a:endParaRPr>
          </a:p>
        </p:txBody>
      </p:sp>
      <p:sp>
        <p:nvSpPr>
          <p:cNvPr id="6" name="TextBox 5">
            <a:extLst>
              <a:ext uri="{FF2B5EF4-FFF2-40B4-BE49-F238E27FC236}">
                <a16:creationId xmlns:a16="http://schemas.microsoft.com/office/drawing/2014/main" id="{822CF58F-D38E-594E-5B2D-B3BEA98406D6}"/>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41276A7-D16E-7D1F-2430-C8A76666239E}"/>
              </a:ext>
            </a:extLst>
          </p:cNvPr>
          <p:cNvSpPr txBox="1"/>
          <p:nvPr/>
        </p:nvSpPr>
        <p:spPr>
          <a:xfrm>
            <a:off x="0" y="5861247"/>
            <a:ext cx="86801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a:t>
            </a:r>
            <a:r>
              <a:rPr kumimoji="0" lang="en-US" sz="1900" b="1" i="1" u="none" strike="noStrike" kern="1200" cap="none" spc="0" normalizeH="0" baseline="0" noProof="0" dirty="0">
                <a:ln>
                  <a:noFill/>
                </a:ln>
                <a:solidFill>
                  <a:prstClr val="black"/>
                </a:solidFill>
                <a:effectLst/>
                <a:uLnTx/>
                <a:uFillTx/>
                <a:latin typeface="Calibri"/>
                <a:ea typeface="+mn-ea"/>
                <a:cs typeface="+mn-cs"/>
              </a:rPr>
              <a:t>Beta</a:t>
            </a:r>
            <a:r>
              <a:rPr kumimoji="0" lang="en-US" sz="1900" b="0" i="0" u="none" strike="noStrike" kern="1200" cap="none" spc="0" normalizeH="0" baseline="0" noProof="0" dirty="0">
                <a:ln>
                  <a:noFill/>
                </a:ln>
                <a:solidFill>
                  <a:prstClr val="black"/>
                </a:solidFill>
                <a:effectLst/>
                <a:uLnTx/>
                <a:uFillTx/>
                <a:latin typeface="Calibri"/>
                <a:ea typeface="+mn-ea"/>
                <a:cs typeface="+mn-cs"/>
              </a:rPr>
              <a:t>: </a:t>
            </a:r>
            <a:r>
              <a:rPr lang="en-US" sz="1900" dirty="0">
                <a:solidFill>
                  <a:prstClr val="black"/>
                </a:solidFill>
                <a:latin typeface="Calibri"/>
              </a:rPr>
              <a:t>“minimally validated”, publication “not recommended and highly discouraged”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1" dirty="0">
                <a:solidFill>
                  <a:prstClr val="black"/>
                </a:solidFill>
                <a:latin typeface="Calibri"/>
              </a:rPr>
              <a:t>*Provisional:</a:t>
            </a:r>
            <a:r>
              <a:rPr lang="en-US" sz="1900" dirty="0">
                <a:solidFill>
                  <a:prstClr val="black"/>
                </a:solidFill>
                <a:latin typeface="Calibri"/>
              </a:rPr>
              <a:t> “performance demonstrated”, "suitable for scientific publication” </a:t>
            </a:r>
          </a:p>
        </p:txBody>
      </p:sp>
      <p:graphicFrame>
        <p:nvGraphicFramePr>
          <p:cNvPr id="4" name="Table 3">
            <a:extLst>
              <a:ext uri="{FF2B5EF4-FFF2-40B4-BE49-F238E27FC236}">
                <a16:creationId xmlns:a16="http://schemas.microsoft.com/office/drawing/2014/main" id="{EFA013E3-C7C9-6169-FEDD-A176D793B02A}"/>
              </a:ext>
            </a:extLst>
          </p:cNvPr>
          <p:cNvGraphicFramePr>
            <a:graphicFrameLocks noGrp="1"/>
          </p:cNvGraphicFramePr>
          <p:nvPr>
            <p:extLst>
              <p:ext uri="{D42A27DB-BD31-4B8C-83A1-F6EECF244321}">
                <p14:modId xmlns:p14="http://schemas.microsoft.com/office/powerpoint/2010/main" val="3705387057"/>
              </p:ext>
            </p:extLst>
          </p:nvPr>
        </p:nvGraphicFramePr>
        <p:xfrm>
          <a:off x="57372" y="1161079"/>
          <a:ext cx="8622802" cy="4646531"/>
        </p:xfrm>
        <a:graphic>
          <a:graphicData uri="http://schemas.openxmlformats.org/drawingml/2006/table">
            <a:tbl>
              <a:tblPr firstRow="1" bandRow="1">
                <a:tableStyleId>{5940675A-B579-460E-94D1-54222C63F5DA}</a:tableStyleId>
              </a:tblPr>
              <a:tblGrid>
                <a:gridCol w="966858">
                  <a:extLst>
                    <a:ext uri="{9D8B030D-6E8A-4147-A177-3AD203B41FA5}">
                      <a16:colId xmlns:a16="http://schemas.microsoft.com/office/drawing/2014/main" val="3087290469"/>
                    </a:ext>
                  </a:extLst>
                </a:gridCol>
                <a:gridCol w="4045731">
                  <a:extLst>
                    <a:ext uri="{9D8B030D-6E8A-4147-A177-3AD203B41FA5}">
                      <a16:colId xmlns:a16="http://schemas.microsoft.com/office/drawing/2014/main" val="1565475734"/>
                    </a:ext>
                  </a:extLst>
                </a:gridCol>
                <a:gridCol w="3610213">
                  <a:extLst>
                    <a:ext uri="{9D8B030D-6E8A-4147-A177-3AD203B41FA5}">
                      <a16:colId xmlns:a16="http://schemas.microsoft.com/office/drawing/2014/main" val="3300717969"/>
                    </a:ext>
                  </a:extLst>
                </a:gridCol>
              </a:tblGrid>
              <a:tr h="531731">
                <a:tc>
                  <a:txBody>
                    <a:bodyPr/>
                    <a:lstStyle/>
                    <a:p>
                      <a:r>
                        <a:rPr lang="en-US" dirty="0">
                          <a:solidFill>
                            <a:schemeClr val="bg1"/>
                          </a:solidFill>
                        </a:rPr>
                        <a:t>Level</a:t>
                      </a:r>
                    </a:p>
                  </a:txBody>
                  <a:tcPr>
                    <a:solidFill>
                      <a:schemeClr val="accent2"/>
                    </a:solidFill>
                  </a:tcPr>
                </a:tc>
                <a:tc>
                  <a:txBody>
                    <a:bodyPr/>
                    <a:lstStyle/>
                    <a:p>
                      <a:r>
                        <a:rPr lang="en-US" b="1" dirty="0">
                          <a:solidFill>
                            <a:schemeClr val="bg1"/>
                          </a:solidFill>
                        </a:rPr>
                        <a:t>V4 Product</a:t>
                      </a:r>
                    </a:p>
                  </a:txBody>
                  <a:tcPr>
                    <a:solidFill>
                      <a:schemeClr val="accent2"/>
                    </a:solidFill>
                  </a:tcPr>
                </a:tc>
                <a:tc>
                  <a:txBody>
                    <a:bodyPr/>
                    <a:lstStyle/>
                    <a:p>
                      <a:r>
                        <a:rPr lang="en-US" dirty="0">
                          <a:solidFill>
                            <a:schemeClr val="bg1"/>
                          </a:solidFill>
                        </a:rPr>
                        <a:t>Validation Status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t>L1</a:t>
                      </a:r>
                    </a:p>
                  </a:txBody>
                  <a:tcPr>
                    <a:solidFill>
                      <a:schemeClr val="bg1"/>
                    </a:solidFill>
                  </a:tcPr>
                </a:tc>
                <a:tc>
                  <a:txBody>
                    <a:bodyPr/>
                    <a:lstStyle/>
                    <a:p>
                      <a:r>
                        <a:rPr lang="en-US" dirty="0"/>
                        <a:t>Irradiance</a:t>
                      </a:r>
                      <a:endParaRPr lang="en-US" baseline="30000" dirty="0">
                        <a:solidFill>
                          <a:srgbClr val="00B050"/>
                        </a:solidFill>
                      </a:endParaRP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955298805"/>
                  </a:ext>
                </a:extLst>
              </a:tr>
              <a:tr h="370840">
                <a:tc>
                  <a:txBody>
                    <a:bodyPr/>
                    <a:lstStyle/>
                    <a:p>
                      <a:endParaRPr lang="en-US" dirty="0"/>
                    </a:p>
                  </a:txBody>
                  <a:tcPr>
                    <a:solidFill>
                      <a:schemeClr val="bg1"/>
                    </a:solidFill>
                  </a:tcPr>
                </a:tc>
                <a:tc>
                  <a:txBody>
                    <a:bodyPr/>
                    <a:lstStyle/>
                    <a:p>
                      <a:r>
                        <a:rPr lang="en-US" dirty="0"/>
                        <a:t>Radiance</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420817203"/>
                  </a:ext>
                </a:extLst>
              </a:tr>
              <a:tr h="370840">
                <a:tc>
                  <a:txBody>
                    <a:bodyPr/>
                    <a:lstStyle/>
                    <a:p>
                      <a:endParaRPr lang="en-US"/>
                    </a:p>
                  </a:txBody>
                  <a:tcPr>
                    <a:solidFill>
                      <a:schemeClr val="bg1"/>
                    </a:solidFill>
                  </a:tcPr>
                </a:tc>
                <a:tc>
                  <a:txBody>
                    <a:bodyPr/>
                    <a:lstStyle/>
                    <a:p>
                      <a:r>
                        <a:rPr lang="en-US" dirty="0"/>
                        <a:t>Radiance (twilight – city lights)</a:t>
                      </a:r>
                    </a:p>
                  </a:txBody>
                  <a:tcPr>
                    <a:solidFill>
                      <a:schemeClr val="bg1"/>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mn-lt"/>
                          <a:ea typeface="+mn-ea"/>
                          <a:cs typeface="+mn-cs"/>
                        </a:rPr>
                        <a:t>Provisional</a:t>
                      </a:r>
                      <a:endParaRPr lang="en-US" sz="2000" dirty="0">
                        <a:solidFill>
                          <a:srgbClr val="FF0000"/>
                        </a:solidFill>
                      </a:endParaRPr>
                    </a:p>
                  </a:txBody>
                  <a:tcPr>
                    <a:solidFill>
                      <a:schemeClr val="bg1"/>
                    </a:solidFill>
                  </a:tcPr>
                </a:tc>
                <a:extLst>
                  <a:ext uri="{0D108BD9-81ED-4DB2-BD59-A6C34878D82A}">
                    <a16:rowId xmlns:a16="http://schemas.microsoft.com/office/drawing/2014/main" val="2616522544"/>
                  </a:ext>
                </a:extLst>
              </a:tr>
              <a:tr h="370840">
                <a:tc>
                  <a:txBody>
                    <a:bodyPr/>
                    <a:lstStyle/>
                    <a:p>
                      <a:r>
                        <a:rPr lang="en-US" dirty="0"/>
                        <a:t>L2</a:t>
                      </a:r>
                    </a:p>
                  </a:txBody>
                  <a:tcPr>
                    <a:solidFill>
                      <a:schemeClr val="bg1"/>
                    </a:solidFill>
                  </a:tcPr>
                </a:tc>
                <a:tc>
                  <a:txBody>
                    <a:bodyPr/>
                    <a:lstStyle/>
                    <a:p>
                      <a:r>
                        <a:rPr lang="en-US" dirty="0"/>
                        <a:t>Clouds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127983339"/>
                  </a:ext>
                </a:extLst>
              </a:tr>
              <a:tr h="370840">
                <a:tc>
                  <a:txBody>
                    <a:bodyPr/>
                    <a:lstStyle/>
                    <a:p>
                      <a:endParaRPr lang="en-US"/>
                    </a:p>
                  </a:txBody>
                  <a:tcPr>
                    <a:solidFill>
                      <a:schemeClr val="bg1"/>
                    </a:solidFill>
                  </a:tcPr>
                </a:tc>
                <a:tc>
                  <a:txBody>
                    <a:bodyPr/>
                    <a:lstStyle/>
                    <a:p>
                      <a:r>
                        <a:rPr lang="en-US" dirty="0"/>
                        <a:t>NO</a:t>
                      </a:r>
                      <a:r>
                        <a:rPr lang="en-US" baseline="-25000" dirty="0"/>
                        <a:t>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740295480"/>
                  </a:ext>
                </a:extLst>
              </a:tr>
              <a:tr h="370840">
                <a:tc>
                  <a:txBody>
                    <a:bodyPr/>
                    <a:lstStyle/>
                    <a:p>
                      <a:endParaRPr lang="en-US"/>
                    </a:p>
                  </a:txBody>
                  <a:tcPr>
                    <a:solidFill>
                      <a:schemeClr val="bg1"/>
                    </a:solidFill>
                  </a:tcPr>
                </a:tc>
                <a:tc>
                  <a:txBody>
                    <a:bodyPr/>
                    <a:lstStyle/>
                    <a:p>
                      <a:r>
                        <a:rPr lang="en-US" dirty="0"/>
                        <a:t>HCHO</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579752086"/>
                  </a:ext>
                </a:extLst>
              </a:tr>
              <a:tr h="370840">
                <a:tc>
                  <a:txBody>
                    <a:bodyPr/>
                    <a:lstStyle/>
                    <a:p>
                      <a:endParaRPr lang="en-US"/>
                    </a:p>
                  </a:txBody>
                  <a:tcPr>
                    <a:solidFill>
                      <a:schemeClr val="bg1"/>
                    </a:solidFill>
                  </a:tcPr>
                </a:tc>
                <a:tc>
                  <a:txBody>
                    <a:bodyPr/>
                    <a:lstStyle/>
                    <a:p>
                      <a:r>
                        <a:rPr lang="en-US" dirty="0"/>
                        <a:t>O</a:t>
                      </a:r>
                      <a:r>
                        <a:rPr lang="en-US" baseline="-25000" dirty="0"/>
                        <a:t>3</a:t>
                      </a:r>
                      <a:r>
                        <a:rPr lang="en-US" dirty="0"/>
                        <a:t> (total)</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431818579"/>
                  </a:ext>
                </a:extLst>
              </a:tr>
              <a:tr h="370840">
                <a:tc>
                  <a:txBody>
                    <a:bodyPr/>
                    <a:lstStyle/>
                    <a:p>
                      <a:endParaRPr lang="en-US" dirty="0"/>
                    </a:p>
                  </a:txBody>
                  <a:tcPr>
                    <a:solidFill>
                      <a:schemeClr val="bg1"/>
                    </a:solidFill>
                  </a:tcPr>
                </a:tc>
                <a:tc>
                  <a:txBody>
                    <a:bodyPr/>
                    <a:lstStyle/>
                    <a:p>
                      <a:r>
                        <a:rPr lang="en-US" dirty="0"/>
                        <a:t>O</a:t>
                      </a:r>
                      <a:r>
                        <a:rPr lang="en-US" baseline="-25000" dirty="0"/>
                        <a:t>3</a:t>
                      </a:r>
                      <a:r>
                        <a:rPr lang="en-US" dirty="0"/>
                        <a:t> (profile)</a:t>
                      </a:r>
                    </a:p>
                  </a:txBody>
                  <a:tcPr>
                    <a:solidFill>
                      <a:schemeClr val="bg1"/>
                    </a:solidFill>
                  </a:tcPr>
                </a:tc>
                <a:tc>
                  <a:txBody>
                    <a:bodyPr/>
                    <a:lstStyle/>
                    <a:p>
                      <a:r>
                        <a:rPr lang="en-US" dirty="0">
                          <a:solidFill>
                            <a:srgbClr val="FF0000"/>
                          </a:solidFill>
                        </a:rPr>
                        <a:t>Beta-&gt;Provisional in 6/2026</a:t>
                      </a:r>
                    </a:p>
                  </a:txBody>
                  <a:tcPr>
                    <a:solidFill>
                      <a:schemeClr val="bg1"/>
                    </a:solidFill>
                  </a:tcPr>
                </a:tc>
                <a:extLst>
                  <a:ext uri="{0D108BD9-81ED-4DB2-BD59-A6C34878D82A}">
                    <a16:rowId xmlns:a16="http://schemas.microsoft.com/office/drawing/2014/main" val="1404388326"/>
                  </a:ext>
                </a:extLst>
              </a:tr>
              <a:tr h="370840">
                <a:tc>
                  <a:txBody>
                    <a:bodyPr/>
                    <a:lstStyle/>
                    <a:p>
                      <a:r>
                        <a:rPr lang="en-US" dirty="0"/>
                        <a:t>L3</a:t>
                      </a:r>
                    </a:p>
                  </a:txBody>
                  <a:tcPr>
                    <a:solidFill>
                      <a:schemeClr val="bg1"/>
                    </a:solidFill>
                  </a:tcPr>
                </a:tc>
                <a:tc>
                  <a:txBody>
                    <a:bodyPr/>
                    <a:lstStyle/>
                    <a:p>
                      <a:r>
                        <a:rPr lang="en-US" dirty="0"/>
                        <a:t>L2 gridded to 0.02° × 0.02°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632175886"/>
                  </a:ext>
                </a:extLst>
              </a:tr>
            </a:tbl>
          </a:graphicData>
        </a:graphic>
      </p:graphicFrame>
      <p:sp>
        <p:nvSpPr>
          <p:cNvPr id="7" name="TextBox 6">
            <a:extLst>
              <a:ext uri="{FF2B5EF4-FFF2-40B4-BE49-F238E27FC236}">
                <a16:creationId xmlns:a16="http://schemas.microsoft.com/office/drawing/2014/main" id="{9E51C1A4-4FD7-4C6E-5292-50E87178FF21}"/>
              </a:ext>
            </a:extLst>
          </p:cNvPr>
          <p:cNvSpPr txBox="1"/>
          <p:nvPr/>
        </p:nvSpPr>
        <p:spPr>
          <a:xfrm>
            <a:off x="8797604" y="1164993"/>
            <a:ext cx="3337024" cy="4031873"/>
          </a:xfrm>
          <a:prstGeom prst="rect">
            <a:avLst/>
          </a:prstGeom>
          <a:solidFill>
            <a:schemeClr val="bg1"/>
          </a:solid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B050"/>
                </a:solidFill>
                <a:latin typeface="Calibri"/>
              </a:rPr>
              <a:t>Develop in-house validation capability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B050"/>
                </a:solidFill>
                <a:latin typeface="Calibri"/>
              </a:rPr>
              <a:t>work with the Validation Team to validate V4 and advance it to Full level (mid. 2027)</a:t>
            </a:r>
          </a:p>
        </p:txBody>
      </p:sp>
      <p:sp>
        <p:nvSpPr>
          <p:cNvPr id="9" name="TextBox 8">
            <a:extLst>
              <a:ext uri="{FF2B5EF4-FFF2-40B4-BE49-F238E27FC236}">
                <a16:creationId xmlns:a16="http://schemas.microsoft.com/office/drawing/2014/main" id="{06D6F95F-CEB1-7108-90CE-99065B324741}"/>
              </a:ext>
            </a:extLst>
          </p:cNvPr>
          <p:cNvSpPr txBox="1"/>
          <p:nvPr/>
        </p:nvSpPr>
        <p:spPr>
          <a:xfrm>
            <a:off x="4678237" y="6527914"/>
            <a:ext cx="7097323" cy="369332"/>
          </a:xfrm>
          <a:prstGeom prst="rect">
            <a:avLst/>
          </a:prstGeom>
          <a:noFill/>
        </p:spPr>
        <p:txBody>
          <a:bodyPr wrap="square" rtlCol="0">
            <a:spAutoFit/>
          </a:bodyPr>
          <a:lstStyle/>
          <a:p>
            <a:r>
              <a:rPr lang="en-US" b="1" dirty="0">
                <a:solidFill>
                  <a:schemeClr val="accent6">
                    <a:lumMod val="75000"/>
                  </a:schemeClr>
                </a:solidFill>
              </a:rPr>
              <a:t>See J. Park @11:50 am next session; and M. Johnson at 5:30 pm today</a:t>
            </a:r>
          </a:p>
        </p:txBody>
      </p:sp>
      <p:cxnSp>
        <p:nvCxnSpPr>
          <p:cNvPr id="10" name="Straight Arrow Connector 9">
            <a:extLst>
              <a:ext uri="{FF2B5EF4-FFF2-40B4-BE49-F238E27FC236}">
                <a16:creationId xmlns:a16="http://schemas.microsoft.com/office/drawing/2014/main" id="{E5B17D32-00D4-0286-AF55-FD897694A5CC}"/>
              </a:ext>
            </a:extLst>
          </p:cNvPr>
          <p:cNvCxnSpPr>
            <a:cxnSpLocks/>
          </p:cNvCxnSpPr>
          <p:nvPr/>
        </p:nvCxnSpPr>
        <p:spPr>
          <a:xfrm>
            <a:off x="8513322" y="5380881"/>
            <a:ext cx="250047" cy="119065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342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Expand Beyond TEMPO Baseline Products</a:t>
            </a:r>
            <a:br>
              <a:rPr lang="en-US" dirty="0"/>
            </a:br>
            <a:r>
              <a:rPr lang="en-US" dirty="0">
                <a:solidFill>
                  <a:srgbClr val="00B050"/>
                </a:solidFill>
              </a:rPr>
              <a:t>SNWG NRT</a:t>
            </a:r>
            <a:r>
              <a:rPr lang="en-US" dirty="0"/>
              <a:t> + </a:t>
            </a:r>
            <a:r>
              <a:rPr lang="en-US" dirty="0">
                <a:solidFill>
                  <a:schemeClr val="tx2">
                    <a:lumMod val="60000"/>
                    <a:lumOff val="40000"/>
                  </a:schemeClr>
                </a:solidFill>
              </a:rPr>
              <a:t>SNWG Enhanced </a:t>
            </a:r>
            <a:r>
              <a:rPr lang="en-US" dirty="0"/>
              <a:t>+ </a:t>
            </a:r>
            <a:r>
              <a:rPr lang="en-US" dirty="0">
                <a:solidFill>
                  <a:schemeClr val="accent4"/>
                </a:solidFill>
              </a:rPr>
              <a:t>Research</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id="{ABA452DB-F728-DCF5-A836-0A857BD31823}"/>
              </a:ext>
            </a:extLst>
          </p:cNvPr>
          <p:cNvGraphicFramePr>
            <a:graphicFrameLocks noGrp="1"/>
          </p:cNvGraphicFramePr>
          <p:nvPr>
            <p:extLst>
              <p:ext uri="{D42A27DB-BD31-4B8C-83A1-F6EECF244321}">
                <p14:modId xmlns:p14="http://schemas.microsoft.com/office/powerpoint/2010/main" val="3255647416"/>
              </p:ext>
            </p:extLst>
          </p:nvPr>
        </p:nvGraphicFramePr>
        <p:xfrm>
          <a:off x="96684" y="1079720"/>
          <a:ext cx="7355875" cy="5541420"/>
        </p:xfrm>
        <a:graphic>
          <a:graphicData uri="http://schemas.openxmlformats.org/drawingml/2006/table">
            <a:tbl>
              <a:tblPr firstRow="1" bandRow="1"/>
              <a:tblGrid>
                <a:gridCol w="805209">
                  <a:extLst>
                    <a:ext uri="{9D8B030D-6E8A-4147-A177-3AD203B41FA5}">
                      <a16:colId xmlns:a16="http://schemas.microsoft.com/office/drawing/2014/main" val="3087290469"/>
                    </a:ext>
                  </a:extLst>
                </a:gridCol>
                <a:gridCol w="4055165">
                  <a:extLst>
                    <a:ext uri="{9D8B030D-6E8A-4147-A177-3AD203B41FA5}">
                      <a16:colId xmlns:a16="http://schemas.microsoft.com/office/drawing/2014/main" val="1565475734"/>
                    </a:ext>
                  </a:extLst>
                </a:gridCol>
                <a:gridCol w="2495501">
                  <a:extLst>
                    <a:ext uri="{9D8B030D-6E8A-4147-A177-3AD203B41FA5}">
                      <a16:colId xmlns:a16="http://schemas.microsoft.com/office/drawing/2014/main" val="3300717969"/>
                    </a:ext>
                  </a:extLst>
                </a:gridCol>
              </a:tblGrid>
              <a:tr h="0">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2000"/>
                        </a:lnSpc>
                      </a:pPr>
                      <a:r>
                        <a:rPr lang="en-US" sz="2000" dirty="0">
                          <a:solidFill>
                            <a:schemeClr val="bg1"/>
                          </a:solidFill>
                        </a:rPr>
                        <a:t>Level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2000"/>
                        </a:lnSpc>
                      </a:pPr>
                      <a:r>
                        <a:rPr lang="en-US" sz="2000" dirty="0">
                          <a:solidFill>
                            <a:schemeClr val="bg1"/>
                          </a:solidFill>
                        </a:rPr>
                        <a:t>Product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2000"/>
                        </a:lnSpc>
                      </a:pPr>
                      <a:r>
                        <a:rPr lang="en-US" sz="2000" dirty="0">
                          <a:solidFill>
                            <a:schemeClr val="bg1"/>
                          </a:solidFill>
                        </a:rPr>
                        <a:t>Developer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extLst>
                  <a:ext uri="{0D108BD9-81ED-4DB2-BD59-A6C34878D82A}">
                    <a16:rowId xmlns:a16="http://schemas.microsoft.com/office/drawing/2014/main" val="4060861373"/>
                  </a:ext>
                </a:extLst>
              </a:tr>
              <a:tr h="0">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L1</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Irradiance </a:t>
                      </a:r>
                      <a:endParaRPr lang="en-US" sz="1600" b="1" baseline="30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55298805"/>
                  </a:ext>
                </a:extLst>
              </a:tr>
              <a:tr h="146964">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Radiance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t>SAO </a:t>
                      </a:r>
                      <a:r>
                        <a:rPr lang="en-US" sz="1400" b="0" i="0" dirty="0">
                          <a:solidFill>
                            <a:srgbClr val="00B050"/>
                          </a:solidFill>
                          <a:latin typeface="Arial Narrow" panose="020B0604020202020204" pitchFamily="34" charset="0"/>
                          <a:cs typeface="Arial Narrow" panose="020B0604020202020204" pitchFamily="34" charset="0"/>
                        </a:rPr>
                        <a:t>(Chong, ESS, 2026)</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081720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Radiance (twilight – city lights)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t>SAO </a:t>
                      </a:r>
                      <a:r>
                        <a:rPr lang="en-US" sz="1200" b="1" i="0" kern="1200" dirty="0">
                          <a:solidFill>
                            <a:srgbClr val="00B050"/>
                          </a:solidFill>
                          <a:latin typeface="Arial Narrow" panose="020B0604020202020204" pitchFamily="34" charset="0"/>
                          <a:ea typeface="+mn-ea"/>
                          <a:cs typeface="Arial Narrow" panose="020B0604020202020204" pitchFamily="34" charset="0"/>
                        </a:rPr>
                        <a:t>(Carr, ESS, 2025)</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61652254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L2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Cloud </a:t>
                      </a:r>
                      <a:r>
                        <a:rPr lang="en-US" sz="1600" b="1" baseline="30000" dirty="0">
                          <a:solidFill>
                            <a:srgbClr val="00B050"/>
                          </a:solidFill>
                        </a:rPr>
                        <a:t>NRT</a:t>
                      </a: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t>SAO/GSFC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Wang, ESS, 2025</a:t>
                      </a:r>
                      <a:r>
                        <a:rPr lang="en-US" sz="1200" b="0" i="0" dirty="0">
                          <a:solidFill>
                            <a:srgbClr val="00B050"/>
                          </a:solidFill>
                          <a:latin typeface="Arial Narrow" panose="020B0604020202020204" pitchFamily="34" charset="0"/>
                          <a:cs typeface="Arial Narrow" panose="020B0604020202020204" pitchFamily="34" charset="0"/>
                        </a:rPr>
                        <a: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2798333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NO</a:t>
                      </a:r>
                      <a:r>
                        <a:rPr lang="en-US" sz="1600" b="1" baseline="-25000" dirty="0"/>
                        <a:t>2</a:t>
                      </a:r>
                      <a:r>
                        <a:rPr lang="en-US" sz="1600" b="1" baseline="0" dirty="0"/>
                        <a:t> </a:t>
                      </a:r>
                      <a:r>
                        <a:rPr lang="en-US" sz="1600" b="1" baseline="30000" dirty="0">
                          <a:solidFill>
                            <a:srgbClr val="00B050"/>
                          </a:solidFill>
                        </a:rPr>
                        <a:t>NRT</a:t>
                      </a:r>
                      <a:endParaRPr lang="en-US" sz="1600" b="1" baseline="-25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Nowlan, ATBD, 2024</a:t>
                      </a:r>
                      <a:r>
                        <a:rPr lang="en-US" sz="1200" b="0" i="0" dirty="0">
                          <a:solidFill>
                            <a:srgbClr val="00B050"/>
                          </a:solidFill>
                          <a:latin typeface="Arial Narrow" panose="020B0604020202020204" pitchFamily="34" charset="0"/>
                          <a:cs typeface="Arial Narrow" panose="020B0604020202020204" pitchFamily="34" charset="0"/>
                        </a:rPr>
                        <a:t>)</a:t>
                      </a:r>
                      <a:endParaRPr lang="en-US" sz="12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40295480"/>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H</a:t>
                      </a:r>
                      <a:r>
                        <a:rPr lang="en-US" sz="1600" b="1" baseline="-25000" dirty="0"/>
                        <a:t>2</a:t>
                      </a:r>
                      <a:r>
                        <a:rPr lang="en-US" sz="1600" b="1" dirty="0"/>
                        <a:t>CO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Gonzalez Abad, ATBD,2024</a:t>
                      </a:r>
                      <a:r>
                        <a:rPr lang="en-US" sz="1200" b="0" i="0" dirty="0">
                          <a:solidFill>
                            <a:srgbClr val="00B050"/>
                          </a:solidFill>
                          <a:latin typeface="Arial Narrow" panose="020B0604020202020204" pitchFamily="34" charset="0"/>
                          <a:cs typeface="Arial Narrow" panose="020B0604020202020204" pitchFamily="34" charset="0"/>
                        </a:rPr>
                        <a:t>)</a:t>
                      </a:r>
                      <a:endParaRPr lang="en-US" sz="12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7975208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O</a:t>
                      </a:r>
                      <a:r>
                        <a:rPr lang="en-US" sz="1600" b="1" baseline="-25000" dirty="0"/>
                        <a:t>3</a:t>
                      </a:r>
                      <a:r>
                        <a:rPr lang="en-US" sz="1600" b="1" dirty="0"/>
                        <a:t> (total)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3181857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O</a:t>
                      </a:r>
                      <a:r>
                        <a:rPr lang="en-US" sz="1600" b="1" baseline="-25000" dirty="0"/>
                        <a:t>3</a:t>
                      </a:r>
                      <a:r>
                        <a:rPr lang="en-US" sz="1600" b="1" dirty="0"/>
                        <a:t> (profile)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40438832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500" b="1" dirty="0">
                          <a:solidFill>
                            <a:srgbClr val="00B050"/>
                          </a:solidFill>
                        </a:rPr>
                        <a:t>TEMPO/GOES-R aerosol products </a:t>
                      </a:r>
                      <a:r>
                        <a:rPr lang="en-US" sz="1500" b="1" baseline="30000" dirty="0">
                          <a:solidFill>
                            <a:srgbClr val="00B050"/>
                          </a:solidFill>
                        </a:rPr>
                        <a:t>NRT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solidFill>
                            <a:srgbClr val="00B050"/>
                          </a:solidFill>
                        </a:rPr>
                        <a:t>NOAA</a:t>
                      </a:r>
                      <a:r>
                        <a:rPr lang="en-US" sz="1000" b="0" i="0" dirty="0">
                          <a:solidFill>
                            <a:srgbClr val="00B050"/>
                          </a:solidFill>
                          <a:latin typeface="Arial Narrow" panose="020B0604020202020204" pitchFamily="34" charset="0"/>
                          <a:cs typeface="Arial Narrow" panose="020B0604020202020204" pitchFamily="34" charset="0"/>
                        </a:rPr>
                        <a:t>(released, ASDC, </a:t>
                      </a:r>
                      <a:r>
                        <a:rPr lang="en-US" sz="1000" b="1" i="0" dirty="0">
                          <a:solidFill>
                            <a:srgbClr val="00B050"/>
                          </a:solidFill>
                          <a:latin typeface="Arial Narrow" panose="020B0604020202020204" pitchFamily="34" charset="0"/>
                          <a:cs typeface="Arial Narrow" panose="020B0604020202020204" pitchFamily="34" charset="0"/>
                        </a:rPr>
                        <a:t>Zhang, JGR,25,26</a:t>
                      </a:r>
                      <a:r>
                        <a:rPr lang="en-US" sz="1000" b="0" i="0" dirty="0">
                          <a:solidFill>
                            <a:srgbClr val="00B050"/>
                          </a:solidFill>
                          <a:latin typeface="Arial Narrow" panose="020B0604020202020204" pitchFamily="34" charset="0"/>
                          <a:cs typeface="Arial Narrow" panose="020B0604020202020204" pitchFamily="34" charset="0"/>
                        </a:rPr>
                        <a: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209109648"/>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C</a:t>
                      </a:r>
                      <a:r>
                        <a:rPr lang="en-US" sz="1600" b="1" baseline="-25000" dirty="0">
                          <a:solidFill>
                            <a:schemeClr val="accent1"/>
                          </a:solidFill>
                        </a:rPr>
                        <a:t>2</a:t>
                      </a: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r>
                        <a:rPr lang="en-US" sz="1600" b="1" baseline="-25000" dirty="0">
                          <a:solidFill>
                            <a:schemeClr val="accent1"/>
                          </a:solidFill>
                        </a:rPr>
                        <a:t>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25681348"/>
                  </a:ext>
                </a:extLst>
              </a:tr>
              <a:tr h="313767">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baseline="0" dirty="0">
                          <a:solidFill>
                            <a:schemeClr val="accent1"/>
                          </a:solidFill>
                        </a:rPr>
                        <a:t>SAO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13321084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err="1">
                          <a:solidFill>
                            <a:schemeClr val="accent1"/>
                          </a:solidFill>
                        </a:rPr>
                        <a:t>BrO</a:t>
                      </a:r>
                      <a:endParaRPr lang="en-US" sz="1600" b="1" baseline="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baseline="0"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3843499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solidFill>
                            <a:schemeClr val="accent1"/>
                          </a:solidFill>
                        </a:rPr>
                        <a:t>SO</a:t>
                      </a:r>
                      <a:r>
                        <a:rPr lang="en-US" sz="1600" b="1" baseline="-25000" dirty="0">
                          <a:solidFill>
                            <a:schemeClr val="accent1"/>
                          </a:solidFill>
                        </a:rPr>
                        <a:t>2</a:t>
                      </a:r>
                      <a:r>
                        <a:rPr lang="en-US" sz="1600" b="1" baseline="0" dirty="0">
                          <a:solidFill>
                            <a:schemeClr val="accent1"/>
                          </a:solidFill>
                        </a:rPr>
                        <a:t> </a:t>
                      </a:r>
                      <a:r>
                        <a:rPr lang="en-US" sz="1600" b="1" baseline="30000" dirty="0">
                          <a:solidFill>
                            <a:schemeClr val="accent1"/>
                          </a:solidFill>
                        </a:rPr>
                        <a:t>NRT</a:t>
                      </a:r>
                      <a:endParaRPr lang="en-US" sz="1600" b="1" baseline="-2500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solidFill>
                            <a:schemeClr val="accent1"/>
                          </a:solidFill>
                        </a:rPr>
                        <a:t>NASA GSFC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Li, 2025, GRL</a:t>
                      </a:r>
                      <a:r>
                        <a:rPr lang="en-US" sz="1200" b="0" i="0" dirty="0">
                          <a:solidFill>
                            <a:srgbClr val="00B050"/>
                          </a:solidFill>
                          <a:latin typeface="Arial Narrow" panose="020B0604020202020204" pitchFamily="34" charset="0"/>
                          <a:cs typeface="Arial Narrow" panose="020B0604020202020204" pitchFamily="34" charset="0"/>
                        </a:rPr>
                        <a: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6323554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UVAOD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indent="0" algn="l" defTabSz="609585"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NASA GSFC </a:t>
                      </a:r>
                      <a:r>
                        <a:rPr kumimoji="0" lang="en-US" sz="1200" b="0" i="0"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rPr>
                        <a:t>(under develop.)</a:t>
                      </a:r>
                      <a:endParaRPr lang="en-US" sz="1600" b="0" i="0" baseline="0" dirty="0">
                        <a:solidFill>
                          <a:schemeClr val="accent1"/>
                        </a:solidFill>
                        <a:latin typeface="Arial Narrow" panose="020B0604020202020204" pitchFamily="34" charset="0"/>
                        <a:cs typeface="Arial Narrow" panose="020B060402020202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1322379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Aerosol Optical Centroid Height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indent="0" algn="l" defTabSz="609585"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U. Iowa </a:t>
                      </a:r>
                      <a:r>
                        <a:rPr kumimoji="0" lang="en-US" sz="1000" b="0" i="0"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rPr>
                        <a:t>(under develop.)</a:t>
                      </a:r>
                      <a:endParaRPr kumimoji="0" lang="en-US" sz="1000" b="0" i="0" u="none" strike="noStrike" kern="1200" cap="none" spc="0" normalizeH="0" baseline="0" dirty="0">
                        <a:ln>
                          <a:noFill/>
                        </a:ln>
                        <a:solidFill>
                          <a:srgbClr val="7030A0"/>
                        </a:solidFill>
                        <a:effectLst/>
                        <a:uLnTx/>
                        <a:uFillTx/>
                        <a:latin typeface="Arial Narrow" panose="020B0604020202020204" pitchFamily="34" charset="0"/>
                        <a:ea typeface="+mn-ea"/>
                        <a:cs typeface="Arial Narrow" panose="020B060402020202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65041581"/>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UVB</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baseline="0" dirty="0">
                          <a:solidFill>
                            <a:schemeClr val="accent1"/>
                          </a:solidFill>
                        </a:rPr>
                        <a:t>NASA GSFC </a:t>
                      </a:r>
                      <a:r>
                        <a:rPr kumimoji="0" lang="en-US" sz="1200" b="0" i="0" u="none" strike="noStrike" kern="1200" cap="none" spc="0" normalizeH="0" baseline="0" dirty="0">
                          <a:ln>
                            <a:noFill/>
                          </a:ln>
                          <a:solidFill>
                            <a:srgbClr val="7030A0"/>
                          </a:solidFill>
                          <a:effectLst/>
                          <a:uLnTx/>
                          <a:uFillTx/>
                          <a:latin typeface="Arial Narrow" panose="020B0604020202020204" pitchFamily="34" charset="0"/>
                          <a:ea typeface="+mn-ea"/>
                          <a:cs typeface="Arial Narrow" panose="020B0604020202020204" pitchFamily="34" charset="0"/>
                        </a:rPr>
                        <a:t>(under develop.)</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35580417"/>
                  </a:ext>
                </a:extLst>
              </a:tr>
            </a:tbl>
          </a:graphicData>
        </a:graphic>
      </p:graphicFrame>
      <p:sp>
        <p:nvSpPr>
          <p:cNvPr id="17" name="TextBox 16">
            <a:extLst>
              <a:ext uri="{FF2B5EF4-FFF2-40B4-BE49-F238E27FC236}">
                <a16:creationId xmlns:a16="http://schemas.microsoft.com/office/drawing/2014/main" id="{E45BC725-44FF-31B6-77D2-675E10A0D9DB}"/>
              </a:ext>
            </a:extLst>
          </p:cNvPr>
          <p:cNvSpPr txBox="1"/>
          <p:nvPr/>
        </p:nvSpPr>
        <p:spPr>
          <a:xfrm>
            <a:off x="7839594" y="1097280"/>
            <a:ext cx="4276987" cy="400110"/>
          </a:xfrm>
          <a:prstGeom prst="rect">
            <a:avLst/>
          </a:prstGeom>
          <a:solidFill>
            <a:srgbClr val="FFFFFF"/>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1" i="0" u="none" strike="noStrike" kern="0" cap="none" spc="0" normalizeH="0" baseline="0" noProof="0" dirty="0">
                <a:ln>
                  <a:noFill/>
                </a:ln>
                <a:solidFill>
                  <a:srgbClr val="000000"/>
                </a:solidFill>
                <a:effectLst/>
                <a:uLnTx/>
                <a:uFillTx/>
                <a:latin typeface="Roboto"/>
                <a:ea typeface="+mn-ea"/>
                <a:cs typeface="+mn-cs"/>
                <a:sym typeface="Roboto" panose="02000000000000000000" pitchFamily="2" charset="0"/>
              </a:rPr>
              <a:t>Baseline Products: </a:t>
            </a:r>
            <a:r>
              <a:rPr kumimoji="0" lang="en-US" sz="2000" b="1" i="0" u="none" strike="noStrike" kern="0" cap="none" spc="0" normalizeH="0" baseline="0" noProof="0" dirty="0">
                <a:ln>
                  <a:noFill/>
                </a:ln>
                <a:solidFill>
                  <a:srgbClr val="FF0000"/>
                </a:solidFill>
                <a:effectLst/>
                <a:uLnTx/>
                <a:uFillTx/>
                <a:latin typeface="Roboto"/>
                <a:ea typeface="+mn-ea"/>
                <a:cs typeface="+mn-cs"/>
                <a:sym typeface="Roboto" panose="02000000000000000000" pitchFamily="2" charset="0"/>
              </a:rPr>
              <a:t>V5 in ~9/2028</a:t>
            </a:r>
          </a:p>
        </p:txBody>
      </p:sp>
      <p:sp>
        <p:nvSpPr>
          <p:cNvPr id="20" name="TextBox 19">
            <a:extLst>
              <a:ext uri="{FF2B5EF4-FFF2-40B4-BE49-F238E27FC236}">
                <a16:creationId xmlns:a16="http://schemas.microsoft.com/office/drawing/2014/main" id="{3D0A2A05-E1A7-E1D7-5868-2BCF134C28FE}"/>
              </a:ext>
            </a:extLst>
          </p:cNvPr>
          <p:cNvSpPr txBox="1"/>
          <p:nvPr/>
        </p:nvSpPr>
        <p:spPr>
          <a:xfrm>
            <a:off x="7839594" y="1596361"/>
            <a:ext cx="4276988" cy="984885"/>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Satellite Needs Working Group (SNWG)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Cycle 3 </a:t>
            </a:r>
            <a:r>
              <a:rPr kumimoji="0" lang="en-US" sz="2000" b="1"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NRT Products (~2-3 hours)</a:t>
            </a:r>
          </a:p>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0"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Public release (Sep. 17, 2025)</a:t>
            </a:r>
          </a:p>
        </p:txBody>
      </p:sp>
      <p:sp>
        <p:nvSpPr>
          <p:cNvPr id="21" name="TextBox 20">
            <a:extLst>
              <a:ext uri="{FF2B5EF4-FFF2-40B4-BE49-F238E27FC236}">
                <a16:creationId xmlns:a16="http://schemas.microsoft.com/office/drawing/2014/main" id="{68DD4E95-977F-0A5D-75BA-FED83EA6B6DC}"/>
              </a:ext>
            </a:extLst>
          </p:cNvPr>
          <p:cNvSpPr txBox="1"/>
          <p:nvPr/>
        </p:nvSpPr>
        <p:spPr>
          <a:xfrm>
            <a:off x="7839594" y="2691586"/>
            <a:ext cx="4276989" cy="954107"/>
          </a:xfrm>
          <a:prstGeom prst="rect">
            <a:avLst/>
          </a:prstGeom>
          <a:noFill/>
          <a:ln w="381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rPr>
              <a:t>SNWG Cycle 4</a:t>
            </a:r>
          </a:p>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1800" b="1"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rPr>
              <a:t>TEMPO SO</a:t>
            </a:r>
            <a:r>
              <a:rPr kumimoji="0" lang="en-US" sz="1800" b="1" i="0" u="none" strike="noStrike" kern="0" cap="none" spc="0" normalizeH="0" baseline="-25000" noProof="0" dirty="0">
                <a:ln>
                  <a:noFill/>
                </a:ln>
                <a:solidFill>
                  <a:srgbClr val="0070C0"/>
                </a:solidFill>
                <a:effectLst/>
                <a:uLnTx/>
                <a:uFillTx/>
                <a:latin typeface="Roboto"/>
                <a:ea typeface="+mn-ea"/>
                <a:cs typeface="+mn-cs"/>
                <a:sym typeface="Roboto" panose="02000000000000000000" pitchFamily="2" charset="0"/>
              </a:rPr>
              <a:t>2</a:t>
            </a:r>
            <a:r>
              <a:rPr kumimoji="0" lang="en-US" sz="1800" b="1"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rPr>
              <a:t> NRT &amp; Enhanced Products</a:t>
            </a:r>
          </a:p>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lang="en-US" b="1" kern="0" dirty="0">
                <a:solidFill>
                  <a:srgbClr val="0070C0"/>
                </a:solidFill>
                <a:latin typeface="Roboto"/>
                <a:sym typeface="Roboto" panose="02000000000000000000" pitchFamily="2" charset="0"/>
              </a:rPr>
              <a:t>Public release in </a:t>
            </a:r>
            <a:r>
              <a:rPr lang="en-US" b="1" kern="0" dirty="0">
                <a:solidFill>
                  <a:srgbClr val="FF0000"/>
                </a:solidFill>
                <a:latin typeface="Roboto"/>
                <a:sym typeface="Roboto" panose="02000000000000000000" pitchFamily="2" charset="0"/>
              </a:rPr>
              <a:t>~9/2028</a:t>
            </a:r>
            <a:endParaRPr kumimoji="0" lang="en-US" sz="1800" b="1" i="0" u="none" strike="noStrike" kern="0" cap="none" spc="0" normalizeH="0" baseline="0" noProof="0" dirty="0">
              <a:ln>
                <a:noFill/>
              </a:ln>
              <a:solidFill>
                <a:srgbClr val="FF0000"/>
              </a:solidFill>
              <a:effectLst/>
              <a:uLnTx/>
              <a:uFillTx/>
              <a:latin typeface="Roboto"/>
              <a:ea typeface="+mn-ea"/>
              <a:cs typeface="+mn-cs"/>
              <a:sym typeface="Roboto" panose="02000000000000000000" pitchFamily="2" charset="0"/>
            </a:endParaRPr>
          </a:p>
        </p:txBody>
      </p:sp>
      <p:sp>
        <p:nvSpPr>
          <p:cNvPr id="22" name="TextBox 21">
            <a:extLst>
              <a:ext uri="{FF2B5EF4-FFF2-40B4-BE49-F238E27FC236}">
                <a16:creationId xmlns:a16="http://schemas.microsoft.com/office/drawing/2014/main" id="{3BAEB5C8-726D-43AE-94BF-C6685CD12E6F}"/>
              </a:ext>
            </a:extLst>
          </p:cNvPr>
          <p:cNvSpPr txBox="1"/>
          <p:nvPr/>
        </p:nvSpPr>
        <p:spPr>
          <a:xfrm>
            <a:off x="7839594" y="3777834"/>
            <a:ext cx="4276989" cy="2831544"/>
          </a:xfrm>
          <a:prstGeom prst="rect">
            <a:avLst/>
          </a:prstGeom>
          <a:solidFill>
            <a:schemeClr val="bg1"/>
          </a:solid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rPr>
              <a:t>Research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Ocean color</a:t>
            </a:r>
            <a:r>
              <a:rPr kumimoji="0" lang="en-US" sz="1600" b="0" i="0" u="none" strike="noStrike" kern="1200" cap="none" spc="0" normalizeH="0" baseline="0" noProof="0" dirty="0">
                <a:ln>
                  <a:noFill/>
                </a:ln>
                <a:solidFill>
                  <a:srgbClr val="7030A0"/>
                </a:solidFill>
                <a:effectLst/>
                <a:uLnTx/>
                <a:uFillTx/>
                <a:latin typeface="Calibri"/>
                <a:ea typeface="+mn-ea"/>
                <a:cs typeface="+mn-cs"/>
              </a:rPr>
              <a:t> </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r>
              <a:rPr kumimoji="0" lang="en-US" sz="1400" b="1" i="0" u="none" strike="noStrike" kern="1200" cap="none" spc="0" normalizeH="0" baseline="0" noProof="0" dirty="0">
                <a:ln>
                  <a:noFill/>
                </a:ln>
                <a:solidFill>
                  <a:srgbClr val="00B050"/>
                </a:solidFill>
                <a:effectLst/>
                <a:uLnTx/>
                <a:uFillTx/>
                <a:latin typeface="Calibri"/>
                <a:ea typeface="+mn-ea"/>
                <a:cs typeface="+mn-cs"/>
              </a:rPr>
              <a:t>Fasnacht, 2025</a:t>
            </a:r>
            <a:r>
              <a:rPr kumimoji="0" lang="en-US" sz="1400" b="0" i="0" u="none" strike="noStrike" kern="1200" cap="none" spc="0" normalizeH="0" baseline="0" noProof="0" dirty="0">
                <a:ln>
                  <a:noFill/>
                </a:ln>
                <a:solidFill>
                  <a:srgbClr val="00B050"/>
                </a:solidFill>
                <a:effectLst/>
                <a:uLnTx/>
                <a:uFillTx/>
                <a:latin typeface="Calibri"/>
                <a:ea typeface="+mn-ea"/>
                <a:cs typeface="+mn-cs"/>
              </a:rPr>
              <a:t>, ESS, NASA ROSES)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Vegetation (GPP) </a:t>
            </a:r>
            <a:r>
              <a:rPr kumimoji="0" lang="en-US" sz="1400" b="0" i="0" u="none" strike="noStrike" kern="1200" cap="none" spc="0" normalizeH="0" baseline="0" noProof="0" dirty="0">
                <a:ln>
                  <a:noFill/>
                </a:ln>
                <a:solidFill>
                  <a:srgbClr val="00B050"/>
                </a:solidFill>
                <a:effectLst/>
                <a:uLnTx/>
                <a:uFillTx/>
                <a:latin typeface="Calibri"/>
                <a:ea typeface="+mn-ea"/>
                <a:cs typeface="+mn-cs"/>
              </a:rPr>
              <a:t>(Bandel @SSAI/NASA GSFC)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HNO</a:t>
            </a:r>
            <a:r>
              <a:rPr kumimoji="0" lang="en-US" sz="1600" b="0" i="0" u="none" strike="noStrike" kern="1200" cap="none" spc="0" normalizeH="0" baseline="-25000" noProof="0" dirty="0">
                <a:ln>
                  <a:noFill/>
                </a:ln>
                <a:solidFill>
                  <a:srgbClr val="7030A0"/>
                </a:solidFill>
                <a:effectLst/>
                <a:uLnTx/>
                <a:uFillTx/>
                <a:latin typeface="Calibri"/>
                <a:ea typeface="+mn-ea"/>
                <a:cs typeface="+mn-cs"/>
              </a:rPr>
              <a:t>2 </a:t>
            </a:r>
            <a:r>
              <a:rPr kumimoji="0" lang="en-US" sz="1400" b="0" i="0" u="none" strike="noStrike" kern="1200" cap="none" spc="0" normalizeH="0" baseline="0" noProof="0" dirty="0">
                <a:ln>
                  <a:noFill/>
                </a:ln>
                <a:solidFill>
                  <a:srgbClr val="00B050"/>
                </a:solidFill>
                <a:effectLst/>
                <a:uLnTx/>
                <a:uFillTx/>
                <a:latin typeface="Calibri"/>
                <a:ea typeface="+mn-ea"/>
                <a:cs typeface="+mn-cs"/>
              </a:rPr>
              <a:t>(Theys @BIRA-IASB)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Free tropospheric NO</a:t>
            </a:r>
            <a:r>
              <a:rPr kumimoji="0" lang="en-US" sz="1600" b="1" i="0" u="none" strike="noStrike" kern="1200" cap="none" spc="0" normalizeH="0" baseline="-25000" noProof="0" dirty="0">
                <a:ln>
                  <a:noFill/>
                </a:ln>
                <a:solidFill>
                  <a:srgbClr val="7030A0"/>
                </a:solidFill>
                <a:effectLst/>
                <a:uLnTx/>
                <a:uFillTx/>
                <a:latin typeface="Calibri"/>
                <a:ea typeface="+mn-ea"/>
                <a:cs typeface="+mn-cs"/>
              </a:rPr>
              <a:t>2 </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r>
              <a:rPr kumimoji="0" lang="en-US" sz="1400" b="1" i="0" u="none" strike="noStrike" kern="1200" cap="none" spc="0" normalizeH="0" baseline="0" noProof="0" dirty="0">
                <a:ln>
                  <a:noFill/>
                </a:ln>
                <a:solidFill>
                  <a:srgbClr val="00B050"/>
                </a:solidFill>
                <a:effectLst/>
                <a:uLnTx/>
                <a:uFillTx/>
                <a:latin typeface="Calibri"/>
                <a:ea typeface="+mn-ea"/>
                <a:cs typeface="+mn-cs"/>
              </a:rPr>
              <a:t>Dang, 2025, PNAS</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Surface Products </a:t>
            </a:r>
            <a:r>
              <a:rPr kumimoji="0" lang="en-US" sz="1200" b="0" i="0" u="none" strike="noStrike" kern="1200" cap="none" spc="0" normalizeH="0" baseline="0" noProof="0" dirty="0">
                <a:ln>
                  <a:noFill/>
                </a:ln>
                <a:solidFill>
                  <a:srgbClr val="00B050"/>
                </a:solidFill>
                <a:effectLst/>
                <a:uLnTx/>
                <a:uFillTx/>
                <a:latin typeface="Calibri"/>
                <a:ea typeface="+mn-ea"/>
                <a:cs typeface="+mn-cs"/>
              </a:rPr>
              <a:t>(</a:t>
            </a:r>
            <a:r>
              <a:rPr kumimoji="0" lang="en-US" sz="1200" b="1" i="0" u="none" strike="noStrike" kern="1200" cap="none" spc="0" normalizeH="0" baseline="0" noProof="0" dirty="0" err="1">
                <a:ln>
                  <a:noFill/>
                </a:ln>
                <a:solidFill>
                  <a:srgbClr val="00B050"/>
                </a:solidFill>
                <a:effectLst/>
                <a:uLnTx/>
                <a:uFillTx/>
                <a:latin typeface="Calibri"/>
                <a:ea typeface="+mn-ea"/>
                <a:cs typeface="+mn-cs"/>
              </a:rPr>
              <a:t>Ghahremanloo</a:t>
            </a:r>
            <a:r>
              <a:rPr kumimoji="0" lang="en-US" sz="1200" b="1" i="0" u="none" strike="noStrike" kern="1200" cap="none" spc="0" normalizeH="0" baseline="0" noProof="0" dirty="0">
                <a:ln>
                  <a:noFill/>
                </a:ln>
                <a:solidFill>
                  <a:srgbClr val="00B050"/>
                </a:solidFill>
                <a:effectLst/>
                <a:uLnTx/>
                <a:uFillTx/>
                <a:latin typeface="Calibri"/>
                <a:ea typeface="+mn-ea"/>
                <a:cs typeface="+mn-cs"/>
              </a:rPr>
              <a:t>, JGR</a:t>
            </a:r>
            <a:r>
              <a:rPr kumimoji="0" lang="en-US" sz="1200" b="0" i="0" u="none" strike="noStrike" kern="1200" cap="none" spc="0" normalizeH="0" baseline="0" noProof="0" dirty="0">
                <a:ln>
                  <a:noFill/>
                </a:ln>
                <a:solidFill>
                  <a:srgbClr val="00B050"/>
                </a:solidFill>
                <a:effectLst/>
                <a:uLnTx/>
                <a:uFillTx/>
                <a:latin typeface="Calibri"/>
                <a:ea typeface="+mn-ea"/>
                <a:cs typeface="+mn-cs"/>
              </a:rPr>
              <a:t> &amp; many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Emissions</a:t>
            </a:r>
            <a:r>
              <a:rPr kumimoji="0" lang="en-US" sz="1400" b="0" i="0" u="none" strike="noStrike" kern="1200" cap="none" spc="0" normalizeH="0" baseline="0" noProof="0" dirty="0">
                <a:ln>
                  <a:noFill/>
                </a:ln>
                <a:solidFill>
                  <a:srgbClr val="7030A0"/>
                </a:solidFill>
                <a:effectLst/>
                <a:uLnTx/>
                <a:uFillTx/>
                <a:latin typeface="Calibri"/>
                <a:ea typeface="+mn-ea"/>
                <a:cs typeface="+mn-cs"/>
              </a:rPr>
              <a:t> </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r>
              <a:rPr kumimoji="0" lang="en-US" sz="1400" b="1" i="0" u="none" strike="noStrike" kern="1200" cap="none" spc="0" normalizeH="0" baseline="0" noProof="0" dirty="0">
                <a:ln>
                  <a:noFill/>
                </a:ln>
                <a:solidFill>
                  <a:srgbClr val="00B050"/>
                </a:solidFill>
                <a:effectLst/>
                <a:uLnTx/>
                <a:uFillTx/>
                <a:latin typeface="Calibri"/>
                <a:ea typeface="+mn-ea"/>
                <a:cs typeface="+mn-cs"/>
              </a:rPr>
              <a:t>Sun, JGR</a:t>
            </a:r>
            <a:r>
              <a:rPr kumimoji="0" lang="en-US" sz="1400" b="0" i="0" u="none" strike="noStrike" kern="1200" cap="none" spc="0" normalizeH="0" baseline="0" noProof="0" dirty="0">
                <a:ln>
                  <a:noFill/>
                </a:ln>
                <a:solidFill>
                  <a:srgbClr val="00B050"/>
                </a:solidFill>
                <a:effectLst/>
                <a:uLnTx/>
                <a:uFillTx/>
                <a:latin typeface="Calibri"/>
                <a:ea typeface="+mn-ea"/>
                <a:cs typeface="+mn-cs"/>
              </a:rPr>
              <a:t>, </a:t>
            </a:r>
            <a:r>
              <a:rPr kumimoji="0" lang="en-US" sz="1400" b="1" i="0" u="none" strike="noStrike" kern="1200" cap="none" spc="0" normalizeH="0" baseline="0" noProof="0" dirty="0">
                <a:ln>
                  <a:noFill/>
                </a:ln>
                <a:solidFill>
                  <a:srgbClr val="00B050"/>
                </a:solidFill>
                <a:effectLst/>
                <a:uLnTx/>
                <a:uFillTx/>
                <a:latin typeface="Calibri"/>
                <a:ea typeface="+mn-ea"/>
                <a:cs typeface="+mn-cs"/>
              </a:rPr>
              <a:t>Hsu, submitted </a:t>
            </a:r>
            <a:r>
              <a:rPr kumimoji="0" lang="en-US" sz="1400" b="0" i="0" u="none" strike="noStrike" kern="1200" cap="none" spc="0" normalizeH="0" baseline="0" noProof="0" dirty="0">
                <a:ln>
                  <a:noFill/>
                </a:ln>
                <a:solidFill>
                  <a:srgbClr val="00B050"/>
                </a:solidFill>
                <a:effectLst/>
                <a:uLnTx/>
                <a:uFillTx/>
                <a:latin typeface="Calibri"/>
                <a:ea typeface="+mn-ea"/>
                <a:cs typeface="+mn-cs"/>
              </a:rPr>
              <a:t>@many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JEDI Data Assimilation </a:t>
            </a:r>
            <a:r>
              <a:rPr kumimoji="0" lang="en-US" sz="1400" b="1" i="0" u="none" strike="noStrike" kern="1200" cap="none" spc="0" normalizeH="0" baseline="0" noProof="0" dirty="0">
                <a:ln>
                  <a:noFill/>
                </a:ln>
                <a:solidFill>
                  <a:srgbClr val="00B050"/>
                </a:solidFill>
                <a:effectLst/>
                <a:uLnTx/>
                <a:uFillTx/>
                <a:latin typeface="Calibri"/>
                <a:ea typeface="+mn-ea"/>
                <a:cs typeface="+mn-cs"/>
              </a:rPr>
              <a:t>(Abdi-</a:t>
            </a:r>
            <a:r>
              <a:rPr kumimoji="0" lang="en-US" sz="1400" b="1" i="0" u="none" strike="noStrike" kern="1200" cap="none" spc="0" normalizeH="0" baseline="0" noProof="0" dirty="0" err="1">
                <a:ln>
                  <a:noFill/>
                </a:ln>
                <a:solidFill>
                  <a:srgbClr val="00B050"/>
                </a:solidFill>
                <a:effectLst/>
                <a:uLnTx/>
                <a:uFillTx/>
                <a:latin typeface="Calibri"/>
                <a:ea typeface="+mn-ea"/>
                <a:cs typeface="+mn-cs"/>
              </a:rPr>
              <a:t>Oskouei</a:t>
            </a:r>
            <a:r>
              <a:rPr kumimoji="0" lang="en-US" sz="1400" b="1" i="0" u="none" strike="noStrike" kern="1200" cap="none" spc="0" normalizeH="0" baseline="0" noProof="0" dirty="0">
                <a:ln>
                  <a:noFill/>
                </a:ln>
                <a:solidFill>
                  <a:srgbClr val="00B050"/>
                </a:solidFill>
                <a:effectLst/>
                <a:uLnTx/>
                <a:uFillTx/>
                <a:latin typeface="Calibri"/>
                <a:ea typeface="+mn-ea"/>
                <a:cs typeface="+mn-cs"/>
              </a:rPr>
              <a:t>,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a:ea typeface="+mn-ea"/>
                <a:cs typeface="+mn-cs"/>
              </a:rPr>
              <a:t>TEMPO/GOES-R Synergy Radiance (</a:t>
            </a:r>
            <a:r>
              <a:rPr kumimoji="0" lang="en-US" sz="1400" b="0" i="0" u="none" strike="noStrike" kern="1200" cap="none" spc="0" normalizeH="0" baseline="0" noProof="0" dirty="0" err="1">
                <a:ln>
                  <a:noFill/>
                </a:ln>
                <a:solidFill>
                  <a:srgbClr val="7030A0"/>
                </a:solidFill>
                <a:effectLst/>
                <a:uLnTx/>
                <a:uFillTx/>
                <a:latin typeface="Calibri"/>
                <a:ea typeface="+mn-ea"/>
                <a:cs typeface="+mn-cs"/>
              </a:rPr>
              <a:t>Wang+Carr</a:t>
            </a:r>
            <a:r>
              <a:rPr kumimoji="0" lang="en-US" sz="1400" b="0" i="0" u="none" strike="noStrike" kern="1200" cap="none" spc="0" normalizeH="0" baseline="0" noProof="0" dirty="0">
                <a:ln>
                  <a:noFill/>
                </a:ln>
                <a:solidFill>
                  <a:srgbClr val="7030A0"/>
                </a:solidFill>
                <a:effectLst/>
                <a:uLnTx/>
                <a:uFillTx/>
                <a:latin typeface="Calibri"/>
                <a:ea typeface="+mn-ea"/>
                <a:cs typeface="+mn-cs"/>
              </a:rPr>
              <a:t>, ROSES)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Surface albedo/DLER </a:t>
            </a:r>
            <a:r>
              <a:rPr kumimoji="0" lang="en-US" sz="1400" b="1" i="0" u="none" strike="noStrike" kern="1200" cap="none" spc="0" normalizeH="0" baseline="0" noProof="0" dirty="0">
                <a:ln>
                  <a:noFill/>
                </a:ln>
                <a:solidFill>
                  <a:srgbClr val="00B050"/>
                </a:solidFill>
                <a:effectLst/>
                <a:uLnTx/>
                <a:uFillTx/>
                <a:latin typeface="Calibri"/>
                <a:ea typeface="+mn-ea"/>
                <a:cs typeface="+mn-cs"/>
              </a:rPr>
              <a:t>(Zhang, JGR, NOAA)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Calibri"/>
                <a:ea typeface="+mn-ea"/>
                <a:cs typeface="+mn-cs"/>
              </a:rPr>
              <a:t>IO, NO</a:t>
            </a:r>
            <a:r>
              <a:rPr kumimoji="0" lang="en-US" sz="1600" b="0" i="0" u="none" strike="noStrike" kern="1200" cap="none" spc="0" normalizeH="0" baseline="-25000" noProof="0" dirty="0">
                <a:ln>
                  <a:noFill/>
                </a:ln>
                <a:solidFill>
                  <a:srgbClr val="FFC000"/>
                </a:solidFill>
                <a:effectLst/>
                <a:uLnTx/>
                <a:uFillTx/>
                <a:latin typeface="Calibri"/>
                <a:ea typeface="+mn-ea"/>
                <a:cs typeface="+mn-cs"/>
              </a:rPr>
              <a:t>3</a:t>
            </a:r>
            <a:r>
              <a:rPr kumimoji="0" lang="en-US" sz="1600" b="0" i="0" u="none" strike="noStrike" kern="1200" cap="none" spc="0" normalizeH="0" baseline="0" noProof="0" dirty="0">
                <a:ln>
                  <a:noFill/>
                </a:ln>
                <a:solidFill>
                  <a:srgbClr val="FFC000"/>
                </a:solidFill>
                <a:effectLst/>
                <a:uLnTx/>
                <a:uFillTx/>
                <a:latin typeface="Calibri"/>
                <a:ea typeface="+mn-ea"/>
                <a:cs typeface="+mn-cs"/>
              </a:rPr>
              <a:t>, Solar induced fluorescence</a:t>
            </a:r>
          </a:p>
        </p:txBody>
      </p:sp>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327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E4E14-1F7F-76DD-0216-96F025A156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2377C-4CE1-8782-D441-59273EA65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331E6D58-3781-DC19-9514-02FF099F5B16}"/>
              </a:ext>
            </a:extLst>
          </p:cNvPr>
          <p:cNvSpPr>
            <a:spLocks noGrp="1"/>
          </p:cNvSpPr>
          <p:nvPr>
            <p:ph type="title"/>
          </p:nvPr>
        </p:nvSpPr>
        <p:spPr>
          <a:xfrm>
            <a:off x="0" y="0"/>
            <a:ext cx="12192000" cy="975701"/>
          </a:xfrm>
        </p:spPr>
        <p:txBody>
          <a:bodyPr lIns="91440" tIns="45720" rIns="91440" bIns="45720" anchor="ctr"/>
          <a:lstStyle/>
          <a:p>
            <a:r>
              <a:rPr lang="en-US" dirty="0"/>
              <a:t>Mission Extension Plans:</a:t>
            </a:r>
            <a:br>
              <a:rPr lang="en-US" dirty="0"/>
            </a:br>
            <a:r>
              <a:rPr lang="en-US" dirty="0"/>
              <a:t>Schedule and Over-Guide Activities</a:t>
            </a:r>
            <a:endParaRPr lang="en-US" dirty="0">
              <a:solidFill>
                <a:srgbClr val="00B050"/>
              </a:solidFill>
            </a:endParaRPr>
          </a:p>
        </p:txBody>
      </p:sp>
      <p:sp>
        <p:nvSpPr>
          <p:cNvPr id="7" name="Rectangle 6">
            <a:extLst>
              <a:ext uri="{FF2B5EF4-FFF2-40B4-BE49-F238E27FC236}">
                <a16:creationId xmlns:a16="http://schemas.microsoft.com/office/drawing/2014/main" id="{931EC18D-38A5-A0EB-2CA2-AC4F5E6A9490}"/>
              </a:ext>
            </a:extLst>
          </p:cNvPr>
          <p:cNvSpPr/>
          <p:nvPr/>
        </p:nvSpPr>
        <p:spPr>
          <a:xfrm>
            <a:off x="152400" y="4324923"/>
            <a:ext cx="11875477" cy="2092881"/>
          </a:xfrm>
          <a:prstGeom prst="rect">
            <a:avLst/>
          </a:prstGeom>
          <a:noFill/>
        </p:spPr>
        <p:txBody>
          <a:bodyPr wrap="square" lIns="91440" tIns="45720" rIns="91440" bIns="45720" rtlCol="0" anchor="t">
            <a:spAutoFit/>
          </a:bodyPr>
          <a:lstStyle/>
          <a:p>
            <a:r>
              <a:rPr lang="en-US" sz="2000" b="1" dirty="0">
                <a:ea typeface="Calibri"/>
                <a:cs typeface="Calibri"/>
              </a:rPr>
              <a:t>We also propose to implement existing algorithms (i.e., surface NO</a:t>
            </a:r>
            <a:r>
              <a:rPr lang="en-US" sz="2000" b="1" baseline="-25000" dirty="0">
                <a:ea typeface="Calibri"/>
                <a:cs typeface="Calibri"/>
              </a:rPr>
              <a:t>2</a:t>
            </a:r>
            <a:r>
              <a:rPr lang="en-US" sz="2000" b="1" dirty="0">
                <a:ea typeface="Calibri"/>
                <a:cs typeface="Calibri"/>
              </a:rPr>
              <a:t>, ocean color, TEMPO/GOES synergy) operationally through over-guide (OG) requests:</a:t>
            </a:r>
            <a:endParaRPr lang="en-US" sz="2000" dirty="0"/>
          </a:p>
          <a:p>
            <a:pPr marL="548640" lvl="1" indent="-274320">
              <a:buFont typeface="Wingdings" pitchFamily="2" charset="2"/>
              <a:buChar char="Ø"/>
              <a:defRPr/>
            </a:pPr>
            <a:r>
              <a:rPr lang="en-US" sz="1800" dirty="0">
                <a:solidFill>
                  <a:prstClr val="black"/>
                </a:solidFill>
                <a:ea typeface="Calibri"/>
                <a:cs typeface="Calibri"/>
              </a:rPr>
              <a:t>Work with the original algorithm developers to implement algorithms at TEMPO's Science Data Processing Center (SDPC), meeting NASA's data product requirements</a:t>
            </a:r>
          </a:p>
          <a:p>
            <a:pPr marL="548640" lvl="1" indent="-274320">
              <a:buFont typeface="Wingdings" pitchFamily="2" charset="2"/>
              <a:buChar char="Ø"/>
              <a:defRPr/>
            </a:pPr>
            <a:r>
              <a:rPr lang="en-US" sz="1800" dirty="0">
                <a:solidFill>
                  <a:prstClr val="black"/>
                </a:solidFill>
                <a:ea typeface="Calibri"/>
                <a:cs typeface="Calibri"/>
              </a:rPr>
              <a:t>Integrate OG algorithms into a processing pipeline, and produce data products with early access provided to algorithm developers and stakeholders for evaluation</a:t>
            </a:r>
          </a:p>
          <a:p>
            <a:pPr marL="548640" lvl="1" indent="-274320">
              <a:buFont typeface="Wingdings" pitchFamily="2" charset="2"/>
              <a:buChar char="Ø"/>
              <a:defRPr/>
            </a:pPr>
            <a:r>
              <a:rPr lang="en-US" sz="1800" dirty="0">
                <a:solidFill>
                  <a:prstClr val="black"/>
                </a:solidFill>
                <a:ea typeface="Calibri"/>
                <a:cs typeface="Calibri"/>
              </a:rPr>
              <a:t>Public release of OG data products and reprocessing of entire data record</a:t>
            </a:r>
          </a:p>
        </p:txBody>
      </p:sp>
      <p:pic>
        <p:nvPicPr>
          <p:cNvPr id="4" name="Picture 3">
            <a:extLst>
              <a:ext uri="{FF2B5EF4-FFF2-40B4-BE49-F238E27FC236}">
                <a16:creationId xmlns:a16="http://schemas.microsoft.com/office/drawing/2014/main" id="{3CEFCCD3-F0E2-C22C-DD98-73693EBA6566}"/>
              </a:ext>
            </a:extLst>
          </p:cNvPr>
          <p:cNvPicPr>
            <a:picLocks noChangeAspect="1"/>
          </p:cNvPicPr>
          <p:nvPr/>
        </p:nvPicPr>
        <p:blipFill>
          <a:blip r:embed="rId3"/>
          <a:stretch>
            <a:fillRect/>
          </a:stretch>
        </p:blipFill>
        <p:spPr>
          <a:xfrm>
            <a:off x="-4763" y="1142298"/>
            <a:ext cx="12192000" cy="3182754"/>
          </a:xfrm>
          <a:prstGeom prst="rect">
            <a:avLst/>
          </a:prstGeom>
        </p:spPr>
      </p:pic>
    </p:spTree>
    <p:extLst>
      <p:ext uri="{BB962C8B-B14F-4D97-AF65-F5344CB8AC3E}">
        <p14:creationId xmlns:p14="http://schemas.microsoft.com/office/powerpoint/2010/main" val="486919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123547</TotalTime>
  <Words>2121</Words>
  <Application>Microsoft Macintosh PowerPoint</Application>
  <PresentationFormat>Widescreen</PresentationFormat>
  <Paragraphs>310</Paragraphs>
  <Slides>14</Slides>
  <Notes>10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Arial Rounded</vt:lpstr>
      <vt:lpstr>ＭＳ Ｐゴシック</vt:lpstr>
      <vt:lpstr>Aptos</vt:lpstr>
      <vt:lpstr>Arial</vt:lpstr>
      <vt:lpstr>Arial Black</vt:lpstr>
      <vt:lpstr>Arial Narrow</vt:lpstr>
      <vt:lpstr>Arial Rounded MT Bold</vt:lpstr>
      <vt:lpstr>Calibri</vt:lpstr>
      <vt:lpstr>Cambria Math</vt:lpstr>
      <vt:lpstr>Courier New</vt:lpstr>
      <vt:lpstr>Helvetica</vt:lpstr>
      <vt:lpstr>Monotype Corsiva</vt:lpstr>
      <vt:lpstr>Roboto</vt:lpstr>
      <vt:lpstr>Times New Roman</vt:lpstr>
      <vt:lpstr>Wingdings</vt:lpstr>
      <vt:lpstr>Office Theme</vt:lpstr>
      <vt:lpstr>1_TEMPO Wide ORR MRR</vt:lpstr>
      <vt:lpstr>PowerPoint Presentation</vt:lpstr>
      <vt:lpstr>TEMPO (Tropospheric Emissions:  Monitoring of Pollution)</vt:lpstr>
      <vt:lpstr>Geostationary Air Quality Constellation</vt:lpstr>
      <vt:lpstr>TEMPO Scanning</vt:lpstr>
      <vt:lpstr>TEMPO at Night  Bonus Science and Discovery</vt:lpstr>
      <vt:lpstr>TEMPO Data Products Public Release  NASA’s ASDC &amp; EarthData</vt:lpstr>
      <vt:lpstr>Baseline TEMPO Data Products (V4)</vt:lpstr>
      <vt:lpstr>Expand Beyond TEMPO Baseline Products SNWG NRT + SNWG Enhanced + Research</vt:lpstr>
      <vt:lpstr>Mission Extension Plans: Schedule and Over-Guide Activities</vt:lpstr>
      <vt:lpstr>Algorithm Improvements for V5</vt:lpstr>
      <vt:lpstr>Publications &amp; AGU Special Collection</vt:lpstr>
      <vt:lpstr>Summary and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Liu, Xiong</cp:lastModifiedBy>
  <cp:revision>1686</cp:revision>
  <dcterms:created xsi:type="dcterms:W3CDTF">2021-11-05T03:06:55Z</dcterms:created>
  <dcterms:modified xsi:type="dcterms:W3CDTF">2026-06-29T01:45:24Z</dcterms:modified>
</cp:coreProperties>
</file>