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63" r:id="rId3"/>
    <p:sldId id="259" r:id="rId4"/>
    <p:sldId id="265" r:id="rId5"/>
    <p:sldId id="266" r:id="rId6"/>
    <p:sldId id="267" r:id="rId7"/>
    <p:sldId id="268" r:id="rId8"/>
    <p:sldId id="274" r:id="rId9"/>
    <p:sldId id="276" r:id="rId10"/>
    <p:sldId id="277" r:id="rId11"/>
    <p:sldId id="278" r:id="rId12"/>
    <p:sldId id="281" r:id="rId13"/>
    <p:sldId id="269" r:id="rId14"/>
    <p:sldId id="272" r:id="rId15"/>
    <p:sldId id="282" r:id="rId16"/>
    <p:sldId id="284" r:id="rId17"/>
    <p:sldId id="285" r:id="rId18"/>
    <p:sldId id="275" r:id="rId19"/>
    <p:sldId id="28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8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66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38922-0710-4E1D-A84F-93D85B62AFB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9CA0A-4C70-4A3D-9FF5-0C595F687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48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66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66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76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39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31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1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21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3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4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2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8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2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9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4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38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ED6A7-7967-40B3-84BA-EFD72F7BC9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6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8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4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fld id="{706C97B8-1C5A-DD4E-86E4-9D84DEB47A09}" type="datetime1">
              <a:rPr lang="en-US" sz="1000" smtClean="0">
                <a:solidFill>
                  <a:srgbClr val="000000"/>
                </a:solidFill>
                <a:latin typeface="Calibri" charset="0"/>
              </a:rPr>
              <a:pPr eaLnBrk="1" hangingPunct="1">
                <a:defRPr/>
              </a:pPr>
              <a:t>6/6/2019</a:t>
            </a:fld>
            <a:endParaRPr lang="en-US" sz="10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 smtClean="0">
                <a:solidFill>
                  <a:srgbClr val="898989"/>
                </a:solidFill>
                <a:latin typeface="Calibri" charset="0"/>
              </a:rPr>
              <a:t>Document Title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 smtClean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24392" y="-16006"/>
            <a:ext cx="9156700" cy="1063752"/>
            <a:chOff x="0" y="1985066"/>
            <a:chExt cx="9156700" cy="1063752"/>
          </a:xfrm>
        </p:grpSpPr>
        <p:pic>
          <p:nvPicPr>
            <p:cNvPr id="10" name="Picture 9" descr="TEMPO ppt Banner v7.jp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307" r="14866"/>
            <a:stretch/>
          </p:blipFill>
          <p:spPr>
            <a:xfrm>
              <a:off x="8293100" y="1985066"/>
              <a:ext cx="863600" cy="1063752"/>
            </a:xfrm>
            <a:prstGeom prst="rect">
              <a:avLst/>
            </a:prstGeom>
          </p:spPr>
        </p:pic>
        <p:pic>
          <p:nvPicPr>
            <p:cNvPr id="8" name="Picture 7" descr="TEMPO ppt Banner v7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85066"/>
              <a:ext cx="8636000" cy="1063752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71006" y="13334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6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1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2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2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0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4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6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9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7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5DBF-1A6B-4A3A-8493-E3653B19A965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660E4-7CD9-486A-B7EE-7106AD462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8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hyperlink" Target="https://weather.msfc.nasa.gov/sport/" TargetMode="External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weather.msfc.nasa.gov/sport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emf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Aaron.naeger@nasa.go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tif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weather.msfc.nasa.gov/sport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eather.msfc.nasa.gov/sport/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weather.msfc.nasa.gov/sport/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4848225" y="1263820"/>
            <a:ext cx="40144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Synthetic TEMPO Data Products at NASA </a:t>
            </a:r>
            <a:r>
              <a:rPr lang="en-US" sz="2800" b="1" dirty="0" err="1" smtClean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</a:t>
            </a:r>
            <a:r>
              <a:rPr lang="en-US" sz="2800" b="1" dirty="0" smtClean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Air Quality and Public Health Communities</a:t>
            </a:r>
            <a:endParaRPr lang="en-US" sz="2800" b="1" dirty="0" smtClean="0">
              <a:solidFill>
                <a:srgbClr val="3333CC"/>
              </a:solidFill>
              <a:cs typeface="Arial" charset="0"/>
            </a:endParaRPr>
          </a:p>
        </p:txBody>
      </p:sp>
      <p:pic>
        <p:nvPicPr>
          <p:cNvPr id="1026" name="Picture 2" descr="C:\Documents and Settings\mike\Local Settings\Temporary Internet Files\Content.Outlook\NGUL2M1K\new-uah-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7832" y="5020515"/>
            <a:ext cx="1509494" cy="754747"/>
          </a:xfrm>
          <a:prstGeom prst="rect">
            <a:avLst/>
          </a:prstGeom>
          <a:noFill/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068918" y="3286524"/>
            <a:ext cx="39061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r>
              <a:rPr lang="en-US" sz="1600" dirty="0" smtClean="0"/>
              <a:t>Aaron Naeger, Michael Newchurch, Susan Alexander, Emily Berndt, and Erika Duran</a:t>
            </a:r>
          </a:p>
          <a:p>
            <a:pPr algn="r">
              <a:lnSpc>
                <a:spcPct val="150000"/>
              </a:lnSpc>
            </a:pPr>
            <a:r>
              <a:rPr lang="en-US" sz="1600" dirty="0" smtClean="0"/>
              <a:t>June 5-6, 2019</a:t>
            </a:r>
          </a:p>
          <a:p>
            <a:pPr algn="r">
              <a:lnSpc>
                <a:spcPct val="150000"/>
              </a:lnSpc>
            </a:pPr>
            <a:r>
              <a:rPr lang="en-US" sz="1600" dirty="0" smtClean="0"/>
              <a:t>TEMPO Science Team </a:t>
            </a:r>
            <a:r>
              <a:rPr lang="en-US" sz="1600" dirty="0"/>
              <a:t>M</a:t>
            </a:r>
            <a:r>
              <a:rPr lang="en-US" sz="1600" dirty="0" smtClean="0"/>
              <a:t>eeting</a:t>
            </a:r>
          </a:p>
          <a:p>
            <a:pPr algn="r">
              <a:lnSpc>
                <a:spcPct val="150000"/>
              </a:lnSpc>
            </a:pPr>
            <a:r>
              <a:rPr lang="en-US" sz="1600" dirty="0" smtClean="0"/>
              <a:t>Madison, WI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86" y="5240539"/>
            <a:ext cx="1472540" cy="3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Synthetic TEMPO data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://weather.msfc.nasa.gov/sport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774" y="1187743"/>
            <a:ext cx="3317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TEMPO NO</a:t>
            </a:r>
            <a:r>
              <a:rPr lang="en-US" sz="2200" b="1" baseline="-25000" dirty="0" smtClean="0"/>
              <a:t>2</a:t>
            </a:r>
            <a:endParaRPr lang="en-US" sz="2200" b="1" baseline="-25000" dirty="0"/>
          </a:p>
        </p:txBody>
      </p:sp>
      <p:pic>
        <p:nvPicPr>
          <p:cNvPr id="9" name="TEMPO 090713 Loop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4525" r="5012"/>
          <a:stretch/>
        </p:blipFill>
        <p:spPr>
          <a:xfrm>
            <a:off x="29778" y="1616824"/>
            <a:ext cx="6217921" cy="3866373"/>
          </a:xfrm>
          <a:prstGeom prst="rect">
            <a:avLst/>
          </a:prstGeom>
        </p:spPr>
      </p:pic>
      <p:pic>
        <p:nvPicPr>
          <p:cNvPr id="14" name="TEMPO Loop CA 090713_Smal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7507" r="25570"/>
          <a:stretch/>
        </p:blipFill>
        <p:spPr>
          <a:xfrm>
            <a:off x="6073098" y="1034513"/>
            <a:ext cx="3032157" cy="2996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6"/>
          <a:stretch/>
        </p:blipFill>
        <p:spPr>
          <a:xfrm>
            <a:off x="6530929" y="3953538"/>
            <a:ext cx="2440983" cy="24402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03918" y="1145368"/>
            <a:ext cx="1647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TEMPO NO</a:t>
            </a:r>
            <a:r>
              <a:rPr lang="en-US" sz="2200" b="1" baseline="-25000" dirty="0" smtClean="0"/>
              <a:t>2</a:t>
            </a:r>
            <a:endParaRPr lang="en-US" sz="2200" b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6073098" y="5411620"/>
            <a:ext cx="177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OMI NO</a:t>
            </a:r>
            <a:r>
              <a:rPr lang="en-US" sz="2200" b="1" baseline="-25000" dirty="0" smtClean="0"/>
              <a:t>2</a:t>
            </a:r>
            <a:r>
              <a:rPr lang="en-US" sz="2200" b="1" dirty="0" smtClean="0"/>
              <a:t> at 2130 UTC</a:t>
            </a:r>
            <a:endParaRPr lang="en-US" sz="2200" b="1" baseline="-250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0774" y="5613949"/>
            <a:ext cx="6123050" cy="5671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Diurnally varying mobile source emissions and smoke plumes shown in TEMPO proxy data</a:t>
            </a:r>
          </a:p>
        </p:txBody>
      </p:sp>
    </p:spTree>
    <p:extLst>
      <p:ext uri="{BB962C8B-B14F-4D97-AF65-F5344CB8AC3E}">
        <p14:creationId xmlns:p14="http://schemas.microsoft.com/office/powerpoint/2010/main" val="128467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Synthetic TEMPO data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4" y="1382875"/>
            <a:ext cx="4015972" cy="41732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3"/>
          <a:stretch/>
        </p:blipFill>
        <p:spPr>
          <a:xfrm>
            <a:off x="4653258" y="1382875"/>
            <a:ext cx="3617862" cy="41696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58789" y="1382875"/>
            <a:ext cx="177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OMI NO</a:t>
            </a:r>
            <a:r>
              <a:rPr lang="en-US" sz="2200" b="1" baseline="-25000" dirty="0" smtClean="0"/>
              <a:t>2</a:t>
            </a:r>
            <a:r>
              <a:rPr lang="en-US" sz="2200" b="1" dirty="0" smtClean="0"/>
              <a:t> at 1900 UTC</a:t>
            </a:r>
            <a:endParaRPr lang="en-US" sz="22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1907631" y="1119303"/>
            <a:ext cx="1701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TEMPO NO</a:t>
            </a:r>
            <a:r>
              <a:rPr lang="en-US" sz="2200" b="1" baseline="-25000" dirty="0" smtClean="0"/>
              <a:t>2</a:t>
            </a:r>
            <a:endParaRPr lang="en-US" sz="2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72248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Synthetic TEMPO data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3"/>
          <a:stretch/>
        </p:blipFill>
        <p:spPr>
          <a:xfrm>
            <a:off x="4653258" y="1382875"/>
            <a:ext cx="3617862" cy="4169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3" y="1382875"/>
            <a:ext cx="4002681" cy="416966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5168" y="5689629"/>
            <a:ext cx="8217569" cy="5671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TEMPO at county level, broader scale NO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field shows at county level, but NO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emission from Alabama Power Gaston Plant is no longer apparent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8789" y="1382875"/>
            <a:ext cx="177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OMI NO</a:t>
            </a:r>
            <a:r>
              <a:rPr lang="en-US" sz="2200" b="1" baseline="-25000" dirty="0" smtClean="0"/>
              <a:t>2</a:t>
            </a:r>
            <a:r>
              <a:rPr lang="en-US" sz="2200" b="1" dirty="0" smtClean="0"/>
              <a:t> at 1900 UTC</a:t>
            </a:r>
            <a:endParaRPr lang="en-US" sz="22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7631" y="1119303"/>
            <a:ext cx="1701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TEMPO NO</a:t>
            </a:r>
            <a:r>
              <a:rPr lang="en-US" sz="2200" b="1" baseline="-25000" dirty="0" smtClean="0"/>
              <a:t>2</a:t>
            </a:r>
            <a:endParaRPr lang="en-US" sz="2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66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Google Cloud Platform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0888" y="4103318"/>
            <a:ext cx="4402752" cy="20341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200" dirty="0" smtClean="0"/>
              <a:t>Preparing and storing L2 products and formatted text files of gas concentrations and meteorology at county level for public health stakeholders (e.g., Alabama Hospital Association, Alabama Quality </a:t>
            </a:r>
            <a:r>
              <a:rPr lang="en-US" sz="2200" dirty="0"/>
              <a:t>A</a:t>
            </a:r>
            <a:r>
              <a:rPr lang="en-US" sz="2200" dirty="0" smtClean="0"/>
              <a:t>ssurance </a:t>
            </a:r>
            <a:r>
              <a:rPr lang="en-US" sz="2200" dirty="0"/>
              <a:t>F</a:t>
            </a:r>
            <a:r>
              <a:rPr lang="en-US" sz="2200" dirty="0" smtClean="0"/>
              <a:t>oundation)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2326" r="78815" b="72708"/>
          <a:stretch/>
        </p:blipFill>
        <p:spPr>
          <a:xfrm>
            <a:off x="22623" y="1041769"/>
            <a:ext cx="5889152" cy="2979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" t="2097" r="78080" b="63304"/>
          <a:stretch/>
        </p:blipFill>
        <p:spPr>
          <a:xfrm>
            <a:off x="4128544" y="1043366"/>
            <a:ext cx="5015456" cy="2688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" t="2405" r="79719" b="63566"/>
          <a:stretch/>
        </p:blipFill>
        <p:spPr>
          <a:xfrm>
            <a:off x="4453640" y="3708067"/>
            <a:ext cx="4690360" cy="267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5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b="1" dirty="0" smtClean="0"/>
              <a:t>ESRI Visualization for TEMPO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1" t="2368" r="45280" b="4523"/>
          <a:stretch/>
        </p:blipFill>
        <p:spPr>
          <a:xfrm>
            <a:off x="64245" y="1076629"/>
            <a:ext cx="8948020" cy="517200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4245" y="3576381"/>
            <a:ext cx="4402752" cy="25327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 smtClean="0"/>
              <a:t>Advantages of ESRI platform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 smtClean="0"/>
              <a:t>1) Point and click feature for retrieving raw geophysical variables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 smtClean="0"/>
              <a:t>2) Perform analysis via locally installed ArcGIS </a:t>
            </a:r>
            <a:endParaRPr lang="en-US" sz="2000" dirty="0" smtClean="0"/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 smtClean="0"/>
              <a:t>3</a:t>
            </a:r>
            <a:r>
              <a:rPr lang="en-US" sz="2000" dirty="0" smtClean="0"/>
              <a:t>) Can ingest GRIB, </a:t>
            </a:r>
            <a:r>
              <a:rPr lang="en-US" sz="2000" dirty="0" err="1" smtClean="0"/>
              <a:t>NetCDF</a:t>
            </a:r>
            <a:r>
              <a:rPr lang="en-US" sz="2000" dirty="0"/>
              <a:t> </a:t>
            </a:r>
            <a:r>
              <a:rPr lang="en-US" sz="2000" dirty="0" smtClean="0"/>
              <a:t>(CF compliant), </a:t>
            </a:r>
            <a:r>
              <a:rPr lang="en-US" sz="2000" dirty="0" err="1" smtClean="0"/>
              <a:t>GeoTIFF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32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b="1" dirty="0" smtClean="0"/>
              <a:t>ESRI Visualization for TEMPO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3634" t="2299" r="39603"/>
          <a:stretch/>
        </p:blipFill>
        <p:spPr>
          <a:xfrm>
            <a:off x="87729" y="1107783"/>
            <a:ext cx="6443200" cy="4572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7729" y="5665760"/>
            <a:ext cx="8798644" cy="6703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200" dirty="0" smtClean="0"/>
              <a:t>Accurate geolocation of TEMPO data, high NO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associated with strong emissions from two active coal plants in area 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20" y="2112742"/>
            <a:ext cx="4959580" cy="28052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6275669" y="3556534"/>
            <a:ext cx="625642" cy="5245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4203" y="1568525"/>
            <a:ext cx="26595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set min/min range</a:t>
            </a:r>
            <a:endParaRPr lang="en-US" sz="2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159873" y="4010823"/>
            <a:ext cx="1832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d</a:t>
            </a:r>
            <a:r>
              <a:rPr lang="en-US" sz="2200" b="1" dirty="0" smtClean="0"/>
              <a:t>ynamically scaled range</a:t>
            </a:r>
            <a:endParaRPr lang="en-US" sz="2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12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b="1" dirty="0" smtClean="0"/>
              <a:t>Constellation of satellites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5106" y="5456021"/>
            <a:ext cx="8798644" cy="6703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Proposed activity to start ingesting upcoming GEMS data into </a:t>
            </a:r>
            <a:r>
              <a:rPr lang="en-US" sz="2000" dirty="0" smtClean="0"/>
              <a:t>WRF-</a:t>
            </a:r>
            <a:r>
              <a:rPr lang="en-US" sz="2000" dirty="0" err="1" smtClean="0"/>
              <a:t>Chem</a:t>
            </a:r>
            <a:r>
              <a:rPr lang="en-US" sz="2000" dirty="0" smtClean="0"/>
              <a:t> modeling </a:t>
            </a:r>
            <a:r>
              <a:rPr lang="en-US" sz="2000" dirty="0"/>
              <a:t>system over South Asia, which will help </a:t>
            </a:r>
            <a:r>
              <a:rPr lang="en-US" sz="2000" dirty="0" smtClean="0"/>
              <a:t>recognize </a:t>
            </a:r>
            <a:r>
              <a:rPr lang="en-US" sz="2000" dirty="0"/>
              <a:t>future capabilities of TEMPO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747" y="1393347"/>
            <a:ext cx="7026878" cy="401310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51096" y="1393347"/>
            <a:ext cx="2252374" cy="301021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vs.earthdata.nasa.gov/api/v1/snapshot?REQUEST=GetSnapshot&amp;TIME=2019-02-06&amp;BBOX=7.444016123244989,67.50756606423698,30.855730953603267,92.73766651248718&amp;CRS=EPSG:4326&amp;LAYERS=MODIS_Terra_CorrectedReflectance_TrueColor,Coastlines&amp;FORMAT=image/jpeg&amp;WIDTH=574&amp;HEIGHT=533&amp;ts=15597899735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" y="1067301"/>
            <a:ext cx="4647790" cy="43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b="1" dirty="0" smtClean="0"/>
              <a:t>Pilot Health Study over AL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49478" y="1403783"/>
            <a:ext cx="3029400" cy="37264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Deployment of 20 low-cost AQ sensors measuring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US" sz="2000" baseline="-25000" dirty="0" smtClean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, CO, NO, NO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PM</a:t>
            </a:r>
            <a:r>
              <a:rPr lang="en-US" sz="2000" baseline="-25000" dirty="0" smtClean="0">
                <a:latin typeface="Calibri" panose="020F0502020204030204" pitchFamily="34" charset="0"/>
                <a:ea typeface="Calibri" panose="020F0502020204030204" pitchFamily="34" charset="0"/>
              </a:rPr>
              <a:t>2.5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, along with surface meteorology in Madison County, AL by summer 2019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Additional 20 sensors to be deployed in Birmingham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Hospital claims data for state of Alabama at county and zip code level</a:t>
            </a:r>
          </a:p>
        </p:txBody>
      </p:sp>
      <p:pic>
        <p:nvPicPr>
          <p:cNvPr id="2050" name="Picture 2" descr="https://wvs.earthdata.nasa.gov/api/v1/snapshot?REQUEST=GetSnapshot&amp;TIME=2015-06-30&amp;BBOX=33.12208406585667,-88.11733991896936,35.05282899114196,-85.46385625159867&amp;CRS=EPSG:4326&amp;LAYERS=MODIS_Aqua_CorrectedReflectance_TrueColor,Coastlines,Reference_Features,Reference_Labels&amp;FORMAT=image/jpeg&amp;WIDTH=1208&amp;HEIGHT=879&amp;ts=15597906114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1" y="1174605"/>
            <a:ext cx="5949038" cy="43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3392903" y="1597787"/>
            <a:ext cx="644893" cy="67858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48472" y="4244735"/>
            <a:ext cx="788809" cy="76841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55106" y="5597561"/>
            <a:ext cx="8849328" cy="6703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Combine health and AQ (TEMPO) data over AL </a:t>
            </a:r>
            <a:r>
              <a:rPr lang="en-US" sz="2000" dirty="0" smtClean="0"/>
              <a:t>to build </a:t>
            </a:r>
            <a:r>
              <a:rPr lang="en-US" sz="2000" dirty="0"/>
              <a:t>a readmission rate model for reducing hospital costs related </a:t>
            </a:r>
            <a:r>
              <a:rPr lang="en-US" sz="2000" dirty="0" smtClean="0"/>
              <a:t>to readmissions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82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TEMPO Activities at </a:t>
            </a:r>
            <a:r>
              <a:rPr lang="en-US" sz="3200" b="1" dirty="0" err="1" smtClean="0"/>
              <a:t>SPoRT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14325" y="1347538"/>
            <a:ext cx="8629649" cy="448055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Our pre-launch activities can provide input to the Science Team on valuable fields/products to be accessible via </a:t>
            </a:r>
            <a:r>
              <a:rPr lang="en-US" sz="2400" dirty="0" smtClean="0"/>
              <a:t>Lance/Worldview</a:t>
            </a:r>
          </a:p>
          <a:p>
            <a:pPr marL="0" indent="0">
              <a:buNone/>
            </a:pPr>
            <a:r>
              <a:rPr lang="en-US" sz="2400" dirty="0" smtClean="0"/>
              <a:t>Fully ingest TEMPO proxy dataset from July 2013-June 2014 into ESRI platform for allowing effective analysis of L2 products</a:t>
            </a:r>
          </a:p>
          <a:p>
            <a:pPr marL="0" indent="0">
              <a:buNone/>
            </a:pPr>
            <a:r>
              <a:rPr lang="en-US" sz="2400" dirty="0" smtClean="0"/>
              <a:t>Compare to current WMS at </a:t>
            </a:r>
            <a:r>
              <a:rPr lang="en-US" sz="2400" dirty="0" err="1" smtClean="0"/>
              <a:t>SPoRT</a:t>
            </a:r>
            <a:r>
              <a:rPr lang="en-US" sz="2400" dirty="0" smtClean="0"/>
              <a:t> and interact with end users/stakeholders on preferred solution for real data</a:t>
            </a:r>
          </a:p>
          <a:p>
            <a:pPr marL="0" indent="0">
              <a:buNone/>
            </a:pPr>
            <a:r>
              <a:rPr lang="en-US" sz="2400" dirty="0" smtClean="0"/>
              <a:t>Setup FTP server for distributing proxy data to community, LDM solution for future real-time data</a:t>
            </a:r>
          </a:p>
          <a:p>
            <a:pPr marL="0" indent="0">
              <a:buNone/>
            </a:pPr>
            <a:r>
              <a:rPr lang="en-US" sz="2400" dirty="0" smtClean="0"/>
              <a:t>Plan to utilize TEMPO data along with hospital claims data over AL for public health study, begin building prediction system with proxy data</a:t>
            </a:r>
          </a:p>
          <a:p>
            <a:pPr marL="0" indent="0">
              <a:buNone/>
            </a:pPr>
            <a:r>
              <a:rPr lang="en-US" sz="2400" dirty="0" smtClean="0"/>
              <a:t>Proposed activity to start ingesting upcoming GEMS data into modeling system over South Asia, which will help identify future capabilities of TEMPO</a:t>
            </a:r>
          </a:p>
          <a:p>
            <a:pPr marL="0" indent="0">
              <a:buNone/>
            </a:pPr>
            <a:r>
              <a:rPr lang="en-US" sz="3300" dirty="0" smtClean="0">
                <a:solidFill>
                  <a:srgbClr val="FF0000"/>
                </a:solidFill>
              </a:rPr>
              <a:t>TEMPO public health conference at University of Alabama in Huntsville with conference date of 10/11/19, ARSET training sessions preceding the conference date</a:t>
            </a:r>
          </a:p>
          <a:p>
            <a:pPr marL="0" indent="0">
              <a:buNone/>
            </a:pPr>
            <a:endParaRPr lang="en-US" sz="2400" dirty="0">
              <a:cs typeface="Tahoma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65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Thanks!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062683" y="2558100"/>
            <a:ext cx="3376617" cy="12558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>
              <a:hlinkClick r:id="rId6"/>
            </a:endParaRPr>
          </a:p>
          <a:p>
            <a:pPr marL="0" indent="0">
              <a:buNone/>
            </a:pPr>
            <a:r>
              <a:rPr lang="en-US" sz="2400" dirty="0" smtClean="0">
                <a:hlinkClick r:id="rId6"/>
              </a:rPr>
              <a:t>aaron.naeger@nasa.gov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15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4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2500" b="1" dirty="0" smtClean="0"/>
              <a:t>Short-term Prediction Research and Transition  (</a:t>
            </a:r>
            <a:r>
              <a:rPr lang="en-US" sz="2500" b="1" dirty="0" err="1" smtClean="0"/>
              <a:t>SPoRT</a:t>
            </a:r>
            <a:r>
              <a:rPr lang="en-US" sz="2500" b="1" dirty="0" smtClean="0"/>
              <a:t>)</a:t>
            </a:r>
            <a:endParaRPr lang="en-US" sz="25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4325" y="1460499"/>
            <a:ext cx="8629649" cy="42068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 smtClean="0"/>
              <a:t>Mission:</a:t>
            </a:r>
            <a:r>
              <a:rPr lang="en-US" sz="2400" dirty="0" smtClean="0"/>
              <a:t> </a:t>
            </a:r>
            <a:r>
              <a:rPr lang="en-US" sz="2400" dirty="0">
                <a:latin typeface="Calibri" pitchFamily="34" charset="0"/>
              </a:rPr>
              <a:t>Transition unique NASA and NOAA observations and research capabilities to the operational weather community to improve short-term weather forecasts on a regional and local scale</a:t>
            </a:r>
          </a:p>
          <a:p>
            <a:pPr marL="0" indent="0">
              <a:buNone/>
            </a:pPr>
            <a:r>
              <a:rPr lang="en-US" sz="2400" dirty="0" err="1" smtClean="0"/>
              <a:t>SPoRT</a:t>
            </a:r>
            <a:r>
              <a:rPr lang="en-US" sz="2400" dirty="0" smtClean="0"/>
              <a:t> prepares the </a:t>
            </a:r>
            <a:r>
              <a:rPr lang="en-US" sz="2400" b="1" i="1" dirty="0">
                <a:solidFill>
                  <a:srgbClr val="C00000"/>
                </a:solidFill>
              </a:rPr>
              <a:t>community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of </a:t>
            </a:r>
            <a:r>
              <a:rPr lang="en-US" sz="2400" b="1" i="1" dirty="0">
                <a:solidFill>
                  <a:srgbClr val="C00000"/>
                </a:solidFill>
              </a:rPr>
              <a:t>end users and mission scientists </a:t>
            </a:r>
            <a:r>
              <a:rPr lang="en-US" sz="2400" dirty="0"/>
              <a:t>for next generation satellite missions and capabilities through an interactive R2O/O2R paradigm</a:t>
            </a:r>
          </a:p>
          <a:p>
            <a:pPr marL="0" indent="0">
              <a:buNone/>
            </a:pPr>
            <a:r>
              <a:rPr lang="en-US" sz="2400" b="1" u="sng" dirty="0"/>
              <a:t>Current/Future Activities:</a:t>
            </a:r>
          </a:p>
          <a:p>
            <a:r>
              <a:rPr lang="en-US" sz="2400" dirty="0"/>
              <a:t>Successful partnerships to prepare NWS forecasters for GOES-R and JPSS through use of experimental proxy products</a:t>
            </a:r>
          </a:p>
          <a:p>
            <a:r>
              <a:rPr lang="en-US" sz="2400" dirty="0"/>
              <a:t>Expanding partnerships to other government agencies and new NASA </a:t>
            </a:r>
            <a:r>
              <a:rPr lang="en-US" sz="2400" dirty="0" smtClean="0"/>
              <a:t>missions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6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4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R2O/O2R Paradigm</a:t>
            </a:r>
            <a:endParaRPr lang="en-US" sz="3200" b="1" dirty="0"/>
          </a:p>
        </p:txBody>
      </p:sp>
      <p:sp>
        <p:nvSpPr>
          <p:cNvPr id="5" name="Subtitle 2"/>
          <p:cNvSpPr>
            <a:spLocks/>
          </p:cNvSpPr>
          <p:nvPr/>
        </p:nvSpPr>
        <p:spPr bwMode="auto">
          <a:xfrm>
            <a:off x="228600" y="38862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2800">
              <a:solidFill>
                <a:srgbClr val="404040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2800">
              <a:solidFill>
                <a:srgbClr val="404040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2800">
              <a:solidFill>
                <a:srgbClr val="404040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2800">
              <a:solidFill>
                <a:srgbClr val="40404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60362" y="1239915"/>
            <a:ext cx="8194675" cy="472381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6673" y="1525257"/>
            <a:ext cx="4260428" cy="455509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09588" indent="-277813" eaLnBrk="0" hangingPunct="0"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000" b="1" dirty="0" smtClean="0">
                <a:latin typeface="+mn-lt"/>
                <a:cs typeface="Tahoma" pitchFamily="34" charset="0"/>
              </a:rPr>
              <a:t>Bridge the </a:t>
            </a:r>
            <a:r>
              <a:rPr lang="en-US" sz="2000" dirty="0">
                <a:latin typeface="+mn-lt"/>
                <a:cs typeface="Tahoma" pitchFamily="34" charset="0"/>
              </a:rPr>
              <a:t>“Valley of Death” </a:t>
            </a:r>
            <a:r>
              <a:rPr lang="en-US" sz="2000" dirty="0" smtClean="0">
                <a:latin typeface="+mn-lt"/>
                <a:cs typeface="Tahoma" pitchFamily="34" charset="0"/>
              </a:rPr>
              <a:t>through interactive </a:t>
            </a:r>
            <a:r>
              <a:rPr lang="en-US" sz="2000" dirty="0">
                <a:latin typeface="+mn-lt"/>
                <a:cs typeface="Tahoma" pitchFamily="34" charset="0"/>
              </a:rPr>
              <a:t>partnership with end users and product or algorithm developers</a:t>
            </a: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cs typeface="Tahoma" pitchFamily="34" charset="0"/>
              </a:rPr>
              <a:t>Integrate data into user decision support tools</a:t>
            </a: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cs typeface="Tahoma" pitchFamily="34" charset="0"/>
              </a:rPr>
              <a:t>Create product training</a:t>
            </a: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cs typeface="Tahoma" pitchFamily="34" charset="0"/>
              </a:rPr>
              <a:t>Conduct product assessments</a:t>
            </a:r>
            <a:endParaRPr lang="en-US" sz="2000" b="1" dirty="0">
              <a:latin typeface="+mn-lt"/>
              <a:cs typeface="Tahoma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>
                <a:latin typeface="+mn-lt"/>
                <a:cs typeface="Tahoma" pitchFamily="34" charset="0"/>
              </a:rPr>
              <a:t>Concept has been used to successfully transition more than 40 satellite datasets to operational users for nearly 15 </a:t>
            </a:r>
            <a:r>
              <a:rPr lang="en-US" sz="2000" dirty="0" smtClean="0">
                <a:latin typeface="+mn-lt"/>
                <a:cs typeface="Tahoma" pitchFamily="34" charset="0"/>
              </a:rPr>
              <a:t>years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en-US" sz="2000" dirty="0">
              <a:latin typeface="+mn-lt"/>
              <a:cs typeface="Tahoma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>
                <a:latin typeface="+mn-lt"/>
                <a:cs typeface="Tahoma" pitchFamily="34" charset="0"/>
              </a:rPr>
              <a:t>Other groups in the community have adopted this paradigm</a:t>
            </a:r>
            <a:endParaRPr lang="en-US" sz="2000" u="sng" dirty="0">
              <a:latin typeface="+mn-lt"/>
              <a:cs typeface="Tahoma" pitchFamily="34" charset="0"/>
            </a:endParaRPr>
          </a:p>
          <a:p>
            <a:pPr marL="285750" indent="-285750" eaLnBrk="1" hangingPunct="1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latin typeface="+mn-lt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05" y="1265797"/>
            <a:ext cx="4303432" cy="49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4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Data Approach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4325" y="1460499"/>
            <a:ext cx="8629649" cy="27400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/>
              <a:t>SPoRT</a:t>
            </a:r>
            <a:r>
              <a:rPr lang="en-US" sz="2400" dirty="0" smtClean="0"/>
              <a:t> provides experimental data to end users by LDM, FTP, and WMS depending on the application</a:t>
            </a:r>
          </a:p>
          <a:p>
            <a:pPr marL="0" indent="0">
              <a:lnSpc>
                <a:spcPct val="85000"/>
              </a:lnSpc>
              <a:spcAft>
                <a:spcPts val="600"/>
              </a:spcAft>
              <a:buNone/>
            </a:pPr>
            <a:r>
              <a:rPr lang="en-US" sz="2400" dirty="0" smtClean="0"/>
              <a:t>While </a:t>
            </a:r>
            <a:r>
              <a:rPr lang="en-US" sz="2400" dirty="0">
                <a:cs typeface="Tahoma" pitchFamily="34" charset="0"/>
              </a:rPr>
              <a:t>NASA is not an “operational” data provider, team members strive to provide 24/7 data feeds, knowing that product reliability is key to use by operational forecasters and decision makers</a:t>
            </a:r>
          </a:p>
          <a:p>
            <a:pPr marL="0" indent="0">
              <a:lnSpc>
                <a:spcPct val="85000"/>
              </a:lnSpc>
              <a:spcAft>
                <a:spcPts val="600"/>
              </a:spcAft>
              <a:buNone/>
            </a:pPr>
            <a:r>
              <a:rPr lang="en-US" sz="2400" dirty="0" smtClean="0">
                <a:cs typeface="Tahoma" pitchFamily="34" charset="0"/>
              </a:rPr>
              <a:t>Monitor </a:t>
            </a:r>
            <a:r>
              <a:rPr lang="en-US" sz="2400" dirty="0">
                <a:cs typeface="Tahoma" pitchFamily="34" charset="0"/>
              </a:rPr>
              <a:t>our product ingest and status for all experimental products going to a </a:t>
            </a:r>
            <a:r>
              <a:rPr lang="en-US" sz="2400" dirty="0" smtClean="0">
                <a:cs typeface="Tahoma" pitchFamily="34" charset="0"/>
              </a:rPr>
              <a:t>customer</a:t>
            </a:r>
          </a:p>
          <a:p>
            <a:pPr marL="0" indent="0">
              <a:lnSpc>
                <a:spcPct val="85000"/>
              </a:lnSpc>
              <a:spcAft>
                <a:spcPts val="600"/>
              </a:spcAft>
              <a:buNone/>
            </a:pPr>
            <a:endParaRPr lang="en-US" sz="2400" dirty="0">
              <a:cs typeface="Tahoma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10971" y="4141662"/>
            <a:ext cx="7159751" cy="2130552"/>
            <a:chOff x="2302214" y="5127671"/>
            <a:chExt cx="6391789" cy="16755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4157" y="5127671"/>
              <a:ext cx="905529" cy="90737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397" y="5138472"/>
              <a:ext cx="659106" cy="9073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9297" y="5138472"/>
              <a:ext cx="659106" cy="907373"/>
            </a:xfrm>
            <a:prstGeom prst="rect">
              <a:avLst/>
            </a:prstGeom>
          </p:spPr>
        </p:pic>
        <p:pic>
          <p:nvPicPr>
            <p:cNvPr id="19" name="Picture 12" descr="S:\5yr Celebration\5yr celebrtion photos\DJH_377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2631" y="5210530"/>
              <a:ext cx="1254169" cy="76325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302214" y="6095379"/>
              <a:ext cx="1329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Data downlinked from satellite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22250" y="6070612"/>
              <a:ext cx="132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Data obtained by SPoRT; value-added products generated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42286" y="6095379"/>
              <a:ext cx="1552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Product disseminated to end-user formatted for their decision support system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64590" y="6045845"/>
              <a:ext cx="132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End-user makes operational decisions using SPoRT products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3631627" y="5581357"/>
              <a:ext cx="507254" cy="1466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5251663" y="5581357"/>
              <a:ext cx="507254" cy="1466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6709585" y="5581357"/>
              <a:ext cx="507254" cy="1466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93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4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Training Approach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4325" y="1460498"/>
            <a:ext cx="4504563" cy="4521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-US" sz="2400" b="1" dirty="0">
                <a:cs typeface="Tahoma" pitchFamily="34" charset="0"/>
              </a:rPr>
              <a:t>Targeted, applications based training </a:t>
            </a:r>
          </a:p>
          <a:p>
            <a:pPr marL="0" indent="0">
              <a:lnSpc>
                <a:spcPct val="85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-US" sz="2400" dirty="0">
                <a:cs typeface="Tahoma" pitchFamily="34" charset="0"/>
              </a:rPr>
              <a:t>Multiple flavors of training are needed to reach all learning styles</a:t>
            </a: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cs typeface="Tahoma" pitchFamily="34" charset="0"/>
              </a:rPr>
              <a:t>Site visits</a:t>
            </a:r>
            <a:endParaRPr lang="en-US" dirty="0">
              <a:cs typeface="Tahoma" pitchFamily="34" charset="0"/>
            </a:endParaRP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err="1" smtClean="0">
                <a:cs typeface="Tahoma" pitchFamily="34" charset="0"/>
              </a:rPr>
              <a:t>Microlessons</a:t>
            </a:r>
            <a:endParaRPr lang="en-US" dirty="0">
              <a:cs typeface="Tahoma" pitchFamily="34" charset="0"/>
            </a:endParaRP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cs typeface="Tahoma" pitchFamily="34" charset="0"/>
              </a:rPr>
              <a:t>User-based, interactive modules</a:t>
            </a:r>
            <a:endParaRPr lang="en-US" b="1" dirty="0">
              <a:cs typeface="Tahoma" pitchFamily="34" charset="0"/>
            </a:endParaRPr>
          </a:p>
          <a:p>
            <a:pPr marL="0" indent="0">
              <a:lnSpc>
                <a:spcPct val="85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400" b="1" dirty="0" err="1" smtClean="0">
                <a:cs typeface="Tahoma" pitchFamily="34" charset="0"/>
              </a:rPr>
              <a:t>SPoRT</a:t>
            </a:r>
            <a:r>
              <a:rPr lang="en-US" sz="2400" b="1" dirty="0" smtClean="0">
                <a:cs typeface="Tahoma" pitchFamily="34" charset="0"/>
              </a:rPr>
              <a:t> </a:t>
            </a:r>
            <a:r>
              <a:rPr lang="en-US" sz="2400" b="1" dirty="0">
                <a:cs typeface="Tahoma" pitchFamily="34" charset="0"/>
              </a:rPr>
              <a:t>Applications Library</a:t>
            </a: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cs typeface="Tahoma" pitchFamily="34" charset="0"/>
              </a:rPr>
              <a:t>1-minute examples</a:t>
            </a:r>
            <a:endParaRPr lang="en-US" dirty="0">
              <a:cs typeface="Tahoma" pitchFamily="34" charset="0"/>
            </a:endParaRP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cs typeface="Tahoma" pitchFamily="34" charset="0"/>
              </a:rPr>
              <a:t>Short videos</a:t>
            </a:r>
            <a:endParaRPr lang="en-US" dirty="0">
              <a:cs typeface="Tahoma" pitchFamily="34" charset="0"/>
            </a:endParaRPr>
          </a:p>
          <a:p>
            <a:pPr marL="517525" lvl="1" indent="-285750">
              <a:lnSpc>
                <a:spcPct val="8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cs typeface="Tahoma" pitchFamily="34" charset="0"/>
              </a:rPr>
              <a:t>21 total cases (and counting)</a:t>
            </a:r>
            <a:endParaRPr lang="en-US" b="1" dirty="0">
              <a:cs typeface="Tahoma" pitchFamily="34" charset="0"/>
            </a:endParaRPr>
          </a:p>
          <a:p>
            <a:pPr marL="0" indent="0">
              <a:lnSpc>
                <a:spcPct val="85000"/>
              </a:lnSpc>
              <a:spcBef>
                <a:spcPts val="600"/>
              </a:spcBef>
              <a:buNone/>
            </a:pPr>
            <a:r>
              <a:rPr lang="en-US" sz="2400" b="1" dirty="0">
                <a:cs typeface="Tahoma" pitchFamily="34" charset="0"/>
              </a:rPr>
              <a:t>Collaborate with end users for operational/decision maker </a:t>
            </a:r>
            <a:r>
              <a:rPr lang="en-US" sz="2400" b="1" dirty="0" smtClean="0">
                <a:cs typeface="Tahoma" pitchFamily="34" charset="0"/>
              </a:rPr>
              <a:t>perspective</a:t>
            </a:r>
            <a:endParaRPr lang="en-US" sz="2400" dirty="0">
              <a:cs typeface="Tahoma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7" name="Picture 2" descr="C:\Users\kfuell\Documents\NASA_SPoRT\Training\RGB_Night-time_micro\micro-lessons\microlesson_module_pag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88" y="1608898"/>
            <a:ext cx="4290647" cy="27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78" y="4167286"/>
            <a:ext cx="2789845" cy="209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158">
            <a:off x="6870645" y="3894142"/>
            <a:ext cx="1744669" cy="22125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30200" dist="228600" dir="2700000" sx="103000" sy="103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5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4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Assessment Approach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4325" y="1460498"/>
            <a:ext cx="4504563" cy="45212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200" dirty="0"/>
              <a:t>Targeted product assessments with the end user to evaluate utility of product and give feedback to developers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200" b="1" dirty="0"/>
              <a:t>Methods for feedback</a:t>
            </a: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Online form</a:t>
            </a: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Email/phone calls</a:t>
            </a: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Blog 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200" b="1" dirty="0"/>
              <a:t>Assessment follow-up</a:t>
            </a: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Wrap-up </a:t>
            </a:r>
            <a:r>
              <a:rPr lang="en-US" sz="2200" dirty="0" err="1"/>
              <a:t>telecon</a:t>
            </a:r>
            <a:r>
              <a:rPr lang="en-US" sz="2200" dirty="0"/>
              <a:t> with participants</a:t>
            </a: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Summarize results in a report for the </a:t>
            </a:r>
            <a:r>
              <a:rPr lang="en-US" sz="2200" dirty="0" smtClean="0"/>
              <a:t>developers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8002" t="17106" r="19483" b="18779"/>
          <a:stretch/>
        </p:blipFill>
        <p:spPr>
          <a:xfrm>
            <a:off x="4448175" y="1822493"/>
            <a:ext cx="4553713" cy="30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b="1" dirty="0"/>
              <a:t>Pre-launch </a:t>
            </a:r>
            <a:r>
              <a:rPr lang="en-US" b="1" dirty="0" smtClean="0"/>
              <a:t>R2O/O2R Activities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://weather.msfc.nasa.gov/sport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474" r="50215" b="4920"/>
          <a:stretch/>
        </p:blipFill>
        <p:spPr>
          <a:xfrm>
            <a:off x="1894826" y="1135626"/>
            <a:ext cx="7188458" cy="454127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1623" y="1546816"/>
            <a:ext cx="4504563" cy="45212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13254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200" b="1" dirty="0"/>
              <a:t>Keys to successful day 1 </a:t>
            </a:r>
            <a:r>
              <a:rPr lang="en-US" sz="2200" b="1" dirty="0" smtClean="0"/>
              <a:t>readiness</a:t>
            </a:r>
            <a:endParaRPr lang="en-US" sz="2200" b="1" dirty="0"/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Data in the end users’ display system</a:t>
            </a: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Targeted training</a:t>
            </a: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Font typeface="Calibri" pitchFamily="34" charset="0"/>
              <a:buChar char="◦"/>
            </a:pPr>
            <a:r>
              <a:rPr lang="en-US" sz="2200" dirty="0"/>
              <a:t>Assessments to gather feedback from users for the mission scientists</a:t>
            </a:r>
          </a:p>
          <a:p>
            <a:pPr marL="201168" lvl="1" indent="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None/>
            </a:pPr>
            <a:endParaRPr lang="en-US" sz="2200" dirty="0"/>
          </a:p>
          <a:p>
            <a:pPr marL="201168" lvl="1" indent="0">
              <a:spcBef>
                <a:spcPts val="200"/>
              </a:spcBef>
              <a:spcAft>
                <a:spcPts val="400"/>
              </a:spcAft>
              <a:buClr>
                <a:srgbClr val="132548"/>
              </a:buClr>
              <a:buNone/>
            </a:pPr>
            <a:r>
              <a:rPr lang="en-US" sz="2200" dirty="0"/>
              <a:t>Pre-launch R2O/O2R activities can provide valuable input to data processers, mission scientists, algorithm developers, and guide baselining of </a:t>
            </a:r>
            <a:r>
              <a:rPr lang="en-US" sz="2200" dirty="0" smtClean="0"/>
              <a:t>products/capabilities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939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688" y="210356"/>
            <a:ext cx="5969125" cy="63810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Synthetic TEMPO data</a:t>
            </a:r>
            <a:endParaRPr lang="en-US" sz="3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14090" y="1607646"/>
            <a:ext cx="4240281" cy="44246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Synthetic TEMPO observations generated using simulated gaseous and aerosol composition from GEOS-NR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GEOS-NR spatial resolution of ~12 x 12 km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spatiotemporally interpolated to finer TEMPO grid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Profiles and vertical column amounts of species obtained from interpolation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4752" b="3026"/>
          <a:stretch/>
        </p:blipFill>
        <p:spPr>
          <a:xfrm>
            <a:off x="4940300" y="1785619"/>
            <a:ext cx="3421229" cy="187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11501"/>
          <a:stretch/>
        </p:blipFill>
        <p:spPr>
          <a:xfrm>
            <a:off x="5089309" y="3988750"/>
            <a:ext cx="3272220" cy="1942149"/>
          </a:xfrm>
          <a:prstGeom prst="rect">
            <a:avLst/>
          </a:prstGeom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691799" y="1439188"/>
            <a:ext cx="219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2400" b="1" dirty="0" smtClean="0">
                <a:solidFill>
                  <a:srgbClr val="000000"/>
                </a:solidFill>
              </a:rPr>
              <a:t>GEOS-</a:t>
            </a:r>
            <a:r>
              <a:rPr lang="en-US" altLang="ja-JP" sz="2400" b="1" dirty="0" err="1" smtClean="0">
                <a:solidFill>
                  <a:srgbClr val="000000"/>
                </a:solidFill>
              </a:rPr>
              <a:t>Chem</a:t>
            </a:r>
            <a:endParaRPr lang="en-US" altLang="ja-JP" sz="2400" b="1" dirty="0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80699" y="3618033"/>
            <a:ext cx="219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2400" b="1" dirty="0" smtClean="0">
                <a:solidFill>
                  <a:srgbClr val="000000"/>
                </a:solidFill>
              </a:rPr>
              <a:t>Aircraft (CAMS)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6389911" y="6383923"/>
            <a:ext cx="2258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Zhu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ACP,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5005999" y="1813540"/>
            <a:ext cx="77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5005999" y="4001238"/>
            <a:ext cx="77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696" y="133347"/>
            <a:ext cx="5969125" cy="798083"/>
          </a:xfrm>
        </p:spPr>
        <p:txBody>
          <a:bodyPr>
            <a:normAutofit/>
          </a:bodyPr>
          <a:lstStyle/>
          <a:p>
            <a:pPr marL="342900" indent="-342900" algn="ctr" eaLnBrk="0" hangingPunct="0">
              <a:lnSpc>
                <a:spcPct val="85000"/>
              </a:lnSpc>
              <a:defRPr/>
            </a:pPr>
            <a:r>
              <a:rPr lang="en-US" sz="3200" b="1" dirty="0" smtClean="0"/>
              <a:t>Synthetic TEMPO data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2772538" y="6393831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://weather.msfc.nasa.gov/sport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6272214"/>
            <a:ext cx="672206" cy="55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9" y="6393831"/>
            <a:ext cx="1472540" cy="314697"/>
          </a:xfrm>
          <a:prstGeom prst="rect">
            <a:avLst/>
          </a:prstGeom>
        </p:spPr>
      </p:pic>
      <p:pic>
        <p:nvPicPr>
          <p:cNvPr id="3" name="TEMPO Granule Loop 15UTC_Lar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1502" b="11361"/>
          <a:stretch/>
        </p:blipFill>
        <p:spPr>
          <a:xfrm>
            <a:off x="45275" y="1401587"/>
            <a:ext cx="8789866" cy="3813908"/>
          </a:xfrm>
          <a:prstGeom prst="rect">
            <a:avLst/>
          </a:prstGeom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 rot="5400000">
            <a:off x="6656955" y="3319657"/>
            <a:ext cx="46045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srgbClr val="000000"/>
                </a:solidFill>
              </a:rPr>
              <a:t>NO</a:t>
            </a:r>
            <a:r>
              <a:rPr lang="en-US" altLang="ja-JP" sz="1600" b="1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 tropospheric column density (10</a:t>
            </a:r>
            <a:r>
              <a:rPr lang="en-US" altLang="ja-JP" sz="1600" b="1" baseline="30000" dirty="0" smtClean="0">
                <a:solidFill>
                  <a:srgbClr val="000000"/>
                </a:solidFill>
              </a:rPr>
              <a:t>15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1600" b="1" dirty="0" err="1" smtClean="0">
                <a:solidFill>
                  <a:srgbClr val="000000"/>
                </a:solidFill>
              </a:rPr>
              <a:t>molec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./cm</a:t>
            </a:r>
            <a:r>
              <a:rPr lang="en-US" altLang="ja-JP" sz="16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598" y="5277490"/>
            <a:ext cx="8566424" cy="10005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Generating long-term archive of TEMPO proxy products </a:t>
            </a:r>
          </a:p>
          <a:p>
            <a:r>
              <a:rPr lang="en-US" sz="2200" dirty="0" smtClean="0"/>
              <a:t>Goal: Utilize TEMPO proxy data for applications to accelerate operational use of real TEMPO products after launch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75" y="1078682"/>
            <a:ext cx="3317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TEMPO NO</a:t>
            </a:r>
            <a:r>
              <a:rPr lang="en-US" sz="2200" b="1" baseline="-25000" dirty="0" smtClean="0"/>
              <a:t>2</a:t>
            </a:r>
            <a:endParaRPr lang="en-US" sz="2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0834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874</TotalTime>
  <Words>1033</Words>
  <Application>Microsoft Office PowerPoint</Application>
  <PresentationFormat>On-screen Show (4:3)</PresentationFormat>
  <Paragraphs>149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游ゴシック</vt:lpstr>
      <vt:lpstr>Arial</vt:lpstr>
      <vt:lpstr>Arial Rounded MT Bold</vt:lpstr>
      <vt:lpstr>Calibri</vt:lpstr>
      <vt:lpstr>Calibri Light</vt:lpstr>
      <vt:lpstr>Candara</vt:lpstr>
      <vt:lpstr>Courier New</vt:lpstr>
      <vt:lpstr>Tahoma</vt:lpstr>
      <vt:lpstr>ヒラギノ角ゴ Pro W3</vt:lpstr>
      <vt:lpstr>Office Theme</vt:lpstr>
      <vt:lpstr>PowerPoint Presentation</vt:lpstr>
      <vt:lpstr>Short-term Prediction Research and Transition  (SPoRT)</vt:lpstr>
      <vt:lpstr>R2O/O2R Paradigm</vt:lpstr>
      <vt:lpstr>Data Approach</vt:lpstr>
      <vt:lpstr>Training Approach</vt:lpstr>
      <vt:lpstr>Assessment Approach</vt:lpstr>
      <vt:lpstr>Pre-launch R2O/O2R Activities</vt:lpstr>
      <vt:lpstr>Synthetic TEMPO data</vt:lpstr>
      <vt:lpstr>Synthetic TEMPO data</vt:lpstr>
      <vt:lpstr>Synthetic TEMPO data</vt:lpstr>
      <vt:lpstr>Synthetic TEMPO data</vt:lpstr>
      <vt:lpstr>Synthetic TEMPO data</vt:lpstr>
      <vt:lpstr>Google Cloud Platform</vt:lpstr>
      <vt:lpstr>ESRI Visualization for TEMPO</vt:lpstr>
      <vt:lpstr>ESRI Visualization for TEMPO</vt:lpstr>
      <vt:lpstr>Constellation of satellites</vt:lpstr>
      <vt:lpstr>Pilot Health Study over AL</vt:lpstr>
      <vt:lpstr>TEMPO Activities at SPoRT</vt:lpstr>
      <vt:lpstr>Thanks!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Naeger, Aaron (MSFC-ST11)[UAH]</cp:lastModifiedBy>
  <cp:revision>48</cp:revision>
  <dcterms:created xsi:type="dcterms:W3CDTF">2019-05-22T23:18:41Z</dcterms:created>
  <dcterms:modified xsi:type="dcterms:W3CDTF">2019-06-06T12:38:48Z</dcterms:modified>
</cp:coreProperties>
</file>