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2" r:id="rId2"/>
    <p:sldId id="381" r:id="rId3"/>
    <p:sldId id="388" r:id="rId4"/>
    <p:sldId id="396" r:id="rId5"/>
    <p:sldId id="425" r:id="rId6"/>
    <p:sldId id="395" r:id="rId7"/>
    <p:sldId id="432" r:id="rId8"/>
    <p:sldId id="430" r:id="rId9"/>
    <p:sldId id="407" r:id="rId10"/>
    <p:sldId id="413" r:id="rId11"/>
    <p:sldId id="415" r:id="rId12"/>
    <p:sldId id="416" r:id="rId13"/>
    <p:sldId id="431" r:id="rId14"/>
    <p:sldId id="390" r:id="rId15"/>
    <p:sldId id="392" r:id="rId16"/>
    <p:sldId id="393" r:id="rId17"/>
    <p:sldId id="260" r:id="rId18"/>
    <p:sldId id="429" r:id="rId19"/>
    <p:sldId id="397" r:id="rId2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mishra" initials="n" lastIdx="1" clrIdx="0">
    <p:extLst>
      <p:ext uri="{19B8F6BF-5375-455C-9EA6-DF929625EA0E}">
        <p15:presenceInfo xmlns:p15="http://schemas.microsoft.com/office/powerpoint/2012/main" userId="nmishra" providerId="None"/>
      </p:ext>
    </p:extLst>
  </p:cmAuthor>
  <p:cmAuthor id="2" name="Mishra, Nischal (LARC-E6)[Science Systems &amp; Applications, Inc.]" initials="MN(S&amp;AI" lastIdx="1" clrIdx="1">
    <p:extLst>
      <p:ext uri="{19B8F6BF-5375-455C-9EA6-DF929625EA0E}">
        <p15:presenceInfo xmlns:p15="http://schemas.microsoft.com/office/powerpoint/2012/main" userId="S-1-5-21-330711430-3775241029-4075259233-705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2"/>
    <a:srgbClr val="000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2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7367440-3291-4069-A663-CBF7FDD58BF7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ADDFBBE-566E-4328-9CF8-57FE3A263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6/4/2018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6/4/2018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6/4/2018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e.flittner@nasa.gov" TargetMode="External"/><Relationship Id="rId2" Type="http://schemas.openxmlformats.org/officeDocument/2006/relationships/hyperlink" Target="mailto:Nischal.Mishra@nas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030208" y="1753254"/>
            <a:ext cx="517866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0"/>
                </a:solidFill>
                <a:cs typeface="Arial" charset="0"/>
              </a:rPr>
              <a:t>Instrument Characterization: Status </a:t>
            </a:r>
            <a:endParaRPr lang="en-US" sz="2800" b="1" dirty="0">
              <a:solidFill>
                <a:srgbClr val="000090"/>
              </a:solidFill>
              <a:cs typeface="Arial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sz="2000" b="1" dirty="0" smtClean="0">
                <a:cs typeface="Arial" charset="0"/>
              </a:rPr>
              <a:t>Nischal Mishra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>
                <a:cs typeface="Arial" charset="0"/>
              </a:rPr>
              <a:t>David Flittner 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1600" b="1" dirty="0" smtClean="0">
                <a:solidFill>
                  <a:srgbClr val="000090"/>
                </a:solidFill>
                <a:cs typeface="Arial" charset="0"/>
              </a:rPr>
              <a:t>June 06, 2018</a:t>
            </a:r>
            <a:endParaRPr lang="en-US" sz="1600" b="1" dirty="0">
              <a:solidFill>
                <a:srgbClr val="000090"/>
              </a:solidFill>
              <a:cs typeface="Arial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sz="1400" dirty="0">
                <a:cs typeface="Arial" charset="0"/>
              </a:rPr>
              <a:t>(757).</a:t>
            </a:r>
            <a:r>
              <a:rPr lang="en-US" sz="1400" dirty="0" smtClean="0">
                <a:cs typeface="Arial" charset="0"/>
              </a:rPr>
              <a:t>864.7797</a:t>
            </a:r>
            <a:endParaRPr lang="en-US" sz="1400" dirty="0">
              <a:cs typeface="Arial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sz="1400" u="sng" dirty="0" smtClean="0">
                <a:solidFill>
                  <a:srgbClr val="000000"/>
                </a:solidFill>
                <a:cs typeface="Arial" charset="0"/>
                <a:hlinkClick r:id="rId2"/>
              </a:rPr>
              <a:t>Nischal.Mishra@nasa.gov</a:t>
            </a:r>
            <a:endParaRPr lang="en-US" sz="1400" u="sng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sv-SE" sz="1400" u="sng" dirty="0" smtClean="0">
                <a:solidFill>
                  <a:srgbClr val="000000"/>
                </a:solidFill>
                <a:cs typeface="Arial" charset="0"/>
                <a:hlinkClick r:id="rId3"/>
              </a:rPr>
              <a:t>david.e.flittner@nasa.gov</a:t>
            </a:r>
            <a:endParaRPr lang="sv-SE" sz="1400" u="sng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ts val="600"/>
              </a:spcBef>
            </a:pPr>
            <a:endParaRPr lang="en-US" sz="1400" u="sng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ts val="600"/>
              </a:spcBef>
            </a:pP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Smile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99" y="3281992"/>
            <a:ext cx="1419225" cy="32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524" y="3309849"/>
            <a:ext cx="266700" cy="16192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55" t="5084" r="1781"/>
          <a:stretch/>
        </p:blipFill>
        <p:spPr>
          <a:xfrm>
            <a:off x="586597" y="3001990"/>
            <a:ext cx="8412480" cy="362261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3722" y="1076499"/>
            <a:ext cx="8886645" cy="23952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Wingdings" charset="2"/>
              <a:buChar char="Ø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00A9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Spectral smile = alignment of spectrum to detector grid (less is better).</a:t>
            </a:r>
          </a:p>
          <a:p>
            <a:r>
              <a:rPr lang="en-US" sz="2800" dirty="0" smtClean="0"/>
              <a:t>Worse case value is ~0.23 nm, the estimates at longer wavelengths are affected by CCD fringes.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1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48" y="155275"/>
            <a:ext cx="6270455" cy="757471"/>
          </a:xfrm>
        </p:spPr>
        <p:txBody>
          <a:bodyPr/>
          <a:lstStyle/>
          <a:p>
            <a:r>
              <a:rPr lang="en-US" dirty="0" smtClean="0"/>
              <a:t>Spectral Co-Registration Estimates (Keystone)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914" y="4373796"/>
            <a:ext cx="4114800" cy="211239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/>
          <a:srcRect t="1398" r="1709" b="2499"/>
          <a:stretch/>
        </p:blipFill>
        <p:spPr>
          <a:xfrm>
            <a:off x="94890" y="1117896"/>
            <a:ext cx="3769514" cy="27014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59061" y="1117897"/>
            <a:ext cx="4472796" cy="2379924"/>
            <a:chOff x="4559061" y="1382191"/>
            <a:chExt cx="4114800" cy="2115629"/>
          </a:xfrm>
        </p:grpSpPr>
        <p:pic>
          <p:nvPicPr>
            <p:cNvPr id="18" name="Content Placeholder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061" y="1382191"/>
              <a:ext cx="4114800" cy="2115629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6616461" y="1648266"/>
              <a:ext cx="0" cy="125083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42" y="4373796"/>
            <a:ext cx="4114800" cy="21156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2114" y="3921098"/>
            <a:ext cx="178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Pin Hole #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6506" y="3644099"/>
            <a:ext cx="451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***Note: Data acquired at 5 different pin hole locations in 20 Wavelengths.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043248"/>
            <a:ext cx="4755999" cy="5410200"/>
          </a:xfrm>
        </p:spPr>
        <p:txBody>
          <a:bodyPr/>
          <a:lstStyle/>
          <a:p>
            <a:r>
              <a:rPr lang="en-US" sz="2400" dirty="0"/>
              <a:t>	</a:t>
            </a:r>
            <a:r>
              <a:rPr lang="en-US" sz="2400" dirty="0" smtClean="0"/>
              <a:t>Longer </a:t>
            </a:r>
            <a:r>
              <a:rPr lang="en-US" sz="2400" dirty="0"/>
              <a:t>wavelengths (&gt;</a:t>
            </a:r>
            <a:r>
              <a:rPr lang="en-US" sz="2400" dirty="0" smtClean="0"/>
              <a:t>600nm) seem </a:t>
            </a:r>
            <a:r>
              <a:rPr lang="en-US" sz="2400" dirty="0"/>
              <a:t>to affected by interference </a:t>
            </a:r>
            <a:r>
              <a:rPr lang="en-US" sz="2400" dirty="0" smtClean="0"/>
              <a:t>pattern as silicon is more transparent to light.</a:t>
            </a:r>
            <a:endParaRPr lang="en-US" sz="2400" dirty="0"/>
          </a:p>
          <a:p>
            <a:r>
              <a:rPr lang="en-US" sz="2400" dirty="0" smtClean="0"/>
              <a:t>Patterns </a:t>
            </a:r>
            <a:r>
              <a:rPr lang="en-US" sz="2400" dirty="0"/>
              <a:t>appear as </a:t>
            </a:r>
            <a:r>
              <a:rPr lang="en-US" sz="2400" dirty="0" smtClean="0"/>
              <a:t>fringes </a:t>
            </a:r>
            <a:r>
              <a:rPr lang="en-US" sz="2400" dirty="0"/>
              <a:t>in image profile and affects some of the requirement verifications.</a:t>
            </a:r>
          </a:p>
          <a:p>
            <a:r>
              <a:rPr lang="en-US" sz="2400" dirty="0" smtClean="0"/>
              <a:t>Possible to minimize </a:t>
            </a:r>
            <a:r>
              <a:rPr lang="en-US" sz="2400" dirty="0"/>
              <a:t>the </a:t>
            </a:r>
            <a:r>
              <a:rPr lang="en-US" sz="2400" dirty="0" smtClean="0"/>
              <a:t>striping due to etalon by generating a spectrally </a:t>
            </a:r>
            <a:r>
              <a:rPr lang="en-US" sz="2400" dirty="0"/>
              <a:t>resolved </a:t>
            </a:r>
            <a:r>
              <a:rPr lang="en-US" sz="2400" dirty="0" smtClean="0"/>
              <a:t>relative response.</a:t>
            </a:r>
            <a:endParaRPr lang="en-US" sz="2400" dirty="0"/>
          </a:p>
          <a:p>
            <a:pPr lvl="1"/>
            <a:r>
              <a:rPr lang="en-US" sz="2000" dirty="0" smtClean="0"/>
              <a:t>Using quantum efficiency map data </a:t>
            </a:r>
            <a:r>
              <a:rPr lang="en-US" sz="2000" dirty="0"/>
              <a:t>is </a:t>
            </a:r>
            <a:r>
              <a:rPr lang="en-US" sz="2000" dirty="0" smtClean="0"/>
              <a:t>under investigation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: CCD </a:t>
            </a:r>
            <a:r>
              <a:rPr lang="en-US" dirty="0" err="1" smtClean="0"/>
              <a:t>Etaloning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772" r="1530"/>
          <a:stretch/>
        </p:blipFill>
        <p:spPr>
          <a:xfrm>
            <a:off x="4797694" y="1578633"/>
            <a:ext cx="4297680" cy="181981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r="2516"/>
          <a:stretch/>
        </p:blipFill>
        <p:spPr>
          <a:xfrm>
            <a:off x="4832198" y="4157378"/>
            <a:ext cx="4278702" cy="21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5130590" cy="2231793"/>
          </a:xfrm>
        </p:spPr>
        <p:txBody>
          <a:bodyPr/>
          <a:lstStyle/>
          <a:p>
            <a:r>
              <a:rPr lang="en-US" sz="2800" dirty="0" smtClean="0"/>
              <a:t>Background SL 10</a:t>
            </a:r>
            <a:r>
              <a:rPr lang="en-US" sz="2800" baseline="30000" dirty="0" smtClean="0"/>
              <a:t>-9</a:t>
            </a:r>
            <a:endParaRPr lang="en-US" sz="2800" dirty="0" smtClean="0"/>
          </a:p>
          <a:p>
            <a:r>
              <a:rPr lang="en-US" sz="2800" dirty="0" smtClean="0"/>
              <a:t>Spectral SL is 10</a:t>
            </a:r>
            <a:r>
              <a:rPr lang="en-US" sz="2800" baseline="30000" dirty="0" smtClean="0"/>
              <a:t>-7</a:t>
            </a:r>
            <a:r>
              <a:rPr lang="en-US" sz="2800" dirty="0" smtClean="0"/>
              <a:t>, within 3 spatial pixels</a:t>
            </a:r>
            <a:endParaRPr lang="en-US" sz="2800" dirty="0"/>
          </a:p>
          <a:p>
            <a:r>
              <a:rPr lang="en-US" sz="2800" dirty="0" smtClean="0"/>
              <a:t>A few ghosts are &gt;5e-4 in visible channels 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tray Light (SL)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9173" r="10200" b="269"/>
          <a:stretch/>
        </p:blipFill>
        <p:spPr>
          <a:xfrm>
            <a:off x="5037460" y="1016321"/>
            <a:ext cx="3669957" cy="28721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02871" y="3694425"/>
            <a:ext cx="4075367" cy="3090955"/>
            <a:chOff x="4702871" y="3694425"/>
            <a:chExt cx="4075367" cy="30909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2" t="17189" r="8986" b="12333"/>
            <a:stretch/>
          </p:blipFill>
          <p:spPr>
            <a:xfrm>
              <a:off x="4702871" y="3694425"/>
              <a:ext cx="4075367" cy="28161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09983" y="6416048"/>
              <a:ext cx="1783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SPECTRAL INDEX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0125" y="3683479"/>
            <a:ext cx="4032463" cy="3189353"/>
            <a:chOff x="270125" y="3542159"/>
            <a:chExt cx="4032463" cy="31893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1" t="16751" r="8678" b="7292"/>
            <a:stretch/>
          </p:blipFill>
          <p:spPr>
            <a:xfrm>
              <a:off x="270125" y="3542159"/>
              <a:ext cx="4032463" cy="30110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94914" y="6362180"/>
              <a:ext cx="17834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SPATIAL INDEX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7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84810"/>
            <a:ext cx="8991600" cy="1811886"/>
          </a:xfrm>
        </p:spPr>
        <p:txBody>
          <a:bodyPr/>
          <a:lstStyle/>
          <a:p>
            <a:r>
              <a:rPr lang="en-US" dirty="0" smtClean="0"/>
              <a:t>Scan mirror very stable with &lt; 2 </a:t>
            </a:r>
            <a:r>
              <a:rPr lang="en-US" dirty="0" err="1" smtClean="0"/>
              <a:t>urad</a:t>
            </a:r>
            <a:r>
              <a:rPr lang="en-US" dirty="0" smtClean="0"/>
              <a:t> of jitter</a:t>
            </a:r>
          </a:p>
          <a:p>
            <a:r>
              <a:rPr lang="en-US" dirty="0" smtClean="0"/>
              <a:t>Instrument Modulation Transfer Function (spatial response) exceeds requirements by &gt; 30%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Quality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079" y="2873594"/>
            <a:ext cx="3124427" cy="19082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System level </a:t>
            </a:r>
            <a:r>
              <a:rPr lang="en-US" dirty="0" smtClean="0"/>
              <a:t>spatial resolution, with </a:t>
            </a:r>
            <a:r>
              <a:rPr lang="en-US" dirty="0"/>
              <a:t>S/C </a:t>
            </a:r>
            <a:r>
              <a:rPr lang="en-US" dirty="0" smtClean="0"/>
              <a:t>jitter: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 ≤ </a:t>
            </a:r>
            <a:r>
              <a:rPr lang="en-US" dirty="0"/>
              <a:t>2.2km N-S,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≤ </a:t>
            </a:r>
            <a:r>
              <a:rPr lang="en-US" dirty="0"/>
              <a:t>5.2 km E-W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at </a:t>
            </a:r>
            <a:r>
              <a:rPr lang="en-US" dirty="0"/>
              <a:t>location 36.5° N, 100° W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7906" y="6383900"/>
            <a:ext cx="279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 Frequency (</a:t>
            </a:r>
            <a:r>
              <a:rPr lang="en-US" dirty="0" err="1" smtClean="0"/>
              <a:t>cyc</a:t>
            </a:r>
            <a:r>
              <a:rPr lang="en-US" dirty="0" smtClean="0"/>
              <a:t>/mm)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6839" y="5687852"/>
            <a:ext cx="120315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Courtesy Ball Aerospace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57621" y="2657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9594" y="5841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34973" y="6163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30076" y="61637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7201" y="61622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00848" y="61637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55862" y="61889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99632" y="61835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09404" y="425990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23452" y="2658292"/>
            <a:ext cx="4599302" cy="3526378"/>
            <a:chOff x="4623452" y="2658292"/>
            <a:chExt cx="4599302" cy="3526378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3861384" y="4400312"/>
              <a:ext cx="1893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North/South MTF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328458" y="2658292"/>
              <a:ext cx="3894296" cy="3526378"/>
              <a:chOff x="5328458" y="2658292"/>
              <a:chExt cx="3894296" cy="352637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57166" t="1" r="-123" b="9451"/>
              <a:stretch/>
            </p:blipFill>
            <p:spPr>
              <a:xfrm>
                <a:off x="5328458" y="2658292"/>
                <a:ext cx="3197703" cy="3526378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576510" y="3702936"/>
                <a:ext cx="2646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Nyquist</a:t>
                </a:r>
                <a:r>
                  <a:rPr lang="en-US" b="1" dirty="0" smtClean="0"/>
                  <a:t> = 27.8 </a:t>
                </a:r>
                <a:r>
                  <a:rPr lang="en-US" b="1" dirty="0" err="1" smtClean="0"/>
                  <a:t>cyc</a:t>
                </a:r>
                <a:r>
                  <a:rPr lang="en-US" b="1" dirty="0" smtClean="0"/>
                  <a:t>/mm</a:t>
                </a:r>
                <a:endParaRPr lang="en-US" b="1" dirty="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502093" y="5146649"/>
            <a:ext cx="142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Minimum Requirement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Ahead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35135"/>
            <a:ext cx="4253551" cy="3179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3824" y="5922226"/>
            <a:ext cx="120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Courtesy Ball Aerospace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982691" y="1896408"/>
            <a:ext cx="184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Ball 10 Chamber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29751" y="2404881"/>
            <a:ext cx="184286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Large Spherical Source (LSS, aka Death Star)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7789025" y="2265740"/>
            <a:ext cx="115096" cy="369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73095" y="2265740"/>
            <a:ext cx="956656" cy="1140400"/>
            <a:chOff x="3373095" y="2265740"/>
            <a:chExt cx="956656" cy="1140400"/>
          </a:xfrm>
        </p:grpSpPr>
        <p:sp>
          <p:nvSpPr>
            <p:cNvPr id="11" name="Right Brace 10"/>
            <p:cNvSpPr/>
            <p:nvPr/>
          </p:nvSpPr>
          <p:spPr>
            <a:xfrm>
              <a:off x="3373095" y="2265740"/>
              <a:ext cx="390698" cy="1140400"/>
            </a:xfrm>
            <a:prstGeom prst="rightBrace">
              <a:avLst>
                <a:gd name="adj1" fmla="val 8333"/>
                <a:gd name="adj2" fmla="val 5313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707476" y="2869819"/>
              <a:ext cx="622275" cy="2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143000"/>
            <a:ext cx="4884420" cy="5410200"/>
          </a:xfrm>
        </p:spPr>
        <p:txBody>
          <a:bodyPr/>
          <a:lstStyle/>
          <a:p>
            <a:r>
              <a:rPr lang="en-US" sz="2800" dirty="0" smtClean="0"/>
              <a:t>Ambient Radiance (done 6/3)</a:t>
            </a:r>
          </a:p>
          <a:p>
            <a:r>
              <a:rPr lang="en-US" sz="2800" dirty="0" smtClean="0"/>
              <a:t>Thermal Vacuum (</a:t>
            </a:r>
            <a:r>
              <a:rPr lang="en-US" sz="2800" dirty="0" err="1" smtClean="0"/>
              <a:t>TVac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Radiometric</a:t>
            </a:r>
          </a:p>
          <a:p>
            <a:pPr lvl="1"/>
            <a:r>
              <a:rPr lang="en-US" sz="2400" dirty="0" smtClean="0"/>
              <a:t>Polarization</a:t>
            </a:r>
          </a:p>
          <a:p>
            <a:pPr lvl="1"/>
            <a:r>
              <a:rPr lang="en-US" sz="2400" dirty="0" smtClean="0"/>
              <a:t>Solar diffuser check</a:t>
            </a:r>
          </a:p>
          <a:p>
            <a:pPr lvl="2"/>
            <a:r>
              <a:rPr lang="en-US" sz="2000" dirty="0" smtClean="0"/>
              <a:t>Diffusers already characterized at GSFC</a:t>
            </a:r>
          </a:p>
          <a:p>
            <a:pPr lvl="1"/>
            <a:r>
              <a:rPr lang="en-US" sz="2400" dirty="0" smtClean="0"/>
              <a:t>Thermal Sensitivity of:</a:t>
            </a:r>
          </a:p>
          <a:p>
            <a:pPr lvl="2"/>
            <a:r>
              <a:rPr lang="en-US" sz="2000" dirty="0" smtClean="0"/>
              <a:t>Boresight</a:t>
            </a:r>
          </a:p>
          <a:p>
            <a:pPr lvl="2"/>
            <a:r>
              <a:rPr lang="en-US" sz="2000" dirty="0" smtClean="0"/>
              <a:t>Image quality</a:t>
            </a:r>
          </a:p>
          <a:p>
            <a:pPr lvl="2"/>
            <a:r>
              <a:rPr lang="en-US" sz="2000" dirty="0" smtClean="0"/>
              <a:t>Wavelength stability</a:t>
            </a:r>
          </a:p>
          <a:p>
            <a:pPr lvl="2"/>
            <a:r>
              <a:rPr lang="en-US" sz="2000" dirty="0" err="1" smtClean="0"/>
              <a:t>Bandpass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4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 instrument characterization informs ground processing of Level 0 and Level 1.</a:t>
            </a:r>
          </a:p>
          <a:p>
            <a:r>
              <a:rPr lang="en-US" dirty="0" smtClean="0"/>
              <a:t>Spectrometer spectral sampling/resolution sufficient to record spectra for Baseline species.</a:t>
            </a:r>
          </a:p>
          <a:p>
            <a:r>
              <a:rPr lang="en-US" dirty="0" smtClean="0"/>
              <a:t>In general, imaging performance exceeds instrument requirements.</a:t>
            </a:r>
          </a:p>
          <a:p>
            <a:r>
              <a:rPr lang="en-US" dirty="0" smtClean="0"/>
              <a:t>Radiometric calibration performed in </a:t>
            </a:r>
            <a:r>
              <a:rPr lang="en-US" dirty="0" err="1" smtClean="0"/>
              <a:t>TVac</a:t>
            </a:r>
            <a:r>
              <a:rPr lang="en-US" dirty="0" smtClean="0"/>
              <a:t> at on-orbit temperatures for detector and electronics.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5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48" y="59939"/>
            <a:ext cx="6270455" cy="863410"/>
          </a:xfrm>
        </p:spPr>
        <p:txBody>
          <a:bodyPr/>
          <a:lstStyle/>
          <a:p>
            <a:r>
              <a:rPr lang="en-US" dirty="0" smtClean="0"/>
              <a:t>Recommended Image Processing Steps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608866" y="1151594"/>
            <a:ext cx="8112440" cy="5309990"/>
            <a:chOff x="835270" y="1041954"/>
            <a:chExt cx="7913076" cy="5309990"/>
          </a:xfrm>
        </p:grpSpPr>
        <p:grpSp>
          <p:nvGrpSpPr>
            <p:cNvPr id="38" name="Group 37"/>
            <p:cNvGrpSpPr/>
            <p:nvPr/>
          </p:nvGrpSpPr>
          <p:grpSpPr>
            <a:xfrm>
              <a:off x="835270" y="1041954"/>
              <a:ext cx="7913076" cy="5309990"/>
              <a:chOff x="158262" y="1112796"/>
              <a:chExt cx="7913076" cy="530999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8262" y="1243026"/>
                <a:ext cx="1274884" cy="78417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Raw Image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769577" y="1112796"/>
                <a:ext cx="1380391" cy="6207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Mask Outliers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96454" y="5638616"/>
                <a:ext cx="1274884" cy="78417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Processed Image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00348" y="2016604"/>
                <a:ext cx="1380391" cy="6207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Offset Removal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09140" y="2890189"/>
                <a:ext cx="1375996" cy="7087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Non-Linearity Correction 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15736" y="3880090"/>
                <a:ext cx="1380391" cy="6207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SMEAR Removal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02546" y="4739557"/>
                <a:ext cx="1380391" cy="6207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Cross-Talk Correction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00598" y="5638616"/>
                <a:ext cx="1380391" cy="6207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PRNU Mask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433146" y="1494692"/>
                <a:ext cx="1349621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3472962" y="1733529"/>
                <a:ext cx="0" cy="2936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2" idx="2"/>
              </p:cNvCxnSpPr>
              <p:nvPr/>
            </p:nvCxnSpPr>
            <p:spPr>
              <a:xfrm>
                <a:off x="3490544" y="2637337"/>
                <a:ext cx="6594" cy="2533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492742" y="3599371"/>
                <a:ext cx="4396" cy="2780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3505931" y="4500823"/>
                <a:ext cx="4396" cy="2387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16" idx="3"/>
              </p:cNvCxnSpPr>
              <p:nvPr/>
            </p:nvCxnSpPr>
            <p:spPr>
              <a:xfrm flipV="1">
                <a:off x="6180989" y="5948982"/>
                <a:ext cx="624256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1549486" y="5309244"/>
              <a:ext cx="3947905" cy="904655"/>
              <a:chOff x="1549486" y="5309244"/>
              <a:chExt cx="3947905" cy="90465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472959" y="5567774"/>
                <a:ext cx="1380391" cy="6207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Dark Current Removal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4185137" y="5309244"/>
                <a:ext cx="4396" cy="2387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V="1">
                <a:off x="4873135" y="5903533"/>
                <a:ext cx="624256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/>
              <p:cNvSpPr/>
              <p:nvPr/>
            </p:nvSpPr>
            <p:spPr>
              <a:xfrm>
                <a:off x="1549486" y="5593166"/>
                <a:ext cx="1380391" cy="62073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Dark Data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2925563" y="5909036"/>
                <a:ext cx="587672" cy="32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TextBox 92"/>
          <p:cNvSpPr txBox="1"/>
          <p:nvPr/>
        </p:nvSpPr>
        <p:spPr>
          <a:xfrm>
            <a:off x="5169875" y="1767254"/>
            <a:ext cx="3798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 *** </a:t>
            </a:r>
            <a:r>
              <a:rPr lang="en-US" sz="2000" b="1" dirty="0" smtClean="0"/>
              <a:t> The orders of processing  </a:t>
            </a:r>
            <a:r>
              <a:rPr lang="en-US" sz="2000" b="1" dirty="0"/>
              <a:t>can be negotiated depending on what the team thinks. </a:t>
            </a:r>
            <a:r>
              <a:rPr lang="en-US" sz="2000" b="1" dirty="0" smtClean="0"/>
              <a:t>Subsequent </a:t>
            </a:r>
            <a:r>
              <a:rPr lang="en-US" sz="2000" b="1" dirty="0"/>
              <a:t>slides will discuss each of this blocks in the order of the block diagram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39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5130590" cy="5410200"/>
          </a:xfrm>
        </p:spPr>
        <p:txBody>
          <a:bodyPr/>
          <a:lstStyle/>
          <a:p>
            <a:r>
              <a:rPr lang="en-US" sz="2800" dirty="0" smtClean="0"/>
              <a:t>Background SL 10</a:t>
            </a:r>
            <a:r>
              <a:rPr lang="en-US" sz="2800" baseline="30000" dirty="0" smtClean="0"/>
              <a:t>-9</a:t>
            </a:r>
            <a:endParaRPr lang="en-US" sz="2800" dirty="0" smtClean="0"/>
          </a:p>
          <a:p>
            <a:r>
              <a:rPr lang="en-US" sz="2800" dirty="0" smtClean="0"/>
              <a:t>Spectral SL is 10</a:t>
            </a:r>
            <a:r>
              <a:rPr lang="en-US" sz="2800" baseline="30000" dirty="0" smtClean="0"/>
              <a:t>-7</a:t>
            </a:r>
            <a:r>
              <a:rPr lang="en-US" sz="2800" dirty="0" smtClean="0"/>
              <a:t>, within 3 spatial pixels</a:t>
            </a:r>
            <a:endParaRPr lang="en-US" sz="2800" dirty="0"/>
          </a:p>
          <a:p>
            <a:r>
              <a:rPr lang="en-US" sz="2800" dirty="0" smtClean="0"/>
              <a:t>A few ghosts are &gt;5e-4 in visible channels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tray Light (SL)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9173" r="10200" b="269"/>
          <a:stretch/>
        </p:blipFill>
        <p:spPr>
          <a:xfrm>
            <a:off x="5037460" y="949817"/>
            <a:ext cx="3669957" cy="2872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16751" r="8678" b="7292"/>
          <a:stretch/>
        </p:blipFill>
        <p:spPr>
          <a:xfrm>
            <a:off x="270125" y="3553105"/>
            <a:ext cx="4032463" cy="3000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17214" r="8266" b="7602"/>
          <a:stretch/>
        </p:blipFill>
        <p:spPr>
          <a:xfrm>
            <a:off x="4870643" y="3699164"/>
            <a:ext cx="4003590" cy="290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9983" y="6416048"/>
            <a:ext cx="1783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SPECTRAL INDEX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4914" y="6362180"/>
            <a:ext cx="17834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SPATIAL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Results to-date</a:t>
            </a:r>
          </a:p>
          <a:p>
            <a:pPr lvl="1"/>
            <a:r>
              <a:rPr lang="en-US" dirty="0" smtClean="0"/>
              <a:t>Detector and Electronics</a:t>
            </a:r>
          </a:p>
          <a:p>
            <a:pPr lvl="1"/>
            <a:r>
              <a:rPr lang="en-US" dirty="0" smtClean="0"/>
              <a:t>Spectrometer properties:</a:t>
            </a:r>
          </a:p>
          <a:p>
            <a:pPr lvl="2"/>
            <a:r>
              <a:rPr lang="en-US" dirty="0" smtClean="0"/>
              <a:t>Spectral Range, Spectral Bandpass, </a:t>
            </a:r>
            <a:r>
              <a:rPr lang="en-US" dirty="0"/>
              <a:t>Spectral </a:t>
            </a:r>
            <a:r>
              <a:rPr lang="en-US" dirty="0" smtClean="0"/>
              <a:t>Sampling, Bandpass Shape, Spectral </a:t>
            </a:r>
            <a:r>
              <a:rPr lang="en-US" dirty="0"/>
              <a:t>Smile and Key </a:t>
            </a:r>
            <a:r>
              <a:rPr lang="en-US" dirty="0" smtClean="0"/>
              <a:t>Stone</a:t>
            </a:r>
            <a:endParaRPr lang="en-US" dirty="0"/>
          </a:p>
          <a:p>
            <a:pPr lvl="1"/>
            <a:r>
              <a:rPr lang="en-US" dirty="0" smtClean="0"/>
              <a:t>Image Quality</a:t>
            </a:r>
          </a:p>
          <a:p>
            <a:r>
              <a:rPr lang="en-US" dirty="0" smtClean="0"/>
              <a:t>Road ahead </a:t>
            </a:r>
          </a:p>
          <a:p>
            <a:r>
              <a:rPr lang="en-US" dirty="0" smtClean="0"/>
              <a:t>Summary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 is a modest cost mission</a:t>
            </a:r>
          </a:p>
          <a:p>
            <a:r>
              <a:rPr lang="en-US" dirty="0" smtClean="0"/>
              <a:t>Characterization is no exception</a:t>
            </a:r>
          </a:p>
          <a:p>
            <a:r>
              <a:rPr lang="en-US" dirty="0" smtClean="0"/>
              <a:t>Testing at a variety of levels, i.e. sub-system and integrated system</a:t>
            </a:r>
          </a:p>
          <a:p>
            <a:pPr lvl="1"/>
            <a:r>
              <a:rPr lang="en-US" dirty="0" smtClean="0"/>
              <a:t>All characterization data </a:t>
            </a:r>
            <a:r>
              <a:rPr lang="en-US" dirty="0"/>
              <a:t>will be </a:t>
            </a:r>
            <a:r>
              <a:rPr lang="en-US" dirty="0" smtClean="0"/>
              <a:t>transferred to NASA/SAO servers.</a:t>
            </a:r>
          </a:p>
          <a:p>
            <a:r>
              <a:rPr lang="en-US" dirty="0" smtClean="0"/>
              <a:t>Measure important characteristics and verify important assumptions, where 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143000"/>
            <a:ext cx="4418697" cy="5410200"/>
          </a:xfrm>
        </p:spPr>
        <p:txBody>
          <a:bodyPr/>
          <a:lstStyle/>
          <a:p>
            <a:r>
              <a:rPr lang="en-US" sz="2400" dirty="0" smtClean="0"/>
              <a:t>Focal Plane </a:t>
            </a:r>
            <a:r>
              <a:rPr lang="en-US" sz="2400" dirty="0"/>
              <a:t>(</a:t>
            </a:r>
            <a:r>
              <a:rPr lang="en-US" sz="2400" dirty="0" smtClean="0"/>
              <a:t>two 1K x 2K CCDs) has circa 99.6% science grade pixels</a:t>
            </a:r>
          </a:p>
          <a:p>
            <a:r>
              <a:rPr lang="en-US" sz="2400" dirty="0" smtClean="0"/>
              <a:t>Non-linearity of TEMPO CCD and electronics is less than ±0.15% from 5% to 98% of the Full well.</a:t>
            </a:r>
          </a:p>
          <a:p>
            <a:r>
              <a:rPr lang="en-US" sz="2400" dirty="0" smtClean="0"/>
              <a:t>Ground processing will use linearity sequence data from sub-system and </a:t>
            </a:r>
            <a:r>
              <a:rPr lang="en-US" sz="2400" dirty="0" err="1" smtClean="0"/>
              <a:t>TVac</a:t>
            </a:r>
            <a:r>
              <a:rPr lang="en-US" sz="2400" dirty="0" smtClean="0"/>
              <a:t> testing to correct non-linearity.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and Electronics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742" y="4300429"/>
            <a:ext cx="3474720" cy="252306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74589" y="3731643"/>
            <a:ext cx="241540" cy="232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62755" y="1075403"/>
            <a:ext cx="3938046" cy="3166487"/>
            <a:chOff x="5040175" y="1070930"/>
            <a:chExt cx="3938046" cy="3166487"/>
          </a:xfrm>
        </p:grpSpPr>
        <p:grpSp>
          <p:nvGrpSpPr>
            <p:cNvPr id="19" name="Group 18"/>
            <p:cNvGrpSpPr/>
            <p:nvPr/>
          </p:nvGrpSpPr>
          <p:grpSpPr>
            <a:xfrm>
              <a:off x="5040175" y="1070930"/>
              <a:ext cx="3938046" cy="3166487"/>
              <a:chOff x="5040175" y="1070930"/>
              <a:chExt cx="3938046" cy="3166487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12" r="6170" b="2933"/>
              <a:stretch/>
            </p:blipFill>
            <p:spPr bwMode="auto">
              <a:xfrm>
                <a:off x="5040175" y="2647269"/>
                <a:ext cx="2834640" cy="1590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1" r="5264"/>
              <a:stretch/>
            </p:blipFill>
            <p:spPr bwMode="auto">
              <a:xfrm>
                <a:off x="5040175" y="1070930"/>
                <a:ext cx="2834640" cy="1651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5633049" y="2924355"/>
                <a:ext cx="241540" cy="2329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243176" y="2994367"/>
                <a:ext cx="241540" cy="23291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864409" y="2820435"/>
                <a:ext cx="917282" cy="91120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95464" y="3110823"/>
                <a:ext cx="108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Outliers</a:t>
                </a:r>
                <a:endParaRPr lang="en-US" dirty="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5874589" y="3658040"/>
              <a:ext cx="241540" cy="2329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62755" y="1880389"/>
              <a:ext cx="241540" cy="2329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56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6930" y="1150651"/>
            <a:ext cx="3657600" cy="28520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9186" y="0"/>
            <a:ext cx="7570176" cy="1143000"/>
          </a:xfrm>
        </p:spPr>
        <p:txBody>
          <a:bodyPr/>
          <a:lstStyle/>
          <a:p>
            <a:r>
              <a:rPr lang="en-US" dirty="0"/>
              <a:t>Challenges : Signal Dependent offset (SDO)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166" y="1217666"/>
            <a:ext cx="4666143" cy="53901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400" b="1" dirty="0" smtClean="0"/>
              <a:t>SDO is at most 4-5 Digital Numbers (DN) for all the signal levels in the active region.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400" b="1" dirty="0" smtClean="0"/>
              <a:t>The parabolic nature of the curve is very repeatable.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400" b="1" dirty="0" smtClean="0"/>
              <a:t>Preliminary estimated residual error after correction is 0.2 DN.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400" b="1" dirty="0" smtClean="0"/>
              <a:t>Anticipate refining estimated error with TVAC data in order to incorporate in </a:t>
            </a:r>
            <a:r>
              <a:rPr lang="en-US" sz="2400" b="1" dirty="0"/>
              <a:t>the radiometric uncertainty </a:t>
            </a:r>
            <a:r>
              <a:rPr lang="en-US" sz="2400" b="1" dirty="0" smtClean="0"/>
              <a:t>budget.	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319346" y="1422779"/>
            <a:ext cx="3675184" cy="5435221"/>
            <a:chOff x="5319346" y="1422779"/>
            <a:chExt cx="3675184" cy="5435221"/>
          </a:xfrm>
        </p:grpSpPr>
        <p:sp>
          <p:nvSpPr>
            <p:cNvPr id="9" name="TextBox 8"/>
            <p:cNvSpPr txBox="1"/>
            <p:nvPr/>
          </p:nvSpPr>
          <p:spPr>
            <a:xfrm>
              <a:off x="7423265" y="1422779"/>
              <a:ext cx="1296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</a:rPr>
                <a:t>Signal Dependent Offset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19346" y="4055756"/>
              <a:ext cx="3675184" cy="2802244"/>
              <a:chOff x="5301762" y="4055756"/>
              <a:chExt cx="3675184" cy="280224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1762" y="4055756"/>
                <a:ext cx="3657600" cy="2802244"/>
              </a:xfrm>
              <a:prstGeom prst="rect">
                <a:avLst/>
              </a:prstGeom>
            </p:spPr>
          </p:pic>
          <p:cxnSp>
            <p:nvCxnSpPr>
              <p:cNvPr id="8" name="Straight Arrow Connector 7"/>
              <p:cNvCxnSpPr/>
              <p:nvPr/>
            </p:nvCxnSpPr>
            <p:spPr>
              <a:xfrm>
                <a:off x="7514705" y="4884321"/>
                <a:ext cx="0" cy="674769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680161" y="4161934"/>
                <a:ext cx="12967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Signal Dependent Offset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68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48" y="0"/>
            <a:ext cx="6270455" cy="912746"/>
          </a:xfrm>
        </p:spPr>
        <p:txBody>
          <a:bodyPr/>
          <a:lstStyle/>
          <a:p>
            <a:r>
              <a:rPr lang="en-US" dirty="0" smtClean="0"/>
              <a:t>Spectrometer:</a:t>
            </a:r>
            <a:br>
              <a:rPr lang="en-US" dirty="0" smtClean="0"/>
            </a:br>
            <a:r>
              <a:rPr lang="en-US" dirty="0" smtClean="0"/>
              <a:t>Spectral 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1"/>
          <a:stretch/>
        </p:blipFill>
        <p:spPr>
          <a:xfrm>
            <a:off x="211074" y="1129661"/>
            <a:ext cx="3931920" cy="2448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33" r="1503" b="1164"/>
          <a:stretch/>
        </p:blipFill>
        <p:spPr>
          <a:xfrm>
            <a:off x="4897996" y="1088165"/>
            <a:ext cx="3840480" cy="25139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018" y="3661201"/>
            <a:ext cx="3931920" cy="2392677"/>
            <a:chOff x="4425351" y="1006122"/>
            <a:chExt cx="3777035" cy="2392677"/>
          </a:xfrm>
        </p:grpSpPr>
        <p:pic>
          <p:nvPicPr>
            <p:cNvPr id="9" name="Content Placeholder 5"/>
            <p:cNvPicPr>
              <a:picLocks noChangeAspect="1"/>
            </p:cNvPicPr>
            <p:nvPr/>
          </p:nvPicPr>
          <p:blipFill rotWithShape="1">
            <a:blip r:embed="rId4"/>
            <a:srcRect r="1652"/>
            <a:stretch/>
          </p:blipFill>
          <p:spPr>
            <a:xfrm>
              <a:off x="4425351" y="1006122"/>
              <a:ext cx="3777035" cy="23926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55740" y="2110127"/>
              <a:ext cx="879227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&lt; 540 nm</a:t>
              </a:r>
              <a:endParaRPr lang="en-US" sz="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44445" y="3609023"/>
            <a:ext cx="3994031" cy="2527809"/>
            <a:chOff x="4787656" y="3783201"/>
            <a:chExt cx="3994031" cy="2527809"/>
          </a:xfrm>
        </p:grpSpPr>
        <p:pic>
          <p:nvPicPr>
            <p:cNvPr id="11" name="Content Placeholder 9"/>
            <p:cNvPicPr>
              <a:picLocks noChangeAspect="1"/>
            </p:cNvPicPr>
            <p:nvPr/>
          </p:nvPicPr>
          <p:blipFill rotWithShape="1">
            <a:blip r:embed="rId5"/>
            <a:srcRect l="839" r="2097"/>
            <a:stretch/>
          </p:blipFill>
          <p:spPr>
            <a:xfrm>
              <a:off x="4787656" y="3783201"/>
              <a:ext cx="3994031" cy="25278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9093" y="3814831"/>
              <a:ext cx="352425" cy="1524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81149" y="6136832"/>
            <a:ext cx="55196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Spectral Range 294 nm – 494 nm and 539 nm – 740 nm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60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Sampling (Dispersion)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0" r="2294" b="1482"/>
          <a:stretch/>
        </p:blipFill>
        <p:spPr>
          <a:xfrm>
            <a:off x="4503098" y="1152340"/>
            <a:ext cx="4389120" cy="2847895"/>
          </a:xfrm>
          <a:prstGeom prst="rect">
            <a:avLst/>
          </a:prstGeom>
        </p:spPr>
      </p:pic>
      <p:pic>
        <p:nvPicPr>
          <p:cNvPr id="5" name="Content Placeholder 14"/>
          <p:cNvPicPr>
            <a:picLocks noChangeAspect="1"/>
          </p:cNvPicPr>
          <p:nvPr/>
        </p:nvPicPr>
        <p:blipFill rotWithShape="1">
          <a:blip r:embed="rId3"/>
          <a:srcRect l="1972" t="4356" r="1645"/>
          <a:stretch/>
        </p:blipFill>
        <p:spPr>
          <a:xfrm>
            <a:off x="4663440" y="4039054"/>
            <a:ext cx="4480560" cy="268054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76200" y="1113521"/>
            <a:ext cx="4426898" cy="5410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Wingdings" charset="2"/>
              <a:buChar char="Ø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00A9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Dispersion was estimated to be around 0.198 nm/pixel and is compliant with TEMPO allocation of 0.2 nm/pixel.</a:t>
            </a:r>
          </a:p>
          <a:p>
            <a:r>
              <a:rPr lang="en-US" sz="2400" dirty="0"/>
              <a:t>The estimates vary slightly (±0.24% of mean) for each wavelengths analyzed but this variation is not systematic to apply empirical model.</a:t>
            </a:r>
          </a:p>
          <a:p>
            <a:r>
              <a:rPr lang="en-US" sz="2400" dirty="0" smtClean="0"/>
              <a:t>Estimates at </a:t>
            </a:r>
            <a:r>
              <a:rPr lang="en-US" sz="2400" dirty="0"/>
              <a:t>l</a:t>
            </a:r>
            <a:r>
              <a:rPr lang="en-US" sz="2400" dirty="0" smtClean="0"/>
              <a:t>onger </a:t>
            </a:r>
            <a:r>
              <a:rPr lang="en-US" sz="2400" dirty="0"/>
              <a:t>wavelengths (&gt;700 nm) </a:t>
            </a:r>
            <a:r>
              <a:rPr lang="en-US" sz="2400" dirty="0" smtClean="0"/>
              <a:t>are </a:t>
            </a:r>
            <a:r>
              <a:rPr lang="en-US" sz="2400" dirty="0"/>
              <a:t>affected by </a:t>
            </a:r>
            <a:r>
              <a:rPr lang="en-US" sz="2400" dirty="0" smtClean="0"/>
              <a:t>CCD Fringes (more on that later).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1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1345" r="8255" b="4627"/>
          <a:stretch/>
        </p:blipFill>
        <p:spPr bwMode="auto">
          <a:xfrm>
            <a:off x="6662042" y="1056409"/>
            <a:ext cx="2394470" cy="18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48" y="138023"/>
            <a:ext cx="6270455" cy="774723"/>
          </a:xfrm>
        </p:spPr>
        <p:txBody>
          <a:bodyPr/>
          <a:lstStyle/>
          <a:p>
            <a:r>
              <a:rPr lang="en-US" dirty="0" smtClean="0"/>
              <a:t>Bandpass Full Width Half Max (FWHM)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0706" y="3813111"/>
            <a:ext cx="5608608" cy="29499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Wingdings" charset="2"/>
              <a:buChar char="Ø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00A9"/>
              </a:buClr>
              <a:buFont typeface="Arial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FWHM at different wavelengths exhibit similar dependence on spatial index</a:t>
            </a:r>
          </a:p>
          <a:p>
            <a:pPr lvl="1"/>
            <a:r>
              <a:rPr lang="en-US" sz="1800" dirty="0" smtClean="0"/>
              <a:t>For any given wavelength, the peak to peak variation  in spatial direction is  10%;  the worse case FWHM is 0.63 nm.</a:t>
            </a:r>
          </a:p>
          <a:p>
            <a:pPr lvl="1"/>
            <a:r>
              <a:rPr lang="en-US" sz="1800" dirty="0" smtClean="0"/>
              <a:t>On the other hand, for any given spatial pixel, COV (</a:t>
            </a:r>
            <a:r>
              <a:rPr lang="en-US" sz="1800" dirty="0" err="1" smtClean="0"/>
              <a:t>std</a:t>
            </a:r>
            <a:r>
              <a:rPr lang="en-US" sz="1800" dirty="0" smtClean="0"/>
              <a:t>/mean) variation in FWHM in wavelength direction is generally &lt;1%.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pPr marL="0" indent="0">
              <a:buFont typeface="Wingdings" charset="2"/>
              <a:buNone/>
            </a:pPr>
            <a:endParaRPr lang="en-US" sz="2200" dirty="0" smtClean="0"/>
          </a:p>
          <a:p>
            <a:endParaRPr lang="en-US" sz="2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52" y="1460394"/>
            <a:ext cx="71369" cy="516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167" y="2120719"/>
            <a:ext cx="189207" cy="113524"/>
          </a:xfrm>
          <a:prstGeom prst="rect">
            <a:avLst/>
          </a:prstGeom>
        </p:spPr>
      </p:pic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261" t="7264" r="1630" b="6456"/>
          <a:stretch/>
        </p:blipFill>
        <p:spPr>
          <a:xfrm>
            <a:off x="-22284" y="1018154"/>
            <a:ext cx="6581956" cy="260517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347049" y="1538721"/>
            <a:ext cx="5322498" cy="935980"/>
            <a:chOff x="3347049" y="1538721"/>
            <a:chExt cx="5322498" cy="93598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347049" y="1538721"/>
              <a:ext cx="3676627" cy="8717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450566" y="1563756"/>
              <a:ext cx="5218981" cy="9109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904664" y="2989585"/>
            <a:ext cx="223933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Slit feature manifested as outliers from neighbors</a:t>
            </a:r>
            <a:endParaRPr lang="en-US" sz="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20" y="1135650"/>
            <a:ext cx="1645920" cy="1041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884"/>
          <a:stretch/>
        </p:blipFill>
        <p:spPr>
          <a:xfrm>
            <a:off x="5719314" y="4035564"/>
            <a:ext cx="3337198" cy="26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3358" y="86263"/>
            <a:ext cx="7504982" cy="931653"/>
          </a:xfrm>
        </p:spPr>
        <p:txBody>
          <a:bodyPr/>
          <a:lstStyle/>
          <a:p>
            <a:r>
              <a:rPr lang="en-US" dirty="0" smtClean="0"/>
              <a:t>Comparing Look Up Table &amp;“Flat Top”</a:t>
            </a:r>
            <a:br>
              <a:rPr lang="en-US" dirty="0" smtClean="0"/>
            </a:br>
            <a:r>
              <a:rPr lang="en-US" dirty="0" smtClean="0"/>
              <a:t>Gaussian Bandpass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66" y="1116994"/>
            <a:ext cx="3017520" cy="2455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291" y="1190438"/>
            <a:ext cx="3017520" cy="2374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477" r="1532"/>
          <a:stretch/>
        </p:blipFill>
        <p:spPr>
          <a:xfrm>
            <a:off x="2817394" y="3671352"/>
            <a:ext cx="3200400" cy="1901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725" r="542" b="514"/>
          <a:stretch/>
        </p:blipFill>
        <p:spPr>
          <a:xfrm>
            <a:off x="6048851" y="3671352"/>
            <a:ext cx="3108960" cy="1887331"/>
          </a:xfrm>
          <a:prstGeom prst="rect">
            <a:avLst/>
          </a:prstGeom>
        </p:spPr>
      </p:pic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-1" y="1319845"/>
            <a:ext cx="3183147" cy="2786329"/>
          </a:xfrm>
        </p:spPr>
        <p:txBody>
          <a:bodyPr/>
          <a:lstStyle/>
          <a:p>
            <a:r>
              <a:rPr lang="en-US" sz="2000" dirty="0" smtClean="0"/>
              <a:t>High res. Solar Irradiance convolved using Look Up Table Gaussian bandpass is generally within ±1.3% for UV and ±0.4% for </a:t>
            </a:r>
            <a:r>
              <a:rPr lang="en-US" sz="2000" dirty="0"/>
              <a:t>visible. </a:t>
            </a:r>
            <a:endParaRPr lang="en-US" sz="2000" dirty="0" smtClean="0"/>
          </a:p>
          <a:p>
            <a:r>
              <a:rPr lang="en-US" sz="2000" dirty="0" smtClean="0"/>
              <a:t>Exploring other analytic representations</a:t>
            </a:r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27878" y="5671893"/>
            <a:ext cx="8729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 smtClean="0">
                <a:solidFill>
                  <a:srgbClr val="7030A0"/>
                </a:solidFill>
              </a:rPr>
              <a:t>*** f(</a:t>
            </a:r>
            <a:r>
              <a:rPr lang="el-GR" b="1" dirty="0">
                <a:solidFill>
                  <a:srgbClr val="7030A0"/>
                </a:solidFill>
              </a:rPr>
              <a:t>λ</a:t>
            </a:r>
            <a:r>
              <a:rPr lang="en-US" b="1" dirty="0">
                <a:solidFill>
                  <a:srgbClr val="7030A0"/>
                </a:solidFill>
              </a:rPr>
              <a:t>) = </a:t>
            </a:r>
            <a:r>
              <a:rPr lang="pt-BR" b="1" dirty="0">
                <a:solidFill>
                  <a:srgbClr val="7030A0"/>
                </a:solidFill>
              </a:rPr>
              <a:t>a</a:t>
            </a:r>
            <a:r>
              <a:rPr lang="pt-BR" b="1" baseline="-25000" dirty="0">
                <a:solidFill>
                  <a:srgbClr val="7030A0"/>
                </a:solidFill>
              </a:rPr>
              <a:t>1</a:t>
            </a:r>
            <a:r>
              <a:rPr lang="pt-BR" b="1" dirty="0">
                <a:solidFill>
                  <a:srgbClr val="7030A0"/>
                </a:solidFill>
              </a:rPr>
              <a:t>*exp(-(</a:t>
            </a:r>
            <a:r>
              <a:rPr lang="el-GR" b="1" dirty="0">
                <a:solidFill>
                  <a:srgbClr val="7030A0"/>
                </a:solidFill>
              </a:rPr>
              <a:t>λ </a:t>
            </a:r>
            <a:r>
              <a:rPr lang="pt-BR" b="1" dirty="0">
                <a:solidFill>
                  <a:srgbClr val="7030A0"/>
                </a:solidFill>
              </a:rPr>
              <a:t>-</a:t>
            </a:r>
            <a:r>
              <a:rPr lang="el-GR" b="1" dirty="0">
                <a:solidFill>
                  <a:srgbClr val="7030A0"/>
                </a:solidFill>
              </a:rPr>
              <a:t> λ</a:t>
            </a:r>
            <a:r>
              <a:rPr lang="pt-BR" b="1" baseline="-25000" dirty="0">
                <a:solidFill>
                  <a:srgbClr val="7030A0"/>
                </a:solidFill>
              </a:rPr>
              <a:t>0</a:t>
            </a:r>
            <a:r>
              <a:rPr lang="pt-BR" b="1" dirty="0">
                <a:solidFill>
                  <a:srgbClr val="7030A0"/>
                </a:solidFill>
              </a:rPr>
              <a:t>)</a:t>
            </a:r>
            <a:r>
              <a:rPr lang="pt-BR" b="1" baseline="30000" dirty="0">
                <a:solidFill>
                  <a:srgbClr val="7030A0"/>
                </a:solidFill>
              </a:rPr>
              <a:t>n1</a:t>
            </a:r>
            <a:r>
              <a:rPr lang="pt-BR" b="1" dirty="0">
                <a:solidFill>
                  <a:srgbClr val="7030A0"/>
                </a:solidFill>
              </a:rPr>
              <a:t>/(2*sigma</a:t>
            </a:r>
            <a:r>
              <a:rPr lang="pt-BR" b="1" baseline="-25000" dirty="0">
                <a:solidFill>
                  <a:srgbClr val="7030A0"/>
                </a:solidFill>
              </a:rPr>
              <a:t>1</a:t>
            </a:r>
            <a:r>
              <a:rPr lang="pt-BR" b="1" baseline="30000" dirty="0">
                <a:solidFill>
                  <a:srgbClr val="7030A0"/>
                </a:solidFill>
              </a:rPr>
              <a:t>2</a:t>
            </a:r>
            <a:r>
              <a:rPr lang="pt-BR" b="1" dirty="0">
                <a:solidFill>
                  <a:srgbClr val="7030A0"/>
                </a:solidFill>
              </a:rPr>
              <a:t>)) + a</a:t>
            </a:r>
            <a:r>
              <a:rPr lang="pt-BR" b="1" baseline="-25000" dirty="0">
                <a:solidFill>
                  <a:srgbClr val="7030A0"/>
                </a:solidFill>
              </a:rPr>
              <a:t>2</a:t>
            </a:r>
            <a:r>
              <a:rPr lang="pt-BR" b="1" dirty="0">
                <a:solidFill>
                  <a:srgbClr val="7030A0"/>
                </a:solidFill>
              </a:rPr>
              <a:t>*exp(-(</a:t>
            </a:r>
            <a:r>
              <a:rPr lang="el-GR" b="1" dirty="0">
                <a:solidFill>
                  <a:srgbClr val="7030A0"/>
                </a:solidFill>
              </a:rPr>
              <a:t>λ </a:t>
            </a:r>
            <a:r>
              <a:rPr lang="pt-BR" b="1" dirty="0">
                <a:solidFill>
                  <a:srgbClr val="7030A0"/>
                </a:solidFill>
              </a:rPr>
              <a:t>–</a:t>
            </a:r>
            <a:r>
              <a:rPr lang="el-GR" b="1" dirty="0">
                <a:solidFill>
                  <a:srgbClr val="7030A0"/>
                </a:solidFill>
              </a:rPr>
              <a:t> λ</a:t>
            </a:r>
            <a:r>
              <a:rPr lang="pt-BR" b="1" baseline="-25000" dirty="0">
                <a:solidFill>
                  <a:srgbClr val="7030A0"/>
                </a:solidFill>
              </a:rPr>
              <a:t>1</a:t>
            </a:r>
            <a:r>
              <a:rPr lang="pt-BR" b="1" dirty="0">
                <a:solidFill>
                  <a:srgbClr val="7030A0"/>
                </a:solidFill>
              </a:rPr>
              <a:t>)</a:t>
            </a:r>
            <a:r>
              <a:rPr lang="pt-BR" b="1" baseline="30000" dirty="0">
                <a:solidFill>
                  <a:srgbClr val="7030A0"/>
                </a:solidFill>
              </a:rPr>
              <a:t>n2</a:t>
            </a:r>
            <a:r>
              <a:rPr lang="pt-BR" b="1" dirty="0">
                <a:solidFill>
                  <a:srgbClr val="7030A0"/>
                </a:solidFill>
              </a:rPr>
              <a:t>/(2*sigma</a:t>
            </a:r>
            <a:r>
              <a:rPr lang="pt-BR" b="1" baseline="-25000" dirty="0">
                <a:solidFill>
                  <a:srgbClr val="7030A0"/>
                </a:solidFill>
              </a:rPr>
              <a:t>2</a:t>
            </a:r>
            <a:r>
              <a:rPr lang="pt-BR" b="1" baseline="30000" dirty="0">
                <a:solidFill>
                  <a:srgbClr val="7030A0"/>
                </a:solidFill>
              </a:rPr>
              <a:t>4</a:t>
            </a:r>
            <a:r>
              <a:rPr lang="pt-BR" b="1" dirty="0" smtClean="0">
                <a:solidFill>
                  <a:srgbClr val="7030A0"/>
                </a:solidFill>
              </a:rPr>
              <a:t>))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UV channels, n</a:t>
            </a:r>
            <a:r>
              <a:rPr lang="en-US" baseline="-25000" dirty="0"/>
              <a:t>1</a:t>
            </a:r>
            <a:r>
              <a:rPr lang="en-US" dirty="0"/>
              <a:t>=4, for visible channels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=2, For </a:t>
            </a:r>
            <a:r>
              <a:rPr lang="en-US" dirty="0"/>
              <a:t>all channels, n</a:t>
            </a:r>
            <a:r>
              <a:rPr lang="en-US" baseline="-25000" dirty="0"/>
              <a:t>2</a:t>
            </a:r>
            <a:r>
              <a:rPr lang="en-US" dirty="0"/>
              <a:t>=4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04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54529</TotalTime>
  <Words>819</Words>
  <Application>Microsoft Office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Wingdings</vt:lpstr>
      <vt:lpstr>ヒラギノ角ゴ Pro W3</vt:lpstr>
      <vt:lpstr>Office Theme</vt:lpstr>
      <vt:lpstr>PowerPoint Presentation</vt:lpstr>
      <vt:lpstr>Outline</vt:lpstr>
      <vt:lpstr>Introduction</vt:lpstr>
      <vt:lpstr>Detector and Electronics</vt:lpstr>
      <vt:lpstr>Challenges : Signal Dependent offset (SDO)</vt:lpstr>
      <vt:lpstr>Spectrometer: Spectral Range</vt:lpstr>
      <vt:lpstr>Spectral Sampling (Dispersion)</vt:lpstr>
      <vt:lpstr>Bandpass Full Width Half Max (FWHM)</vt:lpstr>
      <vt:lpstr>Comparing Look Up Table &amp;“Flat Top” Gaussian Bandpass</vt:lpstr>
      <vt:lpstr>Spectral Smile</vt:lpstr>
      <vt:lpstr>Spectral Co-Registration Estimates (Keystone)</vt:lpstr>
      <vt:lpstr>Challenges : CCD Etaloning</vt:lpstr>
      <vt:lpstr>Stray Light (SL)</vt:lpstr>
      <vt:lpstr>Image Quality</vt:lpstr>
      <vt:lpstr>Road Ahead</vt:lpstr>
      <vt:lpstr>SUMMARY</vt:lpstr>
      <vt:lpstr>PowerPoint Presentation</vt:lpstr>
      <vt:lpstr>Recommended Image Processing Steps</vt:lpstr>
      <vt:lpstr>Stray Light (SL)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Mishra, Nischal (LARC-E6)[Science Systems &amp; Applications, Inc.]</cp:lastModifiedBy>
  <cp:revision>588</cp:revision>
  <cp:lastPrinted>2018-03-27T14:55:43Z</cp:lastPrinted>
  <dcterms:created xsi:type="dcterms:W3CDTF">2013-01-29T19:06:19Z</dcterms:created>
  <dcterms:modified xsi:type="dcterms:W3CDTF">2018-06-05T01:14:09Z</dcterms:modified>
</cp:coreProperties>
</file>