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7" r:id="rId2"/>
    <p:sldMasterId id="2147483670" r:id="rId3"/>
    <p:sldMasterId id="2147483684" r:id="rId4"/>
    <p:sldMasterId id="2147483700" r:id="rId5"/>
    <p:sldMasterId id="2147483713" r:id="rId6"/>
    <p:sldMasterId id="2147483721" r:id="rId7"/>
  </p:sldMasterIdLst>
  <p:notesMasterIdLst>
    <p:notesMasterId r:id="rId41"/>
  </p:notesMasterIdLst>
  <p:handoutMasterIdLst>
    <p:handoutMasterId r:id="rId42"/>
  </p:handoutMasterIdLst>
  <p:sldIdLst>
    <p:sldId id="257" r:id="rId8"/>
    <p:sldId id="375" r:id="rId9"/>
    <p:sldId id="271" r:id="rId10"/>
    <p:sldId id="367" r:id="rId11"/>
    <p:sldId id="358" r:id="rId12"/>
    <p:sldId id="354" r:id="rId13"/>
    <p:sldId id="353" r:id="rId14"/>
    <p:sldId id="275" r:id="rId15"/>
    <p:sldId id="276" r:id="rId16"/>
    <p:sldId id="274" r:id="rId17"/>
    <p:sldId id="389" r:id="rId18"/>
    <p:sldId id="381" r:id="rId19"/>
    <p:sldId id="357" r:id="rId20"/>
    <p:sldId id="384" r:id="rId21"/>
    <p:sldId id="378" r:id="rId22"/>
    <p:sldId id="376" r:id="rId23"/>
    <p:sldId id="377" r:id="rId24"/>
    <p:sldId id="356" r:id="rId25"/>
    <p:sldId id="355" r:id="rId26"/>
    <p:sldId id="380" r:id="rId27"/>
    <p:sldId id="352" r:id="rId28"/>
    <p:sldId id="277" r:id="rId29"/>
    <p:sldId id="373" r:id="rId30"/>
    <p:sldId id="279" r:id="rId31"/>
    <p:sldId id="387" r:id="rId32"/>
    <p:sldId id="368" r:id="rId33"/>
    <p:sldId id="369" r:id="rId34"/>
    <p:sldId id="370" r:id="rId35"/>
    <p:sldId id="374" r:id="rId36"/>
    <p:sldId id="379" r:id="rId37"/>
    <p:sldId id="386" r:id="rId38"/>
    <p:sldId id="385" r:id="rId39"/>
    <p:sldId id="382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A9"/>
    <a:srgbClr val="D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6" autoAdjust="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944" y="-112"/>
      </p:cViewPr>
      <p:guideLst>
        <p:guide orient="horz" pos="2072"/>
        <p:guide pos="16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9" Type="http://schemas.openxmlformats.org/officeDocument/2006/relationships/slide" Target="slides/slide2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4EF2A-7621-8F46-910E-12197C4F5F89}" type="datetimeFigureOut">
              <a:rPr lang="en-US" smtClean="0"/>
              <a:t>5/22/15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39667-9D96-F84B-A561-C997F3B143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608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56EC8-8B2E-3845-A103-01829C2BF768}" type="datetimeFigureOut">
              <a:rPr lang="en-US" smtClean="0"/>
              <a:t>5/22/15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E3CDB-7796-0C48-9D8B-BEBD79E330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21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64931">
              <a:defRPr/>
            </a:pPr>
            <a:r>
              <a:rPr lang="en-US" dirty="0" smtClean="0"/>
              <a:t>The set of GEO-CAPE atmospheric composition measurements</a:t>
            </a:r>
            <a:r>
              <a:rPr lang="en-US" baseline="0" dirty="0" smtClean="0"/>
              <a:t> as recommended in the Decadal Survey</a:t>
            </a:r>
            <a:r>
              <a:rPr lang="en-US" dirty="0" smtClean="0"/>
              <a:t> includes the most important EPA Criteria Pollutants (O</a:t>
            </a:r>
            <a:r>
              <a:rPr lang="en-US" baseline="-25000" dirty="0" smtClean="0"/>
              <a:t>3</a:t>
            </a:r>
            <a:r>
              <a:rPr lang="en-US" dirty="0" smtClean="0"/>
              <a:t>, aerosols), total constraints on O3 formation (NO</a:t>
            </a:r>
            <a:r>
              <a:rPr lang="en-US" baseline="-25000" dirty="0" smtClean="0"/>
              <a:t>2</a:t>
            </a:r>
            <a:r>
              <a:rPr lang="en-US" dirty="0" smtClean="0"/>
              <a:t>, CH</a:t>
            </a:r>
            <a:r>
              <a:rPr lang="en-US" baseline="-25000" dirty="0" smtClean="0"/>
              <a:t>2</a:t>
            </a:r>
            <a:r>
              <a:rPr lang="en-US" dirty="0" smtClean="0"/>
              <a:t>O), and information on source attribution and long range</a:t>
            </a:r>
            <a:r>
              <a:rPr lang="en-US" baseline="0" dirty="0" smtClean="0"/>
              <a:t> transport </a:t>
            </a:r>
            <a:r>
              <a:rPr lang="en-US" dirty="0" smtClean="0"/>
              <a:t>(CO, aerosols).</a:t>
            </a:r>
            <a:r>
              <a:rPr lang="en-US" baseline="0" dirty="0" smtClean="0"/>
              <a:t> </a:t>
            </a:r>
            <a:r>
              <a:rPr lang="en-US" dirty="0" smtClean="0"/>
              <a:t>These</a:t>
            </a:r>
            <a:r>
              <a:rPr lang="en-US" baseline="0" dirty="0" smtClean="0"/>
              <a:t> species have the largest impact on air quality and meet the minimum GEOCAPE success criterion. </a:t>
            </a:r>
          </a:p>
          <a:p>
            <a:pPr defTabSz="864931">
              <a:defRPr/>
            </a:pPr>
            <a:r>
              <a:rPr lang="en-US" baseline="0" dirty="0" smtClean="0"/>
              <a:t>Volatile Organic Compounds (VOC) are the many reactive hydrocarbons that produce ozone when they are photo-oxidized in the presence of nitrogen oxides. Formaldehyde (HCHO) measurements constrain total VOC.</a:t>
            </a:r>
          </a:p>
          <a:p>
            <a:pPr defTabSz="864931">
              <a:defRPr/>
            </a:pPr>
            <a:r>
              <a:rPr lang="en-US" baseline="0" dirty="0" smtClean="0"/>
              <a:t>CH4 is the 2nd most important Greenhouse Gas (after CO2) and is fundamental to emerging co-management of air quality, climate, energy.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BA4A-23A3-4F34-BED9-B9B15C6EE56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575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TEMPO makes a minimally-redundant</a:t>
            </a:r>
            <a:r>
              <a:rPr lang="en-US" baseline="0" dirty="0" smtClean="0"/>
              <a:t> set of atmospheric pollution measurements: O3, NOx, SOx, VOCs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jp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5.jpe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D9791E4F-26E4-0140-B497-7661946A0A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5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7/23/13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47272ACC-293F-3746-AD5F-43EBF231F8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73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7/23/13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11A3C20B-2BE1-214B-BB63-D7F6DB12EA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153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7/23/13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399FCE0E-4A0E-8B4E-8D89-A041A0419D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22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7/23/13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237E756C-45AC-C545-83A2-F7788F3D3C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6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7/23/13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A25C8931-25A7-2246-8681-96C11C37D2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152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7/23/13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71280D37-A616-1246-8C62-87FFAA0F4B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2CEDAD65-8A39-F242-ADEB-D02F33BAC9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94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7FC686AE-6AF8-6C4C-B204-F8AFF91B69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92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67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5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DB3E5-591A-464E-A063-13B4528DC2B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0744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8926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9BE4F-6262-4407-A049-D2665F085C67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3663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B2F32-1344-4328-9702-9E94C5A9808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2145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2A6E9-B5AD-438B-B94F-C3222A83427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437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80AAA-CD72-4AF6-8AA7-C80B2E724F0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521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6409E-BE47-42A8-A80C-77EA1FFE781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7984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D8312-A11B-44BD-A015-9CDB18692A1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3219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3C8A4-CF77-4A62-8490-C53A1696830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150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3F9F2-33DA-4568-8167-B308252D980D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2893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BBAC3-8B82-4C98-B975-A782AF4FCE5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96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6602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83B79-B225-41E2-8768-CD59E4D506C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0097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64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latin typeface="Calibri"/>
              </a:rPr>
              <a:pPr/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488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9EB7-37CD-184F-8177-10F4323B8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23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FD43C-9671-9142-B952-87839909E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8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BC80-3139-074B-9352-BBD952473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49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B7AA-7926-BD49-9304-5C26217F09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3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96636-75F1-C94E-8902-390190C2BA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09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15F8C-AFF0-2C4F-92E7-2E1677088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53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114C1-6901-BF43-80DE-B3F7186D97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1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890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03070-96D0-704A-AE04-A203F0D341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56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DA735-46DB-5443-BF80-BA58BA3F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02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5113-FB9A-AC40-ABC8-4DFDF41523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10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1A2C-5E41-E942-A7B9-24002271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808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75BD9-1BAF-CB4B-ABD3-0F4B17E8D8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82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2749-1743-E24D-A5E3-3AAF8280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48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929B-9AD9-AF43-830D-E917709250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94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430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731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047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2250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378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7116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228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7112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550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2579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1094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6479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8319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42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957673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92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862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7013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408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2089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 smtClean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  <a:endParaRPr lang="en-US" sz="4800" b="1" dirty="0">
              <a:solidFill>
                <a:srgbClr val="000090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66708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049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de bann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978" b="905"/>
          <a:stretch>
            <a:fillRect/>
          </a:stretch>
        </p:blipFill>
        <p:spPr bwMode="auto">
          <a:xfrm>
            <a:off x="0" y="0"/>
            <a:ext cx="1271588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meatbal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3" y="111125"/>
            <a:ext cx="6350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67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567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Zapf Dingbat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22344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US">
                <a:solidFill>
                  <a:srgbClr val="333399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26622" y="6684820"/>
            <a:ext cx="481013" cy="152400"/>
          </a:xfrm>
          <a:ln/>
        </p:spPr>
        <p:txBody>
          <a:bodyPr lIns="0" tIns="0" rIns="0" bIns="0"/>
          <a:lstStyle>
            <a:lvl1pPr>
              <a:defRPr/>
            </a:lvl1pPr>
          </a:lstStyle>
          <a:p>
            <a:fld id="{1E52ABAA-06F1-4AB6-A2E9-5162CC4E900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5285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779292" y="6702076"/>
            <a:ext cx="294114" cy="155924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900" smtClean="0"/>
            </a:lvl1pPr>
          </a:lstStyle>
          <a:p>
            <a:pPr>
              <a:defRPr/>
            </a:pPr>
            <a:fld id="{3AF116CD-D720-4961-BFA4-BB9C30A2FE02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25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0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87D5833C-E4CB-4F4C-9776-DC90844D3D1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83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 b="1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–"/>
              <a:defRPr b="1">
                <a:latin typeface="Arial" charset="0"/>
              </a:defRPr>
            </a:lvl1pPr>
          </a:lstStyle>
          <a:p>
            <a:pPr>
              <a:defRPr/>
            </a:pPr>
            <a:fld id="{13645A72-B532-FE4F-9530-1C004F0658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08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theme" Target="../theme/theme3.xml"/><Relationship Id="rId15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7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theme" Target="../theme/theme6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4" Type="http://schemas.openxmlformats.org/officeDocument/2006/relationships/theme" Target="../theme/theme7.xml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1" r:id="rId3"/>
    <p:sldLayoutId id="2147483652" r:id="rId4"/>
    <p:sldLayoutId id="2147483656" r:id="rId5"/>
    <p:sldLayoutId id="2147483653" r:id="rId6"/>
    <p:sldLayoutId id="2147483654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4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591D6D53-B87E-D140-8D41-DB21D03F772C}" type="slidenum">
              <a:rPr lang="en-US">
                <a:ea typeface="ＭＳ Ｐゴシック" charset="0"/>
                <a:cs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0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349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latin typeface="Arial" pitchFamily="34" charset="0"/>
                <a:ea typeface="ＭＳ Ｐゴシック" pitchFamily="34" charset="-128"/>
              </a:rPr>
              <a:t>7/23/13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51FD4CC-5B09-4BEF-9353-EE5EA848A3BB}" type="slidenum">
              <a:rPr lang="en-US">
                <a:latin typeface="Arial" pitchFamily="34" charset="0"/>
                <a:ea typeface="ＭＳ Ｐゴシック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393700" y="930275"/>
            <a:ext cx="8280400" cy="0"/>
          </a:xfrm>
          <a:prstGeom prst="line">
            <a:avLst/>
          </a:prstGeom>
          <a:noFill/>
          <a:ln w="76200" cmpd="tri">
            <a:solidFill>
              <a:srgbClr val="00206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Arial" pitchFamily="-108" charset="0"/>
              <a:ea typeface="ＭＳ Ｐゴシック" pitchFamily="-108" charset="-128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204200" y="0"/>
            <a:ext cx="9398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684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2B05002-7CF6-7743-BD24-A5E601EC20AB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031" name="Picture 7" descr="volcano-pix1"/>
          <p:cNvPicPr>
            <a:picLocks noChangeAspect="1" noChangeArrowheads="1"/>
          </p:cNvPicPr>
          <p:nvPr userDrawn="1"/>
        </p:nvPicPr>
        <p:blipFill>
          <a:blip r:embed="rId17">
            <a:lum bright="5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21487" r="15572" b="21487"/>
          <a:stretch>
            <a:fillRect/>
          </a:stretch>
        </p:blipFill>
        <p:spPr bwMode="auto">
          <a:xfrm>
            <a:off x="-1588" y="0"/>
            <a:ext cx="9142413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47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F179A-83F8-6249-A739-89F3A967113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00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382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slide banner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978" b="905"/>
          <a:stretch>
            <a:fillRect/>
          </a:stretch>
        </p:blipFill>
        <p:spPr bwMode="auto">
          <a:xfrm>
            <a:off x="0" y="0"/>
            <a:ext cx="1271588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4275" y="165100"/>
            <a:ext cx="71802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9488" y="1047750"/>
            <a:ext cx="8088312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2987" y="6705600"/>
            <a:ext cx="4810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E8A6D0A-0A7B-468B-9994-5F8C5495A792}" type="slidenum">
              <a:rPr lang="en-US" smtClean="0">
                <a:solidFill>
                  <a:srgbClr val="000000"/>
                </a:solidFill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17" descr="meatball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3" y="111125"/>
            <a:ext cx="635000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8" descr="Untitled-2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681038"/>
            <a:ext cx="74009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78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333399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ヒラギノ角ゴ Pro W3" charset="-128"/>
          <a:cs typeface="ヒラギノ角ゴ Pro W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 W3" charset="-128"/>
          <a:cs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 W3" charset="-128"/>
          <a:cs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 W3" charset="-128"/>
          <a:cs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033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 W3" charset="-128"/>
          <a:cs typeface="ヒラギノ角ゴ Pro W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9pPr>
    </p:titleStyle>
    <p:bodyStyle>
      <a:lvl1pPr marL="231775" indent="-231775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Wingdings" pitchFamily="2" charset="2"/>
        <a:buChar char="§"/>
        <a:defRPr sz="2000">
          <a:solidFill>
            <a:srgbClr val="333399"/>
          </a:solidFill>
          <a:latin typeface="+mn-lt"/>
          <a:ea typeface="ヒラギノ角ゴ Pro W3" charset="-128"/>
          <a:cs typeface="ヒラギノ角ゴ Pro W3" charset="-128"/>
        </a:defRPr>
      </a:lvl1pPr>
      <a:lvl2pPr marL="514350" indent="-225425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Arial" pitchFamily="34" charset="0"/>
        <a:buChar char="•"/>
        <a:defRPr i="0">
          <a:solidFill>
            <a:srgbClr val="333399"/>
          </a:solidFill>
          <a:latin typeface="+mn-lt"/>
          <a:ea typeface="ヒラギノ角ゴ Pro W3" charset="-128"/>
        </a:defRPr>
      </a:lvl2pPr>
      <a:lvl3pPr marL="801688" indent="-228600" algn="l" rtl="0" eaLnBrk="0" fontAlgn="base" hangingPunct="0">
        <a:spcBef>
          <a:spcPct val="20000"/>
        </a:spcBef>
        <a:spcAft>
          <a:spcPct val="0"/>
        </a:spcAft>
        <a:buClrTx/>
        <a:buSzPct val="100000"/>
        <a:buFont typeface="Arial" pitchFamily="34" charset="0"/>
        <a:buChar char="‒"/>
        <a:defRPr sz="1600">
          <a:solidFill>
            <a:srgbClr val="333399"/>
          </a:solidFill>
          <a:latin typeface="+mn-lt"/>
          <a:ea typeface="ヒラギノ角ゴ Pro W3" charset="-128"/>
        </a:defRPr>
      </a:lvl3pPr>
      <a:lvl4pPr marL="1028700" indent="-1698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▫"/>
        <a:defRPr sz="1400">
          <a:solidFill>
            <a:srgbClr val="333399"/>
          </a:solidFill>
          <a:latin typeface="+mn-lt"/>
          <a:ea typeface="ヒラギノ角ゴ Pro W3" charset="-128"/>
        </a:defRPr>
      </a:lvl4pPr>
      <a:lvl5pPr marL="1257300" indent="-171450" algn="l" rtl="0" eaLnBrk="0" fontAlgn="base" hangingPunct="0">
        <a:spcBef>
          <a:spcPct val="20000"/>
        </a:spcBef>
        <a:spcAft>
          <a:spcPct val="0"/>
        </a:spcAft>
        <a:buFont typeface="Wingdings" pitchFamily="-110" charset="2"/>
        <a:buChar char="Ø"/>
        <a:defRPr sz="1200">
          <a:solidFill>
            <a:srgbClr val="333399"/>
          </a:solidFill>
          <a:latin typeface="+mn-lt"/>
          <a:ea typeface="ヒラギノ角ゴ Pro W3" charset="-128"/>
        </a:defRPr>
      </a:lvl5pPr>
      <a:lvl6pPr marL="2114550" indent="-171450" algn="l" rtl="0" fontAlgn="base">
        <a:spcBef>
          <a:spcPct val="20000"/>
        </a:spcBef>
        <a:spcAft>
          <a:spcPct val="0"/>
        </a:spcAft>
        <a:buFont typeface="Wingdings" charset="2"/>
        <a:buChar char="Ø"/>
        <a:defRPr sz="1200">
          <a:solidFill>
            <a:schemeClr val="tx1"/>
          </a:solidFill>
          <a:latin typeface="+mn-lt"/>
          <a:ea typeface="ヒラギノ角ゴ Pro W3" charset="-128"/>
        </a:defRPr>
      </a:lvl6pPr>
      <a:lvl7pPr marL="2571750" indent="-171450" algn="l" rtl="0" fontAlgn="base">
        <a:spcBef>
          <a:spcPct val="20000"/>
        </a:spcBef>
        <a:spcAft>
          <a:spcPct val="0"/>
        </a:spcAft>
        <a:buFont typeface="Wingdings" charset="2"/>
        <a:buChar char="Ø"/>
        <a:defRPr sz="1200">
          <a:solidFill>
            <a:schemeClr val="tx1"/>
          </a:solidFill>
          <a:latin typeface="+mn-lt"/>
          <a:ea typeface="ヒラギノ角ゴ Pro W3" charset="-128"/>
        </a:defRPr>
      </a:lvl7pPr>
      <a:lvl8pPr marL="3028950" indent="-171450" algn="l" rtl="0" fontAlgn="base">
        <a:spcBef>
          <a:spcPct val="20000"/>
        </a:spcBef>
        <a:spcAft>
          <a:spcPct val="0"/>
        </a:spcAft>
        <a:buFont typeface="Wingdings" charset="2"/>
        <a:buChar char="Ø"/>
        <a:defRPr sz="1200">
          <a:solidFill>
            <a:schemeClr val="tx1"/>
          </a:solidFill>
          <a:latin typeface="+mn-lt"/>
          <a:ea typeface="ヒラギノ角ゴ Pro W3" charset="-128"/>
        </a:defRPr>
      </a:lvl8pPr>
      <a:lvl9pPr marL="3486150" indent="-171450" algn="l" rtl="0" fontAlgn="base">
        <a:spcBef>
          <a:spcPct val="20000"/>
        </a:spcBef>
        <a:spcAft>
          <a:spcPct val="0"/>
        </a:spcAft>
        <a:buFont typeface="Wingdings" charset="2"/>
        <a:buChar char="Ø"/>
        <a:defRPr sz="12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emf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jpeg"/><Relationship Id="rId14" Type="http://schemas.openxmlformats.org/officeDocument/2006/relationships/image" Target="../media/image45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emf"/><Relationship Id="rId7" Type="http://schemas.openxmlformats.org/officeDocument/2006/relationships/image" Target="../media/image38.jpe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jpeg"/><Relationship Id="rId14" Type="http://schemas.openxmlformats.org/officeDocument/2006/relationships/image" Target="../media/image45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emf"/><Relationship Id="rId7" Type="http://schemas.openxmlformats.org/officeDocument/2006/relationships/image" Target="../media/image38.jpe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950620" y="1459506"/>
            <a:ext cx="4879975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sz="2800" b="1" dirty="0" smtClean="0">
                <a:solidFill>
                  <a:srgbClr val="000090"/>
                </a:solidFill>
                <a:cs typeface="Arial" charset="0"/>
              </a:rPr>
              <a:t>Tropospheric Emissions: Monitoring of Pollution (TEMPO)</a:t>
            </a:r>
            <a:endParaRPr lang="en-US" sz="2800" b="1" dirty="0">
              <a:solidFill>
                <a:srgbClr val="000090"/>
              </a:solidFill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r>
              <a:rPr lang="en-US" b="1" dirty="0">
                <a:solidFill>
                  <a:srgbClr val="0000FF"/>
                </a:solidFill>
                <a:cs typeface="Arial" charset="0"/>
              </a:rPr>
              <a:t>  </a:t>
            </a:r>
            <a:r>
              <a:rPr lang="en-US" sz="2000" b="1" dirty="0">
                <a:cs typeface="Arial" charset="0"/>
              </a:rPr>
              <a:t>K</a:t>
            </a:r>
            <a:r>
              <a:rPr lang="en-US" sz="2000" b="1" dirty="0" smtClean="0">
                <a:cs typeface="Arial" charset="0"/>
              </a:rPr>
              <a:t>elly Chance &amp; the TEMPO Team</a:t>
            </a:r>
            <a:endParaRPr lang="en-US" sz="2000" dirty="0"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July 23, 2013</a:t>
            </a:r>
            <a:endParaRPr lang="en-US" sz="1600" b="1" dirty="0">
              <a:solidFill>
                <a:srgbClr val="00009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636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8814" y="20643"/>
            <a:ext cx="5972807" cy="96149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TEMPO footprint</a:t>
            </a:r>
            <a:r>
              <a:rPr lang="en-US" b="1" dirty="0">
                <a:solidFill>
                  <a:srgbClr val="F2F2F2"/>
                </a:solidFill>
              </a:rPr>
              <a:t>, </a:t>
            </a:r>
            <a:r>
              <a:rPr lang="en-US" b="1" dirty="0" smtClean="0">
                <a:solidFill>
                  <a:srgbClr val="F2F2F2"/>
                </a:solidFill>
              </a:rPr>
              <a:t>ground sample distance </a:t>
            </a:r>
            <a:r>
              <a:rPr lang="en-US" b="1" dirty="0">
                <a:solidFill>
                  <a:srgbClr val="F2F2F2"/>
                </a:solidFill>
              </a:rPr>
              <a:t>and </a:t>
            </a:r>
            <a:r>
              <a:rPr lang="en-US" b="1" dirty="0" smtClean="0">
                <a:solidFill>
                  <a:srgbClr val="F2F2F2"/>
                </a:solidFill>
              </a:rPr>
              <a:t>field </a:t>
            </a:r>
            <a:r>
              <a:rPr lang="en-US" b="1" dirty="0">
                <a:solidFill>
                  <a:srgbClr val="F2F2F2"/>
                </a:solidFill>
              </a:rPr>
              <a:t>of </a:t>
            </a:r>
            <a:r>
              <a:rPr lang="en-US" b="1" dirty="0" smtClean="0">
                <a:solidFill>
                  <a:srgbClr val="F2F2F2"/>
                </a:solidFill>
              </a:rPr>
              <a:t>regard</a:t>
            </a:r>
            <a:endParaRPr lang="en-US" dirty="0">
              <a:solidFill>
                <a:srgbClr val="F2F2F2"/>
              </a:solidFill>
            </a:endParaRPr>
          </a:p>
        </p:txBody>
      </p:sp>
      <p:pic>
        <p:nvPicPr>
          <p:cNvPr id="3" name="Picture 2" descr="A12108_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6"/>
          <a:stretch/>
        </p:blipFill>
        <p:spPr>
          <a:xfrm>
            <a:off x="0" y="1020400"/>
            <a:ext cx="9144000" cy="45589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631239"/>
            <a:ext cx="9144000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Each 2 km × 4.5 km pixel is a 2K element spectrum from 290-690 nm</a:t>
            </a:r>
          </a:p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GEO platform selected by NASA for viewing Greater North America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8814" y="20643"/>
            <a:ext cx="5972807" cy="961490"/>
          </a:xfrm>
        </p:spPr>
        <p:txBody>
          <a:bodyPr/>
          <a:lstStyle/>
          <a:p>
            <a:r>
              <a:rPr lang="en-US" b="1" dirty="0" smtClean="0">
                <a:solidFill>
                  <a:srgbClr val="F2F2F2"/>
                </a:solidFill>
              </a:rPr>
              <a:t>TEMPO footprint</a:t>
            </a:r>
            <a:r>
              <a:rPr lang="en-US" b="1" dirty="0">
                <a:solidFill>
                  <a:srgbClr val="F2F2F2"/>
                </a:solidFill>
              </a:rPr>
              <a:t>, </a:t>
            </a:r>
            <a:r>
              <a:rPr lang="en-US" b="1" dirty="0" smtClean="0">
                <a:solidFill>
                  <a:srgbClr val="F2F2F2"/>
                </a:solidFill>
              </a:rPr>
              <a:t>ground sample distance </a:t>
            </a:r>
            <a:r>
              <a:rPr lang="en-US" b="1" dirty="0">
                <a:solidFill>
                  <a:srgbClr val="F2F2F2"/>
                </a:solidFill>
              </a:rPr>
              <a:t>and </a:t>
            </a:r>
            <a:r>
              <a:rPr lang="en-US" b="1" dirty="0" smtClean="0">
                <a:solidFill>
                  <a:srgbClr val="F2F2F2"/>
                </a:solidFill>
              </a:rPr>
              <a:t>field </a:t>
            </a:r>
            <a:r>
              <a:rPr lang="en-US" b="1" dirty="0">
                <a:solidFill>
                  <a:srgbClr val="F2F2F2"/>
                </a:solidFill>
              </a:rPr>
              <a:t>of </a:t>
            </a:r>
            <a:r>
              <a:rPr lang="en-US" b="1" dirty="0" smtClean="0">
                <a:solidFill>
                  <a:srgbClr val="F2F2F2"/>
                </a:solidFill>
              </a:rPr>
              <a:t>regard</a:t>
            </a:r>
            <a:endParaRPr lang="en-US" dirty="0">
              <a:solidFill>
                <a:srgbClr val="F2F2F2"/>
              </a:solidFill>
            </a:endParaRPr>
          </a:p>
        </p:txBody>
      </p:sp>
      <p:pic>
        <p:nvPicPr>
          <p:cNvPr id="3" name="Picture 2" descr="A12108_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6"/>
          <a:stretch/>
        </p:blipFill>
        <p:spPr>
          <a:xfrm>
            <a:off x="0" y="1020400"/>
            <a:ext cx="9144000" cy="45589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631239"/>
            <a:ext cx="9144000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Each 2 km × 4.5 km pixel is a 2K element spectrum from 290-690 nm</a:t>
            </a:r>
          </a:p>
          <a:p>
            <a:pPr lvl="0" algn="ctr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GEO platform selected by NASA for viewing Greater North America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4718144" y="2887139"/>
            <a:ext cx="4425856" cy="605765"/>
          </a:xfrm>
        </p:spPr>
        <p:txBody>
          <a:bodyPr/>
          <a:lstStyle/>
          <a:p>
            <a:pPr algn="l"/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The old Chance place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177855" y="3210132"/>
            <a:ext cx="591091" cy="1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rant_DeVolson_Wood_-_American_Goth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71" y="3460906"/>
            <a:ext cx="2142180" cy="25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view from GEO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 descr="IMG_223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6" r="908"/>
          <a:stretch/>
        </p:blipFill>
        <p:spPr>
          <a:xfrm>
            <a:off x="0" y="1036104"/>
            <a:ext cx="9144000" cy="547050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346463" y="1771425"/>
            <a:ext cx="3468269" cy="914400"/>
          </a:xfrm>
          <a:prstGeom prst="line">
            <a:avLst/>
          </a:prstGeom>
          <a:ln w="76200" cmpd="sng">
            <a:solidFill>
              <a:schemeClr val="bg1"/>
            </a:solidFill>
            <a:prstDash val="dash"/>
            <a:head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47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51179"/>
          </a:xfrm>
        </p:spPr>
        <p:txBody>
          <a:bodyPr/>
          <a:lstStyle/>
          <a:p>
            <a:r>
              <a:rPr lang="en-US" dirty="0" smtClean="0"/>
              <a:t>Typical TEMPO-range spectra (from ESA GOME-1)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 descr="GOME-albedos-with dese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9768" r="11300" b="5220"/>
          <a:stretch/>
        </p:blipFill>
        <p:spPr>
          <a:xfrm>
            <a:off x="769875" y="1130300"/>
            <a:ext cx="7607520" cy="574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51179"/>
          </a:xfrm>
        </p:spPr>
        <p:txBody>
          <a:bodyPr/>
          <a:lstStyle/>
          <a:p>
            <a:r>
              <a:rPr lang="en-US" dirty="0" smtClean="0"/>
              <a:t>Typical TEMPO-range spectra (from ESA GOME-1)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 descr="GOME-albedos-with dese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9768" r="11300" b="5220"/>
          <a:stretch/>
        </p:blipFill>
        <p:spPr>
          <a:xfrm>
            <a:off x="769875" y="1130300"/>
            <a:ext cx="7607520" cy="57476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52433" y="1267643"/>
            <a:ext cx="2356770" cy="4850731"/>
          </a:xfrm>
          <a:prstGeom prst="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24065" y="1265143"/>
            <a:ext cx="2356770" cy="4850731"/>
          </a:xfrm>
          <a:prstGeom prst="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58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TEMPO_footprint_NO2_movi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9" y="1042654"/>
            <a:ext cx="7620000" cy="582777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hourly NO</a:t>
            </a:r>
            <a:r>
              <a:rPr lang="en-US" baseline="-25000" dirty="0" smtClean="0"/>
              <a:t>2</a:t>
            </a:r>
            <a:r>
              <a:rPr lang="en-US" dirty="0" smtClean="0"/>
              <a:t> sweep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17942" y="5514273"/>
            <a:ext cx="291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16</a:t>
            </a:r>
            <a:r>
              <a:rPr lang="en-US" sz="2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N versus 18</a:t>
            </a:r>
            <a:r>
              <a:rPr lang="en-US" sz="2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N?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775157" y="5788502"/>
            <a:ext cx="374325" cy="32086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42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chemeClr val="bg1"/>
                </a:solidFill>
                <a:cs typeface="Arial" charset="0"/>
              </a:rPr>
              <a:t>Sun-synchronous nadir heritage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7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440453"/>
              </p:ext>
            </p:extLst>
          </p:nvPr>
        </p:nvGraphicFramePr>
        <p:xfrm>
          <a:off x="0" y="990600"/>
          <a:ext cx="9144000" cy="4531462"/>
        </p:xfrm>
        <a:graphic>
          <a:graphicData uri="http://schemas.openxmlformats.org/drawingml/2006/table">
            <a:tbl>
              <a:tblPr/>
              <a:tblGrid>
                <a:gridCol w="1456028"/>
                <a:gridCol w="1279357"/>
                <a:gridCol w="1836615"/>
                <a:gridCol w="1692140"/>
                <a:gridCol w="1625958"/>
                <a:gridCol w="1253902"/>
              </a:tblGrid>
              <a:tr h="5527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Detectors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Spectral Coverage [nm]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Spectral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Res.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[nm]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FFFF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Ground Pixel Size [km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]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Global Coverage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61F5"/>
                    </a:solidFill>
                  </a:tcPr>
                </a:tc>
              </a:tr>
              <a:tr h="5428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GOME-1 (1995-2011)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Linear Arrays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240-790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0.2-0.4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40×320 (40×80 zoom)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days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15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SCIAMACHY (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2002-2012)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Linear Arrays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240-2380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0.2-1.5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30×30/60/90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30×120/240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 days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75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OMI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(2004)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2-D CCD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270-500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0.42-0.63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13×24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42×162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daily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98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GOME-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2a,b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2006, 2012)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 Unicode M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Linear Arrays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240-790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0.24-0.53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40×80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(40×10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zoom)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near-daily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55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OMPS-1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(2011)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2-D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CCDs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250-380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0.42-1.0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50×50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daily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5638800"/>
            <a:ext cx="9144000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tabLst>
                <a:tab pos="346075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charset="0"/>
              <a:buNone/>
            </a:pPr>
            <a:r>
              <a:rPr lang="en-US" dirty="0" smtClean="0">
                <a:solidFill>
                  <a:srgbClr val="FF0000"/>
                </a:solidFill>
                <a:cs typeface="Arial" charset="0"/>
              </a:rPr>
              <a:t>Previous experience (since 1985 at SAO and MPI)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Arial" charset="0"/>
              <a:buNone/>
            </a:pP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Scientific and operational measurements of pollutants 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3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NO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SO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CO, C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 (</a:t>
            </a:r>
            <a:r>
              <a:rPr lang="en-US" sz="1800" dirty="0">
                <a:solidFill>
                  <a:srgbClr val="1E03BD"/>
                </a:solidFill>
                <a:cs typeface="Arial" charset="0"/>
              </a:rPr>
              <a:t>&amp;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 CO, CH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4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BrO, OClO, ClO, IO, H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O, 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-O</a:t>
            </a:r>
            <a:r>
              <a:rPr lang="en-US" sz="1800" baseline="-25000" dirty="0" smtClean="0">
                <a:solidFill>
                  <a:srgbClr val="1E03BD"/>
                </a:solidFill>
                <a:cs typeface="Arial" charset="0"/>
              </a:rPr>
              <a:t>2</a:t>
            </a:r>
            <a:r>
              <a:rPr lang="en-US" sz="1800" dirty="0" smtClean="0">
                <a:solidFill>
                  <a:srgbClr val="1E03BD"/>
                </a:solidFill>
                <a:cs typeface="Arial" charset="0"/>
              </a:rPr>
              <a:t>, Raman, aerosol, ….)</a:t>
            </a:r>
          </a:p>
        </p:txBody>
      </p:sp>
    </p:spTree>
    <p:extLst>
      <p:ext uri="{BB962C8B-B14F-4D97-AF65-F5344CB8AC3E}">
        <p14:creationId xmlns:p14="http://schemas.microsoft.com/office/powerpoint/2010/main" val="244003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cs typeface="Arial" charset="0"/>
              </a:rPr>
              <a:t>LEO measurement capability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52400" y="1371600"/>
            <a:ext cx="91440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CCCCFF"/>
              </a:buClr>
              <a:buSzPct val="70000"/>
              <a:buFont typeface="Wingdings" charset="0"/>
              <a:buNone/>
            </a:pPr>
            <a:r>
              <a:rPr lang="en-US" sz="3000" dirty="0" smtClean="0">
                <a:solidFill>
                  <a:srgbClr val="000090"/>
                </a:solidFill>
                <a:cs typeface="Arial" charset="0"/>
              </a:rPr>
              <a:t>A 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full, minimally-redundant, set of polluting gases, plus aerosols and clouds is now measured to very high precision from satellites. Ultraviolet and visible spectroscopy of backscattered radiation provides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3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(including profiles and tropospheric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3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), NO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(for NO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x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), H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CO and C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H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(for VOCs), SO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, H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O,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-O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, N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and O</a:t>
            </a:r>
            <a:r>
              <a:rPr lang="en-US" sz="3000" baseline="-25000" dirty="0">
                <a:solidFill>
                  <a:srgbClr val="000090"/>
                </a:solidFill>
                <a:cs typeface="Arial" charset="0"/>
              </a:rPr>
              <a:t>2</a:t>
            </a:r>
            <a:r>
              <a:rPr lang="en-US" sz="3000" dirty="0">
                <a:solidFill>
                  <a:srgbClr val="000090"/>
                </a:solidFill>
                <a:cs typeface="Arial" charset="0"/>
              </a:rPr>
              <a:t> Raman scattering, and halogen oxides (BrO, ClO, IO, OClO). Satellite spectrometers planned since 1985 began making these measurements in 1995.</a:t>
            </a:r>
          </a:p>
        </p:txBody>
      </p:sp>
    </p:spTree>
    <p:extLst>
      <p:ext uri="{BB962C8B-B14F-4D97-AF65-F5344CB8AC3E}">
        <p14:creationId xmlns:p14="http://schemas.microsoft.com/office/powerpoint/2010/main" val="328136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GOME, SCIA, OMI examples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9525" y="1160463"/>
            <a:ext cx="3821113" cy="2247900"/>
            <a:chOff x="2820" y="99"/>
            <a:chExt cx="2407" cy="1416"/>
          </a:xfrm>
        </p:grpSpPr>
        <p:pic>
          <p:nvPicPr>
            <p:cNvPr id="8" name="Picture 13" descr="NO2_Zoom_US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" y="99"/>
              <a:ext cx="2407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LA2_NO2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" y="602"/>
              <a:ext cx="1343" cy="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4027488" y="1123950"/>
            <a:ext cx="2328862" cy="3387725"/>
            <a:chOff x="60" y="1725"/>
            <a:chExt cx="1467" cy="2134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" y="1725"/>
              <a:ext cx="1013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" y="2744"/>
              <a:ext cx="1036" cy="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60" y="3456"/>
              <a:ext cx="1467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Verdana" charset="0"/>
                <a:buNone/>
              </a:pPr>
              <a:r>
                <a:rPr lang="en-US" sz="1200" b="0" dirty="0">
                  <a:solidFill>
                    <a:srgbClr val="EAEAEA"/>
                  </a:solidFill>
                  <a:latin typeface="Verdana" charset="0"/>
                  <a:cs typeface="Arial" charset="0"/>
                </a:rPr>
                <a:t>Kilauea activity, source of the VOG event in Honolulu on 9 November 2004</a:t>
              </a:r>
            </a:p>
          </p:txBody>
        </p:sp>
      </p:grp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1089025"/>
            <a:ext cx="283368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3813175"/>
            <a:ext cx="35099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5" descr="OMCHOCHO-2006m08_0p10_040_Asia_ov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4986338"/>
            <a:ext cx="28702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 descr="OMHCHO-2006m08_0p10_040_Asia_oval"/>
          <p:cNvPicPr>
            <a:picLocks noChangeAspect="1" noChangeArrowheads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5002213"/>
            <a:ext cx="295275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968375" y="1220788"/>
            <a:ext cx="1109663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NO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2</a:t>
            </a:r>
          </a:p>
        </p:txBody>
      </p:sp>
      <p:cxnSp>
        <p:nvCxnSpPr>
          <p:cNvPr id="22" name="Straight Arrow Connector 18"/>
          <p:cNvCxnSpPr>
            <a:cxnSpLocks noChangeShapeType="1"/>
          </p:cNvCxnSpPr>
          <p:nvPr/>
        </p:nvCxnSpPr>
        <p:spPr bwMode="auto">
          <a:xfrm>
            <a:off x="819150" y="2006600"/>
            <a:ext cx="736600" cy="231775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57225" y="4024313"/>
            <a:ext cx="1935163" cy="20621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3</a:t>
            </a: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 </a:t>
            </a: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strat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0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      trop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9113" y="1217613"/>
            <a:ext cx="1109662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SO</a:t>
            </a:r>
            <a:r>
              <a:rPr lang="en-US" sz="3200" b="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charset="0"/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55384" y="5461000"/>
            <a:ext cx="1651408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3200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3200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3200" baseline="-25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endParaRPr lang="en-US" sz="3200" baseline="-250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0650" y="4794250"/>
            <a:ext cx="156845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32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ＭＳ Ｐゴシック" charset="0"/>
                <a:cs typeface="ＭＳ Ｐゴシック" charset="0"/>
              </a:rPr>
              <a:t>CO</a:t>
            </a:r>
            <a:endParaRPr lang="en-US" sz="3200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over Los Angeles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2" descr="LA2_zoom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579563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LA2_NO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592263"/>
            <a:ext cx="6856413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LA2_zoom_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1584325"/>
            <a:ext cx="68564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7/23/13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655741"/>
              </p:ext>
            </p:extLst>
          </p:nvPr>
        </p:nvGraphicFramePr>
        <p:xfrm>
          <a:off x="0" y="861434"/>
          <a:ext cx="9144000" cy="59893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80633"/>
                <a:gridCol w="2294467"/>
                <a:gridCol w="1299163"/>
                <a:gridCol w="3869737"/>
              </a:tblGrid>
              <a:tr h="219775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Team Member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Institution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Role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Arial"/>
                          <a:cs typeface="Arial"/>
                        </a:rPr>
                        <a:t>Responsibility</a:t>
                      </a:r>
                      <a:endParaRPr lang="en-US" sz="100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K. Chance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PI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Overall science development; 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Level 1b, H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CO, C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850" b="1" baseline="-250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X. Liu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Deputy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PI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Science development, data processing; 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 profile, tropospheric 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endParaRPr lang="en-US" sz="850" b="1" baseline="-250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J. Carr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Carr Astronautics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INR Modeling and algorithm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M. Chin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UV aerosol product, AI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R.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Cohen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U.C.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Berkeley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50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v</a:t>
                      </a:r>
                      <a:r>
                        <a:rPr lang="en-US" sz="850" dirty="0" smtClean="0">
                          <a:latin typeface="Arial"/>
                          <a:cs typeface="Arial"/>
                        </a:rPr>
                        <a:t>alidation, atmospheric chemistry modeling, process studies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D. Edwards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NCAR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VOC science, synergy with carbon monoxide measurements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Fishman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St. Louis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U.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AQ impact on agriculture and the biosphere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D. Flittner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Project Scientist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Overall project development;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STM; instrument cal./char.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Herman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UMBC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Validation (PANDORA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measurements)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D. Jacob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Harvard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Science requirements, atmospheric modeling, process studies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S. Janz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Instrument calibration and characterization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J. Joiner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Cloud, total 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, TOA shortwave flux research product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N. Krotkov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, SO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, UVB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M. Newchurch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U. Alabama Huntsville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Validation (O</a:t>
                      </a:r>
                      <a:r>
                        <a:rPr lang="en-US" sz="85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50" dirty="0" smtClean="0">
                          <a:latin typeface="Arial"/>
                          <a:cs typeface="Arial"/>
                        </a:rPr>
                        <a:t> sondes, O</a:t>
                      </a:r>
                      <a:r>
                        <a:rPr lang="en-US" sz="85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lidar)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R.B. Pierce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NOAA/NESDIS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AQ modeling, data assimilation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R. Spurr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RT Solutions, Inc.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Radiative transfer modeling for algorithm development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R. Suleiman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SAO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Co-I, Data Mgr.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Managing science data processing, 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BrO, H</a:t>
                      </a:r>
                      <a:r>
                        <a:rPr lang="en-US" sz="850" b="1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O, and L3 products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Szykman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EPA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AIRNow AQI development, validation (PANDORA measurements)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O. Torres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UV aerosol product, AI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J. Wang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U. Nebraska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Synergy w/GOES-R ABI, </a:t>
                      </a:r>
                      <a:r>
                        <a:rPr lang="en-US" sz="850" b="1" dirty="0" smtClean="0">
                          <a:latin typeface="Arial"/>
                          <a:cs typeface="Arial"/>
                        </a:rPr>
                        <a:t>aerosol research products</a:t>
                      </a:r>
                      <a:endParaRPr lang="en-US" sz="850" b="1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Leitch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Ball Aerospace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Aircraft validation, instrument calibration and characterization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R. Martin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Dalhousie U.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Atmospheric modeling, air mass factors,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AQI development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D. Neil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GEO-CAPE mission design team member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Kim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Yonsei U.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Collaborators,</a:t>
                      </a:r>
                    </a:p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Science Advisory Panel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Korean</a:t>
                      </a: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 GEMS, CEOS constellation of GEO pollution monitoring</a:t>
                      </a:r>
                      <a:endParaRPr lang="en-US" sz="85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J. McConnell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York U. Canada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CSA PHEOS, CEOS constellation of GEO pollution monitoring</a:t>
                      </a:r>
                      <a:endParaRPr lang="en-US" sz="85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039"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B. Veihelmann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50" dirty="0" smtClean="0">
                          <a:latin typeface="Arial"/>
                          <a:cs typeface="Arial"/>
                        </a:rPr>
                        <a:t>ESA</a:t>
                      </a:r>
                      <a:endParaRPr lang="en-US" sz="85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baseline="0" dirty="0" smtClean="0">
                          <a:latin typeface="Arial"/>
                          <a:cs typeface="Arial"/>
                        </a:rPr>
                        <a:t>ESA Sentinel-4, CEOS constellation of GEO pollution monitoring</a:t>
                      </a:r>
                      <a:endParaRPr lang="en-US" sz="850" dirty="0" smtClean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 bwMode="auto">
          <a:xfrm>
            <a:off x="2057348" y="117238"/>
            <a:ext cx="5972807" cy="638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9D9D9"/>
                </a:solidFill>
                <a:latin typeface="Arial Rounded MT Bold"/>
                <a:ea typeface="ＭＳ Ｐゴシック" charset="0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/>
              <a:t>TEMPO science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43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Washington, DC coverage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WashingtonD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72" y="1068815"/>
            <a:ext cx="7339584" cy="5810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960000">
            <a:off x="2737976" y="3040841"/>
            <a:ext cx="4493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latin typeface="Arial"/>
                <a:cs typeface="Arial"/>
              </a:rPr>
              <a:t>Hourly! </a:t>
            </a:r>
            <a:endParaRPr lang="en-US" sz="96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116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Mexico City coverage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Picture 11" descr="mexi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9" y="1023990"/>
            <a:ext cx="9462008" cy="5905246"/>
          </a:xfrm>
          <a:prstGeom prst="rect">
            <a:avLst/>
          </a:prstGeom>
        </p:spPr>
      </p:pic>
      <p:pic>
        <p:nvPicPr>
          <p:cNvPr id="13" name="Picture 12" descr="bigred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5" y="321140"/>
            <a:ext cx="9082435" cy="67683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8960000">
            <a:off x="1724820" y="3194559"/>
            <a:ext cx="58848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¡</a:t>
            </a:r>
            <a:r>
              <a:rPr lang="en-US" sz="8000" b="1" dirty="0">
                <a:solidFill>
                  <a:srgbClr val="FFFF00"/>
                </a:solidFill>
                <a:latin typeface="Arial"/>
                <a:cs typeface="Arial"/>
              </a:rPr>
              <a:t>C</a:t>
            </a:r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ada hora!</a:t>
            </a:r>
            <a:endParaRPr lang="en-US" sz="8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84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shman.BAMS.Fig11.png"/>
          <p:cNvPicPr>
            <a:picLocks noChangeAspect="1"/>
          </p:cNvPicPr>
          <p:nvPr/>
        </p:nvPicPr>
        <p:blipFill>
          <a:blip r:embed="rId3"/>
          <a:srcRect l="8688" t="12296" r="10355" b="6091"/>
          <a:stretch>
            <a:fillRect/>
          </a:stretch>
        </p:blipFill>
        <p:spPr bwMode="auto">
          <a:xfrm>
            <a:off x="2388060" y="1007339"/>
            <a:ext cx="6309445" cy="49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2252662" y="0"/>
            <a:ext cx="5649255" cy="952576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  <a:latin typeface="Arial Rounded MT Bold"/>
                <a:ea typeface="ヒラギノ角ゴ Pro W3" charset="-128"/>
                <a:cs typeface="Arial Rounded MT Bold"/>
              </a:rPr>
              <a:t>Why geostationary? High temporal and spatial resolution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42863" y="2903538"/>
            <a:ext cx="2209800" cy="1816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hangingPunct="0">
              <a:spcBef>
                <a:spcPct val="50000"/>
              </a:spcBef>
              <a:defRPr/>
            </a:pP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Hourly NO</a:t>
            </a:r>
            <a:r>
              <a:rPr lang="en-US" sz="1600" b="1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 surface concentration and integrated column calculated by CMAQ air quality model: Houston, TX, June 22-23, 2005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7387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22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264160" y="5638800"/>
            <a:ext cx="1406525" cy="2619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100" b="1" kern="0" dirty="0">
                <a:solidFill>
                  <a:srgbClr val="000000"/>
                </a:solidFill>
                <a:latin typeface="Arial"/>
              </a:rPr>
              <a:t>Hour of Day (UTC)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144680" y="5638800"/>
            <a:ext cx="757238" cy="27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June 23</a:t>
            </a: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279400" y="5943600"/>
            <a:ext cx="8678863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LEO observations provide limited information on </a:t>
            </a:r>
            <a:r>
              <a:rPr lang="en-US" sz="1400" b="1" u="sng" dirty="0">
                <a:solidFill>
                  <a:srgbClr val="000090"/>
                </a:solidFill>
                <a:latin typeface="Arial"/>
              </a:rPr>
              <a:t>rapidly varying</a:t>
            </a:r>
            <a:r>
              <a:rPr lang="en-US" sz="1400" b="1" dirty="0">
                <a:solidFill>
                  <a:srgbClr val="000090"/>
                </a:solidFill>
                <a:latin typeface="Arial"/>
              </a:rPr>
              <a:t> emissions, chemistry, &amp; transport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79400" y="6278108"/>
            <a:ext cx="8678863" cy="307975"/>
          </a:xfrm>
          <a:prstGeom prst="rect">
            <a:avLst/>
          </a:prstGeom>
          <a:solidFill>
            <a:srgbClr val="FCFF3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>
                <a:solidFill>
                  <a:srgbClr val="000090"/>
                </a:solidFill>
                <a:latin typeface="Arial"/>
              </a:rPr>
              <a:t>GEO will provide observations at temporal and spatial scales highly relevant to air quality processes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Sensor Operations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 descr="A12108_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079500"/>
            <a:ext cx="8744699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1" y="5143500"/>
            <a:ext cx="914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Measurement modes for the TEMPO sensor operation change with the solar illumination of the Earth scene. Frame co-adding at a single position boosts sensitivity to atmospheric constituents. Special measurements are made by adjusting the dwell time and the scanning start and stop longitudes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59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0"/>
            <a:ext cx="5972807" cy="912746"/>
          </a:xfrm>
        </p:spPr>
        <p:txBody>
          <a:bodyPr/>
          <a:lstStyle/>
          <a:p>
            <a:r>
              <a:rPr lang="en-US" sz="4800" dirty="0" smtClean="0"/>
              <a:t>The End!</a:t>
            </a:r>
            <a:endParaRPr lang="en-US" sz="48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67" y="1385620"/>
            <a:ext cx="990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412301"/>
            <a:ext cx="1434587" cy="156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noa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79" y="1425803"/>
            <a:ext cx="1490353" cy="149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cseal_540_139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6" y="3295104"/>
            <a:ext cx="1575846" cy="1575846"/>
          </a:xfrm>
          <a:prstGeom prst="rect">
            <a:avLst/>
          </a:prstGeom>
        </p:spPr>
      </p:pic>
      <p:pic>
        <p:nvPicPr>
          <p:cNvPr id="9" name="Picture 24" descr="ua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0" b="10800"/>
          <a:stretch>
            <a:fillRect/>
          </a:stretch>
        </p:blipFill>
        <p:spPr bwMode="auto">
          <a:xfrm>
            <a:off x="3652028" y="3443583"/>
            <a:ext cx="1404042" cy="13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-U_N4c_L_4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89" y="5202915"/>
            <a:ext cx="2202262" cy="876630"/>
          </a:xfrm>
          <a:prstGeom prst="rect">
            <a:avLst/>
          </a:prstGeom>
        </p:spPr>
      </p:pic>
      <p:pic>
        <p:nvPicPr>
          <p:cNvPr id="11" name="Picture 10" descr="UMBC_Sea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8" y="4891752"/>
            <a:ext cx="1626234" cy="1626234"/>
          </a:xfrm>
          <a:prstGeom prst="rect">
            <a:avLst/>
          </a:prstGeom>
        </p:spPr>
      </p:pic>
      <p:pic>
        <p:nvPicPr>
          <p:cNvPr id="12" name="Picture 6" descr="logo_large"/>
          <p:cNvPicPr>
            <a:picLocks noChangeAspect="1" noChangeArrowheads="1"/>
          </p:cNvPicPr>
          <p:nvPr/>
        </p:nvPicPr>
        <p:blipFill>
          <a:blip r:embed="rId10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084348"/>
            <a:ext cx="1877438" cy="1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arr-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16" y="5094485"/>
            <a:ext cx="1833814" cy="1139707"/>
          </a:xfrm>
          <a:prstGeom prst="rect">
            <a:avLst/>
          </a:prstGeom>
        </p:spPr>
      </p:pic>
      <p:pic>
        <p:nvPicPr>
          <p:cNvPr id="14" name="Picture 13" descr="homepage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0063" r="72155" b="8352"/>
          <a:stretch/>
        </p:blipFill>
        <p:spPr>
          <a:xfrm>
            <a:off x="6932129" y="4776766"/>
            <a:ext cx="1883752" cy="1760622"/>
          </a:xfrm>
          <a:prstGeom prst="rect">
            <a:avLst/>
          </a:prstGeom>
        </p:spPr>
      </p:pic>
      <p:pic>
        <p:nvPicPr>
          <p:cNvPr id="15" name="Picture 15" descr="nca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900539"/>
            <a:ext cx="1819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6" name="Picture 15" descr="slu_4c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81" y="1046558"/>
            <a:ext cx="1358265" cy="18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0"/>
            <a:ext cx="5972807" cy="912746"/>
          </a:xfrm>
        </p:spPr>
        <p:txBody>
          <a:bodyPr/>
          <a:lstStyle/>
          <a:p>
            <a:r>
              <a:rPr lang="en-US" sz="4800" dirty="0" smtClean="0"/>
              <a:t>Team TEMPO!</a:t>
            </a:r>
            <a:endParaRPr lang="en-US" sz="48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67" y="1385620"/>
            <a:ext cx="990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" y="1412301"/>
            <a:ext cx="1434587" cy="156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noa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79" y="1425803"/>
            <a:ext cx="1490353" cy="149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cseal_540_139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6" y="3295104"/>
            <a:ext cx="1575846" cy="1575846"/>
          </a:xfrm>
          <a:prstGeom prst="rect">
            <a:avLst/>
          </a:prstGeom>
        </p:spPr>
      </p:pic>
      <p:pic>
        <p:nvPicPr>
          <p:cNvPr id="9" name="Picture 24" descr="ua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00" b="10800"/>
          <a:stretch>
            <a:fillRect/>
          </a:stretch>
        </p:blipFill>
        <p:spPr bwMode="auto">
          <a:xfrm>
            <a:off x="3652028" y="3443583"/>
            <a:ext cx="1404042" cy="133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-U_N4c_L_4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89" y="5202915"/>
            <a:ext cx="2202262" cy="876630"/>
          </a:xfrm>
          <a:prstGeom prst="rect">
            <a:avLst/>
          </a:prstGeom>
        </p:spPr>
      </p:pic>
      <p:pic>
        <p:nvPicPr>
          <p:cNvPr id="11" name="Picture 10" descr="UMBC_Sea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8" y="4891752"/>
            <a:ext cx="1626234" cy="1626234"/>
          </a:xfrm>
          <a:prstGeom prst="rect">
            <a:avLst/>
          </a:prstGeom>
        </p:spPr>
      </p:pic>
      <p:pic>
        <p:nvPicPr>
          <p:cNvPr id="12" name="Picture 6" descr="logo_large"/>
          <p:cNvPicPr>
            <a:picLocks noChangeAspect="1" noChangeArrowheads="1"/>
          </p:cNvPicPr>
          <p:nvPr/>
        </p:nvPicPr>
        <p:blipFill>
          <a:blip r:embed="rId10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084348"/>
            <a:ext cx="1877438" cy="169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arr-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16" y="5094485"/>
            <a:ext cx="1833814" cy="1139707"/>
          </a:xfrm>
          <a:prstGeom prst="rect">
            <a:avLst/>
          </a:prstGeom>
        </p:spPr>
      </p:pic>
      <p:pic>
        <p:nvPicPr>
          <p:cNvPr id="14" name="Picture 13" descr="homepage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0063" r="72155" b="8352"/>
          <a:stretch/>
        </p:blipFill>
        <p:spPr>
          <a:xfrm>
            <a:off x="6932129" y="4776766"/>
            <a:ext cx="1883752" cy="1760622"/>
          </a:xfrm>
          <a:prstGeom prst="rect">
            <a:avLst/>
          </a:prstGeom>
        </p:spPr>
      </p:pic>
      <p:pic>
        <p:nvPicPr>
          <p:cNvPr id="15" name="Picture 15" descr="nca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5" y="1900539"/>
            <a:ext cx="1819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6" name="Picture 15" descr="slu_4c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81" y="1046558"/>
            <a:ext cx="1358265" cy="18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5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TEMPO 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b="8297"/>
          <a:stretch/>
        </p:blipFill>
        <p:spPr bwMode="auto">
          <a:xfrm>
            <a:off x="356810" y="1040193"/>
            <a:ext cx="8449056" cy="57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326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Phase </a:t>
            </a:r>
            <a:r>
              <a:rPr lang="en-US" dirty="0"/>
              <a:t>A &amp; B </a:t>
            </a:r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3922" r="3030" b="51961"/>
          <a:stretch>
            <a:fillRect/>
          </a:stretch>
        </p:blipFill>
        <p:spPr bwMode="auto">
          <a:xfrm>
            <a:off x="192315" y="2042865"/>
            <a:ext cx="8763000" cy="317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1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major project milestones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25185" r="59026" b="51111"/>
          <a:stretch>
            <a:fillRect/>
          </a:stretch>
        </p:blipFill>
        <p:spPr bwMode="auto">
          <a:xfrm>
            <a:off x="0" y="2576271"/>
            <a:ext cx="9144000" cy="17356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61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Organization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latin typeface="Calibri"/>
              </a:rPr>
              <a:t>7/23/13</a:t>
            </a:r>
            <a:endParaRPr lang="en-US" dirty="0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latin typeface="Calibri"/>
              </a:rPr>
              <a:pPr/>
              <a:t>29</a:t>
            </a:fld>
            <a:endParaRPr lang="en-US" dirty="0">
              <a:latin typeface="Calibri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4725"/>
            <a:ext cx="9144000" cy="57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321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51" y="1019156"/>
            <a:ext cx="3748856" cy="500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779" y="1118947"/>
            <a:ext cx="5328095" cy="5693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PI: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 Kelly Chance, Smithsonian Astrophysical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Observatory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Deputy PI: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 Xiong Liu, Smithsonian Astrophysical Observatory</a:t>
            </a:r>
            <a:endParaRPr lang="en-US" sz="1200" dirty="0">
              <a:solidFill>
                <a:srgbClr val="1F497D"/>
              </a:solidFill>
              <a:latin typeface="Arial"/>
              <a:cs typeface="Arial"/>
            </a:endParaRP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Instrument Development: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Ball Aerospace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Project </a:t>
            </a: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Manager: Wendy Pennington,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NASA LaRC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Project Scientist: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 Dave Flittner, LaRC; </a:t>
            </a: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Deputy PS: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 Jay Al-Saadi, LaRC</a:t>
            </a:r>
            <a:endParaRPr lang="en-US" sz="1200" dirty="0">
              <a:solidFill>
                <a:srgbClr val="1F497D"/>
              </a:solidFill>
              <a:latin typeface="Arial"/>
              <a:cs typeface="Arial"/>
            </a:endParaRP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Other Institutions: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NASA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GSFC (led by Scott Janz),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NOAA, EPA, NCAR, Harvard, UC Berkeley, St. Louis U, U Alabama Huntsville, U Nebraska</a:t>
            </a:r>
          </a:p>
          <a:p>
            <a:pPr>
              <a:spcBef>
                <a:spcPts val="1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International collaboration: </a:t>
            </a:r>
            <a:r>
              <a:rPr lang="en-US" sz="1200" dirty="0">
                <a:solidFill>
                  <a:srgbClr val="1F497D"/>
                </a:solidFill>
                <a:latin typeface="Arial"/>
                <a:cs typeface="Arial"/>
              </a:rPr>
              <a:t>Korea, ESA, </a:t>
            </a:r>
            <a:r>
              <a:rPr lang="en-US" sz="1200" dirty="0" smtClean="0">
                <a:solidFill>
                  <a:srgbClr val="1F497D"/>
                </a:solidFill>
                <a:latin typeface="Arial"/>
                <a:cs typeface="Arial"/>
              </a:rPr>
              <a:t>Canada, Mexico</a:t>
            </a:r>
            <a:endParaRPr lang="en-US" sz="1200" dirty="0">
              <a:solidFill>
                <a:srgbClr val="1F497D"/>
              </a:solidFill>
              <a:latin typeface="Arial"/>
              <a:cs typeface="Arial"/>
            </a:endParaRP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Selected Nov. 2012 through NASA’s first Earth Venture Instrument </a:t>
            </a:r>
            <a:r>
              <a:rPr lang="en-US" sz="1200" b="1" dirty="0" smtClean="0">
                <a:solidFill>
                  <a:srgbClr val="1F497D"/>
                </a:solidFill>
                <a:latin typeface="Arial"/>
                <a:cs typeface="Arial"/>
              </a:rPr>
              <a:t>solicitation</a:t>
            </a:r>
            <a:endParaRPr lang="en-US" sz="12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marL="228600" indent="-109538">
              <a:spcBef>
                <a:spcPts val="100"/>
              </a:spcBef>
            </a:pPr>
            <a:r>
              <a:rPr lang="en-US" sz="1200" b="1" dirty="0" smtClean="0">
                <a:solidFill>
                  <a:srgbClr val="D00002"/>
                </a:solidFill>
                <a:latin typeface="Arial"/>
                <a:cs typeface="Arial"/>
              </a:rPr>
              <a:t>Currently in Phase A, System Requirem</a:t>
            </a:r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ents Review 9/30/2013</a:t>
            </a:r>
            <a:r>
              <a:rPr lang="en-US" sz="1200" dirty="0">
                <a:solidFill>
                  <a:srgbClr val="FF0000"/>
                </a:solidFill>
                <a:latin typeface="Arial"/>
                <a:ea typeface="ＭＳ ゴシック"/>
                <a:cs typeface="Arial"/>
              </a:rPr>
              <a:t>±</a:t>
            </a:r>
            <a:endParaRPr lang="en-US" sz="12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28600" indent="-109538">
              <a:spcBef>
                <a:spcPts val="100"/>
              </a:spcBef>
            </a:pPr>
            <a:r>
              <a:rPr lang="en-US" sz="1200" b="1" dirty="0">
                <a:solidFill>
                  <a:srgbClr val="FF0000"/>
                </a:solidFill>
                <a:latin typeface="Arial"/>
                <a:cs typeface="Arial"/>
              </a:rPr>
              <a:t>Instrument delivery </a:t>
            </a:r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May 2017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28600" indent="-109538">
              <a:spcBef>
                <a:spcPts val="100"/>
              </a:spcBef>
            </a:pPr>
            <a:r>
              <a:rPr lang="en-US" sz="1200" b="1" dirty="0">
                <a:solidFill>
                  <a:srgbClr val="D00002"/>
                </a:solidFill>
                <a:latin typeface="Arial"/>
                <a:cs typeface="Arial"/>
              </a:rPr>
              <a:t>NASA will arrange hosting on commercial geostationary communications satellite with expected </a:t>
            </a:r>
            <a:r>
              <a:rPr lang="en-US" sz="1200" b="1" dirty="0" smtClean="0">
                <a:solidFill>
                  <a:srgbClr val="D00002"/>
                </a:solidFill>
                <a:latin typeface="Arial"/>
                <a:cs typeface="Arial"/>
              </a:rPr>
              <a:t>2018-2019 </a:t>
            </a:r>
            <a:r>
              <a:rPr lang="en-US" sz="1200" b="1" dirty="0">
                <a:solidFill>
                  <a:srgbClr val="D00002"/>
                </a:solidFill>
                <a:latin typeface="Arial"/>
                <a:cs typeface="Arial"/>
              </a:rPr>
              <a:t>launch</a:t>
            </a: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Provides hourly daylight observations to capture rapidly varying emissions &amp; chemistry important for air quality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UV/visible grating spectrometer to measure key elements in tropospheric ozone and aerosol pollution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Exploits extensive measurement heritage from LEO missions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Distinguishes boundary layer from free tropospheric &amp; stratospheric </a:t>
            </a:r>
            <a:r>
              <a:rPr lang="en-US" sz="1200" dirty="0" smtClean="0">
                <a:latin typeface="Arial"/>
                <a:cs typeface="Arial"/>
              </a:rPr>
              <a:t>ozone (the Smithsonian “eXceL” algorithm)</a:t>
            </a:r>
            <a:endParaRPr lang="en-US" sz="1200" dirty="0">
              <a:latin typeface="Arial"/>
              <a:cs typeface="Arial"/>
            </a:endParaRPr>
          </a:p>
          <a:p>
            <a:pPr marL="119063" indent="-119063">
              <a:spcBef>
                <a:spcPts val="700"/>
              </a:spcBef>
              <a:buNone/>
            </a:pPr>
            <a:r>
              <a:rPr lang="en-US" sz="1200" b="1" dirty="0">
                <a:solidFill>
                  <a:srgbClr val="1F497D"/>
                </a:solidFill>
                <a:latin typeface="Arial"/>
                <a:cs typeface="Arial"/>
              </a:rPr>
              <a:t>Aligned with Earth Science Decadal Survey recommendations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Makes most of the GEO-CAPE atmosphere measurements </a:t>
            </a:r>
          </a:p>
          <a:p>
            <a:pPr marL="228600" lvl="1" indent="-109538">
              <a:spcBef>
                <a:spcPts val="100"/>
              </a:spcBef>
              <a:buFont typeface="Arial" pitchFamily="34" charset="0"/>
              <a:buChar char="•"/>
            </a:pPr>
            <a:r>
              <a:rPr lang="en-US" sz="1200" dirty="0">
                <a:latin typeface="Arial"/>
                <a:cs typeface="Arial"/>
              </a:rPr>
              <a:t>Responds to the phased implementation recommendation of GEO-CAPE mission design </a:t>
            </a:r>
            <a:r>
              <a:rPr lang="en-US" sz="1200" dirty="0" smtClean="0">
                <a:latin typeface="Arial"/>
                <a:cs typeface="Arial"/>
              </a:rPr>
              <a:t>team</a:t>
            </a:r>
            <a:endParaRPr lang="en-US" sz="1200" b="1" dirty="0">
              <a:solidFill>
                <a:srgbClr val="1F497D"/>
              </a:solidFill>
              <a:latin typeface="Arial"/>
              <a:cs typeface="Arial"/>
            </a:endParaRPr>
          </a:p>
          <a:p>
            <a:pPr marL="0" lvl="1" indent="0">
              <a:spcBef>
                <a:spcPts val="100"/>
              </a:spcBef>
              <a:buNone/>
            </a:pPr>
            <a:r>
              <a:rPr lang="en-US" sz="1400" b="1" i="1" dirty="0">
                <a:solidFill>
                  <a:srgbClr val="1F497D"/>
                </a:solidFill>
                <a:latin typeface="Arial"/>
                <a:cs typeface="Arial"/>
              </a:rPr>
              <a:t>The North American geostationary component of an international constellation for air quality monitoring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11982" y="6599209"/>
            <a:ext cx="5261929" cy="254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2044340" y="11308"/>
            <a:ext cx="5972807" cy="1007848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D9D9D9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r>
              <a:rPr lang="en-US" dirty="0" smtClean="0"/>
              <a:t>Hourly atmospheric pollution from geostationary Earth orbit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0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 area coverage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7/23/13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 descr="SanFrancis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72" y="1068815"/>
            <a:ext cx="7339584" cy="58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6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086" y="165100"/>
            <a:ext cx="7780642" cy="561975"/>
          </a:xfrm>
        </p:spPr>
        <p:txBody>
          <a:bodyPr/>
          <a:lstStyle/>
          <a:p>
            <a:r>
              <a:rPr lang="en-US" sz="2400" dirty="0" smtClean="0"/>
              <a:t>WHY: Science Rationale for GCIRI Measurements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ABAA-06F1-4AB6-A2E9-5162CC4E900C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20" y="6262261"/>
            <a:ext cx="8895742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 defTabSz="914400"/>
            <a:r>
              <a:rPr lang="en-US" sz="1600" b="1" dirty="0" smtClean="0">
                <a:solidFill>
                  <a:srgbClr val="333399"/>
                </a:solidFill>
                <a:latin typeface="Arial"/>
              </a:rPr>
              <a:t>The measurements required to answer GEO-CAPE science questions are provided when </a:t>
            </a:r>
            <a:r>
              <a:rPr lang="en-US" sz="1600" b="1" dirty="0" smtClean="0">
                <a:solidFill>
                  <a:srgbClr val="FF00FF"/>
                </a:solidFill>
                <a:latin typeface="Arial"/>
              </a:rPr>
              <a:t>GCIRI</a:t>
            </a:r>
            <a:r>
              <a:rPr lang="en-US" sz="1600" b="1" dirty="0" smtClean="0">
                <a:solidFill>
                  <a:srgbClr val="333399"/>
                </a:solidFill>
                <a:latin typeface="Arial"/>
              </a:rPr>
              <a:t> (including </a:t>
            </a:r>
            <a:r>
              <a:rPr lang="en-US" sz="1600" b="1" dirty="0" smtClean="0">
                <a:solidFill>
                  <a:srgbClr val="FF00FF"/>
                </a:solidFill>
                <a:latin typeface="Arial"/>
              </a:rPr>
              <a:t>CO </a:t>
            </a:r>
            <a:r>
              <a:rPr lang="en-US" sz="1600" b="1" dirty="0" smtClean="0">
                <a:solidFill>
                  <a:srgbClr val="333399"/>
                </a:solidFill>
                <a:latin typeface="Arial"/>
              </a:rPr>
              <a:t>and </a:t>
            </a:r>
            <a:r>
              <a:rPr lang="en-US" sz="1600" b="1" dirty="0" smtClean="0">
                <a:solidFill>
                  <a:srgbClr val="FF00FF"/>
                </a:solidFill>
                <a:latin typeface="Arial"/>
              </a:rPr>
              <a:t>CH</a:t>
            </a:r>
            <a:r>
              <a:rPr lang="en-US" sz="1600" b="1" baseline="-25000" dirty="0" smtClean="0">
                <a:solidFill>
                  <a:srgbClr val="FF00FF"/>
                </a:solidFill>
                <a:latin typeface="Arial"/>
              </a:rPr>
              <a:t>4</a:t>
            </a:r>
            <a:r>
              <a:rPr lang="en-US" sz="1600" b="1" dirty="0" smtClean="0">
                <a:solidFill>
                  <a:srgbClr val="333399"/>
                </a:solidFill>
                <a:latin typeface="Arial"/>
              </a:rPr>
              <a:t>) and </a:t>
            </a:r>
            <a:r>
              <a:rPr lang="en-US" sz="1600" b="1" dirty="0" smtClean="0">
                <a:solidFill>
                  <a:srgbClr val="00FF00"/>
                </a:solidFill>
                <a:latin typeface="Arial"/>
              </a:rPr>
              <a:t>TEMPO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b="1" dirty="0" smtClean="0">
                <a:solidFill>
                  <a:srgbClr val="333399"/>
                </a:solidFill>
                <a:latin typeface="Arial"/>
              </a:rPr>
              <a:t>observations are </a:t>
            </a:r>
            <a:r>
              <a:rPr lang="en-US" sz="1600" b="1" dirty="0">
                <a:solidFill>
                  <a:srgbClr val="333399"/>
                </a:solidFill>
                <a:latin typeface="Arial"/>
              </a:rPr>
              <a:t>made at the same time </a:t>
            </a:r>
          </a:p>
        </p:txBody>
      </p:sp>
      <p:sp>
        <p:nvSpPr>
          <p:cNvPr id="6" name="Rectangle 5"/>
          <p:cNvSpPr/>
          <p:nvPr/>
        </p:nvSpPr>
        <p:spPr>
          <a:xfrm>
            <a:off x="998960" y="851180"/>
            <a:ext cx="7881444" cy="523220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spcAft>
                <a:spcPts val="400"/>
              </a:spcAft>
            </a:pPr>
            <a:r>
              <a:rPr lang="en-US" sz="1400" b="1" dirty="0">
                <a:solidFill>
                  <a:srgbClr val="333399"/>
                </a:solidFill>
                <a:latin typeface="Arial"/>
              </a:rPr>
              <a:t>GEO-CAPE addresses </a:t>
            </a:r>
            <a:r>
              <a:rPr lang="en-US" sz="1400" b="1" dirty="0" smtClean="0">
                <a:solidFill>
                  <a:srgbClr val="333399"/>
                </a:solidFill>
                <a:latin typeface="Arial"/>
              </a:rPr>
              <a:t>6 science </a:t>
            </a:r>
            <a:r>
              <a:rPr lang="en-US" sz="1400" b="1" dirty="0">
                <a:solidFill>
                  <a:srgbClr val="333399"/>
                </a:solidFill>
                <a:latin typeface="Arial"/>
              </a:rPr>
              <a:t>questions regarding the emission, chemical </a:t>
            </a:r>
            <a:r>
              <a:rPr lang="en-US" sz="1400" b="1" dirty="0" smtClean="0">
                <a:solidFill>
                  <a:srgbClr val="333399"/>
                </a:solidFill>
                <a:latin typeface="Arial"/>
              </a:rPr>
              <a:t>transformation, transport, and climate impacts of air pollutants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3054" y="2032568"/>
            <a:ext cx="6497609" cy="4230740"/>
            <a:chOff x="168680" y="1846399"/>
            <a:chExt cx="6497609" cy="4230740"/>
          </a:xfrm>
        </p:grpSpPr>
        <p:grpSp>
          <p:nvGrpSpPr>
            <p:cNvPr id="4" name="Group 3"/>
            <p:cNvGrpSpPr/>
            <p:nvPr/>
          </p:nvGrpSpPr>
          <p:grpSpPr>
            <a:xfrm>
              <a:off x="168680" y="1846399"/>
              <a:ext cx="6497609" cy="4230740"/>
              <a:chOff x="-120143" y="2026862"/>
              <a:chExt cx="6497609" cy="4230740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286" b="3877"/>
              <a:stretch/>
            </p:blipFill>
            <p:spPr>
              <a:xfrm>
                <a:off x="-114078" y="2026862"/>
                <a:ext cx="6400800" cy="4213995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993092" y="4006788"/>
                <a:ext cx="125828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1400" b="1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</a:rPr>
                  <a:t>NO</a:t>
                </a:r>
                <a:r>
                  <a:rPr lang="en-US" sz="1400" b="1" baseline="-25000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</a:rPr>
                  <a:t>2</a:t>
                </a:r>
                <a:r>
                  <a:rPr lang="en-US" sz="14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</a:rPr>
                  <a:t>, </a:t>
                </a:r>
                <a:r>
                  <a:rPr lang="en-US" sz="1400" b="1" dirty="0" smtClean="0">
                    <a:solidFill>
                      <a:srgbClr val="FF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</a:rPr>
                  <a:t>CO</a:t>
                </a:r>
                <a:r>
                  <a:rPr lang="en-US" sz="14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</a:rPr>
                  <a:t>,</a:t>
                </a:r>
                <a:r>
                  <a:rPr lang="en-US" sz="1400" b="1" dirty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</a:rPr>
                  <a:t> </a:t>
                </a:r>
                <a:r>
                  <a:rPr lang="en-US" sz="1400" b="1" dirty="0">
                    <a:solidFill>
                      <a:srgbClr val="FF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</a:rPr>
                  <a:t>CH</a:t>
                </a:r>
                <a:r>
                  <a:rPr lang="en-US" sz="1400" b="1" baseline="-25000" dirty="0">
                    <a:solidFill>
                      <a:srgbClr val="FF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</a:rPr>
                  <a:t>4</a:t>
                </a:r>
                <a:r>
                  <a:rPr lang="en-US" sz="14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</a:rPr>
                  <a:t>, </a:t>
                </a:r>
                <a:r>
                  <a:rPr lang="en-US" sz="1400" b="1" dirty="0" smtClean="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</a:rPr>
                  <a:t>aerosol</a:t>
                </a:r>
                <a:endParaRPr lang="en-US" sz="14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751356" y="3928772"/>
                <a:ext cx="124329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1400" b="1" dirty="0">
                    <a:solidFill>
                      <a:srgbClr val="00FF00"/>
                    </a:solidFill>
                    <a:latin typeface="Arial"/>
                  </a:rPr>
                  <a:t>O</a:t>
                </a:r>
                <a:r>
                  <a:rPr lang="en-US" sz="1400" b="1" baseline="-25000" dirty="0">
                    <a:solidFill>
                      <a:srgbClr val="00FF00"/>
                    </a:solidFill>
                    <a:latin typeface="Arial"/>
                  </a:rPr>
                  <a:t>3</a:t>
                </a:r>
                <a:r>
                  <a:rPr lang="en-US" sz="1400" b="1" dirty="0">
                    <a:solidFill>
                      <a:srgbClr val="000000"/>
                    </a:solidFill>
                    <a:latin typeface="Arial"/>
                  </a:rPr>
                  <a:t>, </a:t>
                </a:r>
                <a:r>
                  <a:rPr lang="en-US" sz="1400" b="1" dirty="0">
                    <a:solidFill>
                      <a:srgbClr val="00FF00"/>
                    </a:solidFill>
                    <a:latin typeface="Arial"/>
                  </a:rPr>
                  <a:t>NO</a:t>
                </a:r>
                <a:r>
                  <a:rPr lang="en-US" sz="1400" b="1" baseline="-25000" dirty="0">
                    <a:solidFill>
                      <a:srgbClr val="00FF00"/>
                    </a:solidFill>
                    <a:latin typeface="Arial"/>
                  </a:rPr>
                  <a:t>2</a:t>
                </a:r>
                <a:r>
                  <a:rPr lang="en-US" sz="1400" b="1" dirty="0">
                    <a:solidFill>
                      <a:srgbClr val="000000"/>
                    </a:solidFill>
                    <a:latin typeface="Arial"/>
                  </a:rPr>
                  <a:t>, </a:t>
                </a:r>
                <a:r>
                  <a:rPr lang="en-US" sz="1400" b="1" dirty="0">
                    <a:solidFill>
                      <a:srgbClr val="00FF00"/>
                    </a:solidFill>
                    <a:latin typeface="Arial"/>
                  </a:rPr>
                  <a:t>HCHO</a:t>
                </a:r>
                <a:r>
                  <a:rPr lang="en-US" sz="1400" b="1" dirty="0">
                    <a:solidFill>
                      <a:srgbClr val="000000"/>
                    </a:solidFill>
                    <a:latin typeface="Arial"/>
                  </a:rPr>
                  <a:t>, </a:t>
                </a:r>
                <a:r>
                  <a:rPr lang="en-US" sz="1400" b="1" dirty="0">
                    <a:solidFill>
                      <a:srgbClr val="FF00FF"/>
                    </a:solidFill>
                    <a:latin typeface="Arial"/>
                  </a:rPr>
                  <a:t>CO</a:t>
                </a:r>
                <a:r>
                  <a:rPr lang="en-US" sz="1400" b="1" dirty="0">
                    <a:solidFill>
                      <a:srgbClr val="000000"/>
                    </a:solidFill>
                    <a:latin typeface="Arial"/>
                  </a:rPr>
                  <a:t>, </a:t>
                </a:r>
                <a:r>
                  <a:rPr lang="en-US" sz="1400" b="1" dirty="0">
                    <a:solidFill>
                      <a:srgbClr val="00FF00"/>
                    </a:solidFill>
                    <a:latin typeface="Arial"/>
                  </a:rPr>
                  <a:t>aerosol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-120143" y="3264877"/>
                <a:ext cx="141121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sz="1400" b="1" dirty="0">
                    <a:solidFill>
                      <a:srgbClr val="00FF00"/>
                    </a:solidFill>
                    <a:latin typeface="Arial"/>
                  </a:rPr>
                  <a:t>O</a:t>
                </a:r>
                <a:r>
                  <a:rPr lang="en-US" sz="1400" b="1" baseline="-25000" dirty="0">
                    <a:solidFill>
                      <a:srgbClr val="00FF00"/>
                    </a:solidFill>
                    <a:latin typeface="Arial"/>
                  </a:rPr>
                  <a:t>3 </a:t>
                </a:r>
                <a:r>
                  <a:rPr lang="en-US" sz="1400" b="1" dirty="0">
                    <a:solidFill>
                      <a:srgbClr val="000000"/>
                    </a:solidFill>
                    <a:latin typeface="Arial"/>
                  </a:rPr>
                  <a:t>, </a:t>
                </a:r>
                <a:r>
                  <a:rPr lang="en-US" sz="1400" b="1" dirty="0">
                    <a:solidFill>
                      <a:srgbClr val="FF00FF"/>
                    </a:solidFill>
                    <a:latin typeface="Arial"/>
                  </a:rPr>
                  <a:t>CO</a:t>
                </a:r>
                <a:r>
                  <a:rPr lang="en-US" sz="1400" b="1" dirty="0">
                    <a:solidFill>
                      <a:srgbClr val="000000"/>
                    </a:solidFill>
                    <a:latin typeface="Arial"/>
                  </a:rPr>
                  <a:t>, </a:t>
                </a:r>
                <a:br>
                  <a:rPr lang="en-US" sz="1400" b="1" dirty="0">
                    <a:solidFill>
                      <a:srgbClr val="000000"/>
                    </a:solidFill>
                    <a:latin typeface="Arial"/>
                  </a:rPr>
                </a:br>
                <a:r>
                  <a:rPr lang="en-US" sz="1400" b="1" dirty="0">
                    <a:solidFill>
                      <a:srgbClr val="00FF00"/>
                    </a:solidFill>
                    <a:latin typeface="Arial"/>
                  </a:rPr>
                  <a:t>aerosol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884015" y="6042158"/>
                <a:ext cx="3493451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:r>
                  <a:rPr lang="en-US" altLang="ko-KR" sz="800" dirty="0">
                    <a:solidFill>
                      <a:srgbClr val="000000"/>
                    </a:solidFill>
                    <a:latin typeface="Arial"/>
                    <a:ea typeface="맑은 고딕"/>
                    <a:cs typeface="맑은 고딕"/>
                  </a:rPr>
                  <a:t>Image adapted from CCSP Strategic Plan (illustrated by P. Rekacewicz)</a:t>
                </a:r>
                <a:endParaRPr lang="en-US" sz="8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4095714" y="2217290"/>
              <a:ext cx="127132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00"/>
              <a:r>
                <a:rPr lang="en-US" sz="14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O</a:t>
              </a:r>
              <a:r>
                <a:rPr lang="en-US" sz="1400" b="1" baseline="-250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3</a:t>
              </a:r>
              <a:r>
                <a:rPr lang="en-US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, </a:t>
              </a:r>
              <a:r>
                <a:rPr lang="en-US" sz="1400" b="1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CO</a:t>
              </a:r>
              <a:r>
                <a:rPr lang="en-US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, </a:t>
              </a:r>
              <a:r>
                <a:rPr lang="en-US" sz="1400" b="1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CH</a:t>
              </a:r>
              <a:r>
                <a:rPr lang="en-US" sz="1400" b="1" baseline="-25000" dirty="0" smtClean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4</a:t>
              </a:r>
              <a:r>
                <a:rPr lang="en-US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, </a:t>
              </a:r>
              <a:r>
                <a:rPr lang="en-US" sz="1400" b="1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aerosol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5826691" y="1353167"/>
            <a:ext cx="3258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2. Processes</a:t>
            </a:r>
          </a:p>
          <a:p>
            <a:r>
              <a:rPr lang="en-US" sz="1200" b="1" dirty="0" smtClean="0">
                <a:solidFill>
                  <a:srgbClr val="FF00FF"/>
                </a:solidFill>
                <a:latin typeface="Arial"/>
              </a:rPr>
              <a:t>CO vertical profile distinguishes between emissions, transport, and photochemistry</a:t>
            </a:r>
            <a:endParaRPr lang="en-US" sz="120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41356" y="3099995"/>
            <a:ext cx="1813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4. Intercontinental Impact</a:t>
            </a:r>
            <a:br>
              <a:rPr lang="en-US" sz="12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200" b="1" dirty="0" smtClean="0">
                <a:solidFill>
                  <a:srgbClr val="FF00FF"/>
                </a:solidFill>
                <a:latin typeface="Arial"/>
              </a:rPr>
              <a:t>CO identifies long-range transport plumes</a:t>
            </a:r>
            <a:endParaRPr lang="en-US" sz="1200" b="1" dirty="0">
              <a:solidFill>
                <a:srgbClr val="FF00FF"/>
              </a:solidFill>
              <a:latin typeface="Arial"/>
            </a:endParaRPr>
          </a:p>
        </p:txBody>
      </p:sp>
      <p:sp>
        <p:nvSpPr>
          <p:cNvPr id="34" name="Up Arrow 33"/>
          <p:cNvSpPr>
            <a:spLocks noChangeAspect="1"/>
          </p:cNvSpPr>
          <p:nvPr/>
        </p:nvSpPr>
        <p:spPr>
          <a:xfrm>
            <a:off x="759160" y="1465092"/>
            <a:ext cx="193782" cy="409433"/>
          </a:xfrm>
          <a:prstGeom prst="upArrow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Right Arrow 39"/>
          <p:cNvSpPr/>
          <p:nvPr/>
        </p:nvSpPr>
        <p:spPr>
          <a:xfrm>
            <a:off x="6719446" y="3470276"/>
            <a:ext cx="552913" cy="186415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00655" y="1353167"/>
            <a:ext cx="43664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1. Emissions</a:t>
            </a:r>
          </a:p>
          <a:p>
            <a:r>
              <a:rPr lang="en-US" sz="1200" b="1" dirty="0" smtClean="0">
                <a:solidFill>
                  <a:srgbClr val="FF00FF"/>
                </a:solidFill>
                <a:latin typeface="Arial"/>
              </a:rPr>
              <a:t>CO distinguishes anthropogenic from natural emissions. CH</a:t>
            </a:r>
            <a:r>
              <a:rPr lang="en-US" sz="1200" b="1" baseline="-25000" dirty="0" smtClean="0">
                <a:solidFill>
                  <a:srgbClr val="FF00FF"/>
                </a:solidFill>
                <a:latin typeface="Arial"/>
              </a:rPr>
              <a:t>4</a:t>
            </a:r>
            <a:r>
              <a:rPr lang="en-US" sz="1200" b="1" dirty="0" smtClean="0">
                <a:solidFill>
                  <a:srgbClr val="FF00FF"/>
                </a:solidFill>
                <a:latin typeface="Arial"/>
              </a:rPr>
              <a:t> is key to air quality, climate, and energy policy.</a:t>
            </a:r>
            <a:endParaRPr lang="en-US" sz="1200" b="1" baseline="-25000" dirty="0">
              <a:solidFill>
                <a:srgbClr val="FF00FF"/>
              </a:solidFill>
              <a:latin typeface="Arial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6838582" y="3294985"/>
            <a:ext cx="286172" cy="616399"/>
          </a:xfrm>
          <a:custGeom>
            <a:avLst/>
            <a:gdLst>
              <a:gd name="connsiteX0" fmla="*/ 0 w 465082"/>
              <a:gd name="connsiteY0" fmla="*/ 0 h 1001755"/>
              <a:gd name="connsiteX1" fmla="*/ 187821 w 465082"/>
              <a:gd name="connsiteY1" fmla="*/ 232550 h 1001755"/>
              <a:gd name="connsiteX2" fmla="*/ 232541 w 465082"/>
              <a:gd name="connsiteY2" fmla="*/ 724484 h 1001755"/>
              <a:gd name="connsiteX3" fmla="*/ 465082 w 465082"/>
              <a:gd name="connsiteY3" fmla="*/ 1001755 h 100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082" h="1001755">
                <a:moveTo>
                  <a:pt x="0" y="0"/>
                </a:moveTo>
                <a:cubicBezTo>
                  <a:pt x="74532" y="55901"/>
                  <a:pt x="149064" y="111803"/>
                  <a:pt x="187821" y="232550"/>
                </a:cubicBezTo>
                <a:cubicBezTo>
                  <a:pt x="226578" y="353297"/>
                  <a:pt x="186331" y="596283"/>
                  <a:pt x="232541" y="724484"/>
                </a:cubicBezTo>
                <a:cubicBezTo>
                  <a:pt x="278751" y="852685"/>
                  <a:pt x="465082" y="1001755"/>
                  <a:pt x="465082" y="1001755"/>
                </a:cubicBezTo>
              </a:path>
            </a:pathLst>
          </a:custGeom>
          <a:noFill/>
          <a:ln w="57150" cmpd="sng">
            <a:solidFill>
              <a:srgbClr val="A6A6A6"/>
            </a:solidFill>
            <a:headEnd type="none"/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41355" y="2065206"/>
            <a:ext cx="1813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3. Air 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P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ollution and Climate </a:t>
            </a:r>
            <a:br>
              <a:rPr lang="en-US" sz="12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200" b="1" dirty="0" smtClean="0">
                <a:solidFill>
                  <a:srgbClr val="FF00FF"/>
                </a:solidFill>
                <a:latin typeface="Arial"/>
              </a:rPr>
              <a:t>CH</a:t>
            </a:r>
            <a:r>
              <a:rPr lang="en-US" sz="1200" b="1" baseline="-25000" dirty="0" smtClean="0">
                <a:solidFill>
                  <a:srgbClr val="FF00FF"/>
                </a:solidFill>
                <a:latin typeface="Arial"/>
              </a:rPr>
              <a:t>4</a:t>
            </a:r>
            <a:r>
              <a:rPr lang="en-US" sz="1200" b="1" dirty="0" smtClean="0">
                <a:solidFill>
                  <a:srgbClr val="FF00FF"/>
                </a:solidFill>
                <a:latin typeface="Arial"/>
              </a:rPr>
              <a:t> is a major driver of near term climate change</a:t>
            </a:r>
            <a:endParaRPr lang="en-US" sz="1200" b="1" baseline="-25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41356" y="4134784"/>
            <a:ext cx="1795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5. Air </a:t>
            </a:r>
            <a:r>
              <a:rPr lang="en-US" sz="1200" b="1" dirty="0">
                <a:solidFill>
                  <a:srgbClr val="000000"/>
                </a:solidFill>
                <a:latin typeface="Arial"/>
              </a:rPr>
              <a:t>Q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uality Prediction</a:t>
            </a:r>
            <a:br>
              <a:rPr lang="en-US" sz="1200" b="1" dirty="0" smtClean="0">
                <a:solidFill>
                  <a:srgbClr val="000000"/>
                </a:solidFill>
                <a:latin typeface="Arial"/>
              </a:rPr>
            </a:br>
            <a:r>
              <a:rPr lang="en-US" sz="1200" b="1" dirty="0" smtClean="0">
                <a:solidFill>
                  <a:srgbClr val="FF00FF"/>
                </a:solidFill>
                <a:latin typeface="Arial"/>
              </a:rPr>
              <a:t>Co-incident CO improves </a:t>
            </a:r>
            <a:r>
              <a:rPr lang="en-US" sz="1200" b="1" dirty="0">
                <a:solidFill>
                  <a:srgbClr val="00FF00"/>
                </a:solidFill>
                <a:latin typeface="Arial"/>
              </a:rPr>
              <a:t>O</a:t>
            </a:r>
            <a:r>
              <a:rPr lang="en-US" sz="1200" b="1" baseline="-25000" dirty="0">
                <a:solidFill>
                  <a:srgbClr val="00FF00"/>
                </a:solidFill>
                <a:latin typeface="Arial"/>
              </a:rPr>
              <a:t>3</a:t>
            </a:r>
            <a:r>
              <a:rPr lang="en-US" sz="1200" b="1" dirty="0" smtClean="0">
                <a:solidFill>
                  <a:srgbClr val="FF00FF"/>
                </a:solidFill>
                <a:latin typeface="Arial"/>
              </a:rPr>
              <a:t> forecast and</a:t>
            </a:r>
            <a:r>
              <a:rPr lang="en-US" sz="1200" b="1" baseline="-25000" dirty="0" smtClean="0">
                <a:solidFill>
                  <a:srgbClr val="FF00FF"/>
                </a:solidFill>
                <a:latin typeface="Arial"/>
              </a:rPr>
              <a:t> </a:t>
            </a:r>
            <a:r>
              <a:rPr lang="en-US" sz="1200" b="1" dirty="0" smtClean="0">
                <a:solidFill>
                  <a:srgbClr val="FF00FF"/>
                </a:solidFill>
                <a:latin typeface="Arial"/>
              </a:rPr>
              <a:t>assessment</a:t>
            </a:r>
            <a:endParaRPr lang="en-US" sz="1200" b="1" dirty="0">
              <a:solidFill>
                <a:srgbClr val="FF00FF"/>
              </a:solidFill>
              <a:latin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41356" y="5169572"/>
            <a:ext cx="18132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Arial"/>
              </a:rPr>
              <a:t>6. Episodic events</a:t>
            </a:r>
          </a:p>
          <a:p>
            <a:r>
              <a:rPr lang="en-US" sz="1200" b="1" dirty="0" smtClean="0">
                <a:solidFill>
                  <a:srgbClr val="FF00FF"/>
                </a:solidFill>
                <a:latin typeface="Arial"/>
              </a:rPr>
              <a:t>CO traces wildfires and stratospheric </a:t>
            </a:r>
            <a:r>
              <a:rPr lang="en-US" sz="1200" b="1" dirty="0" smtClean="0">
                <a:solidFill>
                  <a:srgbClr val="00FF00"/>
                </a:solidFill>
                <a:latin typeface="Arial"/>
              </a:rPr>
              <a:t>O</a:t>
            </a:r>
            <a:r>
              <a:rPr lang="en-US" sz="1200" b="1" baseline="-25000" dirty="0" smtClean="0">
                <a:solidFill>
                  <a:srgbClr val="00FF00"/>
                </a:solidFill>
                <a:latin typeface="Arial"/>
              </a:rPr>
              <a:t>3</a:t>
            </a:r>
            <a:r>
              <a:rPr lang="en-US" sz="1200" b="1" dirty="0" smtClean="0">
                <a:solidFill>
                  <a:srgbClr val="FF00FF"/>
                </a:solidFill>
                <a:latin typeface="Arial"/>
              </a:rPr>
              <a:t> intrusions</a:t>
            </a:r>
            <a:endParaRPr lang="en-US" sz="1200" b="1" dirty="0">
              <a:solidFill>
                <a:srgbClr val="FF00FF"/>
              </a:solidFill>
              <a:latin typeface="Arial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83869" r="60079" b="635"/>
          <a:stretch/>
        </p:blipFill>
        <p:spPr>
          <a:xfrm>
            <a:off x="6597324" y="5314417"/>
            <a:ext cx="741697" cy="5675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9" t="52739" r="77133" b="27423"/>
          <a:stretch/>
        </p:blipFill>
        <p:spPr>
          <a:xfrm>
            <a:off x="6673876" y="4264390"/>
            <a:ext cx="599089" cy="745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424119" y="1386072"/>
            <a:ext cx="459655" cy="569958"/>
            <a:chOff x="5167241" y="1326980"/>
            <a:chExt cx="459655" cy="569958"/>
          </a:xfrm>
        </p:grpSpPr>
        <p:grpSp>
          <p:nvGrpSpPr>
            <p:cNvPr id="35" name="Group 18"/>
            <p:cNvGrpSpPr/>
            <p:nvPr/>
          </p:nvGrpSpPr>
          <p:grpSpPr>
            <a:xfrm>
              <a:off x="5167241" y="1425034"/>
              <a:ext cx="459655" cy="460235"/>
              <a:chOff x="1875991" y="3731083"/>
              <a:chExt cx="699128" cy="723293"/>
            </a:xfrm>
          </p:grpSpPr>
          <p:sp>
            <p:nvSpPr>
              <p:cNvPr id="36" name="Circular Arrow 35"/>
              <p:cNvSpPr/>
              <p:nvPr/>
            </p:nvSpPr>
            <p:spPr>
              <a:xfrm>
                <a:off x="1875991" y="3731083"/>
                <a:ext cx="699127" cy="594195"/>
              </a:xfrm>
              <a:prstGeom prst="circularArrow">
                <a:avLst/>
              </a:prstGeom>
              <a:solidFill>
                <a:srgbClr val="3E699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7" name="Circular Arrow 36"/>
              <p:cNvSpPr/>
              <p:nvPr/>
            </p:nvSpPr>
            <p:spPr>
              <a:xfrm rot="10800000">
                <a:off x="1875992" y="3860181"/>
                <a:ext cx="699127" cy="594195"/>
              </a:xfrm>
              <a:prstGeom prst="circularArrow">
                <a:avLst/>
              </a:prstGeom>
              <a:solidFill>
                <a:srgbClr val="3E699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8" name="Bent Arrow 37"/>
            <p:cNvSpPr/>
            <p:nvPr/>
          </p:nvSpPr>
          <p:spPr>
            <a:xfrm>
              <a:off x="5246073" y="1326980"/>
              <a:ext cx="191522" cy="556013"/>
            </a:xfrm>
            <a:prstGeom prst="bentArrow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362108" y="1495699"/>
              <a:ext cx="190891" cy="401239"/>
              <a:chOff x="62607" y="3578052"/>
              <a:chExt cx="384938" cy="809108"/>
            </a:xfrm>
          </p:grpSpPr>
          <p:sp>
            <p:nvSpPr>
              <p:cNvPr id="42" name="Freeform 41"/>
              <p:cNvSpPr/>
              <p:nvPr/>
            </p:nvSpPr>
            <p:spPr>
              <a:xfrm>
                <a:off x="71901" y="3578052"/>
                <a:ext cx="375644" cy="809108"/>
              </a:xfrm>
              <a:custGeom>
                <a:avLst/>
                <a:gdLst>
                  <a:gd name="connsiteX0" fmla="*/ 0 w 465082"/>
                  <a:gd name="connsiteY0" fmla="*/ 0 h 1001755"/>
                  <a:gd name="connsiteX1" fmla="*/ 187821 w 465082"/>
                  <a:gd name="connsiteY1" fmla="*/ 232550 h 1001755"/>
                  <a:gd name="connsiteX2" fmla="*/ 232541 w 465082"/>
                  <a:gd name="connsiteY2" fmla="*/ 724484 h 1001755"/>
                  <a:gd name="connsiteX3" fmla="*/ 465082 w 465082"/>
                  <a:gd name="connsiteY3" fmla="*/ 1001755 h 100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082" h="1001755">
                    <a:moveTo>
                      <a:pt x="0" y="0"/>
                    </a:moveTo>
                    <a:cubicBezTo>
                      <a:pt x="74532" y="55901"/>
                      <a:pt x="149064" y="111803"/>
                      <a:pt x="187821" y="232550"/>
                    </a:cubicBezTo>
                    <a:cubicBezTo>
                      <a:pt x="226578" y="353297"/>
                      <a:pt x="186331" y="596283"/>
                      <a:pt x="232541" y="724484"/>
                    </a:cubicBezTo>
                    <a:cubicBezTo>
                      <a:pt x="278751" y="852685"/>
                      <a:pt x="465082" y="1001755"/>
                      <a:pt x="465082" y="1001755"/>
                    </a:cubicBezTo>
                  </a:path>
                </a:pathLst>
              </a:custGeom>
              <a:noFill/>
              <a:ln w="76200" cmpd="sng">
                <a:solidFill>
                  <a:schemeClr val="accent1"/>
                </a:solidFill>
                <a:headEnd type="none"/>
                <a:tailEnd type="triangle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62607" y="3580623"/>
                <a:ext cx="367195" cy="790916"/>
              </a:xfrm>
              <a:custGeom>
                <a:avLst/>
                <a:gdLst>
                  <a:gd name="connsiteX0" fmla="*/ 0 w 465082"/>
                  <a:gd name="connsiteY0" fmla="*/ 0 h 1001755"/>
                  <a:gd name="connsiteX1" fmla="*/ 187821 w 465082"/>
                  <a:gd name="connsiteY1" fmla="*/ 232550 h 1001755"/>
                  <a:gd name="connsiteX2" fmla="*/ 232541 w 465082"/>
                  <a:gd name="connsiteY2" fmla="*/ 724484 h 1001755"/>
                  <a:gd name="connsiteX3" fmla="*/ 465082 w 465082"/>
                  <a:gd name="connsiteY3" fmla="*/ 1001755 h 1001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5082" h="1001755">
                    <a:moveTo>
                      <a:pt x="0" y="0"/>
                    </a:moveTo>
                    <a:cubicBezTo>
                      <a:pt x="74532" y="55901"/>
                      <a:pt x="149064" y="111803"/>
                      <a:pt x="187821" y="232550"/>
                    </a:cubicBezTo>
                    <a:cubicBezTo>
                      <a:pt x="226578" y="353297"/>
                      <a:pt x="186331" y="596283"/>
                      <a:pt x="232541" y="724484"/>
                    </a:cubicBezTo>
                    <a:cubicBezTo>
                      <a:pt x="278751" y="852685"/>
                      <a:pt x="465082" y="1001755"/>
                      <a:pt x="465082" y="1001755"/>
                    </a:cubicBezTo>
                  </a:path>
                </a:pathLst>
              </a:custGeom>
              <a:noFill/>
              <a:ln w="57150" cmpd="sng">
                <a:solidFill>
                  <a:srgbClr val="A6A6A6"/>
                </a:solidFill>
                <a:headEnd type="none"/>
                <a:tailEnd type="triangle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en-US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</a:endParaRPr>
              </a:p>
            </p:txBody>
          </p:sp>
        </p:grpSp>
      </p:grpSp>
      <p:sp>
        <p:nvSpPr>
          <p:cNvPr id="56" name="Freeform 55"/>
          <p:cNvSpPr>
            <a:spLocks/>
          </p:cNvSpPr>
          <p:nvPr/>
        </p:nvSpPr>
        <p:spPr>
          <a:xfrm>
            <a:off x="4106657" y="2140343"/>
            <a:ext cx="816374" cy="251491"/>
          </a:xfrm>
          <a:custGeom>
            <a:avLst/>
            <a:gdLst>
              <a:gd name="connsiteX0" fmla="*/ 0 w 1312912"/>
              <a:gd name="connsiteY0" fmla="*/ 0 h 1712271"/>
              <a:gd name="connsiteX1" fmla="*/ 456665 w 1312912"/>
              <a:gd name="connsiteY1" fmla="*/ 1698002 h 1712271"/>
              <a:gd name="connsiteX2" fmla="*/ 870517 w 1312912"/>
              <a:gd name="connsiteY2" fmla="*/ 0 h 1712271"/>
              <a:gd name="connsiteX3" fmla="*/ 1312912 w 1312912"/>
              <a:gd name="connsiteY3" fmla="*/ 1712271 h 1712271"/>
              <a:gd name="connsiteX4" fmla="*/ 1312912 w 1312912"/>
              <a:gd name="connsiteY4" fmla="*/ 1712271 h 171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912" h="1712271">
                <a:moveTo>
                  <a:pt x="0" y="0"/>
                </a:moveTo>
                <a:lnTo>
                  <a:pt x="456665" y="1698002"/>
                </a:lnTo>
                <a:lnTo>
                  <a:pt x="870517" y="0"/>
                </a:lnTo>
                <a:lnTo>
                  <a:pt x="1312912" y="1712271"/>
                </a:lnTo>
                <a:lnTo>
                  <a:pt x="1312912" y="1712271"/>
                </a:lnTo>
              </a:path>
            </a:pathLst>
          </a:custGeom>
          <a:ln w="38100" cmpd="sng">
            <a:solidFill>
              <a:srgbClr val="A68784"/>
            </a:solidFill>
            <a:prstDash val="sysDash"/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Freeform 56"/>
          <p:cNvSpPr>
            <a:spLocks noChangeAspect="1"/>
          </p:cNvSpPr>
          <p:nvPr/>
        </p:nvSpPr>
        <p:spPr>
          <a:xfrm>
            <a:off x="6627144" y="2415048"/>
            <a:ext cx="685101" cy="266029"/>
          </a:xfrm>
          <a:custGeom>
            <a:avLst/>
            <a:gdLst>
              <a:gd name="connsiteX0" fmla="*/ 0 w 1312912"/>
              <a:gd name="connsiteY0" fmla="*/ 0 h 1712271"/>
              <a:gd name="connsiteX1" fmla="*/ 456665 w 1312912"/>
              <a:gd name="connsiteY1" fmla="*/ 1698002 h 1712271"/>
              <a:gd name="connsiteX2" fmla="*/ 870517 w 1312912"/>
              <a:gd name="connsiteY2" fmla="*/ 0 h 1712271"/>
              <a:gd name="connsiteX3" fmla="*/ 1312912 w 1312912"/>
              <a:gd name="connsiteY3" fmla="*/ 1712271 h 1712271"/>
              <a:gd name="connsiteX4" fmla="*/ 1312912 w 1312912"/>
              <a:gd name="connsiteY4" fmla="*/ 1712271 h 171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912" h="1712271">
                <a:moveTo>
                  <a:pt x="0" y="0"/>
                </a:moveTo>
                <a:lnTo>
                  <a:pt x="456665" y="1698002"/>
                </a:lnTo>
                <a:lnTo>
                  <a:pt x="870517" y="0"/>
                </a:lnTo>
                <a:lnTo>
                  <a:pt x="1312912" y="1712271"/>
                </a:lnTo>
                <a:lnTo>
                  <a:pt x="1312912" y="1712271"/>
                </a:lnTo>
              </a:path>
            </a:pathLst>
          </a:custGeom>
          <a:ln w="38100" cmpd="sng">
            <a:solidFill>
              <a:srgbClr val="A68784"/>
            </a:solidFill>
            <a:prstDash val="sysDash"/>
            <a:headEnd type="none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93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51179"/>
          </a:xfrm>
        </p:spPr>
        <p:txBody>
          <a:bodyPr/>
          <a:lstStyle/>
          <a:p>
            <a:r>
              <a:rPr lang="en-US" dirty="0" smtClean="0"/>
              <a:t>Typical TEMPO-range spectra (from ESA GOME-1)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 descr="GOME-albedos-with dese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9768" r="11300" b="5220"/>
          <a:stretch/>
        </p:blipFill>
        <p:spPr>
          <a:xfrm>
            <a:off x="769875" y="1130300"/>
            <a:ext cx="7607520" cy="57476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8784" y="1254653"/>
            <a:ext cx="4150881" cy="4848231"/>
          </a:xfrm>
          <a:prstGeom prst="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7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51179"/>
          </a:xfrm>
        </p:spPr>
        <p:txBody>
          <a:bodyPr/>
          <a:lstStyle/>
          <a:p>
            <a:r>
              <a:rPr lang="en-US" dirty="0" smtClean="0"/>
              <a:t>Typical TEMPO-range spectra (from ESA GOME-1)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 descr="GOME-albedos-with dese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9768" r="11300" b="5220"/>
          <a:stretch/>
        </p:blipFill>
        <p:spPr>
          <a:xfrm>
            <a:off x="769875" y="1130300"/>
            <a:ext cx="7607520" cy="57476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23297" y="1270143"/>
            <a:ext cx="2044450" cy="4848231"/>
          </a:xfrm>
          <a:prstGeom prst="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52433" y="1267643"/>
            <a:ext cx="2044450" cy="4848231"/>
          </a:xfrm>
          <a:prstGeom prst="rect">
            <a:avLst/>
          </a:prstGeom>
          <a:solidFill>
            <a:schemeClr val="accent2">
              <a:lumMod val="20000"/>
              <a:lumOff val="80000"/>
              <a:alpha val="18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114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-131802"/>
            <a:ext cx="5972807" cy="912746"/>
          </a:xfrm>
        </p:spPr>
        <p:txBody>
          <a:bodyPr/>
          <a:lstStyle/>
          <a:p>
            <a:r>
              <a:rPr lang="en-US" sz="3600" dirty="0" smtClean="0"/>
              <a:t>Geostationary constellation coverage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9538" y="1139138"/>
            <a:ext cx="8687329" cy="4882008"/>
            <a:chOff x="109538" y="659858"/>
            <a:chExt cx="8687329" cy="4882008"/>
          </a:xfrm>
        </p:grpSpPr>
        <p:grpSp>
          <p:nvGrpSpPr>
            <p:cNvPr id="19" name="Group 18"/>
            <p:cNvGrpSpPr/>
            <p:nvPr/>
          </p:nvGrpSpPr>
          <p:grpSpPr>
            <a:xfrm>
              <a:off x="109538" y="659858"/>
              <a:ext cx="8687329" cy="4882008"/>
              <a:chOff x="109538" y="905400"/>
              <a:chExt cx="8966200" cy="5038725"/>
            </a:xfrm>
          </p:grpSpPr>
          <p:grpSp>
            <p:nvGrpSpPr>
              <p:cNvPr id="21" name="Group 13"/>
              <p:cNvGrpSpPr>
                <a:grpSpLocks/>
              </p:cNvGrpSpPr>
              <p:nvPr/>
            </p:nvGrpSpPr>
            <p:grpSpPr bwMode="auto">
              <a:xfrm>
                <a:off x="109538" y="905400"/>
                <a:ext cx="8966200" cy="5038725"/>
                <a:chOff x="655447" y="762000"/>
                <a:chExt cx="7822305" cy="4332142"/>
              </a:xfrm>
            </p:grpSpPr>
            <p:pic>
              <p:nvPicPr>
                <p:cNvPr id="25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75" t="9802" r="7201" b="4393"/>
                <a:stretch>
                  <a:fillRect/>
                </a:stretch>
              </p:blipFill>
              <p:spPr bwMode="auto">
                <a:xfrm>
                  <a:off x="655447" y="762000"/>
                  <a:ext cx="7822305" cy="43321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" name="직사각형 10"/>
                <p:cNvSpPr/>
                <p:nvPr/>
              </p:nvSpPr>
              <p:spPr>
                <a:xfrm>
                  <a:off x="2003021" y="987206"/>
                  <a:ext cx="1733981" cy="1479535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27" name="직사각형 11"/>
                <p:cNvSpPr/>
                <p:nvPr/>
              </p:nvSpPr>
              <p:spPr>
                <a:xfrm>
                  <a:off x="4356084" y="887569"/>
                  <a:ext cx="1512386" cy="1295275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  <p:sp>
              <p:nvSpPr>
                <p:cNvPr id="28" name="직사각형 5"/>
                <p:cNvSpPr/>
                <p:nvPr/>
              </p:nvSpPr>
              <p:spPr>
                <a:xfrm>
                  <a:off x="6156544" y="987206"/>
                  <a:ext cx="1440368" cy="2160611"/>
                </a:xfrm>
                <a:prstGeom prst="rect">
                  <a:avLst/>
                </a:prstGeom>
                <a:solidFill>
                  <a:srgbClr val="C6D9F1">
                    <a:alpha val="50196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+mn-cs"/>
                  </a:endParaRPr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1979756" y="2454781"/>
                <a:ext cx="1354461" cy="381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Verdana"/>
                    <a:ea typeface="맑은 고딕"/>
                    <a:cs typeface="Verdana"/>
                  </a:rPr>
                  <a:t>TEMPO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cs typeface="Verdana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3671855" y="5192640"/>
              <a:ext cx="1969843" cy="349226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+mn-ea"/>
                <a:cs typeface="+mn-cs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51266" y="5619027"/>
            <a:ext cx="8729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Policy-relevant science and environmental services enabled by common observations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emissions, at common confidence levels, over industrialized Northern Hemisphere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air quality forecasts and assimilation systems</a:t>
            </a:r>
          </a:p>
          <a:p>
            <a:pPr marL="169863" indent="-169863">
              <a:buFont typeface="Arial"/>
              <a:buChar char="•"/>
              <a:defRPr/>
            </a:pP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Improved assessment, </a:t>
            </a:r>
            <a:r>
              <a:rPr lang="en-US" sz="1400" i="1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e.g</a:t>
            </a: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., observations to support </a:t>
            </a:r>
            <a:r>
              <a:rPr lang="en-US" sz="1400" dirty="0" smtClean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the United </a:t>
            </a:r>
            <a:r>
              <a:rPr lang="en-US" sz="1400" dirty="0">
                <a:solidFill>
                  <a:srgbClr val="000090"/>
                </a:solidFill>
                <a:latin typeface="Arial Rounded MT Bold"/>
                <a:ea typeface="ヒラギノ角ゴ Pro W3" charset="-128"/>
                <a:cs typeface="Arial Rounded MT Bold"/>
              </a:rPr>
              <a:t>Nations Convention on Long Range Transboundary Air Pollution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123228" y="4757777"/>
            <a:ext cx="2406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Courtesy Jhoon</a:t>
            </a:r>
            <a:r>
              <a:rPr kumimoji="0" lang="en-US" altLang="ko-KR" sz="1400" b="1" i="1" u="none" strike="noStrike" kern="0" cap="none" spc="0" normalizeH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 Kim,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baseline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Andreas</a:t>
            </a:r>
            <a:r>
              <a:rPr lang="en-US" sz="1400" b="1" i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 Richter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71468" y="3424409"/>
            <a:ext cx="1312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i="1" kern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G</a:t>
            </a:r>
            <a:r>
              <a:rPr kumimoji="0" lang="en-US" altLang="ko-K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EMS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271627" y="2318699"/>
            <a:ext cx="1562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i="1" kern="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맑은 고딕"/>
                <a:cs typeface="Verdana"/>
              </a:rPr>
              <a:t>S</a:t>
            </a:r>
            <a:r>
              <a:rPr kumimoji="0" lang="en-US" altLang="ko-KR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맑은 고딕"/>
                <a:cs typeface="Verdana"/>
              </a:rPr>
              <a:t>entinel-4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0524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</p:spPr>
        <p:txBody>
          <a:bodyPr/>
          <a:lstStyle/>
          <a:p>
            <a:r>
              <a:rPr lang="en-US" dirty="0" smtClean="0"/>
              <a:t>TEMPO science questions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416352"/>
            <a:ext cx="9144000" cy="48936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What 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are the temporal and spatial variations of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emissions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of gases and aerosols important for air quality and climate?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physical, chemical, and dynamical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processes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determine tropospheric composition and air quality over scales ranging from urban to continental, diurnally to seasonally?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air pollution drive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climate forcing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and how does climate change affect air quality on a continental scale?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can observations from space improve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air quality forecasts and assessments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for societal benefit?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does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intercontinental transport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affect air quality?</a:t>
            </a:r>
          </a:p>
          <a:p>
            <a:pPr marL="45720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How do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episodic events</a:t>
            </a:r>
            <a:r>
              <a:rPr lang="en-US" sz="2400" dirty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such as wild fires, dust outbreaks, and volcanic eruptions, affect atmospheric composition and air quality</a:t>
            </a:r>
            <a:r>
              <a:rPr lang="en-US" sz="2400" dirty="0" smtClean="0">
                <a:solidFill>
                  <a:srgbClr val="00009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?</a:t>
            </a:r>
            <a:endParaRPr lang="en-US" sz="2400" dirty="0">
              <a:solidFill>
                <a:srgbClr val="00009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3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TEMPO Science Traceability Matrix</a:t>
            </a:r>
            <a:endParaRPr lang="en-US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Page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" t="12222" r="9178" b="11975"/>
          <a:stretch/>
        </p:blipFill>
        <p:spPr>
          <a:xfrm>
            <a:off x="616180" y="1128186"/>
            <a:ext cx="8185457" cy="57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baseline products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 descr="Pages from TEMPO_NSPIRES_12-EVI1 12-0007_F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0" t="11164" r="9646" b="48051"/>
          <a:stretch/>
        </p:blipFill>
        <p:spPr>
          <a:xfrm>
            <a:off x="880557" y="1080520"/>
            <a:ext cx="4444899" cy="5776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25456" y="1632822"/>
            <a:ext cx="37354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TEMPO has a minimally-redundant measurement set. No:</a:t>
            </a:r>
          </a:p>
          <a:p>
            <a:endParaRPr lang="en-US" sz="28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30188" indent="-230188"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CO (alternate VOC)</a:t>
            </a:r>
          </a:p>
          <a:p>
            <a:pPr marL="230188" indent="-230188"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CH</a:t>
            </a:r>
            <a:r>
              <a:rPr lang="en-US" sz="2800" baseline="-25000" dirty="0" smtClean="0">
                <a:solidFill>
                  <a:srgbClr val="000090"/>
                </a:solidFill>
                <a:latin typeface="Arial"/>
                <a:cs typeface="Arial"/>
              </a:rPr>
              <a:t>4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(near-term climate change, fracking)</a:t>
            </a:r>
          </a:p>
          <a:p>
            <a:pPr marL="230188" indent="-230188"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CO</a:t>
            </a:r>
            <a:r>
              <a:rPr lang="en-US" sz="2800" baseline="-25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 (climate, done by OCO-2, China)</a:t>
            </a:r>
            <a:endParaRPr lang="en-US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954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instrument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6934" y="1355126"/>
            <a:ext cx="916093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Measurement technique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Imaging grating spectrometer measuring solar backscattered Earth radiance 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Spectral band &amp; resolution: 290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-750 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nm @ 0.6 nm FWHM, 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0.22 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nm sampling</a:t>
            </a:r>
          </a:p>
          <a:p>
            <a:pPr lvl="1" defTabSz="914400">
              <a:defRPr/>
            </a:pPr>
            <a:r>
              <a:rPr lang="en-US" kern="0" dirty="0" smtClean="0">
                <a:solidFill>
                  <a:srgbClr val="000090"/>
                </a:solidFill>
                <a:latin typeface="Arial"/>
              </a:rPr>
              <a:t>2 2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-D, 2k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×1k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detectors image 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the full spectral range for each geospatial scene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Field of Regard (FOR) and duty cycle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Mexico 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City/Yucatan Peninsula 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to the Canadian tar/oil sands, Atlantic to Pacific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Instrument slit aligned N/S and swept across the FOR in the E/W direction, producing a radiance map of Greater North America in one hour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Spatial resolution</a:t>
            </a:r>
          </a:p>
          <a:p>
            <a:pPr lvl="1" defTabSz="914400">
              <a:defRPr/>
            </a:pPr>
            <a:r>
              <a:rPr lang="en-US" b="1" kern="0" dirty="0">
                <a:solidFill>
                  <a:srgbClr val="FF0000"/>
                </a:solidFill>
                <a:latin typeface="Arial"/>
              </a:rPr>
              <a:t>2 km N/S × 4.5 km E/W native pixel resolution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(9 km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)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Co-add/cloud clear as needed for specific data products</a:t>
            </a:r>
          </a:p>
          <a:p>
            <a:pPr defTabSz="914400">
              <a:defRPr/>
            </a:pPr>
            <a:r>
              <a:rPr lang="en-US" sz="2000" b="1" kern="0" dirty="0">
                <a:solidFill>
                  <a:srgbClr val="000090"/>
                </a:solidFill>
                <a:latin typeface="Arial"/>
              </a:rPr>
              <a:t>Standard data products and sampling rates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NO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aerosol, and cloud products sampled hourly, including eXceL 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(troposphere, PBL) for 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selected target areas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SO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</a:t>
            </a:r>
            <a:r>
              <a:rPr lang="en-US" b="1" kern="0" dirty="0">
                <a:solidFill>
                  <a:srgbClr val="FF0000"/>
                </a:solidFill>
                <a:latin typeface="Arial"/>
              </a:rPr>
              <a:t>sampled 3 times/day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(hourly samples averaged to get S/N)</a:t>
            </a:r>
          </a:p>
          <a:p>
            <a:pPr lvl="1" defTabSz="914400">
              <a:defRPr/>
            </a:pP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Nominal</a:t>
            </a:r>
            <a:r>
              <a:rPr lang="en-US" kern="0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spatial resolution ≤ </a:t>
            </a:r>
            <a:r>
              <a:rPr lang="en-US" b="1" kern="0" dirty="0">
                <a:solidFill>
                  <a:srgbClr val="000090"/>
                </a:solidFill>
                <a:latin typeface="Arial"/>
              </a:rPr>
              <a:t>8 km N/S × 4.5 km E/W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at center of domain</a:t>
            </a:r>
          </a:p>
          <a:p>
            <a:pPr lvl="1" defTabSz="914400">
              <a:defRPr/>
            </a:pPr>
            <a:r>
              <a:rPr lang="en-US" kern="0" dirty="0">
                <a:solidFill>
                  <a:srgbClr val="000090"/>
                </a:solidFill>
                <a:latin typeface="Arial"/>
              </a:rPr>
              <a:t>Measurement requirements met up to 70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SZA for NO</a:t>
            </a:r>
            <a:r>
              <a:rPr lang="en-US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, 50</a:t>
            </a:r>
            <a:r>
              <a:rPr lang="en-US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kern="0" dirty="0">
                <a:solidFill>
                  <a:srgbClr val="000090"/>
                </a:solidFill>
                <a:latin typeface="Arial"/>
              </a:rPr>
              <a:t> for other standard products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5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 mission concept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1330790"/>
            <a:ext cx="9144000" cy="513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Geostationary orbit, operating on a commercial telecom satellite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NASA will arrange launch and hosting services (per Earth Venture Instrument scope)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90-110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W preferred, </a:t>
            </a:r>
            <a:r>
              <a:rPr lang="en-US" sz="1600" kern="0" dirty="0" smtClean="0">
                <a:solidFill>
                  <a:srgbClr val="000090"/>
                </a:solidFill>
                <a:latin typeface="Arial"/>
              </a:rPr>
              <a:t>85-115</a:t>
            </a:r>
            <a:r>
              <a:rPr lang="en-US" sz="1600" kern="0" baseline="30000" dirty="0" smtClean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W acceptable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Surveying COMSAT companies for specifications on satellite </a:t>
            </a:r>
            <a:r>
              <a:rPr lang="en-US" sz="1600" kern="0" dirty="0" smtClean="0">
                <a:solidFill>
                  <a:srgbClr val="000090"/>
                </a:solidFill>
                <a:latin typeface="Arial"/>
              </a:rPr>
              <a:t>environment, accommodation, 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and launch manifests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Hourly measurement and telemetry duty cycle for </a:t>
            </a:r>
            <a:r>
              <a:rPr lang="en-US" sz="1600" kern="0" dirty="0" smtClean="0">
                <a:solidFill>
                  <a:srgbClr val="000090"/>
                </a:solidFill>
                <a:latin typeface="Arial"/>
              </a:rPr>
              <a:t>at least ≤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70</a:t>
            </a:r>
            <a:r>
              <a:rPr lang="en-US" sz="1600" kern="0" baseline="3000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SZA</a:t>
            </a:r>
          </a:p>
          <a:p>
            <a:pPr lvl="2" defTabSz="914400"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/>
              </a:rPr>
              <a:t>Hope to measure 20 hours/day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TEMPO is low risk with significant space heritage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All proposed TEMPO measurements have been made from low Earth orbit satellite instruments to the required precisions</a:t>
            </a:r>
          </a:p>
          <a:p>
            <a:pPr lvl="1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All TEMPO launch algorithms are implementations of currently operational algorithms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NASA TOMS-type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SO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, NO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, H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CO, C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H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from AMF-normalized cross sections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Absorbing Aerosol Index, UV aerosol, Rotational Raman scattering cloud, UV index</a:t>
            </a:r>
          </a:p>
          <a:p>
            <a:pPr lvl="2" defTabSz="914400">
              <a:defRPr/>
            </a:pPr>
            <a:r>
              <a:rPr lang="en-US" sz="1600" kern="0" dirty="0">
                <a:solidFill>
                  <a:srgbClr val="000090"/>
                </a:solidFill>
                <a:latin typeface="Arial"/>
              </a:rPr>
              <a:t>eXceL </a:t>
            </a:r>
            <a:r>
              <a:rPr lang="en-US" sz="1600" kern="0" dirty="0" smtClean="0">
                <a:solidFill>
                  <a:srgbClr val="000090"/>
                </a:solidFill>
                <a:latin typeface="Arial"/>
              </a:rPr>
              <a:t>profile/tropospheric/PBL 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for selected geographic targets</a:t>
            </a:r>
          </a:p>
          <a:p>
            <a:pPr lvl="1" defTabSz="914400"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/>
              </a:rPr>
              <a:t>Near-real-time products will be produced</a:t>
            </a:r>
          </a:p>
          <a:p>
            <a:pPr defTabSz="914400">
              <a:defRPr/>
            </a:pP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Example </a:t>
            </a:r>
            <a:r>
              <a:rPr lang="en-US" b="1" kern="0" dirty="0">
                <a:solidFill>
                  <a:srgbClr val="FF0000"/>
                </a:solidFill>
                <a:latin typeface="Arial"/>
              </a:rPr>
              <a:t>higher-level products:</a:t>
            </a:r>
            <a:r>
              <a:rPr lang="en-US" b="1" kern="0" dirty="0">
                <a:solidFill>
                  <a:srgbClr val="000090"/>
                </a:solidFill>
                <a:latin typeface="Arial"/>
              </a:rPr>
              <a:t> pollution/AQ indices from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std </a:t>
            </a:r>
            <a:r>
              <a:rPr lang="en-US" b="1" kern="0" dirty="0">
                <a:solidFill>
                  <a:srgbClr val="000090"/>
                </a:solidFill>
                <a:latin typeface="Arial"/>
              </a:rPr>
              <a:t>products, city </a:t>
            </a:r>
            <a:r>
              <a:rPr lang="en-US" b="1" kern="0" dirty="0" smtClean="0">
                <a:solidFill>
                  <a:srgbClr val="000090"/>
                </a:solidFill>
                <a:latin typeface="Arial"/>
              </a:rPr>
              <a:t>lights</a:t>
            </a:r>
          </a:p>
          <a:p>
            <a:pPr defTabSz="914400">
              <a:defRPr/>
            </a:pPr>
            <a:r>
              <a:rPr lang="en-US" b="1" kern="0" dirty="0">
                <a:solidFill>
                  <a:srgbClr val="000090"/>
                </a:solidFill>
                <a:latin typeface="Arial"/>
              </a:rPr>
              <a:t>TEMPO research products will greatly extend science and applications</a:t>
            </a:r>
          </a:p>
          <a:p>
            <a:pPr lvl="1" defTabSz="914400"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/>
              </a:rPr>
              <a:t>Example research products: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eXceL profile 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3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 for broad regions; BrO from AMF-normalized cross sections; height-resolved SO</a:t>
            </a:r>
            <a:r>
              <a:rPr lang="en-US" sz="1600" kern="0" baseline="-25000" dirty="0">
                <a:solidFill>
                  <a:srgbClr val="000090"/>
                </a:solidFill>
                <a:latin typeface="Arial"/>
              </a:rPr>
              <a:t>2</a:t>
            </a:r>
            <a:r>
              <a:rPr lang="en-US" sz="1600" kern="0" dirty="0">
                <a:solidFill>
                  <a:srgbClr val="000090"/>
                </a:solidFill>
                <a:latin typeface="Arial"/>
              </a:rPr>
              <a:t>; additional cloud/aerosol products; vegetation </a:t>
            </a:r>
            <a:r>
              <a:rPr lang="en-US" sz="1600" kern="0" dirty="0" smtClean="0">
                <a:solidFill>
                  <a:srgbClr val="000090"/>
                </a:solidFill>
                <a:latin typeface="Arial"/>
              </a:rPr>
              <a:t>products</a:t>
            </a:r>
            <a:endParaRPr lang="en-US" sz="1600" kern="0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7/23/13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76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2464</Words>
  <Application>Microsoft Macintosh PowerPoint</Application>
  <PresentationFormat>On-screen Show (4:3)</PresentationFormat>
  <Paragraphs>363</Paragraphs>
  <Slides>33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Office Theme</vt:lpstr>
      <vt:lpstr>4_Office Theme</vt:lpstr>
      <vt:lpstr>Custom Design</vt:lpstr>
      <vt:lpstr>1_Default Design</vt:lpstr>
      <vt:lpstr>2_Office Theme</vt:lpstr>
      <vt:lpstr>1_Office Theme</vt:lpstr>
      <vt:lpstr>Default Design</vt:lpstr>
      <vt:lpstr>PowerPoint Presentation</vt:lpstr>
      <vt:lpstr>PowerPoint Presentation</vt:lpstr>
      <vt:lpstr>PowerPoint Presentation</vt:lpstr>
      <vt:lpstr>Geostationary constellation coverage</vt:lpstr>
      <vt:lpstr>TEMPO science questions</vt:lpstr>
      <vt:lpstr>TEMPO Science Traceability Matrix</vt:lpstr>
      <vt:lpstr>TEMPO baseline products</vt:lpstr>
      <vt:lpstr>TEMPO instrument concept</vt:lpstr>
      <vt:lpstr>TEMPO mission concept</vt:lpstr>
      <vt:lpstr>TEMPO footprint, ground sample distance and field of regard</vt:lpstr>
      <vt:lpstr>TEMPO footprint, ground sample distance and field of regard</vt:lpstr>
      <vt:lpstr>The view from GEO</vt:lpstr>
      <vt:lpstr>Typical TEMPO-range spectra (from ESA GOME-1)</vt:lpstr>
      <vt:lpstr>Typical TEMPO-range spectra (from ESA GOME-1)</vt:lpstr>
      <vt:lpstr>TEMPO hourly NO2 sweep</vt:lpstr>
      <vt:lpstr>Sun-synchronous nadir heritage</vt:lpstr>
      <vt:lpstr>LEO measurement capability</vt:lpstr>
      <vt:lpstr>GOME, SCIA, OMI examples</vt:lpstr>
      <vt:lpstr>NO2 over Los Angeles</vt:lpstr>
      <vt:lpstr>Washington, DC coverage</vt:lpstr>
      <vt:lpstr>Mexico City coverage</vt:lpstr>
      <vt:lpstr>PowerPoint Presentation</vt:lpstr>
      <vt:lpstr>TEMPO Sensor Operations</vt:lpstr>
      <vt:lpstr>The End!</vt:lpstr>
      <vt:lpstr>Team TEMPO!</vt:lpstr>
      <vt:lpstr>Current TEMPO schedule</vt:lpstr>
      <vt:lpstr>TEMPO Phase A &amp; B Schedule</vt:lpstr>
      <vt:lpstr>TEMPO major project milestones</vt:lpstr>
      <vt:lpstr>TEMPO Organization</vt:lpstr>
      <vt:lpstr>Bay area coverage</vt:lpstr>
      <vt:lpstr>WHY: Science Rationale for GCIRI Measurements</vt:lpstr>
      <vt:lpstr>Typical TEMPO-range spectra (from ESA GOME-1)</vt:lpstr>
      <vt:lpstr>Typical TEMPO-range spectra (from ESA GOME-1)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NASA ODIN</dc:creator>
  <cp:lastModifiedBy>Shira Fruchtman</cp:lastModifiedBy>
  <cp:revision>152</cp:revision>
  <cp:lastPrinted>2013-07-20T22:20:56Z</cp:lastPrinted>
  <dcterms:created xsi:type="dcterms:W3CDTF">2013-01-29T19:06:19Z</dcterms:created>
  <dcterms:modified xsi:type="dcterms:W3CDTF">2015-05-22T14:49:11Z</dcterms:modified>
</cp:coreProperties>
</file>