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577" r:id="rId1"/>
  </p:sldMasterIdLst>
  <p:notesMasterIdLst>
    <p:notesMasterId r:id="rId17"/>
  </p:notesMasterIdLst>
  <p:handoutMasterIdLst>
    <p:handoutMasterId r:id="rId18"/>
  </p:handoutMasterIdLst>
  <p:sldIdLst>
    <p:sldId id="709" r:id="rId2"/>
    <p:sldId id="2911" r:id="rId3"/>
    <p:sldId id="2915" r:id="rId4"/>
    <p:sldId id="2916" r:id="rId5"/>
    <p:sldId id="2921" r:id="rId6"/>
    <p:sldId id="2774" r:id="rId7"/>
    <p:sldId id="2918" r:id="rId8"/>
    <p:sldId id="2927" r:id="rId9"/>
    <p:sldId id="2908" r:id="rId10"/>
    <p:sldId id="2581" r:id="rId11"/>
    <p:sldId id="1706" r:id="rId12"/>
    <p:sldId id="2923" r:id="rId13"/>
    <p:sldId id="2522" r:id="rId14"/>
    <p:sldId id="2925" r:id="rId15"/>
    <p:sldId id="2920" r:id="rId16"/>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1pPr>
    <a:lvl2pPr marL="456819"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2pPr>
    <a:lvl3pPr marL="913642"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3pPr>
    <a:lvl4pPr marL="1370464"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4pPr>
    <a:lvl5pPr marL="1827283"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5pPr>
    <a:lvl6pPr marL="2284105" algn="l" defTabSz="456819" rtl="0" eaLnBrk="1" latinLnBrk="0" hangingPunct="1">
      <a:defRPr sz="2400" kern="1200">
        <a:solidFill>
          <a:schemeClr val="tx1"/>
        </a:solidFill>
        <a:latin typeface="Verdana" charset="0"/>
        <a:ea typeface="ヒラギノ角ゴ Pro W3" charset="0"/>
        <a:cs typeface="ヒラギノ角ゴ Pro W3" charset="0"/>
      </a:defRPr>
    </a:lvl6pPr>
    <a:lvl7pPr marL="2740926" algn="l" defTabSz="456819" rtl="0" eaLnBrk="1" latinLnBrk="0" hangingPunct="1">
      <a:defRPr sz="2400" kern="1200">
        <a:solidFill>
          <a:schemeClr val="tx1"/>
        </a:solidFill>
        <a:latin typeface="Verdana" charset="0"/>
        <a:ea typeface="ヒラギノ角ゴ Pro W3" charset="0"/>
        <a:cs typeface="ヒラギノ角ゴ Pro W3" charset="0"/>
      </a:defRPr>
    </a:lvl7pPr>
    <a:lvl8pPr marL="3197744" algn="l" defTabSz="456819" rtl="0" eaLnBrk="1" latinLnBrk="0" hangingPunct="1">
      <a:defRPr sz="2400" kern="1200">
        <a:solidFill>
          <a:schemeClr val="tx1"/>
        </a:solidFill>
        <a:latin typeface="Verdana" charset="0"/>
        <a:ea typeface="ヒラギノ角ゴ Pro W3" charset="0"/>
        <a:cs typeface="ヒラギノ角ゴ Pro W3" charset="0"/>
      </a:defRPr>
    </a:lvl8pPr>
    <a:lvl9pPr marL="3654567" algn="l" defTabSz="456819" rtl="0" eaLnBrk="1" latinLnBrk="0" hangingPunct="1">
      <a:defRPr sz="2400" kern="1200">
        <a:solidFill>
          <a:schemeClr val="tx1"/>
        </a:solidFill>
        <a:latin typeface="Verdana"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241F"/>
    <a:srgbClr val="03618B"/>
    <a:srgbClr val="8A8C3D"/>
    <a:srgbClr val="787935"/>
    <a:srgbClr val="FDFF6F"/>
    <a:srgbClr val="C48176"/>
    <a:srgbClr val="B71F95"/>
    <a:srgbClr val="61FFFC"/>
    <a:srgbClr val="FF0000"/>
    <a:srgbClr val="BFCE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62"/>
    <p:restoredTop sz="95741" autoAdjust="0"/>
  </p:normalViewPr>
  <p:slideViewPr>
    <p:cSldViewPr snapToGrid="0">
      <p:cViewPr varScale="1">
        <p:scale>
          <a:sx n="108" d="100"/>
          <a:sy n="108" d="100"/>
        </p:scale>
        <p:origin x="1160"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457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2458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458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charset="0"/>
              </a:defRPr>
            </a:lvl1pPr>
          </a:lstStyle>
          <a:p>
            <a:pPr>
              <a:defRPr/>
            </a:pPr>
            <a:fld id="{B98D164E-191C-A84E-8C97-629C32CBA37F}" type="slidenum">
              <a:rPr lang="en-US"/>
              <a:pPr>
                <a:defRPr/>
              </a:pPr>
              <a:t>‹#›</a:t>
            </a:fld>
            <a:endParaRPr lang="en-US"/>
          </a:p>
        </p:txBody>
      </p:sp>
    </p:spTree>
    <p:extLst>
      <p:ext uri="{BB962C8B-B14F-4D97-AF65-F5344CB8AC3E}">
        <p14:creationId xmlns:p14="http://schemas.microsoft.com/office/powerpoint/2010/main" val="1630699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25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25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charset="0"/>
              </a:defRPr>
            </a:lvl1pPr>
          </a:lstStyle>
          <a:p>
            <a:pPr>
              <a:defRPr/>
            </a:pPr>
            <a:fld id="{C53EF9C1-0C44-6841-8AFD-F6566153CDD7}" type="slidenum">
              <a:rPr lang="en-US"/>
              <a:pPr>
                <a:defRPr/>
              </a:pPr>
              <a:t>‹#›</a:t>
            </a:fld>
            <a:endParaRPr lang="en-US"/>
          </a:p>
        </p:txBody>
      </p:sp>
    </p:spTree>
    <p:extLst>
      <p:ext uri="{BB962C8B-B14F-4D97-AF65-F5344CB8AC3E}">
        <p14:creationId xmlns:p14="http://schemas.microsoft.com/office/powerpoint/2010/main" val="432249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6" charset="-128"/>
        <a:cs typeface="ＭＳ Ｐゴシック" pitchFamily="-106" charset="-128"/>
      </a:defRPr>
    </a:lvl1pPr>
    <a:lvl2pPr marL="456819"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3642"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128"/>
      </a:defRPr>
    </a:lvl3pPr>
    <a:lvl4pPr marL="1370464"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4pPr>
    <a:lvl5pPr marL="1827283"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5pPr>
    <a:lvl6pPr marL="2284105" algn="l" defTabSz="456819" rtl="0" eaLnBrk="1" latinLnBrk="0" hangingPunct="1">
      <a:defRPr sz="1200" kern="1200">
        <a:solidFill>
          <a:schemeClr val="tx1"/>
        </a:solidFill>
        <a:latin typeface="+mn-lt"/>
        <a:ea typeface="+mn-ea"/>
        <a:cs typeface="+mn-cs"/>
      </a:defRPr>
    </a:lvl6pPr>
    <a:lvl7pPr marL="2740926" algn="l" defTabSz="456819" rtl="0" eaLnBrk="1" latinLnBrk="0" hangingPunct="1">
      <a:defRPr sz="1200" kern="1200">
        <a:solidFill>
          <a:schemeClr val="tx1"/>
        </a:solidFill>
        <a:latin typeface="+mn-lt"/>
        <a:ea typeface="+mn-ea"/>
        <a:cs typeface="+mn-cs"/>
      </a:defRPr>
    </a:lvl7pPr>
    <a:lvl8pPr marL="3197744" algn="l" defTabSz="456819" rtl="0" eaLnBrk="1" latinLnBrk="0" hangingPunct="1">
      <a:defRPr sz="1200" kern="1200">
        <a:solidFill>
          <a:schemeClr val="tx1"/>
        </a:solidFill>
        <a:latin typeface="+mn-lt"/>
        <a:ea typeface="+mn-ea"/>
        <a:cs typeface="+mn-cs"/>
      </a:defRPr>
    </a:lvl8pPr>
    <a:lvl9pPr marL="3654567" algn="l" defTabSz="4568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55262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TEMPO proposal was able o leverage all the </a:t>
            </a:r>
            <a:r>
              <a:rPr lang="en-US" dirty="0" err="1"/>
              <a:t>preceeding</a:t>
            </a:r>
            <a:r>
              <a:rPr lang="en-US" dirty="0"/>
              <a:t> work to define requirements for GEO-CAPE</a:t>
            </a:r>
          </a:p>
          <a:p>
            <a:pPr marL="171450" indent="-171450">
              <a:buFont typeface="Arial" panose="020B0604020202020204" pitchFamily="34" charset="0"/>
              <a:buChar char="•"/>
            </a:pPr>
            <a:r>
              <a:rPr lang="en-US" dirty="0"/>
              <a:t>TEMPO used the GEO-CAPE STM</a:t>
            </a:r>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11</a:t>
            </a:fld>
            <a:endParaRPr lang="en-US"/>
          </a:p>
        </p:txBody>
      </p:sp>
    </p:spTree>
    <p:extLst>
      <p:ext uri="{BB962C8B-B14F-4D97-AF65-F5344CB8AC3E}">
        <p14:creationId xmlns:p14="http://schemas.microsoft.com/office/powerpoint/2010/main" val="1447365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Kelly visits to NCAR:</a:t>
            </a:r>
          </a:p>
          <a:p>
            <a:pPr marL="171450" indent="-171450">
              <a:buFont typeface="Arial" panose="020B0604020202020204" pitchFamily="34" charset="0"/>
              <a:buChar char="•"/>
            </a:pPr>
            <a:r>
              <a:rPr lang="en-US" dirty="0"/>
              <a:t>while visiting Ball for TEMPO and </a:t>
            </a:r>
            <a:r>
              <a:rPr lang="en-US" dirty="0" err="1"/>
              <a:t>GeoTASO</a:t>
            </a:r>
            <a:r>
              <a:rPr lang="en-US" dirty="0"/>
              <a:t>; CO proposal to IIP</a:t>
            </a:r>
          </a:p>
          <a:p>
            <a:pPr marL="171450" indent="-171450">
              <a:buFont typeface="Arial" panose="020B0604020202020204" pitchFamily="34" charset="0"/>
              <a:buChar char="•"/>
            </a:pPr>
            <a:r>
              <a:rPr lang="en-US" dirty="0"/>
              <a:t>Harvard representative to UCAR</a:t>
            </a:r>
          </a:p>
          <a:p>
            <a:pPr marL="171450" indent="-171450">
              <a:buFont typeface="Arial" panose="020B0604020202020204" pitchFamily="34" charset="0"/>
              <a:buChar char="•"/>
            </a:pPr>
            <a:r>
              <a:rPr lang="en-US" dirty="0"/>
              <a:t>I always appreciated the discussion, good ideas and mentorship</a:t>
            </a:r>
          </a:p>
          <a:p>
            <a:pPr marL="171450" indent="-171450">
              <a:buFont typeface="Arial" panose="020B0604020202020204" pitchFamily="34" charset="0"/>
              <a:buChar char="•"/>
            </a:pPr>
            <a:endParaRPr lang="en-US" dirty="0"/>
          </a:p>
          <a:p>
            <a:r>
              <a:rPr lang="en-US" dirty="0"/>
              <a:t>GEO-TASO development supported by ESTO</a:t>
            </a:r>
          </a:p>
          <a:p>
            <a:r>
              <a:rPr lang="en-US" dirty="0"/>
              <a:t>Campaigns: KORUS-AQ , LMOS, SARP, LISTOS</a:t>
            </a:r>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12</a:t>
            </a:fld>
            <a:endParaRPr lang="en-US"/>
          </a:p>
        </p:txBody>
      </p:sp>
    </p:spTree>
    <p:extLst>
      <p:ext uri="{BB962C8B-B14F-4D97-AF65-F5344CB8AC3E}">
        <p14:creationId xmlns:p14="http://schemas.microsoft.com/office/powerpoint/2010/main" val="2012503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Times" charset="0"/>
                <a:ea typeface="ＭＳ Ｐゴシック" pitchFamily="-106" charset="-128"/>
                <a:cs typeface="ＭＳ Ｐゴシック" pitchFamily="-106" charset="-128"/>
              </a:rPr>
              <a:t>Based on MOPITT Heritage, CHRONOS is a gas correlation filter radiometer (GFCR) instrument concept, David Edwards, PI. </a:t>
            </a:r>
          </a:p>
          <a:p>
            <a:r>
              <a:rPr lang="en-US" sz="1200" b="0" i="0" u="none" strike="noStrike" kern="1200" dirty="0">
                <a:solidFill>
                  <a:schemeClr val="tx1"/>
                </a:solidFill>
                <a:effectLst/>
                <a:latin typeface="Times" charset="0"/>
                <a:ea typeface="ＭＳ Ｐゴシック" pitchFamily="-106" charset="-128"/>
              </a:rPr>
              <a:t>GLIMR for ocean color</a:t>
            </a:r>
          </a:p>
          <a:p>
            <a:r>
              <a:rPr lang="en-US" sz="1200" b="0" i="0" u="none" strike="noStrike" kern="1200" dirty="0" err="1">
                <a:solidFill>
                  <a:schemeClr val="tx1"/>
                </a:solidFill>
                <a:effectLst/>
                <a:latin typeface="Times" charset="0"/>
                <a:ea typeface="ＭＳ Ｐゴシック" pitchFamily="-106" charset="-128"/>
              </a:rPr>
              <a:t>GeoCARB</a:t>
            </a:r>
            <a:r>
              <a:rPr lang="en-US" sz="1200" b="0" i="0" u="none" strike="noStrike" kern="1200" dirty="0">
                <a:solidFill>
                  <a:schemeClr val="tx1"/>
                </a:solidFill>
                <a:effectLst/>
                <a:latin typeface="Times" charset="0"/>
                <a:ea typeface="ＭＳ Ｐゴシック" pitchFamily="-106" charset="-128"/>
              </a:rPr>
              <a:t> for CISR</a:t>
            </a:r>
            <a:endParaRPr lang="en-US" dirty="0"/>
          </a:p>
          <a:p>
            <a:endParaRPr lang="en-US" dirty="0"/>
          </a:p>
        </p:txBody>
      </p:sp>
      <p:sp>
        <p:nvSpPr>
          <p:cNvPr id="4" name="Slide Number Placeholder 3"/>
          <p:cNvSpPr>
            <a:spLocks noGrp="1"/>
          </p:cNvSpPr>
          <p:nvPr>
            <p:ph type="sldNum" sz="quarter" idx="10"/>
          </p:nvPr>
        </p:nvSpPr>
        <p:spPr/>
        <p:txBody>
          <a:bodyPr/>
          <a:lstStyle/>
          <a:p>
            <a:fld id="{81A08F8B-C572-4A7A-9E07-B0FD3CBED1FC}"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358533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14</a:t>
            </a:fld>
            <a:endParaRPr lang="en-US"/>
          </a:p>
        </p:txBody>
      </p:sp>
    </p:spTree>
    <p:extLst>
      <p:ext uri="{BB962C8B-B14F-4D97-AF65-F5344CB8AC3E}">
        <p14:creationId xmlns:p14="http://schemas.microsoft.com/office/powerpoint/2010/main" val="1243577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0D353-33C5-FC0B-AE65-D8F820125A9D}"/>
            </a:ext>
          </a:extLst>
        </p:cNvPr>
        <p:cNvGrpSpPr/>
        <p:nvPr/>
      </p:nvGrpSpPr>
      <p:grpSpPr>
        <a:xfrm>
          <a:off x="0" y="0"/>
          <a:ext cx="0" cy="0"/>
          <a:chOff x="0" y="0"/>
          <a:chExt cx="0" cy="0"/>
        </a:xfrm>
      </p:grpSpPr>
      <p:sp>
        <p:nvSpPr>
          <p:cNvPr id="81922" name="Rectangle 7">
            <a:extLst>
              <a:ext uri="{FF2B5EF4-FFF2-40B4-BE49-F238E27FC236}">
                <a16:creationId xmlns:a16="http://schemas.microsoft.com/office/drawing/2014/main" id="{A59119BF-AD79-F4DC-E8D1-A58CCB8BD366}"/>
              </a:ext>
            </a:extLst>
          </p:cNvPr>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15</a:t>
            </a:fld>
            <a:endParaRPr lang="en-US">
              <a:solidFill>
                <a:prstClr val="black"/>
              </a:solidFill>
              <a:latin typeface="Calibri"/>
            </a:endParaRPr>
          </a:p>
        </p:txBody>
      </p:sp>
      <p:sp>
        <p:nvSpPr>
          <p:cNvPr id="81923" name="Rectangle 2">
            <a:extLst>
              <a:ext uri="{FF2B5EF4-FFF2-40B4-BE49-F238E27FC236}">
                <a16:creationId xmlns:a16="http://schemas.microsoft.com/office/drawing/2014/main" id="{8371B7B9-E73D-C519-D3ED-3A986127BA3B}"/>
              </a:ext>
            </a:extLst>
          </p:cNvPr>
          <p:cNvSpPr>
            <a:spLocks noGrp="1" noRot="1" noChangeAspect="1" noChangeArrowheads="1" noTextEdit="1"/>
          </p:cNvSpPr>
          <p:nvPr>
            <p:ph type="sldImg"/>
          </p:nvPr>
        </p:nvSpPr>
        <p:spPr>
          <a:xfrm>
            <a:off x="365125" y="687388"/>
            <a:ext cx="6234113" cy="3508375"/>
          </a:xfrm>
          <a:ln/>
        </p:spPr>
      </p:sp>
      <p:sp>
        <p:nvSpPr>
          <p:cNvPr id="81924" name="Rectangle 3">
            <a:extLst>
              <a:ext uri="{FF2B5EF4-FFF2-40B4-BE49-F238E27FC236}">
                <a16:creationId xmlns:a16="http://schemas.microsoft.com/office/drawing/2014/main" id="{D6579636-D60C-C98D-E7BB-F42A4EAA3653}"/>
              </a:ext>
            </a:extLst>
          </p:cNvPr>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70478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met Kelly at the first atmospheric science meeting I attended</a:t>
            </a:r>
          </a:p>
          <a:p>
            <a:pPr marL="171450" indent="-171450">
              <a:buFont typeface="Arial" panose="020B0604020202020204" pitchFamily="34" charset="0"/>
              <a:buChar char="•"/>
            </a:pPr>
            <a:r>
              <a:rPr lang="en-US" dirty="0"/>
              <a:t>That’s him back row with John Burrows from Max Planck</a:t>
            </a:r>
          </a:p>
          <a:p>
            <a:pPr marL="171450" indent="-171450">
              <a:buFont typeface="Arial" panose="020B0604020202020204" pitchFamily="34" charset="0"/>
              <a:buChar char="•"/>
            </a:pPr>
            <a:r>
              <a:rPr lang="en-US" dirty="0"/>
              <a:t>Quite a number of other luminaries in attendance but Kelly, Larry and I are the only 3 present today</a:t>
            </a:r>
          </a:p>
          <a:p>
            <a:pPr marL="171450" indent="-171450">
              <a:buFont typeface="Arial" panose="020B0604020202020204" pitchFamily="34" charset="0"/>
              <a:buChar char="•"/>
            </a:pPr>
            <a:r>
              <a:rPr lang="en-US" dirty="0"/>
              <a:t>Don’t know for sure but they must have been planning for GOME before it’s launch in 1995</a:t>
            </a:r>
          </a:p>
          <a:p>
            <a:pPr marL="171450" indent="-171450">
              <a:buFont typeface="Arial" panose="020B0604020202020204" pitchFamily="34" charset="0"/>
              <a:buChar char="•"/>
            </a:pPr>
            <a:r>
              <a:rPr lang="en-US" dirty="0"/>
              <a:t>Meeting was all about understanding the spectroscopy and radiative transfer, mainly physicists</a:t>
            </a:r>
          </a:p>
          <a:p>
            <a:pPr marL="171450" indent="-171450">
              <a:buFont typeface="Arial" panose="020B0604020202020204" pitchFamily="34" charset="0"/>
              <a:buChar char="•"/>
            </a:pPr>
            <a:r>
              <a:rPr lang="en-US" dirty="0"/>
              <a:t>Important for launching my career: pub-crawl, conversations, post-docs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Methane imine is CH2=NH, an analog of ethylene.  interstellar molecule. detect around 10 micron</a:t>
            </a:r>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2</a:t>
            </a:fld>
            <a:endParaRPr lang="en-US"/>
          </a:p>
        </p:txBody>
      </p:sp>
    </p:spTree>
    <p:extLst>
      <p:ext uri="{BB962C8B-B14F-4D97-AF65-F5344CB8AC3E}">
        <p14:creationId xmlns:p14="http://schemas.microsoft.com/office/powerpoint/2010/main" val="1456692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Times" charset="0"/>
              <a:ea typeface="ＭＳ Ｐゴシック" pitchFamily="-106" charset="-128"/>
              <a:cs typeface="ＭＳ Ｐゴシック" pitchFamily="-106" charset="-128"/>
            </a:endParaRPr>
          </a:p>
          <a:p>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3</a:t>
            </a:fld>
            <a:endParaRPr lang="en-US"/>
          </a:p>
        </p:txBody>
      </p:sp>
    </p:spTree>
    <p:extLst>
      <p:ext uri="{BB962C8B-B14F-4D97-AF65-F5344CB8AC3E}">
        <p14:creationId xmlns:p14="http://schemas.microsoft.com/office/powerpoint/2010/main" val="371468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4</a:t>
            </a:fld>
            <a:endParaRPr lang="en-US"/>
          </a:p>
        </p:txBody>
      </p:sp>
    </p:spTree>
    <p:extLst>
      <p:ext uri="{BB962C8B-B14F-4D97-AF65-F5344CB8AC3E}">
        <p14:creationId xmlns:p14="http://schemas.microsoft.com/office/powerpoint/2010/main" val="58965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3F2BC-D16A-A719-2B33-B89992A7B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BD6D0-D72F-8543-504D-C7FF70D4F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A1061-1E33-A36A-4758-11F51FC74996}"/>
              </a:ext>
            </a:extLst>
          </p:cNvPr>
          <p:cNvSpPr>
            <a:spLocks noGrp="1"/>
          </p:cNvSpPr>
          <p:nvPr>
            <p:ph type="body" idx="1"/>
          </p:nvPr>
        </p:nvSpPr>
        <p:spPr/>
        <p:txBody>
          <a:bodyPr/>
          <a:lstStyle/>
          <a:p>
            <a:r>
              <a:rPr lang="en-US" dirty="0"/>
              <a:t>Successful in bringing together the community</a:t>
            </a:r>
          </a:p>
          <a:p>
            <a:r>
              <a:rPr lang="en-US" dirty="0"/>
              <a:t>This impressed Rick Anthes, the DS Chair</a:t>
            </a:r>
          </a:p>
          <a:p>
            <a:r>
              <a:rPr lang="en-US" dirty="0"/>
              <a:t>The Workshop produced a Report as Input to the DS strongly recommending GEO</a:t>
            </a:r>
          </a:p>
        </p:txBody>
      </p:sp>
      <p:sp>
        <p:nvSpPr>
          <p:cNvPr id="4" name="Slide Number Placeholder 3">
            <a:extLst>
              <a:ext uri="{FF2B5EF4-FFF2-40B4-BE49-F238E27FC236}">
                <a16:creationId xmlns:a16="http://schemas.microsoft.com/office/drawing/2014/main" id="{1D80CB6F-9D58-697A-57D7-4D3427AAE1C4}"/>
              </a:ext>
            </a:extLst>
          </p:cNvPr>
          <p:cNvSpPr>
            <a:spLocks noGrp="1"/>
          </p:cNvSpPr>
          <p:nvPr>
            <p:ph type="sldNum" sz="quarter" idx="5"/>
          </p:nvPr>
        </p:nvSpPr>
        <p:spPr/>
        <p:txBody>
          <a:bodyPr/>
          <a:lstStyle/>
          <a:p>
            <a:pPr>
              <a:defRPr/>
            </a:pPr>
            <a:fld id="{C53EF9C1-0C44-6841-8AFD-F6566153CDD7}" type="slidenum">
              <a:rPr lang="en-US" smtClean="0"/>
              <a:pPr>
                <a:defRPr/>
              </a:pPr>
              <a:t>5</a:t>
            </a:fld>
            <a:endParaRPr lang="en-US"/>
          </a:p>
        </p:txBody>
      </p:sp>
    </p:spTree>
    <p:extLst>
      <p:ext uri="{BB962C8B-B14F-4D97-AF65-F5344CB8AC3E}">
        <p14:creationId xmlns:p14="http://schemas.microsoft.com/office/powerpoint/2010/main" val="685814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ＭＳ Ｐゴシック" pitchFamily="-106" charset="-128"/>
                <a:cs typeface="ＭＳ Ｐゴシック" pitchFamily="-106" charset="-128"/>
              </a:rPr>
              <a:t>The 2007 DS GEO-CAPE atmospheric composition objectives strongly reflect the community meeting report. </a:t>
            </a:r>
          </a:p>
          <a:p>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6</a:t>
            </a:fld>
            <a:endParaRPr lang="en-US"/>
          </a:p>
        </p:txBody>
      </p:sp>
    </p:spTree>
    <p:extLst>
      <p:ext uri="{BB962C8B-B14F-4D97-AF65-F5344CB8AC3E}">
        <p14:creationId xmlns:p14="http://schemas.microsoft.com/office/powerpoint/2010/main" val="354418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Lots of work going on before 2009: NASA 2006 </a:t>
            </a:r>
            <a:r>
              <a:rPr lang="en-US" dirty="0" err="1"/>
              <a:t>GeoMAC</a:t>
            </a:r>
            <a:r>
              <a:rPr lang="en-US" dirty="0"/>
              <a:t> study to look at GEO</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err="1">
                <a:solidFill>
                  <a:schemeClr val="tx1"/>
                </a:solidFill>
                <a:effectLst/>
                <a:latin typeface="Times" charset="0"/>
                <a:ea typeface="ＭＳ Ｐゴシック" pitchFamily="-106" charset="-128"/>
                <a:cs typeface="ＭＳ Ｐゴシック" pitchFamily="-106" charset="-128"/>
              </a:rPr>
              <a:t>GeoMAC</a:t>
            </a:r>
            <a:r>
              <a:rPr lang="en-US" sz="1200" kern="1200" dirty="0">
                <a:solidFill>
                  <a:schemeClr val="tx1"/>
                </a:solidFill>
                <a:effectLst/>
                <a:latin typeface="Times" charset="0"/>
                <a:ea typeface="ＭＳ Ｐゴシック" pitchFamily="-106" charset="-128"/>
                <a:cs typeface="ＭＳ Ｐゴシック" pitchFamily="-106" charset="-128"/>
              </a:rPr>
              <a:t>)ISAL study in September 2006 focused on a two-instrument payload similar to the </a:t>
            </a:r>
            <a:r>
              <a:rPr lang="en-US" dirty="0"/>
              <a:t>GEO-CAPE mission ultimately recommended by the DS: a UV/Vis spectrometer (the </a:t>
            </a:r>
            <a:r>
              <a:rPr lang="en-US" dirty="0" err="1"/>
              <a:t>GeoMAC</a:t>
            </a:r>
            <a:r>
              <a:rPr lang="en-US" dirty="0"/>
              <a:t> instrument itself) and an IR gas-correlation radiometer (the Compact Imaging Spectro-Radiometer, or CISR).</a:t>
            </a:r>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7</a:t>
            </a:fld>
            <a:endParaRPr lang="en-US"/>
          </a:p>
        </p:txBody>
      </p:sp>
    </p:spTree>
    <p:extLst>
      <p:ext uri="{BB962C8B-B14F-4D97-AF65-F5344CB8AC3E}">
        <p14:creationId xmlns:p14="http://schemas.microsoft.com/office/powerpoint/2010/main" val="386939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latin typeface="Calibri" panose="020F0502020204030204" pitchFamily="34" charset="0"/>
                <a:cs typeface="Calibri" panose="020F0502020204030204" pitchFamily="34" charset="0"/>
              </a:rPr>
              <a:t>GEO-CAPE Would Be Part of International AC Geo-Constellation as Envisioned in IGACO Observing Strategy described in 2004 Report</a:t>
            </a:r>
          </a:p>
          <a:p>
            <a:pPr marL="171450" indent="-171450">
              <a:buFont typeface="Arial" panose="020B0604020202020204" pitchFamily="34" charset="0"/>
              <a:buChar char="•"/>
            </a:pPr>
            <a:r>
              <a:rPr lang="en-US" sz="1200" b="0" dirty="0">
                <a:latin typeface="Calibri" panose="020F0502020204030204" pitchFamily="34" charset="0"/>
                <a:cs typeface="Calibri" panose="020F0502020204030204" pitchFamily="34" charset="0"/>
              </a:rPr>
              <a:t>Also encouraged other international projects looking for AO such as MAGEAQ for EE-8,  V-H </a:t>
            </a:r>
            <a:r>
              <a:rPr lang="en-US" sz="1200" b="0" dirty="0" err="1">
                <a:latin typeface="Calibri" panose="020F0502020204030204" pitchFamily="34" charset="0"/>
                <a:cs typeface="Calibri" panose="020F0502020204030204" pitchFamily="34" charset="0"/>
              </a:rPr>
              <a:t>Peuch</a:t>
            </a:r>
            <a:r>
              <a:rPr lang="en-US" sz="1200" b="0" dirty="0">
                <a:latin typeface="Calibri" panose="020F0502020204030204" pitchFamily="34" charset="0"/>
                <a:cs typeface="Calibri" panose="020F0502020204030204" pitchFamily="34" charset="0"/>
              </a:rPr>
              <a:t> PI, Chance, Liu and Edwards Co-Is</a:t>
            </a:r>
          </a:p>
          <a:p>
            <a:pPr marL="171450" indent="-171450">
              <a:buFont typeface="Arial" panose="020B0604020202020204" pitchFamily="34" charset="0"/>
              <a:buChar char="•"/>
            </a:pPr>
            <a:r>
              <a:rPr lang="en-US" sz="1200" b="0" dirty="0"/>
              <a:t>Toulouse meetings with Kelly</a:t>
            </a:r>
            <a:endParaRPr lang="en-US" sz="1200" b="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9</a:t>
            </a:fld>
            <a:endParaRPr lang="en-US"/>
          </a:p>
        </p:txBody>
      </p:sp>
    </p:spTree>
    <p:extLst>
      <p:ext uri="{BB962C8B-B14F-4D97-AF65-F5344CB8AC3E}">
        <p14:creationId xmlns:p14="http://schemas.microsoft.com/office/powerpoint/2010/main" val="1912893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10</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192322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398634"/>
      </p:ext>
    </p:extLst>
  </p:cSld>
  <p:clrMapOvr>
    <a:masterClrMapping/>
  </p:clrMapOvr>
  <p:transition spd="slow">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062518"/>
      </p:ext>
    </p:extLst>
  </p:cSld>
  <p:clrMapOvr>
    <a:masterClrMapping/>
  </p:clrMapOvr>
  <p:transition spd="slow">
    <p:cover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716281"/>
      </p:ext>
    </p:extLst>
  </p:cSld>
  <p:clrMapOvr>
    <a:masterClrMapping/>
  </p:clrMapOvr>
  <p:transition spd="slow">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2400" b="0" strike="noStrike" spc="-1">
              <a:solidFill>
                <a:srgbClr val="666666"/>
              </a:solidFill>
              <a:uFill>
                <a:solidFill>
                  <a:srgbClr val="FFFFFF"/>
                </a:solidFill>
              </a:uFill>
              <a:latin typeface="Verdana"/>
            </a:endParaRPr>
          </a:p>
        </p:txBody>
      </p:sp>
      <p:sp>
        <p:nvSpPr>
          <p:cNvPr id="9"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459768540"/>
      </p:ext>
    </p:extLst>
  </p:cSld>
  <p:clrMapOvr>
    <a:masterClrMapping/>
  </p:clrMapOvr>
  <p:transition spd="slow">
    <p:cover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vert="horz" lIns="91360" tIns="45682" rIns="91360" bIns="45682"/>
          <a:lstStyle/>
          <a:p>
            <a:r>
              <a:rPr lang="en-US"/>
              <a:t>Click to edit Master title style</a:t>
            </a:r>
          </a:p>
        </p:txBody>
      </p:sp>
      <p:sp>
        <p:nvSpPr>
          <p:cNvPr id="3" name="Subtitle 2"/>
          <p:cNvSpPr>
            <a:spLocks noGrp="1"/>
          </p:cNvSpPr>
          <p:nvPr>
            <p:ph type="subTitle" idx="1"/>
          </p:nvPr>
        </p:nvSpPr>
        <p:spPr>
          <a:xfrm>
            <a:off x="1828800" y="3886202"/>
            <a:ext cx="8534400" cy="1752600"/>
          </a:xfrm>
          <a:prstGeom prst="rect">
            <a:avLst/>
          </a:prstGeom>
        </p:spPr>
        <p:txBody>
          <a:bodyPr vert="horz" lIns="91360" tIns="45682" rIns="91360" bIns="45682"/>
          <a:lstStyle>
            <a:lvl1pPr marL="0" indent="0" algn="ctr">
              <a:buNone/>
              <a:defRPr/>
            </a:lvl1pPr>
            <a:lvl2pPr marL="456819" indent="0" algn="ctr">
              <a:buNone/>
              <a:defRPr/>
            </a:lvl2pPr>
            <a:lvl3pPr marL="913642" indent="0" algn="ctr">
              <a:buNone/>
              <a:defRPr/>
            </a:lvl3pPr>
            <a:lvl4pPr marL="1370464" indent="0" algn="ctr">
              <a:buNone/>
              <a:defRPr/>
            </a:lvl4pPr>
            <a:lvl5pPr marL="1827283" indent="0" algn="ctr">
              <a:buNone/>
              <a:defRPr/>
            </a:lvl5pPr>
            <a:lvl6pPr marL="2284105" indent="0" algn="ctr">
              <a:buNone/>
              <a:defRPr/>
            </a:lvl6pPr>
            <a:lvl7pPr marL="2740926" indent="0" algn="ctr">
              <a:buNone/>
              <a:defRPr/>
            </a:lvl7pPr>
            <a:lvl8pPr marL="3197744" indent="0" algn="ctr">
              <a:buNone/>
              <a:defRPr/>
            </a:lvl8pPr>
            <a:lvl9pPr marL="365456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51D7B0-3C98-D44C-B020-11EE293B97A9}" type="slidenum">
              <a:rPr lang="en-US"/>
              <a:pPr>
                <a:defRPr/>
              </a:pPr>
              <a:t>‹#›</a:t>
            </a:fld>
            <a:endParaRPr lang="en-US"/>
          </a:p>
        </p:txBody>
      </p:sp>
    </p:spTree>
    <p:extLst>
      <p:ext uri="{BB962C8B-B14F-4D97-AF65-F5344CB8AC3E}">
        <p14:creationId xmlns:p14="http://schemas.microsoft.com/office/powerpoint/2010/main" val="35997046"/>
      </p:ext>
    </p:extLst>
  </p:cSld>
  <p:clrMapOvr>
    <a:masterClrMapping/>
  </p:clrMapOvr>
  <p:transition spd="slow">
    <p:cover dir="rd"/>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Google Shape;92;p25">
            <a:extLst>
              <a:ext uri="{FF2B5EF4-FFF2-40B4-BE49-F238E27FC236}">
                <a16:creationId xmlns:a16="http://schemas.microsoft.com/office/drawing/2014/main" id="{3AD1073A-5B28-EC43-BB96-1E06E727FA13}"/>
              </a:ext>
            </a:extLst>
          </p:cNvPr>
          <p:cNvPicPr preferRelativeResize="0"/>
          <p:nvPr userDrawn="1"/>
        </p:nvPicPr>
        <p:blipFill rotWithShape="1">
          <a:blip r:embed="rId7" cstate="print">
            <a:alphaModFix/>
            <a:extLst>
              <a:ext uri="{28A0092B-C50C-407E-A947-70E740481C1C}">
                <a14:useLocalDpi xmlns:a14="http://schemas.microsoft.com/office/drawing/2010/main"/>
              </a:ext>
            </a:extLst>
          </a:blip>
          <a:srcRect/>
          <a:stretch/>
        </p:blipFill>
        <p:spPr>
          <a:xfrm>
            <a:off x="0" y="6205939"/>
            <a:ext cx="12191998" cy="650019"/>
          </a:xfrm>
          <a:prstGeom prst="rect">
            <a:avLst/>
          </a:prstGeom>
          <a:noFill/>
          <a:ln>
            <a:noFill/>
          </a:ln>
        </p:spPr>
      </p:pic>
      <p:pic>
        <p:nvPicPr>
          <p:cNvPr id="18" name="Picture 17"/>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665699" y="6291643"/>
            <a:ext cx="1523829" cy="486673"/>
          </a:xfrm>
          <a:prstGeom prst="rect">
            <a:avLst/>
          </a:prstGeom>
        </p:spPr>
      </p:pic>
      <p:sp>
        <p:nvSpPr>
          <p:cNvPr id="24" name="Rectangle 15"/>
          <p:cNvSpPr>
            <a:spLocks noChangeArrowheads="1"/>
          </p:cNvSpPr>
          <p:nvPr userDrawn="1"/>
        </p:nvSpPr>
        <p:spPr bwMode="auto">
          <a:xfrm>
            <a:off x="3390706" y="6349645"/>
            <a:ext cx="6706459" cy="374897"/>
          </a:xfrm>
          <a:prstGeom prst="rect">
            <a:avLst/>
          </a:prstGeom>
          <a:noFill/>
          <a:ln w="9525">
            <a:noFill/>
            <a:miter lim="800000"/>
            <a:headEnd/>
            <a:tailEnd/>
          </a:ln>
          <a:effectLst/>
        </p:spPr>
        <p:txBody>
          <a:bodyPr anchor="t"/>
          <a:lstStyle/>
          <a:p>
            <a:pPr lvl="0">
              <a:spcBef>
                <a:spcPts val="0"/>
              </a:spcBef>
              <a:spcAft>
                <a:spcPts val="0"/>
              </a:spcAft>
              <a:buClr>
                <a:srgbClr val="FFFFFF"/>
              </a:buClr>
              <a:buSzPts val="1400"/>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sym typeface="Helvetica Neue"/>
              </a:rPr>
              <a:t>Kelly Chance Symposium, SAO, Cambridge MA, Aug. 18, 2025</a:t>
            </a:r>
          </a:p>
        </p:txBody>
      </p:sp>
      <p:cxnSp>
        <p:nvCxnSpPr>
          <p:cNvPr id="10" name="Google Shape;25;p5">
            <a:extLst>
              <a:ext uri="{FF2B5EF4-FFF2-40B4-BE49-F238E27FC236}">
                <a16:creationId xmlns:a16="http://schemas.microsoft.com/office/drawing/2014/main" id="{A9EC87F9-7014-DB40-BCD8-05593FBB443A}"/>
              </a:ext>
            </a:extLst>
          </p:cNvPr>
          <p:cNvCxnSpPr/>
          <p:nvPr userDrawn="1"/>
        </p:nvCxnSpPr>
        <p:spPr>
          <a:xfrm>
            <a:off x="689479" y="6342390"/>
            <a:ext cx="0" cy="388200"/>
          </a:xfrm>
          <a:prstGeom prst="straightConnector1">
            <a:avLst/>
          </a:prstGeom>
          <a:noFill/>
          <a:ln w="22225" cap="flat" cmpd="sng">
            <a:solidFill>
              <a:srgbClr val="FFFFFF"/>
            </a:solidFill>
            <a:prstDash val="solid"/>
            <a:round/>
            <a:headEnd type="none" w="sm" len="sm"/>
            <a:tailEnd type="none" w="sm" len="sm"/>
          </a:ln>
        </p:spPr>
      </p:cxnSp>
      <p:sp>
        <p:nvSpPr>
          <p:cNvPr id="12" name="Google Shape;58;p15">
            <a:extLst>
              <a:ext uri="{FF2B5EF4-FFF2-40B4-BE49-F238E27FC236}">
                <a16:creationId xmlns:a16="http://schemas.microsoft.com/office/drawing/2014/main" id="{95835D0E-6E57-3A47-A377-FC0826E2CE0A}"/>
              </a:ext>
            </a:extLst>
          </p:cNvPr>
          <p:cNvSpPr/>
          <p:nvPr userDrawn="1"/>
        </p:nvSpPr>
        <p:spPr>
          <a:xfrm>
            <a:off x="2" y="0"/>
            <a:ext cx="12192000" cy="898358"/>
          </a:xfrm>
          <a:prstGeom prst="rect">
            <a:avLst/>
          </a:prstGeom>
          <a:solidFill>
            <a:srgbClr val="1A658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6" b="0" i="0" u="none" strike="noStrike" cap="none">
              <a:solidFill>
                <a:schemeClr val="lt1"/>
              </a:solidFill>
              <a:latin typeface="Calibri"/>
              <a:ea typeface="Calibri"/>
              <a:cs typeface="Calibri"/>
              <a:sym typeface="Calibri"/>
            </a:endParaRPr>
          </a:p>
        </p:txBody>
      </p:sp>
      <p:cxnSp>
        <p:nvCxnSpPr>
          <p:cNvPr id="13" name="Google Shape;96;p25">
            <a:extLst>
              <a:ext uri="{FF2B5EF4-FFF2-40B4-BE49-F238E27FC236}">
                <a16:creationId xmlns:a16="http://schemas.microsoft.com/office/drawing/2014/main" id="{90FAF581-69CC-3644-A566-E70FD0352756}"/>
              </a:ext>
            </a:extLst>
          </p:cNvPr>
          <p:cNvCxnSpPr/>
          <p:nvPr userDrawn="1"/>
        </p:nvCxnSpPr>
        <p:spPr>
          <a:xfrm>
            <a:off x="1464520" y="6336849"/>
            <a:ext cx="0" cy="388200"/>
          </a:xfrm>
          <a:prstGeom prst="straightConnector1">
            <a:avLst/>
          </a:prstGeom>
          <a:noFill/>
          <a:ln w="22225" cap="flat" cmpd="sng">
            <a:solidFill>
              <a:srgbClr val="FFFFFF"/>
            </a:solidFill>
            <a:prstDash val="solid"/>
            <a:round/>
            <a:headEnd type="none" w="sm" len="sm"/>
            <a:tailEnd type="none" w="sm" len="sm"/>
          </a:ln>
        </p:spPr>
      </p:cxnSp>
      <p:pic>
        <p:nvPicPr>
          <p:cNvPr id="14" name="Google Shape;97;p25">
            <a:extLst>
              <a:ext uri="{FF2B5EF4-FFF2-40B4-BE49-F238E27FC236}">
                <a16:creationId xmlns:a16="http://schemas.microsoft.com/office/drawing/2014/main" id="{758AB838-9234-AD43-AB17-CB826AD469DF}"/>
              </a:ext>
            </a:extLst>
          </p:cNvPr>
          <p:cNvPicPr preferRelativeResize="0"/>
          <p:nvPr userDrawn="1"/>
        </p:nvPicPr>
        <p:blipFill>
          <a:blip r:embed="rId9" cstate="print">
            <a:alphaModFix/>
            <a:extLst>
              <a:ext uri="{28A0092B-C50C-407E-A947-70E740481C1C}">
                <a14:useLocalDpi xmlns:a14="http://schemas.microsoft.com/office/drawing/2010/main"/>
              </a:ext>
            </a:extLst>
          </a:blip>
          <a:stretch>
            <a:fillRect/>
          </a:stretch>
        </p:blipFill>
        <p:spPr>
          <a:xfrm>
            <a:off x="775182" y="6336342"/>
            <a:ext cx="615776" cy="388200"/>
          </a:xfrm>
          <a:prstGeom prst="rect">
            <a:avLst/>
          </a:prstGeom>
          <a:noFill/>
          <a:ln>
            <a:noFill/>
          </a:ln>
        </p:spPr>
      </p:pic>
      <p:pic>
        <p:nvPicPr>
          <p:cNvPr id="2" name="Picture 10" descr="C:\Users\jhurrell\Documents\NCAR\powerpoint\logos\nsf1.jpg">
            <a:extLst>
              <a:ext uri="{FF2B5EF4-FFF2-40B4-BE49-F238E27FC236}">
                <a16:creationId xmlns:a16="http://schemas.microsoft.com/office/drawing/2014/main" id="{C53FBF09-C3DC-8047-D460-E524A29F9A78}"/>
              </a:ext>
            </a:extLst>
          </p:cNvPr>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29495" y="6254263"/>
            <a:ext cx="562631" cy="564975"/>
          </a:xfrm>
          <a:prstGeom prst="rect">
            <a:avLst/>
          </a:prstGeom>
          <a:noFill/>
          <a:ln w="9525">
            <a:noFill/>
            <a:miter lim="800000"/>
            <a:headEnd/>
            <a:tailEnd/>
          </a:ln>
        </p:spPr>
      </p:pic>
    </p:spTree>
    <p:extLst>
      <p:ext uri="{BB962C8B-B14F-4D97-AF65-F5344CB8AC3E}">
        <p14:creationId xmlns:p14="http://schemas.microsoft.com/office/powerpoint/2010/main" val="764897694"/>
      </p:ext>
    </p:extLst>
  </p:cSld>
  <p:clrMap bg1="lt1" tx1="dk1" bg2="lt2" tx2="dk2" accent1="accent1" accent2="accent2" accent3="accent3" accent4="accent4" accent5="accent5" accent6="accent6" hlink="hlink" folHlink="folHlink"/>
  <p:sldLayoutIdLst>
    <p:sldLayoutId id="2147484580" r:id="rId1"/>
    <p:sldLayoutId id="2147484586" r:id="rId2"/>
    <p:sldLayoutId id="2147484583" r:id="rId3"/>
    <p:sldLayoutId id="2147484589" r:id="rId4"/>
    <p:sldLayoutId id="2147484590" r:id="rId5"/>
  </p:sldLayoutIdLst>
  <p:transition spd="slow">
    <p:cover dir="rd"/>
  </p:transition>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2pPr>
      <a:lvl3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3pPr>
      <a:lvl4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4pPr>
      <a:lvl5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ncar.ucar.edu/home" TargetMode="External"/><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upload.wikimedia.org/wikipedia/en/0/05/Batc_frame_hor.png" TargetMode="External"/><Relationship Id="rId5" Type="http://schemas.openxmlformats.org/officeDocument/2006/relationships/image" Target="../media/image34.emf"/><Relationship Id="rId10" Type="http://schemas.openxmlformats.org/officeDocument/2006/relationships/image" Target="../media/image37.wmf"/><Relationship Id="rId4" Type="http://schemas.openxmlformats.org/officeDocument/2006/relationships/image" Target="../media/image33.emf"/><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20606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Google Shape;136;p35">
            <a:extLst>
              <a:ext uri="{FF2B5EF4-FFF2-40B4-BE49-F238E27FC236}">
                <a16:creationId xmlns:a16="http://schemas.microsoft.com/office/drawing/2014/main" id="{CFE01E12-99CC-CC4C-84CC-D858B4B070EA}"/>
              </a:ext>
            </a:extLst>
          </p:cNvPr>
          <p:cNvSpPr/>
          <p:nvPr/>
        </p:nvSpPr>
        <p:spPr>
          <a:xfrm>
            <a:off x="3918561" y="3982751"/>
            <a:ext cx="5230843" cy="677100"/>
          </a:xfrm>
          <a:prstGeom prst="rect">
            <a:avLst/>
          </a:prstGeom>
          <a:noFill/>
          <a:ln>
            <a:noFill/>
          </a:ln>
        </p:spPr>
        <p:txBody>
          <a:bodyPr spcFirstLastPara="1" wrap="square" lIns="91425" tIns="45700" rIns="91425" bIns="45700" anchor="t" anchorCtr="0">
            <a:noAutofit/>
          </a:bodyPr>
          <a:lstStyle/>
          <a:p>
            <a:pPr lvl="0">
              <a:spcBef>
                <a:spcPts val="0"/>
              </a:spcBef>
              <a:spcAft>
                <a:spcPts val="0"/>
              </a:spcAft>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sym typeface="Helvetica Neue"/>
              </a:rPr>
              <a:t>David Edwards (NCAR) </a:t>
            </a:r>
          </a:p>
        </p:txBody>
      </p:sp>
      <p:pic>
        <p:nvPicPr>
          <p:cNvPr id="4" name="Picture 3">
            <a:extLst>
              <a:ext uri="{FF2B5EF4-FFF2-40B4-BE49-F238E27FC236}">
                <a16:creationId xmlns:a16="http://schemas.microsoft.com/office/drawing/2014/main" id="{4B855CF6-4CAE-AD7B-C7E6-61633B9B36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166004" y="0"/>
            <a:ext cx="9859992" cy="6142008"/>
          </a:xfrm>
          <a:prstGeom prst="rect">
            <a:avLst/>
          </a:prstGeom>
          <a:effectLst>
            <a:softEdge rad="267232"/>
          </a:effectLst>
        </p:spPr>
      </p:pic>
      <p:sp>
        <p:nvSpPr>
          <p:cNvPr id="8" name="TextBox 7">
            <a:extLst>
              <a:ext uri="{FF2B5EF4-FFF2-40B4-BE49-F238E27FC236}">
                <a16:creationId xmlns:a16="http://schemas.microsoft.com/office/drawing/2014/main" id="{E6086525-A1A0-8450-0FA7-05CE98424ACA}"/>
              </a:ext>
            </a:extLst>
          </p:cNvPr>
          <p:cNvSpPr txBox="1"/>
          <p:nvPr/>
        </p:nvSpPr>
        <p:spPr>
          <a:xfrm>
            <a:off x="4546122" y="5909522"/>
            <a:ext cx="6196706" cy="307777"/>
          </a:xfrm>
          <a:prstGeom prst="rect">
            <a:avLst/>
          </a:prstGeom>
          <a:noFill/>
        </p:spPr>
        <p:txBody>
          <a:bodyPr wrap="square">
            <a:spAutoFit/>
          </a:bodyPr>
          <a:lstStyle/>
          <a:p>
            <a:pPr marL="58737" algn="r">
              <a:spcAft>
                <a:spcPts val="600"/>
              </a:spcAft>
              <a:buClr>
                <a:srgbClr val="FFFFFF"/>
              </a:buClr>
              <a:buSzPct val="120000"/>
              <a:tabLst>
                <a:tab pos="44450" algn="l"/>
                <a:tab pos="166688" algn="l"/>
              </a:tabLst>
            </a:pPr>
            <a:r>
              <a:rPr lang="en-US" sz="1400" dirty="0">
                <a:solidFill>
                  <a:srgbClr val="FFFFFF"/>
                </a:solidFill>
                <a:latin typeface="Verdana"/>
                <a:cs typeface="Verdana"/>
              </a:rPr>
              <a:t>TEMPO launch April 7, 2023, from Kennedy Space Center, FL USA</a:t>
            </a:r>
          </a:p>
        </p:txBody>
      </p:sp>
      <p:sp>
        <p:nvSpPr>
          <p:cNvPr id="9" name="Text Box 2">
            <a:extLst>
              <a:ext uri="{FF2B5EF4-FFF2-40B4-BE49-F238E27FC236}">
                <a16:creationId xmlns:a16="http://schemas.microsoft.com/office/drawing/2014/main" id="{166335A6-11BC-BA10-4993-A0C8A85A6DF2}"/>
              </a:ext>
            </a:extLst>
          </p:cNvPr>
          <p:cNvSpPr txBox="1">
            <a:spLocks noChangeArrowheads="1"/>
          </p:cNvSpPr>
          <p:nvPr/>
        </p:nvSpPr>
        <p:spPr bwMode="auto">
          <a:xfrm>
            <a:off x="1654387" y="380109"/>
            <a:ext cx="8663094" cy="646331"/>
          </a:xfrm>
          <a:prstGeom prst="rect">
            <a:avLst/>
          </a:prstGeom>
          <a:noFill/>
          <a:ln w="9525">
            <a:noFill/>
            <a:miter lim="800000"/>
            <a:headEnd/>
            <a:tailEnd/>
          </a:ln>
        </p:spPr>
        <p:txBody>
          <a:bodyPr wrap="square">
            <a:spAutoFit/>
          </a:bodyPr>
          <a:lstStyle/>
          <a:p>
            <a:pPr algn="r"/>
            <a:r>
              <a:rPr lang="en-US" sz="3600" dirty="0">
                <a:solidFill>
                  <a:srgbClr val="FFFFFF"/>
                </a:solidFill>
                <a:latin typeface="Verdana"/>
                <a:cs typeface="Verdana"/>
              </a:rPr>
              <a:t>GEO-CAPE to TEMPO, it’s about time</a:t>
            </a:r>
          </a:p>
        </p:txBody>
      </p:sp>
      <p:sp>
        <p:nvSpPr>
          <p:cNvPr id="10" name="TextBox 9">
            <a:extLst>
              <a:ext uri="{FF2B5EF4-FFF2-40B4-BE49-F238E27FC236}">
                <a16:creationId xmlns:a16="http://schemas.microsoft.com/office/drawing/2014/main" id="{70B92B9D-275B-5303-9F7C-48AC0A4DC86F}"/>
              </a:ext>
            </a:extLst>
          </p:cNvPr>
          <p:cNvSpPr txBox="1"/>
          <p:nvPr/>
        </p:nvSpPr>
        <p:spPr>
          <a:xfrm>
            <a:off x="5771108" y="4599835"/>
            <a:ext cx="4775806" cy="861774"/>
          </a:xfrm>
          <a:prstGeom prst="rect">
            <a:avLst/>
          </a:prstGeom>
          <a:noFill/>
          <a:effectLst>
            <a:softEdge rad="139700"/>
          </a:effectLst>
        </p:spPr>
        <p:txBody>
          <a:bodyPr wrap="square" lIns="274320" tIns="274320" rIns="274320" bIns="274320" rtlCol="0">
            <a:spAutoFit/>
          </a:bodyPr>
          <a:lstStyle/>
          <a:p>
            <a:pPr>
              <a:spcAft>
                <a:spcPts val="0"/>
              </a:spcAft>
              <a:buClr>
                <a:srgbClr val="FFFFFF"/>
              </a:buClr>
              <a:tabLst>
                <a:tab pos="166688" algn="l"/>
              </a:tabLst>
            </a:pPr>
            <a:r>
              <a:rPr lang="en-US" sz="2000" dirty="0">
                <a:solidFill>
                  <a:srgbClr val="FFFFFF"/>
                </a:solidFill>
                <a:latin typeface="Verdana"/>
                <a:cs typeface="Verdana"/>
              </a:rPr>
              <a:t>David Edwards, NSF-NCAR, USA</a:t>
            </a:r>
          </a:p>
        </p:txBody>
      </p:sp>
      <p:pic>
        <p:nvPicPr>
          <p:cNvPr id="5" name="Picture 4">
            <a:extLst>
              <a:ext uri="{FF2B5EF4-FFF2-40B4-BE49-F238E27FC236}">
                <a16:creationId xmlns:a16="http://schemas.microsoft.com/office/drawing/2014/main" id="{9442CB58-1D79-C9BB-6494-FDA85E3211D4}"/>
              </a:ext>
            </a:extLst>
          </p:cNvPr>
          <p:cNvPicPr>
            <a:picLocks noChangeAspect="1"/>
          </p:cNvPicPr>
          <p:nvPr/>
        </p:nvPicPr>
        <p:blipFill>
          <a:blip r:embed="rId4"/>
          <a:stretch>
            <a:fillRect/>
          </a:stretch>
        </p:blipFill>
        <p:spPr>
          <a:xfrm>
            <a:off x="7281868" y="1607905"/>
            <a:ext cx="3033540" cy="3033540"/>
          </a:xfrm>
          <a:prstGeom prst="rect">
            <a:avLst/>
          </a:prstGeom>
          <a:effectLst>
            <a:softEdge rad="203782"/>
          </a:effectLst>
        </p:spPr>
      </p:pic>
      <p:sp>
        <p:nvSpPr>
          <p:cNvPr id="6" name="Text Box 2">
            <a:extLst>
              <a:ext uri="{FF2B5EF4-FFF2-40B4-BE49-F238E27FC236}">
                <a16:creationId xmlns:a16="http://schemas.microsoft.com/office/drawing/2014/main" id="{F48058E5-FF23-047B-ED1E-CE499D8741FF}"/>
              </a:ext>
            </a:extLst>
          </p:cNvPr>
          <p:cNvSpPr txBox="1">
            <a:spLocks noChangeArrowheads="1"/>
          </p:cNvSpPr>
          <p:nvPr/>
        </p:nvSpPr>
        <p:spPr bwMode="auto">
          <a:xfrm>
            <a:off x="4389261" y="3534838"/>
            <a:ext cx="2892607" cy="1077218"/>
          </a:xfrm>
          <a:prstGeom prst="rect">
            <a:avLst/>
          </a:prstGeom>
          <a:noFill/>
          <a:ln w="9525">
            <a:noFill/>
            <a:miter lim="800000"/>
            <a:headEnd/>
            <a:tailEnd/>
          </a:ln>
        </p:spPr>
        <p:txBody>
          <a:bodyPr wrap="square">
            <a:spAutoFit/>
          </a:bodyPr>
          <a:lstStyle/>
          <a:p>
            <a:pPr algn="r"/>
            <a:r>
              <a:rPr lang="en-US" sz="3200" dirty="0">
                <a:solidFill>
                  <a:srgbClr val="FFFFFF"/>
                </a:solidFill>
                <a:latin typeface="Verdana"/>
                <a:cs typeface="Verdana"/>
              </a:rPr>
              <a:t>Kelly Chance </a:t>
            </a:r>
          </a:p>
          <a:p>
            <a:pPr algn="r"/>
            <a:r>
              <a:rPr lang="en-US" sz="3200" dirty="0">
                <a:solidFill>
                  <a:srgbClr val="FFFFFF"/>
                </a:solidFill>
                <a:latin typeface="Verdana"/>
                <a:cs typeface="Verdana"/>
              </a:rPr>
              <a:t>Symposium</a:t>
            </a:r>
          </a:p>
        </p:txBody>
      </p:sp>
    </p:spTree>
    <p:extLst>
      <p:ext uri="{BB962C8B-B14F-4D97-AF65-F5344CB8AC3E}">
        <p14:creationId xmlns:p14="http://schemas.microsoft.com/office/powerpoint/2010/main" val="3590047019"/>
      </p:ext>
    </p:extLst>
  </p:cSld>
  <p:clrMapOvr>
    <a:masterClrMapping/>
  </p:clrMapOvr>
  <p:transition spd="slow">
    <p:cover dir="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883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15" descr="Poster_B copy 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809632" y="-80158"/>
            <a:ext cx="2970215" cy="2371821"/>
          </a:xfrm>
          <a:prstGeom prst="ellipse">
            <a:avLst/>
          </a:prstGeom>
          <a:noFill/>
          <a:ln>
            <a:noFill/>
          </a:ln>
          <a:effectLst>
            <a:softEdge rad="2413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globe_west_2048.jpg"/>
          <p:cNvPicPr>
            <a:picLocks noChangeAspect="1"/>
          </p:cNvPicPr>
          <p:nvPr/>
        </p:nvPicPr>
        <p:blipFill rotWithShape="1">
          <a:blip r:embed="rId6" cstate="print">
            <a:extLst>
              <a:ext uri="{28A0092B-C50C-407E-A947-70E740481C1C}">
                <a14:useLocalDpi xmlns:a14="http://schemas.microsoft.com/office/drawing/2010/main"/>
              </a:ext>
            </a:extLst>
          </a:blip>
          <a:srcRect r="-12499"/>
          <a:stretch/>
        </p:blipFill>
        <p:spPr bwMode="auto">
          <a:xfrm>
            <a:off x="-1" y="114300"/>
            <a:ext cx="4722901" cy="6633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Google Shape;133;p35">
            <a:extLst>
              <a:ext uri="{FF2B5EF4-FFF2-40B4-BE49-F238E27FC236}">
                <a16:creationId xmlns:a16="http://schemas.microsoft.com/office/drawing/2014/main" id="{51D6A13F-866C-F147-9915-C44BF3EE27C8}"/>
              </a:ext>
            </a:extLst>
          </p:cNvPr>
          <p:cNvSpPr/>
          <p:nvPr/>
        </p:nvSpPr>
        <p:spPr>
          <a:xfrm>
            <a:off x="4813738" y="3583118"/>
            <a:ext cx="5100377" cy="553998"/>
          </a:xfrm>
          <a:prstGeom prst="rect">
            <a:avLst/>
          </a:prstGeom>
          <a:noFill/>
          <a:ln>
            <a:noFill/>
          </a:ln>
        </p:spPr>
        <p:txBody>
          <a:bodyPr spcFirstLastPara="1" wrap="square" lIns="91425" tIns="45700" rIns="91425" bIns="45700" anchor="t" anchorCtr="0">
            <a:noAutofit/>
          </a:bodyPr>
          <a:lstStyle/>
          <a:p>
            <a:pPr lvl="0" algn="ctr">
              <a:spcBef>
                <a:spcPts val="0"/>
              </a:spcBef>
              <a:spcAft>
                <a:spcPts val="0"/>
              </a:spcAft>
            </a:pPr>
            <a:r>
              <a:rPr lang="en-US" sz="4000" dirty="0">
                <a:solidFill>
                  <a:schemeClr val="lt1"/>
                </a:solidFill>
                <a:latin typeface="Helvetica Neue"/>
                <a:ea typeface="Helvetica Neue"/>
                <a:cs typeface="Helvetica Neue"/>
                <a:sym typeface="Helvetica Neue"/>
              </a:rPr>
              <a:t>Thank you!</a:t>
            </a:r>
          </a:p>
          <a:p>
            <a:pPr lvl="0" algn="ctr">
              <a:spcBef>
                <a:spcPts val="0"/>
              </a:spcBef>
              <a:spcAft>
                <a:spcPts val="0"/>
              </a:spcAft>
            </a:pPr>
            <a:endParaRPr lang="en-US" sz="3000" b="1" dirty="0">
              <a:solidFill>
                <a:schemeClr val="lt1"/>
              </a:solidFill>
              <a:latin typeface="Helvetica Neue"/>
              <a:ea typeface="Helvetica Neue"/>
              <a:cs typeface="Helvetica Neue"/>
              <a:sym typeface="Helvetica Neue"/>
            </a:endParaRPr>
          </a:p>
        </p:txBody>
      </p:sp>
      <p:pic>
        <p:nvPicPr>
          <p:cNvPr id="4" name="GEO_constellation copy_trimmedx2">
            <a:hlinkClick r:id="" action="ppaction://media"/>
            <a:extLst>
              <a:ext uri="{FF2B5EF4-FFF2-40B4-BE49-F238E27FC236}">
                <a16:creationId xmlns:a16="http://schemas.microsoft.com/office/drawing/2014/main" id="{CC1455A8-F53F-A942-8417-9D89B45BE03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938" y="4763"/>
            <a:ext cx="12192000" cy="6858000"/>
          </a:xfrm>
          <a:prstGeom prst="rect">
            <a:avLst/>
          </a:prstGeom>
        </p:spPr>
      </p:pic>
    </p:spTree>
    <p:extLst>
      <p:ext uri="{BB962C8B-B14F-4D97-AF65-F5344CB8AC3E}">
        <p14:creationId xmlns:p14="http://schemas.microsoft.com/office/powerpoint/2010/main" val="3277603954"/>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geo-cape_banner_green_version_v2-2.jpg">
            <a:extLst>
              <a:ext uri="{FF2B5EF4-FFF2-40B4-BE49-F238E27FC236}">
                <a16:creationId xmlns:a16="http://schemas.microsoft.com/office/drawing/2014/main" id="{978EF239-231A-6D43-8576-1106B38E68B6}"/>
              </a:ext>
            </a:extLst>
          </p:cNvPr>
          <p:cNvPicPr>
            <a:picLocks noChangeAspect="1"/>
          </p:cNvPicPr>
          <p:nvPr/>
        </p:nvPicPr>
        <p:blipFill>
          <a:blip r:embed="rId3">
            <a:alphaModFix/>
            <a:extLst>
              <a:ext uri="{28A0092B-C50C-407E-A947-70E740481C1C}">
                <a14:useLocalDpi xmlns:a14="http://schemas.microsoft.com/office/drawing/2010/main"/>
              </a:ext>
            </a:extLst>
          </a:blip>
          <a:srcRect/>
          <a:stretch>
            <a:fillRect/>
          </a:stretch>
        </p:blipFill>
        <p:spPr bwMode="auto">
          <a:xfrm>
            <a:off x="0" y="0"/>
            <a:ext cx="12192000" cy="1108975"/>
          </a:xfrm>
          <a:prstGeom prst="rect">
            <a:avLst/>
          </a:prstGeom>
          <a:noFill/>
          <a:ln>
            <a:noFill/>
          </a:ln>
          <a:extLst>
            <a:ext uri="{909E8E84-426E-40dd-AFC4-6F175D3DCCD1}">
              <a14:hiddenFill xmlns="" xmlns:a14="http://schemas.microsoft.com/office/drawing/2010/main">
                <a:solidFill>
                  <a:srgbClr val="FFFFFF">
                    <a:alpha val="60001"/>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GEOCAPE aero-atmos STM 12-15-2011.pdf">
            <a:extLst>
              <a:ext uri="{FF2B5EF4-FFF2-40B4-BE49-F238E27FC236}">
                <a16:creationId xmlns:a16="http://schemas.microsoft.com/office/drawing/2014/main" id="{4B342EB0-724C-5C44-AB59-91172C770EDE}"/>
              </a:ext>
            </a:extLst>
          </p:cNvPr>
          <p:cNvPicPr>
            <a:picLocks noChangeAspect="1"/>
          </p:cNvPicPr>
          <p:nvPr/>
        </p:nvPicPr>
        <p:blipFill rotWithShape="1">
          <a:blip r:embed="rId4">
            <a:extLst>
              <a:ext uri="{28A0092B-C50C-407E-A947-70E740481C1C}">
                <a14:useLocalDpi xmlns:a14="http://schemas.microsoft.com/office/drawing/2010/main" val="0"/>
              </a:ext>
            </a:extLst>
          </a:blip>
          <a:srcRect t="3010" b="52043"/>
          <a:stretch/>
        </p:blipFill>
        <p:spPr>
          <a:xfrm>
            <a:off x="72627" y="1204303"/>
            <a:ext cx="8179231" cy="4757507"/>
          </a:xfrm>
          <a:prstGeom prst="rect">
            <a:avLst/>
          </a:prstGeom>
        </p:spPr>
      </p:pic>
      <p:pic>
        <p:nvPicPr>
          <p:cNvPr id="11" name="Picture 10" descr="oct2012cov_FINAL.png">
            <a:extLst>
              <a:ext uri="{FF2B5EF4-FFF2-40B4-BE49-F238E27FC236}">
                <a16:creationId xmlns:a16="http://schemas.microsoft.com/office/drawing/2014/main" id="{6AB89A24-8E19-4549-8F40-B763AFA257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55595" y="1175313"/>
            <a:ext cx="3616195" cy="4815489"/>
          </a:xfrm>
          <a:prstGeom prst="rect">
            <a:avLst/>
          </a:prstGeom>
          <a:effectLst>
            <a:outerShdw blurRad="50800" dist="172551" dir="2700000" algn="tl" rotWithShape="0">
              <a:prstClr val="black">
                <a:alpha val="40000"/>
              </a:prstClr>
            </a:outerShdw>
          </a:effectLst>
        </p:spPr>
      </p:pic>
      <p:pic>
        <p:nvPicPr>
          <p:cNvPr id="3" name="Picture 2">
            <a:extLst>
              <a:ext uri="{FF2B5EF4-FFF2-40B4-BE49-F238E27FC236}">
                <a16:creationId xmlns:a16="http://schemas.microsoft.com/office/drawing/2014/main" id="{98F5375C-8C4E-CF91-4105-2C26D5C13514}"/>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578751" y="74953"/>
            <a:ext cx="5037046" cy="6517827"/>
          </a:xfrm>
          <a:prstGeom prst="rect">
            <a:avLst/>
          </a:prstGeom>
          <a:noFill/>
          <a:ln>
            <a:noFill/>
          </a:ln>
          <a:effectLst>
            <a:outerShdw blurRad="50800" dist="320265" dir="2700000" algn="tl" rotWithShape="0">
              <a:prstClr val="black">
                <a:alpha val="40000"/>
              </a:prstClr>
            </a:outerShdw>
          </a:effectLst>
        </p:spPr>
      </p:pic>
      <p:sp>
        <p:nvSpPr>
          <p:cNvPr id="5" name="TextBox 4">
            <a:extLst>
              <a:ext uri="{FF2B5EF4-FFF2-40B4-BE49-F238E27FC236}">
                <a16:creationId xmlns:a16="http://schemas.microsoft.com/office/drawing/2014/main" id="{C06F8138-FF6A-EC1B-D631-342049484389}"/>
              </a:ext>
            </a:extLst>
          </p:cNvPr>
          <p:cNvSpPr txBox="1"/>
          <p:nvPr/>
        </p:nvSpPr>
        <p:spPr>
          <a:xfrm>
            <a:off x="3430319" y="4020694"/>
            <a:ext cx="7108661" cy="1661993"/>
          </a:xfrm>
          <a:prstGeom prst="rect">
            <a:avLst/>
          </a:prstGeom>
          <a:solidFill>
            <a:srgbClr val="002060"/>
          </a:solidFill>
          <a:effectLst>
            <a:outerShdw blurRad="50800" dist="352056" dir="2700000" sx="102000" sy="102000" algn="tl" rotWithShape="0">
              <a:prstClr val="black">
                <a:alpha val="40000"/>
              </a:prstClr>
            </a:outerShdw>
            <a:softEdge rad="139700"/>
          </a:effectLst>
        </p:spPr>
        <p:txBody>
          <a:bodyPr wrap="square" lIns="274320" tIns="274320" rIns="274320" bIns="274320" rtlCol="0">
            <a:spAutoFit/>
          </a:bodyPr>
          <a:lstStyle/>
          <a:p>
            <a:pPr algn="ctr">
              <a:spcBef>
                <a:spcPts val="600"/>
              </a:spcBef>
              <a:buClr>
                <a:srgbClr val="FFFFFF"/>
              </a:buClr>
            </a:pPr>
            <a:r>
              <a:rPr lang="en-US" sz="3600" dirty="0">
                <a:solidFill>
                  <a:schemeClr val="bg1"/>
                </a:solidFill>
                <a:latin typeface="Verdana"/>
                <a:cs typeface="Verdana"/>
              </a:rPr>
              <a:t>TEMPO selected as EVI-1 November 2012!</a:t>
            </a:r>
          </a:p>
        </p:txBody>
      </p:sp>
    </p:spTree>
    <p:extLst>
      <p:ext uri="{BB962C8B-B14F-4D97-AF65-F5344CB8AC3E}">
        <p14:creationId xmlns:p14="http://schemas.microsoft.com/office/powerpoint/2010/main" val="342941208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12E8F-D1AA-3714-A693-AC29B7EF64B2}"/>
            </a:ext>
          </a:extLst>
        </p:cNvPr>
        <p:cNvGrpSpPr/>
        <p:nvPr/>
      </p:nvGrpSpPr>
      <p:grpSpPr>
        <a:xfrm>
          <a:off x="0" y="0"/>
          <a:ext cx="0" cy="0"/>
          <a:chOff x="0" y="0"/>
          <a:chExt cx="0" cy="0"/>
        </a:xfrm>
      </p:grpSpPr>
      <p:sp>
        <p:nvSpPr>
          <p:cNvPr id="2" name="Text Box 2">
            <a:extLst>
              <a:ext uri="{FF2B5EF4-FFF2-40B4-BE49-F238E27FC236}">
                <a16:creationId xmlns:a16="http://schemas.microsoft.com/office/drawing/2014/main" id="{06CBDA65-F987-F340-C8DB-9C10C3252BC5}"/>
              </a:ext>
            </a:extLst>
          </p:cNvPr>
          <p:cNvSpPr txBox="1">
            <a:spLocks noChangeArrowheads="1"/>
          </p:cNvSpPr>
          <p:nvPr/>
        </p:nvSpPr>
        <p:spPr bwMode="auto">
          <a:xfrm>
            <a:off x="1464195" y="75059"/>
            <a:ext cx="10520279" cy="646331"/>
          </a:xfrm>
          <a:prstGeom prst="rect">
            <a:avLst/>
          </a:prstGeom>
          <a:noFill/>
          <a:ln w="9525">
            <a:noFill/>
            <a:miter lim="800000"/>
            <a:headEnd/>
            <a:tailEnd/>
          </a:ln>
        </p:spPr>
        <p:txBody>
          <a:bodyPr wrap="square">
            <a:spAutoFit/>
          </a:bodyPr>
          <a:lstStyle/>
          <a:p>
            <a:pPr algn="r">
              <a:defRPr/>
            </a:pPr>
            <a:r>
              <a:rPr lang="en-US" sz="3600" dirty="0">
                <a:solidFill>
                  <a:srgbClr val="FFFFFF"/>
                </a:solidFill>
                <a:latin typeface="Verdana"/>
                <a:cs typeface="Verdana"/>
              </a:rPr>
              <a:t>GEOCAPE work after TEMPO selection</a:t>
            </a:r>
          </a:p>
        </p:txBody>
      </p:sp>
      <p:sp>
        <p:nvSpPr>
          <p:cNvPr id="3" name="TextBox 2">
            <a:extLst>
              <a:ext uri="{FF2B5EF4-FFF2-40B4-BE49-F238E27FC236}">
                <a16:creationId xmlns:a16="http://schemas.microsoft.com/office/drawing/2014/main" id="{001DAE40-835B-8D24-BD43-9BC02DF06ECD}"/>
              </a:ext>
            </a:extLst>
          </p:cNvPr>
          <p:cNvSpPr txBox="1"/>
          <p:nvPr/>
        </p:nvSpPr>
        <p:spPr>
          <a:xfrm>
            <a:off x="189202" y="938688"/>
            <a:ext cx="11681373" cy="5324535"/>
          </a:xfrm>
          <a:prstGeom prst="rect">
            <a:avLst/>
          </a:prstGeom>
          <a:noFill/>
        </p:spPr>
        <p:txBody>
          <a:bodyPr wrap="square" rtlCol="0">
            <a:spAutoFit/>
          </a:bodyPr>
          <a:lstStyle/>
          <a:p>
            <a:pPr marL="347663" indent="-339725">
              <a:buFont typeface="Arial" panose="020B0604020202020204" pitchFamily="34" charset="0"/>
              <a:buChar char="•"/>
            </a:pPr>
            <a:r>
              <a:rPr lang="en-US" sz="2000" dirty="0"/>
              <a:t>GEO-CAPE continued to fund Science Working Group activities to support readiness for TEMPO launch</a:t>
            </a:r>
          </a:p>
          <a:p>
            <a:pPr marL="347663" indent="-339725">
              <a:buFont typeface="Arial" panose="020B0604020202020204" pitchFamily="34" charset="0"/>
              <a:buChar char="•"/>
            </a:pPr>
            <a:r>
              <a:rPr lang="en-US" sz="2000" dirty="0"/>
              <a:t>This was a cost-effective model for community engagement</a:t>
            </a:r>
          </a:p>
          <a:p>
            <a:pPr marL="347663" indent="-339725">
              <a:buFont typeface="Arial" panose="020B0604020202020204" pitchFamily="34" charset="0"/>
              <a:buChar char="•"/>
            </a:pPr>
            <a:r>
              <a:rPr lang="en-US" sz="2000" dirty="0"/>
              <a:t>Activities focused around:</a:t>
            </a:r>
          </a:p>
          <a:p>
            <a:pPr marL="804482" lvl="1" indent="-339725">
              <a:buFont typeface="Courier New" panose="02070309020205020404" pitchFamily="49" charset="0"/>
              <a:buChar char="o"/>
            </a:pPr>
            <a:r>
              <a:rPr lang="en-US" sz="1800" dirty="0">
                <a:solidFill>
                  <a:srgbClr val="0070C0"/>
                </a:solidFill>
              </a:rPr>
              <a:t>Emissions and Chemical Processes Working Group</a:t>
            </a:r>
            <a:r>
              <a:rPr lang="en-US" sz="1800" dirty="0"/>
              <a:t>: Studies using satellite, aircraft and ground-based monitoring and inverse models</a:t>
            </a:r>
          </a:p>
          <a:p>
            <a:pPr marL="804482" lvl="1" indent="-339725">
              <a:buFont typeface="Courier New" panose="02070309020205020404" pitchFamily="49" charset="0"/>
              <a:buChar char="o"/>
            </a:pPr>
            <a:r>
              <a:rPr lang="en-US" sz="1800" dirty="0">
                <a:solidFill>
                  <a:srgbClr val="0070C0"/>
                </a:solidFill>
              </a:rPr>
              <a:t>Aerosol Working Group: </a:t>
            </a:r>
            <a:r>
              <a:rPr lang="en-US" sz="1800" dirty="0"/>
              <a:t>Understanding daily variability of both AOD and PM2.5 and how these are related, algorithm development</a:t>
            </a:r>
          </a:p>
          <a:p>
            <a:pPr marL="804482" lvl="1" indent="-339725">
              <a:buFont typeface="Courier New" panose="02070309020205020404" pitchFamily="49" charset="0"/>
              <a:buChar char="o"/>
            </a:pPr>
            <a:r>
              <a:rPr lang="en-US" sz="1800" dirty="0">
                <a:solidFill>
                  <a:srgbClr val="0070C0"/>
                </a:solidFill>
              </a:rPr>
              <a:t>Global OSSE Working Group and Regional/Urban OSSE Working Group: </a:t>
            </a:r>
            <a:r>
              <a:rPr lang="en-US" sz="1800" dirty="0"/>
              <a:t>Evaluate the contributions of the GEO missions, alone and together, to improve knowledge of near-surface air pollution due to LRT and to quantify emissions; develop accurate and fast observation simulators; workshops</a:t>
            </a:r>
          </a:p>
          <a:p>
            <a:pPr marL="804482" lvl="1" indent="-339725">
              <a:buFont typeface="Courier New" panose="02070309020205020404" pitchFamily="49" charset="0"/>
              <a:buChar char="o"/>
            </a:pPr>
            <a:r>
              <a:rPr lang="en-US" sz="1800" dirty="0">
                <a:solidFill>
                  <a:srgbClr val="0070C0"/>
                </a:solidFill>
              </a:rPr>
              <a:t>Methane Working Group:</a:t>
            </a:r>
            <a:r>
              <a:rPr lang="en-US" sz="1800" dirty="0"/>
              <a:t> Quantifying measurement requirements and improvements in emissions knowledge from GEO</a:t>
            </a:r>
          </a:p>
          <a:p>
            <a:pPr marL="347663" indent="-339725">
              <a:buFont typeface="Arial" panose="020B0604020202020204" pitchFamily="34" charset="0"/>
              <a:buChar char="•"/>
            </a:pPr>
            <a:r>
              <a:rPr lang="en-US" sz="2000" dirty="0"/>
              <a:t>Field campaigns: Support of and deployment of aircraft TEMPO simulators GEO-TASO, GCAS to test algorithms and prepare validation</a:t>
            </a:r>
          </a:p>
          <a:p>
            <a:pPr marL="347663" indent="-339725">
              <a:buFont typeface="Arial" panose="020B0604020202020204" pitchFamily="34" charset="0"/>
              <a:buChar char="•"/>
            </a:pPr>
            <a:r>
              <a:rPr lang="en-US" sz="2000" dirty="0"/>
              <a:t>Support of ground-based CLARS-FTS of CH4, CO, CO2 in LA</a:t>
            </a:r>
          </a:p>
          <a:p>
            <a:pPr marL="347663" indent="-339725">
              <a:buFont typeface="Arial" panose="020B0604020202020204" pitchFamily="34" charset="0"/>
              <a:buChar char="•"/>
            </a:pPr>
            <a:r>
              <a:rPr lang="en-US" sz="2000" dirty="0"/>
              <a:t>GCIRI: Development of options for GEO measurements of CO and CH</a:t>
            </a:r>
            <a:r>
              <a:rPr lang="en-US" sz="2000" baseline="-25000" dirty="0"/>
              <a:t>4</a:t>
            </a:r>
          </a:p>
        </p:txBody>
      </p:sp>
      <p:grpSp>
        <p:nvGrpSpPr>
          <p:cNvPr id="4" name="Group 3">
            <a:extLst>
              <a:ext uri="{FF2B5EF4-FFF2-40B4-BE49-F238E27FC236}">
                <a16:creationId xmlns:a16="http://schemas.microsoft.com/office/drawing/2014/main" id="{A6B0204B-348F-BA61-64BE-8957E70138F6}"/>
              </a:ext>
            </a:extLst>
          </p:cNvPr>
          <p:cNvGrpSpPr/>
          <p:nvPr/>
        </p:nvGrpSpPr>
        <p:grpSpPr>
          <a:xfrm>
            <a:off x="2457630" y="0"/>
            <a:ext cx="7913915" cy="6680775"/>
            <a:chOff x="2518029" y="164811"/>
            <a:chExt cx="7913915" cy="6680775"/>
          </a:xfrm>
        </p:grpSpPr>
        <p:sp>
          <p:nvSpPr>
            <p:cNvPr id="5" name="Rectangle 4">
              <a:extLst>
                <a:ext uri="{FF2B5EF4-FFF2-40B4-BE49-F238E27FC236}">
                  <a16:creationId xmlns:a16="http://schemas.microsoft.com/office/drawing/2014/main" id="{E7C2E6C9-3CB7-C3C8-5A3E-9EA185933D7C}"/>
                </a:ext>
              </a:extLst>
            </p:cNvPr>
            <p:cNvSpPr/>
            <p:nvPr/>
          </p:nvSpPr>
          <p:spPr>
            <a:xfrm>
              <a:off x="2518029" y="164811"/>
              <a:ext cx="7913915" cy="6680775"/>
            </a:xfrm>
            <a:prstGeom prst="rect">
              <a:avLst/>
            </a:prstGeom>
            <a:effectLst>
              <a:outerShdw blurRad="40000" dist="23000" dir="5400000" rotWithShape="0">
                <a:srgbClr val="000000">
                  <a:alpha val="35000"/>
                </a:srgbClr>
              </a:outerShdw>
              <a:softEdge rad="72642"/>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F7D49D-1204-0F8E-015C-D5FE0327FDF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792182" y="445559"/>
              <a:ext cx="7365608" cy="6119279"/>
            </a:xfrm>
            <a:prstGeom prst="rect">
              <a:avLst/>
            </a:prstGeom>
          </p:spPr>
        </p:pic>
      </p:grpSp>
    </p:spTree>
    <p:extLst>
      <p:ext uri="{BB962C8B-B14F-4D97-AF65-F5344CB8AC3E}">
        <p14:creationId xmlns:p14="http://schemas.microsoft.com/office/powerpoint/2010/main" val="112264420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4400"/>
            <a:ext cx="12192000" cy="5473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Arial"/>
            </a:endParaRPr>
          </a:p>
        </p:txBody>
      </p:sp>
      <p:sp>
        <p:nvSpPr>
          <p:cNvPr id="50" name="Rectangle 49"/>
          <p:cNvSpPr/>
          <p:nvPr/>
        </p:nvSpPr>
        <p:spPr>
          <a:xfrm>
            <a:off x="7923771" y="2613921"/>
            <a:ext cx="2451099" cy="7584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Arial"/>
            </a:endParaRPr>
          </a:p>
        </p:txBody>
      </p:sp>
      <p:sp>
        <p:nvSpPr>
          <p:cNvPr id="8" name="Text Box 2"/>
          <p:cNvSpPr txBox="1">
            <a:spLocks noChangeArrowheads="1"/>
          </p:cNvSpPr>
          <p:nvPr/>
        </p:nvSpPr>
        <p:spPr bwMode="auto">
          <a:xfrm>
            <a:off x="4432014" y="177225"/>
            <a:ext cx="7491968" cy="646331"/>
          </a:xfrm>
          <a:prstGeom prst="rect">
            <a:avLst/>
          </a:prstGeom>
          <a:noFill/>
          <a:ln w="9525">
            <a:noFill/>
            <a:miter lim="800000"/>
            <a:headEnd/>
            <a:tailEnd/>
          </a:ln>
        </p:spPr>
        <p:txBody>
          <a:bodyPr wrap="square">
            <a:spAutoFit/>
          </a:bodyPr>
          <a:lstStyle/>
          <a:p>
            <a:pPr algn="r" eaLnBrk="1" fontAlgn="auto" hangingPunct="1">
              <a:spcBef>
                <a:spcPts val="0"/>
              </a:spcBef>
              <a:spcAft>
                <a:spcPts val="0"/>
              </a:spcAft>
            </a:pPr>
            <a:r>
              <a:rPr lang="en-US" sz="3600" dirty="0">
                <a:solidFill>
                  <a:srgbClr val="FFFFFF"/>
                </a:solidFill>
                <a:latin typeface="Verdana"/>
                <a:ea typeface="+mn-ea"/>
                <a:cs typeface="Verdana"/>
              </a:rPr>
              <a:t>CHRONOS solution for GCIRI</a:t>
            </a:r>
          </a:p>
        </p:txBody>
      </p:sp>
      <p:grpSp>
        <p:nvGrpSpPr>
          <p:cNvPr id="16" name="Group 15"/>
          <p:cNvGrpSpPr/>
          <p:nvPr/>
        </p:nvGrpSpPr>
        <p:grpSpPr>
          <a:xfrm>
            <a:off x="103245" y="914400"/>
            <a:ext cx="6935632" cy="5181600"/>
            <a:chOff x="2208368" y="101600"/>
            <a:chExt cx="6935632" cy="5181600"/>
          </a:xfrm>
        </p:grpSpPr>
        <p:pic>
          <p:nvPicPr>
            <p:cNvPr id="18" name="Picture 17" descr="Movie_front copy.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413000" y="101600"/>
              <a:ext cx="6731000" cy="5181600"/>
            </a:xfrm>
            <a:prstGeom prst="ellipse">
              <a:avLst/>
            </a:prstGeom>
            <a:effectLst>
              <a:softEdge rad="76200"/>
            </a:effectLst>
          </p:spPr>
        </p:pic>
        <p:sp>
          <p:nvSpPr>
            <p:cNvPr id="19" name="Text Box 5"/>
            <p:cNvSpPr txBox="1">
              <a:spLocks noChangeArrowheads="1"/>
            </p:cNvSpPr>
            <p:nvPr/>
          </p:nvSpPr>
          <p:spPr bwMode="auto">
            <a:xfrm>
              <a:off x="2208368" y="3804234"/>
              <a:ext cx="4800600" cy="923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60" tIns="45682" rIns="91360" bIns="45682">
              <a:spAutoFit/>
            </a:bodyPr>
            <a:lstStyle>
              <a:lvl1pPr>
                <a:defRPr sz="2400">
                  <a:solidFill>
                    <a:schemeClr val="tx1"/>
                  </a:solidFill>
                  <a:latin typeface="Verdana" charset="0"/>
                  <a:ea typeface="ヒラギノ角ゴ Pro W3" charset="0"/>
                  <a:cs typeface="ヒラギノ角ゴ Pro W3" charset="0"/>
                </a:defRPr>
              </a:lvl1pPr>
              <a:lvl2pPr marL="742950" indent="-285750">
                <a:defRPr sz="2400">
                  <a:solidFill>
                    <a:schemeClr val="tx1"/>
                  </a:solidFill>
                  <a:latin typeface="Verdana" charset="0"/>
                  <a:ea typeface="ヒラギノ角ゴ Pro W3" charset="0"/>
                  <a:cs typeface="ヒラギノ角ゴ Pro W3" charset="0"/>
                </a:defRPr>
              </a:lvl2pPr>
              <a:lvl3pPr marL="1143000" indent="-228600">
                <a:defRPr sz="2400">
                  <a:solidFill>
                    <a:schemeClr val="tx1"/>
                  </a:solidFill>
                  <a:latin typeface="Verdana" charset="0"/>
                  <a:ea typeface="ヒラギノ角ゴ Pro W3" charset="0"/>
                  <a:cs typeface="ヒラギノ角ゴ Pro W3" charset="0"/>
                </a:defRPr>
              </a:lvl3pPr>
              <a:lvl4pPr marL="1600200" indent="-228600">
                <a:defRPr sz="2400">
                  <a:solidFill>
                    <a:schemeClr val="tx1"/>
                  </a:solidFill>
                  <a:latin typeface="Verdana" charset="0"/>
                  <a:ea typeface="ヒラギノ角ゴ Pro W3" charset="0"/>
                  <a:cs typeface="ヒラギノ角ゴ Pro W3" charset="0"/>
                </a:defRPr>
              </a:lvl4pPr>
              <a:lvl5pPr marL="2057400" indent="-22860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defTabSz="457200" eaLnBrk="1" fontAlgn="auto" hangingPunct="1">
                <a:spcBef>
                  <a:spcPts val="0"/>
                </a:spcBef>
                <a:spcAft>
                  <a:spcPts val="0"/>
                </a:spcAft>
              </a:pPr>
              <a:r>
                <a:rPr lang="en-US" sz="1800" dirty="0">
                  <a:solidFill>
                    <a:srgbClr val="FFFFFF"/>
                  </a:solidFill>
                  <a:latin typeface="Verdana"/>
                  <a:cs typeface="Verdana"/>
                </a:rPr>
                <a:t>David Edwards, </a:t>
              </a:r>
              <a:r>
                <a:rPr lang="en-US" sz="1800" i="1" dirty="0">
                  <a:solidFill>
                    <a:srgbClr val="FFFFFF"/>
                  </a:solidFill>
                  <a:latin typeface="Verdana"/>
                  <a:cs typeface="Verdana"/>
                </a:rPr>
                <a:t>Principal Investigator</a:t>
              </a:r>
            </a:p>
            <a:p>
              <a:pPr defTabSz="457200" eaLnBrk="1" fontAlgn="auto" hangingPunct="1">
                <a:spcBef>
                  <a:spcPts val="0"/>
                </a:spcBef>
                <a:spcAft>
                  <a:spcPts val="0"/>
                </a:spcAft>
              </a:pPr>
              <a:r>
                <a:rPr lang="en-US" sz="1800" dirty="0">
                  <a:solidFill>
                    <a:srgbClr val="FFFFFF"/>
                  </a:solidFill>
                  <a:latin typeface="Verdana"/>
                  <a:cs typeface="Verdana"/>
                </a:rPr>
                <a:t>Helen Worden, </a:t>
              </a:r>
              <a:r>
                <a:rPr lang="en-US" sz="1800" i="1" dirty="0">
                  <a:solidFill>
                    <a:srgbClr val="FFFFFF"/>
                  </a:solidFill>
                  <a:latin typeface="Verdana"/>
                  <a:cs typeface="Verdana"/>
                </a:rPr>
                <a:t>Deputy P.I.</a:t>
              </a:r>
              <a:endParaRPr lang="en-US" sz="1800" dirty="0">
                <a:solidFill>
                  <a:srgbClr val="FFFFFF"/>
                </a:solidFill>
                <a:latin typeface="Verdana"/>
                <a:cs typeface="Verdana"/>
              </a:endParaRPr>
            </a:p>
            <a:p>
              <a:pPr defTabSz="457200" eaLnBrk="1" fontAlgn="auto" hangingPunct="1">
                <a:spcBef>
                  <a:spcPts val="0"/>
                </a:spcBef>
                <a:spcAft>
                  <a:spcPts val="0"/>
                </a:spcAft>
              </a:pPr>
              <a:r>
                <a:rPr lang="en-US" sz="1800" dirty="0">
                  <a:solidFill>
                    <a:srgbClr val="FFFFFF"/>
                  </a:solidFill>
                  <a:latin typeface="Verdana"/>
                  <a:cs typeface="Verdana"/>
                </a:rPr>
                <a:t>and the CHRONOS Science Team</a:t>
              </a:r>
            </a:p>
          </p:txBody>
        </p:sp>
      </p:grpSp>
      <p:grpSp>
        <p:nvGrpSpPr>
          <p:cNvPr id="20" name="Group 19"/>
          <p:cNvGrpSpPr/>
          <p:nvPr/>
        </p:nvGrpSpPr>
        <p:grpSpPr>
          <a:xfrm>
            <a:off x="7094357" y="1060450"/>
            <a:ext cx="4177900" cy="5181600"/>
            <a:chOff x="0" y="-62171"/>
            <a:chExt cx="5448300" cy="6920171"/>
          </a:xfrm>
        </p:grpSpPr>
        <p:pic>
          <p:nvPicPr>
            <p:cNvPr id="21" name="Picture 20" descr="Pages from CHRONOS_EVI-3_05152015_Red_Team_STversion.pdf"/>
            <p:cNvPicPr>
              <a:picLocks noChangeAspect="1"/>
            </p:cNvPicPr>
            <p:nvPr/>
          </p:nvPicPr>
          <p:blipFill rotWithShape="1">
            <a:blip r:embed="rId4" cstate="print">
              <a:extLst>
                <a:ext uri="{28A0092B-C50C-407E-A947-70E740481C1C}">
                  <a14:useLocalDpi xmlns:a14="http://schemas.microsoft.com/office/drawing/2010/main"/>
                </a:ext>
              </a:extLst>
            </a:blip>
            <a:srcRect b="1852"/>
            <a:stretch/>
          </p:blipFill>
          <p:spPr>
            <a:xfrm>
              <a:off x="0" y="-62171"/>
              <a:ext cx="5448300" cy="6920171"/>
            </a:xfrm>
            <a:prstGeom prst="rect">
              <a:avLst/>
            </a:prstGeom>
          </p:spPr>
        </p:pic>
        <p:pic>
          <p:nvPicPr>
            <p:cNvPr id="22" name="Picture 21" descr="Pages from CHRONOS_EVI-3_05152015_Red_Team_STversion.pdf"/>
            <p:cNvPicPr>
              <a:picLocks noChangeAspect="1"/>
            </p:cNvPicPr>
            <p:nvPr/>
          </p:nvPicPr>
          <p:blipFill rotWithShape="1">
            <a:blip r:embed="rId5" cstate="print">
              <a:extLst>
                <a:ext uri="{28A0092B-C50C-407E-A947-70E740481C1C}">
                  <a14:useLocalDpi xmlns:a14="http://schemas.microsoft.com/office/drawing/2010/main"/>
                </a:ext>
              </a:extLst>
            </a:blip>
            <a:srcRect t="74913" r="60140" b="13199"/>
            <a:stretch/>
          </p:blipFill>
          <p:spPr>
            <a:xfrm>
              <a:off x="0" y="5867400"/>
              <a:ext cx="3347028" cy="990600"/>
            </a:xfrm>
            <a:prstGeom prst="rect">
              <a:avLst/>
            </a:prstGeom>
            <a:effectLst>
              <a:softEdge rad="76200"/>
            </a:effectLst>
          </p:spPr>
        </p:pic>
      </p:grpSp>
      <p:grpSp>
        <p:nvGrpSpPr>
          <p:cNvPr id="24" name="Group 23"/>
          <p:cNvGrpSpPr/>
          <p:nvPr/>
        </p:nvGrpSpPr>
        <p:grpSpPr>
          <a:xfrm>
            <a:off x="252397" y="5607050"/>
            <a:ext cx="6421769" cy="673100"/>
            <a:chOff x="4014751" y="6184900"/>
            <a:chExt cx="5129249" cy="673100"/>
          </a:xfrm>
        </p:grpSpPr>
        <p:pic>
          <p:nvPicPr>
            <p:cNvPr id="25" name="Picture 6" descr="File:Batc frame hor.png">
              <a:hlinkClick r:id="rId6"/>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11228" y="6184900"/>
              <a:ext cx="2432772" cy="673100"/>
            </a:xfrm>
            <a:prstGeom prst="rect">
              <a:avLst/>
            </a:prstGeom>
            <a:noFill/>
          </p:spPr>
        </p:pic>
        <p:pic>
          <p:nvPicPr>
            <p:cNvPr id="26" name="Picture 8" descr="Home">
              <a:hlinkClick r:id="rId8"/>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014751" y="6184900"/>
              <a:ext cx="1983399" cy="673100"/>
            </a:xfrm>
            <a:prstGeom prst="rect">
              <a:avLst/>
            </a:prstGeom>
            <a:solidFill>
              <a:schemeClr val="bg1"/>
            </a:solidFill>
          </p:spPr>
        </p:pic>
        <p:pic>
          <p:nvPicPr>
            <p:cNvPr id="27" name="Picture 159"/>
            <p:cNvPicPr>
              <a:picLocks noChangeAspect="1" noChangeArrowheads="1"/>
            </p:cNvPicPr>
            <p:nvPr/>
          </p:nvPicPr>
          <p:blipFill>
            <a:blip r:embed="rId10" cstate="print">
              <a:extLst>
                <a:ext uri="{28A0092B-C50C-407E-A947-70E740481C1C}">
                  <a14:useLocalDpi xmlns:a14="http://schemas.microsoft.com/office/drawing/2010/main"/>
                </a:ext>
              </a:extLst>
            </a:blip>
            <a:srcRect b="7692"/>
            <a:stretch>
              <a:fillRect/>
            </a:stretch>
          </p:blipFill>
          <p:spPr bwMode="auto">
            <a:xfrm>
              <a:off x="5933146" y="6184900"/>
              <a:ext cx="853416" cy="673099"/>
            </a:xfrm>
            <a:prstGeom prst="rect">
              <a:avLst/>
            </a:prstGeom>
            <a:noFill/>
            <a:ln w="12700">
              <a:noFill/>
              <a:miter lim="800000"/>
              <a:headEnd/>
              <a:tailEnd/>
            </a:ln>
          </p:spPr>
        </p:pic>
      </p:grpSp>
      <p:sp>
        <p:nvSpPr>
          <p:cNvPr id="15" name="Rectangle 10">
            <a:extLst>
              <a:ext uri="{FF2B5EF4-FFF2-40B4-BE49-F238E27FC236}">
                <a16:creationId xmlns:a16="http://schemas.microsoft.com/office/drawing/2014/main" id="{A000CBCB-D03A-5741-8D30-41924C675AB9}"/>
              </a:ext>
            </a:extLst>
          </p:cNvPr>
          <p:cNvSpPr>
            <a:spLocks noChangeArrowheads="1"/>
          </p:cNvSpPr>
          <p:nvPr/>
        </p:nvSpPr>
        <p:spPr bwMode="auto">
          <a:xfrm>
            <a:off x="4307146" y="1425990"/>
            <a:ext cx="2577116" cy="338554"/>
          </a:xfrm>
          <a:prstGeom prst="rect">
            <a:avLst/>
          </a:prstGeom>
          <a:noFill/>
          <a:ln>
            <a:noFill/>
          </a:ln>
        </p:spPr>
        <p:txBody>
          <a:bodyPr wrap="none">
            <a:spAutoFit/>
          </a:bodyPr>
          <a:lstStyle>
            <a:lvl1pPr>
              <a:defRPr sz="2400">
                <a:solidFill>
                  <a:schemeClr val="tx1"/>
                </a:solidFill>
                <a:latin typeface="Verdana" charset="0"/>
                <a:ea typeface="ヒラギノ角ゴ Pro W3" charset="-128"/>
              </a:defRPr>
            </a:lvl1pPr>
            <a:lvl2pPr marL="742950" indent="-285750">
              <a:defRPr sz="2400">
                <a:solidFill>
                  <a:schemeClr val="tx1"/>
                </a:solidFill>
                <a:latin typeface="Verdana" charset="0"/>
                <a:ea typeface="ヒラギノ角ゴ Pro W3" charset="-128"/>
              </a:defRPr>
            </a:lvl2pPr>
            <a:lvl3pPr marL="1143000" indent="-228600">
              <a:defRPr sz="2400">
                <a:solidFill>
                  <a:schemeClr val="tx1"/>
                </a:solidFill>
                <a:latin typeface="Verdana" charset="0"/>
                <a:ea typeface="ヒラギノ角ゴ Pro W3" charset="-128"/>
              </a:defRPr>
            </a:lvl3pPr>
            <a:lvl4pPr marL="1600200" indent="-228600">
              <a:defRPr sz="2400">
                <a:solidFill>
                  <a:schemeClr val="tx1"/>
                </a:solidFill>
                <a:latin typeface="Verdana" charset="0"/>
                <a:ea typeface="ヒラギノ角ゴ Pro W3" charset="-128"/>
              </a:defRPr>
            </a:lvl4pPr>
            <a:lvl5pPr marL="2057400" indent="-228600">
              <a:defRPr sz="2400">
                <a:solidFill>
                  <a:schemeClr val="tx1"/>
                </a:solidFill>
                <a:latin typeface="Verdana" charset="0"/>
                <a:ea typeface="ヒラギノ角ゴ Pro W3" charset="-128"/>
              </a:defRPr>
            </a:lvl5pPr>
            <a:lvl6pPr marL="2514600" indent="-228600" eaLnBrk="0" fontAlgn="base" hangingPunct="0">
              <a:spcBef>
                <a:spcPct val="0"/>
              </a:spcBef>
              <a:spcAft>
                <a:spcPct val="0"/>
              </a:spcAft>
              <a:defRPr sz="2400">
                <a:solidFill>
                  <a:schemeClr val="tx1"/>
                </a:solidFill>
                <a:latin typeface="Verdana" charset="0"/>
                <a:ea typeface="ヒラギノ角ゴ Pro W3" charset="-128"/>
              </a:defRPr>
            </a:lvl6pPr>
            <a:lvl7pPr marL="2971800" indent="-228600" eaLnBrk="0" fontAlgn="base" hangingPunct="0">
              <a:spcBef>
                <a:spcPct val="0"/>
              </a:spcBef>
              <a:spcAft>
                <a:spcPct val="0"/>
              </a:spcAft>
              <a:defRPr sz="2400">
                <a:solidFill>
                  <a:schemeClr val="tx1"/>
                </a:solidFill>
                <a:latin typeface="Verdana" charset="0"/>
                <a:ea typeface="ヒラギノ角ゴ Pro W3" charset="-128"/>
              </a:defRPr>
            </a:lvl7pPr>
            <a:lvl8pPr marL="3429000" indent="-228600" eaLnBrk="0" fontAlgn="base" hangingPunct="0">
              <a:spcBef>
                <a:spcPct val="0"/>
              </a:spcBef>
              <a:spcAft>
                <a:spcPct val="0"/>
              </a:spcAft>
              <a:defRPr sz="2400">
                <a:solidFill>
                  <a:schemeClr val="tx1"/>
                </a:solidFill>
                <a:latin typeface="Verdana" charset="0"/>
                <a:ea typeface="ヒラギノ角ゴ Pro W3" charset="-128"/>
              </a:defRPr>
            </a:lvl8pPr>
            <a:lvl9pPr marL="3886200" indent="-228600" eaLnBrk="0" fontAlgn="base" hangingPunct="0">
              <a:spcBef>
                <a:spcPct val="0"/>
              </a:spcBef>
              <a:spcAft>
                <a:spcPct val="0"/>
              </a:spcAft>
              <a:defRPr sz="2400">
                <a:solidFill>
                  <a:schemeClr val="tx1"/>
                </a:solidFill>
                <a:latin typeface="Verdana" charset="0"/>
                <a:ea typeface="ヒラギノ角ゴ Pro W3" charset="-128"/>
              </a:defRPr>
            </a:lvl9pPr>
          </a:lstStyle>
          <a:p>
            <a:r>
              <a:rPr lang="en-US" altLang="en-US" sz="1600" i="1" dirty="0">
                <a:solidFill>
                  <a:schemeClr val="bg1"/>
                </a:solidFill>
                <a:latin typeface="Arial" charset="0"/>
              </a:rPr>
              <a:t>Edwards et al., AMT, 2018</a:t>
            </a:r>
          </a:p>
        </p:txBody>
      </p:sp>
    </p:spTree>
    <p:extLst>
      <p:ext uri="{BB962C8B-B14F-4D97-AF65-F5344CB8AC3E}">
        <p14:creationId xmlns:p14="http://schemas.microsoft.com/office/powerpoint/2010/main" val="1335822633"/>
      </p:ext>
    </p:extLst>
  </p:cSld>
  <p:clrMapOvr>
    <a:masterClrMapping/>
  </p:clrMapOvr>
  <p:transition spd="slow">
    <p:cover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75EC8D21-9C97-1CF1-8CCE-4ACA737B0848}"/>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0" y="0"/>
            <a:ext cx="12196936" cy="6203092"/>
          </a:xfrm>
          <a:prstGeom prst="rect">
            <a:avLst/>
          </a:prstGeom>
          <a:effectLst/>
        </p:spPr>
      </p:pic>
      <p:grpSp>
        <p:nvGrpSpPr>
          <p:cNvPr id="13" name="Group 12">
            <a:extLst>
              <a:ext uri="{FF2B5EF4-FFF2-40B4-BE49-F238E27FC236}">
                <a16:creationId xmlns:a16="http://schemas.microsoft.com/office/drawing/2014/main" id="{457B6DE2-C34C-CE4F-32C8-345AD4A3A4AE}"/>
              </a:ext>
            </a:extLst>
          </p:cNvPr>
          <p:cNvGrpSpPr/>
          <p:nvPr/>
        </p:nvGrpSpPr>
        <p:grpSpPr>
          <a:xfrm>
            <a:off x="466959" y="2822491"/>
            <a:ext cx="11379648" cy="3290394"/>
            <a:chOff x="466959" y="2822491"/>
            <a:chExt cx="11379648" cy="3290394"/>
          </a:xfrm>
        </p:grpSpPr>
        <p:grpSp>
          <p:nvGrpSpPr>
            <p:cNvPr id="6" name="Group 5">
              <a:extLst>
                <a:ext uri="{FF2B5EF4-FFF2-40B4-BE49-F238E27FC236}">
                  <a16:creationId xmlns:a16="http://schemas.microsoft.com/office/drawing/2014/main" id="{1DD0AD87-B0BC-FF63-A4E5-634128B82EE8}"/>
                </a:ext>
              </a:extLst>
            </p:cNvPr>
            <p:cNvGrpSpPr/>
            <p:nvPr/>
          </p:nvGrpSpPr>
          <p:grpSpPr>
            <a:xfrm>
              <a:off x="8284938" y="2822491"/>
              <a:ext cx="3561669" cy="3290394"/>
              <a:chOff x="8308714" y="3026465"/>
              <a:chExt cx="3561669" cy="3290394"/>
            </a:xfrm>
          </p:grpSpPr>
          <p:pic>
            <p:nvPicPr>
              <p:cNvPr id="7" name="Picture 6">
                <a:extLst>
                  <a:ext uri="{FF2B5EF4-FFF2-40B4-BE49-F238E27FC236}">
                    <a16:creationId xmlns:a16="http://schemas.microsoft.com/office/drawing/2014/main" id="{0224A14E-9DD0-C1D4-01EC-82CC78969FC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08714" y="3026465"/>
                <a:ext cx="3440103" cy="3290394"/>
              </a:xfrm>
              <a:prstGeom prst="rect">
                <a:avLst/>
              </a:prstGeom>
              <a:effectLst>
                <a:outerShdw blurRad="50800" dist="265588" dir="2700000" algn="tl" rotWithShape="0">
                  <a:prstClr val="black">
                    <a:alpha val="40000"/>
                  </a:prstClr>
                </a:outerShdw>
              </a:effectLst>
            </p:spPr>
          </p:pic>
          <p:sp>
            <p:nvSpPr>
              <p:cNvPr id="8" name="TextBox 7">
                <a:extLst>
                  <a:ext uri="{FF2B5EF4-FFF2-40B4-BE49-F238E27FC236}">
                    <a16:creationId xmlns:a16="http://schemas.microsoft.com/office/drawing/2014/main" id="{93F6F93F-2FBD-C0DE-C074-2B9B3FB84D99}"/>
                  </a:ext>
                </a:extLst>
              </p:cNvPr>
              <p:cNvSpPr txBox="1"/>
              <p:nvPr/>
            </p:nvSpPr>
            <p:spPr>
              <a:xfrm>
                <a:off x="8308714" y="3061380"/>
                <a:ext cx="3561669" cy="523220"/>
              </a:xfrm>
              <a:prstGeom prst="rect">
                <a:avLst/>
              </a:prstGeom>
              <a:noFill/>
            </p:spPr>
            <p:txBody>
              <a:bodyPr wrap="square">
                <a:spAutoFit/>
              </a:bodyPr>
              <a:lstStyle/>
              <a:p>
                <a:pPr marL="58737">
                  <a:spcAft>
                    <a:spcPts val="600"/>
                  </a:spcAft>
                  <a:buClr>
                    <a:srgbClr val="FFFFFF"/>
                  </a:buClr>
                  <a:buSzPct val="120000"/>
                  <a:tabLst>
                    <a:tab pos="44450" algn="l"/>
                    <a:tab pos="166688" algn="l"/>
                  </a:tabLst>
                </a:pPr>
                <a:r>
                  <a:rPr lang="en-US" sz="1400" dirty="0">
                    <a:solidFill>
                      <a:srgbClr val="FFFFFF"/>
                    </a:solidFill>
                    <a:latin typeface="Verdana"/>
                    <a:cs typeface="Verdana"/>
                  </a:rPr>
                  <a:t>GEMS launch Feb. 2020 from the French Guiana Spaceport</a:t>
                </a:r>
              </a:p>
            </p:txBody>
          </p:sp>
        </p:grpSp>
        <p:grpSp>
          <p:nvGrpSpPr>
            <p:cNvPr id="5" name="Group 4">
              <a:extLst>
                <a:ext uri="{FF2B5EF4-FFF2-40B4-BE49-F238E27FC236}">
                  <a16:creationId xmlns:a16="http://schemas.microsoft.com/office/drawing/2014/main" id="{5CB17324-341D-6CBF-5970-7EAA621FE9E6}"/>
                </a:ext>
              </a:extLst>
            </p:cNvPr>
            <p:cNvGrpSpPr/>
            <p:nvPr/>
          </p:nvGrpSpPr>
          <p:grpSpPr>
            <a:xfrm>
              <a:off x="466959" y="2822491"/>
              <a:ext cx="3440103" cy="3290394"/>
              <a:chOff x="3813840" y="1783803"/>
              <a:chExt cx="3440103" cy="3290394"/>
            </a:xfrm>
          </p:grpSpPr>
          <p:pic>
            <p:nvPicPr>
              <p:cNvPr id="2" name="Picture 1">
                <a:extLst>
                  <a:ext uri="{FF2B5EF4-FFF2-40B4-BE49-F238E27FC236}">
                    <a16:creationId xmlns:a16="http://schemas.microsoft.com/office/drawing/2014/main" id="{A5A8DBBE-9EB5-AD2D-2D9C-ECBB0F30A9A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813840" y="1783803"/>
                <a:ext cx="3440103" cy="3290394"/>
              </a:xfrm>
              <a:prstGeom prst="rect">
                <a:avLst/>
              </a:prstGeom>
              <a:effectLst>
                <a:outerShdw blurRad="50800" dist="260336" dir="2700000" algn="tl" rotWithShape="0">
                  <a:prstClr val="black">
                    <a:alpha val="40000"/>
                  </a:prstClr>
                </a:outerShdw>
              </a:effectLst>
            </p:spPr>
          </p:pic>
          <p:sp>
            <p:nvSpPr>
              <p:cNvPr id="3" name="TextBox 2">
                <a:extLst>
                  <a:ext uri="{FF2B5EF4-FFF2-40B4-BE49-F238E27FC236}">
                    <a16:creationId xmlns:a16="http://schemas.microsoft.com/office/drawing/2014/main" id="{6CEDB666-3102-7F15-6889-39940B8BEEF1}"/>
                  </a:ext>
                </a:extLst>
              </p:cNvPr>
              <p:cNvSpPr txBox="1"/>
              <p:nvPr/>
            </p:nvSpPr>
            <p:spPr>
              <a:xfrm>
                <a:off x="3813840" y="1818718"/>
                <a:ext cx="2932732" cy="523220"/>
              </a:xfrm>
              <a:prstGeom prst="rect">
                <a:avLst/>
              </a:prstGeom>
              <a:noFill/>
            </p:spPr>
            <p:txBody>
              <a:bodyPr wrap="square">
                <a:spAutoFit/>
              </a:bodyPr>
              <a:lstStyle/>
              <a:p>
                <a:pPr marL="58737">
                  <a:spcAft>
                    <a:spcPts val="600"/>
                  </a:spcAft>
                  <a:buClr>
                    <a:srgbClr val="FFFFFF"/>
                  </a:buClr>
                  <a:buSzPct val="120000"/>
                  <a:tabLst>
                    <a:tab pos="44450" algn="l"/>
                    <a:tab pos="166688" algn="l"/>
                  </a:tabLst>
                </a:pPr>
                <a:r>
                  <a:rPr lang="en-US" sz="1400" dirty="0">
                    <a:solidFill>
                      <a:srgbClr val="FFFFFF"/>
                    </a:solidFill>
                    <a:latin typeface="Verdana"/>
                    <a:cs typeface="Verdana"/>
                  </a:rPr>
                  <a:t>TEMPO launch Apr. 2023 from Kennedy Space Center</a:t>
                </a:r>
              </a:p>
            </p:txBody>
          </p:sp>
        </p:grpSp>
        <p:grpSp>
          <p:nvGrpSpPr>
            <p:cNvPr id="12" name="Group 11">
              <a:extLst>
                <a:ext uri="{FF2B5EF4-FFF2-40B4-BE49-F238E27FC236}">
                  <a16:creationId xmlns:a16="http://schemas.microsoft.com/office/drawing/2014/main" id="{06D14E8F-B00C-AED1-62FC-C68610EA64D7}"/>
                </a:ext>
              </a:extLst>
            </p:cNvPr>
            <p:cNvGrpSpPr/>
            <p:nvPr/>
          </p:nvGrpSpPr>
          <p:grpSpPr>
            <a:xfrm>
              <a:off x="4494506" y="2822491"/>
              <a:ext cx="3440103" cy="3290394"/>
              <a:chOff x="4494506" y="2822491"/>
              <a:chExt cx="3440103" cy="3290394"/>
            </a:xfrm>
          </p:grpSpPr>
          <p:pic>
            <p:nvPicPr>
              <p:cNvPr id="10" name="Picture 9">
                <a:extLst>
                  <a:ext uri="{FF2B5EF4-FFF2-40B4-BE49-F238E27FC236}">
                    <a16:creationId xmlns:a16="http://schemas.microsoft.com/office/drawing/2014/main" id="{EA7C9B34-D300-C343-C56D-5B02FC7BDC43}"/>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4494506" y="2822491"/>
                <a:ext cx="3440103" cy="3290394"/>
              </a:xfrm>
              <a:prstGeom prst="rect">
                <a:avLst/>
              </a:prstGeom>
              <a:effectLst>
                <a:outerShdw blurRad="50800" dist="254000" dir="2700000" algn="tl" rotWithShape="0">
                  <a:prstClr val="black">
                    <a:alpha val="40000"/>
                  </a:prstClr>
                </a:outerShdw>
              </a:effectLst>
            </p:spPr>
          </p:pic>
          <p:sp>
            <p:nvSpPr>
              <p:cNvPr id="11" name="TextBox 10">
                <a:extLst>
                  <a:ext uri="{FF2B5EF4-FFF2-40B4-BE49-F238E27FC236}">
                    <a16:creationId xmlns:a16="http://schemas.microsoft.com/office/drawing/2014/main" id="{65FBAF88-ACC1-AE58-E8D0-890DEE8BA708}"/>
                  </a:ext>
                </a:extLst>
              </p:cNvPr>
              <p:cNvSpPr txBox="1"/>
              <p:nvPr/>
            </p:nvSpPr>
            <p:spPr>
              <a:xfrm>
                <a:off x="4494506" y="2857406"/>
                <a:ext cx="2932732" cy="523220"/>
              </a:xfrm>
              <a:prstGeom prst="rect">
                <a:avLst/>
              </a:prstGeom>
              <a:noFill/>
            </p:spPr>
            <p:txBody>
              <a:bodyPr wrap="square">
                <a:spAutoFit/>
              </a:bodyPr>
              <a:lstStyle/>
              <a:p>
                <a:pPr marL="58737">
                  <a:spcAft>
                    <a:spcPts val="600"/>
                  </a:spcAft>
                  <a:buClr>
                    <a:srgbClr val="FFFFFF"/>
                  </a:buClr>
                  <a:buSzPct val="120000"/>
                  <a:tabLst>
                    <a:tab pos="44450" algn="l"/>
                    <a:tab pos="166688" algn="l"/>
                  </a:tabLst>
                </a:pPr>
                <a:r>
                  <a:rPr lang="en-US" sz="1400" dirty="0">
                    <a:solidFill>
                      <a:srgbClr val="FFFFFF"/>
                    </a:solidFill>
                    <a:latin typeface="Verdana"/>
                    <a:cs typeface="Verdana"/>
                  </a:rPr>
                  <a:t>S5 launch Aug. 2025 from the French Guiana Spaceport</a:t>
                </a:r>
              </a:p>
            </p:txBody>
          </p:sp>
        </p:grpSp>
      </p:grpSp>
    </p:spTree>
    <p:extLst>
      <p:ext uri="{BB962C8B-B14F-4D97-AF65-F5344CB8AC3E}">
        <p14:creationId xmlns:p14="http://schemas.microsoft.com/office/powerpoint/2010/main" val="73772038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550E-EAFD-A12F-8FCF-FC24A7DCAA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F198470-FBB1-E6AC-38E8-93B819D8E95C}"/>
              </a:ext>
            </a:extLst>
          </p:cNvPr>
          <p:cNvSpPr/>
          <p:nvPr/>
        </p:nvSpPr>
        <p:spPr>
          <a:xfrm>
            <a:off x="0" y="0"/>
            <a:ext cx="12192000" cy="620606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Google Shape;136;p35">
            <a:extLst>
              <a:ext uri="{FF2B5EF4-FFF2-40B4-BE49-F238E27FC236}">
                <a16:creationId xmlns:a16="http://schemas.microsoft.com/office/drawing/2014/main" id="{3F3EEDBA-B295-3FF6-EC2E-28D1083BB43C}"/>
              </a:ext>
            </a:extLst>
          </p:cNvPr>
          <p:cNvSpPr/>
          <p:nvPr/>
        </p:nvSpPr>
        <p:spPr>
          <a:xfrm>
            <a:off x="3918561" y="3982751"/>
            <a:ext cx="5230843" cy="677100"/>
          </a:xfrm>
          <a:prstGeom prst="rect">
            <a:avLst/>
          </a:prstGeom>
          <a:noFill/>
          <a:ln>
            <a:noFill/>
          </a:ln>
        </p:spPr>
        <p:txBody>
          <a:bodyPr spcFirstLastPara="1" wrap="square" lIns="91425" tIns="45700" rIns="91425" bIns="45700" anchor="t" anchorCtr="0">
            <a:noAutofit/>
          </a:bodyPr>
          <a:lstStyle/>
          <a:p>
            <a:pPr lvl="0">
              <a:spcBef>
                <a:spcPts val="0"/>
              </a:spcBef>
              <a:spcAft>
                <a:spcPts val="0"/>
              </a:spcAft>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sym typeface="Helvetica Neue"/>
              </a:rPr>
              <a:t>David Edwards (NCAR) </a:t>
            </a:r>
          </a:p>
        </p:txBody>
      </p:sp>
      <p:pic>
        <p:nvPicPr>
          <p:cNvPr id="4" name="Picture 3">
            <a:extLst>
              <a:ext uri="{FF2B5EF4-FFF2-40B4-BE49-F238E27FC236}">
                <a16:creationId xmlns:a16="http://schemas.microsoft.com/office/drawing/2014/main" id="{6D885722-1FF1-4728-C011-6C67A4B441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166004" y="0"/>
            <a:ext cx="9859992" cy="6142008"/>
          </a:xfrm>
          <a:prstGeom prst="rect">
            <a:avLst/>
          </a:prstGeom>
          <a:effectLst>
            <a:softEdge rad="267232"/>
          </a:effectLst>
        </p:spPr>
      </p:pic>
      <p:sp>
        <p:nvSpPr>
          <p:cNvPr id="8" name="TextBox 7">
            <a:extLst>
              <a:ext uri="{FF2B5EF4-FFF2-40B4-BE49-F238E27FC236}">
                <a16:creationId xmlns:a16="http://schemas.microsoft.com/office/drawing/2014/main" id="{1AD418D8-8C18-6A5E-295F-7AFF7C8B1D17}"/>
              </a:ext>
            </a:extLst>
          </p:cNvPr>
          <p:cNvSpPr txBox="1"/>
          <p:nvPr/>
        </p:nvSpPr>
        <p:spPr>
          <a:xfrm>
            <a:off x="4546122" y="5909522"/>
            <a:ext cx="6196706" cy="307777"/>
          </a:xfrm>
          <a:prstGeom prst="rect">
            <a:avLst/>
          </a:prstGeom>
          <a:noFill/>
        </p:spPr>
        <p:txBody>
          <a:bodyPr wrap="square">
            <a:spAutoFit/>
          </a:bodyPr>
          <a:lstStyle/>
          <a:p>
            <a:pPr marL="58737" algn="r">
              <a:spcAft>
                <a:spcPts val="600"/>
              </a:spcAft>
              <a:buClr>
                <a:srgbClr val="FFFFFF"/>
              </a:buClr>
              <a:buSzPct val="120000"/>
              <a:tabLst>
                <a:tab pos="44450" algn="l"/>
                <a:tab pos="166688" algn="l"/>
              </a:tabLst>
            </a:pPr>
            <a:r>
              <a:rPr lang="en-US" sz="1400" dirty="0">
                <a:solidFill>
                  <a:srgbClr val="FFFFFF"/>
                </a:solidFill>
                <a:latin typeface="Verdana"/>
                <a:cs typeface="Verdana"/>
              </a:rPr>
              <a:t>TEMPO launch April 7, 2023, from Kennedy Space Center, FL USA</a:t>
            </a:r>
          </a:p>
        </p:txBody>
      </p:sp>
      <p:sp>
        <p:nvSpPr>
          <p:cNvPr id="9" name="Text Box 2">
            <a:extLst>
              <a:ext uri="{FF2B5EF4-FFF2-40B4-BE49-F238E27FC236}">
                <a16:creationId xmlns:a16="http://schemas.microsoft.com/office/drawing/2014/main" id="{661DB869-542E-B71A-8FF1-D082C99E4215}"/>
              </a:ext>
            </a:extLst>
          </p:cNvPr>
          <p:cNvSpPr txBox="1">
            <a:spLocks noChangeArrowheads="1"/>
          </p:cNvSpPr>
          <p:nvPr/>
        </p:nvSpPr>
        <p:spPr bwMode="auto">
          <a:xfrm>
            <a:off x="1997475" y="843426"/>
            <a:ext cx="8508580" cy="3477875"/>
          </a:xfrm>
          <a:prstGeom prst="rect">
            <a:avLst/>
          </a:prstGeom>
          <a:noFill/>
          <a:ln w="9525">
            <a:noFill/>
            <a:miter lim="800000"/>
            <a:headEnd/>
            <a:tailEnd/>
          </a:ln>
        </p:spPr>
        <p:txBody>
          <a:bodyPr wrap="square">
            <a:spAutoFit/>
          </a:bodyPr>
          <a:lstStyle/>
          <a:p>
            <a:r>
              <a:rPr lang="en-US" sz="3200" dirty="0">
                <a:solidFill>
                  <a:srgbClr val="FFFFFF"/>
                </a:solidFill>
                <a:latin typeface="Verdana"/>
                <a:cs typeface="Verdana"/>
              </a:rPr>
              <a:t>Congratulations to Kelly on a long career of seminal achievements across molecular spectroscopy, atmospheric radiative transfer, instrument development and mission realization</a:t>
            </a:r>
          </a:p>
          <a:p>
            <a:r>
              <a:rPr lang="en-US" sz="3200" dirty="0">
                <a:solidFill>
                  <a:srgbClr val="FFFFFF"/>
                </a:solidFill>
                <a:latin typeface="Verdana"/>
                <a:cs typeface="Verdana"/>
              </a:rPr>
              <a:t>… and for the support and mentoring!</a:t>
            </a:r>
          </a:p>
          <a:p>
            <a:pPr algn="r"/>
            <a:endParaRPr lang="en-US" sz="2800" dirty="0">
              <a:solidFill>
                <a:srgbClr val="FFFFFF"/>
              </a:solidFill>
              <a:latin typeface="Verdana"/>
              <a:cs typeface="Verdana"/>
            </a:endParaRPr>
          </a:p>
        </p:txBody>
      </p:sp>
    </p:spTree>
    <p:extLst>
      <p:ext uri="{BB962C8B-B14F-4D97-AF65-F5344CB8AC3E}">
        <p14:creationId xmlns:p14="http://schemas.microsoft.com/office/powerpoint/2010/main" val="3973371288"/>
      </p:ext>
    </p:extLst>
  </p:cSld>
  <p:clrMapOvr>
    <a:masterClrMapping/>
  </p:clrMapOvr>
  <p:transition spd="slow">
    <p:cover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47A05-D165-1CF2-9135-EE449B70D6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487940" y="1672913"/>
            <a:ext cx="5032891" cy="3774668"/>
          </a:xfrm>
          <a:prstGeom prst="rect">
            <a:avLst/>
          </a:prstGeom>
          <a:effectLst>
            <a:outerShdw blurRad="50800" dist="96618" dir="2700000" algn="tl" rotWithShape="0">
              <a:prstClr val="black">
                <a:alpha val="40000"/>
              </a:prstClr>
            </a:outerShdw>
          </a:effectLst>
        </p:spPr>
      </p:pic>
      <p:pic>
        <p:nvPicPr>
          <p:cNvPr id="4" name="Picture 3">
            <a:extLst>
              <a:ext uri="{FF2B5EF4-FFF2-40B4-BE49-F238E27FC236}">
                <a16:creationId xmlns:a16="http://schemas.microsoft.com/office/drawing/2014/main" id="{9969A67A-D6E4-2F12-0C3B-A611E4BF6C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71966" y="0"/>
            <a:ext cx="7820034" cy="6211019"/>
          </a:xfrm>
          <a:prstGeom prst="rect">
            <a:avLst/>
          </a:prstGeom>
        </p:spPr>
      </p:pic>
      <p:sp>
        <p:nvSpPr>
          <p:cNvPr id="6" name="Text Box 2">
            <a:extLst>
              <a:ext uri="{FF2B5EF4-FFF2-40B4-BE49-F238E27FC236}">
                <a16:creationId xmlns:a16="http://schemas.microsoft.com/office/drawing/2014/main" id="{1A2ABC60-9F52-8D7D-C613-D9B387D7F28B}"/>
              </a:ext>
            </a:extLst>
          </p:cNvPr>
          <p:cNvSpPr txBox="1">
            <a:spLocks noChangeArrowheads="1"/>
          </p:cNvSpPr>
          <p:nvPr/>
        </p:nvSpPr>
        <p:spPr bwMode="auto">
          <a:xfrm>
            <a:off x="141172" y="77637"/>
            <a:ext cx="5431799" cy="646331"/>
          </a:xfrm>
          <a:prstGeom prst="rect">
            <a:avLst/>
          </a:prstGeom>
          <a:noFill/>
          <a:ln w="9525">
            <a:noFill/>
            <a:miter lim="800000"/>
            <a:headEnd/>
            <a:tailEnd/>
          </a:ln>
        </p:spPr>
        <p:txBody>
          <a:bodyPr wrap="square">
            <a:spAutoFit/>
          </a:bodyPr>
          <a:lstStyle/>
          <a:p>
            <a:r>
              <a:rPr lang="en-US" sz="3600" dirty="0">
                <a:solidFill>
                  <a:srgbClr val="FFFFFF"/>
                </a:solidFill>
                <a:latin typeface="Verdana"/>
                <a:cs typeface="Verdana"/>
              </a:rPr>
              <a:t>I first met Kelly…</a:t>
            </a:r>
          </a:p>
        </p:txBody>
      </p:sp>
      <p:sp>
        <p:nvSpPr>
          <p:cNvPr id="3" name="Oval 2">
            <a:extLst>
              <a:ext uri="{FF2B5EF4-FFF2-40B4-BE49-F238E27FC236}">
                <a16:creationId xmlns:a16="http://schemas.microsoft.com/office/drawing/2014/main" id="{A5657865-AC86-5CDB-B888-FE90FE13C69B}"/>
              </a:ext>
            </a:extLst>
          </p:cNvPr>
          <p:cNvSpPr/>
          <p:nvPr/>
        </p:nvSpPr>
        <p:spPr>
          <a:xfrm>
            <a:off x="5508235" y="1205713"/>
            <a:ext cx="722633" cy="736376"/>
          </a:xfrm>
          <a:prstGeom prst="ellipse">
            <a:avLst/>
          </a:prstGeom>
          <a:noFill/>
          <a:ln w="476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6815D76-315A-3AD8-0DF5-1E9B2A7906C7}"/>
              </a:ext>
            </a:extLst>
          </p:cNvPr>
          <p:cNvGrpSpPr/>
          <p:nvPr/>
        </p:nvGrpSpPr>
        <p:grpSpPr>
          <a:xfrm>
            <a:off x="8488800" y="1205713"/>
            <a:ext cx="1869694" cy="1387593"/>
            <a:chOff x="8488800" y="1205713"/>
            <a:chExt cx="1869694" cy="1387593"/>
          </a:xfrm>
        </p:grpSpPr>
        <p:grpSp>
          <p:nvGrpSpPr>
            <p:cNvPr id="9" name="Group 8">
              <a:extLst>
                <a:ext uri="{FF2B5EF4-FFF2-40B4-BE49-F238E27FC236}">
                  <a16:creationId xmlns:a16="http://schemas.microsoft.com/office/drawing/2014/main" id="{07D48DFE-6036-A8F0-DBBD-8155E0DC650E}"/>
                </a:ext>
              </a:extLst>
            </p:cNvPr>
            <p:cNvGrpSpPr/>
            <p:nvPr/>
          </p:nvGrpSpPr>
          <p:grpSpPr>
            <a:xfrm>
              <a:off x="8488800" y="1205713"/>
              <a:ext cx="1869694" cy="1019405"/>
              <a:chOff x="8488800" y="1205713"/>
              <a:chExt cx="1869694" cy="1019405"/>
            </a:xfrm>
          </p:grpSpPr>
          <p:sp>
            <p:nvSpPr>
              <p:cNvPr id="7" name="Oval 6">
                <a:extLst>
                  <a:ext uri="{FF2B5EF4-FFF2-40B4-BE49-F238E27FC236}">
                    <a16:creationId xmlns:a16="http://schemas.microsoft.com/office/drawing/2014/main" id="{0048966A-A8D5-86CF-B4C1-8B27CD7EE95D}"/>
                  </a:ext>
                </a:extLst>
              </p:cNvPr>
              <p:cNvSpPr/>
              <p:nvPr/>
            </p:nvSpPr>
            <p:spPr>
              <a:xfrm>
                <a:off x="9635861" y="1488742"/>
                <a:ext cx="722633" cy="736376"/>
              </a:xfrm>
              <a:prstGeom prst="ellipse">
                <a:avLst/>
              </a:prstGeom>
              <a:noFill/>
              <a:ln w="476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ACBD388-FCB5-DF48-8F7C-9CE62702599A}"/>
                  </a:ext>
                </a:extLst>
              </p:cNvPr>
              <p:cNvSpPr/>
              <p:nvPr/>
            </p:nvSpPr>
            <p:spPr>
              <a:xfrm>
                <a:off x="8488800" y="1205713"/>
                <a:ext cx="722633" cy="736376"/>
              </a:xfrm>
              <a:prstGeom prst="ellipse">
                <a:avLst/>
              </a:prstGeom>
              <a:noFill/>
              <a:ln w="476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A57C481A-BF81-C716-16B8-3962FBDAE9AB}"/>
                </a:ext>
              </a:extLst>
            </p:cNvPr>
            <p:cNvSpPr/>
            <p:nvPr/>
          </p:nvSpPr>
          <p:spPr>
            <a:xfrm>
              <a:off x="9211433" y="1856930"/>
              <a:ext cx="722633" cy="736376"/>
            </a:xfrm>
            <a:prstGeom prst="ellipse">
              <a:avLst/>
            </a:prstGeom>
            <a:noFill/>
            <a:ln w="476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053312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46E6EB-6B58-0656-9064-F24D5A2672F1}"/>
              </a:ext>
            </a:extLst>
          </p:cNvPr>
          <p:cNvPicPr>
            <a:picLocks noChangeAspect="1"/>
          </p:cNvPicPr>
          <p:nvPr/>
        </p:nvPicPr>
        <p:blipFill>
          <a:blip r:embed="rId3"/>
          <a:stretch>
            <a:fillRect/>
          </a:stretch>
        </p:blipFill>
        <p:spPr>
          <a:xfrm>
            <a:off x="4495248" y="659834"/>
            <a:ext cx="4994773" cy="3784966"/>
          </a:xfrm>
          <a:prstGeom prst="rect">
            <a:avLst/>
          </a:prstGeom>
          <a:effectLst>
            <a:outerShdw blurRad="50800" dist="119601" dir="2700000" algn="tl" rotWithShape="0">
              <a:prstClr val="black">
                <a:alpha val="40000"/>
              </a:prstClr>
            </a:outerShdw>
          </a:effectLst>
        </p:spPr>
      </p:pic>
      <p:pic>
        <p:nvPicPr>
          <p:cNvPr id="5" name="Picture 4">
            <a:extLst>
              <a:ext uri="{FF2B5EF4-FFF2-40B4-BE49-F238E27FC236}">
                <a16:creationId xmlns:a16="http://schemas.microsoft.com/office/drawing/2014/main" id="{DC03D536-CAB4-AF6C-7D1A-50A71970955C}"/>
              </a:ext>
            </a:extLst>
          </p:cNvPr>
          <p:cNvPicPr>
            <a:picLocks noChangeAspect="1"/>
          </p:cNvPicPr>
          <p:nvPr/>
        </p:nvPicPr>
        <p:blipFill>
          <a:blip r:embed="rId4"/>
          <a:stretch>
            <a:fillRect/>
          </a:stretch>
        </p:blipFill>
        <p:spPr>
          <a:xfrm>
            <a:off x="8101054" y="3571336"/>
            <a:ext cx="3883420" cy="2795067"/>
          </a:xfrm>
          <a:prstGeom prst="rect">
            <a:avLst/>
          </a:prstGeom>
          <a:effectLst>
            <a:outerShdw blurRad="50800" dist="114300" dir="2700000" algn="tl" rotWithShape="0">
              <a:prstClr val="black">
                <a:alpha val="40000"/>
              </a:prstClr>
            </a:outerShdw>
          </a:effectLst>
        </p:spPr>
      </p:pic>
      <p:sp>
        <p:nvSpPr>
          <p:cNvPr id="6" name="TextBox 5">
            <a:extLst>
              <a:ext uri="{FF2B5EF4-FFF2-40B4-BE49-F238E27FC236}">
                <a16:creationId xmlns:a16="http://schemas.microsoft.com/office/drawing/2014/main" id="{8E3A91FF-0715-3E89-1791-70CEAA9FED00}"/>
              </a:ext>
            </a:extLst>
          </p:cNvPr>
          <p:cNvSpPr txBox="1"/>
          <p:nvPr/>
        </p:nvSpPr>
        <p:spPr>
          <a:xfrm>
            <a:off x="101554" y="1024832"/>
            <a:ext cx="4332423" cy="4862870"/>
          </a:xfrm>
          <a:prstGeom prst="rect">
            <a:avLst/>
          </a:prstGeom>
          <a:noFill/>
        </p:spPr>
        <p:txBody>
          <a:bodyPr wrap="square" rtlCol="0">
            <a:spAutoFit/>
          </a:bodyPr>
          <a:lstStyle/>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Is important to remember that everything we do in atmospheric composition remote sensing depends on accurate spectral parameters and good radiative transfer</a:t>
            </a:r>
          </a:p>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Community line-lists like HITRAN are indispensable</a:t>
            </a:r>
          </a:p>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As we probe the atmosphere for increasingly weak gas signatures, the details of fundamental molecular physics and the ability to make efficient radiative transfer calculations remain essential  </a:t>
            </a:r>
          </a:p>
        </p:txBody>
      </p:sp>
      <p:sp>
        <p:nvSpPr>
          <p:cNvPr id="7" name="Text Box 2">
            <a:extLst>
              <a:ext uri="{FF2B5EF4-FFF2-40B4-BE49-F238E27FC236}">
                <a16:creationId xmlns:a16="http://schemas.microsoft.com/office/drawing/2014/main" id="{DFC048CC-A5B6-C3E1-B40D-0C226297F1E3}"/>
              </a:ext>
            </a:extLst>
          </p:cNvPr>
          <p:cNvSpPr txBox="1">
            <a:spLocks noChangeArrowheads="1"/>
          </p:cNvSpPr>
          <p:nvPr/>
        </p:nvSpPr>
        <p:spPr bwMode="auto">
          <a:xfrm>
            <a:off x="1464195" y="75059"/>
            <a:ext cx="10520279" cy="584775"/>
          </a:xfrm>
          <a:prstGeom prst="rect">
            <a:avLst/>
          </a:prstGeom>
          <a:noFill/>
          <a:ln w="9525">
            <a:noFill/>
            <a:miter lim="800000"/>
            <a:headEnd/>
            <a:tailEnd/>
          </a:ln>
        </p:spPr>
        <p:txBody>
          <a:bodyPr wrap="square">
            <a:spAutoFit/>
          </a:bodyPr>
          <a:lstStyle/>
          <a:p>
            <a:pPr algn="r">
              <a:defRPr/>
            </a:pPr>
            <a:r>
              <a:rPr lang="en-US" sz="3200" dirty="0">
                <a:solidFill>
                  <a:srgbClr val="FFFFFF"/>
                </a:solidFill>
                <a:latin typeface="Verdana"/>
                <a:cs typeface="Verdana"/>
              </a:rPr>
              <a:t>Importance of spectroscopy and radiative transfer</a:t>
            </a:r>
          </a:p>
        </p:txBody>
      </p:sp>
      <p:sp>
        <p:nvSpPr>
          <p:cNvPr id="8" name="TextBox 7">
            <a:extLst>
              <a:ext uri="{FF2B5EF4-FFF2-40B4-BE49-F238E27FC236}">
                <a16:creationId xmlns:a16="http://schemas.microsoft.com/office/drawing/2014/main" id="{4821CF97-023F-697D-E651-42248EDAF3CF}"/>
              </a:ext>
            </a:extLst>
          </p:cNvPr>
          <p:cNvSpPr txBox="1"/>
          <p:nvPr/>
        </p:nvSpPr>
        <p:spPr>
          <a:xfrm>
            <a:off x="9297596" y="1227001"/>
            <a:ext cx="2384504" cy="584775"/>
          </a:xfrm>
          <a:prstGeom prst="rect">
            <a:avLst/>
          </a:prstGeom>
          <a:solidFill>
            <a:srgbClr val="000090"/>
          </a:solidFill>
        </p:spPr>
        <p:txBody>
          <a:bodyPr wrap="square" rtlCol="0">
            <a:spAutoFit/>
          </a:bodyPr>
          <a:lstStyle/>
          <a:p>
            <a:pPr defTabSz="457200" eaLnBrk="1" fontAlgn="auto" hangingPunct="1">
              <a:spcBef>
                <a:spcPts val="0"/>
              </a:spcBef>
              <a:spcAft>
                <a:spcPts val="0"/>
              </a:spcAft>
              <a:buClr>
                <a:srgbClr val="FFFF00"/>
              </a:buClr>
              <a:buSzPct val="120000"/>
            </a:pP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The GENLN spectral calculation scheme</a:t>
            </a:r>
          </a:p>
        </p:txBody>
      </p:sp>
      <p:sp>
        <p:nvSpPr>
          <p:cNvPr id="9" name="TextBox 8">
            <a:extLst>
              <a:ext uri="{FF2B5EF4-FFF2-40B4-BE49-F238E27FC236}">
                <a16:creationId xmlns:a16="http://schemas.microsoft.com/office/drawing/2014/main" id="{F2CCCEA5-6F1C-C7B8-3096-D656AE9AB4AD}"/>
              </a:ext>
            </a:extLst>
          </p:cNvPr>
          <p:cNvSpPr txBox="1"/>
          <p:nvPr/>
        </p:nvSpPr>
        <p:spPr>
          <a:xfrm>
            <a:off x="5891005" y="5712836"/>
            <a:ext cx="2384504" cy="584775"/>
          </a:xfrm>
          <a:prstGeom prst="rect">
            <a:avLst/>
          </a:prstGeom>
          <a:solidFill>
            <a:srgbClr val="000090"/>
          </a:solidFill>
        </p:spPr>
        <p:txBody>
          <a:bodyPr wrap="square" rtlCol="0">
            <a:spAutoFit/>
          </a:bodyPr>
          <a:lstStyle/>
          <a:p>
            <a:pPr defTabSz="457200" eaLnBrk="1" fontAlgn="auto" hangingPunct="1">
              <a:spcBef>
                <a:spcPts val="0"/>
              </a:spcBef>
              <a:spcAft>
                <a:spcPts val="0"/>
              </a:spcAft>
              <a:buClr>
                <a:srgbClr val="FFFF00"/>
              </a:buClr>
              <a:buSzPct val="120000"/>
            </a:pP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Radiative transfer in the CO 4.3</a:t>
            </a:r>
            <a:r>
              <a:rPr lang="en-US" sz="1600" dirty="0">
                <a:solidFill>
                  <a:prstClr val="white"/>
                </a:solidFill>
                <a:latin typeface="Symbol" pitchFamily="2" charset="2"/>
                <a:ea typeface="Verdana" panose="020B0604030504040204" pitchFamily="34" charset="0"/>
                <a:cs typeface="Verdana" panose="020B0604030504040204" pitchFamily="34" charset="0"/>
              </a:rPr>
              <a:t>m</a:t>
            </a: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m band</a:t>
            </a:r>
          </a:p>
        </p:txBody>
      </p:sp>
      <p:sp>
        <p:nvSpPr>
          <p:cNvPr id="2" name="TextBox 1">
            <a:extLst>
              <a:ext uri="{FF2B5EF4-FFF2-40B4-BE49-F238E27FC236}">
                <a16:creationId xmlns:a16="http://schemas.microsoft.com/office/drawing/2014/main" id="{8641930B-B235-2B2C-D987-1C653B19631A}"/>
              </a:ext>
            </a:extLst>
          </p:cNvPr>
          <p:cNvSpPr txBox="1"/>
          <p:nvPr/>
        </p:nvSpPr>
        <p:spPr>
          <a:xfrm>
            <a:off x="1841216" y="1244609"/>
            <a:ext cx="7108661" cy="5001369"/>
          </a:xfrm>
          <a:prstGeom prst="rect">
            <a:avLst/>
          </a:prstGeom>
          <a:solidFill>
            <a:srgbClr val="002060"/>
          </a:solidFill>
          <a:effectLst>
            <a:outerShdw blurRad="50800" dist="352056" dir="2700000" sx="102000" sy="102000" algn="tl" rotWithShape="0">
              <a:prstClr val="black">
                <a:alpha val="40000"/>
              </a:prstClr>
            </a:outerShdw>
            <a:softEdge rad="139700"/>
          </a:effectLst>
        </p:spPr>
        <p:txBody>
          <a:bodyPr wrap="square" lIns="274320" tIns="274320" rIns="274320" bIns="274320" rtlCol="0">
            <a:spAutoFit/>
          </a:bodyPr>
          <a:lstStyle/>
          <a:p>
            <a:pPr>
              <a:spcBef>
                <a:spcPts val="600"/>
              </a:spcBef>
              <a:buClr>
                <a:srgbClr val="FFFFFF"/>
              </a:buClr>
            </a:pPr>
            <a:r>
              <a:rPr lang="en-US" dirty="0">
                <a:solidFill>
                  <a:schemeClr val="bg1"/>
                </a:solidFill>
                <a:latin typeface="Verdana"/>
                <a:cs typeface="Verdana"/>
              </a:rPr>
              <a:t>Kelly did a lot of work on the development of GOME and SCIAMACHY radiative transfer and retrieval algorithms including:</a:t>
            </a:r>
          </a:p>
          <a:p>
            <a:pPr marL="342900" indent="-342900">
              <a:spcBef>
                <a:spcPts val="600"/>
              </a:spcBef>
              <a:buClr>
                <a:srgbClr val="FFFFFF"/>
              </a:buClr>
              <a:buFont typeface="Arial" panose="020B0604020202020204" pitchFamily="34" charset="0"/>
              <a:buChar char="•"/>
            </a:pPr>
            <a:r>
              <a:rPr lang="en-US" dirty="0">
                <a:solidFill>
                  <a:schemeClr val="bg1"/>
                </a:solidFill>
                <a:latin typeface="Verdana"/>
                <a:cs typeface="Verdana"/>
              </a:rPr>
              <a:t>studies for wavelength calibration</a:t>
            </a:r>
          </a:p>
          <a:p>
            <a:pPr marL="342900" indent="-342900">
              <a:spcBef>
                <a:spcPts val="600"/>
              </a:spcBef>
              <a:buClr>
                <a:srgbClr val="FFFFFF"/>
              </a:buClr>
              <a:buFont typeface="Arial" panose="020B0604020202020204" pitchFamily="34" charset="0"/>
              <a:buChar char="•"/>
            </a:pPr>
            <a:r>
              <a:rPr lang="en-US" dirty="0">
                <a:solidFill>
                  <a:schemeClr val="bg1"/>
                </a:solidFill>
                <a:latin typeface="Verdana"/>
                <a:cs typeface="Verdana"/>
              </a:rPr>
              <a:t>improved solar reference spectrum</a:t>
            </a:r>
          </a:p>
          <a:p>
            <a:pPr marL="342900" indent="-342900">
              <a:spcBef>
                <a:spcPts val="600"/>
              </a:spcBef>
              <a:buClr>
                <a:srgbClr val="FFFFFF"/>
              </a:buClr>
              <a:buFont typeface="Arial" panose="020B0604020202020204" pitchFamily="34" charset="0"/>
              <a:buChar char="•"/>
            </a:pPr>
            <a:r>
              <a:rPr lang="en-US" dirty="0">
                <a:solidFill>
                  <a:schemeClr val="bg1"/>
                </a:solidFill>
                <a:latin typeface="Verdana"/>
                <a:cs typeface="Verdana"/>
              </a:rPr>
              <a:t>Raman scattering and the Ring effect</a:t>
            </a:r>
          </a:p>
          <a:p>
            <a:pPr marL="342900" indent="-342900">
              <a:spcBef>
                <a:spcPts val="600"/>
              </a:spcBef>
              <a:buClr>
                <a:srgbClr val="FFFFFF"/>
              </a:buClr>
              <a:buFont typeface="Arial" panose="020B0604020202020204" pitchFamily="34" charset="0"/>
              <a:buChar char="•"/>
            </a:pPr>
            <a:r>
              <a:rPr lang="en-US" dirty="0">
                <a:solidFill>
                  <a:schemeClr val="bg1"/>
                </a:solidFill>
                <a:latin typeface="Verdana"/>
                <a:cs typeface="Verdana"/>
              </a:rPr>
              <a:t>cloud-top height and cloud coverage using the O2 A and B bands</a:t>
            </a:r>
          </a:p>
          <a:p>
            <a:pPr marL="342900" indent="-342900">
              <a:spcBef>
                <a:spcPts val="600"/>
              </a:spcBef>
              <a:buClr>
                <a:srgbClr val="FFFFFF"/>
              </a:buClr>
              <a:buFont typeface="Arial" panose="020B0604020202020204" pitchFamily="34" charset="0"/>
              <a:buChar char="•"/>
            </a:pPr>
            <a:r>
              <a:rPr lang="en-US" dirty="0">
                <a:solidFill>
                  <a:schemeClr val="bg1"/>
                </a:solidFill>
                <a:latin typeface="Verdana"/>
                <a:cs typeface="Verdana"/>
              </a:rPr>
              <a:t>improving line parameters and quantifying spectroscopic error impact</a:t>
            </a:r>
          </a:p>
        </p:txBody>
      </p:sp>
    </p:spTree>
    <p:extLst>
      <p:ext uri="{BB962C8B-B14F-4D97-AF65-F5344CB8AC3E}">
        <p14:creationId xmlns:p14="http://schemas.microsoft.com/office/powerpoint/2010/main" val="2600214814"/>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C10BE4-43BA-72F6-1816-60D75A1AC5D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64691" y="1394080"/>
            <a:ext cx="6231386" cy="2216626"/>
          </a:xfrm>
          <a:prstGeom prst="rect">
            <a:avLst/>
          </a:prstGeom>
        </p:spPr>
      </p:pic>
      <p:pic>
        <p:nvPicPr>
          <p:cNvPr id="16" name="Picture 15">
            <a:extLst>
              <a:ext uri="{FF2B5EF4-FFF2-40B4-BE49-F238E27FC236}">
                <a16:creationId xmlns:a16="http://schemas.microsoft.com/office/drawing/2014/main" id="{0F39252B-5934-3BFF-07E8-798F7E2168E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rot="5400000">
            <a:off x="8198665" y="-472698"/>
            <a:ext cx="2167365" cy="5636032"/>
          </a:xfrm>
          <a:prstGeom prst="rect">
            <a:avLst/>
          </a:prstGeom>
        </p:spPr>
      </p:pic>
      <p:sp>
        <p:nvSpPr>
          <p:cNvPr id="18" name="TextBox 17">
            <a:extLst>
              <a:ext uri="{FF2B5EF4-FFF2-40B4-BE49-F238E27FC236}">
                <a16:creationId xmlns:a16="http://schemas.microsoft.com/office/drawing/2014/main" id="{269383E9-AEBD-C817-6FC1-F45821A5EA6B}"/>
              </a:ext>
            </a:extLst>
          </p:cNvPr>
          <p:cNvSpPr txBox="1"/>
          <p:nvPr/>
        </p:nvSpPr>
        <p:spPr>
          <a:xfrm>
            <a:off x="177355" y="3940426"/>
            <a:ext cx="11702589" cy="1862048"/>
          </a:xfrm>
          <a:prstGeom prst="rect">
            <a:avLst/>
          </a:prstGeom>
          <a:noFill/>
        </p:spPr>
        <p:txBody>
          <a:bodyPr wrap="square" rtlCol="0">
            <a:spAutoFit/>
          </a:bodyPr>
          <a:lstStyle/>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Value of measuring multiple species with different lifetimes</a:t>
            </a:r>
          </a:p>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Investigations of emissions, chemistry and transport</a:t>
            </a:r>
          </a:p>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Quantifying measurement sensitivity and errors and the ability to integrate with models</a:t>
            </a:r>
          </a:p>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Limitations of spatial resolution and repeat time necessitating long averaging periods to get a complete picture </a:t>
            </a:r>
          </a:p>
        </p:txBody>
      </p:sp>
      <p:sp>
        <p:nvSpPr>
          <p:cNvPr id="2" name="TextBox 1">
            <a:extLst>
              <a:ext uri="{FF2B5EF4-FFF2-40B4-BE49-F238E27FC236}">
                <a16:creationId xmlns:a16="http://schemas.microsoft.com/office/drawing/2014/main" id="{E51D42CF-E9EB-6592-F25F-D3E6B0F9E2E4}"/>
              </a:ext>
            </a:extLst>
          </p:cNvPr>
          <p:cNvSpPr txBox="1"/>
          <p:nvPr/>
        </p:nvSpPr>
        <p:spPr>
          <a:xfrm>
            <a:off x="6724334" y="1055526"/>
            <a:ext cx="4319795" cy="338554"/>
          </a:xfrm>
          <a:prstGeom prst="rect">
            <a:avLst/>
          </a:prstGeom>
          <a:solidFill>
            <a:srgbClr val="000090"/>
          </a:solidFill>
        </p:spPr>
        <p:txBody>
          <a:bodyPr wrap="square" rtlCol="0">
            <a:spAutoFit/>
          </a:bodyPr>
          <a:lstStyle/>
          <a:p>
            <a:pPr defTabSz="457200" eaLnBrk="1" fontAlgn="auto" hangingPunct="1">
              <a:spcBef>
                <a:spcPts val="0"/>
              </a:spcBef>
              <a:spcAft>
                <a:spcPts val="0"/>
              </a:spcAft>
              <a:buClr>
                <a:srgbClr val="FFFF00"/>
              </a:buClr>
              <a:buSzPct val="120000"/>
            </a:pP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MOPITT CO@700h Pa, Jan 20-27, 2001</a:t>
            </a:r>
          </a:p>
        </p:txBody>
      </p:sp>
      <p:sp>
        <p:nvSpPr>
          <p:cNvPr id="3" name="TextBox 2">
            <a:extLst>
              <a:ext uri="{FF2B5EF4-FFF2-40B4-BE49-F238E27FC236}">
                <a16:creationId xmlns:a16="http://schemas.microsoft.com/office/drawing/2014/main" id="{66BE133B-68E5-A418-BB15-F5C74A21F5FF}"/>
              </a:ext>
            </a:extLst>
          </p:cNvPr>
          <p:cNvSpPr txBox="1"/>
          <p:nvPr/>
        </p:nvSpPr>
        <p:spPr>
          <a:xfrm>
            <a:off x="374950" y="1055526"/>
            <a:ext cx="3417122" cy="338554"/>
          </a:xfrm>
          <a:prstGeom prst="rect">
            <a:avLst/>
          </a:prstGeom>
          <a:solidFill>
            <a:srgbClr val="000090"/>
          </a:solidFill>
        </p:spPr>
        <p:txBody>
          <a:bodyPr wrap="square" rtlCol="0">
            <a:spAutoFit/>
          </a:bodyPr>
          <a:lstStyle/>
          <a:p>
            <a:pPr defTabSz="457200" eaLnBrk="1" fontAlgn="auto" hangingPunct="1">
              <a:spcBef>
                <a:spcPts val="0"/>
              </a:spcBef>
              <a:spcAft>
                <a:spcPts val="0"/>
              </a:spcAft>
              <a:buClr>
                <a:srgbClr val="FFFF00"/>
              </a:buClr>
              <a:buSzPct val="120000"/>
            </a:pP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GOME Trop NO</a:t>
            </a:r>
            <a:r>
              <a:rPr lang="en-US" sz="1600" baseline="-25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 VC, July, 1996</a:t>
            </a:r>
          </a:p>
        </p:txBody>
      </p:sp>
      <p:sp>
        <p:nvSpPr>
          <p:cNvPr id="4" name="TextBox 3">
            <a:extLst>
              <a:ext uri="{FF2B5EF4-FFF2-40B4-BE49-F238E27FC236}">
                <a16:creationId xmlns:a16="http://schemas.microsoft.com/office/drawing/2014/main" id="{97A24245-53B6-C2FD-2103-26D61BFD37A6}"/>
              </a:ext>
            </a:extLst>
          </p:cNvPr>
          <p:cNvSpPr txBox="1"/>
          <p:nvPr/>
        </p:nvSpPr>
        <p:spPr>
          <a:xfrm>
            <a:off x="6724334" y="3464876"/>
            <a:ext cx="3155606" cy="338554"/>
          </a:xfrm>
          <a:prstGeom prst="rect">
            <a:avLst/>
          </a:prstGeom>
          <a:noFill/>
        </p:spPr>
        <p:txBody>
          <a:bodyPr wrap="square">
            <a:spAutoFit/>
          </a:bodyPr>
          <a:lstStyle/>
          <a:p>
            <a:r>
              <a:rPr lang="en-US" sz="1600" b="0" i="1" strike="noStrike"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Edwards et al., JGR, 2004</a:t>
            </a:r>
          </a:p>
        </p:txBody>
      </p:sp>
      <p:sp>
        <p:nvSpPr>
          <p:cNvPr id="5" name="TextBox 4">
            <a:extLst>
              <a:ext uri="{FF2B5EF4-FFF2-40B4-BE49-F238E27FC236}">
                <a16:creationId xmlns:a16="http://schemas.microsoft.com/office/drawing/2014/main" id="{449CA1B9-D5AC-F04C-7732-424ACC212426}"/>
              </a:ext>
            </a:extLst>
          </p:cNvPr>
          <p:cNvSpPr txBox="1"/>
          <p:nvPr/>
        </p:nvSpPr>
        <p:spPr>
          <a:xfrm>
            <a:off x="305960" y="3464876"/>
            <a:ext cx="3155606" cy="338554"/>
          </a:xfrm>
          <a:prstGeom prst="rect">
            <a:avLst/>
          </a:prstGeom>
          <a:noFill/>
        </p:spPr>
        <p:txBody>
          <a:bodyPr wrap="square">
            <a:spAutoFit/>
          </a:bodyPr>
          <a:lstStyle/>
          <a:p>
            <a:r>
              <a:rPr lang="en-US" sz="1600" b="0" i="1" strike="noStrike"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Martin et al., JGR, 2002</a:t>
            </a:r>
          </a:p>
        </p:txBody>
      </p:sp>
      <p:sp>
        <p:nvSpPr>
          <p:cNvPr id="6" name="Text Box 2">
            <a:extLst>
              <a:ext uri="{FF2B5EF4-FFF2-40B4-BE49-F238E27FC236}">
                <a16:creationId xmlns:a16="http://schemas.microsoft.com/office/drawing/2014/main" id="{908F4B42-441F-9336-BDE5-9F2AC9639F53}"/>
              </a:ext>
            </a:extLst>
          </p:cNvPr>
          <p:cNvSpPr txBox="1">
            <a:spLocks noChangeArrowheads="1"/>
          </p:cNvSpPr>
          <p:nvPr/>
        </p:nvSpPr>
        <p:spPr bwMode="auto">
          <a:xfrm>
            <a:off x="1464195" y="75059"/>
            <a:ext cx="10520279" cy="646331"/>
          </a:xfrm>
          <a:prstGeom prst="rect">
            <a:avLst/>
          </a:prstGeom>
          <a:noFill/>
          <a:ln w="9525">
            <a:noFill/>
            <a:miter lim="800000"/>
            <a:headEnd/>
            <a:tailEnd/>
          </a:ln>
        </p:spPr>
        <p:txBody>
          <a:bodyPr wrap="square">
            <a:spAutoFit/>
          </a:bodyPr>
          <a:lstStyle/>
          <a:p>
            <a:pPr algn="r">
              <a:defRPr/>
            </a:pPr>
            <a:r>
              <a:rPr lang="en-US" sz="3600" dirty="0">
                <a:solidFill>
                  <a:srgbClr val="FFFFFF"/>
                </a:solidFill>
                <a:latin typeface="Verdana"/>
                <a:cs typeface="Verdana"/>
              </a:rPr>
              <a:t>Early tropospheric trace gas retrievals</a:t>
            </a:r>
          </a:p>
        </p:txBody>
      </p:sp>
      <p:grpSp>
        <p:nvGrpSpPr>
          <p:cNvPr id="7" name="Group 6">
            <a:extLst>
              <a:ext uri="{FF2B5EF4-FFF2-40B4-BE49-F238E27FC236}">
                <a16:creationId xmlns:a16="http://schemas.microsoft.com/office/drawing/2014/main" id="{2FB61FDD-2BBE-74C9-52C3-5A2A3FDED2E5}"/>
              </a:ext>
            </a:extLst>
          </p:cNvPr>
          <p:cNvGrpSpPr/>
          <p:nvPr/>
        </p:nvGrpSpPr>
        <p:grpSpPr>
          <a:xfrm>
            <a:off x="1295703" y="217494"/>
            <a:ext cx="10337256" cy="5946843"/>
            <a:chOff x="798692" y="887817"/>
            <a:chExt cx="10337256" cy="5946843"/>
          </a:xfrm>
        </p:grpSpPr>
        <p:sp>
          <p:nvSpPr>
            <p:cNvPr id="8" name="Rectangle 7">
              <a:extLst>
                <a:ext uri="{FF2B5EF4-FFF2-40B4-BE49-F238E27FC236}">
                  <a16:creationId xmlns:a16="http://schemas.microsoft.com/office/drawing/2014/main" id="{23881C38-770A-CDF6-99A9-ADA00B5B9975}"/>
                </a:ext>
              </a:extLst>
            </p:cNvPr>
            <p:cNvSpPr/>
            <p:nvPr/>
          </p:nvSpPr>
          <p:spPr>
            <a:xfrm>
              <a:off x="798692" y="887817"/>
              <a:ext cx="10337256" cy="5946843"/>
            </a:xfrm>
            <a:prstGeom prst="rect">
              <a:avLst/>
            </a:prstGeom>
            <a:solidFill>
              <a:srgbClr val="002060"/>
            </a:solidFill>
            <a:effectLst>
              <a:outerShdw blurRad="40000" dist="23000" dir="5400000" rotWithShape="0">
                <a:srgbClr val="000000">
                  <a:alpha val="35000"/>
                </a:srgbClr>
              </a:outerShdw>
              <a:softEdge rad="10463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828B326-080D-7700-5B23-B462FE89451A}"/>
                </a:ext>
              </a:extLst>
            </p:cNvPr>
            <p:cNvSpPr txBox="1"/>
            <p:nvPr/>
          </p:nvSpPr>
          <p:spPr>
            <a:xfrm>
              <a:off x="1568064" y="1720688"/>
              <a:ext cx="4763154" cy="4447371"/>
            </a:xfrm>
            <a:prstGeom prst="rect">
              <a:avLst/>
            </a:prstGeom>
            <a:noFill/>
          </p:spPr>
          <p:txBody>
            <a:bodyPr wrap="square" rtlCol="0">
              <a:spAutoFit/>
            </a:bodyPr>
            <a:lstStyle/>
            <a:p>
              <a:pPr lvl="0" eaLnBrk="1" fontAlgn="auto" hangingPunct="1">
                <a:spcBef>
                  <a:spcPts val="600"/>
                </a:spcBef>
                <a:spcAft>
                  <a:spcPts val="0"/>
                </a:spcAft>
                <a:buSzPct val="120000"/>
                <a:defRPr/>
              </a:pP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But people were already talking about going to GEO…. </a:t>
              </a:r>
            </a:p>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Jack Fishman is the authority on the early ideas and proposals starting in 1995 </a:t>
              </a:r>
            </a:p>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Based on MOPITT CO discussions, I was invited by Jack and Doreen Neil at </a:t>
              </a:r>
              <a:r>
                <a:rPr lang="en-US"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LaRC</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 and Kelly at SAO to be part of their submission to the 2007 Decadal Survey RFI based on the </a:t>
              </a:r>
              <a:r>
                <a:rPr lang="en-US"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GeoTRACE</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 mission concept </a:t>
              </a:r>
            </a:p>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And Doreen persuaded me to hold a Workshop at NCAR …</a:t>
              </a:r>
            </a:p>
          </p:txBody>
        </p:sp>
        <p:pic>
          <p:nvPicPr>
            <p:cNvPr id="10" name="Picture 5">
              <a:extLst>
                <a:ext uri="{FF2B5EF4-FFF2-40B4-BE49-F238E27FC236}">
                  <a16:creationId xmlns:a16="http://schemas.microsoft.com/office/drawing/2014/main" id="{E2D3ABC0-403E-10B1-273E-67B50745796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29447" y="1261099"/>
              <a:ext cx="3838940" cy="52583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607437730"/>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6B0AB-8F22-BC9B-B9EB-D4C415AC9196}"/>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B637D9C6-1A02-8B29-7DB5-A95F85CF41FA}"/>
              </a:ext>
            </a:extLst>
          </p:cNvPr>
          <p:cNvSpPr txBox="1"/>
          <p:nvPr/>
        </p:nvSpPr>
        <p:spPr>
          <a:xfrm>
            <a:off x="4842279" y="979806"/>
            <a:ext cx="7272315" cy="4985980"/>
          </a:xfrm>
          <a:prstGeom prst="rect">
            <a:avLst/>
          </a:prstGeom>
          <a:noFill/>
        </p:spPr>
        <p:txBody>
          <a:bodyPr wrap="square" rtlCol="0">
            <a:spAutoFit/>
          </a:bodyPr>
          <a:lstStyle/>
          <a:p>
            <a:pPr lvl="0" eaLnBrk="1" fontAlgn="auto" hangingPunct="1">
              <a:spcBef>
                <a:spcPts val="600"/>
              </a:spcBef>
              <a:spcAft>
                <a:spcPts val="0"/>
              </a:spcAft>
              <a:buSzPct val="120000"/>
              <a:defRPr/>
            </a:pPr>
            <a:r>
              <a:rPr lang="en-US" sz="2000" i="1" dirty="0">
                <a:solidFill>
                  <a:prstClr val="black"/>
                </a:solidFill>
                <a:latin typeface="Verdana" panose="020B0604030504040204" pitchFamily="34" charset="0"/>
                <a:ea typeface="Verdana" panose="020B0604030504040204" pitchFamily="34" charset="0"/>
                <a:cs typeface="Verdana" panose="020B0604030504040204" pitchFamily="34" charset="0"/>
              </a:rPr>
              <a:t>Workshop Objectives</a:t>
            </a:r>
          </a:p>
          <a:p>
            <a:pPr marL="176213" lvl="0" indent="-176213" eaLnBrk="1" fontAlgn="auto" hangingPunct="1">
              <a:spcBef>
                <a:spcPts val="600"/>
              </a:spcBef>
              <a:spcAft>
                <a:spcPts val="0"/>
              </a:spcAft>
              <a:buSzPct val="120000"/>
              <a:buFont typeface="Arial" panose="020B0604020202020204" pitchFamily="34" charset="0"/>
              <a:buChar char="•"/>
              <a:defRPr/>
            </a:pP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Discuss requirements for AQ satellite observations</a:t>
            </a:r>
          </a:p>
          <a:p>
            <a:pPr marL="176213" lvl="0" indent="-176213" eaLnBrk="1" fontAlgn="auto" hangingPunct="1">
              <a:spcBef>
                <a:spcPts val="600"/>
              </a:spcBef>
              <a:spcAft>
                <a:spcPts val="0"/>
              </a:spcAft>
              <a:buSzPct val="120000"/>
              <a:buFont typeface="Arial" panose="020B0604020202020204" pitchFamily="34" charset="0"/>
              <a:buChar char="•"/>
              <a:defRPr/>
            </a:pP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Review current tropospheric trace gases and aerosol measurement capability and assess benefits and limitations for AQ applications</a:t>
            </a:r>
          </a:p>
          <a:p>
            <a:pPr marL="176213" lvl="0" indent="-176213" eaLnBrk="1" fontAlgn="auto" hangingPunct="1">
              <a:spcBef>
                <a:spcPts val="600"/>
              </a:spcBef>
              <a:spcAft>
                <a:spcPts val="0"/>
              </a:spcAft>
              <a:buSzPct val="120000"/>
              <a:buFont typeface="Arial" panose="020B0604020202020204" pitchFamily="34" charset="0"/>
              <a:buChar char="•"/>
              <a:defRPr/>
            </a:pP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Look at techniques for combining space-based measurements with models, particularly at the regional scale, for estimating sources and sinks, and for separating local production and transported pollution</a:t>
            </a:r>
          </a:p>
          <a:p>
            <a:pPr marL="176213" lvl="0" indent="-176213" eaLnBrk="1" fontAlgn="auto" hangingPunct="1">
              <a:spcBef>
                <a:spcPts val="600"/>
              </a:spcBef>
              <a:spcAft>
                <a:spcPts val="0"/>
              </a:spcAft>
              <a:buSzPct val="120000"/>
              <a:buFont typeface="Arial" panose="020B0604020202020204" pitchFamily="34" charset="0"/>
              <a:buChar char="•"/>
              <a:defRPr/>
            </a:pP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Examine the horizontal, vertical, and temporal measurement resolutions required to capture the variation of the important atmospheric constituents and processes determining AQ</a:t>
            </a:r>
          </a:p>
          <a:p>
            <a:pPr marL="176213" lvl="0" indent="-176213" eaLnBrk="1" fontAlgn="auto" hangingPunct="1">
              <a:spcBef>
                <a:spcPts val="600"/>
              </a:spcBef>
              <a:spcAft>
                <a:spcPts val="0"/>
              </a:spcAft>
              <a:buSzPct val="120000"/>
              <a:buFont typeface="Arial" panose="020B0604020202020204" pitchFamily="34" charset="0"/>
              <a:buChar char="•"/>
              <a:defRPr/>
            </a:pP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Explore future mission concepts</a:t>
            </a:r>
          </a:p>
          <a:p>
            <a:pPr marL="176213" lvl="0" indent="-176213" eaLnBrk="1" fontAlgn="auto" hangingPunct="1">
              <a:spcBef>
                <a:spcPts val="600"/>
              </a:spcBef>
              <a:spcAft>
                <a:spcPts val="0"/>
              </a:spcAft>
              <a:buSzPct val="120000"/>
              <a:buFont typeface="Arial" panose="020B0604020202020204" pitchFamily="34" charset="0"/>
              <a:buChar char="•"/>
              <a:defRPr/>
            </a:pP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Submit recommendations NASA Atmospheric Composition and the 2007 Decadal Survey</a:t>
            </a:r>
          </a:p>
        </p:txBody>
      </p:sp>
      <p:sp>
        <p:nvSpPr>
          <p:cNvPr id="6" name="Text Box 2">
            <a:extLst>
              <a:ext uri="{FF2B5EF4-FFF2-40B4-BE49-F238E27FC236}">
                <a16:creationId xmlns:a16="http://schemas.microsoft.com/office/drawing/2014/main" id="{679CE72F-9498-1E08-3E78-B3A2086A575A}"/>
              </a:ext>
            </a:extLst>
          </p:cNvPr>
          <p:cNvSpPr txBox="1">
            <a:spLocks noChangeArrowheads="1"/>
          </p:cNvSpPr>
          <p:nvPr/>
        </p:nvSpPr>
        <p:spPr bwMode="auto">
          <a:xfrm>
            <a:off x="1464195" y="77149"/>
            <a:ext cx="10520279" cy="646331"/>
          </a:xfrm>
          <a:prstGeom prst="rect">
            <a:avLst/>
          </a:prstGeom>
          <a:noFill/>
          <a:ln w="9525">
            <a:noFill/>
            <a:miter lim="800000"/>
            <a:headEnd/>
            <a:tailEnd/>
          </a:ln>
        </p:spPr>
        <p:txBody>
          <a:bodyPr wrap="square">
            <a:spAutoFit/>
          </a:bodyPr>
          <a:lstStyle/>
          <a:p>
            <a:pPr algn="r">
              <a:defRPr/>
            </a:pPr>
            <a:r>
              <a:rPr lang="en-US" sz="3600" dirty="0">
                <a:solidFill>
                  <a:srgbClr val="FFFFFF"/>
                </a:solidFill>
                <a:latin typeface="Verdana"/>
                <a:cs typeface="Verdana"/>
              </a:rPr>
              <a:t>NCAR 2006 Community Workshop</a:t>
            </a:r>
          </a:p>
        </p:txBody>
      </p:sp>
      <p:pic>
        <p:nvPicPr>
          <p:cNvPr id="12" name="Picture 7">
            <a:extLst>
              <a:ext uri="{FF2B5EF4-FFF2-40B4-BE49-F238E27FC236}">
                <a16:creationId xmlns:a16="http://schemas.microsoft.com/office/drawing/2014/main" id="{8E992FE5-0C78-5D50-5D8F-817F9D892B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7526" y="659834"/>
            <a:ext cx="4373496" cy="5625925"/>
          </a:xfrm>
          <a:prstGeom prst="rect">
            <a:avLst/>
          </a:prstGeom>
          <a:noFill/>
          <a:effectLst>
            <a:outerShdw blurRad="50800" dist="225299"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31DA9219-253D-2F4C-175E-E2938AF11D21}"/>
              </a:ext>
            </a:extLst>
          </p:cNvPr>
          <p:cNvGrpSpPr/>
          <p:nvPr/>
        </p:nvGrpSpPr>
        <p:grpSpPr>
          <a:xfrm>
            <a:off x="2233822" y="892214"/>
            <a:ext cx="9750652" cy="5946843"/>
            <a:chOff x="1526948" y="836098"/>
            <a:chExt cx="9750652" cy="5946843"/>
          </a:xfrm>
        </p:grpSpPr>
        <p:sp>
          <p:nvSpPr>
            <p:cNvPr id="13" name="Rectangle 12">
              <a:extLst>
                <a:ext uri="{FF2B5EF4-FFF2-40B4-BE49-F238E27FC236}">
                  <a16:creationId xmlns:a16="http://schemas.microsoft.com/office/drawing/2014/main" id="{92C1B94B-523F-96E2-6807-17F98AC8DD08}"/>
                </a:ext>
              </a:extLst>
            </p:cNvPr>
            <p:cNvSpPr/>
            <p:nvPr/>
          </p:nvSpPr>
          <p:spPr>
            <a:xfrm>
              <a:off x="1526948" y="836098"/>
              <a:ext cx="9750652" cy="5946843"/>
            </a:xfrm>
            <a:prstGeom prst="rect">
              <a:avLst/>
            </a:prstGeom>
            <a:solidFill>
              <a:srgbClr val="002060"/>
            </a:solidFill>
            <a:effectLst>
              <a:outerShdw blurRad="40000" dist="23000" dir="5400000" rotWithShape="0">
                <a:srgbClr val="000000">
                  <a:alpha val="35000"/>
                </a:srgbClr>
              </a:outerShdw>
              <a:softEdge rad="10463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00A36675-0A8B-F654-F52B-C47E7055B690}"/>
                </a:ext>
              </a:extLst>
            </p:cNvPr>
            <p:cNvPicPr>
              <a:picLocks noChangeAspect="1"/>
            </p:cNvPicPr>
            <p:nvPr/>
          </p:nvPicPr>
          <p:blipFill>
            <a:blip r:embed="rId4"/>
            <a:stretch>
              <a:fillRect/>
            </a:stretch>
          </p:blipFill>
          <p:spPr>
            <a:xfrm>
              <a:off x="5981126" y="1287492"/>
              <a:ext cx="4867048" cy="3653675"/>
            </a:xfrm>
            <a:prstGeom prst="rect">
              <a:avLst/>
            </a:prstGeom>
          </p:spPr>
        </p:pic>
        <p:pic>
          <p:nvPicPr>
            <p:cNvPr id="15" name="Picture 14">
              <a:extLst>
                <a:ext uri="{FF2B5EF4-FFF2-40B4-BE49-F238E27FC236}">
                  <a16:creationId xmlns:a16="http://schemas.microsoft.com/office/drawing/2014/main" id="{B77221AC-A86C-FD16-D7C7-C57E25999840}"/>
                </a:ext>
              </a:extLst>
            </p:cNvPr>
            <p:cNvPicPr>
              <a:picLocks noChangeAspect="1"/>
            </p:cNvPicPr>
            <p:nvPr/>
          </p:nvPicPr>
          <p:blipFill>
            <a:blip r:embed="rId5"/>
            <a:stretch>
              <a:fillRect/>
            </a:stretch>
          </p:blipFill>
          <p:spPr>
            <a:xfrm>
              <a:off x="1920040" y="2775793"/>
              <a:ext cx="4867047" cy="3653674"/>
            </a:xfrm>
            <a:prstGeom prst="rect">
              <a:avLst/>
            </a:prstGeom>
          </p:spPr>
        </p:pic>
        <p:sp>
          <p:nvSpPr>
            <p:cNvPr id="20" name="TextBox 19">
              <a:extLst>
                <a:ext uri="{FF2B5EF4-FFF2-40B4-BE49-F238E27FC236}">
                  <a16:creationId xmlns:a16="http://schemas.microsoft.com/office/drawing/2014/main" id="{0F176EDD-1CC1-CF02-9714-8E6AB0913CD7}"/>
                </a:ext>
              </a:extLst>
            </p:cNvPr>
            <p:cNvSpPr txBox="1"/>
            <p:nvPr/>
          </p:nvSpPr>
          <p:spPr>
            <a:xfrm>
              <a:off x="7351105" y="5785598"/>
              <a:ext cx="3497069" cy="461665"/>
            </a:xfrm>
            <a:prstGeom prst="rect">
              <a:avLst/>
            </a:prstGeom>
            <a:noFill/>
          </p:spPr>
          <p:txBody>
            <a:bodyPr wrap="square" rtlCol="0">
              <a:spAutoFit/>
            </a:bodyPr>
            <a:lstStyle/>
            <a:p>
              <a:pPr lvl="0" eaLnBrk="1" fontAlgn="auto" hangingPunct="1">
                <a:spcBef>
                  <a:spcPts val="600"/>
                </a:spcBef>
                <a:spcAft>
                  <a:spcPts val="0"/>
                </a:spcAft>
                <a:buSzPct val="120000"/>
                <a:defRPr/>
              </a:pP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Blueprint for TEMPO!</a:t>
              </a:r>
            </a:p>
          </p:txBody>
        </p:sp>
      </p:grpSp>
      <p:grpSp>
        <p:nvGrpSpPr>
          <p:cNvPr id="2" name="Group 1">
            <a:extLst>
              <a:ext uri="{FF2B5EF4-FFF2-40B4-BE49-F238E27FC236}">
                <a16:creationId xmlns:a16="http://schemas.microsoft.com/office/drawing/2014/main" id="{DA867671-B393-C7AC-EDE9-5112F74A14C4}"/>
              </a:ext>
            </a:extLst>
          </p:cNvPr>
          <p:cNvGrpSpPr/>
          <p:nvPr/>
        </p:nvGrpSpPr>
        <p:grpSpPr>
          <a:xfrm>
            <a:off x="463118" y="1067398"/>
            <a:ext cx="11265764" cy="5538333"/>
            <a:chOff x="816745" y="497780"/>
            <a:chExt cx="11265764" cy="5538333"/>
          </a:xfrm>
        </p:grpSpPr>
        <p:sp>
          <p:nvSpPr>
            <p:cNvPr id="3" name="Rectangle 2">
              <a:extLst>
                <a:ext uri="{FF2B5EF4-FFF2-40B4-BE49-F238E27FC236}">
                  <a16:creationId xmlns:a16="http://schemas.microsoft.com/office/drawing/2014/main" id="{D537D2F4-47E3-A19F-6F27-A412CDE70106}"/>
                </a:ext>
              </a:extLst>
            </p:cNvPr>
            <p:cNvSpPr/>
            <p:nvPr/>
          </p:nvSpPr>
          <p:spPr>
            <a:xfrm>
              <a:off x="816745" y="497780"/>
              <a:ext cx="11265764" cy="55383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Box 2">
              <a:extLst>
                <a:ext uri="{FF2B5EF4-FFF2-40B4-BE49-F238E27FC236}">
                  <a16:creationId xmlns:a16="http://schemas.microsoft.com/office/drawing/2014/main" id="{E32F6231-FA61-EF6A-8A19-C7358957729F}"/>
                </a:ext>
              </a:extLst>
            </p:cNvPr>
            <p:cNvSpPr txBox="1">
              <a:spLocks noChangeArrowheads="1"/>
            </p:cNvSpPr>
            <p:nvPr/>
          </p:nvSpPr>
          <p:spPr bwMode="auto">
            <a:xfrm>
              <a:off x="1257027" y="1141859"/>
              <a:ext cx="10520279" cy="1200329"/>
            </a:xfrm>
            <a:prstGeom prst="rect">
              <a:avLst/>
            </a:prstGeom>
            <a:noFill/>
            <a:ln w="9525">
              <a:noFill/>
              <a:miter lim="800000"/>
              <a:headEnd/>
              <a:tailEnd/>
            </a:ln>
          </p:spPr>
          <p:txBody>
            <a:bodyPr wrap="square">
              <a:spAutoFit/>
            </a:bodyPr>
            <a:lstStyle/>
            <a:p>
              <a:r>
                <a:rPr lang="en-US" b="1" dirty="0"/>
                <a:t>Community Input to the NRC Decadal Survey from the NCAR Workshop on Air Quality Remote Sensing From Space:  Defining an Optimum Observing Strategy   </a:t>
              </a:r>
              <a:endParaRPr lang="en-US" dirty="0"/>
            </a:p>
          </p:txBody>
        </p:sp>
        <p:sp>
          <p:nvSpPr>
            <p:cNvPr id="5" name="TextBox 4">
              <a:extLst>
                <a:ext uri="{FF2B5EF4-FFF2-40B4-BE49-F238E27FC236}">
                  <a16:creationId xmlns:a16="http://schemas.microsoft.com/office/drawing/2014/main" id="{761AFAAA-9F0F-CCB7-88A0-8A20507F8382}"/>
                </a:ext>
              </a:extLst>
            </p:cNvPr>
            <p:cNvSpPr txBox="1"/>
            <p:nvPr/>
          </p:nvSpPr>
          <p:spPr>
            <a:xfrm>
              <a:off x="1257027" y="2474152"/>
              <a:ext cx="10520279" cy="2862322"/>
            </a:xfrm>
            <a:prstGeom prst="rect">
              <a:avLst/>
            </a:prstGeom>
            <a:noFill/>
          </p:spPr>
          <p:txBody>
            <a:bodyPr wrap="square">
              <a:spAutoFit/>
            </a:bodyPr>
            <a:lstStyle/>
            <a:p>
              <a:r>
                <a:rPr lang="en-US" sz="1800" dirty="0"/>
                <a:t>“The AQ community envisions a scientific and observing framework for atmospheric composition that is analogous to that achieved for weather forecasting…  (relying on a) combination of observations from GEO, LEO, suborbital and surface platforms to derive a 4-dimensional view (3 spatial plus temporal) of the physical state of the atmosphere….</a:t>
              </a:r>
            </a:p>
            <a:p>
              <a:r>
                <a:rPr lang="en-US" sz="1800" dirty="0"/>
                <a:t>… Workshop participants reached a consensus that multi-spectral sentinel missions that have high spatial and temporal resolution, and which are able to provide some species concentrations within the boundary layer, would be most beneficial to the AQ community.  At the present time, GEO meets this measurement capability with the least amount of risk, and the greatest societal benefit from a U.S. perspective would be derived from placing such a satellite in an orbit capable of observing North America” </a:t>
              </a:r>
            </a:p>
          </p:txBody>
        </p:sp>
      </p:grpSp>
    </p:spTree>
    <p:extLst>
      <p:ext uri="{BB962C8B-B14F-4D97-AF65-F5344CB8AC3E}">
        <p14:creationId xmlns:p14="http://schemas.microsoft.com/office/powerpoint/2010/main" val="3858297693"/>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301E21-05A0-2FCC-166B-E55156C7A71F}"/>
              </a:ext>
            </a:extLst>
          </p:cNvPr>
          <p:cNvSpPr txBox="1"/>
          <p:nvPr/>
        </p:nvSpPr>
        <p:spPr>
          <a:xfrm>
            <a:off x="209176" y="1134790"/>
            <a:ext cx="7559892" cy="4247317"/>
          </a:xfrm>
          <a:prstGeom prst="rect">
            <a:avLst/>
          </a:prstGeom>
          <a:noFill/>
        </p:spPr>
        <p:txBody>
          <a:bodyPr wrap="square" rtlCol="0">
            <a:spAutoFit/>
          </a:bodyPr>
          <a:lstStyle/>
          <a:p>
            <a:pPr marL="288925" indent="-165100">
              <a:spcAft>
                <a:spcPts val="600"/>
              </a:spcAft>
              <a:buFont typeface="Arial" panose="020B0604020202020204" pitchFamily="34" charset="0"/>
              <a:buChar char="•"/>
            </a:pPr>
            <a:r>
              <a:rPr lang="en-US" sz="2000" dirty="0">
                <a:solidFill>
                  <a:schemeClr val="tx1">
                    <a:lumMod val="50000"/>
                  </a:schemeClr>
                </a:solidFill>
              </a:rPr>
              <a:t>NASA initiated the GEOCAPE project following the recommendation of the 2007 Decadal Survey to quantify the added value of GEO observations of both coastal ocean biophysics and atmospheric composition and chemistry</a:t>
            </a:r>
          </a:p>
          <a:p>
            <a:pPr marL="288925" indent="-165100">
              <a:spcAft>
                <a:spcPts val="600"/>
              </a:spcAft>
              <a:buFont typeface="Arial" panose="020B0604020202020204" pitchFamily="34" charset="0"/>
              <a:buChar char="•"/>
            </a:pPr>
            <a:r>
              <a:rPr lang="en-US" sz="2000" dirty="0">
                <a:solidFill>
                  <a:schemeClr val="tx1">
                    <a:lumMod val="50000"/>
                  </a:schemeClr>
                </a:solidFill>
              </a:rPr>
              <a:t>GEO-CAPE was identified as a near-too-medium term Tier 2 mission that could be implemented with mature instrumentation with significant LEO space heritage</a:t>
            </a:r>
          </a:p>
          <a:p>
            <a:pPr marL="288925" indent="-165100">
              <a:spcAft>
                <a:spcPts val="600"/>
              </a:spcAft>
              <a:buFont typeface="Arial" panose="020B0604020202020204" pitchFamily="34" charset="0"/>
              <a:buChar char="•"/>
            </a:pPr>
            <a:r>
              <a:rPr lang="en-US" sz="2000" dirty="0">
                <a:solidFill>
                  <a:schemeClr val="tx1">
                    <a:lumMod val="50000"/>
                  </a:schemeClr>
                </a:solidFill>
              </a:rPr>
              <a:t>Recommended GEO atmospheric measurements similar to those of GOME and MOPITT to provide high spatiotemporal resolution for regional studies relatable to global composition and for co-management of AQ and climate change</a:t>
            </a:r>
          </a:p>
        </p:txBody>
      </p:sp>
      <p:pic>
        <p:nvPicPr>
          <p:cNvPr id="8" name="Picture 7">
            <a:extLst>
              <a:ext uri="{FF2B5EF4-FFF2-40B4-BE49-F238E27FC236}">
                <a16:creationId xmlns:a16="http://schemas.microsoft.com/office/drawing/2014/main" id="{0B5CC996-5ABB-4D65-B97A-C796BDBF35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8812" y="1027062"/>
            <a:ext cx="3962075" cy="505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a:extLst>
              <a:ext uri="{FF2B5EF4-FFF2-40B4-BE49-F238E27FC236}">
                <a16:creationId xmlns:a16="http://schemas.microsoft.com/office/drawing/2014/main" id="{CE8CAD20-0D08-DCA0-FE50-A1DA3B6D22FB}"/>
              </a:ext>
            </a:extLst>
          </p:cNvPr>
          <p:cNvSpPr txBox="1">
            <a:spLocks noChangeArrowheads="1"/>
          </p:cNvSpPr>
          <p:nvPr/>
        </p:nvSpPr>
        <p:spPr bwMode="auto">
          <a:xfrm>
            <a:off x="1533690" y="112271"/>
            <a:ext cx="10520279" cy="646331"/>
          </a:xfrm>
          <a:prstGeom prst="rect">
            <a:avLst/>
          </a:prstGeom>
          <a:noFill/>
          <a:ln w="9525">
            <a:noFill/>
            <a:miter lim="800000"/>
            <a:headEnd/>
            <a:tailEnd/>
          </a:ln>
        </p:spPr>
        <p:txBody>
          <a:bodyPr wrap="square">
            <a:spAutoFit/>
          </a:bodyPr>
          <a:lstStyle/>
          <a:p>
            <a:pPr algn="r">
              <a:defRPr/>
            </a:pPr>
            <a:r>
              <a:rPr lang="en-US" sz="3600" dirty="0">
                <a:solidFill>
                  <a:srgbClr val="FFFFFF"/>
                </a:solidFill>
                <a:latin typeface="Verdana"/>
                <a:cs typeface="Verdana"/>
              </a:rPr>
              <a:t>GEO-CAPE</a:t>
            </a:r>
          </a:p>
        </p:txBody>
      </p:sp>
      <p:grpSp>
        <p:nvGrpSpPr>
          <p:cNvPr id="3" name="Group 2">
            <a:extLst>
              <a:ext uri="{FF2B5EF4-FFF2-40B4-BE49-F238E27FC236}">
                <a16:creationId xmlns:a16="http://schemas.microsoft.com/office/drawing/2014/main" id="{3361ACD3-9C6B-BB2F-B4DD-D1F7070CC6B0}"/>
              </a:ext>
            </a:extLst>
          </p:cNvPr>
          <p:cNvGrpSpPr/>
          <p:nvPr/>
        </p:nvGrpSpPr>
        <p:grpSpPr>
          <a:xfrm>
            <a:off x="371113" y="625236"/>
            <a:ext cx="11248008" cy="6241002"/>
            <a:chOff x="0" y="327850"/>
            <a:chExt cx="11248008" cy="6241002"/>
          </a:xfrm>
        </p:grpSpPr>
        <p:sp>
          <p:nvSpPr>
            <p:cNvPr id="4" name="Rectangle 3">
              <a:extLst>
                <a:ext uri="{FF2B5EF4-FFF2-40B4-BE49-F238E27FC236}">
                  <a16:creationId xmlns:a16="http://schemas.microsoft.com/office/drawing/2014/main" id="{8C34898D-9020-0233-CBA7-23BFB5B3AC5C}"/>
                </a:ext>
              </a:extLst>
            </p:cNvPr>
            <p:cNvSpPr/>
            <p:nvPr/>
          </p:nvSpPr>
          <p:spPr>
            <a:xfrm>
              <a:off x="0" y="327850"/>
              <a:ext cx="11248008" cy="6241002"/>
            </a:xfrm>
            <a:prstGeom prst="rect">
              <a:avLst/>
            </a:prstGeom>
            <a:solidFill>
              <a:srgbClr val="002060"/>
            </a:solidFill>
            <a:effectLst>
              <a:outerShdw blurRad="40000" dist="23000" dir="5400000" rotWithShape="0">
                <a:srgbClr val="000000">
                  <a:alpha val="35000"/>
                </a:srgbClr>
              </a:outerShdw>
              <a:softEdge rad="10463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6C72D71-9EE8-E6D3-DE0F-7B9295A233F6}"/>
                </a:ext>
              </a:extLst>
            </p:cNvPr>
            <p:cNvPicPr>
              <a:picLocks noChangeAspect="1"/>
            </p:cNvPicPr>
            <p:nvPr/>
          </p:nvPicPr>
          <p:blipFill>
            <a:blip r:embed="rId4"/>
            <a:stretch>
              <a:fillRect/>
            </a:stretch>
          </p:blipFill>
          <p:spPr>
            <a:xfrm>
              <a:off x="1387671" y="1142870"/>
              <a:ext cx="6172221" cy="5022188"/>
            </a:xfrm>
            <a:prstGeom prst="rect">
              <a:avLst/>
            </a:prstGeom>
          </p:spPr>
        </p:pic>
        <p:sp>
          <p:nvSpPr>
            <p:cNvPr id="7" name="TextBox 6">
              <a:extLst>
                <a:ext uri="{FF2B5EF4-FFF2-40B4-BE49-F238E27FC236}">
                  <a16:creationId xmlns:a16="http://schemas.microsoft.com/office/drawing/2014/main" id="{F2A38DC8-21FB-CEC2-3CC7-4F3B7460BD7C}"/>
                </a:ext>
              </a:extLst>
            </p:cNvPr>
            <p:cNvSpPr txBox="1"/>
            <p:nvPr/>
          </p:nvSpPr>
          <p:spPr>
            <a:xfrm>
              <a:off x="7559893" y="1142870"/>
              <a:ext cx="3093312" cy="2246769"/>
            </a:xfrm>
            <a:prstGeom prst="rect">
              <a:avLst/>
            </a:prstGeom>
            <a:noFill/>
          </p:spPr>
          <p:txBody>
            <a:bodyPr wrap="square" rtlCol="0">
              <a:spAutoFit/>
            </a:bodyPr>
            <a:lstStyle/>
            <a:p>
              <a:pPr marL="123825">
                <a:spcAft>
                  <a:spcPts val="600"/>
                </a:spcAft>
              </a:pPr>
              <a:r>
                <a:rPr lang="en-US" sz="2000" dirty="0">
                  <a:solidFill>
                    <a:schemeClr val="bg1"/>
                  </a:solidFill>
                </a:rPr>
                <a:t>Motivational modeling studies highlighted the rapid diurnal variability in reactive pollutants that a GEO satellite might capture</a:t>
              </a:r>
            </a:p>
          </p:txBody>
        </p:sp>
        <p:pic>
          <p:nvPicPr>
            <p:cNvPr id="9" name="Picture 8">
              <a:extLst>
                <a:ext uri="{FF2B5EF4-FFF2-40B4-BE49-F238E27FC236}">
                  <a16:creationId xmlns:a16="http://schemas.microsoft.com/office/drawing/2014/main" id="{F8391264-1863-0442-3F66-324E1108CC89}"/>
                </a:ext>
              </a:extLst>
            </p:cNvPr>
            <p:cNvPicPr>
              <a:picLocks noChangeAspect="1"/>
            </p:cNvPicPr>
            <p:nvPr/>
          </p:nvPicPr>
          <p:blipFill>
            <a:blip r:embed="rId5"/>
            <a:stretch>
              <a:fillRect/>
            </a:stretch>
          </p:blipFill>
          <p:spPr>
            <a:xfrm>
              <a:off x="303619" y="531076"/>
              <a:ext cx="1923422" cy="2581435"/>
            </a:xfrm>
            <a:prstGeom prst="rect">
              <a:avLst/>
            </a:prstGeom>
            <a:effectLst>
              <a:outerShdw blurRad="50800" dist="169492" dir="2700000" algn="tl" rotWithShape="0">
                <a:prstClr val="black">
                  <a:alpha val="40000"/>
                </a:prstClr>
              </a:outerShdw>
            </a:effectLst>
          </p:spPr>
        </p:pic>
        <p:sp>
          <p:nvSpPr>
            <p:cNvPr id="10" name="TextBox 9">
              <a:extLst>
                <a:ext uri="{FF2B5EF4-FFF2-40B4-BE49-F238E27FC236}">
                  <a16:creationId xmlns:a16="http://schemas.microsoft.com/office/drawing/2014/main" id="{7E4420FA-257B-9E0C-D672-E7D6FF7B9DD2}"/>
                </a:ext>
              </a:extLst>
            </p:cNvPr>
            <p:cNvSpPr txBox="1"/>
            <p:nvPr/>
          </p:nvSpPr>
          <p:spPr>
            <a:xfrm>
              <a:off x="7484330" y="3653964"/>
              <a:ext cx="3319999" cy="2277547"/>
            </a:xfrm>
            <a:prstGeom prst="rect">
              <a:avLst/>
            </a:prstGeom>
            <a:noFill/>
            <a:effectLst>
              <a:softEdge rad="139700"/>
            </a:effectLst>
          </p:spPr>
          <p:txBody>
            <a:bodyPr wrap="square" lIns="274320" tIns="274320" rIns="274320" bIns="274320" rtlCol="0">
              <a:spAutoFit/>
            </a:bodyPr>
            <a:lstStyle/>
            <a:p>
              <a:pPr>
                <a:spcBef>
                  <a:spcPts val="600"/>
                </a:spcBef>
                <a:buClr>
                  <a:srgbClr val="FFFFFF"/>
                </a:buClr>
              </a:pPr>
              <a:r>
                <a:rPr lang="en-US" sz="1600" i="1" dirty="0">
                  <a:solidFill>
                    <a:srgbClr val="FFFFFF"/>
                  </a:solidFill>
                  <a:latin typeface="Verdana"/>
                  <a:cs typeface="Verdana"/>
                </a:rPr>
                <a:t>CMAQ modeling of the NO</a:t>
              </a:r>
              <a:r>
                <a:rPr lang="en-US" sz="1600" i="1" baseline="-25000" dirty="0">
                  <a:solidFill>
                    <a:srgbClr val="FFFFFF"/>
                  </a:solidFill>
                  <a:latin typeface="Verdana"/>
                  <a:cs typeface="Verdana"/>
                </a:rPr>
                <a:t>2</a:t>
              </a:r>
              <a:r>
                <a:rPr lang="en-US" sz="1600" i="1" dirty="0">
                  <a:solidFill>
                    <a:srgbClr val="FFFFFF"/>
                  </a:solidFill>
                  <a:latin typeface="Verdana"/>
                  <a:cs typeface="Verdana"/>
                </a:rPr>
                <a:t> column and surface values over Houston are shown with the 1:30 local time OMI observation for June 22-23, 2005 from Fishman et al., BAMS, 2008</a:t>
              </a:r>
            </a:p>
          </p:txBody>
        </p:sp>
      </p:grpSp>
    </p:spTree>
    <p:extLst>
      <p:ext uri="{BB962C8B-B14F-4D97-AF65-F5344CB8AC3E}">
        <p14:creationId xmlns:p14="http://schemas.microsoft.com/office/powerpoint/2010/main" val="220432356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B52FB-2D2C-58EA-99C9-BAEA639A5BFB}"/>
            </a:ext>
          </a:extLst>
        </p:cNvPr>
        <p:cNvGrpSpPr/>
        <p:nvPr/>
      </p:nvGrpSpPr>
      <p:grpSpPr>
        <a:xfrm>
          <a:off x="0" y="0"/>
          <a:ext cx="0" cy="0"/>
          <a:chOff x="0" y="0"/>
          <a:chExt cx="0" cy="0"/>
        </a:xfrm>
      </p:grpSpPr>
      <p:sp>
        <p:nvSpPr>
          <p:cNvPr id="2" name="Text Box 2">
            <a:extLst>
              <a:ext uri="{FF2B5EF4-FFF2-40B4-BE49-F238E27FC236}">
                <a16:creationId xmlns:a16="http://schemas.microsoft.com/office/drawing/2014/main" id="{17A846C7-0596-CECA-0174-97D5C33E5499}"/>
              </a:ext>
            </a:extLst>
          </p:cNvPr>
          <p:cNvSpPr txBox="1">
            <a:spLocks noChangeArrowheads="1"/>
          </p:cNvSpPr>
          <p:nvPr/>
        </p:nvSpPr>
        <p:spPr bwMode="auto">
          <a:xfrm>
            <a:off x="1473073" y="137203"/>
            <a:ext cx="10520279" cy="646331"/>
          </a:xfrm>
          <a:prstGeom prst="rect">
            <a:avLst/>
          </a:prstGeom>
          <a:noFill/>
          <a:ln w="9525">
            <a:noFill/>
            <a:miter lim="800000"/>
            <a:headEnd/>
            <a:tailEnd/>
          </a:ln>
        </p:spPr>
        <p:txBody>
          <a:bodyPr wrap="square">
            <a:spAutoFit/>
          </a:bodyPr>
          <a:lstStyle/>
          <a:p>
            <a:pPr algn="r">
              <a:defRPr/>
            </a:pPr>
            <a:r>
              <a:rPr lang="en-US" sz="3600" dirty="0">
                <a:solidFill>
                  <a:srgbClr val="FFFFFF"/>
                </a:solidFill>
                <a:latin typeface="Verdana"/>
                <a:cs typeface="Verdana"/>
              </a:rPr>
              <a:t>Early GEOCAPE work</a:t>
            </a:r>
          </a:p>
        </p:txBody>
      </p:sp>
      <p:sp>
        <p:nvSpPr>
          <p:cNvPr id="3" name="TextBox 2">
            <a:extLst>
              <a:ext uri="{FF2B5EF4-FFF2-40B4-BE49-F238E27FC236}">
                <a16:creationId xmlns:a16="http://schemas.microsoft.com/office/drawing/2014/main" id="{50D4B329-AB93-EDDD-D0A1-F7D1DE8A0DCB}"/>
              </a:ext>
            </a:extLst>
          </p:cNvPr>
          <p:cNvSpPr txBox="1"/>
          <p:nvPr/>
        </p:nvSpPr>
        <p:spPr>
          <a:xfrm>
            <a:off x="251914" y="962655"/>
            <a:ext cx="11860187" cy="5262979"/>
          </a:xfrm>
          <a:prstGeom prst="rect">
            <a:avLst/>
          </a:prstGeom>
          <a:noFill/>
        </p:spPr>
        <p:txBody>
          <a:bodyPr wrap="square" rtlCol="0">
            <a:spAutoFit/>
          </a:bodyPr>
          <a:lstStyle/>
          <a:p>
            <a:pPr marL="342900" indent="-342900">
              <a:buFont typeface="Arial" panose="020B0604020202020204" pitchFamily="34" charset="0"/>
              <a:buChar char="•"/>
            </a:pPr>
            <a:r>
              <a:rPr lang="en-US" dirty="0"/>
              <a:t>NASA funded GEO-CAPE Science Working Groups (SWGs) in 2009</a:t>
            </a:r>
          </a:p>
          <a:p>
            <a:pPr marL="342900" indent="-342900">
              <a:buFont typeface="Arial" panose="020B0604020202020204" pitchFamily="34" charset="0"/>
              <a:buChar char="•"/>
            </a:pPr>
            <a:r>
              <a:rPr lang="en-US" dirty="0"/>
              <a:t>Charged with defining UV-vis-IR measurement requirements and formulating Science Traceability Matrices (STMs) based on:</a:t>
            </a:r>
          </a:p>
          <a:p>
            <a:pPr marL="799719" lvl="1" indent="-342900">
              <a:buFont typeface="Courier New" panose="02070309020205020404" pitchFamily="49" charset="0"/>
              <a:buChar char="o"/>
            </a:pPr>
            <a:r>
              <a:rPr lang="en-US" dirty="0">
                <a:solidFill>
                  <a:srgbClr val="0070C0"/>
                </a:solidFill>
              </a:rPr>
              <a:t>Examination of horizontal, vertical and temporal gradients in atmospheric composition data at fine measurement scales</a:t>
            </a:r>
          </a:p>
          <a:p>
            <a:pPr marL="799719" lvl="1" indent="-342900">
              <a:buFont typeface="Courier New" panose="02070309020205020404" pitchFamily="49" charset="0"/>
              <a:buChar char="o"/>
            </a:pPr>
            <a:r>
              <a:rPr lang="en-US" dirty="0">
                <a:solidFill>
                  <a:srgbClr val="0070C0"/>
                </a:solidFill>
              </a:rPr>
              <a:t>Retrieval capability to provide independent information on near-surface composition especially with multispectral retrievals for ozone and CO </a:t>
            </a:r>
          </a:p>
          <a:p>
            <a:pPr marL="799719" lvl="1" indent="-342900">
              <a:buFont typeface="Courier New" panose="02070309020205020404" pitchFamily="49" charset="0"/>
              <a:buChar char="o"/>
            </a:pPr>
            <a:r>
              <a:rPr lang="en-US" dirty="0">
                <a:solidFill>
                  <a:srgbClr val="0070C0"/>
                </a:solidFill>
              </a:rPr>
              <a:t>Requirements for aerosol observations and impact on atmospheric composition and coastal ocean color science goals</a:t>
            </a:r>
          </a:p>
          <a:p>
            <a:pPr marL="342900" indent="-342900">
              <a:buFont typeface="Arial" panose="020B0604020202020204" pitchFamily="34" charset="0"/>
              <a:buChar char="•"/>
            </a:pPr>
            <a:r>
              <a:rPr lang="en-US" dirty="0"/>
              <a:t>Also verified that no significant technology development was required</a:t>
            </a:r>
          </a:p>
          <a:p>
            <a:pPr marL="342900" indent="-342900">
              <a:buFont typeface="Arial" panose="020B0604020202020204" pitchFamily="34" charset="0"/>
              <a:buChar char="•"/>
            </a:pPr>
            <a:r>
              <a:rPr lang="en-US" dirty="0"/>
              <a:t>Important decision point: A hosted payload approach would significantly reduce risks and cost for accomplishing GEO-CAPE science objectives</a:t>
            </a:r>
          </a:p>
          <a:p>
            <a:pPr marL="342900" indent="-342900">
              <a:buFont typeface="Arial" panose="020B0604020202020204" pitchFamily="34" charset="0"/>
              <a:buChar char="•"/>
            </a:pPr>
            <a:r>
              <a:rPr lang="en-US" dirty="0"/>
              <a:t>Promoted GEO-CAPE as part of the international constellation </a:t>
            </a:r>
          </a:p>
        </p:txBody>
      </p:sp>
      <p:grpSp>
        <p:nvGrpSpPr>
          <p:cNvPr id="4" name="Group 3">
            <a:extLst>
              <a:ext uri="{FF2B5EF4-FFF2-40B4-BE49-F238E27FC236}">
                <a16:creationId xmlns:a16="http://schemas.microsoft.com/office/drawing/2014/main" id="{C9A6D79C-8EBD-8BB2-B4D0-41DF2F10BD46}"/>
              </a:ext>
            </a:extLst>
          </p:cNvPr>
          <p:cNvGrpSpPr/>
          <p:nvPr/>
        </p:nvGrpSpPr>
        <p:grpSpPr>
          <a:xfrm>
            <a:off x="251914" y="-723740"/>
            <a:ext cx="9077498" cy="5785689"/>
            <a:chOff x="-457200" y="700130"/>
            <a:chExt cx="9077498" cy="5785689"/>
          </a:xfrm>
        </p:grpSpPr>
        <p:sp>
          <p:nvSpPr>
            <p:cNvPr id="5" name="Rectangle 4">
              <a:extLst>
                <a:ext uri="{FF2B5EF4-FFF2-40B4-BE49-F238E27FC236}">
                  <a16:creationId xmlns:a16="http://schemas.microsoft.com/office/drawing/2014/main" id="{DB5ED8EA-27E3-6C72-C12B-D9C623218B40}"/>
                </a:ext>
              </a:extLst>
            </p:cNvPr>
            <p:cNvSpPr/>
            <p:nvPr/>
          </p:nvSpPr>
          <p:spPr>
            <a:xfrm>
              <a:off x="-457200" y="700130"/>
              <a:ext cx="9077498" cy="5781576"/>
            </a:xfrm>
            <a:prstGeom prst="rect">
              <a:avLst/>
            </a:prstGeom>
            <a:solidFill>
              <a:srgbClr val="002060"/>
            </a:solidFill>
            <a:effectLst>
              <a:outerShdw blurRad="40000" dist="23000" dir="5400000" rotWithShape="0">
                <a:srgbClr val="000000">
                  <a:alpha val="35000"/>
                </a:srgbClr>
              </a:outerShdw>
              <a:softEdge rad="10463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0D8F7FF-4DAB-6148-DE0F-6F23BF95F9FC}"/>
                </a:ext>
              </a:extLst>
            </p:cNvPr>
            <p:cNvSpPr txBox="1"/>
            <p:nvPr/>
          </p:nvSpPr>
          <p:spPr>
            <a:xfrm>
              <a:off x="259653" y="1053563"/>
              <a:ext cx="7499381" cy="5432256"/>
            </a:xfrm>
            <a:prstGeom prst="rect">
              <a:avLst/>
            </a:prstGeom>
            <a:noFill/>
          </p:spPr>
          <p:txBody>
            <a:bodyPr wrap="square">
              <a:spAutoFit/>
            </a:bodyPr>
            <a:lstStyle/>
            <a:p>
              <a:pPr>
                <a:spcAft>
                  <a:spcPts val="600"/>
                </a:spcAft>
              </a:pPr>
              <a:r>
                <a:rPr lang="en-US" dirty="0">
                  <a:solidFill>
                    <a:srgbClr val="FFFF00"/>
                  </a:solidFill>
                </a:rPr>
                <a:t>GEO-CAPE Science Questions</a:t>
              </a:r>
            </a:p>
            <a:p>
              <a:pPr marL="285750" indent="-285750">
                <a:spcAft>
                  <a:spcPts val="600"/>
                </a:spcAft>
                <a:buFont typeface="Arial" panose="020B0604020202020204" pitchFamily="34" charset="0"/>
                <a:buChar char="•"/>
              </a:pPr>
              <a:r>
                <a:rPr lang="en-US" sz="1800" dirty="0">
                  <a:solidFill>
                    <a:srgbClr val="FFFF00"/>
                  </a:solidFill>
                </a:rPr>
                <a:t>Emissions</a:t>
              </a:r>
              <a:r>
                <a:rPr lang="en-US" sz="1800" dirty="0">
                  <a:solidFill>
                    <a:schemeClr val="bg1"/>
                  </a:solidFill>
                </a:rPr>
                <a:t>: What are the temporal and spatial variations of emissions of gases and aerosols important for air quality and climate?</a:t>
              </a:r>
            </a:p>
            <a:p>
              <a:pPr marL="285750" indent="-285750">
                <a:spcAft>
                  <a:spcPts val="600"/>
                </a:spcAft>
                <a:buFont typeface="Arial" panose="020B0604020202020204" pitchFamily="34" charset="0"/>
                <a:buChar char="•"/>
              </a:pPr>
              <a:r>
                <a:rPr lang="en-US" sz="1800" dirty="0">
                  <a:solidFill>
                    <a:srgbClr val="FFFF00"/>
                  </a:solidFill>
                </a:rPr>
                <a:t>Processes</a:t>
              </a:r>
              <a:r>
                <a:rPr lang="en-US" sz="1800" dirty="0">
                  <a:solidFill>
                    <a:schemeClr val="bg1"/>
                  </a:solidFill>
                </a:rPr>
                <a:t>: How do physical, chemical and dynamical processes determine atmospheric composition and air quality over scales ranging from urban to continental, diurnally to seasonally? </a:t>
              </a:r>
            </a:p>
            <a:p>
              <a:pPr marL="285750" indent="-285750">
                <a:spcAft>
                  <a:spcPts val="600"/>
                </a:spcAft>
                <a:buFont typeface="Arial" panose="020B0604020202020204" pitchFamily="34" charset="0"/>
                <a:buChar char="•"/>
              </a:pPr>
              <a:r>
                <a:rPr lang="en-US" sz="1800" dirty="0">
                  <a:solidFill>
                    <a:srgbClr val="FFFF00"/>
                  </a:solidFill>
                </a:rPr>
                <a:t>Climate</a:t>
              </a:r>
              <a:r>
                <a:rPr lang="en-US" sz="1800" dirty="0">
                  <a:solidFill>
                    <a:schemeClr val="bg1"/>
                  </a:solidFill>
                </a:rPr>
                <a:t>: How does pollution drive climate forcing and how does climate affect air quality on a continental scale?</a:t>
              </a:r>
            </a:p>
            <a:p>
              <a:pPr marL="285750" indent="-285750">
                <a:spcAft>
                  <a:spcPts val="600"/>
                </a:spcAft>
                <a:buFont typeface="Arial" panose="020B0604020202020204" pitchFamily="34" charset="0"/>
                <a:buChar char="•"/>
              </a:pPr>
              <a:r>
                <a:rPr lang="en-US" sz="1800" dirty="0">
                  <a:solidFill>
                    <a:srgbClr val="FFFF00"/>
                  </a:solidFill>
                </a:rPr>
                <a:t>Applications</a:t>
              </a:r>
              <a:r>
                <a:rPr lang="en-US" sz="1800" dirty="0">
                  <a:solidFill>
                    <a:schemeClr val="bg1"/>
                  </a:solidFill>
                </a:rPr>
                <a:t>: How can observations from space improve air quality forecasts and assessments for societal benefit?</a:t>
              </a:r>
            </a:p>
            <a:p>
              <a:pPr marL="285750" indent="-285750">
                <a:spcAft>
                  <a:spcPts val="600"/>
                </a:spcAft>
                <a:buFont typeface="Arial" panose="020B0604020202020204" pitchFamily="34" charset="0"/>
                <a:buChar char="•"/>
              </a:pPr>
              <a:r>
                <a:rPr lang="en-US" sz="1800" dirty="0">
                  <a:solidFill>
                    <a:srgbClr val="FFFF00"/>
                  </a:solidFill>
                </a:rPr>
                <a:t>Global impact</a:t>
              </a:r>
              <a:r>
                <a:rPr lang="en-US" sz="1800" dirty="0">
                  <a:solidFill>
                    <a:schemeClr val="bg1"/>
                  </a:solidFill>
                </a:rPr>
                <a:t>: How does intercontinental  transport affect surface air quality?</a:t>
              </a:r>
            </a:p>
            <a:p>
              <a:pPr marL="285750" indent="-285750">
                <a:spcAft>
                  <a:spcPts val="600"/>
                </a:spcAft>
                <a:buFont typeface="Arial" panose="020B0604020202020204" pitchFamily="34" charset="0"/>
                <a:buChar char="•"/>
              </a:pPr>
              <a:r>
                <a:rPr lang="en-US" sz="1800" dirty="0">
                  <a:solidFill>
                    <a:srgbClr val="FFFF00"/>
                  </a:solidFill>
                </a:rPr>
                <a:t>Events</a:t>
              </a:r>
              <a:r>
                <a:rPr lang="en-US" sz="1800" dirty="0">
                  <a:solidFill>
                    <a:schemeClr val="bg1"/>
                  </a:solidFill>
                </a:rPr>
                <a:t>: How do episodic events affects atmospheric composition and air quality? </a:t>
              </a:r>
            </a:p>
            <a:p>
              <a:endParaRPr lang="en-US" sz="1800" dirty="0"/>
            </a:p>
          </p:txBody>
        </p:sp>
      </p:grpSp>
    </p:spTree>
    <p:extLst>
      <p:ext uri="{BB962C8B-B14F-4D97-AF65-F5344CB8AC3E}">
        <p14:creationId xmlns:p14="http://schemas.microsoft.com/office/powerpoint/2010/main" val="2811476299"/>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829AF7-8A53-83BB-4103-8974ACBFDCB4}"/>
              </a:ext>
            </a:extLst>
          </p:cNvPr>
          <p:cNvPicPr>
            <a:picLocks noChangeAspect="1"/>
          </p:cNvPicPr>
          <p:nvPr/>
        </p:nvPicPr>
        <p:blipFill>
          <a:blip r:embed="rId2"/>
          <a:stretch>
            <a:fillRect/>
          </a:stretch>
        </p:blipFill>
        <p:spPr>
          <a:xfrm>
            <a:off x="-1" y="911872"/>
            <a:ext cx="12192001" cy="5302497"/>
          </a:xfrm>
          <a:prstGeom prst="rect">
            <a:avLst/>
          </a:prstGeom>
        </p:spPr>
      </p:pic>
      <p:sp>
        <p:nvSpPr>
          <p:cNvPr id="7" name="Text Box 2">
            <a:extLst>
              <a:ext uri="{FF2B5EF4-FFF2-40B4-BE49-F238E27FC236}">
                <a16:creationId xmlns:a16="http://schemas.microsoft.com/office/drawing/2014/main" id="{F175AAD2-8195-A3CC-810D-B1ABAA533FD7}"/>
              </a:ext>
            </a:extLst>
          </p:cNvPr>
          <p:cNvSpPr txBox="1">
            <a:spLocks noChangeArrowheads="1"/>
          </p:cNvSpPr>
          <p:nvPr/>
        </p:nvSpPr>
        <p:spPr bwMode="auto">
          <a:xfrm>
            <a:off x="888376" y="143571"/>
            <a:ext cx="11024344" cy="646331"/>
          </a:xfrm>
          <a:prstGeom prst="rect">
            <a:avLst/>
          </a:prstGeom>
          <a:noFill/>
          <a:ln w="9525">
            <a:noFill/>
            <a:miter lim="800000"/>
            <a:headEnd/>
            <a:tailEnd/>
          </a:ln>
        </p:spPr>
        <p:txBody>
          <a:bodyPr wrap="square">
            <a:spAutoFit/>
          </a:bodyPr>
          <a:lstStyle/>
          <a:p>
            <a:pPr algn="r"/>
            <a:r>
              <a:rPr lang="en-US" sz="3600" dirty="0">
                <a:solidFill>
                  <a:srgbClr val="FFFFFF"/>
                </a:solidFill>
                <a:latin typeface="Verdana"/>
                <a:cs typeface="Verdana"/>
              </a:rPr>
              <a:t>Multispectral measurements</a:t>
            </a:r>
          </a:p>
        </p:txBody>
      </p:sp>
      <p:grpSp>
        <p:nvGrpSpPr>
          <p:cNvPr id="5" name="Group 4">
            <a:extLst>
              <a:ext uri="{FF2B5EF4-FFF2-40B4-BE49-F238E27FC236}">
                <a16:creationId xmlns:a16="http://schemas.microsoft.com/office/drawing/2014/main" id="{0E012973-7BD6-CEB5-13AC-7CEFD06A8FFE}"/>
              </a:ext>
            </a:extLst>
          </p:cNvPr>
          <p:cNvGrpSpPr/>
          <p:nvPr/>
        </p:nvGrpSpPr>
        <p:grpSpPr>
          <a:xfrm>
            <a:off x="3291840" y="643631"/>
            <a:ext cx="8354038" cy="6284422"/>
            <a:chOff x="2577198" y="402051"/>
            <a:chExt cx="8354038" cy="6284422"/>
          </a:xfrm>
        </p:grpSpPr>
        <p:sp>
          <p:nvSpPr>
            <p:cNvPr id="4" name="Rectangle 3">
              <a:extLst>
                <a:ext uri="{FF2B5EF4-FFF2-40B4-BE49-F238E27FC236}">
                  <a16:creationId xmlns:a16="http://schemas.microsoft.com/office/drawing/2014/main" id="{8F08B2DC-4049-C6FB-AFBD-3581937ECFBE}"/>
                </a:ext>
              </a:extLst>
            </p:cNvPr>
            <p:cNvSpPr/>
            <p:nvPr/>
          </p:nvSpPr>
          <p:spPr>
            <a:xfrm>
              <a:off x="2577198" y="402051"/>
              <a:ext cx="8354038" cy="6284422"/>
            </a:xfrm>
            <a:prstGeom prst="rect">
              <a:avLst/>
            </a:prstGeom>
            <a:solidFill>
              <a:schemeClr val="tx1"/>
            </a:solidFill>
            <a:effectLst>
              <a:outerShdw blurRad="40000" dist="23000" dir="5400000" rotWithShape="0">
                <a:srgbClr val="000000">
                  <a:alpha val="35000"/>
                </a:srgbClr>
              </a:outerShdw>
              <a:softEdge rad="191401"/>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974E4C3-470A-2E86-7285-8845A3925436}"/>
                </a:ext>
              </a:extLst>
            </p:cNvPr>
            <p:cNvPicPr>
              <a:picLocks noChangeAspect="1"/>
            </p:cNvPicPr>
            <p:nvPr/>
          </p:nvPicPr>
          <p:blipFill>
            <a:blip r:embed="rId3"/>
            <a:stretch>
              <a:fillRect/>
            </a:stretch>
          </p:blipFill>
          <p:spPr>
            <a:xfrm>
              <a:off x="3132809" y="860995"/>
              <a:ext cx="7389948" cy="5547607"/>
            </a:xfrm>
            <a:prstGeom prst="rect">
              <a:avLst/>
            </a:prstGeom>
          </p:spPr>
        </p:pic>
      </p:grpSp>
    </p:spTree>
    <p:extLst>
      <p:ext uri="{BB962C8B-B14F-4D97-AF65-F5344CB8AC3E}">
        <p14:creationId xmlns:p14="http://schemas.microsoft.com/office/powerpoint/2010/main" val="1080165263"/>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08C174-E132-FD55-FBA4-143CB3C23637}"/>
              </a:ext>
            </a:extLst>
          </p:cNvPr>
          <p:cNvPicPr>
            <a:picLocks noChangeAspect="1"/>
          </p:cNvPicPr>
          <p:nvPr/>
        </p:nvPicPr>
        <p:blipFill>
          <a:blip r:embed="rId3"/>
          <a:stretch>
            <a:fillRect/>
          </a:stretch>
        </p:blipFill>
        <p:spPr>
          <a:xfrm>
            <a:off x="175268" y="694217"/>
            <a:ext cx="7611440" cy="2856911"/>
          </a:xfrm>
          <a:prstGeom prst="rect">
            <a:avLst/>
          </a:prstGeom>
          <a:effectLst>
            <a:softEdge rad="102863"/>
          </a:effectLst>
        </p:spPr>
      </p:pic>
      <p:sp>
        <p:nvSpPr>
          <p:cNvPr id="4" name="Text Box 2">
            <a:extLst>
              <a:ext uri="{FF2B5EF4-FFF2-40B4-BE49-F238E27FC236}">
                <a16:creationId xmlns:a16="http://schemas.microsoft.com/office/drawing/2014/main" id="{4D2D0E52-0DBF-7B50-702A-8D5201032CA5}"/>
              </a:ext>
            </a:extLst>
          </p:cNvPr>
          <p:cNvSpPr txBox="1">
            <a:spLocks noChangeArrowheads="1"/>
          </p:cNvSpPr>
          <p:nvPr/>
        </p:nvSpPr>
        <p:spPr bwMode="auto">
          <a:xfrm>
            <a:off x="6760201" y="83337"/>
            <a:ext cx="5431799" cy="646331"/>
          </a:xfrm>
          <a:prstGeom prst="rect">
            <a:avLst/>
          </a:prstGeom>
          <a:noFill/>
          <a:ln w="9525">
            <a:noFill/>
            <a:miter lim="800000"/>
            <a:headEnd/>
            <a:tailEnd/>
          </a:ln>
        </p:spPr>
        <p:txBody>
          <a:bodyPr wrap="square">
            <a:spAutoFit/>
          </a:bodyPr>
          <a:lstStyle/>
          <a:p>
            <a:r>
              <a:rPr lang="en-US" sz="3600" dirty="0">
                <a:solidFill>
                  <a:srgbClr val="FFFFFF"/>
                </a:solidFill>
                <a:latin typeface="Verdana"/>
                <a:cs typeface="Verdana"/>
              </a:rPr>
              <a:t>The GEO constellation</a:t>
            </a:r>
          </a:p>
        </p:txBody>
      </p:sp>
      <p:sp>
        <p:nvSpPr>
          <p:cNvPr id="14" name="TextBox 13">
            <a:extLst>
              <a:ext uri="{FF2B5EF4-FFF2-40B4-BE49-F238E27FC236}">
                <a16:creationId xmlns:a16="http://schemas.microsoft.com/office/drawing/2014/main" id="{F8EDC07C-BA0A-BEAE-7348-72589E2E6B94}"/>
              </a:ext>
            </a:extLst>
          </p:cNvPr>
          <p:cNvSpPr txBox="1"/>
          <p:nvPr/>
        </p:nvSpPr>
        <p:spPr>
          <a:xfrm>
            <a:off x="175268" y="3515677"/>
            <a:ext cx="12016732" cy="2708434"/>
          </a:xfrm>
          <a:prstGeom prst="rect">
            <a:avLst/>
          </a:prstGeom>
          <a:noFill/>
        </p:spPr>
        <p:txBody>
          <a:bodyPr wrap="square" rtlCol="0">
            <a:spAutoFit/>
          </a:bodyPr>
          <a:lstStyle/>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Recognizing that several countries had plans to go to GEO, CEOS ACC took on a coordinating role in 2009 to promote common objectives, baseline products and a constellation vision adding GEOs to the current and planned LEO missions</a:t>
            </a:r>
          </a:p>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This international interest helped promote individual regional efforts and proposals and resulted in an influential whitepaper in 2012</a:t>
            </a:r>
          </a:p>
          <a:p>
            <a:pPr marL="176213" lvl="0" indent="-176213" eaLnBrk="1" fontAlgn="auto" hangingPunct="1">
              <a:spcBef>
                <a:spcPts val="600"/>
              </a:spcBef>
              <a:spcAft>
                <a:spcPts val="0"/>
              </a:spcAft>
              <a:buSzPct val="120000"/>
              <a:buFont typeface="Arial" panose="020B0604020202020204" pitchFamily="34" charset="0"/>
              <a:buChar char="•"/>
              <a:defRP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Identified collaborative activities for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cal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val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standards, and science activities related to improved NH emissions, AQ forecasts and data assimilation, AQ/climate co-benefits and assessment of downwind regional impacts of long-range transport</a:t>
            </a:r>
          </a:p>
        </p:txBody>
      </p:sp>
      <p:pic>
        <p:nvPicPr>
          <p:cNvPr id="15" name="Picture 12">
            <a:extLst>
              <a:ext uri="{FF2B5EF4-FFF2-40B4-BE49-F238E27FC236}">
                <a16:creationId xmlns:a16="http://schemas.microsoft.com/office/drawing/2014/main" id="{52019B6B-6397-16B3-6DCD-ECDD2549043A}"/>
              </a:ext>
            </a:extLst>
          </p:cNvPr>
          <p:cNvPicPr>
            <a:picLocks noChangeAspect="1" noChangeArrowheads="1"/>
          </p:cNvPicPr>
          <p:nvPr/>
        </p:nvPicPr>
        <p:blipFill>
          <a:blip r:embed="rId4">
            <a:extLst>
              <a:ext uri="{28A0092B-C50C-407E-A947-70E740481C1C}">
                <a14:useLocalDpi xmlns:a14="http://schemas.microsoft.com/office/drawing/2010/main"/>
              </a:ext>
            </a:extLst>
          </a:blip>
          <a:srcRect l="3537" t="11765" r="3537" b="9412"/>
          <a:stretch>
            <a:fillRect/>
          </a:stretch>
        </p:blipFill>
        <p:spPr bwMode="auto">
          <a:xfrm>
            <a:off x="8537853" y="1742664"/>
            <a:ext cx="3043467" cy="15465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6C1AFB29-E292-8418-284E-B07560F215D7}"/>
              </a:ext>
            </a:extLst>
          </p:cNvPr>
          <p:cNvSpPr txBox="1"/>
          <p:nvPr/>
        </p:nvSpPr>
        <p:spPr>
          <a:xfrm>
            <a:off x="6760201" y="1156115"/>
            <a:ext cx="2454676" cy="338554"/>
          </a:xfrm>
          <a:prstGeom prst="rect">
            <a:avLst/>
          </a:prstGeom>
          <a:noFill/>
        </p:spPr>
        <p:txBody>
          <a:bodyPr wrap="square">
            <a:spAutoFit/>
          </a:bodyPr>
          <a:lstStyle/>
          <a:p>
            <a:r>
              <a:rPr lang="en-US" sz="1600" i="1" dirty="0">
                <a:latin typeface="Verdana"/>
                <a:cs typeface="Verdana"/>
              </a:rPr>
              <a:t>He et al., BAMS, 2025</a:t>
            </a:r>
            <a:endParaRPr lang="en-US" sz="1600" dirty="0"/>
          </a:p>
        </p:txBody>
      </p:sp>
    </p:spTree>
    <p:extLst>
      <p:ext uri="{BB962C8B-B14F-4D97-AF65-F5344CB8AC3E}">
        <p14:creationId xmlns:p14="http://schemas.microsoft.com/office/powerpoint/2010/main" val="3044934970"/>
      </p:ext>
    </p:extLst>
  </p:cSld>
  <p:clrMapOvr>
    <a:masterClrMapping/>
  </p:clrMapOvr>
  <p:transition spd="slow">
    <p:cover dir="rd"/>
  </p:transition>
</p:sld>
</file>

<file path=ppt/theme/theme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35109</TotalTime>
  <Words>1718</Words>
  <Application>Microsoft Macintosh PowerPoint</Application>
  <PresentationFormat>Widescreen</PresentationFormat>
  <Paragraphs>139</Paragraphs>
  <Slides>15</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Courier New</vt:lpstr>
      <vt:lpstr>Helvetica Neue</vt:lpstr>
      <vt:lpstr>Symbol</vt:lpstr>
      <vt:lpstr>Times</vt:lpstr>
      <vt:lpstr>Verdana</vt:lpstr>
      <vt:lpstr>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David Edwards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David Edwards</cp:lastModifiedBy>
  <cp:revision>1870</cp:revision>
  <cp:lastPrinted>2015-08-25T20:04:12Z</cp:lastPrinted>
  <dcterms:created xsi:type="dcterms:W3CDTF">2010-09-21T15:19:39Z</dcterms:created>
  <dcterms:modified xsi:type="dcterms:W3CDTF">2025-08-18T12:13:12Z</dcterms:modified>
</cp:coreProperties>
</file>