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65"/>
  </p:normalViewPr>
  <p:slideViewPr>
    <p:cSldViewPr snapToGrid="0">
      <p:cViewPr varScale="1">
        <p:scale>
          <a:sx n="160" d="100"/>
          <a:sy n="160" d="100"/>
        </p:scale>
        <p:origin x="7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4176ac3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4176ac3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359bb23e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7359bb23e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4176ac3a3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4176ac3a3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64176ac3a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64176ac3a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4176ac3a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4176ac3a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359bb23e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7359bb23e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359bb23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7359bb23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359bb23e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7359bb23e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4176ac3a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64176ac3a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4176ac3a3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4176ac3a3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4176ac3a3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64176ac3a3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amt-12-1495-201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54832" y="519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 b="1" dirty="0"/>
              <a:t>Improving Remote Sensing of Volcanic Carbon Dioxide Emissions from OCO-2 through Machine Learning-Based Retrieval of Aerosol Parameters from L1B Spectra</a:t>
            </a:r>
            <a:endParaRPr sz="3000"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71144" y="2711543"/>
            <a:ext cx="8601712" cy="1626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>
              <a:lnSpc>
                <a:spcPct val="80000"/>
              </a:lnSpc>
              <a:buSzPts val="935"/>
            </a:pPr>
            <a:r>
              <a:rPr lang="en" sz="2400" dirty="0">
                <a:solidFill>
                  <a:schemeClr val="dk1"/>
                </a:solidFill>
              </a:rPr>
              <a:t>Yuk L. Yung (Caltech) and Collaborators</a:t>
            </a:r>
          </a:p>
          <a:p>
            <a:pPr marL="0" lvl="0" indent="0">
              <a:lnSpc>
                <a:spcPct val="80000"/>
              </a:lnSpc>
              <a:buSzPts val="935"/>
            </a:pPr>
            <a:endParaRPr lang="en" sz="1800" dirty="0">
              <a:solidFill>
                <a:schemeClr val="dk1"/>
              </a:solidFill>
            </a:endParaRPr>
          </a:p>
          <a:p>
            <a:pPr marL="0" lvl="0" indent="0">
              <a:lnSpc>
                <a:spcPct val="80000"/>
              </a:lnSpc>
              <a:buSzPts val="935"/>
            </a:pPr>
            <a:r>
              <a:rPr lang="en" sz="1800" dirty="0">
                <a:solidFill>
                  <a:schemeClr val="dk1"/>
                </a:solidFill>
              </a:rPr>
              <a:t>Kevin Peng, </a:t>
            </a:r>
            <a:r>
              <a:rPr lang="en" sz="1800" dirty="0" err="1">
                <a:solidFill>
                  <a:schemeClr val="dk1"/>
                </a:solidFill>
              </a:rPr>
              <a:t>Sihe</a:t>
            </a:r>
            <a:r>
              <a:rPr lang="en" sz="1800" dirty="0">
                <a:solidFill>
                  <a:schemeClr val="dk1"/>
                </a:solidFill>
              </a:rPr>
              <a:t> Chen, Vijay Natraj, Robert R. Nelson</a:t>
            </a:r>
          </a:p>
          <a:p>
            <a:pPr marL="0" lvl="0" indent="0">
              <a:lnSpc>
                <a:spcPct val="80000"/>
              </a:lnSpc>
              <a:buSzPts val="935"/>
            </a:pPr>
            <a:endParaRPr lang="en" sz="1800" dirty="0">
              <a:solidFill>
                <a:schemeClr val="dk1"/>
              </a:solidFill>
            </a:endParaRPr>
          </a:p>
          <a:p>
            <a:pPr marL="0" lvl="0" indent="0">
              <a:lnSpc>
                <a:spcPct val="80000"/>
              </a:lnSpc>
              <a:buSzPts val="935"/>
            </a:pPr>
            <a:r>
              <a:rPr lang="en-US" sz="1800" dirty="0"/>
              <a:t>The Kelly Chance Symposium, Harvard, 18 August 2025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Aerosol Optical Depth (AOD) ML Results</a:t>
            </a:r>
            <a:endParaRPr b="1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11700" y="3117475"/>
            <a:ext cx="8520600" cy="16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Again colocated with MODIS and TROPOMI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TROPOMI soundings obtained ~1.5 hours after OCO-3 soundings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MODIS soundings obtained ~30 minutes before OCO-2 soundings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Cloud contamination causing high AOD values again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This time, they are a lot higher and more frequent due to very high cloud cover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4" name="Google Shape;124;p20" title="Mauna Loa_2022-11-30_aod_interval_pl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600" y="408125"/>
            <a:ext cx="3219400" cy="24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title="Mauna Loa_2022-11-30_aod_full_plo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08133"/>
            <a:ext cx="3219400" cy="2414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Aerosol Layer Height (ALH) ML Results</a:t>
            </a:r>
            <a:endParaRPr b="1"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11700" y="3193675"/>
            <a:ext cx="8520600" cy="15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ALH validation data sparse again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TROPOMI ALH data shows some agreement with the OCO-3 ML ALH, but too many invalid TROPOMI ALH retrievals for good comparison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Plume ALH much lower than Kilauea case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2" name="Google Shape;132;p21" title="Mauna Loa_2022-11-30_alh_interval_pl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602" y="484333"/>
            <a:ext cx="3219400" cy="241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 title="Mauna Loa_2022-11-30_alh_full_plo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84333"/>
            <a:ext cx="3219400" cy="2414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dots&#10;&#10;AI-generated content may be incorrect.">
            <a:extLst>
              <a:ext uri="{FF2B5EF4-FFF2-40B4-BE49-F238E27FC236}">
                <a16:creationId xmlns:a16="http://schemas.microsoft.com/office/drawing/2014/main" id="{C3A4926D-EC3A-59EA-2A3C-7A4C57AC0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67" y="0"/>
            <a:ext cx="73494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0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Future Work</a:t>
            </a:r>
            <a:endParaRPr b="1"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Improving aerosol validation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Current validation from CALIPSO/TROPOMI/MODIS is sparse and coincidences with OCO-2 soundings necessary for effective comparison are rare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AERONET could be useful for providing more accurate validation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Improving quality filtering (QF)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Default OCO QF results in many potentially useful retrievals being eliminated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Development of a custom QF algorithm could further improve retrievals and subsequent flux estimates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Retrieving cloud optical depth (COD) using the same methodology as AOD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Possible applications outside of volcanic carbon dioxide emission retrieval, could show improvements over OCO QF algorithm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References</a:t>
            </a:r>
            <a:endParaRPr b="1"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Chen, S., Natraj, V., Zeng, Z.-C., &amp; Yung, Y. L. (2022). Machine learning-based aerosol characterization using OCO-2 O2 A-band observations. In Journal of Quantitative Spectroscopy and Radiative Transfer (Vol. 279, p. 108049). Elsevier BV. https://doi.org/10.1016/j.jqsrt.2021.108049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Crisp, D. (2015). Measuring atmospheric carbon dioxide from space with the Orbiting Carbon Observatory-2 (OCO-2). In J. J. Butler, X. (Jack) Xiong, &amp; X. Gu (Eds.), SPIE Proceedings. SPIE Optical Engineering + Applications. SPIE. https://doi.org/10.1117/12.2187291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Johnson, M. S., Schwandner, F. M., Potter, C. S., Nguyen, H. M., Bell, E., Nelson, R. R., Philip, S., &amp; O’Dell, C. W. (2020). Carbon Dioxide Emissions During the 2018 Kilauea Volcano Eruption Estimated Using OCO‐2 Satellite Retrievals. In Geophysical Research Letters (Vol. 47, Issue 24). American Geophysical Union (AGU). https://doi.org/10.1029/2020gl090507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Nelson, R. R., &amp; O’Dell, C. W. (2019). The impact of improved aerosol priors on near-infrared measurements of carbon dioxide. In Atmospheric Measurement Techniques (Vol. 12, Issue 3, pp. 1495–1512). Copernicus GmbH. </a:t>
            </a: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https://doi.org/10.5194/amt-12-1495-2019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Zeng, Z.-C., Chen, S., Natraj, V., Le, T., Xu, F., Merrelli, A., Crisp, D., Sander, S. P., &amp; Yung, Y. L. (2020). Constraining the vertical distribution of coastal dust aerosol using OCO-2 O2 A-band measurements. In Remote Sensing of Environment (Vol. 236, p. 111494). Elsevier BV. https://doi.org/10.1016/j.rse.2019.111494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AI-generated content may be incorrect.">
            <a:extLst>
              <a:ext uri="{FF2B5EF4-FFF2-40B4-BE49-F238E27FC236}">
                <a16:creationId xmlns:a16="http://schemas.microsoft.com/office/drawing/2014/main" id="{5B922CA0-B0C7-FB93-F18B-99FB9093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25" y="155161"/>
            <a:ext cx="7793245" cy="2190474"/>
          </a:xfrm>
          <a:prstGeom prst="rect">
            <a:avLst/>
          </a:prstGeom>
        </p:spPr>
      </p:pic>
      <p:pic>
        <p:nvPicPr>
          <p:cNvPr id="5" name="Picture 4" descr="A graph of a graph showing a number of light&#10;&#10;AI-generated content may be incorrect.">
            <a:extLst>
              <a:ext uri="{FF2B5EF4-FFF2-40B4-BE49-F238E27FC236}">
                <a16:creationId xmlns:a16="http://schemas.microsoft.com/office/drawing/2014/main" id="{B83D64C4-4FF5-4439-F579-5FC373F9E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8" y="2697440"/>
            <a:ext cx="9049474" cy="200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FE94910B-3A98-E87E-89BB-E07217F04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19" y="413468"/>
            <a:ext cx="8021453" cy="43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7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Background</a:t>
            </a:r>
            <a:endParaRPr b="1"/>
          </a:p>
        </p:txBody>
      </p:sp>
      <p:sp>
        <p:nvSpPr>
          <p:cNvPr id="61" name="Google Shape;61;p14"/>
          <p:cNvSpPr txBox="1"/>
          <p:nvPr/>
        </p:nvSpPr>
        <p:spPr>
          <a:xfrm>
            <a:off x="0" y="670600"/>
            <a:ext cx="78771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The Orbiting Carbon Observatory-2 (OCO-2) was launched in 2014 to identify carbon sources and sinks through measuring the column averaged dry air mole fraction of carbon dioxide (XCO</a:t>
            </a:r>
            <a:r>
              <a:rPr lang="en" baseline="-25000">
                <a:solidFill>
                  <a:srgbClr val="000000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), followed by </a:t>
            </a:r>
            <a:r>
              <a:rPr lang="en"/>
              <a:t>OCO-3 in 2019</a:t>
            </a:r>
            <a:r>
              <a:rPr lang="en">
                <a:solidFill>
                  <a:srgbClr val="000000"/>
                </a:solidFill>
              </a:rPr>
              <a:t> (Crisp et al., 2015)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/>
              <a:t>Our understanding of the carbon cycle is still relatively limited, with volcanoes being a major carbon source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Retrieval Bias</a:t>
            </a:r>
            <a:endParaRPr b="1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Sulfate aerosols emitted by eruptions induce significant biases in XCO</a:t>
            </a:r>
            <a:r>
              <a:rPr lang="en" baseline="-25000">
                <a:solidFill>
                  <a:srgbClr val="000000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 retrievals over volcanic eruptions, making carbon dioxide emission characterization difficult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Previous Work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Previous research using OCO-2 to estimate volcanic carbon dioxide emissions </a:t>
            </a:r>
            <a:r>
              <a:rPr lang="en"/>
              <a:t>used uncertain and generalized aerosol priors</a:t>
            </a:r>
            <a:r>
              <a:rPr lang="en">
                <a:solidFill>
                  <a:srgbClr val="000000"/>
                </a:solidFill>
              </a:rPr>
              <a:t> (Johnson et al., 2020)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Improved aerosol priors have been shown to improve XCO</a:t>
            </a:r>
            <a:r>
              <a:rPr lang="en" baseline="-25000">
                <a:solidFill>
                  <a:srgbClr val="000000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 retrievals (Nelson et al., 2019)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Machine learning can derive more accurate aerosol priors from OCO-2 radiances (Chen et al., 2022; Zeng et al., 2020)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24" y="1463795"/>
            <a:ext cx="1297300" cy="145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2525" y="3182550"/>
            <a:ext cx="1297300" cy="72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2525" y="710847"/>
            <a:ext cx="1297299" cy="53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Methodology</a:t>
            </a:r>
            <a:endParaRPr b="1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408000"/>
            <a:ext cx="8520600" cy="30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b="1">
                <a:solidFill>
                  <a:schemeClr val="dk1"/>
                </a:solidFill>
              </a:rPr>
              <a:t>Training Data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Match OCO-2 L1B data from historical eruptions with colocated Aqua MODIS Level 2 AOD and CALIPSO Level 2 ALH data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b="1">
                <a:solidFill>
                  <a:schemeClr val="dk1"/>
                </a:solidFill>
              </a:rPr>
              <a:t>Spectral Sorting</a:t>
            </a:r>
            <a:endParaRPr sz="1400" b="1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Sorting the radiances along specific intervals allow for feature extraction of aerosols (Chen et al., 2022; Zeng et al., 2020)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Continuum radiance obtained from each band (3 in total)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Three intermediate radiances obtained through averaging radiance along three channel intervals for each band (9 in total)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b="1">
                <a:solidFill>
                  <a:schemeClr val="dk1"/>
                </a:solidFill>
              </a:rPr>
              <a:t>Machine learning - Deep Neural Network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Train neural networks with outputting either AOD or ALH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b="1">
                <a:solidFill>
                  <a:schemeClr val="dk1"/>
                </a:solidFill>
              </a:rPr>
              <a:t>Atmospheric CO2 Observations from Space (ACOS) Retrieval</a:t>
            </a:r>
            <a:endParaRPr sz="1400" b="1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Run ACOS XCO2 retrieval algorithm with ML aerosol priors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1217563" y="3590334"/>
            <a:ext cx="898500" cy="414900"/>
          </a:xfrm>
          <a:prstGeom prst="rect">
            <a:avLst/>
          </a:prstGeom>
          <a:solidFill>
            <a:srgbClr val="4285F4"/>
          </a:solidFill>
          <a:ln w="104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125" tIns="100125" rIns="100125" bIns="100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5"/>
              <a:t>OCO-2 L1B Data</a:t>
            </a:r>
            <a:endParaRPr sz="1095"/>
          </a:p>
        </p:txBody>
      </p:sp>
      <p:sp>
        <p:nvSpPr>
          <p:cNvPr id="72" name="Google Shape;72;p15"/>
          <p:cNvSpPr/>
          <p:nvPr/>
        </p:nvSpPr>
        <p:spPr>
          <a:xfrm rot="-5400000">
            <a:off x="2599058" y="3288795"/>
            <a:ext cx="516757" cy="1019486"/>
          </a:xfrm>
          <a:prstGeom prst="flowChartMagneticDrum">
            <a:avLst/>
          </a:prstGeom>
          <a:solidFill>
            <a:srgbClr val="EEEEEE"/>
          </a:solidFill>
          <a:ln w="104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125" tIns="100125" rIns="100125" bIns="100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33"/>
          </a:p>
        </p:txBody>
      </p:sp>
      <p:sp>
        <p:nvSpPr>
          <p:cNvPr id="73" name="Google Shape;73;p15"/>
          <p:cNvSpPr/>
          <p:nvPr/>
        </p:nvSpPr>
        <p:spPr>
          <a:xfrm>
            <a:off x="1217566" y="4634994"/>
            <a:ext cx="898500" cy="414900"/>
          </a:xfrm>
          <a:prstGeom prst="rect">
            <a:avLst/>
          </a:prstGeom>
          <a:solidFill>
            <a:srgbClr val="4285F4"/>
          </a:solidFill>
          <a:ln w="104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125" tIns="100125" rIns="100125" bIns="100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5"/>
              <a:t>CALIPSO L2 Data</a:t>
            </a:r>
            <a:endParaRPr sz="1095"/>
          </a:p>
        </p:txBody>
      </p:sp>
      <p:sp>
        <p:nvSpPr>
          <p:cNvPr id="74" name="Google Shape;74;p15"/>
          <p:cNvSpPr txBox="1"/>
          <p:nvPr/>
        </p:nvSpPr>
        <p:spPr>
          <a:xfrm>
            <a:off x="2408122" y="3617771"/>
            <a:ext cx="8985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125" tIns="100125" rIns="100125" bIns="100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5">
                <a:solidFill>
                  <a:srgbClr val="000000"/>
                </a:solidFill>
              </a:rPr>
              <a:t>Spectral sorting</a:t>
            </a:r>
            <a:endParaRPr sz="1095">
              <a:solidFill>
                <a:srgbClr val="000000"/>
              </a:solidFill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1217553" y="4136418"/>
            <a:ext cx="898500" cy="414900"/>
          </a:xfrm>
          <a:prstGeom prst="rect">
            <a:avLst/>
          </a:prstGeom>
          <a:solidFill>
            <a:srgbClr val="4285F4"/>
          </a:solidFill>
          <a:ln w="104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125" tIns="100125" rIns="100125" bIns="100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5"/>
              <a:t>MODIS</a:t>
            </a:r>
            <a:endParaRPr sz="109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5"/>
              <a:t>L2 Data</a:t>
            </a:r>
            <a:endParaRPr sz="1095"/>
          </a:p>
        </p:txBody>
      </p:sp>
      <p:sp>
        <p:nvSpPr>
          <p:cNvPr id="76" name="Google Shape;76;p15"/>
          <p:cNvSpPr/>
          <p:nvPr/>
        </p:nvSpPr>
        <p:spPr>
          <a:xfrm>
            <a:off x="3779552" y="4066537"/>
            <a:ext cx="1045500" cy="554700"/>
          </a:xfrm>
          <a:prstGeom prst="ellipse">
            <a:avLst/>
          </a:prstGeom>
          <a:solidFill>
            <a:srgbClr val="EEEEEE"/>
          </a:solidFill>
          <a:ln w="104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125" tIns="100125" rIns="100125" bIns="100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5"/>
              <a:t>Neural Network</a:t>
            </a:r>
            <a:endParaRPr sz="1095"/>
          </a:p>
        </p:txBody>
      </p:sp>
      <p:sp>
        <p:nvSpPr>
          <p:cNvPr id="77" name="Google Shape;77;p15"/>
          <p:cNvSpPr/>
          <p:nvPr/>
        </p:nvSpPr>
        <p:spPr>
          <a:xfrm>
            <a:off x="5531949" y="3812792"/>
            <a:ext cx="1019700" cy="516900"/>
          </a:xfrm>
          <a:prstGeom prst="rect">
            <a:avLst/>
          </a:prstGeom>
          <a:solidFill>
            <a:srgbClr val="78909C"/>
          </a:solidFill>
          <a:ln w="104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125" tIns="100125" rIns="100125" bIns="100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5"/>
              <a:t>Aerosol Layer Height</a:t>
            </a:r>
            <a:endParaRPr sz="1095"/>
          </a:p>
        </p:txBody>
      </p:sp>
      <p:sp>
        <p:nvSpPr>
          <p:cNvPr id="78" name="Google Shape;78;p15"/>
          <p:cNvSpPr/>
          <p:nvPr/>
        </p:nvSpPr>
        <p:spPr>
          <a:xfrm>
            <a:off x="5531949" y="4425527"/>
            <a:ext cx="1019700" cy="516900"/>
          </a:xfrm>
          <a:prstGeom prst="rect">
            <a:avLst/>
          </a:prstGeom>
          <a:solidFill>
            <a:srgbClr val="78909C"/>
          </a:solidFill>
          <a:ln w="104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125" tIns="100125" rIns="100125" bIns="100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5"/>
              <a:t>Aerosol Optical Depth</a:t>
            </a:r>
            <a:endParaRPr sz="1095"/>
          </a:p>
        </p:txBody>
      </p:sp>
      <p:cxnSp>
        <p:nvCxnSpPr>
          <p:cNvPr id="79" name="Google Shape;79;p15"/>
          <p:cNvCxnSpPr>
            <a:stCxn id="71" idx="3"/>
            <a:endCxn id="72" idx="0"/>
          </p:cNvCxnSpPr>
          <p:nvPr/>
        </p:nvCxnSpPr>
        <p:spPr>
          <a:xfrm>
            <a:off x="2116063" y="3797784"/>
            <a:ext cx="231600" cy="900"/>
          </a:xfrm>
          <a:prstGeom prst="straightConnector1">
            <a:avLst/>
          </a:prstGeom>
          <a:noFill/>
          <a:ln w="104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80;p15"/>
          <p:cNvCxnSpPr>
            <a:stCxn id="75" idx="3"/>
            <a:endCxn id="76" idx="2"/>
          </p:cNvCxnSpPr>
          <p:nvPr/>
        </p:nvCxnSpPr>
        <p:spPr>
          <a:xfrm>
            <a:off x="2116053" y="4343868"/>
            <a:ext cx="1663500" cy="0"/>
          </a:xfrm>
          <a:prstGeom prst="straightConnector1">
            <a:avLst/>
          </a:prstGeom>
          <a:noFill/>
          <a:ln w="104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" name="Google Shape;81;p15"/>
          <p:cNvCxnSpPr>
            <a:stCxn id="73" idx="3"/>
            <a:endCxn id="76" idx="2"/>
          </p:cNvCxnSpPr>
          <p:nvPr/>
        </p:nvCxnSpPr>
        <p:spPr>
          <a:xfrm rot="10800000" flipH="1">
            <a:off x="2116066" y="4343844"/>
            <a:ext cx="1663500" cy="498600"/>
          </a:xfrm>
          <a:prstGeom prst="straightConnector1">
            <a:avLst/>
          </a:prstGeom>
          <a:noFill/>
          <a:ln w="104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" name="Google Shape;82;p15"/>
          <p:cNvCxnSpPr>
            <a:stCxn id="72" idx="2"/>
            <a:endCxn id="76" idx="2"/>
          </p:cNvCxnSpPr>
          <p:nvPr/>
        </p:nvCxnSpPr>
        <p:spPr>
          <a:xfrm>
            <a:off x="3367179" y="3798538"/>
            <a:ext cx="412500" cy="545400"/>
          </a:xfrm>
          <a:prstGeom prst="straightConnector1">
            <a:avLst/>
          </a:prstGeom>
          <a:noFill/>
          <a:ln w="104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83;p15"/>
          <p:cNvCxnSpPr>
            <a:stCxn id="76" idx="6"/>
            <a:endCxn id="77" idx="1"/>
          </p:cNvCxnSpPr>
          <p:nvPr/>
        </p:nvCxnSpPr>
        <p:spPr>
          <a:xfrm rot="10800000" flipH="1">
            <a:off x="4825052" y="4071187"/>
            <a:ext cx="706800" cy="272700"/>
          </a:xfrm>
          <a:prstGeom prst="straightConnector1">
            <a:avLst/>
          </a:prstGeom>
          <a:noFill/>
          <a:ln w="104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p15"/>
          <p:cNvCxnSpPr>
            <a:stCxn id="76" idx="6"/>
            <a:endCxn id="78" idx="1"/>
          </p:cNvCxnSpPr>
          <p:nvPr/>
        </p:nvCxnSpPr>
        <p:spPr>
          <a:xfrm>
            <a:off x="4825052" y="4343887"/>
            <a:ext cx="706800" cy="340200"/>
          </a:xfrm>
          <a:prstGeom prst="straightConnector1">
            <a:avLst/>
          </a:prstGeom>
          <a:noFill/>
          <a:ln w="104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" name="Google Shape;85;p15"/>
          <p:cNvSpPr/>
          <p:nvPr/>
        </p:nvSpPr>
        <p:spPr>
          <a:xfrm>
            <a:off x="7258539" y="4105857"/>
            <a:ext cx="1019700" cy="516900"/>
          </a:xfrm>
          <a:prstGeom prst="rect">
            <a:avLst/>
          </a:prstGeom>
          <a:solidFill>
            <a:srgbClr val="FFAB40"/>
          </a:solidFill>
          <a:ln w="104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125" tIns="100125" rIns="100125" bIns="100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5"/>
              <a:t>ACOS Full-Physics Retrieval</a:t>
            </a:r>
            <a:endParaRPr sz="1095"/>
          </a:p>
        </p:txBody>
      </p:sp>
      <p:cxnSp>
        <p:nvCxnSpPr>
          <p:cNvPr id="86" name="Google Shape;86;p15"/>
          <p:cNvCxnSpPr>
            <a:stCxn id="77" idx="3"/>
            <a:endCxn id="85" idx="1"/>
          </p:cNvCxnSpPr>
          <p:nvPr/>
        </p:nvCxnSpPr>
        <p:spPr>
          <a:xfrm>
            <a:off x="6551649" y="4071242"/>
            <a:ext cx="706800" cy="293100"/>
          </a:xfrm>
          <a:prstGeom prst="straightConnector1">
            <a:avLst/>
          </a:prstGeom>
          <a:noFill/>
          <a:ln w="104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p15"/>
          <p:cNvCxnSpPr>
            <a:stCxn id="78" idx="3"/>
            <a:endCxn id="85" idx="1"/>
          </p:cNvCxnSpPr>
          <p:nvPr/>
        </p:nvCxnSpPr>
        <p:spPr>
          <a:xfrm rot="10800000" flipH="1">
            <a:off x="6551649" y="4364177"/>
            <a:ext cx="706800" cy="319800"/>
          </a:xfrm>
          <a:prstGeom prst="straightConnector1">
            <a:avLst/>
          </a:prstGeom>
          <a:noFill/>
          <a:ln w="104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Kilauea 12/25/2025 Episode 1 Eruption Case Study</a:t>
            </a:r>
            <a:endParaRPr b="1"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1789049" y="4426493"/>
            <a:ext cx="5565901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Photo taken 12/24/25 (Source: USGS)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483" y="773439"/>
            <a:ext cx="5502302" cy="3592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Aerosol Optical Depth (AOD) ML Results</a:t>
            </a:r>
            <a:endParaRPr b="1"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11700" y="2888875"/>
            <a:ext cx="8520600" cy="21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colocated with MODIS (Aqua) and TROPOMI (Sentinel-5P)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TROPOMI soundings obtained ~30 minutes after OCO-2 soundings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MODIS soundings obtained ~2 hours after OCO-2 soundings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Difficult to validate this case due to sparse and unsuitable collocated data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TROPOMI data very sparse, while Aqua drift has caused a large temporal mismatch between MODIS and OCO-2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Good correlation with TROPOMI, some agreement with MODIS despite time difference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Some AOD values are notably very high due to cloud contamination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1" name="Google Shape;101;p17" title="Kilauea_2024-12-25_aod_interval_pl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602" y="439708"/>
            <a:ext cx="3219400" cy="241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 title="Kilauea_2024-12-25_aod_full_plo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39708"/>
            <a:ext cx="3219400" cy="2414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Aerosol Layer Height (ALH) ML Results</a:t>
            </a:r>
            <a:endParaRPr b="1"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11700" y="2888875"/>
            <a:ext cx="8520600" cy="21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ALH validation data also difficult to find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Cases before after 2020 cannot use CALIPSO after it was moved to the C-Train  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EarthCARE orbit differs from OCO-2 significantly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TROPOMI used for validation, same soundings as before with AOD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TROPOMI ALH indicates that the plume is very low to the ground, which is likely inaccurate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Downside of TROPOMI for ALH validation is that it is a retrieved parameter rather than directly measured using LiDAR like CALIPSO or EarthCARE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9" name="Google Shape;109;p18" title="Kilauea_2024-12-25_alh_interval_pl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602" y="560525"/>
            <a:ext cx="3219400" cy="241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 title="Kilauea_2024-12-25_alh_full_plo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60533"/>
            <a:ext cx="3219400" cy="2414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Mauna Loa 11/30/22 Eruption Case Study</a:t>
            </a:r>
            <a:endParaRPr b="1"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609" y="712925"/>
            <a:ext cx="4977516" cy="377717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2051448" y="4490103"/>
            <a:ext cx="5486388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Photo taken 11/30/24 (Source: USGS)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Macintosh PowerPoint</Application>
  <PresentationFormat>On-screen Show (16:9)</PresentationFormat>
  <Paragraphs>81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Simple Light</vt:lpstr>
      <vt:lpstr>Improving Remote Sensing of Volcanic Carbon Dioxide Emissions from OCO-2 through Machine Learning-Based Retrieval of Aerosol Parameters from L1B Spectra</vt:lpstr>
      <vt:lpstr>PowerPoint Presentation</vt:lpstr>
      <vt:lpstr>PowerPoint Presentation</vt:lpstr>
      <vt:lpstr>Background</vt:lpstr>
      <vt:lpstr>Methodology</vt:lpstr>
      <vt:lpstr>Kilauea 12/25/2025 Episode 1 Eruption Case Study</vt:lpstr>
      <vt:lpstr>Aerosol Optical Depth (AOD) ML Results</vt:lpstr>
      <vt:lpstr>Aerosol Layer Height (ALH) ML Results</vt:lpstr>
      <vt:lpstr>Mauna Loa 11/30/22 Eruption Case Study</vt:lpstr>
      <vt:lpstr>Aerosol Optical Depth (AOD) ML Results</vt:lpstr>
      <vt:lpstr>Aerosol Layer Height (ALH) ML Results</vt:lpstr>
      <vt:lpstr>PowerPoint Presentation</vt:lpstr>
      <vt:lpstr>Future Work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Yung, Yuk L. (Yuk)</cp:lastModifiedBy>
  <cp:revision>1</cp:revision>
  <cp:lastPrinted>2025-08-12T16:18:56Z</cp:lastPrinted>
  <dcterms:modified xsi:type="dcterms:W3CDTF">2025-08-12T16:19:00Z</dcterms:modified>
</cp:coreProperties>
</file>