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6" r:id="rId1"/>
    <p:sldMasterId id="2147483811" r:id="rId2"/>
    <p:sldMasterId id="2147483837" r:id="rId3"/>
    <p:sldMasterId id="2147483851" r:id="rId4"/>
    <p:sldMasterId id="2147483903" r:id="rId5"/>
    <p:sldMasterId id="2147483955" r:id="rId6"/>
    <p:sldMasterId id="2147483968" r:id="rId7"/>
  </p:sldMasterIdLst>
  <p:notesMasterIdLst>
    <p:notesMasterId r:id="rId18"/>
  </p:notesMasterIdLst>
  <p:handoutMasterIdLst>
    <p:handoutMasterId r:id="rId19"/>
  </p:handoutMasterIdLst>
  <p:sldIdLst>
    <p:sldId id="1125" r:id="rId8"/>
    <p:sldId id="1725" r:id="rId9"/>
    <p:sldId id="1726" r:id="rId10"/>
    <p:sldId id="1385" r:id="rId11"/>
    <p:sldId id="1727" r:id="rId12"/>
    <p:sldId id="1717" r:id="rId13"/>
    <p:sldId id="1702" r:id="rId14"/>
    <p:sldId id="611" r:id="rId15"/>
    <p:sldId id="1728" r:id="rId16"/>
    <p:sldId id="1724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40"/>
    <a:srgbClr val="FF9300"/>
    <a:srgbClr val="AB7942"/>
    <a:srgbClr val="0033CC"/>
    <a:srgbClr val="4E8F00"/>
    <a:srgbClr val="CEF2CA"/>
    <a:srgbClr val="0096FF"/>
    <a:srgbClr val="76D6FF"/>
    <a:srgbClr val="BAEEB0"/>
    <a:srgbClr val="ABC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286"/>
    <p:restoredTop sz="78164"/>
  </p:normalViewPr>
  <p:slideViewPr>
    <p:cSldViewPr snapToGrid="0" snapToObjects="1">
      <p:cViewPr varScale="1">
        <p:scale>
          <a:sx n="64" d="100"/>
          <a:sy n="64" d="100"/>
        </p:scale>
        <p:origin x="176" y="7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AFD36-B101-6A49-BA03-388849C3B45D}" type="datetimeFigureOut">
              <a:rPr lang="en-US" smtClean="0"/>
              <a:t>8/15/25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645FC-BC95-A04A-ACEC-CEDCC776B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64F6-06AD-1643-9D66-EE4F0781A35E}" type="datetimeFigureOut">
              <a:rPr lang="en-US" smtClean="0"/>
              <a:t>8/15/25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57FEC-BD8B-8D4D-95C9-5DF1CEE25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69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8175C-7680-D445-823A-D0EAADAA34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72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57FEC-BD8B-8D4D-95C9-5DF1CEE251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0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57FEC-BD8B-8D4D-95C9-5DF1CEE251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12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57FEC-BD8B-8D4D-95C9-5DF1CEE251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86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C1CAF-6623-700E-506A-7EA50A0B9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350642-47BC-ED9F-4005-45FDA0695F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4ACB14-D8ED-0BC5-0D49-B4EFAC56F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0C5C3-3DD9-0891-F456-790E64C6D0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57FEC-BD8B-8D4D-95C9-5DF1CEE251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29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57FEC-BD8B-8D4D-95C9-5DF1CEE251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57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how TEMPO data looks – NO2 and HCHO</a:t>
            </a:r>
          </a:p>
          <a:p>
            <a:endParaRPr lang="en-US" dirty="0"/>
          </a:p>
          <a:p>
            <a:r>
              <a:rPr lang="en-US" dirty="0"/>
              <a:t>This plume passed through Fort Collins CO, which is just north of Denver</a:t>
            </a:r>
          </a:p>
          <a:p>
            <a:endParaRPr lang="en-US" dirty="0"/>
          </a:p>
          <a:p>
            <a:r>
              <a:rPr lang="en-US" dirty="0"/>
              <a:t>You can see minor NO2 signal from Denver and then signal in both retrievals for the observed smoke</a:t>
            </a:r>
          </a:p>
          <a:p>
            <a:endParaRPr lang="en-US" dirty="0"/>
          </a:p>
          <a:p>
            <a:r>
              <a:rPr lang="en-US" dirty="0"/>
              <a:t>As you all know the power of TEMPO is its high temporal resolution, and the picture is more interesting when we look at the evolution of the plume hour to hour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BF8933-4817-0546-BD8D-1618F30D96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156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35798-89A0-6DDF-4CE2-D4F5D4FDB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4532F4-712F-4331-5F67-04A9D467D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A51D81-E274-42D6-C6E5-BC52F8F48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0BD0E-24EC-D95D-6528-B21EE2DA38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057FEC-BD8B-8D4D-95C9-5DF1CEE251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442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57FEC-BD8B-8D4D-95C9-5DF1CEE251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7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35058-F085-4950-A4CC-2BF8C03AAE58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3728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6C8B3-55DB-4554-9FA1-83E451106F44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809434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89C87-E925-4A2C-BF45-F319E26D6E03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824301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983593"/>
            <a:ext cx="7772400" cy="1102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 cap="all" baseline="0">
                <a:latin typeface="Avenir LT Std 55 Roman" pitchFamily="34" charset="0"/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>
                    <a:lumMod val="75000"/>
                  </a:schemeClr>
                </a:solidFill>
                <a:latin typeface="Bell MT" pitchFamily="18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96902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5848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685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50519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2716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685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200154"/>
            <a:ext cx="6477000" cy="350519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062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95526"/>
            <a:ext cx="8229600" cy="1021556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l">
              <a:defRPr sz="5400" b="1" cap="all">
                <a:latin typeface="Tw Cen MT Condensed" panose="020B0606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351610"/>
            <a:ext cx="8229600" cy="11251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4571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4189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5795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800" b="1"/>
            </a:lvl3pPr>
            <a:lvl4pPr marL="1371404" indent="0">
              <a:buNone/>
              <a:defRPr sz="1600" b="1"/>
            </a:lvl4pPr>
            <a:lvl5pPr marL="1828539" indent="0">
              <a:buNone/>
              <a:defRPr sz="1600" b="1"/>
            </a:lvl5pPr>
            <a:lvl6pPr marL="2285673" indent="0">
              <a:buNone/>
              <a:defRPr sz="1600" b="1"/>
            </a:lvl6pPr>
            <a:lvl7pPr marL="2742809" indent="0">
              <a:buNone/>
              <a:defRPr sz="1600" b="1"/>
            </a:lvl7pPr>
            <a:lvl8pPr marL="3199943" indent="0">
              <a:buNone/>
              <a:defRPr sz="1600" b="1"/>
            </a:lvl8pPr>
            <a:lvl9pPr marL="36570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800" b="1"/>
            </a:lvl3pPr>
            <a:lvl4pPr marL="1371404" indent="0">
              <a:buNone/>
              <a:defRPr sz="1600" b="1"/>
            </a:lvl4pPr>
            <a:lvl5pPr marL="1828539" indent="0">
              <a:buNone/>
              <a:defRPr sz="1600" b="1"/>
            </a:lvl5pPr>
            <a:lvl6pPr marL="2285673" indent="0">
              <a:buNone/>
              <a:defRPr sz="1600" b="1"/>
            </a:lvl6pPr>
            <a:lvl7pPr marL="2742809" indent="0">
              <a:buNone/>
              <a:defRPr sz="1600" b="1"/>
            </a:lvl7pPr>
            <a:lvl8pPr marL="3199943" indent="0">
              <a:buNone/>
              <a:defRPr sz="1600" b="1"/>
            </a:lvl8pPr>
            <a:lvl9pPr marL="36570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4257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69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17DF0-AC36-46C6-8CC2-F19F39FAAB4F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77512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779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90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0" indent="0">
              <a:buNone/>
              <a:defRPr sz="1000"/>
            </a:lvl3pPr>
            <a:lvl4pPr marL="1371404" indent="0">
              <a:buNone/>
              <a:defRPr sz="900"/>
            </a:lvl4pPr>
            <a:lvl5pPr marL="1828539" indent="0">
              <a:buNone/>
              <a:defRPr sz="900"/>
            </a:lvl5pPr>
            <a:lvl6pPr marL="2285673" indent="0">
              <a:buNone/>
              <a:defRPr sz="900"/>
            </a:lvl6pPr>
            <a:lvl7pPr marL="2742809" indent="0">
              <a:buNone/>
              <a:defRPr sz="900"/>
            </a:lvl7pPr>
            <a:lvl8pPr marL="3199943" indent="0">
              <a:buNone/>
              <a:defRPr sz="900"/>
            </a:lvl8pPr>
            <a:lvl9pPr marL="36570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950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0" indent="0">
              <a:buNone/>
              <a:defRPr sz="2400"/>
            </a:lvl3pPr>
            <a:lvl4pPr marL="1371404" indent="0">
              <a:buNone/>
              <a:defRPr sz="2000"/>
            </a:lvl4pPr>
            <a:lvl5pPr marL="1828539" indent="0">
              <a:buNone/>
              <a:defRPr sz="2000"/>
            </a:lvl5pPr>
            <a:lvl6pPr marL="2285673" indent="0">
              <a:buNone/>
              <a:defRPr sz="2000"/>
            </a:lvl6pPr>
            <a:lvl7pPr marL="2742809" indent="0">
              <a:buNone/>
              <a:defRPr sz="2000"/>
            </a:lvl7pPr>
            <a:lvl8pPr marL="3199943" indent="0">
              <a:buNone/>
              <a:defRPr sz="2000"/>
            </a:lvl8pPr>
            <a:lvl9pPr marL="365707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0" indent="0">
              <a:buNone/>
              <a:defRPr sz="1000"/>
            </a:lvl3pPr>
            <a:lvl4pPr marL="1371404" indent="0">
              <a:buNone/>
              <a:defRPr sz="900"/>
            </a:lvl4pPr>
            <a:lvl5pPr marL="1828539" indent="0">
              <a:buNone/>
              <a:defRPr sz="900"/>
            </a:lvl5pPr>
            <a:lvl6pPr marL="2285673" indent="0">
              <a:buNone/>
              <a:defRPr sz="900"/>
            </a:lvl6pPr>
            <a:lvl7pPr marL="2742809" indent="0">
              <a:buNone/>
              <a:defRPr sz="900"/>
            </a:lvl7pPr>
            <a:lvl8pPr marL="3199943" indent="0">
              <a:buNone/>
              <a:defRPr sz="900"/>
            </a:lvl8pPr>
            <a:lvl9pPr marL="36570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789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884" indent="0" algn="ctr">
              <a:buNone/>
              <a:defRPr/>
            </a:lvl2pPr>
            <a:lvl3pPr marL="685766" indent="0" algn="ctr">
              <a:buNone/>
              <a:defRPr/>
            </a:lvl3pPr>
            <a:lvl4pPr marL="1028649" indent="0" algn="ctr">
              <a:buNone/>
              <a:defRPr/>
            </a:lvl4pPr>
            <a:lvl5pPr marL="1371532" indent="0" algn="ctr">
              <a:buNone/>
              <a:defRPr/>
            </a:lvl5pPr>
            <a:lvl6pPr marL="1714415" indent="0" algn="ctr">
              <a:buNone/>
              <a:defRPr/>
            </a:lvl6pPr>
            <a:lvl7pPr marL="2057297" indent="0" algn="ctr">
              <a:buNone/>
              <a:defRPr/>
            </a:lvl7pPr>
            <a:lvl8pPr marL="2400180" indent="0" algn="ctr">
              <a:buNone/>
              <a:defRPr/>
            </a:lvl8pPr>
            <a:lvl9pPr marL="274306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04BDD-D039-4F5A-904A-0F0EA7A3E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91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858CE-0C0D-4DED-AC2D-AF189C4B5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199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2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84" indent="0">
              <a:buNone/>
              <a:defRPr sz="1350"/>
            </a:lvl2pPr>
            <a:lvl3pPr marL="685766" indent="0">
              <a:buNone/>
              <a:defRPr sz="1200"/>
            </a:lvl3pPr>
            <a:lvl4pPr marL="1028649" indent="0">
              <a:buNone/>
              <a:defRPr sz="1050"/>
            </a:lvl4pPr>
            <a:lvl5pPr marL="1371532" indent="0">
              <a:buNone/>
              <a:defRPr sz="1050"/>
            </a:lvl5pPr>
            <a:lvl6pPr marL="1714415" indent="0">
              <a:buNone/>
              <a:defRPr sz="1050"/>
            </a:lvl6pPr>
            <a:lvl7pPr marL="2057297" indent="0">
              <a:buNone/>
              <a:defRPr sz="1050"/>
            </a:lvl7pPr>
            <a:lvl8pPr marL="2400180" indent="0">
              <a:buNone/>
              <a:defRPr sz="1050"/>
            </a:lvl8pPr>
            <a:lvl9pPr marL="2743064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884DD-C604-4AF2-88FF-FA2BB14E3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64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37588-55F9-4EB4-895C-256B47095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88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FBB5F-3B8C-4A27-9CE8-9675AE19B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50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66E69-7B97-4CF8-ABC4-0FFC9F6968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90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3E8CB-197A-4592-BF32-09F14C14F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71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1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18527-E3E0-4452-98E6-5DDE6540FF08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812841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F396D-6D5B-4391-A7C8-C42421D29B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459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357F4-11E9-450E-AB3F-4A8497216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03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EBAE-0ECF-4E18-9C28-A1716C21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81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A4CA9-20E5-472E-B047-240C4FF9B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30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3EC4-41D2-4DA7-A90A-9F5BB104F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197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05222"/>
            <a:ext cx="8226720" cy="857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14715-8DB7-8944-82AC-3B518C0B32B6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18312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 algn="ctr">
              <a:defRPr sz="2400" b="1">
                <a:solidFill>
                  <a:srgbClr val="156C48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MDELogo_Horizontal_GreenTex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203" y="378980"/>
            <a:ext cx="2305595" cy="81998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-685800" y="800100"/>
            <a:ext cx="3733800" cy="0"/>
          </a:xfrm>
          <a:prstGeom prst="line">
            <a:avLst/>
          </a:prstGeom>
          <a:ln w="28575">
            <a:solidFill>
              <a:srgbClr val="187E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019800" y="790160"/>
            <a:ext cx="3695700" cy="9941"/>
          </a:xfrm>
          <a:prstGeom prst="line">
            <a:avLst/>
          </a:prstGeom>
          <a:ln w="28575">
            <a:solidFill>
              <a:srgbClr val="187E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4857750"/>
            <a:ext cx="9448800" cy="0"/>
          </a:xfrm>
          <a:prstGeom prst="line">
            <a:avLst/>
          </a:prstGeom>
          <a:ln w="28575">
            <a:solidFill>
              <a:srgbClr val="187E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548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162800" cy="685800"/>
          </a:xfrm>
        </p:spPr>
        <p:txBody>
          <a:bodyPr>
            <a:normAutofit/>
          </a:bodyPr>
          <a:lstStyle>
            <a:lvl1pPr algn="l">
              <a:defRPr sz="2700" b="0">
                <a:solidFill>
                  <a:srgbClr val="156C48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787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2514600"/>
            <a:ext cx="1295400" cy="0"/>
          </a:xfrm>
          <a:prstGeom prst="line">
            <a:avLst/>
          </a:prstGeom>
          <a:ln w="28575">
            <a:solidFill>
              <a:srgbClr val="187E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2400" b="1" cap="all">
                <a:solidFill>
                  <a:srgbClr val="156C48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MDELogo_Symb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2114550"/>
            <a:ext cx="857250" cy="74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314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buNone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buNone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22633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9B420-37F4-4138-B920-AD1D9FE273FA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108586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299408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20359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7743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352800" cy="7905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204789"/>
            <a:ext cx="464820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1"/>
            <a:ext cx="3352800" cy="282297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MDELogo_Symb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28600"/>
            <a:ext cx="723900" cy="62865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57200" y="971550"/>
            <a:ext cx="3352800" cy="0"/>
          </a:xfrm>
          <a:prstGeom prst="line">
            <a:avLst/>
          </a:prstGeom>
          <a:ln w="28575">
            <a:solidFill>
              <a:srgbClr val="187E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0894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>
                <a:latin typeface="+mn-lt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834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FB1AB37-6FA4-4548-BEE1-4A537737B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637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FB1AB37-6FA4-4548-BEE1-4A537737B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825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875" indent="0" algn="ctr">
              <a:buNone/>
              <a:defRPr/>
            </a:lvl2pPr>
            <a:lvl3pPr marL="685749" indent="0" algn="ctr">
              <a:buNone/>
              <a:defRPr/>
            </a:lvl3pPr>
            <a:lvl4pPr marL="1028624" indent="0" algn="ctr">
              <a:buNone/>
              <a:defRPr/>
            </a:lvl4pPr>
            <a:lvl5pPr marL="1371498" indent="0" algn="ctr">
              <a:buNone/>
              <a:defRPr/>
            </a:lvl5pPr>
            <a:lvl6pPr marL="1714373" indent="0" algn="ctr">
              <a:buNone/>
              <a:defRPr/>
            </a:lvl6pPr>
            <a:lvl7pPr marL="2057246" indent="0" algn="ctr">
              <a:buNone/>
              <a:defRPr/>
            </a:lvl7pPr>
            <a:lvl8pPr marL="2400120" indent="0" algn="ctr">
              <a:buNone/>
              <a:defRPr/>
            </a:lvl8pPr>
            <a:lvl9pPr marL="274299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04BDD-D039-4F5A-904A-0F0EA7A3E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6471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858CE-0C0D-4DED-AC2D-AF189C4B5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756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2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75" indent="0">
              <a:buNone/>
              <a:defRPr sz="1350"/>
            </a:lvl2pPr>
            <a:lvl3pPr marL="685749" indent="0">
              <a:buNone/>
              <a:defRPr sz="1200"/>
            </a:lvl3pPr>
            <a:lvl4pPr marL="1028624" indent="0">
              <a:buNone/>
              <a:defRPr sz="1050"/>
            </a:lvl4pPr>
            <a:lvl5pPr marL="1371498" indent="0">
              <a:buNone/>
              <a:defRPr sz="1050"/>
            </a:lvl5pPr>
            <a:lvl6pPr marL="1714373" indent="0">
              <a:buNone/>
              <a:defRPr sz="1050"/>
            </a:lvl6pPr>
            <a:lvl7pPr marL="2057246" indent="0">
              <a:buNone/>
              <a:defRPr sz="1050"/>
            </a:lvl7pPr>
            <a:lvl8pPr marL="2400120" indent="0">
              <a:buNone/>
              <a:defRPr sz="1050"/>
            </a:lvl8pPr>
            <a:lvl9pPr marL="2742995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884DD-C604-4AF2-88FF-FA2BB14E3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2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E3021-3F11-4CA2-B2F6-253F85B913E2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045262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37588-55F9-4EB4-895C-256B47095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6791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FBB5F-3B8C-4A27-9CE8-9675AE19B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865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66E69-7B97-4CF8-ABC4-0FFC9F6968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377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3E8CB-197A-4592-BF32-09F14C14F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182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75" indent="0">
              <a:buNone/>
              <a:defRPr sz="900"/>
            </a:lvl2pPr>
            <a:lvl3pPr marL="685749" indent="0">
              <a:buNone/>
              <a:defRPr sz="750"/>
            </a:lvl3pPr>
            <a:lvl4pPr marL="1028624" indent="0">
              <a:buNone/>
              <a:defRPr sz="675"/>
            </a:lvl4pPr>
            <a:lvl5pPr marL="1371498" indent="0">
              <a:buNone/>
              <a:defRPr sz="675"/>
            </a:lvl5pPr>
            <a:lvl6pPr marL="1714373" indent="0">
              <a:buNone/>
              <a:defRPr sz="675"/>
            </a:lvl6pPr>
            <a:lvl7pPr marL="2057246" indent="0">
              <a:buNone/>
              <a:defRPr sz="675"/>
            </a:lvl7pPr>
            <a:lvl8pPr marL="2400120" indent="0">
              <a:buNone/>
              <a:defRPr sz="675"/>
            </a:lvl8pPr>
            <a:lvl9pPr marL="274299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F396D-6D5B-4391-A7C8-C42421D29B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405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75" indent="0">
              <a:buNone/>
              <a:defRPr sz="900"/>
            </a:lvl2pPr>
            <a:lvl3pPr marL="685749" indent="0">
              <a:buNone/>
              <a:defRPr sz="750"/>
            </a:lvl3pPr>
            <a:lvl4pPr marL="1028624" indent="0">
              <a:buNone/>
              <a:defRPr sz="675"/>
            </a:lvl4pPr>
            <a:lvl5pPr marL="1371498" indent="0">
              <a:buNone/>
              <a:defRPr sz="675"/>
            </a:lvl5pPr>
            <a:lvl6pPr marL="1714373" indent="0">
              <a:buNone/>
              <a:defRPr sz="675"/>
            </a:lvl6pPr>
            <a:lvl7pPr marL="2057246" indent="0">
              <a:buNone/>
              <a:defRPr sz="675"/>
            </a:lvl7pPr>
            <a:lvl8pPr marL="2400120" indent="0">
              <a:buNone/>
              <a:defRPr sz="675"/>
            </a:lvl8pPr>
            <a:lvl9pPr marL="274299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357F4-11E9-450E-AB3F-4A8497216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613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EBAE-0ECF-4E18-9C28-A1716C21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814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A4CA9-20E5-472E-B047-240C4FF9B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656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3EC4-41D2-4DA7-A90A-9F5BB104F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900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05222"/>
            <a:ext cx="8226720" cy="857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14715-8DB7-8944-82AC-3B518C0B32B6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5725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98159-0C0F-4A9C-B453-8A263EDB0891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65680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9917C-9440-6078-D809-1170469C4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574FF5-039A-7A91-18B6-B1932ECF4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3EB6D-568F-64B5-89C4-2D3BF28D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3ACEA9-3311-6449-9D53-5ED54DC5B0B3}" type="datetime1">
              <a:rPr lang="en-US" smtClean="0"/>
              <a:t>8/15/25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1AAF7-942F-8A4A-F3EC-B9F00CAB9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AGU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BCAA3-A781-214D-E8E1-E329D69DE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8DA3-D4D5-B144-A46C-F1F9839056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9175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B70A4-5B03-64DD-84BF-2D6EAD365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43358"/>
            <a:ext cx="7886700" cy="7898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4B5B9-B367-66DD-9E23-E801FF139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DF855-A7E6-0844-0399-62463178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F3E9642-2351-4D42-8C4A-D64DE73BE096}" type="datetime1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1F379-D2EA-98E7-4769-858E5C5CB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AGU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B273C-63B2-7A5D-E038-74E6E1AE2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3C8DA3-D4D5-B144-A46C-F1F983905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933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A8225-E274-2D51-4BA0-3DF41615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A3E06-2EE1-241D-82EB-AD39F6600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9C62B-2D12-0658-F974-5CDAE2CDB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10909-7981-AB45-8F1A-E74788D1E314}" type="datetime1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44B10-ECD8-72EE-C3A5-2F264A1E3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AGU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564F8-E82B-5B1F-D280-2DF27D0DC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8DA3-D4D5-B144-A46C-F1F983905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17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844B9-549A-FFD0-3A8B-10444E72E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9003B-0AF1-B15A-F610-805415D95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91E7CD-DCBE-1755-DB4C-FB99D584E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9BFF7-921F-8E04-E65A-B63027FA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786F-E801-2D4D-9C80-F3E02C45510C}" type="datetime1">
              <a:rPr lang="en-US" smtClean="0"/>
              <a:t>8/15/25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6484E-453A-405C-714E-FB1F9520A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AGU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EAA61-35BA-E25A-CFF5-36717DEC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8DA3-D4D5-B144-A46C-F1F983905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627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BA16D-051C-597A-0DF9-56EAF51F7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2B9D3-918E-F1B0-8B54-90B6C95D3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19D2D-8261-4F18-4CFB-09C33004B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8BF958-7304-642A-0506-1A16B8AA55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68BF73-3905-44E0-A4E6-F8A0B95FD2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87B625-A85E-852A-DCCE-0FEDF1426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CD1F-8368-D645-AACD-82141D9A5164}" type="datetime1">
              <a:rPr lang="en-US" smtClean="0"/>
              <a:t>8/15/25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83EDAA-9E03-BD56-641F-262F03D50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AGU 2024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628904-D348-E50C-1A6D-F638F6251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8DA3-D4D5-B144-A46C-F1F983905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673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46625-E86B-7448-5904-F02B0AC3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7088"/>
            <a:ext cx="7886700" cy="851036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532DDD-1DFA-8B06-64CE-8A4ED0363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EBD71-B814-164F-ACB3-6D136492F6F3}" type="datetime1">
              <a:rPr lang="en-US" smtClean="0"/>
              <a:t>8/15/25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CCDFC-64CF-A1A5-0C01-59DB1421F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AGU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24182B-85C4-D803-FD8D-92F20D6A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8DA3-D4D5-B144-A46C-F1F983905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9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A2D4E7-4E42-D4BA-6833-715EA376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6E960-704A-C748-BB1C-3AFFE3C31F5C}" type="datetime1">
              <a:rPr lang="en-US" smtClean="0"/>
              <a:t>8/15/25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3F3EF8-CAD8-D523-25BB-A6A563F3D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AGU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28450-7E49-4A29-CBED-7CAB0C712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8DA3-D4D5-B144-A46C-F1F983905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05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A2D4E7-4E42-D4BA-6833-715EA376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B62B4D-1873-CD4C-A4D0-762DD2B30C66}" type="datetime1">
              <a:rPr lang="en-US" smtClean="0"/>
              <a:t>8/15/25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3F3EF8-CAD8-D523-25BB-A6A563F3D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AGU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28450-7E49-4A29-CBED-7CAB0C712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3C8DA3-D4D5-B144-A46C-F1F983905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186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E0138-9015-7B54-1FEE-53595B89A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8385E-76F1-37D5-5519-3402832C4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F610F-A42D-7762-9B73-BC0FA4821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9C7F05-B6EA-08E8-9A95-07C0B8D99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E59C-5E50-DC42-8B58-4A77493C4004}" type="datetime1">
              <a:rPr lang="en-US" smtClean="0"/>
              <a:t>8/15/25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0538C-0028-AB9B-02CE-EB8A1FB23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AGU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F1A1C-2C8C-8955-A5D3-260E9874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8DA3-D4D5-B144-A46C-F1F983905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008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25B25-3438-64A3-CFF4-4908D34FE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49B845-CBC6-483D-DE5F-4B273C1EF6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C1ACA-35D6-244B-1C23-BCDCDBA2E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2DAA4-9211-9371-8A81-938015E9A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FC72F-96FC-934B-987F-C172785260E5}" type="datetime1">
              <a:rPr lang="en-US" smtClean="0"/>
              <a:t>8/15/25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23285-0E5C-3D37-2ABB-165A6211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AGU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E3261-B08C-4373-4606-8C8B0D6BA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8DA3-D4D5-B144-A46C-F1F983905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D8C30-50D1-409E-BC8B-F45C43BD9F29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617279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90589-F77F-08EC-00EC-96CFF78B1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5FAA9-FBAE-9A51-210A-40DB45CAA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0CAC3-6833-2964-D4E6-3601CE80C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0A135-37D8-9943-8505-ABA3D5E2EA67}" type="datetime1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E156D-EA68-B61E-F5F4-51EA09FA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AGU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19C4A-CBC6-4ED8-C5F8-3905B11B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8DA3-D4D5-B144-A46C-F1F983905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371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768B8F-8F9E-DA99-A9A9-2AAA36E86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C6FE9C-8BFC-8721-C115-553DCEF9D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EE671-FC3E-21FB-FC93-621567E7E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8313-E24D-534D-8F5E-378AEC1A75C6}" type="datetime1">
              <a:rPr lang="en-US" smtClean="0"/>
              <a:t>8/15/25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A6BC-61DB-7400-E6F1-0844D4C7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AGU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86069-B587-FEA4-8914-77114605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8DA3-D4D5-B144-A46C-F1F983905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077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884" indent="0" algn="ctr">
              <a:buNone/>
              <a:defRPr/>
            </a:lvl2pPr>
            <a:lvl3pPr marL="685766" indent="0" algn="ctr">
              <a:buNone/>
              <a:defRPr/>
            </a:lvl3pPr>
            <a:lvl4pPr marL="1028649" indent="0" algn="ctr">
              <a:buNone/>
              <a:defRPr/>
            </a:lvl4pPr>
            <a:lvl5pPr marL="1371532" indent="0" algn="ctr">
              <a:buNone/>
              <a:defRPr/>
            </a:lvl5pPr>
            <a:lvl6pPr marL="1714415" indent="0" algn="ctr">
              <a:buNone/>
              <a:defRPr/>
            </a:lvl6pPr>
            <a:lvl7pPr marL="2057297" indent="0" algn="ctr">
              <a:buNone/>
              <a:defRPr/>
            </a:lvl7pPr>
            <a:lvl8pPr marL="2400180" indent="0" algn="ctr">
              <a:buNone/>
              <a:defRPr/>
            </a:lvl8pPr>
            <a:lvl9pPr marL="274306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04BDD-D039-4F5A-904A-0F0EA7A3E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788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858CE-0C0D-4DED-AC2D-AF189C4B5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022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2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84" indent="0">
              <a:buNone/>
              <a:defRPr sz="1350"/>
            </a:lvl2pPr>
            <a:lvl3pPr marL="685766" indent="0">
              <a:buNone/>
              <a:defRPr sz="1200"/>
            </a:lvl3pPr>
            <a:lvl4pPr marL="1028649" indent="0">
              <a:buNone/>
              <a:defRPr sz="1050"/>
            </a:lvl4pPr>
            <a:lvl5pPr marL="1371532" indent="0">
              <a:buNone/>
              <a:defRPr sz="1050"/>
            </a:lvl5pPr>
            <a:lvl6pPr marL="1714415" indent="0">
              <a:buNone/>
              <a:defRPr sz="1050"/>
            </a:lvl6pPr>
            <a:lvl7pPr marL="2057297" indent="0">
              <a:buNone/>
              <a:defRPr sz="1050"/>
            </a:lvl7pPr>
            <a:lvl8pPr marL="2400180" indent="0">
              <a:buNone/>
              <a:defRPr sz="1050"/>
            </a:lvl8pPr>
            <a:lvl9pPr marL="2743064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884DD-C604-4AF2-88FF-FA2BB14E3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1808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37588-55F9-4EB4-895C-256B47095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409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FBB5F-3B8C-4A27-9CE8-9675AE19B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0695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66E69-7B97-4CF8-ABC4-0FFC9F6968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890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3E8CB-197A-4592-BF32-09F14C14F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694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F396D-6D5B-4391-A7C8-C42421D29B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81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F7D8A-CA9B-4B9E-91B5-E72C5EF21A96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819377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357F4-11E9-450E-AB3F-4A8497216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961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EBAE-0ECF-4E18-9C28-A1716C21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572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A4CA9-20E5-472E-B047-240C4FF9B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425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3EC4-41D2-4DA7-A90A-9F5BB104F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273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05222"/>
            <a:ext cx="8226720" cy="857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14715-8DB7-8944-82AC-3B518C0B32B6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0613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F2EC2-4F63-4D50-9C91-4E1B1E966516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  <a:ea typeface="宋体"/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47049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9144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228601"/>
            <a:ext cx="91440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628650"/>
            <a:ext cx="9144000" cy="5715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alibri"/>
              <a:ea typeface="宋体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743450"/>
            <a:ext cx="9144000" cy="5715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alibri"/>
              <a:ea typeface="宋体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006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fld id="{156E7AA6-A936-4764-ADEB-E1E3CC27B72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4800600"/>
            <a:ext cx="6096000" cy="28575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4800600"/>
            <a:ext cx="2895600" cy="2135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788" dirty="0">
                <a:solidFill>
                  <a:srgbClr val="FFFFFF">
                    <a:lumMod val="95000"/>
                  </a:srgbClr>
                </a:solidFill>
                <a:latin typeface="Calibri"/>
                <a:ea typeface="宋体"/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402976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14400"/>
          </a:xfrm>
          <a:prstGeom prst="rect">
            <a:avLst/>
          </a:prstGeom>
          <a:ln>
            <a:noFill/>
          </a:ln>
        </p:spPr>
        <p:txBody>
          <a:bodyPr vert="horz" lIns="91429" tIns="45714" rIns="91429" bIns="45714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3028945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742844" marR="0" lvl="1" indent="-285710" algn="l" defTabSz="9142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400" b="1" dirty="0">
                <a:solidFill>
                  <a:srgbClr val="FFC000"/>
                </a:solidFill>
              </a:rPr>
              <a:t>Accent color can be used thus to highlight content</a:t>
            </a:r>
            <a:endParaRPr lang="en-US" sz="2400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 flipH="1" flipV="1">
            <a:off x="2133601" y="361950"/>
            <a:ext cx="6781802" cy="190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52400" y="4950827"/>
            <a:ext cx="8839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21454" y="4933950"/>
            <a:ext cx="4357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1345B3D-9E2B-4648-B8DA-C1967F580BC1}" type="slidenum">
              <a:rPr lang="en-US" sz="600" smtClean="0">
                <a:solidFill>
                  <a:schemeClr val="accent2"/>
                </a:solidFill>
              </a:rPr>
              <a:pPr algn="ctr"/>
              <a:t>‹#›</a:t>
            </a:fld>
            <a:endParaRPr lang="en-US" sz="1600" dirty="0">
              <a:solidFill>
                <a:schemeClr val="accent2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4" y="200250"/>
            <a:ext cx="1752597" cy="22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613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hdr="0" ftr="0" dt="0"/>
  <p:txStyles>
    <p:titleStyle>
      <a:lvl1pPr algn="ctr" defTabSz="914270" rtl="0" eaLnBrk="1" latinLnBrk="0" hangingPunct="1">
        <a:spcBef>
          <a:spcPct val="0"/>
        </a:spcBef>
        <a:buNone/>
        <a:defRPr sz="4200" b="1" i="0" kern="1200">
          <a:solidFill>
            <a:srgbClr val="286FB7"/>
          </a:solidFill>
          <a:effectLst/>
          <a:latin typeface="Arial"/>
          <a:ea typeface="+mj-ea"/>
          <a:cs typeface="Arial"/>
        </a:defRPr>
      </a:lvl1pPr>
    </p:titleStyle>
    <p:bodyStyle>
      <a:lvl1pPr marL="342851" indent="-342851" algn="l" defTabSz="91427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286FB7"/>
          </a:solidFill>
          <a:effectLst/>
          <a:latin typeface="+mn-lt"/>
          <a:ea typeface="+mn-ea"/>
          <a:cs typeface="+mn-cs"/>
        </a:defRPr>
      </a:lvl1pPr>
      <a:lvl2pPr marL="742844" marR="0" indent="-285710" algn="l" defTabSz="91427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–"/>
        <a:tabLst/>
        <a:defRPr sz="2400" kern="1200">
          <a:solidFill>
            <a:srgbClr val="E68323"/>
          </a:solidFill>
          <a:effectLst/>
          <a:latin typeface="+mn-lt"/>
          <a:ea typeface="+mn-ea"/>
          <a:cs typeface="+mn-cs"/>
        </a:defRPr>
      </a:lvl2pPr>
      <a:lvl3pPr marL="1142837" indent="-228567" algn="l" defTabSz="9142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286FB7"/>
          </a:solidFill>
          <a:effectLst/>
          <a:latin typeface="+mn-lt"/>
          <a:ea typeface="+mn-ea"/>
          <a:cs typeface="+mn-cs"/>
        </a:defRPr>
      </a:lvl3pPr>
      <a:lvl4pPr marL="1599972" indent="-228567" algn="l" defTabSz="91427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286FB7"/>
          </a:solidFill>
          <a:effectLst/>
          <a:latin typeface="+mn-lt"/>
          <a:ea typeface="+mn-ea"/>
          <a:cs typeface="+mn-cs"/>
        </a:defRPr>
      </a:lvl4pPr>
      <a:lvl5pPr marL="2057107" marR="0" indent="-228567" algn="l" defTabSz="91427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»"/>
        <a:tabLst/>
        <a:defRPr sz="2600" kern="1200">
          <a:solidFill>
            <a:srgbClr val="286FB7"/>
          </a:solidFill>
          <a:effectLst/>
          <a:latin typeface="+mn-lt"/>
          <a:ea typeface="+mn-ea"/>
          <a:cs typeface="+mn-cs"/>
        </a:defRPr>
      </a:lvl5pPr>
      <a:lvl6pPr marL="2514242" indent="-228567" algn="l" defTabSz="9142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6" indent="-228567" algn="l" defTabSz="9142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1" indent="-228567" algn="l" defTabSz="9142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5" indent="-228567" algn="l" defTabSz="9142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0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4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9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3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9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3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7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>
                <a:latin typeface="Times New Roman" pitchFamily="18" charset="0"/>
              </a:defRPr>
            </a:lvl1pPr>
          </a:lstStyle>
          <a:p>
            <a:pPr defTabSz="6857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>
                <a:latin typeface="Times New Roman" pitchFamily="18" charset="0"/>
              </a:defRPr>
            </a:lvl1pPr>
          </a:lstStyle>
          <a:p>
            <a:pPr defTabSz="6857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>
                <a:latin typeface="Times New Roman" pitchFamily="18" charset="0"/>
              </a:defRPr>
            </a:lvl1pPr>
          </a:lstStyle>
          <a:p>
            <a:pPr defTabSz="685766" fontAlgn="base">
              <a:spcBef>
                <a:spcPct val="0"/>
              </a:spcBef>
              <a:spcAft>
                <a:spcPct val="0"/>
              </a:spcAft>
              <a:defRPr/>
            </a:pPr>
            <a:fld id="{E8C9391C-02EF-4736-9206-A7C454F45ED2}" type="slidenum">
              <a:rPr lang="en-US" smtClean="0">
                <a:solidFill>
                  <a:srgbClr val="000000"/>
                </a:solidFill>
              </a:rPr>
              <a:pPr defTabSz="68576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70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5pPr>
      <a:lvl6pPr marL="342884" algn="ctr" rtl="0" fontAlgn="base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6pPr>
      <a:lvl7pPr marL="685766" algn="ctr" rtl="0" fontAlgn="base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7pPr>
      <a:lvl8pPr marL="1028649" algn="ctr" rtl="0" fontAlgn="base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8pPr>
      <a:lvl9pPr marL="1371532" algn="ctr" rtl="0" fontAlgn="base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9pPr>
    </p:titleStyle>
    <p:bodyStyle>
      <a:lvl1pPr marL="257162" indent="-257162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185" indent="-214303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2pPr>
      <a:lvl3pPr marL="857207" indent="-171442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090" indent="-171442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Times New Roman" pitchFamily="18" charset="0"/>
        </a:defRPr>
      </a:lvl4pPr>
      <a:lvl5pPr marL="1542974" indent="-171442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5pPr>
      <a:lvl6pPr marL="1885856" indent="-17144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6pPr>
      <a:lvl7pPr marL="2228739" indent="-17144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7pPr>
      <a:lvl8pPr marL="2571622" indent="-17144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8pPr>
      <a:lvl9pPr marL="2914505" indent="-17144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-1"/>
            <a:ext cx="7162800" cy="699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74701"/>
            <a:ext cx="8229600" cy="3819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MDELogo_Symbol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2551" y="71232"/>
            <a:ext cx="717550" cy="6286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699886"/>
            <a:ext cx="8305800" cy="0"/>
          </a:xfrm>
          <a:prstGeom prst="line">
            <a:avLst/>
          </a:prstGeom>
          <a:ln w="28575">
            <a:solidFill>
              <a:srgbClr val="187E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52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700" b="0" kern="1200">
          <a:solidFill>
            <a:srgbClr val="156C48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ts val="18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>
                <a:latin typeface="Times New Roman" pitchFamily="18" charset="0"/>
              </a:defRPr>
            </a:lvl1pPr>
          </a:lstStyle>
          <a:p>
            <a:pPr defTabSz="68574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>
                <a:latin typeface="Times New Roman" pitchFamily="18" charset="0"/>
              </a:defRPr>
            </a:lvl1pPr>
          </a:lstStyle>
          <a:p>
            <a:pPr defTabSz="68574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>
                <a:latin typeface="Times New Roman" pitchFamily="18" charset="0"/>
              </a:defRPr>
            </a:lvl1pPr>
          </a:lstStyle>
          <a:p>
            <a:pPr defTabSz="685749" fontAlgn="base">
              <a:spcBef>
                <a:spcPct val="0"/>
              </a:spcBef>
              <a:spcAft>
                <a:spcPct val="0"/>
              </a:spcAft>
              <a:defRPr/>
            </a:pPr>
            <a:fld id="{E8C9391C-02EF-4736-9206-A7C454F45ED2}" type="slidenum">
              <a:rPr lang="en-US" smtClean="0">
                <a:solidFill>
                  <a:srgbClr val="000000"/>
                </a:solidFill>
              </a:rPr>
              <a:pPr defTabSz="68574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2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5pPr>
      <a:lvl6pPr marL="342875" algn="ctr" rtl="0" fontAlgn="base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6pPr>
      <a:lvl7pPr marL="685749" algn="ctr" rtl="0" fontAlgn="base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7pPr>
      <a:lvl8pPr marL="1028624" algn="ctr" rtl="0" fontAlgn="base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8pPr>
      <a:lvl9pPr marL="1371498" algn="ctr" rtl="0" fontAlgn="base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9pPr>
    </p:titleStyle>
    <p:bodyStyle>
      <a:lvl1pPr marL="257156" indent="-25715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171" indent="-21429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2pPr>
      <a:lvl3pPr marL="857186" indent="-171438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060" indent="-17143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Times New Roman" pitchFamily="18" charset="0"/>
        </a:defRPr>
      </a:lvl4pPr>
      <a:lvl5pPr marL="1542935" indent="-17143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5pPr>
      <a:lvl6pPr marL="1885809" indent="-17143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6pPr>
      <a:lvl7pPr marL="2228684" indent="-17143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7pPr>
      <a:lvl8pPr marL="2571558" indent="-17143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8pPr>
      <a:lvl9pPr marL="2914433" indent="-17143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886F83-1505-9D64-184A-378185508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254"/>
            <a:ext cx="7886700" cy="789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10329-281A-A67E-A9C3-4F54666A2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939998"/>
            <a:ext cx="7886700" cy="3684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F21CE-DF97-95D3-05BF-97EC5F97C0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489605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fld id="{1DD39B32-582A-0B43-8C1E-64180F4E1714}" type="datetime1">
              <a:rPr lang="en-US" smtClean="0"/>
              <a:t>8/15/25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F0A7D-BA74-E147-B74A-D4D961DFB2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487920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fld id="{343C8DA3-D4D5-B144-A46C-F1F9839056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122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00589C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>
                <a:latin typeface="Times New Roman" pitchFamily="18" charset="0"/>
              </a:defRPr>
            </a:lvl1pPr>
          </a:lstStyle>
          <a:p>
            <a:pPr defTabSz="6857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>
                <a:latin typeface="Times New Roman" pitchFamily="18" charset="0"/>
              </a:defRPr>
            </a:lvl1pPr>
          </a:lstStyle>
          <a:p>
            <a:pPr defTabSz="6857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>
                <a:latin typeface="Times New Roman" pitchFamily="18" charset="0"/>
              </a:defRPr>
            </a:lvl1pPr>
          </a:lstStyle>
          <a:p>
            <a:pPr defTabSz="685766" fontAlgn="base">
              <a:spcBef>
                <a:spcPct val="0"/>
              </a:spcBef>
              <a:spcAft>
                <a:spcPct val="0"/>
              </a:spcAft>
              <a:defRPr/>
            </a:pPr>
            <a:fld id="{E8C9391C-02EF-4736-9206-A7C454F45ED2}" type="slidenum">
              <a:rPr lang="en-US" smtClean="0">
                <a:solidFill>
                  <a:srgbClr val="000000"/>
                </a:solidFill>
              </a:rPr>
              <a:pPr defTabSz="68576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2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5pPr>
      <a:lvl6pPr marL="342884" algn="ctr" rtl="0" fontAlgn="base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6pPr>
      <a:lvl7pPr marL="685766" algn="ctr" rtl="0" fontAlgn="base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7pPr>
      <a:lvl8pPr marL="1028649" algn="ctr" rtl="0" fontAlgn="base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8pPr>
      <a:lvl9pPr marL="1371532" algn="ctr" rtl="0" fontAlgn="base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ahoma" pitchFamily="34" charset="0"/>
        </a:defRPr>
      </a:lvl9pPr>
    </p:titleStyle>
    <p:bodyStyle>
      <a:lvl1pPr marL="257162" indent="-257162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185" indent="-214303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2pPr>
      <a:lvl3pPr marL="857207" indent="-171442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090" indent="-171442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Times New Roman" pitchFamily="18" charset="0"/>
        </a:defRPr>
      </a:lvl4pPr>
      <a:lvl5pPr marL="1542974" indent="-171442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5pPr>
      <a:lvl6pPr marL="1885856" indent="-17144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6pPr>
      <a:lvl7pPr marL="2228739" indent="-17144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7pPr>
      <a:lvl8pPr marL="2571622" indent="-17144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8pPr>
      <a:lvl9pPr marL="2914505" indent="-17144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2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75B8A3-FE4C-C94F-9FD3-F27479047002}"/>
              </a:ext>
            </a:extLst>
          </p:cNvPr>
          <p:cNvSpPr/>
          <p:nvPr/>
        </p:nvSpPr>
        <p:spPr bwMode="auto">
          <a:xfrm>
            <a:off x="-28775" y="860428"/>
            <a:ext cx="9168174" cy="35679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-233968" y="66617"/>
            <a:ext cx="94663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189"/>
            <a:r>
              <a:rPr lang="en-US" sz="2400" b="1" dirty="0"/>
              <a:t>GOME-to-TEMPO: New views on tropospheric chemistry </a:t>
            </a:r>
          </a:p>
          <a:p>
            <a:pPr algn="ctr" defTabSz="457189"/>
            <a:r>
              <a:rPr lang="en-US" sz="2400" b="1" dirty="0"/>
              <a:t>through windows opened by Kelly 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EC8096-0BE6-984C-A978-0B67BADEC8D4}"/>
              </a:ext>
            </a:extLst>
          </p:cNvPr>
          <p:cNvSpPr txBox="1"/>
          <p:nvPr/>
        </p:nvSpPr>
        <p:spPr>
          <a:xfrm>
            <a:off x="4208962" y="4447452"/>
            <a:ext cx="494558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Kelly Chance Symposium</a:t>
            </a:r>
          </a:p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Harvard </a:t>
            </a:r>
            <a:r>
              <a:rPr lang="en-US" sz="135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CfA</a:t>
            </a:r>
            <a:r>
              <a:rPr lang="en-US" sz="135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/SAO,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Cambridge, MA  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 	August 18, 2025 </a:t>
            </a:r>
          </a:p>
        </p:txBody>
      </p:sp>
      <p:cxnSp>
        <p:nvCxnSpPr>
          <p:cNvPr id="55344" name="Straight Connector 55343">
            <a:extLst>
              <a:ext uri="{FF2B5EF4-FFF2-40B4-BE49-F238E27FC236}">
                <a16:creationId xmlns:a16="http://schemas.microsoft.com/office/drawing/2014/main" id="{691218CC-EC13-2E43-90E7-0B869C6B60BA}"/>
              </a:ext>
            </a:extLst>
          </p:cNvPr>
          <p:cNvCxnSpPr/>
          <p:nvPr/>
        </p:nvCxnSpPr>
        <p:spPr bwMode="auto">
          <a:xfrm>
            <a:off x="-49413" y="862419"/>
            <a:ext cx="92199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039A43-38C3-B44A-BA32-0B68A6D444D8}"/>
              </a:ext>
            </a:extLst>
          </p:cNvPr>
          <p:cNvCxnSpPr/>
          <p:nvPr/>
        </p:nvCxnSpPr>
        <p:spPr bwMode="auto">
          <a:xfrm>
            <a:off x="-56207" y="4425465"/>
            <a:ext cx="92199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 Box 8">
            <a:extLst>
              <a:ext uri="{FF2B5EF4-FFF2-40B4-BE49-F238E27FC236}">
                <a16:creationId xmlns:a16="http://schemas.microsoft.com/office/drawing/2014/main" id="{769E233E-5629-BEC0-AA8E-514CAA0AC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85815"/>
            <a:ext cx="2565126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Arlene M. Fiore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amfiore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@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mit.edu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teampaccc.mit.edu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endParaRPr kumimoji="0" lang="en-US" sz="15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22E72-F430-30E5-FD7B-4898809F2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766" y="4859387"/>
            <a:ext cx="948196" cy="270913"/>
          </a:xfrm>
          <a:prstGeom prst="rect">
            <a:avLst/>
          </a:prstGeom>
        </p:spPr>
      </p:pic>
      <p:pic>
        <p:nvPicPr>
          <p:cNvPr id="9" name="Picture 8" descr="A logo with text overlay&#10;&#10;Description automatically generated">
            <a:extLst>
              <a:ext uri="{FF2B5EF4-FFF2-40B4-BE49-F238E27FC236}">
                <a16:creationId xmlns:a16="http://schemas.microsoft.com/office/drawing/2014/main" id="{E1418526-5E50-8274-FD34-834BCAB00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35" y="4832808"/>
            <a:ext cx="2052034" cy="331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2424B0-B843-14F3-3F37-20190DE643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28" t="4116" r="19044" b="17003"/>
          <a:stretch>
            <a:fillRect/>
          </a:stretch>
        </p:blipFill>
        <p:spPr>
          <a:xfrm>
            <a:off x="3517743" y="982608"/>
            <a:ext cx="4482165" cy="3443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850A3B-948F-82F7-36C6-6CF86BEACDDF}"/>
              </a:ext>
            </a:extLst>
          </p:cNvPr>
          <p:cNvSpPr txBox="1"/>
          <p:nvPr/>
        </p:nvSpPr>
        <p:spPr>
          <a:xfrm>
            <a:off x="6681754" y="4107011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Chance, 2006</a:t>
            </a:r>
          </a:p>
        </p:txBody>
      </p:sp>
      <p:pic>
        <p:nvPicPr>
          <p:cNvPr id="12" name="Picture 1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9E85C39-C638-57DC-3608-7A879578E6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22" y="1458356"/>
            <a:ext cx="1970293" cy="20444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30AA4A-A5DA-9AF5-CB21-4FAB75581F75}"/>
              </a:ext>
            </a:extLst>
          </p:cNvPr>
          <p:cNvSpPr txBox="1"/>
          <p:nvPr/>
        </p:nvSpPr>
        <p:spPr>
          <a:xfrm>
            <a:off x="1162981" y="3450210"/>
            <a:ext cx="2149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c/o Spring 2022 </a:t>
            </a:r>
          </a:p>
          <a:p>
            <a:r>
              <a:rPr lang="en-US" sz="900" dirty="0"/>
              <a:t>IEEE GRSS seminar announcement</a:t>
            </a:r>
          </a:p>
        </p:txBody>
      </p:sp>
    </p:spTree>
    <p:extLst>
      <p:ext uri="{BB962C8B-B14F-4D97-AF65-F5344CB8AC3E}">
        <p14:creationId xmlns:p14="http://schemas.microsoft.com/office/powerpoint/2010/main" val="48407909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E4CC7222-BFC9-B0AF-A525-601FFEF04900}"/>
              </a:ext>
            </a:extLst>
          </p:cNvPr>
          <p:cNvSpPr txBox="1"/>
          <p:nvPr/>
        </p:nvSpPr>
        <p:spPr>
          <a:xfrm>
            <a:off x="4239495" y="2678387"/>
            <a:ext cx="1737272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200" dirty="0">
                <a:latin typeface="Arial"/>
              </a:rPr>
              <a:t>Luke Valin (U.S. EPA)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6AF2D-CDC8-F224-F85F-8BD05E999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our group, present and past: </a:t>
            </a:r>
            <a:br>
              <a:rPr lang="en-US" dirty="0"/>
            </a:br>
            <a:r>
              <a:rPr lang="en-US" dirty="0"/>
              <a:t>Thank you for opening so many new windows, especially for collaborations!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BE8C0-B50A-B4F7-1384-F8458668C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84720" y="4686300"/>
            <a:ext cx="1905000" cy="342900"/>
          </a:xfrm>
        </p:spPr>
        <p:txBody>
          <a:bodyPr/>
          <a:lstStyle/>
          <a:p>
            <a:pPr>
              <a:defRPr/>
            </a:pPr>
            <a:fld id="{341858CE-0C0D-4DED-AC2D-AF189C4B54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871FBA8-7A63-DDBE-C15F-391E27A44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8" y="1549535"/>
            <a:ext cx="1970293" cy="2044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498511-D517-C396-B141-D8A1C9005D54}"/>
              </a:ext>
            </a:extLst>
          </p:cNvPr>
          <p:cNvSpPr txBox="1"/>
          <p:nvPr/>
        </p:nvSpPr>
        <p:spPr>
          <a:xfrm>
            <a:off x="933164" y="3528649"/>
            <a:ext cx="2149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c/o Spring 2022 </a:t>
            </a:r>
          </a:p>
          <a:p>
            <a:r>
              <a:rPr lang="en-US" sz="900" dirty="0"/>
              <a:t>IEEE GRSS seminar announcement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E885A6-B653-E187-6D01-84A2DD2C8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977" y="2990794"/>
            <a:ext cx="2087015" cy="18669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C7FBBA-45C3-A172-12A1-139861D22C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4" r="69006" b="6077"/>
          <a:stretch/>
        </p:blipFill>
        <p:spPr>
          <a:xfrm>
            <a:off x="7165712" y="3001812"/>
            <a:ext cx="1669939" cy="17364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F84B3C-30E6-D702-717C-EE5E09DBC76C}"/>
              </a:ext>
            </a:extLst>
          </p:cNvPr>
          <p:cNvSpPr txBox="1"/>
          <p:nvPr/>
        </p:nvSpPr>
        <p:spPr>
          <a:xfrm>
            <a:off x="7138337" y="4652894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Qindan</a:t>
            </a:r>
            <a:r>
              <a:rPr lang="en-US" sz="1200" dirty="0"/>
              <a:t> Zhu</a:t>
            </a:r>
          </a:p>
          <a:p>
            <a:pPr algn="ctr"/>
            <a:r>
              <a:rPr lang="en-US" sz="1200" dirty="0"/>
              <a:t>Postdoc (next job: SAO)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C83A5-845D-9C25-4F98-7375D7B6D36A}"/>
              </a:ext>
            </a:extLst>
          </p:cNvPr>
          <p:cNvSpPr txBox="1"/>
          <p:nvPr/>
        </p:nvSpPr>
        <p:spPr>
          <a:xfrm>
            <a:off x="3491212" y="4738253"/>
            <a:ext cx="1136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Madankui</a:t>
            </a:r>
            <a:r>
              <a:rPr lang="en-US" sz="1200" dirty="0"/>
              <a:t> Tao</a:t>
            </a:r>
          </a:p>
          <a:p>
            <a:r>
              <a:rPr lang="en-US" sz="1200" dirty="0"/>
              <a:t>Postdoc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46BE03-A941-9867-4FA3-2FF2A110D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2055" y="3160556"/>
            <a:ext cx="1669939" cy="16699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FC2053-95AF-614E-7523-CC34A83A79C1}"/>
              </a:ext>
            </a:extLst>
          </p:cNvPr>
          <p:cNvSpPr txBox="1"/>
          <p:nvPr/>
        </p:nvSpPr>
        <p:spPr>
          <a:xfrm>
            <a:off x="5644262" y="4759178"/>
            <a:ext cx="1196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Joe Palmo Grad Student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F9C073-E2BD-B404-72C7-EAAB4D5276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846" t="38589" r="30482" b="32002"/>
          <a:stretch/>
        </p:blipFill>
        <p:spPr>
          <a:xfrm>
            <a:off x="6159716" y="1048974"/>
            <a:ext cx="1601073" cy="15543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15C56A-7E7C-FAC8-0CC2-9F15C170C4CB}"/>
              </a:ext>
            </a:extLst>
          </p:cNvPr>
          <p:cNvSpPr txBox="1"/>
          <p:nvPr/>
        </p:nvSpPr>
        <p:spPr>
          <a:xfrm>
            <a:off x="6100264" y="2603289"/>
            <a:ext cx="1966971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200" dirty="0" err="1">
                <a:latin typeface="Arial"/>
              </a:rPr>
              <a:t>Xiaomeng</a:t>
            </a:r>
            <a:r>
              <a:rPr lang="en-US" sz="1200" dirty="0">
                <a:latin typeface="Arial"/>
              </a:rPr>
              <a:t> Jin (Rutgers)</a:t>
            </a:r>
          </a:p>
        </p:txBody>
      </p:sp>
      <p:pic>
        <p:nvPicPr>
          <p:cNvPr id="21" name="Picture 20" descr="A person standing in front of a metal structure with a body of water in the background&#10;&#10;AI-generated content may be incorrect.">
            <a:extLst>
              <a:ext uri="{FF2B5EF4-FFF2-40B4-BE49-F238E27FC236}">
                <a16:creationId xmlns:a16="http://schemas.microsoft.com/office/drawing/2014/main" id="{74B39205-6E4C-DCBB-4469-69F97E9332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2303" y="996697"/>
            <a:ext cx="1301959" cy="168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0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92B2-3D21-D471-6402-75A926D9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formaldehyde from space: Big views through a 20-nm spectral window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FCAA0-B419-2999-9393-605FCC6FE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3" y="914400"/>
            <a:ext cx="3048000" cy="5066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8EA03D-DEF2-E387-102D-927F3B8D0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081635"/>
            <a:ext cx="5177247" cy="3637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6C472F-23A9-C908-1C90-9F6ADAEDF265}"/>
              </a:ext>
            </a:extLst>
          </p:cNvPr>
          <p:cNvSpPr txBox="1"/>
          <p:nvPr/>
        </p:nvSpPr>
        <p:spPr>
          <a:xfrm>
            <a:off x="3352800" y="4770783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Chance et al., 2000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8E6CD-D097-5AF0-A5D5-72378FB922A9}"/>
              </a:ext>
            </a:extLst>
          </p:cNvPr>
          <p:cNvSpPr txBox="1"/>
          <p:nvPr/>
        </p:nvSpPr>
        <p:spPr>
          <a:xfrm>
            <a:off x="4749267" y="977365"/>
            <a:ext cx="28392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July 1996 HCHO columns</a:t>
            </a:r>
          </a:p>
        </p:txBody>
      </p:sp>
    </p:spTree>
    <p:extLst>
      <p:ext uri="{BB962C8B-B14F-4D97-AF65-F5344CB8AC3E}">
        <p14:creationId xmlns:p14="http://schemas.microsoft.com/office/powerpoint/2010/main" val="2041003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F52AC-5EFA-7D97-9E76-890841C8D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277" y="0"/>
            <a:ext cx="2995722" cy="1668780"/>
          </a:xfrm>
        </p:spPr>
        <p:txBody>
          <a:bodyPr/>
          <a:lstStyle/>
          <a:p>
            <a:r>
              <a:rPr lang="en-US" dirty="0"/>
              <a:t>A quarter-century later, we now routinely have daytime hourly formaldehyde columns streaming in from TEMPO </a:t>
            </a:r>
          </a:p>
        </p:txBody>
      </p:sp>
      <p:pic>
        <p:nvPicPr>
          <p:cNvPr id="4" name="Picture 3" descr="A screenshot of a map&#10;&#10;AI-generated content may be incorrect.">
            <a:extLst>
              <a:ext uri="{FF2B5EF4-FFF2-40B4-BE49-F238E27FC236}">
                <a16:creationId xmlns:a16="http://schemas.microsoft.com/office/drawing/2014/main" id="{D926F01D-C240-F683-9E0E-0C4ED9B0FA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9" t="8273" r="636"/>
          <a:stretch>
            <a:fillRect/>
          </a:stretch>
        </p:blipFill>
        <p:spPr bwMode="auto">
          <a:xfrm>
            <a:off x="0" y="516288"/>
            <a:ext cx="5955030" cy="4627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D3300B-4C60-70EB-705C-BFDE145B1E95}"/>
              </a:ext>
            </a:extLst>
          </p:cNvPr>
          <p:cNvSpPr txBox="1"/>
          <p:nvPr/>
        </p:nvSpPr>
        <p:spPr>
          <a:xfrm>
            <a:off x="6317063" y="3474720"/>
            <a:ext cx="2826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Madankui</a:t>
            </a:r>
            <a:r>
              <a:rPr lang="en-US" i="1" dirty="0"/>
              <a:t> Tao (MIT)</a:t>
            </a:r>
          </a:p>
          <a:p>
            <a:r>
              <a:rPr lang="en-US" i="1" dirty="0"/>
              <a:t>Catch her poster on Wed:  TEMPO &amp; early season NE US high-ozone events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C97AC5-D956-E1DD-C5B5-3088E796ADEF}"/>
              </a:ext>
            </a:extLst>
          </p:cNvPr>
          <p:cNvSpPr txBox="1"/>
          <p:nvPr/>
        </p:nvSpPr>
        <p:spPr>
          <a:xfrm>
            <a:off x="1785862" y="107767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Diurnal variation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C0957-70C1-5786-48D2-4106291BBA1C}"/>
              </a:ext>
            </a:extLst>
          </p:cNvPr>
          <p:cNvSpPr txBox="1"/>
          <p:nvPr/>
        </p:nvSpPr>
        <p:spPr>
          <a:xfrm>
            <a:off x="5760719" y="2290615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Seasonal </a:t>
            </a:r>
          </a:p>
          <a:p>
            <a:r>
              <a:rPr lang="en-US" b="1" dirty="0">
                <a:solidFill>
                  <a:srgbClr val="0070C0"/>
                </a:solidFill>
              </a:rPr>
              <a:t>variation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1BCF11-CB24-2DB9-21DE-B3BD30BF65AC}"/>
              </a:ext>
            </a:extLst>
          </p:cNvPr>
          <p:cNvCxnSpPr>
            <a:cxnSpLocks/>
          </p:cNvCxnSpPr>
          <p:nvPr/>
        </p:nvCxnSpPr>
        <p:spPr bwMode="auto">
          <a:xfrm>
            <a:off x="3803407" y="292433"/>
            <a:ext cx="1813621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073429-6DCE-75D5-4FDA-86A5530D11A4}"/>
              </a:ext>
            </a:extLst>
          </p:cNvPr>
          <p:cNvCxnSpPr>
            <a:cxnSpLocks/>
          </p:cNvCxnSpPr>
          <p:nvPr/>
        </p:nvCxnSpPr>
        <p:spPr bwMode="auto">
          <a:xfrm>
            <a:off x="39189" y="293129"/>
            <a:ext cx="1813621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2B4063D-F483-10F8-E4BA-5790D306C1E3}"/>
              </a:ext>
            </a:extLst>
          </p:cNvPr>
          <p:cNvCxnSpPr>
            <a:cxnSpLocks/>
          </p:cNvCxnSpPr>
          <p:nvPr/>
        </p:nvCxnSpPr>
        <p:spPr bwMode="auto">
          <a:xfrm>
            <a:off x="6014358" y="860537"/>
            <a:ext cx="0" cy="143007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3EB0B5-9079-D0F6-BD5C-D592FCC65569}"/>
              </a:ext>
            </a:extLst>
          </p:cNvPr>
          <p:cNvCxnSpPr>
            <a:cxnSpLocks/>
          </p:cNvCxnSpPr>
          <p:nvPr/>
        </p:nvCxnSpPr>
        <p:spPr bwMode="auto">
          <a:xfrm>
            <a:off x="6040484" y="2936946"/>
            <a:ext cx="0" cy="126929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5C4944F5-A886-10D5-FDCB-D25F49342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973" y="3326040"/>
            <a:ext cx="548992" cy="49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67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28F52-607A-9330-9D5A-D581E353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products offer many windows into the ozone source attribution puzzle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648A8-3FE0-EA0B-5334-6881EA8B5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969" y="2624945"/>
            <a:ext cx="2792927" cy="25024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285C46-267A-D3D7-E45C-66D8393913FE}"/>
              </a:ext>
            </a:extLst>
          </p:cNvPr>
          <p:cNvSpPr/>
          <p:nvPr/>
        </p:nvSpPr>
        <p:spPr bwMode="auto">
          <a:xfrm>
            <a:off x="5263116" y="1710545"/>
            <a:ext cx="3338623" cy="308344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605B6FB4-21FD-7735-119C-232C0150C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008" y="4052100"/>
            <a:ext cx="834921" cy="834921"/>
          </a:xfrm>
          <a:prstGeom prst="rect">
            <a:avLst/>
          </a:prstGeom>
        </p:spPr>
      </p:pic>
      <p:pic>
        <p:nvPicPr>
          <p:cNvPr id="21" name="Picture 2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6CE5CFA-1DCD-B72A-0BCB-52A478648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912" y="682498"/>
            <a:ext cx="1232292" cy="12322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8CB733-2762-BB89-3927-CEA0C343A40E}"/>
              </a:ext>
            </a:extLst>
          </p:cNvPr>
          <p:cNvSpPr txBox="1"/>
          <p:nvPr/>
        </p:nvSpPr>
        <p:spPr>
          <a:xfrm>
            <a:off x="5996542" y="2393920"/>
            <a:ext cx="200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NO</a:t>
            </a:r>
            <a:r>
              <a:rPr lang="en-US" sz="2000" b="1" baseline="-25000" dirty="0">
                <a:solidFill>
                  <a:srgbClr val="C00000"/>
                </a:solidFill>
              </a:rPr>
              <a:t>x</a:t>
            </a:r>
            <a:r>
              <a:rPr lang="en-US" sz="2000" b="1" dirty="0">
                <a:solidFill>
                  <a:srgbClr val="C00000"/>
                </a:solidFill>
              </a:rPr>
              <a:t>, VOC, CO 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7792173-6ACE-2C4E-053A-713B470AAC82}"/>
              </a:ext>
            </a:extLst>
          </p:cNvPr>
          <p:cNvGrpSpPr/>
          <p:nvPr/>
        </p:nvGrpSpPr>
        <p:grpSpPr>
          <a:xfrm>
            <a:off x="1764656" y="961299"/>
            <a:ext cx="3789650" cy="1117809"/>
            <a:chOff x="1307457" y="1217778"/>
            <a:chExt cx="3789650" cy="111780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1852A2-0CD8-AD16-505D-3DF99F8A8BC7}"/>
                </a:ext>
              </a:extLst>
            </p:cNvPr>
            <p:cNvSpPr txBox="1"/>
            <p:nvPr/>
          </p:nvSpPr>
          <p:spPr>
            <a:xfrm>
              <a:off x="1307457" y="1217778"/>
              <a:ext cx="2775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Upwind sources of ozone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583FC0F-177B-10FC-2B3D-ABD269C8D0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77890" y="2297283"/>
              <a:ext cx="3719217" cy="3830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51A4C93-2E19-50BB-14A9-DB1534ABAA7A}"/>
              </a:ext>
            </a:extLst>
          </p:cNvPr>
          <p:cNvSpPr txBox="1"/>
          <p:nvPr/>
        </p:nvSpPr>
        <p:spPr>
          <a:xfrm>
            <a:off x="2722620" y="1658185"/>
            <a:ext cx="179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TRANSPORT 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665954-0AA0-DDED-A1CA-06E7567E605F}"/>
              </a:ext>
            </a:extLst>
          </p:cNvPr>
          <p:cNvSpPr txBox="1"/>
          <p:nvPr/>
        </p:nvSpPr>
        <p:spPr>
          <a:xfrm>
            <a:off x="5405206" y="1688879"/>
            <a:ext cx="316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 PHOTOCHEMISTRY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19B896-0EA2-343A-B32E-96056EB9068D}"/>
              </a:ext>
            </a:extLst>
          </p:cNvPr>
          <p:cNvSpPr txBox="1"/>
          <p:nvPr/>
        </p:nvSpPr>
        <p:spPr>
          <a:xfrm>
            <a:off x="5996542" y="1935513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(HCHO &amp; NO</a:t>
            </a:r>
            <a:r>
              <a:rPr lang="en-US" baseline="-25000" dirty="0"/>
              <a:t>2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6C5DBA-3F1F-38D0-133A-216EBBB7C7F7}"/>
              </a:ext>
            </a:extLst>
          </p:cNvPr>
          <p:cNvSpPr txBox="1"/>
          <p:nvPr/>
        </p:nvSpPr>
        <p:spPr>
          <a:xfrm>
            <a:off x="2617267" y="2025591"/>
            <a:ext cx="187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(CO, NO</a:t>
            </a:r>
            <a:r>
              <a:rPr lang="en-US" baseline="-25000" dirty="0"/>
              <a:t>2</a:t>
            </a:r>
            <a:r>
              <a:rPr lang="en-US" dirty="0"/>
              <a:t>, PAN)</a:t>
            </a:r>
            <a:endParaRPr lang="en-US" baseline="-25000" dirty="0"/>
          </a:p>
        </p:txBody>
      </p:sp>
      <p:pic>
        <p:nvPicPr>
          <p:cNvPr id="39" name="Picture 3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EBB2B81-C35F-EDCD-D4E3-C1F52A45B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5665" y="679637"/>
            <a:ext cx="1119250" cy="111925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055EC1F-2FDD-4B35-15DC-E59BDC865869}"/>
              </a:ext>
            </a:extLst>
          </p:cNvPr>
          <p:cNvSpPr txBox="1"/>
          <p:nvPr/>
        </p:nvSpPr>
        <p:spPr>
          <a:xfrm>
            <a:off x="2799091" y="2994789"/>
            <a:ext cx="4603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(NO</a:t>
            </a:r>
            <a:r>
              <a:rPr lang="en-US" baseline="-25000" dirty="0"/>
              <a:t>2</a:t>
            </a:r>
            <a:r>
              <a:rPr lang="en-US" dirty="0"/>
              <a:t>, HCHO, CO) </a:t>
            </a:r>
          </a:p>
        </p:txBody>
      </p:sp>
      <p:pic>
        <p:nvPicPr>
          <p:cNvPr id="43" name="Picture 42" descr="Shape&#10;&#10;Description automatically generated with low confidence">
            <a:extLst>
              <a:ext uri="{FF2B5EF4-FFF2-40B4-BE49-F238E27FC236}">
                <a16:creationId xmlns:a16="http://schemas.microsoft.com/office/drawing/2014/main" id="{A5D36828-DF6E-6A76-2DF9-A412A3DE7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7297" y="3476341"/>
            <a:ext cx="523805" cy="523805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12015DFC-ACC9-27AB-FAF3-F2BD37DD55E4}"/>
              </a:ext>
            </a:extLst>
          </p:cNvPr>
          <p:cNvSpPr/>
          <p:nvPr/>
        </p:nvSpPr>
        <p:spPr bwMode="auto">
          <a:xfrm>
            <a:off x="5057120" y="623882"/>
            <a:ext cx="4098031" cy="1715286"/>
          </a:xfrm>
          <a:prstGeom prst="ellipse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Slide Number Placeholder 55">
            <a:extLst>
              <a:ext uri="{FF2B5EF4-FFF2-40B4-BE49-F238E27FC236}">
                <a16:creationId xmlns:a16="http://schemas.microsoft.com/office/drawing/2014/main" id="{0FD4827A-D3DE-2DF3-5E65-B76A5C23D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66E69-7B97-4CF8-ABC4-0FFC9F6968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A07F99E-6155-1D7F-BC55-26B67C68C332}"/>
              </a:ext>
            </a:extLst>
          </p:cNvPr>
          <p:cNvGrpSpPr/>
          <p:nvPr/>
        </p:nvGrpSpPr>
        <p:grpSpPr>
          <a:xfrm>
            <a:off x="-8728" y="2905041"/>
            <a:ext cx="5307165" cy="2271707"/>
            <a:chOff x="-8728" y="2905041"/>
            <a:chExt cx="5307165" cy="227170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082CE62-0F42-D6FD-2969-11EB2B739F1E}"/>
                </a:ext>
              </a:extLst>
            </p:cNvPr>
            <p:cNvGrpSpPr/>
            <p:nvPr/>
          </p:nvGrpSpPr>
          <p:grpSpPr>
            <a:xfrm>
              <a:off x="494143" y="2905041"/>
              <a:ext cx="4804294" cy="2220273"/>
              <a:chOff x="-409530" y="3149572"/>
              <a:chExt cx="4804294" cy="222027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C802923-633F-36F1-89BF-F758DF3D7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993" y="4067129"/>
                <a:ext cx="1218550" cy="1218550"/>
              </a:xfrm>
              <a:prstGeom prst="rect">
                <a:avLst/>
              </a:prstGeom>
            </p:spPr>
          </p:pic>
          <p:pic>
            <p:nvPicPr>
              <p:cNvPr id="9" name="Picture 8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B6C0AB10-68B9-3BF1-B903-6B64248AD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58928" y="4615441"/>
                <a:ext cx="693079" cy="693079"/>
              </a:xfrm>
              <a:prstGeom prst="rect">
                <a:avLst/>
              </a:prstGeom>
            </p:spPr>
          </p:pic>
          <p:pic>
            <p:nvPicPr>
              <p:cNvPr id="13" name="Picture 12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6B655536-A541-BDBA-6DED-7CE70704A3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58976" y="4454210"/>
                <a:ext cx="915635" cy="915635"/>
              </a:xfrm>
              <a:prstGeom prst="rect">
                <a:avLst/>
              </a:prstGeom>
            </p:spPr>
          </p:pic>
          <p:sp>
            <p:nvSpPr>
              <p:cNvPr id="14" name="Lightning Bolt 13">
                <a:extLst>
                  <a:ext uri="{FF2B5EF4-FFF2-40B4-BE49-F238E27FC236}">
                    <a16:creationId xmlns:a16="http://schemas.microsoft.com/office/drawing/2014/main" id="{6D7D8C8C-FCE2-832E-C72D-5A3DC4E42077}"/>
                  </a:ext>
                </a:extLst>
              </p:cNvPr>
              <p:cNvSpPr/>
              <p:nvPr/>
            </p:nvSpPr>
            <p:spPr>
              <a:xfrm>
                <a:off x="3899873" y="3869955"/>
                <a:ext cx="494891" cy="602289"/>
              </a:xfrm>
              <a:prstGeom prst="lightningBol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CA86D68-FA6A-D3A0-5086-7003378B56AC}"/>
                  </a:ext>
                </a:extLst>
              </p:cNvPr>
              <p:cNvSpPr txBox="1"/>
              <p:nvPr/>
            </p:nvSpPr>
            <p:spPr>
              <a:xfrm>
                <a:off x="2556179" y="4099710"/>
                <a:ext cx="1103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AB7942"/>
                    </a:solidFill>
                  </a:rPr>
                  <a:t>Soil NO</a:t>
                </a:r>
                <a:r>
                  <a:rPr lang="en-US" b="1" baseline="-25000" dirty="0">
                    <a:solidFill>
                      <a:srgbClr val="AB7942"/>
                    </a:solidFill>
                  </a:rPr>
                  <a:t>x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A6A167C-2E98-52E1-AB3D-51C34C7513F9}"/>
                  </a:ext>
                </a:extLst>
              </p:cNvPr>
              <p:cNvSpPr txBox="1"/>
              <p:nvPr/>
            </p:nvSpPr>
            <p:spPr>
              <a:xfrm>
                <a:off x="3687501" y="4302450"/>
                <a:ext cx="615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</a:rPr>
                  <a:t>NO</a:t>
                </a:r>
                <a:r>
                  <a:rPr lang="en-US" b="1" baseline="-25000" dirty="0">
                    <a:solidFill>
                      <a:schemeClr val="bg2">
                        <a:lumMod val="75000"/>
                      </a:schemeClr>
                    </a:solidFill>
                  </a:rPr>
                  <a:t>x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921C192-1DB4-BA92-3FFC-1CBA58B0CDBB}"/>
                  </a:ext>
                </a:extLst>
              </p:cNvPr>
              <p:cNvSpPr txBox="1"/>
              <p:nvPr/>
            </p:nvSpPr>
            <p:spPr>
              <a:xfrm>
                <a:off x="-409530" y="3149572"/>
                <a:ext cx="22284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NO</a:t>
                </a:r>
                <a:r>
                  <a:rPr lang="en-US" sz="2000" b="1" baseline="-25000" dirty="0">
                    <a:solidFill>
                      <a:srgbClr val="0070C0"/>
                    </a:solidFill>
                  </a:rPr>
                  <a:t>x</a:t>
                </a:r>
                <a:r>
                  <a:rPr lang="en-US" sz="2000" b="1" dirty="0">
                    <a:solidFill>
                      <a:srgbClr val="0070C0"/>
                    </a:solidFill>
                  </a:rPr>
                  <a:t>, VOC, CO 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E1A8E4-66C4-F28C-979E-80E2C47D1364}"/>
                  </a:ext>
                </a:extLst>
              </p:cNvPr>
              <p:cNvSpPr txBox="1"/>
              <p:nvPr/>
            </p:nvSpPr>
            <p:spPr>
              <a:xfrm>
                <a:off x="1723909" y="4165181"/>
                <a:ext cx="915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1">
                        <a:lumMod val="50000"/>
                      </a:schemeClr>
                    </a:solidFill>
                  </a:rPr>
                  <a:t>BVOC 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7E9D2D-3F86-3B0E-B643-614C020B8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728" y="3893722"/>
              <a:ext cx="1431976" cy="1283026"/>
            </a:xfrm>
            <a:prstGeom prst="rect">
              <a:avLst/>
            </a:prstGeom>
          </p:spPr>
        </p:pic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35A4941-1745-E909-B39A-5E7C89704A83}"/>
              </a:ext>
            </a:extLst>
          </p:cNvPr>
          <p:cNvCxnSpPr>
            <a:cxnSpLocks/>
          </p:cNvCxnSpPr>
          <p:nvPr/>
        </p:nvCxnSpPr>
        <p:spPr bwMode="auto">
          <a:xfrm flipV="1">
            <a:off x="6338499" y="2779184"/>
            <a:ext cx="0" cy="43120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9C5A3B4-FB9F-58E9-2CAC-411822ACEF4B}"/>
              </a:ext>
            </a:extLst>
          </p:cNvPr>
          <p:cNvGrpSpPr/>
          <p:nvPr/>
        </p:nvGrpSpPr>
        <p:grpSpPr>
          <a:xfrm>
            <a:off x="707260" y="2688229"/>
            <a:ext cx="6915398" cy="1232421"/>
            <a:chOff x="707260" y="2688229"/>
            <a:chExt cx="6915398" cy="1232421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6357BD3-D703-C8AD-3983-3FAD77FAB062}"/>
                </a:ext>
              </a:extLst>
            </p:cNvPr>
            <p:cNvGrpSpPr/>
            <p:nvPr/>
          </p:nvGrpSpPr>
          <p:grpSpPr>
            <a:xfrm>
              <a:off x="2984896" y="2688229"/>
              <a:ext cx="4637762" cy="1232421"/>
              <a:chOff x="3023340" y="2700005"/>
              <a:chExt cx="4637762" cy="1232421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40808CB-5945-FEAE-2F48-C4564C34BB15}"/>
                  </a:ext>
                </a:extLst>
              </p:cNvPr>
              <p:cNvSpPr txBox="1"/>
              <p:nvPr/>
            </p:nvSpPr>
            <p:spPr>
              <a:xfrm>
                <a:off x="3023340" y="2700005"/>
                <a:ext cx="1467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EMISSIONS</a:t>
                </a: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A02FCF4-315F-339D-D14E-0A3A9E753BB1}"/>
                  </a:ext>
                </a:extLst>
              </p:cNvPr>
              <p:cNvGrpSpPr/>
              <p:nvPr/>
            </p:nvGrpSpPr>
            <p:grpSpPr>
              <a:xfrm>
                <a:off x="3123844" y="2840133"/>
                <a:ext cx="4537258" cy="1092293"/>
                <a:chOff x="3123844" y="2840133"/>
                <a:chExt cx="4537258" cy="1092293"/>
              </a:xfrm>
            </p:grpSpPr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6E425559-CD56-8079-99CE-A41F8C3A2A70}"/>
                    </a:ext>
                  </a:extLst>
                </p:cNvPr>
                <p:cNvCxnSpPr>
                  <a:cxnSpLocks/>
                  <a:stCxn id="19" idx="0"/>
                </p:cNvCxnSpPr>
                <p:nvPr/>
              </p:nvCxnSpPr>
              <p:spPr bwMode="auto">
                <a:xfrm flipV="1">
                  <a:off x="3123844" y="3439181"/>
                  <a:ext cx="0" cy="493245"/>
                </a:xfrm>
                <a:prstGeom prst="straightConnector1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B2963C15-742E-BD15-2272-991A11A4929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7661102" y="2840133"/>
                  <a:ext cx="0" cy="431209"/>
                </a:xfrm>
                <a:prstGeom prst="straightConnector1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114CCE90-44AD-2591-42AD-54DC88CA023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3669993" y="3379907"/>
                  <a:ext cx="0" cy="467138"/>
                </a:xfrm>
                <a:prstGeom prst="straightConnector1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id="{9EE29622-6A83-5AFA-F2D4-3AA8FA8B859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 flipV="1">
                  <a:off x="4260888" y="3358366"/>
                  <a:ext cx="114342" cy="463075"/>
                </a:xfrm>
                <a:prstGeom prst="straightConnector1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63AAFEE-ED99-34BC-FE6C-44910BBDED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07260" y="3458422"/>
              <a:ext cx="0" cy="431209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7B316BC-E905-4DB2-273F-AAC16B753F5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055379" y="3324060"/>
              <a:ext cx="0" cy="431209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4613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51A3C-1E5E-1147-B146-307519103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438400" cy="2946400"/>
          </a:xfrm>
        </p:spPr>
        <p:txBody>
          <a:bodyPr/>
          <a:lstStyle/>
          <a:p>
            <a:r>
              <a:rPr lang="en-US" dirty="0"/>
              <a:t>We now have three decades of satellite data for air quality</a:t>
            </a:r>
            <a:br>
              <a:rPr lang="en-US" dirty="0"/>
            </a:br>
            <a:r>
              <a:rPr lang="en-US" dirty="0"/>
              <a:t>to explore trends and variations and connect to local ozone photochemistry</a:t>
            </a:r>
          </a:p>
        </p:txBody>
      </p:sp>
      <p:pic>
        <p:nvPicPr>
          <p:cNvPr id="9" name="Picture 8" descr="A graph of different types of numbers&#10;&#10;AI-generated content may be incorrect.">
            <a:extLst>
              <a:ext uri="{FF2B5EF4-FFF2-40B4-BE49-F238E27FC236}">
                <a16:creationId xmlns:a16="http://schemas.microsoft.com/office/drawing/2014/main" id="{0A981D49-4DEF-6FCF-113F-93B367994D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94" r="1518"/>
          <a:stretch>
            <a:fillRect/>
          </a:stretch>
        </p:blipFill>
        <p:spPr>
          <a:xfrm>
            <a:off x="2570480" y="0"/>
            <a:ext cx="6573520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4BFB4A-A587-7C96-108B-98A40335986B}"/>
              </a:ext>
            </a:extLst>
          </p:cNvPr>
          <p:cNvSpPr txBox="1"/>
          <p:nvPr/>
        </p:nvSpPr>
        <p:spPr>
          <a:xfrm>
            <a:off x="52252" y="3492684"/>
            <a:ext cx="2438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Figure c/o M. Tao;</a:t>
            </a:r>
          </a:p>
          <a:p>
            <a:r>
              <a:rPr lang="en-US" sz="1400" i="1" dirty="0"/>
              <a:t>Harmonized GOME-SCIAMACHY-OMI-TROPOMI dataset c/o X. Jin </a:t>
            </a:r>
          </a:p>
          <a:p>
            <a:r>
              <a:rPr lang="en-US" sz="1400" i="1" dirty="0"/>
              <a:t>Data + HCHO/NO</a:t>
            </a:r>
            <a:r>
              <a:rPr lang="en-US" sz="1400" i="1" baseline="-25000" dirty="0"/>
              <a:t>2</a:t>
            </a:r>
            <a:r>
              <a:rPr lang="en-US" sz="1400" i="1" dirty="0"/>
              <a:t> thresholds from Tian, Wang &amp; Jin, </a:t>
            </a:r>
            <a:r>
              <a:rPr lang="en-US" sz="1400" i="1" dirty="0" err="1"/>
              <a:t>EGUSphere</a:t>
            </a:r>
            <a:r>
              <a:rPr lang="en-US" sz="1400" i="1" dirty="0"/>
              <a:t>, 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FF8F77-C075-81A6-18ED-642B7DEC5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56" y="3001579"/>
            <a:ext cx="548992" cy="49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67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3951F-C831-AFD6-462C-7EC5C57C6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D5EC6-0F20-0F68-8CCD-373116753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Satellites offer views of different pieces of this ozone source attribution puzzle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704F0C-0712-730A-A3D2-55A9342FB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969" y="2624945"/>
            <a:ext cx="2792927" cy="25024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FDEE9A-420D-25FF-AD94-E1192FC4BA95}"/>
              </a:ext>
            </a:extLst>
          </p:cNvPr>
          <p:cNvSpPr/>
          <p:nvPr/>
        </p:nvSpPr>
        <p:spPr bwMode="auto">
          <a:xfrm>
            <a:off x="5263116" y="1710545"/>
            <a:ext cx="3338623" cy="308344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3B419485-E929-4422-A5D0-1AA882C49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008" y="4052100"/>
            <a:ext cx="834921" cy="83492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CBA76080-13B6-667D-0A61-8770248C7D80}"/>
              </a:ext>
            </a:extLst>
          </p:cNvPr>
          <p:cNvGrpSpPr/>
          <p:nvPr/>
        </p:nvGrpSpPr>
        <p:grpSpPr>
          <a:xfrm>
            <a:off x="271924" y="2455668"/>
            <a:ext cx="4665471" cy="2627176"/>
            <a:chOff x="-270707" y="2742669"/>
            <a:chExt cx="4665471" cy="26271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A86594-20B2-3BA3-2E8E-64849F85E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70707" y="3383129"/>
              <a:ext cx="1902550" cy="1902550"/>
            </a:xfrm>
            <a:prstGeom prst="rect">
              <a:avLst/>
            </a:prstGeom>
          </p:spPr>
        </p:pic>
        <p:pic>
          <p:nvPicPr>
            <p:cNvPr id="9" name="Picture 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382D3879-B9DC-8106-FB51-B6976114B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8928" y="4615441"/>
              <a:ext cx="693079" cy="693079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3EBABC6D-449E-0242-9A0A-0B285B207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8976" y="4454210"/>
              <a:ext cx="915635" cy="915635"/>
            </a:xfrm>
            <a:prstGeom prst="rect">
              <a:avLst/>
            </a:prstGeom>
          </p:spPr>
        </p:pic>
        <p:sp>
          <p:nvSpPr>
            <p:cNvPr id="14" name="Lightning Bolt 13">
              <a:extLst>
                <a:ext uri="{FF2B5EF4-FFF2-40B4-BE49-F238E27FC236}">
                  <a16:creationId xmlns:a16="http://schemas.microsoft.com/office/drawing/2014/main" id="{DDEADBE8-3E8D-CB52-4822-A2A7B411EAE7}"/>
                </a:ext>
              </a:extLst>
            </p:cNvPr>
            <p:cNvSpPr/>
            <p:nvPr/>
          </p:nvSpPr>
          <p:spPr>
            <a:xfrm>
              <a:off x="3899873" y="3869955"/>
              <a:ext cx="494891" cy="602289"/>
            </a:xfrm>
            <a:prstGeom prst="lightningBol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B10630-E1B0-07CC-3CD0-70C59C610BEA}"/>
                </a:ext>
              </a:extLst>
            </p:cNvPr>
            <p:cNvSpPr txBox="1"/>
            <p:nvPr/>
          </p:nvSpPr>
          <p:spPr>
            <a:xfrm>
              <a:off x="2556179" y="4099710"/>
              <a:ext cx="1103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AB7942"/>
                  </a:solidFill>
                </a:rPr>
                <a:t>Soil NO</a:t>
              </a:r>
              <a:r>
                <a:rPr lang="en-US" b="1" baseline="-25000" dirty="0">
                  <a:solidFill>
                    <a:srgbClr val="AB7942"/>
                  </a:solidFill>
                </a:rPr>
                <a:t>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42417F-76B9-CE94-DE4D-2FE2CAC19282}"/>
                </a:ext>
              </a:extLst>
            </p:cNvPr>
            <p:cNvSpPr txBox="1"/>
            <p:nvPr/>
          </p:nvSpPr>
          <p:spPr>
            <a:xfrm>
              <a:off x="3687501" y="4302450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2">
                      <a:lumMod val="75000"/>
                    </a:schemeClr>
                  </a:solidFill>
                </a:rPr>
                <a:t>NO</a:t>
              </a:r>
              <a:r>
                <a:rPr lang="en-US" b="1" baseline="-25000" dirty="0">
                  <a:solidFill>
                    <a:schemeClr val="bg2">
                      <a:lumMod val="75000"/>
                    </a:schemeClr>
                  </a:solidFill>
                </a:rPr>
                <a:t>x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2EE4CB-6828-39AB-D341-F21A83318B3D}"/>
                </a:ext>
              </a:extLst>
            </p:cNvPr>
            <p:cNvSpPr txBox="1"/>
            <p:nvPr/>
          </p:nvSpPr>
          <p:spPr>
            <a:xfrm>
              <a:off x="340172" y="2881169"/>
              <a:ext cx="6639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NO</a:t>
              </a:r>
              <a:r>
                <a:rPr lang="en-US" sz="2000" b="1" baseline="-25000" dirty="0">
                  <a:solidFill>
                    <a:srgbClr val="0070C0"/>
                  </a:solidFill>
                </a:rPr>
                <a:t>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E435D4-624D-1552-D553-0B5EDE689D54}"/>
                </a:ext>
              </a:extLst>
            </p:cNvPr>
            <p:cNvSpPr txBox="1"/>
            <p:nvPr/>
          </p:nvSpPr>
          <p:spPr>
            <a:xfrm>
              <a:off x="813236" y="2742669"/>
              <a:ext cx="7409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VOC</a:t>
              </a:r>
            </a:p>
            <a:p>
              <a:r>
                <a:rPr lang="en-US" sz="2000" b="1" dirty="0">
                  <a:solidFill>
                    <a:srgbClr val="0070C0"/>
                  </a:solidFill>
                </a:rPr>
                <a:t> CO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32B5E3-0C0E-B389-AC66-E2C766307AA5}"/>
                </a:ext>
              </a:extLst>
            </p:cNvPr>
            <p:cNvSpPr txBox="1"/>
            <p:nvPr/>
          </p:nvSpPr>
          <p:spPr>
            <a:xfrm>
              <a:off x="1723909" y="4165181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BVOC </a:t>
              </a:r>
            </a:p>
          </p:txBody>
        </p:sp>
      </p:grpSp>
      <p:pic>
        <p:nvPicPr>
          <p:cNvPr id="21" name="Picture 2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5C0DF9C-4392-1B20-8B75-D731DD3F3C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5912" y="682498"/>
            <a:ext cx="1232292" cy="12322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222FA1D-FD9C-6EFF-074A-7FE8235DE392}"/>
              </a:ext>
            </a:extLst>
          </p:cNvPr>
          <p:cNvSpPr txBox="1"/>
          <p:nvPr/>
        </p:nvSpPr>
        <p:spPr>
          <a:xfrm>
            <a:off x="5996542" y="2393920"/>
            <a:ext cx="200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NO</a:t>
            </a:r>
            <a:r>
              <a:rPr lang="en-US" sz="2000" b="1" baseline="-25000" dirty="0">
                <a:solidFill>
                  <a:srgbClr val="C00000"/>
                </a:solidFill>
              </a:rPr>
              <a:t>x</a:t>
            </a:r>
            <a:r>
              <a:rPr lang="en-US" sz="2000" b="1" dirty="0">
                <a:solidFill>
                  <a:srgbClr val="C00000"/>
                </a:solidFill>
              </a:rPr>
              <a:t>, VOC, CO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BCA78D-424D-B1AE-ED0F-4E06BE228A01}"/>
              </a:ext>
            </a:extLst>
          </p:cNvPr>
          <p:cNvSpPr txBox="1"/>
          <p:nvPr/>
        </p:nvSpPr>
        <p:spPr>
          <a:xfrm>
            <a:off x="2813279" y="2629001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Background </a:t>
            </a:r>
          </a:p>
          <a:p>
            <a:pPr algn="ctr"/>
            <a:r>
              <a:rPr lang="en-US" dirty="0"/>
              <a:t>sources of ozone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9EC6FE-A14D-FD29-5292-40865E20F532}"/>
              </a:ext>
            </a:extLst>
          </p:cNvPr>
          <p:cNvSpPr txBox="1"/>
          <p:nvPr/>
        </p:nvSpPr>
        <p:spPr>
          <a:xfrm>
            <a:off x="5405206" y="1688879"/>
            <a:ext cx="316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 PHOTOCHEMISTRY</a:t>
            </a:r>
          </a:p>
        </p:txBody>
      </p:sp>
      <p:pic>
        <p:nvPicPr>
          <p:cNvPr id="39" name="Picture 3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74C0439-12BF-92DC-F36A-3B8D48CF0A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5665" y="679637"/>
            <a:ext cx="1119250" cy="1119250"/>
          </a:xfrm>
          <a:prstGeom prst="rect">
            <a:avLst/>
          </a:prstGeom>
        </p:spPr>
      </p:pic>
      <p:pic>
        <p:nvPicPr>
          <p:cNvPr id="43" name="Picture 42" descr="Shape&#10;&#10;Description automatically generated with low confidence">
            <a:extLst>
              <a:ext uri="{FF2B5EF4-FFF2-40B4-BE49-F238E27FC236}">
                <a16:creationId xmlns:a16="http://schemas.microsoft.com/office/drawing/2014/main" id="{19AF940A-637B-934B-13E9-3A5A39AD2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7297" y="3476341"/>
            <a:ext cx="523805" cy="523805"/>
          </a:xfrm>
          <a:prstGeom prst="rect">
            <a:avLst/>
          </a:prstGeom>
        </p:spPr>
      </p:pic>
      <p:sp>
        <p:nvSpPr>
          <p:cNvPr id="56" name="Slide Number Placeholder 55">
            <a:extLst>
              <a:ext uri="{FF2B5EF4-FFF2-40B4-BE49-F238E27FC236}">
                <a16:creationId xmlns:a16="http://schemas.microsoft.com/office/drawing/2014/main" id="{0C01C4EB-4FEE-4B19-89D3-51CBE13D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66E69-7B97-4CF8-ABC4-0FFC9F6968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C842B28-1582-0FE6-C744-3098FB9D06CA}"/>
              </a:ext>
            </a:extLst>
          </p:cNvPr>
          <p:cNvGrpSpPr/>
          <p:nvPr/>
        </p:nvGrpSpPr>
        <p:grpSpPr>
          <a:xfrm>
            <a:off x="2205349" y="2721852"/>
            <a:ext cx="5524696" cy="1104374"/>
            <a:chOff x="2136406" y="2804328"/>
            <a:chExt cx="5524696" cy="1104374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AA7FB6B-084E-5542-81A4-C31A37E637C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36406" y="3197884"/>
              <a:ext cx="519924" cy="350866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76AB485-0ABC-F195-2B84-8BAB0E863D7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819482" y="3476341"/>
              <a:ext cx="332735" cy="432361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12F18EA-625A-450B-9768-4C57E0585BE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317567" y="2804328"/>
              <a:ext cx="0" cy="431209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DD72293-E816-D7EC-4FB1-F50298E7B9B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661102" y="2840133"/>
              <a:ext cx="0" cy="431209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E90EB99-F91C-3BDE-CB61-61E0D2B4C30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669993" y="3379907"/>
              <a:ext cx="0" cy="467138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96D8127-0384-2372-7DDC-480BE7D44E4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260888" y="3358366"/>
              <a:ext cx="114342" cy="46307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4BCF88-4414-ADF7-ED54-3619DDC92FD4}"/>
              </a:ext>
            </a:extLst>
          </p:cNvPr>
          <p:cNvSpPr txBox="1"/>
          <p:nvPr/>
        </p:nvSpPr>
        <p:spPr>
          <a:xfrm>
            <a:off x="1361241" y="1190524"/>
            <a:ext cx="3935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WILDFIRE PLUMES: TRANSPORT + PHOTOCHEMISTRY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EDD972-8D8D-AB23-ECD9-65A985C4068D}"/>
              </a:ext>
            </a:extLst>
          </p:cNvPr>
          <p:cNvSpPr/>
          <p:nvPr/>
        </p:nvSpPr>
        <p:spPr bwMode="auto">
          <a:xfrm>
            <a:off x="23262" y="2256514"/>
            <a:ext cx="2306541" cy="3032758"/>
          </a:xfrm>
          <a:prstGeom prst="ellipse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Bent Arrow 10">
            <a:extLst>
              <a:ext uri="{FF2B5EF4-FFF2-40B4-BE49-F238E27FC236}">
                <a16:creationId xmlns:a16="http://schemas.microsoft.com/office/drawing/2014/main" id="{88C47322-FD29-8647-1929-9C65F131917B}"/>
              </a:ext>
            </a:extLst>
          </p:cNvPr>
          <p:cNvSpPr/>
          <p:nvPr/>
        </p:nvSpPr>
        <p:spPr bwMode="auto">
          <a:xfrm>
            <a:off x="1089997" y="1754014"/>
            <a:ext cx="4126124" cy="503452"/>
          </a:xfrm>
          <a:prstGeom prst="bentArrow">
            <a:avLst>
              <a:gd name="adj1" fmla="val 23235"/>
              <a:gd name="adj2" fmla="val 25961"/>
              <a:gd name="adj3" fmla="val 25000"/>
              <a:gd name="adj4" fmla="val 43750"/>
            </a:avLst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641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0767E-EBAF-D9C6-7245-AE8CECD0D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Key Challenge: How much ozone from wildfires?  Is ozone produced in transit (background) or after the smoke mixes with urban NO</a:t>
            </a:r>
            <a:r>
              <a:rPr lang="en-US" sz="1800" baseline="-25000" dirty="0"/>
              <a:t>x</a:t>
            </a:r>
            <a:r>
              <a:rPr lang="en-US" sz="1800" dirty="0"/>
              <a:t> (&amp; thus controllable)?</a:t>
            </a:r>
            <a:endParaRPr lang="en-US" dirty="0"/>
          </a:p>
        </p:txBody>
      </p:sp>
      <p:pic>
        <p:nvPicPr>
          <p:cNvPr id="8" name="Picture 7" descr="A tall buildings in a city&#10;&#10;Description automatically generated">
            <a:extLst>
              <a:ext uri="{FF2B5EF4-FFF2-40B4-BE49-F238E27FC236}">
                <a16:creationId xmlns:a16="http://schemas.microsoft.com/office/drawing/2014/main" id="{8F515C64-7CA5-CC45-50D6-FBB9B02AB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66" y="1566203"/>
            <a:ext cx="2491408" cy="1612374"/>
          </a:xfrm>
          <a:prstGeom prst="rect">
            <a:avLst/>
          </a:prstGeom>
        </p:spPr>
      </p:pic>
      <p:pic>
        <p:nvPicPr>
          <p:cNvPr id="9" name="Picture 8" descr="A baseball player in a stadium&#10;&#10;Description automatically generated">
            <a:extLst>
              <a:ext uri="{FF2B5EF4-FFF2-40B4-BE49-F238E27FC236}">
                <a16:creationId xmlns:a16="http://schemas.microsoft.com/office/drawing/2014/main" id="{9E3DB883-73D2-0E51-6A12-4AE05EC49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66" y="3102935"/>
            <a:ext cx="2392534" cy="17396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E0C37B-DADD-4C8F-9B6C-BE037895433C}"/>
              </a:ext>
            </a:extLst>
          </p:cNvPr>
          <p:cNvSpPr txBox="1"/>
          <p:nvPr/>
        </p:nvSpPr>
        <p:spPr>
          <a:xfrm>
            <a:off x="225942" y="927643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7, 2023:  Canadian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wildfire plumes </a:t>
            </a:r>
            <a:r>
              <a:rPr lang="en-US" b="1" dirty="0">
                <a:solidFill>
                  <a:srgbClr val="0000FF"/>
                </a:solidFill>
                <a:latin typeface="Arial"/>
              </a:rPr>
              <a:t>hit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NYC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B2899A-5DBC-5F65-DDBA-962EA9DA02C9}"/>
              </a:ext>
            </a:extLst>
          </p:cNvPr>
          <p:cNvSpPr txBox="1"/>
          <p:nvPr/>
        </p:nvSpPr>
        <p:spPr>
          <a:xfrm>
            <a:off x="1046628" y="4771040"/>
            <a:ext cx="1860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www.forbes.com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/sites/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tylerroush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/2023/06/07/images-of-new-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york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-city-engulfed-by-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canadian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-wildfire-smoke/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154B1-2B83-1D04-2416-4BB57F882A23}"/>
              </a:ext>
            </a:extLst>
          </p:cNvPr>
          <p:cNvSpPr txBox="1"/>
          <p:nvPr/>
        </p:nvSpPr>
        <p:spPr>
          <a:xfrm>
            <a:off x="-85124" y="4838910"/>
            <a:ext cx="982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8040"/>
                </a:solidFill>
              </a:rPr>
              <a:t>J. </a:t>
            </a:r>
            <a:r>
              <a:rPr lang="en-US" sz="1600" i="1" dirty="0" err="1">
                <a:solidFill>
                  <a:srgbClr val="008040"/>
                </a:solidFill>
              </a:rPr>
              <a:t>Palmo</a:t>
            </a:r>
            <a:endParaRPr lang="en-US" sz="1600" i="1" dirty="0">
              <a:solidFill>
                <a:srgbClr val="00804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3410FF-00B0-8090-509A-BE9DD06B6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72" y="4208120"/>
            <a:ext cx="684353" cy="6843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B58A8-D737-49C6-F246-4CDFAA37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858CE-0C0D-4DED-AC2D-AF189C4B54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64AD4B-D1A7-E9B6-4FA3-135E1F0DC382}"/>
              </a:ext>
            </a:extLst>
          </p:cNvPr>
          <p:cNvGrpSpPr/>
          <p:nvPr/>
        </p:nvGrpSpPr>
        <p:grpSpPr>
          <a:xfrm>
            <a:off x="2152434" y="2630716"/>
            <a:ext cx="6991566" cy="2553080"/>
            <a:chOff x="2152434" y="2630716"/>
            <a:chExt cx="6991566" cy="2553080"/>
          </a:xfrm>
        </p:grpSpPr>
        <p:pic>
          <p:nvPicPr>
            <p:cNvPr id="5" name="Picture 4" descr="A collage of images of different colors&#10;&#10;Description automatically generated">
              <a:extLst>
                <a:ext uri="{FF2B5EF4-FFF2-40B4-BE49-F238E27FC236}">
                  <a16:creationId xmlns:a16="http://schemas.microsoft.com/office/drawing/2014/main" id="{3741177A-FC93-4CEC-0DB8-D9621DDC9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10" t="58135" r="1929" b="18136"/>
            <a:stretch/>
          </p:blipFill>
          <p:spPr>
            <a:xfrm>
              <a:off x="4553371" y="2630716"/>
              <a:ext cx="4375333" cy="1530889"/>
            </a:xfrm>
            <a:prstGeom prst="rect">
              <a:avLst/>
            </a:prstGeom>
          </p:spPr>
        </p:pic>
        <p:pic>
          <p:nvPicPr>
            <p:cNvPr id="6" name="Picture 5" descr="A collage of images of different colors&#10;&#10;Description automatically generated">
              <a:extLst>
                <a:ext uri="{FF2B5EF4-FFF2-40B4-BE49-F238E27FC236}">
                  <a16:creationId xmlns:a16="http://schemas.microsoft.com/office/drawing/2014/main" id="{25A79114-6281-4794-7FD8-68827D26F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41" r="23499"/>
            <a:stretch/>
          </p:blipFill>
          <p:spPr>
            <a:xfrm>
              <a:off x="3056116" y="4014982"/>
              <a:ext cx="5497575" cy="116881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877FE2-C21B-65B9-AF2C-C2FFDE616F65}"/>
                </a:ext>
              </a:extLst>
            </p:cNvPr>
            <p:cNvSpPr txBox="1"/>
            <p:nvPr/>
          </p:nvSpPr>
          <p:spPr>
            <a:xfrm>
              <a:off x="2152434" y="2766342"/>
              <a:ext cx="32776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State &amp; local </a:t>
              </a:r>
            </a:p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PM</a:t>
              </a:r>
              <a:r>
                <a:rPr lang="en-US" b="1" baseline="-25000" dirty="0">
                  <a:solidFill>
                    <a:srgbClr val="0000FF"/>
                  </a:solidFill>
                </a:rPr>
                <a:t>2.5 </a:t>
              </a:r>
              <a:r>
                <a:rPr lang="en-US" b="1" dirty="0">
                  <a:solidFill>
                    <a:srgbClr val="0000FF"/>
                  </a:solidFill>
                </a:rPr>
                <a:t>&amp; ozone </a:t>
              </a:r>
            </a:p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monitors</a:t>
              </a:r>
            </a:p>
          </p:txBody>
        </p:sp>
        <p:pic>
          <p:nvPicPr>
            <p:cNvPr id="22" name="Picture 21" descr="A collage of images of different colors&#10;&#10;Description automatically generated">
              <a:extLst>
                <a:ext uri="{FF2B5EF4-FFF2-40B4-BE49-F238E27FC236}">
                  <a16:creationId xmlns:a16="http://schemas.microsoft.com/office/drawing/2014/main" id="{778E7C72-4425-BC6F-7258-31ABAD3F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84" t="86643" b="6135"/>
            <a:stretch/>
          </p:blipFill>
          <p:spPr>
            <a:xfrm>
              <a:off x="7569083" y="3487824"/>
              <a:ext cx="1574917" cy="52245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B16B9F0-9618-7DD3-890E-8AAD24E8697D}"/>
              </a:ext>
            </a:extLst>
          </p:cNvPr>
          <p:cNvGrpSpPr/>
          <p:nvPr/>
        </p:nvGrpSpPr>
        <p:grpSpPr>
          <a:xfrm>
            <a:off x="4499605" y="2533869"/>
            <a:ext cx="3338431" cy="1490065"/>
            <a:chOff x="4499605" y="2533869"/>
            <a:chExt cx="3338431" cy="149006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EED5B5-0ACD-2510-2206-A09B77689D79}"/>
                </a:ext>
              </a:extLst>
            </p:cNvPr>
            <p:cNvSpPr/>
            <p:nvPr/>
          </p:nvSpPr>
          <p:spPr bwMode="auto">
            <a:xfrm rot="619996">
              <a:off x="4561524" y="3108371"/>
              <a:ext cx="1500188" cy="821803"/>
            </a:xfrm>
            <a:prstGeom prst="ellips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19EAE2C-CF9E-27F5-3A0D-BED28CCE6ADB}"/>
                </a:ext>
              </a:extLst>
            </p:cNvPr>
            <p:cNvSpPr/>
            <p:nvPr/>
          </p:nvSpPr>
          <p:spPr bwMode="auto">
            <a:xfrm rot="619996">
              <a:off x="6337848" y="3202131"/>
              <a:ext cx="1500188" cy="821803"/>
            </a:xfrm>
            <a:prstGeom prst="ellips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C2AB565-B3BC-7AF6-64F0-604D11A4DC10}"/>
                </a:ext>
              </a:extLst>
            </p:cNvPr>
            <p:cNvSpPr txBox="1"/>
            <p:nvPr/>
          </p:nvSpPr>
          <p:spPr>
            <a:xfrm>
              <a:off x="4499605" y="2533869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low ozone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AD3A77-50EF-74F7-E4BF-AC8E0AD881B4}"/>
                </a:ext>
              </a:extLst>
            </p:cNvPr>
            <p:cNvSpPr txBox="1"/>
            <p:nvPr/>
          </p:nvSpPr>
          <p:spPr>
            <a:xfrm>
              <a:off x="6431352" y="2571750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high ozone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3DE282-4451-AA0B-A3F4-75BADF817905}"/>
              </a:ext>
            </a:extLst>
          </p:cNvPr>
          <p:cNvGrpSpPr/>
          <p:nvPr/>
        </p:nvGrpSpPr>
        <p:grpSpPr>
          <a:xfrm>
            <a:off x="3382776" y="937449"/>
            <a:ext cx="5577209" cy="1716614"/>
            <a:chOff x="3382776" y="937449"/>
            <a:chExt cx="5577209" cy="171661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E795345-7398-32B0-3F52-669C84ED48A3}"/>
                </a:ext>
              </a:extLst>
            </p:cNvPr>
            <p:cNvGrpSpPr/>
            <p:nvPr/>
          </p:nvGrpSpPr>
          <p:grpSpPr>
            <a:xfrm>
              <a:off x="3382776" y="937449"/>
              <a:ext cx="5577209" cy="1716614"/>
              <a:chOff x="3382776" y="937449"/>
              <a:chExt cx="5577209" cy="1716614"/>
            </a:xfrm>
          </p:grpSpPr>
          <p:pic>
            <p:nvPicPr>
              <p:cNvPr id="7" name="Picture 6" descr="A collage of images of different colors&#10;&#10;Description automatically generated">
                <a:extLst>
                  <a:ext uri="{FF2B5EF4-FFF2-40B4-BE49-F238E27FC236}">
                    <a16:creationId xmlns:a16="http://schemas.microsoft.com/office/drawing/2014/main" id="{90459E5C-C73F-9888-ACEF-679BE1E689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10" t="3771" r="1929" b="70481"/>
              <a:stretch/>
            </p:blipFill>
            <p:spPr>
              <a:xfrm>
                <a:off x="4499985" y="937449"/>
                <a:ext cx="4460000" cy="169326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F9EEFFE-2B53-282A-0664-9C3E8CD939BD}"/>
                  </a:ext>
                </a:extLst>
              </p:cNvPr>
              <p:cNvSpPr txBox="1"/>
              <p:nvPr/>
            </p:nvSpPr>
            <p:spPr>
              <a:xfrm>
                <a:off x="3382776" y="1357140"/>
                <a:ext cx="132600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00FF"/>
                    </a:solidFill>
                  </a:rPr>
                  <a:t>TROPOMI </a:t>
                </a:r>
              </a:p>
              <a:p>
                <a:pPr algn="ctr"/>
                <a:r>
                  <a:rPr lang="en-US" b="1" dirty="0">
                    <a:solidFill>
                      <a:srgbClr val="0000FF"/>
                    </a:solidFill>
                  </a:rPr>
                  <a:t>CO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E7A94D5-A077-D5C8-6FFD-4FC4B8B00946}"/>
                  </a:ext>
                </a:extLst>
              </p:cNvPr>
              <p:cNvSpPr txBox="1"/>
              <p:nvPr/>
            </p:nvSpPr>
            <p:spPr>
              <a:xfrm>
                <a:off x="5508098" y="2284731"/>
                <a:ext cx="10054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June 7  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73588A3-5997-8785-540C-00D8148DA53A}"/>
                  </a:ext>
                </a:extLst>
              </p:cNvPr>
              <p:cNvSpPr txBox="1"/>
              <p:nvPr/>
            </p:nvSpPr>
            <p:spPr>
              <a:xfrm>
                <a:off x="7365137" y="2280025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June 29 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68100F-6EC4-E6A4-B254-C3E76082ACD6}"/>
                </a:ext>
              </a:extLst>
            </p:cNvPr>
            <p:cNvSpPr txBox="1"/>
            <p:nvPr/>
          </p:nvSpPr>
          <p:spPr>
            <a:xfrm>
              <a:off x="4553371" y="949165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high smoke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634E26-749A-CC90-A6EC-55100C7F91BF}"/>
                </a:ext>
              </a:extLst>
            </p:cNvPr>
            <p:cNvSpPr txBox="1"/>
            <p:nvPr/>
          </p:nvSpPr>
          <p:spPr>
            <a:xfrm>
              <a:off x="6513501" y="949165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medium smoke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914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9E468-ED87-C1D2-7714-13FF53277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43C8DA3-D4D5-B144-A46C-F1F98390562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85800"/>
              <a:t>8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C569A4-5564-3956-FA3D-2D260362D295}"/>
              </a:ext>
            </a:extLst>
          </p:cNvPr>
          <p:cNvSpPr txBox="1">
            <a:spLocks/>
          </p:cNvSpPr>
          <p:nvPr/>
        </p:nvSpPr>
        <p:spPr bwMode="auto">
          <a:xfrm>
            <a:off x="0" y="1014815"/>
            <a:ext cx="3008172" cy="191860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Tahoma" pitchFamily="34" charset="0"/>
              </a:defRPr>
            </a:lvl5pPr>
            <a:lvl6pPr marL="342884" algn="ctr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Tahoma" pitchFamily="34" charset="0"/>
              </a:defRPr>
            </a:lvl6pPr>
            <a:lvl7pPr marL="685766" algn="ctr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Tahoma" pitchFamily="34" charset="0"/>
              </a:defRPr>
            </a:lvl7pPr>
            <a:lvl8pPr marL="1028649" algn="ctr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Tahoma" pitchFamily="34" charset="0"/>
              </a:defRPr>
            </a:lvl8pPr>
            <a:lvl9pPr marL="1371532" algn="ctr" rtl="0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What will we learn from TEMPO?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srgbClr val="000000"/>
              </a:solidFill>
              <a:latin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(Palisades fire,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January 2025)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2637F5-960D-DFDC-698E-A1187A41A9F6}"/>
              </a:ext>
            </a:extLst>
          </p:cNvPr>
          <p:cNvSpPr txBox="1"/>
          <p:nvPr/>
        </p:nvSpPr>
        <p:spPr>
          <a:xfrm>
            <a:off x="-85124" y="4838910"/>
            <a:ext cx="982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8040"/>
                </a:solidFill>
              </a:rPr>
              <a:t>J. </a:t>
            </a:r>
            <a:r>
              <a:rPr lang="en-US" sz="1600" i="1" dirty="0" err="1">
                <a:solidFill>
                  <a:srgbClr val="008040"/>
                </a:solidFill>
              </a:rPr>
              <a:t>Palmo</a:t>
            </a:r>
            <a:endParaRPr lang="en-US" sz="1600" i="1" dirty="0">
              <a:solidFill>
                <a:srgbClr val="00804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142E01-6DD7-62DD-7F3E-EABA1DB42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2" y="4208120"/>
            <a:ext cx="684353" cy="684353"/>
          </a:xfrm>
          <a:prstGeom prst="rect">
            <a:avLst/>
          </a:prstGeom>
        </p:spPr>
      </p:pic>
      <p:pic>
        <p:nvPicPr>
          <p:cNvPr id="8" name="Picture 7" descr="A collage of images of smoke and fire data&#10;&#10;AI-generated content may be incorrect.">
            <a:extLst>
              <a:ext uri="{FF2B5EF4-FFF2-40B4-BE49-F238E27FC236}">
                <a16:creationId xmlns:a16="http://schemas.microsoft.com/office/drawing/2014/main" id="{673783F0-50CB-FF70-5308-443B651AC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984" y="0"/>
            <a:ext cx="61390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72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293CB-C9FF-9C3A-0E37-856FB65B2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40EBF-8920-A5E1-534A-F9942768F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windows on the horizon: </a:t>
            </a:r>
            <a:br>
              <a:rPr lang="en-US" dirty="0"/>
            </a:br>
            <a:r>
              <a:rPr lang="en-US" dirty="0"/>
              <a:t>Will we soon be watching hour-by-hour lower tropospheric ozone transport?</a:t>
            </a:r>
            <a:endParaRPr lang="en-US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0D9024-0AC2-1324-5F01-E68DE4F0FB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47" r="10723" b="14120"/>
          <a:stretch>
            <a:fillRect/>
          </a:stretch>
        </p:blipFill>
        <p:spPr>
          <a:xfrm>
            <a:off x="0" y="1325699"/>
            <a:ext cx="3683726" cy="23449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E45589C-9DA1-377F-E6E2-FA54572BFDBB}"/>
              </a:ext>
            </a:extLst>
          </p:cNvPr>
          <p:cNvSpPr txBox="1"/>
          <p:nvPr/>
        </p:nvSpPr>
        <p:spPr>
          <a:xfrm>
            <a:off x="325114" y="3640701"/>
            <a:ext cx="3358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Liu et al., 2005</a:t>
            </a:r>
            <a:r>
              <a:rPr lang="en-US" sz="1600" dirty="0"/>
              <a:t>: direct tropospheric</a:t>
            </a:r>
          </a:p>
          <a:p>
            <a:r>
              <a:rPr lang="en-US" sz="1600" dirty="0"/>
              <a:t>column retrievals from GOME </a:t>
            </a:r>
          </a:p>
          <a:p>
            <a:r>
              <a:rPr lang="en-US" sz="1600" dirty="0"/>
              <a:t>(3-day composite: 22-24 Oct 1997)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2ABCDFA-FE76-6BD3-719B-A74021A3FE9E}"/>
              </a:ext>
            </a:extLst>
          </p:cNvPr>
          <p:cNvGrpSpPr/>
          <p:nvPr/>
        </p:nvGrpSpPr>
        <p:grpSpPr>
          <a:xfrm>
            <a:off x="3428294" y="914400"/>
            <a:ext cx="5910592" cy="4245298"/>
            <a:chOff x="3428294" y="914400"/>
            <a:chExt cx="5910592" cy="42452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FA6EB6-1B76-489E-69DA-F5AC9A597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438" b="10077"/>
            <a:stretch>
              <a:fillRect/>
            </a:stretch>
          </p:blipFill>
          <p:spPr>
            <a:xfrm>
              <a:off x="4398570" y="1386793"/>
              <a:ext cx="4323374" cy="31847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B54E7B-0FC3-09B7-F417-67278CD01E39}"/>
                </a:ext>
              </a:extLst>
            </p:cNvPr>
            <p:cNvSpPr txBox="1"/>
            <p:nvPr/>
          </p:nvSpPr>
          <p:spPr>
            <a:xfrm>
              <a:off x="4893727" y="4513367"/>
              <a:ext cx="39164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Demetillo</a:t>
              </a:r>
              <a:r>
                <a:rPr lang="en-US" i="1" dirty="0"/>
                <a:t> et al., 2025 </a:t>
              </a:r>
              <a:r>
                <a:rPr lang="en-US" dirty="0"/>
                <a:t>(TRACER-AQ </a:t>
              </a:r>
            </a:p>
            <a:p>
              <a:r>
                <a:rPr lang="en-US" dirty="0"/>
                <a:t>airborne HSRL + ground monitors)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6F2293E-3E9B-8842-703B-5AC75DFD2147}"/>
                </a:ext>
              </a:extLst>
            </p:cNvPr>
            <p:cNvSpPr txBox="1"/>
            <p:nvPr/>
          </p:nvSpPr>
          <p:spPr>
            <a:xfrm>
              <a:off x="3772555" y="1822089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9/3/21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377B8D2-073D-9C5A-07C3-A478D2A59F07}"/>
                </a:ext>
              </a:extLst>
            </p:cNvPr>
            <p:cNvSpPr txBox="1"/>
            <p:nvPr/>
          </p:nvSpPr>
          <p:spPr>
            <a:xfrm>
              <a:off x="3772555" y="2810512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9/8/21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F920FC2-19EB-C507-7065-6D8174B19A17}"/>
                </a:ext>
              </a:extLst>
            </p:cNvPr>
            <p:cNvSpPr txBox="1"/>
            <p:nvPr/>
          </p:nvSpPr>
          <p:spPr>
            <a:xfrm>
              <a:off x="3772555" y="3783304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9/25/21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42D9DB1-459C-3DFC-E736-F3936CF9C5CF}"/>
                </a:ext>
              </a:extLst>
            </p:cNvPr>
            <p:cNvSpPr txBox="1"/>
            <p:nvPr/>
          </p:nvSpPr>
          <p:spPr>
            <a:xfrm>
              <a:off x="4506255" y="1179471"/>
              <a:ext cx="1426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early morning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AC19392-2951-143C-1E93-042D31455C14}"/>
                </a:ext>
              </a:extLst>
            </p:cNvPr>
            <p:cNvSpPr txBox="1"/>
            <p:nvPr/>
          </p:nvSpPr>
          <p:spPr>
            <a:xfrm>
              <a:off x="5918879" y="1179471"/>
              <a:ext cx="1324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mid-morning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AD0AD24-56DE-4746-F5BB-847ECFBA0F36}"/>
                </a:ext>
              </a:extLst>
            </p:cNvPr>
            <p:cNvSpPr txBox="1"/>
            <p:nvPr/>
          </p:nvSpPr>
          <p:spPr>
            <a:xfrm>
              <a:off x="7350790" y="2181100"/>
              <a:ext cx="10518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afternoon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09CBCC9-9707-4D10-1273-C526C6B36515}"/>
                </a:ext>
              </a:extLst>
            </p:cNvPr>
            <p:cNvSpPr txBox="1"/>
            <p:nvPr/>
          </p:nvSpPr>
          <p:spPr>
            <a:xfrm>
              <a:off x="3428294" y="914400"/>
              <a:ext cx="5910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~2 km tropospheric ozone partial column over Houston  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36674DB-8F58-FD31-A74E-406E95A6828F}"/>
              </a:ext>
            </a:extLst>
          </p:cNvPr>
          <p:cNvGrpSpPr/>
          <p:nvPr/>
        </p:nvGrpSpPr>
        <p:grpSpPr>
          <a:xfrm>
            <a:off x="3827419" y="2258239"/>
            <a:ext cx="5290454" cy="707886"/>
            <a:chOff x="3827419" y="2258239"/>
            <a:chExt cx="5290454" cy="707886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829CD56-450D-6414-C41B-A00B0759AC86}"/>
                </a:ext>
              </a:extLst>
            </p:cNvPr>
            <p:cNvCxnSpPr/>
            <p:nvPr/>
          </p:nvCxnSpPr>
          <p:spPr bwMode="auto">
            <a:xfrm>
              <a:off x="3827419" y="2690949"/>
              <a:ext cx="666205" cy="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751F75-66D8-DA0D-025E-A9D69F5B75EE}"/>
                </a:ext>
              </a:extLst>
            </p:cNvPr>
            <p:cNvSpPr txBox="1"/>
            <p:nvPr/>
          </p:nvSpPr>
          <p:spPr>
            <a:xfrm>
              <a:off x="8620621" y="2258239"/>
              <a:ext cx="49725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70C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769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sos_1">
  <a:themeElements>
    <a:clrScheme name="Custom 2">
      <a:dk1>
        <a:srgbClr val="FFFFFF"/>
      </a:dk1>
      <a:lt1>
        <a:sysClr val="window" lastClr="FFFFFF"/>
      </a:lt1>
      <a:dk2>
        <a:srgbClr val="000000"/>
      </a:dk2>
      <a:lt2>
        <a:srgbClr val="454545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4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42844</TotalTime>
  <Words>581</Words>
  <Application>Microsoft Macintosh PowerPoint</Application>
  <PresentationFormat>On-screen Show (16:9)</PresentationFormat>
  <Paragraphs>118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Aptos</vt:lpstr>
      <vt:lpstr>Arial</vt:lpstr>
      <vt:lpstr>Avenir LT Std 55 Roman</vt:lpstr>
      <vt:lpstr>Bell MT</vt:lpstr>
      <vt:lpstr>Calibri</vt:lpstr>
      <vt:lpstr>Franklin Gothic Book</vt:lpstr>
      <vt:lpstr>Gill Sans MT</vt:lpstr>
      <vt:lpstr>Tahoma</vt:lpstr>
      <vt:lpstr>Times New Roman</vt:lpstr>
      <vt:lpstr>Tw Cen MT Condensed</vt:lpstr>
      <vt:lpstr>1_Content slide</vt:lpstr>
      <vt:lpstr>6_sos_1</vt:lpstr>
      <vt:lpstr>11_Default Design</vt:lpstr>
      <vt:lpstr>Office Theme</vt:lpstr>
      <vt:lpstr>12_Default Design</vt:lpstr>
      <vt:lpstr>4_Office Theme</vt:lpstr>
      <vt:lpstr>14_Default Design</vt:lpstr>
      <vt:lpstr>PowerPoint Presentation</vt:lpstr>
      <vt:lpstr>Mapping formaldehyde from space: Big views through a 20-nm spectral window</vt:lpstr>
      <vt:lpstr>A quarter-century later, we now routinely have daytime hourly formaldehyde columns streaming in from TEMPO </vt:lpstr>
      <vt:lpstr>Satellite products offer many windows into the ozone source attribution puzzle</vt:lpstr>
      <vt:lpstr>We now have three decades of satellite data for air quality to explore trends and variations and connect to local ozone photochemistry</vt:lpstr>
      <vt:lpstr>Satellites offer views of different pieces of this ozone source attribution puzzle</vt:lpstr>
      <vt:lpstr>Key Challenge: How much ozone from wildfires?  Is ozone produced in transit (background) or after the smoke mixes with urban NOx (&amp; thus controllable)?</vt:lpstr>
      <vt:lpstr>PowerPoint Presentation</vt:lpstr>
      <vt:lpstr>New windows on the horizon:  Will we soon be watching hour-by-hour lower tropospheric ozone transport?</vt:lpstr>
      <vt:lpstr>From our group, present and past:  Thank you for opening so many new windows, especially for collaborations! 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Arlene Fiore</dc:creator>
  <cp:lastModifiedBy>Arlene Fiore</cp:lastModifiedBy>
  <cp:revision>1647</cp:revision>
  <cp:lastPrinted>2015-06-12T16:55:26Z</cp:lastPrinted>
  <dcterms:created xsi:type="dcterms:W3CDTF">2014-11-24T16:37:17Z</dcterms:created>
  <dcterms:modified xsi:type="dcterms:W3CDTF">2025-08-17T12:26:14Z</dcterms:modified>
</cp:coreProperties>
</file>