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57" r:id="rId5"/>
    <p:sldId id="260" r:id="rId6"/>
    <p:sldId id="262" r:id="rId7"/>
    <p:sldId id="263" r:id="rId8"/>
    <p:sldId id="264" r:id="rId9"/>
    <p:sldId id="265" r:id="rId10"/>
    <p:sldId id="272" r:id="rId11"/>
    <p:sldId id="273" r:id="rId12"/>
    <p:sldId id="276" r:id="rId13"/>
    <p:sldId id="261"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96"/>
      </p:cViewPr>
      <p:guideLst/>
    </p:cSldViewPr>
  </p:slideViewPr>
  <p:notesTextViewPr>
    <p:cViewPr>
      <p:scale>
        <a:sx n="3" d="2"/>
        <a:sy n="3" d="2"/>
      </p:scale>
      <p:origin x="-6" y="-1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7B14E-A665-4C8F-8C58-7D957D09BDE9}" type="datetimeFigureOut">
              <a:rPr lang="en-US" smtClean="0"/>
              <a:t>8/17/2025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BE54F-102E-4BEE-8220-325F8AB780B7}" type="slidenum">
              <a:rPr lang="en-US" smtClean="0"/>
              <a:t>‹#›</a:t>
            </a:fld>
            <a:endParaRPr lang="en-US"/>
          </a:p>
        </p:txBody>
      </p:sp>
    </p:spTree>
    <p:extLst>
      <p:ext uri="{BB962C8B-B14F-4D97-AF65-F5344CB8AC3E}">
        <p14:creationId xmlns:p14="http://schemas.microsoft.com/office/powerpoint/2010/main" val="371309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Isolates the stratospheric column reduces the differences.</a:t>
            </a:r>
            <a:endParaRPr/>
          </a:p>
          <a:p>
            <a:pPr marL="0" lvl="0" indent="0" algn="l" rtl="0">
              <a:spcBef>
                <a:spcPts val="0"/>
              </a:spcBef>
              <a:spcAft>
                <a:spcPts val="0"/>
              </a:spcAft>
              <a:buNone/>
            </a:pPr>
            <a:r>
              <a:rPr lang="en-US"/>
              <a:t>Reduction in high-lat differences shows that stratospheric NO2 have significant role in the discrepancies </a:t>
            </a:r>
            <a:endParaRPr/>
          </a:p>
          <a:p>
            <a:pPr marL="0" lvl="0" indent="0" algn="l" rtl="0">
              <a:spcBef>
                <a:spcPts val="0"/>
              </a:spcBef>
              <a:spcAft>
                <a:spcPts val="0"/>
              </a:spcAft>
              <a:buNone/>
            </a:pPr>
            <a:r>
              <a:rPr lang="en-US"/>
              <a:t>Compared to the total column, the values appear closer between model and satellites 🡪 improves agreement between UFS-RAQMS</a:t>
            </a:r>
            <a:endParaRPr/>
          </a:p>
          <a:p>
            <a:pPr marL="0" lvl="0" indent="0" algn="l" rtl="0">
              <a:spcBef>
                <a:spcPts val="0"/>
              </a:spcBef>
              <a:spcAft>
                <a:spcPts val="0"/>
              </a:spcAft>
              <a:buNone/>
            </a:pPr>
            <a:endParaRPr/>
          </a:p>
        </p:txBody>
      </p:sp>
      <p:sp>
        <p:nvSpPr>
          <p:cNvPr id="225" name="Google Shape;22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CE09-A677-1A05-6E8A-6A48A7D6E1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F20972-1701-4344-2294-C7EA78E227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EA3B7C-F153-89EF-BF88-F026E6B7F6AA}"/>
              </a:ext>
            </a:extLst>
          </p:cNvPr>
          <p:cNvSpPr>
            <a:spLocks noGrp="1"/>
          </p:cNvSpPr>
          <p:nvPr>
            <p:ph type="dt" sz="half" idx="10"/>
          </p:nvPr>
        </p:nvSpPr>
        <p:spPr/>
        <p:txBody>
          <a:bodyPr/>
          <a:lstStyle/>
          <a:p>
            <a:fld id="{F84C720B-B43C-4FD8-853E-7ECBD0C6DB66}" type="datetimeFigureOut">
              <a:rPr lang="en-US" smtClean="0"/>
              <a:t>8/17/2025</a:t>
            </a:fld>
            <a:endParaRPr lang="en-US"/>
          </a:p>
        </p:txBody>
      </p:sp>
      <p:sp>
        <p:nvSpPr>
          <p:cNvPr id="5" name="Footer Placeholder 4">
            <a:extLst>
              <a:ext uri="{FF2B5EF4-FFF2-40B4-BE49-F238E27FC236}">
                <a16:creationId xmlns:a16="http://schemas.microsoft.com/office/drawing/2014/main" id="{B9DF3441-AB49-A16A-D319-4A88D66CE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41130-A2A4-C771-B3BE-0F9432897DEF}"/>
              </a:ext>
            </a:extLst>
          </p:cNvPr>
          <p:cNvSpPr>
            <a:spLocks noGrp="1"/>
          </p:cNvSpPr>
          <p:nvPr>
            <p:ph type="sldNum" sz="quarter" idx="12"/>
          </p:nvPr>
        </p:nvSpPr>
        <p:spPr/>
        <p:txBody>
          <a:bodyPr/>
          <a:lstStyle/>
          <a:p>
            <a:fld id="{DA61F74F-444D-426C-92B8-0215F0ECFC35}" type="slidenum">
              <a:rPr lang="en-US" smtClean="0"/>
              <a:t>‹#›</a:t>
            </a:fld>
            <a:endParaRPr lang="en-US"/>
          </a:p>
        </p:txBody>
      </p:sp>
    </p:spTree>
    <p:extLst>
      <p:ext uri="{BB962C8B-B14F-4D97-AF65-F5344CB8AC3E}">
        <p14:creationId xmlns:p14="http://schemas.microsoft.com/office/powerpoint/2010/main" val="212687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954E-7076-D13C-DA65-3DC40758F5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93EB15-E690-2DD4-2B1E-7E9A8B0D83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31B0C-954B-6FFC-0E00-62CD636CDF91}"/>
              </a:ext>
            </a:extLst>
          </p:cNvPr>
          <p:cNvSpPr>
            <a:spLocks noGrp="1"/>
          </p:cNvSpPr>
          <p:nvPr>
            <p:ph type="dt" sz="half" idx="10"/>
          </p:nvPr>
        </p:nvSpPr>
        <p:spPr/>
        <p:txBody>
          <a:bodyPr/>
          <a:lstStyle/>
          <a:p>
            <a:fld id="{F84C720B-B43C-4FD8-853E-7ECBD0C6DB66}" type="datetimeFigureOut">
              <a:rPr lang="en-US" smtClean="0"/>
              <a:t>8/17/2025</a:t>
            </a:fld>
            <a:endParaRPr lang="en-US"/>
          </a:p>
        </p:txBody>
      </p:sp>
      <p:sp>
        <p:nvSpPr>
          <p:cNvPr id="5" name="Footer Placeholder 4">
            <a:extLst>
              <a:ext uri="{FF2B5EF4-FFF2-40B4-BE49-F238E27FC236}">
                <a16:creationId xmlns:a16="http://schemas.microsoft.com/office/drawing/2014/main" id="{ABED2AFE-17E8-12BE-5A6B-476F158FA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E53AA-87F8-A778-F867-25084121645D}"/>
              </a:ext>
            </a:extLst>
          </p:cNvPr>
          <p:cNvSpPr>
            <a:spLocks noGrp="1"/>
          </p:cNvSpPr>
          <p:nvPr>
            <p:ph type="sldNum" sz="quarter" idx="12"/>
          </p:nvPr>
        </p:nvSpPr>
        <p:spPr/>
        <p:txBody>
          <a:bodyPr/>
          <a:lstStyle/>
          <a:p>
            <a:fld id="{DA61F74F-444D-426C-92B8-0215F0ECFC35}" type="slidenum">
              <a:rPr lang="en-US" smtClean="0"/>
              <a:t>‹#›</a:t>
            </a:fld>
            <a:endParaRPr lang="en-US"/>
          </a:p>
        </p:txBody>
      </p:sp>
    </p:spTree>
    <p:extLst>
      <p:ext uri="{BB962C8B-B14F-4D97-AF65-F5344CB8AC3E}">
        <p14:creationId xmlns:p14="http://schemas.microsoft.com/office/powerpoint/2010/main" val="164065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4E1F35-862A-6DFC-C680-F4533B9B94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A781B4-BCA6-91F5-EB20-65CF67B093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F67EB-BED6-7333-DBDB-827A623C8088}"/>
              </a:ext>
            </a:extLst>
          </p:cNvPr>
          <p:cNvSpPr>
            <a:spLocks noGrp="1"/>
          </p:cNvSpPr>
          <p:nvPr>
            <p:ph type="dt" sz="half" idx="10"/>
          </p:nvPr>
        </p:nvSpPr>
        <p:spPr/>
        <p:txBody>
          <a:bodyPr/>
          <a:lstStyle/>
          <a:p>
            <a:fld id="{F84C720B-B43C-4FD8-853E-7ECBD0C6DB66}" type="datetimeFigureOut">
              <a:rPr lang="en-US" smtClean="0"/>
              <a:t>8/17/2025</a:t>
            </a:fld>
            <a:endParaRPr lang="en-US"/>
          </a:p>
        </p:txBody>
      </p:sp>
      <p:sp>
        <p:nvSpPr>
          <p:cNvPr id="5" name="Footer Placeholder 4">
            <a:extLst>
              <a:ext uri="{FF2B5EF4-FFF2-40B4-BE49-F238E27FC236}">
                <a16:creationId xmlns:a16="http://schemas.microsoft.com/office/drawing/2014/main" id="{3FC0A5AD-E2C9-6A4F-DC62-2902ECD04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12EB8-8335-C83C-46BF-5364654105BC}"/>
              </a:ext>
            </a:extLst>
          </p:cNvPr>
          <p:cNvSpPr>
            <a:spLocks noGrp="1"/>
          </p:cNvSpPr>
          <p:nvPr>
            <p:ph type="sldNum" sz="quarter" idx="12"/>
          </p:nvPr>
        </p:nvSpPr>
        <p:spPr/>
        <p:txBody>
          <a:bodyPr/>
          <a:lstStyle/>
          <a:p>
            <a:fld id="{DA61F74F-444D-426C-92B8-0215F0ECFC35}" type="slidenum">
              <a:rPr lang="en-US" smtClean="0"/>
              <a:t>‹#›</a:t>
            </a:fld>
            <a:endParaRPr lang="en-US"/>
          </a:p>
        </p:txBody>
      </p:sp>
    </p:spTree>
    <p:extLst>
      <p:ext uri="{BB962C8B-B14F-4D97-AF65-F5344CB8AC3E}">
        <p14:creationId xmlns:p14="http://schemas.microsoft.com/office/powerpoint/2010/main" val="2358069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1 column">
  <p:cSld name="Title and Content_1 column">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495300" y="457200"/>
            <a:ext cx="10668000" cy="1066800"/>
          </a:xfrm>
          <a:prstGeom prst="rect">
            <a:avLst/>
          </a:prstGeom>
          <a:noFill/>
          <a:ln>
            <a:noFill/>
          </a:ln>
        </p:spPr>
        <p:txBody>
          <a:bodyPr spcFirstLastPara="1" wrap="square" lIns="0" tIns="45700" rIns="91425" bIns="0" anchor="b" anchorCtr="0">
            <a:normAutofit/>
          </a:bodyPr>
          <a:lstStyle>
            <a:lvl1pPr lvl="0" algn="l">
              <a:lnSpc>
                <a:spcPct val="90000"/>
              </a:lnSpc>
              <a:spcBef>
                <a:spcPts val="0"/>
              </a:spcBef>
              <a:spcAft>
                <a:spcPts val="0"/>
              </a:spcAft>
              <a:buClr>
                <a:srgbClr val="353535"/>
              </a:buClr>
              <a:buSzPts val="3400"/>
              <a:buFont typeface="Red Hat Text"/>
              <a:buNone/>
              <a:defRPr sz="3400" b="1" i="0">
                <a:solidFill>
                  <a:srgbClr val="353535"/>
                </a:solidFill>
                <a:latin typeface="Red Hat Text"/>
                <a:ea typeface="Red Hat Text"/>
                <a:cs typeface="Red Hat Text"/>
                <a:sym typeface="Red Hat Tex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6"/>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p:nvPr/>
        </p:nvSpPr>
        <p:spPr>
          <a:xfrm>
            <a:off x="495300" y="1625704"/>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36"/>
          <p:cNvSpPr txBox="1">
            <a:spLocks noGrp="1"/>
          </p:cNvSpPr>
          <p:nvPr>
            <p:ph type="body" idx="1"/>
          </p:nvPr>
        </p:nvSpPr>
        <p:spPr>
          <a:xfrm>
            <a:off x="1485900" y="1840447"/>
            <a:ext cx="9677400"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rgbClr val="353535"/>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6"/>
          <p:cNvSpPr txBox="1">
            <a:spLocks noGrp="1"/>
          </p:cNvSpPr>
          <p:nvPr>
            <p:ph type="body" idx="2"/>
          </p:nvPr>
        </p:nvSpPr>
        <p:spPr>
          <a:xfrm>
            <a:off x="0" y="6498293"/>
            <a:ext cx="6697346" cy="352084"/>
          </a:xfrm>
          <a:prstGeom prst="rect">
            <a:avLst/>
          </a:prstGeom>
          <a:solidFill>
            <a:schemeClr val="accent1"/>
          </a:solidFill>
          <a:ln>
            <a:noFill/>
          </a:ln>
        </p:spPr>
        <p:txBody>
          <a:bodyPr spcFirstLastPara="1" wrap="square" lIns="274300" tIns="64000" rIns="182875" bIns="91425" anchor="ctr" anchorCtr="0">
            <a:spAutoFit/>
          </a:bodyPr>
          <a:lstStyle>
            <a:lvl1pPr marL="457200" lvl="0" indent="-228600" algn="l">
              <a:lnSpc>
                <a:spcPct val="90000"/>
              </a:lnSpc>
              <a:spcBef>
                <a:spcPts val="1000"/>
              </a:spcBef>
              <a:spcAft>
                <a:spcPts val="0"/>
              </a:spcAft>
              <a:buSzPts val="1260"/>
              <a:buNone/>
              <a:defRPr sz="1400">
                <a:solidFill>
                  <a:schemeClr val="lt1"/>
                </a:solidFill>
              </a:defRPr>
            </a:lvl1pPr>
            <a:lvl2pPr marL="914400" lvl="1" indent="-317500" algn="l">
              <a:lnSpc>
                <a:spcPct val="90000"/>
              </a:lnSpc>
              <a:spcBef>
                <a:spcPts val="500"/>
              </a:spcBef>
              <a:spcAft>
                <a:spcPts val="0"/>
              </a:spcAft>
              <a:buClr>
                <a:schemeClr val="dk1"/>
              </a:buClr>
              <a:buSzPts val="1400"/>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43112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2 columns">
  <p:cSld name="Title and Content_2 columns">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495300" y="457200"/>
            <a:ext cx="10668000" cy="1066800"/>
          </a:xfrm>
          <a:prstGeom prst="rect">
            <a:avLst/>
          </a:prstGeom>
          <a:noFill/>
          <a:ln>
            <a:noFill/>
          </a:ln>
        </p:spPr>
        <p:txBody>
          <a:bodyPr spcFirstLastPara="1" wrap="square" lIns="0" tIns="45700" rIns="91425" bIns="0" anchor="b" anchorCtr="0">
            <a:normAutofit/>
          </a:bodyPr>
          <a:lstStyle>
            <a:lvl1pPr lvl="0" algn="l">
              <a:lnSpc>
                <a:spcPct val="90000"/>
              </a:lnSpc>
              <a:spcBef>
                <a:spcPts val="0"/>
              </a:spcBef>
              <a:spcAft>
                <a:spcPts val="0"/>
              </a:spcAft>
              <a:buClr>
                <a:srgbClr val="353535"/>
              </a:buClr>
              <a:buSzPts val="3400"/>
              <a:buFont typeface="Red Hat Text"/>
              <a:buNone/>
              <a:defRPr sz="3400" b="1" i="0">
                <a:solidFill>
                  <a:srgbClr val="353535"/>
                </a:solidFill>
                <a:latin typeface="Red Hat Text"/>
                <a:ea typeface="Red Hat Text"/>
                <a:cs typeface="Red Hat Text"/>
                <a:sym typeface="Red Hat Tex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5"/>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5"/>
          <p:cNvSpPr/>
          <p:nvPr/>
        </p:nvSpPr>
        <p:spPr>
          <a:xfrm>
            <a:off x="495300" y="1625704"/>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35"/>
          <p:cNvSpPr txBox="1">
            <a:spLocks noGrp="1"/>
          </p:cNvSpPr>
          <p:nvPr>
            <p:ph type="body" idx="1"/>
          </p:nvPr>
        </p:nvSpPr>
        <p:spPr>
          <a:xfrm>
            <a:off x="1485900" y="1840447"/>
            <a:ext cx="4482548"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chemeClr val="dk1"/>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5"/>
          <p:cNvSpPr txBox="1">
            <a:spLocks noGrp="1"/>
          </p:cNvSpPr>
          <p:nvPr>
            <p:ph type="body" idx="2"/>
          </p:nvPr>
        </p:nvSpPr>
        <p:spPr>
          <a:xfrm>
            <a:off x="0" y="6498293"/>
            <a:ext cx="6697346" cy="352084"/>
          </a:xfrm>
          <a:prstGeom prst="rect">
            <a:avLst/>
          </a:prstGeom>
          <a:solidFill>
            <a:schemeClr val="accent1"/>
          </a:solidFill>
          <a:ln>
            <a:noFill/>
          </a:ln>
        </p:spPr>
        <p:txBody>
          <a:bodyPr spcFirstLastPara="1" wrap="square" lIns="274300" tIns="64000" rIns="182875" bIns="91425" anchor="ctr" anchorCtr="0">
            <a:spAutoFit/>
          </a:bodyPr>
          <a:lstStyle>
            <a:lvl1pPr marL="457200" lvl="0" indent="-228600" algn="l">
              <a:lnSpc>
                <a:spcPct val="90000"/>
              </a:lnSpc>
              <a:spcBef>
                <a:spcPts val="1000"/>
              </a:spcBef>
              <a:spcAft>
                <a:spcPts val="0"/>
              </a:spcAft>
              <a:buSzPts val="1260"/>
              <a:buNone/>
              <a:defRPr sz="1400">
                <a:solidFill>
                  <a:schemeClr val="lt1"/>
                </a:solidFill>
              </a:defRPr>
            </a:lvl1pPr>
            <a:lvl2pPr marL="914400" lvl="1" indent="-317500" algn="l">
              <a:lnSpc>
                <a:spcPct val="90000"/>
              </a:lnSpc>
              <a:spcBef>
                <a:spcPts val="500"/>
              </a:spcBef>
              <a:spcAft>
                <a:spcPts val="0"/>
              </a:spcAft>
              <a:buClr>
                <a:schemeClr val="dk1"/>
              </a:buClr>
              <a:buSzPts val="1400"/>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5"/>
          <p:cNvSpPr txBox="1">
            <a:spLocks noGrp="1"/>
          </p:cNvSpPr>
          <p:nvPr>
            <p:ph type="body" idx="3"/>
          </p:nvPr>
        </p:nvSpPr>
        <p:spPr>
          <a:xfrm>
            <a:off x="6223554" y="1840447"/>
            <a:ext cx="4939746"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chemeClr val="dk1"/>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086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81A75-2115-4688-3749-6539826DA5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55513-B366-166F-3B12-1927DAC234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C2B38-008B-615E-4FC9-0F07A09A495B}"/>
              </a:ext>
            </a:extLst>
          </p:cNvPr>
          <p:cNvSpPr>
            <a:spLocks noGrp="1"/>
          </p:cNvSpPr>
          <p:nvPr>
            <p:ph type="dt" sz="half" idx="10"/>
          </p:nvPr>
        </p:nvSpPr>
        <p:spPr/>
        <p:txBody>
          <a:bodyPr/>
          <a:lstStyle/>
          <a:p>
            <a:fld id="{F84C720B-B43C-4FD8-853E-7ECBD0C6DB66}" type="datetimeFigureOut">
              <a:rPr lang="en-US" smtClean="0"/>
              <a:t>8/17/2025</a:t>
            </a:fld>
            <a:endParaRPr lang="en-US"/>
          </a:p>
        </p:txBody>
      </p:sp>
      <p:sp>
        <p:nvSpPr>
          <p:cNvPr id="5" name="Footer Placeholder 4">
            <a:extLst>
              <a:ext uri="{FF2B5EF4-FFF2-40B4-BE49-F238E27FC236}">
                <a16:creationId xmlns:a16="http://schemas.microsoft.com/office/drawing/2014/main" id="{5B669E38-C2DB-8854-F020-BD09E4DAD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BE1C7-9458-909A-1597-94AD4A8B6784}"/>
              </a:ext>
            </a:extLst>
          </p:cNvPr>
          <p:cNvSpPr>
            <a:spLocks noGrp="1"/>
          </p:cNvSpPr>
          <p:nvPr>
            <p:ph type="sldNum" sz="quarter" idx="12"/>
          </p:nvPr>
        </p:nvSpPr>
        <p:spPr/>
        <p:txBody>
          <a:bodyPr/>
          <a:lstStyle/>
          <a:p>
            <a:fld id="{DA61F74F-444D-426C-92B8-0215F0ECFC35}" type="slidenum">
              <a:rPr lang="en-US" smtClean="0"/>
              <a:t>‹#›</a:t>
            </a:fld>
            <a:endParaRPr lang="en-US"/>
          </a:p>
        </p:txBody>
      </p:sp>
    </p:spTree>
    <p:extLst>
      <p:ext uri="{BB962C8B-B14F-4D97-AF65-F5344CB8AC3E}">
        <p14:creationId xmlns:p14="http://schemas.microsoft.com/office/powerpoint/2010/main" val="147505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97E7-07E6-2E91-40BC-98324E08E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387858-C9D2-8883-B143-5C4630DF7B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F5E2B1-49D4-2166-56EC-86AF617B29C6}"/>
              </a:ext>
            </a:extLst>
          </p:cNvPr>
          <p:cNvSpPr>
            <a:spLocks noGrp="1"/>
          </p:cNvSpPr>
          <p:nvPr>
            <p:ph type="dt" sz="half" idx="10"/>
          </p:nvPr>
        </p:nvSpPr>
        <p:spPr/>
        <p:txBody>
          <a:bodyPr/>
          <a:lstStyle/>
          <a:p>
            <a:fld id="{F84C720B-B43C-4FD8-853E-7ECBD0C6DB66}" type="datetimeFigureOut">
              <a:rPr lang="en-US" smtClean="0"/>
              <a:t>8/17/2025</a:t>
            </a:fld>
            <a:endParaRPr lang="en-US"/>
          </a:p>
        </p:txBody>
      </p:sp>
      <p:sp>
        <p:nvSpPr>
          <p:cNvPr id="5" name="Footer Placeholder 4">
            <a:extLst>
              <a:ext uri="{FF2B5EF4-FFF2-40B4-BE49-F238E27FC236}">
                <a16:creationId xmlns:a16="http://schemas.microsoft.com/office/drawing/2014/main" id="{203A1DAF-EFDD-37EF-4E67-E51CFD3B0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1A955-8CAE-AC88-8BC2-DCC48171F515}"/>
              </a:ext>
            </a:extLst>
          </p:cNvPr>
          <p:cNvSpPr>
            <a:spLocks noGrp="1"/>
          </p:cNvSpPr>
          <p:nvPr>
            <p:ph type="sldNum" sz="quarter" idx="12"/>
          </p:nvPr>
        </p:nvSpPr>
        <p:spPr/>
        <p:txBody>
          <a:bodyPr/>
          <a:lstStyle/>
          <a:p>
            <a:fld id="{DA61F74F-444D-426C-92B8-0215F0ECFC35}" type="slidenum">
              <a:rPr lang="en-US" smtClean="0"/>
              <a:t>‹#›</a:t>
            </a:fld>
            <a:endParaRPr lang="en-US"/>
          </a:p>
        </p:txBody>
      </p:sp>
    </p:spTree>
    <p:extLst>
      <p:ext uri="{BB962C8B-B14F-4D97-AF65-F5344CB8AC3E}">
        <p14:creationId xmlns:p14="http://schemas.microsoft.com/office/powerpoint/2010/main" val="258618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E559-47ED-A8C7-11A6-AEC2E9146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6067B-FA4C-333F-1572-9104066428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070820-3126-B2D9-A54C-C81EB374B2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DB60EF-0063-CDC9-EDDD-A529EA30F22F}"/>
              </a:ext>
            </a:extLst>
          </p:cNvPr>
          <p:cNvSpPr>
            <a:spLocks noGrp="1"/>
          </p:cNvSpPr>
          <p:nvPr>
            <p:ph type="dt" sz="half" idx="10"/>
          </p:nvPr>
        </p:nvSpPr>
        <p:spPr/>
        <p:txBody>
          <a:bodyPr/>
          <a:lstStyle/>
          <a:p>
            <a:fld id="{F84C720B-B43C-4FD8-853E-7ECBD0C6DB66}" type="datetimeFigureOut">
              <a:rPr lang="en-US" smtClean="0"/>
              <a:t>8/17/2025</a:t>
            </a:fld>
            <a:endParaRPr lang="en-US"/>
          </a:p>
        </p:txBody>
      </p:sp>
      <p:sp>
        <p:nvSpPr>
          <p:cNvPr id="6" name="Footer Placeholder 5">
            <a:extLst>
              <a:ext uri="{FF2B5EF4-FFF2-40B4-BE49-F238E27FC236}">
                <a16:creationId xmlns:a16="http://schemas.microsoft.com/office/drawing/2014/main" id="{DE5736E7-E78A-4C48-6AB8-B5B77B229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CE197C-1C36-3C07-2A2C-DB29880A345D}"/>
              </a:ext>
            </a:extLst>
          </p:cNvPr>
          <p:cNvSpPr>
            <a:spLocks noGrp="1"/>
          </p:cNvSpPr>
          <p:nvPr>
            <p:ph type="sldNum" sz="quarter" idx="12"/>
          </p:nvPr>
        </p:nvSpPr>
        <p:spPr/>
        <p:txBody>
          <a:bodyPr/>
          <a:lstStyle/>
          <a:p>
            <a:fld id="{DA61F74F-444D-426C-92B8-0215F0ECFC35}" type="slidenum">
              <a:rPr lang="en-US" smtClean="0"/>
              <a:t>‹#›</a:t>
            </a:fld>
            <a:endParaRPr lang="en-US"/>
          </a:p>
        </p:txBody>
      </p:sp>
    </p:spTree>
    <p:extLst>
      <p:ext uri="{BB962C8B-B14F-4D97-AF65-F5344CB8AC3E}">
        <p14:creationId xmlns:p14="http://schemas.microsoft.com/office/powerpoint/2010/main" val="177610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1634-7223-525A-651D-E551F439E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0BD9EA-94AB-8EEC-7F93-2DE509BBD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44A95-195F-C353-3F87-BFFF6C25E4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8BE7A4-3C01-A0D1-0264-AF0A3ECFD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065EE7-F628-6FD5-B345-CE61DEA184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423802-5201-901E-8E3A-F4704162DD4B}"/>
              </a:ext>
            </a:extLst>
          </p:cNvPr>
          <p:cNvSpPr>
            <a:spLocks noGrp="1"/>
          </p:cNvSpPr>
          <p:nvPr>
            <p:ph type="dt" sz="half" idx="10"/>
          </p:nvPr>
        </p:nvSpPr>
        <p:spPr/>
        <p:txBody>
          <a:bodyPr/>
          <a:lstStyle/>
          <a:p>
            <a:fld id="{F84C720B-B43C-4FD8-853E-7ECBD0C6DB66}" type="datetimeFigureOut">
              <a:rPr lang="en-US" smtClean="0"/>
              <a:t>8/17/2025</a:t>
            </a:fld>
            <a:endParaRPr lang="en-US"/>
          </a:p>
        </p:txBody>
      </p:sp>
      <p:sp>
        <p:nvSpPr>
          <p:cNvPr id="8" name="Footer Placeholder 7">
            <a:extLst>
              <a:ext uri="{FF2B5EF4-FFF2-40B4-BE49-F238E27FC236}">
                <a16:creationId xmlns:a16="http://schemas.microsoft.com/office/drawing/2014/main" id="{04C1558D-657A-AFE9-21D6-4CF6EEC1C3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0878BB-228F-7F8E-82C9-0801462C853C}"/>
              </a:ext>
            </a:extLst>
          </p:cNvPr>
          <p:cNvSpPr>
            <a:spLocks noGrp="1"/>
          </p:cNvSpPr>
          <p:nvPr>
            <p:ph type="sldNum" sz="quarter" idx="12"/>
          </p:nvPr>
        </p:nvSpPr>
        <p:spPr/>
        <p:txBody>
          <a:bodyPr/>
          <a:lstStyle/>
          <a:p>
            <a:fld id="{DA61F74F-444D-426C-92B8-0215F0ECFC35}" type="slidenum">
              <a:rPr lang="en-US" smtClean="0"/>
              <a:t>‹#›</a:t>
            </a:fld>
            <a:endParaRPr lang="en-US"/>
          </a:p>
        </p:txBody>
      </p:sp>
    </p:spTree>
    <p:extLst>
      <p:ext uri="{BB962C8B-B14F-4D97-AF65-F5344CB8AC3E}">
        <p14:creationId xmlns:p14="http://schemas.microsoft.com/office/powerpoint/2010/main" val="195483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4835F-41C4-1A1F-A02B-B7A26A32AD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C6D7F2-405E-008D-B3AE-E7BD34C7CD16}"/>
              </a:ext>
            </a:extLst>
          </p:cNvPr>
          <p:cNvSpPr>
            <a:spLocks noGrp="1"/>
          </p:cNvSpPr>
          <p:nvPr>
            <p:ph type="dt" sz="half" idx="10"/>
          </p:nvPr>
        </p:nvSpPr>
        <p:spPr/>
        <p:txBody>
          <a:bodyPr/>
          <a:lstStyle/>
          <a:p>
            <a:fld id="{F84C720B-B43C-4FD8-853E-7ECBD0C6DB66}" type="datetimeFigureOut">
              <a:rPr lang="en-US" smtClean="0"/>
              <a:t>8/17/2025</a:t>
            </a:fld>
            <a:endParaRPr lang="en-US"/>
          </a:p>
        </p:txBody>
      </p:sp>
      <p:sp>
        <p:nvSpPr>
          <p:cNvPr id="4" name="Footer Placeholder 3">
            <a:extLst>
              <a:ext uri="{FF2B5EF4-FFF2-40B4-BE49-F238E27FC236}">
                <a16:creationId xmlns:a16="http://schemas.microsoft.com/office/drawing/2014/main" id="{65C258D8-22F4-6404-6A4F-8B7A07ECF6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59DC5-8DEC-F853-4E14-E9840142C75B}"/>
              </a:ext>
            </a:extLst>
          </p:cNvPr>
          <p:cNvSpPr>
            <a:spLocks noGrp="1"/>
          </p:cNvSpPr>
          <p:nvPr>
            <p:ph type="sldNum" sz="quarter" idx="12"/>
          </p:nvPr>
        </p:nvSpPr>
        <p:spPr/>
        <p:txBody>
          <a:bodyPr/>
          <a:lstStyle/>
          <a:p>
            <a:fld id="{DA61F74F-444D-426C-92B8-0215F0ECFC35}" type="slidenum">
              <a:rPr lang="en-US" smtClean="0"/>
              <a:t>‹#›</a:t>
            </a:fld>
            <a:endParaRPr lang="en-US"/>
          </a:p>
        </p:txBody>
      </p:sp>
    </p:spTree>
    <p:extLst>
      <p:ext uri="{BB962C8B-B14F-4D97-AF65-F5344CB8AC3E}">
        <p14:creationId xmlns:p14="http://schemas.microsoft.com/office/powerpoint/2010/main" val="341445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4D6BD5-99E8-9B8D-605F-37D9FA200DE8}"/>
              </a:ext>
            </a:extLst>
          </p:cNvPr>
          <p:cNvSpPr>
            <a:spLocks noGrp="1"/>
          </p:cNvSpPr>
          <p:nvPr>
            <p:ph type="dt" sz="half" idx="10"/>
          </p:nvPr>
        </p:nvSpPr>
        <p:spPr/>
        <p:txBody>
          <a:bodyPr/>
          <a:lstStyle/>
          <a:p>
            <a:fld id="{F84C720B-B43C-4FD8-853E-7ECBD0C6DB66}" type="datetimeFigureOut">
              <a:rPr lang="en-US" smtClean="0"/>
              <a:t>8/17/2025</a:t>
            </a:fld>
            <a:endParaRPr lang="en-US"/>
          </a:p>
        </p:txBody>
      </p:sp>
      <p:sp>
        <p:nvSpPr>
          <p:cNvPr id="3" name="Footer Placeholder 2">
            <a:extLst>
              <a:ext uri="{FF2B5EF4-FFF2-40B4-BE49-F238E27FC236}">
                <a16:creationId xmlns:a16="http://schemas.microsoft.com/office/drawing/2014/main" id="{ADF63A67-11F5-3F06-3ACF-ECFEC8D7C2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1A3E71-07AB-69FE-071A-9CD0C6C14D6A}"/>
              </a:ext>
            </a:extLst>
          </p:cNvPr>
          <p:cNvSpPr>
            <a:spLocks noGrp="1"/>
          </p:cNvSpPr>
          <p:nvPr>
            <p:ph type="sldNum" sz="quarter" idx="12"/>
          </p:nvPr>
        </p:nvSpPr>
        <p:spPr/>
        <p:txBody>
          <a:bodyPr/>
          <a:lstStyle/>
          <a:p>
            <a:fld id="{DA61F74F-444D-426C-92B8-0215F0ECFC35}" type="slidenum">
              <a:rPr lang="en-US" smtClean="0"/>
              <a:t>‹#›</a:t>
            </a:fld>
            <a:endParaRPr lang="en-US"/>
          </a:p>
        </p:txBody>
      </p:sp>
    </p:spTree>
    <p:extLst>
      <p:ext uri="{BB962C8B-B14F-4D97-AF65-F5344CB8AC3E}">
        <p14:creationId xmlns:p14="http://schemas.microsoft.com/office/powerpoint/2010/main" val="216975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C6B3B-ACA3-71D4-EABC-CD87B245D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FBC904-067D-BC13-44AD-2B8708B567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3A7DA-55FC-4E80-942A-0285C3F01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F18A8-205D-F63E-4748-E19941672FE1}"/>
              </a:ext>
            </a:extLst>
          </p:cNvPr>
          <p:cNvSpPr>
            <a:spLocks noGrp="1"/>
          </p:cNvSpPr>
          <p:nvPr>
            <p:ph type="dt" sz="half" idx="10"/>
          </p:nvPr>
        </p:nvSpPr>
        <p:spPr/>
        <p:txBody>
          <a:bodyPr/>
          <a:lstStyle/>
          <a:p>
            <a:fld id="{F84C720B-B43C-4FD8-853E-7ECBD0C6DB66}" type="datetimeFigureOut">
              <a:rPr lang="en-US" smtClean="0"/>
              <a:t>8/17/2025</a:t>
            </a:fld>
            <a:endParaRPr lang="en-US"/>
          </a:p>
        </p:txBody>
      </p:sp>
      <p:sp>
        <p:nvSpPr>
          <p:cNvPr id="6" name="Footer Placeholder 5">
            <a:extLst>
              <a:ext uri="{FF2B5EF4-FFF2-40B4-BE49-F238E27FC236}">
                <a16:creationId xmlns:a16="http://schemas.microsoft.com/office/drawing/2014/main" id="{113861E5-E70D-B6C1-7DDD-6DBD8B6D5C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843A7-5D60-F0C3-341B-E330C388BB72}"/>
              </a:ext>
            </a:extLst>
          </p:cNvPr>
          <p:cNvSpPr>
            <a:spLocks noGrp="1"/>
          </p:cNvSpPr>
          <p:nvPr>
            <p:ph type="sldNum" sz="quarter" idx="12"/>
          </p:nvPr>
        </p:nvSpPr>
        <p:spPr/>
        <p:txBody>
          <a:bodyPr/>
          <a:lstStyle/>
          <a:p>
            <a:fld id="{DA61F74F-444D-426C-92B8-0215F0ECFC35}" type="slidenum">
              <a:rPr lang="en-US" smtClean="0"/>
              <a:t>‹#›</a:t>
            </a:fld>
            <a:endParaRPr lang="en-US"/>
          </a:p>
        </p:txBody>
      </p:sp>
    </p:spTree>
    <p:extLst>
      <p:ext uri="{BB962C8B-B14F-4D97-AF65-F5344CB8AC3E}">
        <p14:creationId xmlns:p14="http://schemas.microsoft.com/office/powerpoint/2010/main" val="233308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AD6D-85D1-7E75-448F-635090FF80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C68EEB-2B50-1924-E397-3900A9C819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48AB3-2BC1-FAFC-06DA-13D20EAB6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7B0F4-BB56-214A-A1E6-021E720CC030}"/>
              </a:ext>
            </a:extLst>
          </p:cNvPr>
          <p:cNvSpPr>
            <a:spLocks noGrp="1"/>
          </p:cNvSpPr>
          <p:nvPr>
            <p:ph type="dt" sz="half" idx="10"/>
          </p:nvPr>
        </p:nvSpPr>
        <p:spPr/>
        <p:txBody>
          <a:bodyPr/>
          <a:lstStyle/>
          <a:p>
            <a:fld id="{F84C720B-B43C-4FD8-853E-7ECBD0C6DB66}" type="datetimeFigureOut">
              <a:rPr lang="en-US" smtClean="0"/>
              <a:t>8/17/2025</a:t>
            </a:fld>
            <a:endParaRPr lang="en-US"/>
          </a:p>
        </p:txBody>
      </p:sp>
      <p:sp>
        <p:nvSpPr>
          <p:cNvPr id="6" name="Footer Placeholder 5">
            <a:extLst>
              <a:ext uri="{FF2B5EF4-FFF2-40B4-BE49-F238E27FC236}">
                <a16:creationId xmlns:a16="http://schemas.microsoft.com/office/drawing/2014/main" id="{8EA6B3D1-2E65-BE45-705F-39C56B0F7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0141A-AEE2-0690-916F-A55121CFA104}"/>
              </a:ext>
            </a:extLst>
          </p:cNvPr>
          <p:cNvSpPr>
            <a:spLocks noGrp="1"/>
          </p:cNvSpPr>
          <p:nvPr>
            <p:ph type="sldNum" sz="quarter" idx="12"/>
          </p:nvPr>
        </p:nvSpPr>
        <p:spPr/>
        <p:txBody>
          <a:bodyPr/>
          <a:lstStyle/>
          <a:p>
            <a:fld id="{DA61F74F-444D-426C-92B8-0215F0ECFC35}" type="slidenum">
              <a:rPr lang="en-US" smtClean="0"/>
              <a:t>‹#›</a:t>
            </a:fld>
            <a:endParaRPr lang="en-US"/>
          </a:p>
        </p:txBody>
      </p:sp>
    </p:spTree>
    <p:extLst>
      <p:ext uri="{BB962C8B-B14F-4D97-AF65-F5344CB8AC3E}">
        <p14:creationId xmlns:p14="http://schemas.microsoft.com/office/powerpoint/2010/main" val="222257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2D3919-944A-8C82-1174-93FC0526A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7A9C6F-F3EB-F736-4B3C-2C93918A82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EBD36-9BE7-F8E6-7B57-0B130A4E3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4C720B-B43C-4FD8-853E-7ECBD0C6DB66}" type="datetimeFigureOut">
              <a:rPr lang="en-US" smtClean="0"/>
              <a:t>8/17/2025</a:t>
            </a:fld>
            <a:endParaRPr lang="en-US"/>
          </a:p>
        </p:txBody>
      </p:sp>
      <p:sp>
        <p:nvSpPr>
          <p:cNvPr id="5" name="Footer Placeholder 4">
            <a:extLst>
              <a:ext uri="{FF2B5EF4-FFF2-40B4-BE49-F238E27FC236}">
                <a16:creationId xmlns:a16="http://schemas.microsoft.com/office/drawing/2014/main" id="{EC301320-1DE8-CE88-C16E-17AAC7C78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7CB3A52-5858-817A-4C91-2096294960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61F74F-444D-426C-92B8-0215F0ECFC35}" type="slidenum">
              <a:rPr lang="en-US" smtClean="0"/>
              <a:t>‹#›</a:t>
            </a:fld>
            <a:endParaRPr lang="en-US"/>
          </a:p>
        </p:txBody>
      </p:sp>
    </p:spTree>
    <p:extLst>
      <p:ext uri="{BB962C8B-B14F-4D97-AF65-F5344CB8AC3E}">
        <p14:creationId xmlns:p14="http://schemas.microsoft.com/office/powerpoint/2010/main" val="233783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C16D439-5AF4-4EA7-84B5-F4B7EA0E8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976038-D188-488D-8373-B7F753ED9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04833"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C20BE9-EE25-3591-2CB1-5EAAC25B9E10}"/>
              </a:ext>
            </a:extLst>
          </p:cNvPr>
          <p:cNvSpPr>
            <a:spLocks noGrp="1"/>
          </p:cNvSpPr>
          <p:nvPr>
            <p:ph type="ctrTitle"/>
          </p:nvPr>
        </p:nvSpPr>
        <p:spPr>
          <a:xfrm>
            <a:off x="536713" y="685800"/>
            <a:ext cx="3866322" cy="2918637"/>
          </a:xfrm>
        </p:spPr>
        <p:txBody>
          <a:bodyPr anchor="b">
            <a:noAutofit/>
          </a:bodyPr>
          <a:lstStyle/>
          <a:p>
            <a:r>
              <a:rPr lang="en-US" sz="4000" dirty="0">
                <a:solidFill>
                  <a:srgbClr val="595959"/>
                </a:solidFill>
              </a:rPr>
              <a:t>How I became part of the TEMPO Science Team</a:t>
            </a:r>
          </a:p>
        </p:txBody>
      </p:sp>
      <p:sp>
        <p:nvSpPr>
          <p:cNvPr id="3" name="Subtitle 2">
            <a:extLst>
              <a:ext uri="{FF2B5EF4-FFF2-40B4-BE49-F238E27FC236}">
                <a16:creationId xmlns:a16="http://schemas.microsoft.com/office/drawing/2014/main" id="{F435D6D9-AB56-974C-3578-C4960AD5B4F6}"/>
              </a:ext>
            </a:extLst>
          </p:cNvPr>
          <p:cNvSpPr>
            <a:spLocks noGrp="1"/>
          </p:cNvSpPr>
          <p:nvPr>
            <p:ph type="subTitle" idx="1"/>
          </p:nvPr>
        </p:nvSpPr>
        <p:spPr>
          <a:xfrm>
            <a:off x="367748" y="4060261"/>
            <a:ext cx="4214191" cy="2060759"/>
          </a:xfrm>
        </p:spPr>
        <p:txBody>
          <a:bodyPr anchor="t">
            <a:noAutofit/>
          </a:bodyPr>
          <a:lstStyle/>
          <a:p>
            <a:r>
              <a:rPr lang="en-US" sz="2800" dirty="0">
                <a:solidFill>
                  <a:srgbClr val="595959"/>
                </a:solidFill>
              </a:rPr>
              <a:t>Brad Pierce</a:t>
            </a:r>
          </a:p>
          <a:p>
            <a:r>
              <a:rPr lang="en-US" sz="2800" dirty="0">
                <a:solidFill>
                  <a:srgbClr val="595959"/>
                </a:solidFill>
              </a:rPr>
              <a:t>UW-Madison</a:t>
            </a:r>
          </a:p>
          <a:p>
            <a:r>
              <a:rPr lang="en-US" sz="2800" dirty="0">
                <a:solidFill>
                  <a:srgbClr val="595959"/>
                </a:solidFill>
              </a:rPr>
              <a:t>Space Science and Engineering Center</a:t>
            </a:r>
          </a:p>
        </p:txBody>
      </p:sp>
      <p:pic>
        <p:nvPicPr>
          <p:cNvPr id="6" name="Picture 5">
            <a:extLst>
              <a:ext uri="{FF2B5EF4-FFF2-40B4-BE49-F238E27FC236}">
                <a16:creationId xmlns:a16="http://schemas.microsoft.com/office/drawing/2014/main" id="{ACEF2F94-BA9A-D083-751A-C6EDB2A7402C}"/>
              </a:ext>
            </a:extLst>
          </p:cNvPr>
          <p:cNvPicPr>
            <a:picLocks noChangeAspect="1"/>
          </p:cNvPicPr>
          <p:nvPr/>
        </p:nvPicPr>
        <p:blipFill>
          <a:blip r:embed="rId2"/>
          <a:stretch>
            <a:fillRect/>
          </a:stretch>
        </p:blipFill>
        <p:spPr>
          <a:xfrm>
            <a:off x="5557575" y="1223818"/>
            <a:ext cx="2655935" cy="2124747"/>
          </a:xfrm>
          <a:prstGeom prst="rect">
            <a:avLst/>
          </a:prstGeom>
        </p:spPr>
      </p:pic>
      <p:pic>
        <p:nvPicPr>
          <p:cNvPr id="5" name="Picture 4">
            <a:extLst>
              <a:ext uri="{FF2B5EF4-FFF2-40B4-BE49-F238E27FC236}">
                <a16:creationId xmlns:a16="http://schemas.microsoft.com/office/drawing/2014/main" id="{87A6AD9F-C944-3ACF-729D-F9101100A314}"/>
              </a:ext>
            </a:extLst>
          </p:cNvPr>
          <p:cNvPicPr>
            <a:picLocks noChangeAspect="1"/>
          </p:cNvPicPr>
          <p:nvPr/>
        </p:nvPicPr>
        <p:blipFill>
          <a:blip r:embed="rId3"/>
          <a:stretch>
            <a:fillRect/>
          </a:stretch>
        </p:blipFill>
        <p:spPr>
          <a:xfrm>
            <a:off x="5557574" y="3509433"/>
            <a:ext cx="2655936" cy="1872434"/>
          </a:xfrm>
          <a:prstGeom prst="rect">
            <a:avLst/>
          </a:prstGeom>
        </p:spPr>
      </p:pic>
      <p:pic>
        <p:nvPicPr>
          <p:cNvPr id="4" name="Picture 3">
            <a:extLst>
              <a:ext uri="{FF2B5EF4-FFF2-40B4-BE49-F238E27FC236}">
                <a16:creationId xmlns:a16="http://schemas.microsoft.com/office/drawing/2014/main" id="{DE7BC72C-58A3-414B-47E1-9CBAA98D69DA}"/>
              </a:ext>
            </a:extLst>
          </p:cNvPr>
          <p:cNvPicPr>
            <a:picLocks noChangeAspect="1"/>
          </p:cNvPicPr>
          <p:nvPr/>
        </p:nvPicPr>
        <p:blipFill>
          <a:blip r:embed="rId4"/>
          <a:stretch>
            <a:fillRect/>
          </a:stretch>
        </p:blipFill>
        <p:spPr>
          <a:xfrm>
            <a:off x="8374375" y="1937469"/>
            <a:ext cx="3131823" cy="2983061"/>
          </a:xfrm>
          <a:prstGeom prst="rect">
            <a:avLst/>
          </a:prstGeom>
        </p:spPr>
      </p:pic>
      <p:sp>
        <p:nvSpPr>
          <p:cNvPr id="8" name="TextBox 7">
            <a:extLst>
              <a:ext uri="{FF2B5EF4-FFF2-40B4-BE49-F238E27FC236}">
                <a16:creationId xmlns:a16="http://schemas.microsoft.com/office/drawing/2014/main" id="{26084592-10F3-4236-08D3-072E23C079E9}"/>
              </a:ext>
            </a:extLst>
          </p:cNvPr>
          <p:cNvSpPr txBox="1"/>
          <p:nvPr/>
        </p:nvSpPr>
        <p:spPr>
          <a:xfrm>
            <a:off x="4804832" y="6384436"/>
            <a:ext cx="7387168" cy="400110"/>
          </a:xfrm>
          <a:prstGeom prst="rect">
            <a:avLst/>
          </a:prstGeom>
          <a:noFill/>
        </p:spPr>
        <p:txBody>
          <a:bodyPr wrap="square">
            <a:spAutoFit/>
          </a:bodyPr>
          <a:lstStyle/>
          <a:p>
            <a:r>
              <a:rPr lang="en-US" sz="2000" dirty="0"/>
              <a:t>Kelly Chance Symposium, August 18, 2025, Cambridge, MA   </a:t>
            </a:r>
          </a:p>
        </p:txBody>
      </p:sp>
    </p:spTree>
    <p:extLst>
      <p:ext uri="{BB962C8B-B14F-4D97-AF65-F5344CB8AC3E}">
        <p14:creationId xmlns:p14="http://schemas.microsoft.com/office/powerpoint/2010/main" val="1390569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txBox="1">
            <a:spLocks noGrp="1"/>
          </p:cNvSpPr>
          <p:nvPr>
            <p:ph type="title"/>
          </p:nvPr>
        </p:nvSpPr>
        <p:spPr>
          <a:xfrm>
            <a:off x="495300" y="457200"/>
            <a:ext cx="106680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rgbClr val="353535"/>
              </a:buClr>
              <a:buSzPts val="3400"/>
              <a:buFont typeface="Red Hat Text"/>
              <a:buNone/>
            </a:pPr>
            <a:r>
              <a:rPr lang="en-US" dirty="0"/>
              <a:t>GEMS vs RAQMS Monthly Avg Tropospheric NO₂</a:t>
            </a:r>
            <a:endParaRPr dirty="0"/>
          </a:p>
        </p:txBody>
      </p:sp>
      <p:sp>
        <p:nvSpPr>
          <p:cNvPr id="228" name="Google Shape;228;p17"/>
          <p:cNvSpPr txBox="1">
            <a:spLocks noGrp="1"/>
          </p:cNvSpPr>
          <p:nvPr>
            <p:ph type="body" idx="1"/>
          </p:nvPr>
        </p:nvSpPr>
        <p:spPr>
          <a:xfrm>
            <a:off x="8328386" y="6032193"/>
            <a:ext cx="3750471" cy="933417"/>
          </a:xfrm>
          <a:prstGeom prst="rect">
            <a:avLst/>
          </a:prstGeom>
          <a:noFill/>
          <a:ln>
            <a:noFill/>
          </a:ln>
        </p:spPr>
        <p:txBody>
          <a:bodyPr spcFirstLastPara="1" wrap="square" lIns="0" tIns="45700" rIns="91425" bIns="45700" anchor="t" anchorCtr="0">
            <a:normAutofit fontScale="70000" lnSpcReduction="20000"/>
          </a:bodyPr>
          <a:lstStyle/>
          <a:p>
            <a:pPr marL="0" lvl="0" indent="0" algn="l" rtl="0">
              <a:lnSpc>
                <a:spcPct val="90000"/>
              </a:lnSpc>
              <a:spcBef>
                <a:spcPts val="0"/>
              </a:spcBef>
              <a:spcAft>
                <a:spcPts val="0"/>
              </a:spcAft>
              <a:buSzPct val="90000"/>
              <a:buNone/>
            </a:pPr>
            <a:r>
              <a:rPr lang="en-US" i="1"/>
              <a:t>RAQMS captures the same large-scale patterns as GEMS but tends to overestimate NO₂ in urban areas.</a:t>
            </a:r>
            <a:endParaRPr i="1"/>
          </a:p>
        </p:txBody>
      </p:sp>
      <p:sp>
        <p:nvSpPr>
          <p:cNvPr id="229" name="Google Shape;229;p17"/>
          <p:cNvSpPr txBox="1">
            <a:spLocks noGrp="1"/>
          </p:cNvSpPr>
          <p:nvPr>
            <p:ph type="body" idx="2"/>
          </p:nvPr>
        </p:nvSpPr>
        <p:spPr>
          <a:xfrm>
            <a:off x="-1" y="6498902"/>
            <a:ext cx="4279769" cy="350865"/>
          </a:xfrm>
          <a:prstGeom prst="rect">
            <a:avLst/>
          </a:prstGeom>
          <a:solidFill>
            <a:schemeClr val="accent1"/>
          </a:solidFill>
          <a:ln>
            <a:noFill/>
          </a:ln>
        </p:spPr>
        <p:txBody>
          <a:bodyPr spcFirstLastPara="1" wrap="square" lIns="274300" tIns="64000" rIns="182875" bIns="91425" anchor="ctr" anchorCtr="0">
            <a:spAutoFit/>
          </a:bodyPr>
          <a:lstStyle/>
          <a:p>
            <a:pPr marL="0" lvl="0" indent="0" algn="l" rtl="0">
              <a:lnSpc>
                <a:spcPct val="90000"/>
              </a:lnSpc>
              <a:spcBef>
                <a:spcPts val="0"/>
              </a:spcBef>
              <a:spcAft>
                <a:spcPts val="0"/>
              </a:spcAft>
              <a:buSzPts val="1260"/>
              <a:buNone/>
            </a:pPr>
            <a:r>
              <a:rPr lang="en-US" dirty="0"/>
              <a:t>SSEC Summer Internship Presentation – July 2025</a:t>
            </a:r>
            <a:endParaRPr dirty="0"/>
          </a:p>
        </p:txBody>
      </p:sp>
      <p:grpSp>
        <p:nvGrpSpPr>
          <p:cNvPr id="230" name="Google Shape;230;p17"/>
          <p:cNvGrpSpPr/>
          <p:nvPr/>
        </p:nvGrpSpPr>
        <p:grpSpPr>
          <a:xfrm>
            <a:off x="536185" y="1846330"/>
            <a:ext cx="10586229" cy="4715462"/>
            <a:chOff x="1086760" y="1748228"/>
            <a:chExt cx="10586229" cy="4715462"/>
          </a:xfrm>
        </p:grpSpPr>
        <p:grpSp>
          <p:nvGrpSpPr>
            <p:cNvPr id="231" name="Google Shape;231;p17"/>
            <p:cNvGrpSpPr/>
            <p:nvPr/>
          </p:nvGrpSpPr>
          <p:grpSpPr>
            <a:xfrm>
              <a:off x="1086760" y="1748228"/>
              <a:ext cx="10586229" cy="4715462"/>
              <a:chOff x="876895" y="1840447"/>
              <a:chExt cx="9718676" cy="4289712"/>
            </a:xfrm>
          </p:grpSpPr>
          <p:pic>
            <p:nvPicPr>
              <p:cNvPr id="232" name="Google Shape;232;p17"/>
              <p:cNvPicPr preferRelativeResize="0"/>
              <p:nvPr/>
            </p:nvPicPr>
            <p:blipFill rotWithShape="1">
              <a:blip r:embed="rId3">
                <a:alphaModFix/>
              </a:blip>
              <a:srcRect l="13570" t="83782" r="4934" b="174"/>
              <a:stretch/>
            </p:blipFill>
            <p:spPr>
              <a:xfrm>
                <a:off x="4120426" y="5501291"/>
                <a:ext cx="3623702" cy="628868"/>
              </a:xfrm>
              <a:prstGeom prst="rect">
                <a:avLst/>
              </a:prstGeom>
              <a:noFill/>
              <a:ln>
                <a:noFill/>
              </a:ln>
            </p:spPr>
          </p:pic>
          <p:pic>
            <p:nvPicPr>
              <p:cNvPr id="233" name="Google Shape;233;p17"/>
              <p:cNvPicPr preferRelativeResize="0"/>
              <p:nvPr/>
            </p:nvPicPr>
            <p:blipFill rotWithShape="1">
              <a:blip r:embed="rId4">
                <a:alphaModFix/>
              </a:blip>
              <a:srcRect b="14182"/>
              <a:stretch/>
            </p:blipFill>
            <p:spPr>
              <a:xfrm>
                <a:off x="876895" y="1840447"/>
                <a:ext cx="4859338" cy="3675933"/>
              </a:xfrm>
              <a:prstGeom prst="rect">
                <a:avLst/>
              </a:prstGeom>
              <a:noFill/>
              <a:ln>
                <a:noFill/>
              </a:ln>
            </p:spPr>
          </p:pic>
          <p:pic>
            <p:nvPicPr>
              <p:cNvPr id="234" name="Google Shape;234;p17"/>
              <p:cNvPicPr preferRelativeResize="0"/>
              <p:nvPr/>
            </p:nvPicPr>
            <p:blipFill rotWithShape="1">
              <a:blip r:embed="rId3">
                <a:alphaModFix/>
              </a:blip>
              <a:srcRect b="14682"/>
              <a:stretch/>
            </p:blipFill>
            <p:spPr>
              <a:xfrm>
                <a:off x="5736233" y="1840447"/>
                <a:ext cx="4859338" cy="3654534"/>
              </a:xfrm>
              <a:prstGeom prst="rect">
                <a:avLst/>
              </a:prstGeom>
              <a:noFill/>
              <a:ln>
                <a:noFill/>
              </a:ln>
            </p:spPr>
          </p:pic>
        </p:grpSp>
        <p:sp>
          <p:nvSpPr>
            <p:cNvPr id="235" name="Google Shape;235;p17"/>
            <p:cNvSpPr/>
            <p:nvPr/>
          </p:nvSpPr>
          <p:spPr>
            <a:xfrm>
              <a:off x="9473784" y="2353456"/>
              <a:ext cx="1379095" cy="1075544"/>
            </a:xfrm>
            <a:prstGeom prst="rect">
              <a:avLst/>
            </a:prstGeom>
            <a:noFill/>
            <a:ln w="28575" cap="flat" cmpd="sng">
              <a:solidFill>
                <a:srgbClr val="C505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17"/>
            <p:cNvSpPr/>
            <p:nvPr/>
          </p:nvSpPr>
          <p:spPr>
            <a:xfrm>
              <a:off x="4044337" y="2353456"/>
              <a:ext cx="1379095" cy="1075544"/>
            </a:xfrm>
            <a:prstGeom prst="rect">
              <a:avLst/>
            </a:prstGeom>
            <a:noFill/>
            <a:ln w="28575" cap="flat" cmpd="sng">
              <a:solidFill>
                <a:srgbClr val="C505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495300" y="457200"/>
            <a:ext cx="4736267"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rgbClr val="353535"/>
              </a:buClr>
              <a:buSzPts val="3400"/>
              <a:buFont typeface="Red Hat Text"/>
              <a:buNone/>
            </a:pPr>
            <a:r>
              <a:rPr lang="en-US"/>
              <a:t>TEMPO vs RAQMS Monthly Avg NO₂</a:t>
            </a:r>
            <a:endParaRPr/>
          </a:p>
        </p:txBody>
      </p:sp>
      <p:sp>
        <p:nvSpPr>
          <p:cNvPr id="242" name="Google Shape;242;p18"/>
          <p:cNvSpPr txBox="1">
            <a:spLocks noGrp="1"/>
          </p:cNvSpPr>
          <p:nvPr>
            <p:ph type="body" idx="1"/>
          </p:nvPr>
        </p:nvSpPr>
        <p:spPr>
          <a:xfrm>
            <a:off x="779189" y="2768184"/>
            <a:ext cx="3750471" cy="3449819"/>
          </a:xfrm>
          <a:prstGeom prst="rect">
            <a:avLst/>
          </a:prstGeom>
          <a:noFill/>
          <a:ln>
            <a:noFill/>
          </a:ln>
        </p:spPr>
        <p:txBody>
          <a:bodyPr spcFirstLastPara="1" wrap="square" lIns="0" tIns="45700" rIns="91425" bIns="45700" anchor="t" anchorCtr="0">
            <a:normAutofit/>
          </a:bodyPr>
          <a:lstStyle/>
          <a:p>
            <a:pPr marL="228600" lvl="0" indent="-228600" algn="l" rtl="0">
              <a:lnSpc>
                <a:spcPct val="90000"/>
              </a:lnSpc>
              <a:spcBef>
                <a:spcPts val="0"/>
              </a:spcBef>
              <a:spcAft>
                <a:spcPts val="0"/>
              </a:spcAft>
              <a:buSzPts val="1620"/>
              <a:buFont typeface="Arial"/>
              <a:buChar char="•"/>
            </a:pPr>
            <a:r>
              <a:rPr lang="en-US" sz="1800"/>
              <a:t>RAQMS shows slightly lower NO₂ than TEMPO in urban area.</a:t>
            </a:r>
            <a:endParaRPr/>
          </a:p>
          <a:p>
            <a:pPr marL="228600" lvl="0" indent="-228600" algn="l" rtl="0">
              <a:lnSpc>
                <a:spcPct val="90000"/>
              </a:lnSpc>
              <a:spcBef>
                <a:spcPts val="1000"/>
              </a:spcBef>
              <a:spcAft>
                <a:spcPts val="0"/>
              </a:spcAft>
              <a:buSzPts val="1620"/>
              <a:buFont typeface="Arial"/>
              <a:buChar char="•"/>
            </a:pPr>
            <a:r>
              <a:rPr lang="en-US" sz="1800"/>
              <a:t>RAQMS shows higher NO₂ in Wildfire regions, which not captured in satellite retrievals due to cloud/smoke masking (cloud fraction filter of 0.15).</a:t>
            </a:r>
            <a:endParaRPr sz="1800"/>
          </a:p>
        </p:txBody>
      </p:sp>
      <p:sp>
        <p:nvSpPr>
          <p:cNvPr id="243" name="Google Shape;243;p18"/>
          <p:cNvSpPr txBox="1">
            <a:spLocks noGrp="1"/>
          </p:cNvSpPr>
          <p:nvPr>
            <p:ph type="body" idx="2"/>
          </p:nvPr>
        </p:nvSpPr>
        <p:spPr>
          <a:xfrm>
            <a:off x="0" y="6498902"/>
            <a:ext cx="4336330" cy="350865"/>
          </a:xfrm>
          <a:prstGeom prst="rect">
            <a:avLst/>
          </a:prstGeom>
          <a:solidFill>
            <a:schemeClr val="accent1"/>
          </a:solidFill>
          <a:ln>
            <a:noFill/>
          </a:ln>
        </p:spPr>
        <p:txBody>
          <a:bodyPr spcFirstLastPara="1" wrap="square" lIns="274300" tIns="64000" rIns="182875" bIns="91425" anchor="ctr" anchorCtr="0">
            <a:spAutoFit/>
          </a:bodyPr>
          <a:lstStyle/>
          <a:p>
            <a:pPr marL="0" lvl="0" indent="0" algn="l" rtl="0">
              <a:lnSpc>
                <a:spcPct val="90000"/>
              </a:lnSpc>
              <a:spcBef>
                <a:spcPts val="0"/>
              </a:spcBef>
              <a:spcAft>
                <a:spcPts val="0"/>
              </a:spcAft>
              <a:buSzPts val="1260"/>
              <a:buNone/>
            </a:pPr>
            <a:r>
              <a:rPr lang="en-US" dirty="0"/>
              <a:t>SSEC Summer Internship Presentation – July 2025</a:t>
            </a:r>
            <a:endParaRPr dirty="0"/>
          </a:p>
        </p:txBody>
      </p:sp>
      <p:grpSp>
        <p:nvGrpSpPr>
          <p:cNvPr id="244" name="Google Shape;244;p18"/>
          <p:cNvGrpSpPr/>
          <p:nvPr/>
        </p:nvGrpSpPr>
        <p:grpSpPr>
          <a:xfrm>
            <a:off x="5074867" y="23446"/>
            <a:ext cx="7101746" cy="6929076"/>
            <a:chOff x="5074867" y="23446"/>
            <a:chExt cx="7101746" cy="6929076"/>
          </a:xfrm>
        </p:grpSpPr>
        <p:pic>
          <p:nvPicPr>
            <p:cNvPr id="245" name="Google Shape;245;p18"/>
            <p:cNvPicPr preferRelativeResize="0"/>
            <p:nvPr/>
          </p:nvPicPr>
          <p:blipFill rotWithShape="1">
            <a:blip r:embed="rId3">
              <a:alphaModFix/>
            </a:blip>
            <a:srcRect l="23166" t="82537" r="21509" b="-706"/>
            <a:stretch/>
          </p:blipFill>
          <p:spPr>
            <a:xfrm>
              <a:off x="6895475" y="6232993"/>
              <a:ext cx="3912433" cy="719529"/>
            </a:xfrm>
            <a:prstGeom prst="rect">
              <a:avLst/>
            </a:prstGeom>
            <a:noFill/>
            <a:ln>
              <a:noFill/>
            </a:ln>
          </p:spPr>
        </p:pic>
        <p:pic>
          <p:nvPicPr>
            <p:cNvPr id="246" name="Google Shape;246;p18"/>
            <p:cNvPicPr preferRelativeResize="0"/>
            <p:nvPr/>
          </p:nvPicPr>
          <p:blipFill rotWithShape="1">
            <a:blip r:embed="rId4">
              <a:alphaModFix/>
            </a:blip>
            <a:srcRect/>
            <a:stretch/>
          </p:blipFill>
          <p:spPr>
            <a:xfrm>
              <a:off x="5074867" y="23446"/>
              <a:ext cx="7071768" cy="3960000"/>
            </a:xfrm>
            <a:prstGeom prst="rect">
              <a:avLst/>
            </a:prstGeom>
            <a:noFill/>
            <a:ln>
              <a:noFill/>
            </a:ln>
          </p:spPr>
        </p:pic>
        <p:pic>
          <p:nvPicPr>
            <p:cNvPr id="247" name="Google Shape;247;p18"/>
            <p:cNvPicPr preferRelativeResize="0"/>
            <p:nvPr/>
          </p:nvPicPr>
          <p:blipFill rotWithShape="1">
            <a:blip r:embed="rId3">
              <a:alphaModFix/>
            </a:blip>
            <a:srcRect b="16947"/>
            <a:stretch/>
          </p:blipFill>
          <p:spPr>
            <a:xfrm>
              <a:off x="5104845" y="3066958"/>
              <a:ext cx="7071768" cy="3288872"/>
            </a:xfrm>
            <a:prstGeom prst="rect">
              <a:avLst/>
            </a:prstGeom>
            <a:noFill/>
            <a:ln>
              <a:noFill/>
            </a:ln>
          </p:spPr>
        </p:pic>
      </p:grpSp>
      <p:sp>
        <p:nvSpPr>
          <p:cNvPr id="248" name="Google Shape;248;p18"/>
          <p:cNvSpPr/>
          <p:nvPr/>
        </p:nvSpPr>
        <p:spPr>
          <a:xfrm>
            <a:off x="6384446" y="3603987"/>
            <a:ext cx="798019" cy="758918"/>
          </a:xfrm>
          <a:prstGeom prst="rect">
            <a:avLst/>
          </a:prstGeom>
          <a:noFill/>
          <a:ln w="28575" cap="flat" cmpd="sng">
            <a:solidFill>
              <a:srgbClr val="C505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9" name="Google Shape;249;p18"/>
          <p:cNvSpPr/>
          <p:nvPr/>
        </p:nvSpPr>
        <p:spPr>
          <a:xfrm>
            <a:off x="6384445" y="576322"/>
            <a:ext cx="798019" cy="758918"/>
          </a:xfrm>
          <a:prstGeom prst="rect">
            <a:avLst/>
          </a:prstGeom>
          <a:noFill/>
          <a:ln w="28575" cap="flat" cmpd="sng">
            <a:solidFill>
              <a:srgbClr val="C505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0" name="Google Shape;250;p18"/>
          <p:cNvSpPr/>
          <p:nvPr/>
        </p:nvSpPr>
        <p:spPr>
          <a:xfrm>
            <a:off x="8539310" y="1379484"/>
            <a:ext cx="353961" cy="272335"/>
          </a:xfrm>
          <a:prstGeom prst="rect">
            <a:avLst/>
          </a:prstGeom>
          <a:noFill/>
          <a:ln w="28575" cap="flat" cmpd="sng">
            <a:solidFill>
              <a:srgbClr val="C505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1" name="Google Shape;251;p18"/>
          <p:cNvSpPr/>
          <p:nvPr/>
        </p:nvSpPr>
        <p:spPr>
          <a:xfrm>
            <a:off x="7954297" y="1867278"/>
            <a:ext cx="353961" cy="272335"/>
          </a:xfrm>
          <a:prstGeom prst="rect">
            <a:avLst/>
          </a:prstGeom>
          <a:noFill/>
          <a:ln w="28575" cap="flat" cmpd="sng">
            <a:solidFill>
              <a:srgbClr val="C505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2" name="Google Shape;252;p18"/>
          <p:cNvSpPr/>
          <p:nvPr/>
        </p:nvSpPr>
        <p:spPr>
          <a:xfrm>
            <a:off x="7954296" y="4904195"/>
            <a:ext cx="353961" cy="272335"/>
          </a:xfrm>
          <a:prstGeom prst="rect">
            <a:avLst/>
          </a:prstGeom>
          <a:noFill/>
          <a:ln w="28575" cap="flat" cmpd="sng">
            <a:solidFill>
              <a:srgbClr val="C505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3" name="Google Shape;253;p18"/>
          <p:cNvSpPr/>
          <p:nvPr/>
        </p:nvSpPr>
        <p:spPr>
          <a:xfrm>
            <a:off x="8541975" y="4439059"/>
            <a:ext cx="353961" cy="272335"/>
          </a:xfrm>
          <a:prstGeom prst="rect">
            <a:avLst/>
          </a:prstGeom>
          <a:noFill/>
          <a:ln w="28575" cap="flat" cmpd="sng">
            <a:solidFill>
              <a:srgbClr val="C505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title"/>
          </p:nvPr>
        </p:nvSpPr>
        <p:spPr>
          <a:xfrm>
            <a:off x="495300" y="457200"/>
            <a:ext cx="4736267"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rgbClr val="353535"/>
              </a:buClr>
              <a:buSzPts val="3400"/>
              <a:buFont typeface="Red Hat Text"/>
              <a:buNone/>
            </a:pPr>
            <a:r>
              <a:rPr lang="en-US"/>
              <a:t>High – Bias Locations</a:t>
            </a:r>
            <a:endParaRPr/>
          </a:p>
        </p:txBody>
      </p:sp>
      <p:sp>
        <p:nvSpPr>
          <p:cNvPr id="282" name="Google Shape;282;p21"/>
          <p:cNvSpPr txBox="1">
            <a:spLocks noGrp="1"/>
          </p:cNvSpPr>
          <p:nvPr>
            <p:ph type="body" idx="1"/>
          </p:nvPr>
        </p:nvSpPr>
        <p:spPr>
          <a:xfrm>
            <a:off x="779189" y="2768184"/>
            <a:ext cx="3750471" cy="3449819"/>
          </a:xfrm>
          <a:prstGeom prst="rect">
            <a:avLst/>
          </a:prstGeom>
          <a:noFill/>
          <a:ln>
            <a:noFill/>
          </a:ln>
        </p:spPr>
        <p:txBody>
          <a:bodyPr spcFirstLastPara="1" wrap="square" lIns="0" tIns="45700" rIns="91425" bIns="45700" anchor="t" anchorCtr="0">
            <a:normAutofit/>
          </a:bodyPr>
          <a:lstStyle/>
          <a:p>
            <a:pPr marL="228600" lvl="0" indent="-228600" algn="l" rtl="0">
              <a:lnSpc>
                <a:spcPct val="90000"/>
              </a:lnSpc>
              <a:spcBef>
                <a:spcPts val="0"/>
              </a:spcBef>
              <a:spcAft>
                <a:spcPts val="0"/>
              </a:spcAft>
              <a:buSzPts val="1620"/>
              <a:buFont typeface="Arial"/>
              <a:buChar char="•"/>
            </a:pPr>
            <a:r>
              <a:rPr lang="en-US" sz="1800"/>
              <a:t>RAQMS &gt; GEMS in eastern China (top): consistent high bias</a:t>
            </a:r>
            <a:endParaRPr/>
          </a:p>
          <a:p>
            <a:pPr marL="228600" lvl="0" indent="-228600" algn="l" rtl="0">
              <a:lnSpc>
                <a:spcPct val="90000"/>
              </a:lnSpc>
              <a:spcBef>
                <a:spcPts val="1000"/>
              </a:spcBef>
              <a:spcAft>
                <a:spcPts val="0"/>
              </a:spcAft>
              <a:buSzPts val="1620"/>
              <a:buFont typeface="Arial"/>
              <a:buChar char="•"/>
            </a:pPr>
            <a:r>
              <a:rPr lang="en-US" sz="1800"/>
              <a:t>RAQMS &gt; TEMPO in wildfire region (bottom): large spike on Aug 18 only seen by RAQMS</a:t>
            </a:r>
            <a:endParaRPr/>
          </a:p>
          <a:p>
            <a:pPr marL="228600" lvl="0" indent="-228600" algn="l" rtl="0">
              <a:lnSpc>
                <a:spcPct val="90000"/>
              </a:lnSpc>
              <a:spcBef>
                <a:spcPts val="1000"/>
              </a:spcBef>
              <a:spcAft>
                <a:spcPts val="0"/>
              </a:spcAft>
              <a:buSzPts val="1620"/>
              <a:buFont typeface="Arial"/>
              <a:buChar char="•"/>
            </a:pPr>
            <a:r>
              <a:rPr lang="en-US" sz="1800"/>
              <a:t>Shows how bias varies with pollution type (urban vs wildfire) and data availability</a:t>
            </a:r>
            <a:endParaRPr sz="1800"/>
          </a:p>
        </p:txBody>
      </p:sp>
      <p:sp>
        <p:nvSpPr>
          <p:cNvPr id="283" name="Google Shape;283;p21"/>
          <p:cNvSpPr txBox="1">
            <a:spLocks noGrp="1"/>
          </p:cNvSpPr>
          <p:nvPr>
            <p:ph type="body" idx="2"/>
          </p:nvPr>
        </p:nvSpPr>
        <p:spPr>
          <a:xfrm>
            <a:off x="0" y="6498902"/>
            <a:ext cx="4270342" cy="350865"/>
          </a:xfrm>
          <a:prstGeom prst="rect">
            <a:avLst/>
          </a:prstGeom>
          <a:solidFill>
            <a:schemeClr val="accent1"/>
          </a:solidFill>
          <a:ln>
            <a:noFill/>
          </a:ln>
        </p:spPr>
        <p:txBody>
          <a:bodyPr spcFirstLastPara="1" wrap="square" lIns="274300" tIns="64000" rIns="182875" bIns="91425" anchor="ctr" anchorCtr="0">
            <a:spAutoFit/>
          </a:bodyPr>
          <a:lstStyle/>
          <a:p>
            <a:pPr marL="0" lvl="0" indent="0" algn="l" rtl="0">
              <a:lnSpc>
                <a:spcPct val="90000"/>
              </a:lnSpc>
              <a:spcBef>
                <a:spcPts val="0"/>
              </a:spcBef>
              <a:spcAft>
                <a:spcPts val="0"/>
              </a:spcAft>
              <a:buSzPts val="1260"/>
              <a:buNone/>
            </a:pPr>
            <a:r>
              <a:rPr lang="en-US" dirty="0"/>
              <a:t>SSEC Summer Internship Presentation – July 2025</a:t>
            </a:r>
            <a:endParaRPr dirty="0"/>
          </a:p>
        </p:txBody>
      </p:sp>
      <p:grpSp>
        <p:nvGrpSpPr>
          <p:cNvPr id="284" name="Google Shape;284;p21"/>
          <p:cNvGrpSpPr/>
          <p:nvPr/>
        </p:nvGrpSpPr>
        <p:grpSpPr>
          <a:xfrm>
            <a:off x="5074867" y="222389"/>
            <a:ext cx="7071768" cy="6627378"/>
            <a:chOff x="5074867" y="248043"/>
            <a:chExt cx="7071768" cy="6627378"/>
          </a:xfrm>
        </p:grpSpPr>
        <p:pic>
          <p:nvPicPr>
            <p:cNvPr id="285" name="Google Shape;285;p21"/>
            <p:cNvPicPr preferRelativeResize="0"/>
            <p:nvPr/>
          </p:nvPicPr>
          <p:blipFill rotWithShape="1">
            <a:blip r:embed="rId3">
              <a:alphaModFix/>
            </a:blip>
            <a:srcRect/>
            <a:stretch/>
          </p:blipFill>
          <p:spPr>
            <a:xfrm>
              <a:off x="5074867" y="248043"/>
              <a:ext cx="7071768" cy="3510806"/>
            </a:xfrm>
            <a:prstGeom prst="rect">
              <a:avLst/>
            </a:prstGeom>
            <a:noFill/>
            <a:ln>
              <a:noFill/>
            </a:ln>
          </p:spPr>
        </p:pic>
        <p:pic>
          <p:nvPicPr>
            <p:cNvPr id="286" name="Google Shape;286;p21"/>
            <p:cNvPicPr preferRelativeResize="0"/>
            <p:nvPr/>
          </p:nvPicPr>
          <p:blipFill rotWithShape="1">
            <a:blip r:embed="rId4">
              <a:alphaModFix/>
            </a:blip>
            <a:srcRect t="-1528" b="-3891"/>
            <a:stretch/>
          </p:blipFill>
          <p:spPr>
            <a:xfrm>
              <a:off x="5074867" y="3181815"/>
              <a:ext cx="7071768" cy="3693606"/>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1B9D-701D-10C3-8975-C86DFC4580DA}"/>
              </a:ext>
            </a:extLst>
          </p:cNvPr>
          <p:cNvSpPr>
            <a:spLocks noGrp="1"/>
          </p:cNvSpPr>
          <p:nvPr>
            <p:ph type="title"/>
          </p:nvPr>
        </p:nvSpPr>
        <p:spPr>
          <a:xfrm>
            <a:off x="1136398" y="502021"/>
            <a:ext cx="5427525" cy="1667997"/>
          </a:xfrm>
        </p:spPr>
        <p:txBody>
          <a:bodyPr anchor="b">
            <a:normAutofit/>
          </a:bodyPr>
          <a:lstStyle/>
          <a:p>
            <a:r>
              <a:rPr lang="en-US" sz="4000"/>
              <a:t>From Doreen</a:t>
            </a:r>
          </a:p>
        </p:txBody>
      </p:sp>
      <p:sp>
        <p:nvSpPr>
          <p:cNvPr id="3" name="Content Placeholder 2">
            <a:extLst>
              <a:ext uri="{FF2B5EF4-FFF2-40B4-BE49-F238E27FC236}">
                <a16:creationId xmlns:a16="http://schemas.microsoft.com/office/drawing/2014/main" id="{CF68C305-DA43-2A76-862D-3E6D5368A11B}"/>
              </a:ext>
            </a:extLst>
          </p:cNvPr>
          <p:cNvSpPr>
            <a:spLocks noGrp="1"/>
          </p:cNvSpPr>
          <p:nvPr>
            <p:ph idx="1"/>
          </p:nvPr>
        </p:nvSpPr>
        <p:spPr>
          <a:xfrm>
            <a:off x="1136398" y="2405467"/>
            <a:ext cx="5427526" cy="3535083"/>
          </a:xfrm>
        </p:spPr>
        <p:txBody>
          <a:bodyPr anchor="t">
            <a:normAutofit/>
          </a:bodyPr>
          <a:lstStyle/>
          <a:p>
            <a:pPr marL="0" indent="0">
              <a:buNone/>
            </a:pPr>
            <a:r>
              <a:rPr lang="en-US" sz="1700" i="1"/>
              <a:t>In 2010 when we were putting the TEMPO mission concept together, the idea of time resolved tropospheric chemistry from space was so new that working on it was a career risk.  </a:t>
            </a:r>
          </a:p>
          <a:p>
            <a:pPr marL="0" indent="0">
              <a:buNone/>
            </a:pPr>
            <a:r>
              <a:rPr lang="en-US" sz="1700" i="1"/>
              <a:t>Kelly already had an international reputation, and he took that risk on TEMPO.  </a:t>
            </a:r>
          </a:p>
          <a:p>
            <a:pPr marL="0" indent="0">
              <a:buNone/>
            </a:pPr>
            <a:r>
              <a:rPr lang="en-US" sz="1700" i="1"/>
              <a:t>His perseverance through the decade to complete and launch TEMPO after selection speaks to his generosity to the next generation of tropospheric chemistry scientists, to all of you who are using this profoundly new data to help navigate a changing world. </a:t>
            </a:r>
          </a:p>
          <a:p>
            <a:pPr marL="0" indent="0">
              <a:buNone/>
            </a:pPr>
            <a:r>
              <a:rPr lang="en-US" sz="1700" i="1"/>
              <a:t>Thank you, Kelly!</a:t>
            </a:r>
          </a:p>
        </p:txBody>
      </p:sp>
      <p:pic>
        <p:nvPicPr>
          <p:cNvPr id="5" name="Picture 4">
            <a:extLst>
              <a:ext uri="{FF2B5EF4-FFF2-40B4-BE49-F238E27FC236}">
                <a16:creationId xmlns:a16="http://schemas.microsoft.com/office/drawing/2014/main" id="{C8FB5707-2BD8-A291-4499-0A3181A8932A}"/>
              </a:ext>
            </a:extLst>
          </p:cNvPr>
          <p:cNvPicPr>
            <a:picLocks noChangeAspect="1"/>
          </p:cNvPicPr>
          <p:nvPr/>
        </p:nvPicPr>
        <p:blipFill>
          <a:blip r:embed="rId2"/>
          <a:srcRect r="3" b="3"/>
          <a:stretch>
            <a:fillRect/>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Tree>
    <p:extLst>
      <p:ext uri="{BB962C8B-B14F-4D97-AF65-F5344CB8AC3E}">
        <p14:creationId xmlns:p14="http://schemas.microsoft.com/office/powerpoint/2010/main" val="371510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E1D29-6890-7F5F-0B4D-94B974F68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67C31-649F-8DEC-3AD3-F5C12A62C2F8}"/>
              </a:ext>
            </a:extLst>
          </p:cNvPr>
          <p:cNvSpPr>
            <a:spLocks noGrp="1"/>
          </p:cNvSpPr>
          <p:nvPr>
            <p:ph type="title"/>
          </p:nvPr>
        </p:nvSpPr>
        <p:spPr>
          <a:xfrm>
            <a:off x="1136398" y="502021"/>
            <a:ext cx="5427525" cy="1667997"/>
          </a:xfrm>
        </p:spPr>
        <p:txBody>
          <a:bodyPr anchor="b">
            <a:normAutofit/>
          </a:bodyPr>
          <a:lstStyle/>
          <a:p>
            <a:r>
              <a:rPr lang="en-US" sz="4000" dirty="0"/>
              <a:t>From Doreen</a:t>
            </a:r>
          </a:p>
        </p:txBody>
      </p:sp>
      <p:sp>
        <p:nvSpPr>
          <p:cNvPr id="3" name="Content Placeholder 2">
            <a:extLst>
              <a:ext uri="{FF2B5EF4-FFF2-40B4-BE49-F238E27FC236}">
                <a16:creationId xmlns:a16="http://schemas.microsoft.com/office/drawing/2014/main" id="{CB50F31D-E79A-2316-3D0C-EDA3C726C291}"/>
              </a:ext>
            </a:extLst>
          </p:cNvPr>
          <p:cNvSpPr>
            <a:spLocks noGrp="1"/>
          </p:cNvSpPr>
          <p:nvPr>
            <p:ph idx="1"/>
          </p:nvPr>
        </p:nvSpPr>
        <p:spPr>
          <a:xfrm>
            <a:off x="1136398" y="2405467"/>
            <a:ext cx="5427526" cy="3535083"/>
          </a:xfrm>
        </p:spPr>
        <p:txBody>
          <a:bodyPr anchor="t">
            <a:normAutofit/>
          </a:bodyPr>
          <a:lstStyle/>
          <a:p>
            <a:pPr marL="0" indent="0">
              <a:buNone/>
            </a:pPr>
            <a:r>
              <a:rPr lang="en-US" sz="1700" i="1"/>
              <a:t>In 2010 when we were putting the TEMPO mission concept together, the idea of time resolved tropospheric chemistry from space was so new that working on it was a career risk.  </a:t>
            </a:r>
          </a:p>
          <a:p>
            <a:pPr marL="0" indent="0">
              <a:buNone/>
            </a:pPr>
            <a:r>
              <a:rPr lang="en-US" sz="1700" i="1"/>
              <a:t>Kelly already had an international reputation, and he took that risk on TEMPO.  </a:t>
            </a:r>
          </a:p>
          <a:p>
            <a:pPr marL="0" indent="0">
              <a:buNone/>
            </a:pPr>
            <a:r>
              <a:rPr lang="en-US" sz="1700" i="1"/>
              <a:t>His perseverance through the decade to complete and launch TEMPO after selection speaks to his generosity to the next generation of tropospheric chemistry scientists, to all of you who are using this profoundly new data to help navigate a changing world. </a:t>
            </a:r>
          </a:p>
          <a:p>
            <a:pPr marL="0" indent="0">
              <a:buNone/>
            </a:pPr>
            <a:r>
              <a:rPr lang="en-US" sz="1700" i="1"/>
              <a:t>Thank you, Kelly!</a:t>
            </a:r>
          </a:p>
        </p:txBody>
      </p:sp>
      <p:pic>
        <p:nvPicPr>
          <p:cNvPr id="5" name="Picture 4">
            <a:extLst>
              <a:ext uri="{FF2B5EF4-FFF2-40B4-BE49-F238E27FC236}">
                <a16:creationId xmlns:a16="http://schemas.microsoft.com/office/drawing/2014/main" id="{B8A37481-05B5-B263-1E8B-2A081D5A8F81}"/>
              </a:ext>
            </a:extLst>
          </p:cNvPr>
          <p:cNvPicPr>
            <a:picLocks noChangeAspect="1"/>
          </p:cNvPicPr>
          <p:nvPr/>
        </p:nvPicPr>
        <p:blipFill>
          <a:blip r:embed="rId2"/>
          <a:srcRect r="3" b="3"/>
          <a:stretch>
            <a:fillRect/>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4" name="TextBox 3">
            <a:extLst>
              <a:ext uri="{FF2B5EF4-FFF2-40B4-BE49-F238E27FC236}">
                <a16:creationId xmlns:a16="http://schemas.microsoft.com/office/drawing/2014/main" id="{2D17E382-67C1-DC90-B301-71E354052FE7}"/>
              </a:ext>
            </a:extLst>
          </p:cNvPr>
          <p:cNvSpPr txBox="1"/>
          <p:nvPr/>
        </p:nvSpPr>
        <p:spPr>
          <a:xfrm>
            <a:off x="119472" y="6032813"/>
            <a:ext cx="10448309" cy="523220"/>
          </a:xfrm>
          <a:prstGeom prst="rect">
            <a:avLst/>
          </a:prstGeom>
          <a:noFill/>
        </p:spPr>
        <p:txBody>
          <a:bodyPr wrap="none" rtlCol="0">
            <a:spAutoFit/>
          </a:bodyPr>
          <a:lstStyle/>
          <a:p>
            <a:r>
              <a:rPr lang="en-US" sz="2800" dirty="0"/>
              <a:t>Thanks for letting me join you on this exciting adventure Kelly!  Brad</a:t>
            </a:r>
          </a:p>
        </p:txBody>
      </p:sp>
    </p:spTree>
    <p:extLst>
      <p:ext uri="{BB962C8B-B14F-4D97-AF65-F5344CB8AC3E}">
        <p14:creationId xmlns:p14="http://schemas.microsoft.com/office/powerpoint/2010/main" val="170138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897BA-CC15-6BA4-6C02-CA48A5906A5E}"/>
              </a:ext>
            </a:extLst>
          </p:cNvPr>
          <p:cNvSpPr>
            <a:spLocks noGrp="1"/>
          </p:cNvSpPr>
          <p:nvPr>
            <p:ph type="title"/>
          </p:nvPr>
        </p:nvSpPr>
        <p:spPr>
          <a:xfrm>
            <a:off x="589560" y="856180"/>
            <a:ext cx="5279408" cy="1128068"/>
          </a:xfrm>
        </p:spPr>
        <p:txBody>
          <a:bodyPr anchor="ctr">
            <a:normAutofit/>
          </a:bodyPr>
          <a:lstStyle/>
          <a:p>
            <a:r>
              <a:rPr lang="en-US" sz="4000"/>
              <a:t>Doreen Neil</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482FFF-1740-D600-5159-1F5A1E66BBB0}"/>
              </a:ext>
            </a:extLst>
          </p:cNvPr>
          <p:cNvSpPr>
            <a:spLocks noGrp="1"/>
          </p:cNvSpPr>
          <p:nvPr>
            <p:ph idx="1"/>
          </p:nvPr>
        </p:nvSpPr>
        <p:spPr>
          <a:xfrm>
            <a:off x="590719" y="2330505"/>
            <a:ext cx="5278066" cy="3979585"/>
          </a:xfrm>
        </p:spPr>
        <p:txBody>
          <a:bodyPr anchor="ctr">
            <a:normAutofit/>
          </a:bodyPr>
          <a:lstStyle/>
          <a:p>
            <a:r>
              <a:rPr lang="en-US" sz="2000"/>
              <a:t>GEOstationary Coastal and Air Pollution Events (GEO-CAPE) NASA LaRC Mission Implementation Lead</a:t>
            </a:r>
          </a:p>
          <a:p>
            <a:r>
              <a:rPr lang="en-US" sz="2000"/>
              <a:t>The NASA EV-I TEMPO mission is the realization of one component (UV-VIS) of GEO-CAPE.</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F64776-9054-109E-D920-38053D02F29D}"/>
              </a:ext>
            </a:extLst>
          </p:cNvPr>
          <p:cNvPicPr>
            <a:picLocks noChangeAspect="1"/>
          </p:cNvPicPr>
          <p:nvPr/>
        </p:nvPicPr>
        <p:blipFill>
          <a:blip r:embed="rId2"/>
          <a:stretch>
            <a:fillRect/>
          </a:stretch>
        </p:blipFill>
        <p:spPr>
          <a:xfrm>
            <a:off x="7083423" y="1302584"/>
            <a:ext cx="4397433" cy="1077371"/>
          </a:xfrm>
          <a:prstGeom prst="rect">
            <a:avLst/>
          </a:prstGeom>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7215BD6-1C8A-E1F7-DD7F-E03F75B4DFDB}"/>
              </a:ext>
            </a:extLst>
          </p:cNvPr>
          <p:cNvPicPr>
            <a:picLocks noChangeAspect="1"/>
          </p:cNvPicPr>
          <p:nvPr/>
        </p:nvPicPr>
        <p:blipFill>
          <a:blip r:embed="rId3"/>
          <a:stretch>
            <a:fillRect/>
          </a:stretch>
        </p:blipFill>
        <p:spPr>
          <a:xfrm>
            <a:off x="8024978" y="3707894"/>
            <a:ext cx="2512459" cy="2518756"/>
          </a:xfrm>
          <a:prstGeom prst="rect">
            <a:avLst/>
          </a:prstGeom>
        </p:spPr>
      </p:pic>
    </p:spTree>
    <p:extLst>
      <p:ext uri="{BB962C8B-B14F-4D97-AF65-F5344CB8AC3E}">
        <p14:creationId xmlns:p14="http://schemas.microsoft.com/office/powerpoint/2010/main" val="124266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BCE69-2CEF-3E81-9A21-517BA587D463}"/>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Sometime in 2011….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FC3EB07A-3A2F-4DCC-9F1E-FA4E50485A8F}"/>
              </a:ext>
            </a:extLst>
          </p:cNvPr>
          <p:cNvSpPr>
            <a:spLocks noGrp="1"/>
          </p:cNvSpPr>
          <p:nvPr>
            <p:ph idx="1"/>
          </p:nvPr>
        </p:nvSpPr>
        <p:spPr>
          <a:xfrm>
            <a:off x="6096001" y="518400"/>
            <a:ext cx="5490160" cy="5837949"/>
          </a:xfrm>
        </p:spPr>
        <p:txBody>
          <a:bodyPr anchor="ctr">
            <a:normAutofit lnSpcReduction="10000"/>
          </a:bodyPr>
          <a:lstStyle/>
          <a:p>
            <a:r>
              <a:rPr lang="en-US" sz="2400" dirty="0">
                <a:solidFill>
                  <a:schemeClr val="tx1">
                    <a:alpha val="80000"/>
                  </a:schemeClr>
                </a:solidFill>
              </a:rPr>
              <a:t>First NASA Air Quality Applied Science Team (AQAST at Harvard?)</a:t>
            </a:r>
          </a:p>
          <a:p>
            <a:pPr marL="0" indent="0">
              <a:buNone/>
            </a:pPr>
            <a:endParaRPr lang="en-US" sz="2400" dirty="0">
              <a:solidFill>
                <a:schemeClr val="tx1">
                  <a:alpha val="80000"/>
                </a:schemeClr>
              </a:solidFill>
            </a:endParaRPr>
          </a:p>
          <a:p>
            <a:r>
              <a:rPr lang="en-US" sz="2400" dirty="0">
                <a:solidFill>
                  <a:schemeClr val="tx1">
                    <a:alpha val="80000"/>
                  </a:schemeClr>
                </a:solidFill>
              </a:rPr>
              <a:t>Dinner with Kelly and Doreen </a:t>
            </a:r>
          </a:p>
          <a:p>
            <a:pPr lvl="1"/>
            <a:endParaRPr lang="en-US" dirty="0">
              <a:solidFill>
                <a:schemeClr val="tx1">
                  <a:alpha val="80000"/>
                </a:schemeClr>
              </a:solidFill>
            </a:endParaRPr>
          </a:p>
          <a:p>
            <a:pPr lvl="1"/>
            <a:r>
              <a:rPr lang="en-US" dirty="0">
                <a:solidFill>
                  <a:schemeClr val="tx1">
                    <a:alpha val="80000"/>
                  </a:schemeClr>
                </a:solidFill>
              </a:rPr>
              <a:t>TEMPO Science Team needs a modeler</a:t>
            </a:r>
          </a:p>
          <a:p>
            <a:pPr lvl="1"/>
            <a:r>
              <a:rPr lang="en-US" dirty="0">
                <a:solidFill>
                  <a:schemeClr val="tx1">
                    <a:alpha val="80000"/>
                  </a:schemeClr>
                </a:solidFill>
              </a:rPr>
              <a:t>Did I realize that I was being vetted?</a:t>
            </a:r>
          </a:p>
          <a:p>
            <a:pPr marL="457200" lvl="1" indent="0">
              <a:buNone/>
            </a:pPr>
            <a:endParaRPr lang="en-US" dirty="0">
              <a:solidFill>
                <a:schemeClr val="tx1">
                  <a:alpha val="80000"/>
                </a:schemeClr>
              </a:solidFill>
            </a:endParaRPr>
          </a:p>
          <a:p>
            <a:r>
              <a:rPr lang="en-US" sz="2400" dirty="0">
                <a:solidFill>
                  <a:schemeClr val="tx1">
                    <a:alpha val="80000"/>
                  </a:schemeClr>
                </a:solidFill>
              </a:rPr>
              <a:t>How does a world expert on molecular spectroscopy vet a modeler?</a:t>
            </a:r>
          </a:p>
          <a:p>
            <a:pPr marL="0" indent="0">
              <a:buNone/>
            </a:pPr>
            <a:endParaRPr lang="en-US" sz="2400" dirty="0">
              <a:solidFill>
                <a:schemeClr val="tx1">
                  <a:alpha val="80000"/>
                </a:schemeClr>
              </a:solidFill>
            </a:endParaRPr>
          </a:p>
          <a:p>
            <a:pPr lvl="1"/>
            <a:r>
              <a:rPr lang="en-US" dirty="0">
                <a:solidFill>
                  <a:schemeClr val="tx1">
                    <a:alpha val="80000"/>
                  </a:schemeClr>
                </a:solidFill>
              </a:rPr>
              <a:t>I knew what a Nyquist Frequency was</a:t>
            </a:r>
          </a:p>
          <a:p>
            <a:pPr lvl="1"/>
            <a:endParaRPr lang="en-US" dirty="0">
              <a:solidFill>
                <a:schemeClr val="tx1">
                  <a:alpha val="80000"/>
                </a:schemeClr>
              </a:solidFill>
            </a:endParaRPr>
          </a:p>
          <a:p>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48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EB2BA-7DDD-7775-8310-9084D933388D}"/>
              </a:ext>
            </a:extLst>
          </p:cNvPr>
          <p:cNvSpPr>
            <a:spLocks noGrp="1"/>
          </p:cNvSpPr>
          <p:nvPr>
            <p:ph type="title"/>
          </p:nvPr>
        </p:nvSpPr>
        <p:spPr>
          <a:xfrm>
            <a:off x="589560" y="856180"/>
            <a:ext cx="4560584" cy="1128068"/>
          </a:xfrm>
        </p:spPr>
        <p:txBody>
          <a:bodyPr anchor="ctr">
            <a:normAutofit/>
          </a:bodyPr>
          <a:lstStyle/>
          <a:p>
            <a:r>
              <a:rPr lang="en-US" sz="3700"/>
              <a:t>Nyquist Sampling Theorem</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8AB2492D-9901-FAD8-1C4C-09B9648F4206}"/>
              </a:ext>
            </a:extLst>
          </p:cNvPr>
          <p:cNvSpPr>
            <a:spLocks noGrp="1" noChangeArrowheads="1"/>
          </p:cNvSpPr>
          <p:nvPr>
            <p:ph idx="1"/>
          </p:nvPr>
        </p:nvSpPr>
        <p:spPr bwMode="auto">
          <a:xfrm>
            <a:off x="590719" y="2330505"/>
            <a:ext cx="4559425" cy="39795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lang="en-US" altLang="en-US" sz="1400">
                <a:latin typeface="+mj-lt"/>
              </a:rPr>
              <a:t>T</a:t>
            </a:r>
            <a:r>
              <a:rPr kumimoji="0" lang="en-US" altLang="en-US" sz="1400" b="0" i="0" u="none" strike="noStrike" cap="none" normalizeH="0" baseline="0">
                <a:ln>
                  <a:noFill/>
                </a:ln>
                <a:effectLst/>
                <a:latin typeface="+mj-lt"/>
              </a:rPr>
              <a:t>o reconstruct a continuous signal from its sampled version accurately, the </a:t>
            </a:r>
            <a:r>
              <a:rPr lang="en-US" altLang="en-US" sz="1400">
                <a:latin typeface="+mj-lt"/>
              </a:rPr>
              <a:t>sampling rate </a:t>
            </a:r>
            <a:r>
              <a:rPr kumimoji="0" lang="en-US" altLang="en-US" sz="1400" b="0" i="0" u="none" strike="noStrike" cap="none" normalizeH="0" baseline="0">
                <a:ln>
                  <a:noFill/>
                </a:ln>
                <a:effectLst/>
                <a:latin typeface="+mj-lt"/>
              </a:rPr>
              <a:t>must be at least twice the highest frequency present in the signal. </a:t>
            </a:r>
          </a:p>
          <a:p>
            <a:pPr marL="0" marR="0" lvl="0" indent="0"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a:ln>
                <a:noFill/>
              </a:ln>
              <a:effectLst/>
              <a:latin typeface="+mj-lt"/>
            </a:endParaRPr>
          </a:p>
          <a:p>
            <a:pPr marL="0" lvl="0" indent="0">
              <a:buNone/>
            </a:pPr>
            <a:r>
              <a:rPr lang="en-US" altLang="en-US" sz="1400">
                <a:latin typeface="Aptos Display" panose="02110004020202020204"/>
              </a:rPr>
              <a:t>The Formula for Nyquist Sampling Theorem can be given as</a:t>
            </a:r>
          </a:p>
          <a:p>
            <a:pPr marL="0" lvl="0" indent="0">
              <a:buNone/>
            </a:pPr>
            <a:r>
              <a:rPr lang="en-US" altLang="en-US" sz="1400">
                <a:latin typeface="Aptos Display" panose="02110004020202020204"/>
              </a:rPr>
              <a:t>f</a:t>
            </a:r>
            <a:r>
              <a:rPr lang="en-US" altLang="en-US" sz="1400" baseline="-25000">
                <a:latin typeface="Aptos Display" panose="02110004020202020204"/>
              </a:rPr>
              <a:t>s</a:t>
            </a:r>
            <a:r>
              <a:rPr lang="en-US" altLang="en-US" sz="1400">
                <a:latin typeface="Aptos Display" panose="02110004020202020204"/>
              </a:rPr>
              <a:t>&gt;=2f</a:t>
            </a:r>
            <a:r>
              <a:rPr lang="en-US" altLang="en-US" sz="1400" baseline="-25000">
                <a:latin typeface="Aptos Display" panose="02110004020202020204"/>
              </a:rPr>
              <a:t>m</a:t>
            </a:r>
          </a:p>
          <a:p>
            <a:pPr marL="0" lvl="0" indent="0">
              <a:buNone/>
            </a:pPr>
            <a:endParaRPr lang="en-US" altLang="en-US" sz="1400" baseline="-25000">
              <a:latin typeface="Aptos Display" panose="02110004020202020204"/>
            </a:endParaRPr>
          </a:p>
          <a:p>
            <a:pPr lvl="0" eaLnBrk="1" fontAlgn="auto" hangingPunct="1">
              <a:spcBef>
                <a:spcPts val="1000"/>
              </a:spcBef>
              <a:spcAft>
                <a:spcPts val="750"/>
              </a:spcAft>
              <a:buNone/>
            </a:pPr>
            <a:r>
              <a:rPr lang="en-US" sz="1400">
                <a:latin typeface="Aptos Display" panose="02110004020202020204"/>
              </a:rPr>
              <a:t>Where,</a:t>
            </a:r>
          </a:p>
          <a:p>
            <a:pPr lvl="0" eaLnBrk="1" fontAlgn="auto" hangingPunct="1">
              <a:spcBef>
                <a:spcPts val="1000"/>
              </a:spcBef>
              <a:spcAft>
                <a:spcPts val="750"/>
              </a:spcAft>
              <a:buNone/>
            </a:pPr>
            <a:r>
              <a:rPr lang="en-US" sz="1400">
                <a:latin typeface="Aptos Display" panose="02110004020202020204"/>
              </a:rPr>
              <a:t>f</a:t>
            </a:r>
            <a:r>
              <a:rPr lang="en-US" sz="1400" baseline="-25000">
                <a:latin typeface="Aptos Display" panose="02110004020202020204"/>
              </a:rPr>
              <a:t>s</a:t>
            </a:r>
            <a:r>
              <a:rPr lang="en-US" sz="1400">
                <a:latin typeface="Aptos Display" panose="02110004020202020204"/>
              </a:rPr>
              <a:t>​ refers to frequency signal</a:t>
            </a:r>
          </a:p>
          <a:p>
            <a:pPr lvl="0" eaLnBrk="1" fontAlgn="auto" hangingPunct="1">
              <a:spcBef>
                <a:spcPts val="1000"/>
              </a:spcBef>
              <a:spcAft>
                <a:spcPts val="750"/>
              </a:spcAft>
              <a:buNone/>
            </a:pPr>
            <a:r>
              <a:rPr lang="en-US" sz="1400">
                <a:latin typeface="Aptos Display" panose="02110004020202020204"/>
              </a:rPr>
              <a:t>f</a:t>
            </a:r>
            <a:r>
              <a:rPr lang="en-US" sz="1400" baseline="-25000">
                <a:latin typeface="Aptos Display" panose="02110004020202020204"/>
              </a:rPr>
              <a:t>m</a:t>
            </a:r>
            <a:r>
              <a:rPr lang="en-US" sz="1400">
                <a:latin typeface="Aptos Display" panose="02110004020202020204"/>
              </a:rPr>
              <a:t>​ refers to max frequency</a:t>
            </a:r>
          </a:p>
          <a:p>
            <a:pPr marL="0" marR="0" lvl="0" indent="0"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a:ln>
                <a:noFill/>
              </a:ln>
              <a:effectLst/>
              <a:latin typeface="+mj-lt"/>
            </a:endParaRPr>
          </a:p>
          <a:p>
            <a:pPr marL="0" marR="0" lvl="0" indent="0" defTabSz="914400" rtl="0" eaLnBrk="0" fontAlgn="base" latinLnBrk="0" hangingPunct="0">
              <a:spcBef>
                <a:spcPct val="0"/>
              </a:spcBef>
              <a:spcAft>
                <a:spcPct val="0"/>
              </a:spcAft>
              <a:buClrTx/>
              <a:buSzTx/>
              <a:buFontTx/>
              <a:buNone/>
              <a:tabLst/>
            </a:pPr>
            <a:r>
              <a:rPr kumimoji="0" lang="en-US" altLang="en-US" sz="1400" b="0" i="0" u="none" strike="noStrike" cap="none" normalizeH="0" baseline="0">
                <a:ln>
                  <a:noFill/>
                </a:ln>
                <a:effectLst/>
                <a:latin typeface="+mj-lt"/>
              </a:rPr>
              <a:t>This ensures that there are enough samples taken per unit of time to capture all the details of the original waveform without introducing aliasing, which can cause distortion or artifacts in the reconstructed signal.</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931E229-78DF-BBEC-D080-01BF87D5BDD4}"/>
              </a:ext>
            </a:extLst>
          </p:cNvPr>
          <p:cNvPicPr>
            <a:picLocks noChangeAspect="1"/>
          </p:cNvPicPr>
          <p:nvPr/>
        </p:nvPicPr>
        <p:blipFill>
          <a:blip r:embed="rId2"/>
          <a:srcRect l="2450" r="45969" b="-2"/>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16781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460E6-8B50-073A-73D1-64C4A2B009E7}"/>
              </a:ext>
            </a:extLst>
          </p:cNvPr>
          <p:cNvSpPr>
            <a:spLocks noGrp="1"/>
          </p:cNvSpPr>
          <p:nvPr>
            <p:ph type="title"/>
          </p:nvPr>
        </p:nvSpPr>
        <p:spPr>
          <a:xfrm>
            <a:off x="589560" y="856180"/>
            <a:ext cx="4560584" cy="1128068"/>
          </a:xfrm>
        </p:spPr>
        <p:txBody>
          <a:bodyPr anchor="ctr">
            <a:normAutofit/>
          </a:bodyPr>
          <a:lstStyle/>
          <a:p>
            <a:r>
              <a:rPr lang="en-US" sz="4000"/>
              <a:t>Nyquist Frequency</a:t>
            </a:r>
          </a:p>
        </p:txBody>
      </p:sp>
      <p:grpSp>
        <p:nvGrpSpPr>
          <p:cNvPr id="24" name="Group 2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C0F1F6-8B52-33C7-A1D7-B3B109C0FCB7}"/>
              </a:ext>
            </a:extLst>
          </p:cNvPr>
          <p:cNvSpPr>
            <a:spLocks noGrp="1"/>
          </p:cNvSpPr>
          <p:nvPr>
            <p:ph idx="1"/>
          </p:nvPr>
        </p:nvSpPr>
        <p:spPr>
          <a:xfrm>
            <a:off x="590719" y="2330505"/>
            <a:ext cx="4559425" cy="3979585"/>
          </a:xfrm>
        </p:spPr>
        <p:txBody>
          <a:bodyPr anchor="ctr">
            <a:normAutofit/>
          </a:bodyPr>
          <a:lstStyle/>
          <a:p>
            <a:r>
              <a:rPr lang="en-US" sz="1700" b="1" i="1" u="sng" dirty="0"/>
              <a:t>In Spectroscopy: </a:t>
            </a:r>
            <a:r>
              <a:rPr lang="en-US" sz="1700" dirty="0"/>
              <a:t>TEMPO Spectral range: 293–741 nm (UV, visible); </a:t>
            </a:r>
            <a:r>
              <a:rPr lang="en-US" sz="1700" b="1" u="sng" dirty="0"/>
              <a:t>spectral sampling: 0.2 nm; spectral resolution: 0.6 nm</a:t>
            </a:r>
            <a:r>
              <a:rPr lang="en-US" sz="1700" dirty="0"/>
              <a:t>.</a:t>
            </a:r>
          </a:p>
          <a:p>
            <a:endParaRPr lang="en-US" sz="1700" dirty="0"/>
          </a:p>
          <a:p>
            <a:r>
              <a:rPr lang="en-US" sz="1700" b="1" i="1" u="sng" dirty="0"/>
              <a:t>In Numerical Weather Prediction: </a:t>
            </a:r>
            <a:r>
              <a:rPr lang="en-US" sz="1700" dirty="0"/>
              <a:t>For a given grid spacing </a:t>
            </a:r>
            <a:r>
              <a:rPr lang="en-US" sz="1700" b="1" u="sng" dirty="0"/>
              <a:t>(dx), </a:t>
            </a:r>
            <a:r>
              <a:rPr lang="en-US" sz="1700" dirty="0"/>
              <a:t>the Nyquist frequency corresponds to a wavelength that is twice the grid spacing (</a:t>
            </a:r>
            <a:r>
              <a:rPr lang="en-US" sz="1700" b="1" u="sng" dirty="0"/>
              <a:t>2dx</a:t>
            </a:r>
            <a:r>
              <a:rPr lang="en-US" sz="1700" dirty="0"/>
              <a:t>).</a:t>
            </a:r>
          </a:p>
          <a:p>
            <a:endParaRPr lang="en-US" sz="1700" dirty="0"/>
          </a:p>
          <a:p>
            <a:r>
              <a:rPr lang="en-US" sz="1700" b="1" i="1" dirty="0"/>
              <a:t>In atmospheric observing systems: </a:t>
            </a:r>
            <a:r>
              <a:rPr lang="en-US" sz="1700" dirty="0" err="1"/>
              <a:t>Asynoptic</a:t>
            </a:r>
            <a:r>
              <a:rPr lang="en-US" sz="1700" dirty="0"/>
              <a:t> sampling by polar orbiting satellites introduces biases, particularly </a:t>
            </a:r>
            <a:r>
              <a:rPr lang="en-US" sz="1700" b="1" u="sng" dirty="0"/>
              <a:t>diurnal cycles</a:t>
            </a:r>
            <a:r>
              <a:rPr lang="en-US" sz="1700" dirty="0"/>
              <a:t>. </a:t>
            </a:r>
          </a:p>
        </p:txBody>
      </p:sp>
      <p:sp>
        <p:nvSpPr>
          <p:cNvPr id="30" name="Rectangle 2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91B67D-EC63-26EA-FC38-2493E3507195}"/>
              </a:ext>
            </a:extLst>
          </p:cNvPr>
          <p:cNvPicPr>
            <a:picLocks noChangeAspect="1"/>
          </p:cNvPicPr>
          <p:nvPr/>
        </p:nvPicPr>
        <p:blipFill>
          <a:blip r:embed="rId2"/>
          <a:srcRect l="110" r="1623" b="2"/>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296276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1B81E-77D4-7431-C77C-A158E6921854}"/>
              </a:ext>
            </a:extLst>
          </p:cNvPr>
          <p:cNvSpPr>
            <a:spLocks noGrp="1"/>
          </p:cNvSpPr>
          <p:nvPr>
            <p:ph type="title"/>
          </p:nvPr>
        </p:nvSpPr>
        <p:spPr>
          <a:xfrm>
            <a:off x="1013850" y="83451"/>
            <a:ext cx="5427525" cy="1667997"/>
          </a:xfrm>
        </p:spPr>
        <p:txBody>
          <a:bodyPr anchor="b">
            <a:normAutofit fontScale="90000"/>
          </a:bodyPr>
          <a:lstStyle/>
          <a:p>
            <a:r>
              <a:rPr lang="en-US" sz="4000" dirty="0"/>
              <a:t>The Next Generation of Scientists: Adji </a:t>
            </a:r>
            <a:r>
              <a:rPr lang="en-US" sz="4000" dirty="0" err="1"/>
              <a:t>Lubianashari</a:t>
            </a:r>
            <a:endParaRPr lang="en-US" sz="4000" dirty="0"/>
          </a:p>
        </p:txBody>
      </p:sp>
      <p:sp>
        <p:nvSpPr>
          <p:cNvPr id="9" name="Content Placeholder 8">
            <a:extLst>
              <a:ext uri="{FF2B5EF4-FFF2-40B4-BE49-F238E27FC236}">
                <a16:creationId xmlns:a16="http://schemas.microsoft.com/office/drawing/2014/main" id="{AEEF30E3-D283-75B3-EC30-4DE117BAD34B}"/>
              </a:ext>
            </a:extLst>
          </p:cNvPr>
          <p:cNvSpPr>
            <a:spLocks noGrp="1"/>
          </p:cNvSpPr>
          <p:nvPr>
            <p:ph idx="1"/>
          </p:nvPr>
        </p:nvSpPr>
        <p:spPr>
          <a:xfrm>
            <a:off x="1013850" y="1952980"/>
            <a:ext cx="5427526" cy="3535083"/>
          </a:xfrm>
        </p:spPr>
        <p:txBody>
          <a:bodyPr anchor="t">
            <a:normAutofit/>
          </a:bodyPr>
          <a:lstStyle/>
          <a:p>
            <a:r>
              <a:rPr lang="en-US" sz="2000" dirty="0"/>
              <a:t>Forecaster and analyst at the Indonesian Agency for Meteorology, Climatology, and Geophysics (BMKG)</a:t>
            </a:r>
          </a:p>
          <a:p>
            <a:r>
              <a:rPr lang="en-US" sz="2000" dirty="0"/>
              <a:t>Professional Masters of Science in Atmospheric and Oceanic Sciences, University of Wisconsin-Madison, US</a:t>
            </a:r>
          </a:p>
          <a:p>
            <a:r>
              <a:rPr lang="en-US" sz="2000" dirty="0"/>
              <a:t>Summer Internship: Evaluating UFS-RAQMS NO₂ Predictions with TEMPO and GEMS Satellite Observations</a:t>
            </a:r>
          </a:p>
        </p:txBody>
      </p:sp>
      <p:pic>
        <p:nvPicPr>
          <p:cNvPr id="5" name="Content Placeholder 4" descr="A person standing in front of a sign&#10;&#10;AI-generated content may be incorrect.">
            <a:extLst>
              <a:ext uri="{FF2B5EF4-FFF2-40B4-BE49-F238E27FC236}">
                <a16:creationId xmlns:a16="http://schemas.microsoft.com/office/drawing/2014/main" id="{7E4D6568-6E6C-D57B-ED5B-4565CF81EF45}"/>
              </a:ext>
            </a:extLst>
          </p:cNvPr>
          <p:cNvPicPr>
            <a:picLocks noChangeAspect="1"/>
          </p:cNvPicPr>
          <p:nvPr/>
        </p:nvPicPr>
        <p:blipFill>
          <a:blip r:embed="rId2">
            <a:extLst>
              <a:ext uri="{28A0092B-C50C-407E-A947-70E740481C1C}">
                <a14:useLocalDpi xmlns:a14="http://schemas.microsoft.com/office/drawing/2010/main" val="0"/>
              </a:ext>
            </a:extLst>
          </a:blip>
          <a:srcRect t="29589" r="2" b="14162"/>
          <a:stretch>
            <a:fillRect/>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4" name="Rectangle 1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84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9146" y="30708"/>
            <a:ext cx="106680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rgbClr val="353535"/>
              </a:buClr>
              <a:buSzPts val="3400"/>
              <a:buFont typeface="Red Hat Text"/>
              <a:buNone/>
            </a:pPr>
            <a:r>
              <a:rPr lang="en-US" dirty="0"/>
              <a:t>UFS-RAQMS Model</a:t>
            </a:r>
            <a:endParaRPr dirty="0"/>
          </a:p>
        </p:txBody>
      </p:sp>
      <p:sp>
        <p:nvSpPr>
          <p:cNvPr id="93" name="Google Shape;93;p3"/>
          <p:cNvSpPr txBox="1">
            <a:spLocks noGrp="1"/>
          </p:cNvSpPr>
          <p:nvPr>
            <p:ph type="body" idx="1"/>
          </p:nvPr>
        </p:nvSpPr>
        <p:spPr>
          <a:xfrm>
            <a:off x="7101512" y="228464"/>
            <a:ext cx="4338951" cy="4753010"/>
          </a:xfrm>
          <a:prstGeom prst="rect">
            <a:avLst/>
          </a:prstGeom>
          <a:noFill/>
          <a:ln>
            <a:noFill/>
          </a:ln>
        </p:spPr>
        <p:txBody>
          <a:bodyPr spcFirstLastPara="1" wrap="square" lIns="0" tIns="45700" rIns="91425" bIns="45700" anchor="t" anchorCtr="0">
            <a:noAutofit/>
          </a:bodyPr>
          <a:lstStyle/>
          <a:p>
            <a:pPr marL="228600" lvl="0" indent="-228600" algn="l" rtl="0">
              <a:lnSpc>
                <a:spcPct val="90000"/>
              </a:lnSpc>
              <a:spcBef>
                <a:spcPts val="0"/>
              </a:spcBef>
              <a:spcAft>
                <a:spcPts val="0"/>
              </a:spcAft>
              <a:buSzPts val="1620"/>
              <a:buFont typeface="Arial"/>
              <a:buChar char="•"/>
            </a:pPr>
            <a:r>
              <a:rPr lang="en-US" sz="2400" dirty="0"/>
              <a:t>An experimental version of NOAA’s United Forecast System (UFS) with chemistry from the Real-time Air Quality Modeling System (RAQMS)</a:t>
            </a:r>
            <a:endParaRPr sz="2400" dirty="0"/>
          </a:p>
          <a:p>
            <a:pPr marL="228600" lvl="0" indent="-228600" algn="l" rtl="0">
              <a:lnSpc>
                <a:spcPct val="90000"/>
              </a:lnSpc>
              <a:spcBef>
                <a:spcPts val="1000"/>
              </a:spcBef>
              <a:spcAft>
                <a:spcPts val="0"/>
              </a:spcAft>
              <a:buSzPts val="1620"/>
              <a:buFont typeface="Arial"/>
              <a:buChar char="•"/>
            </a:pPr>
            <a:r>
              <a:rPr lang="en-US" sz="2400" dirty="0"/>
              <a:t>Combines stratospheric and tropospheric chemistry in one framework</a:t>
            </a:r>
            <a:endParaRPr sz="2400" dirty="0"/>
          </a:p>
          <a:p>
            <a:pPr marL="228600" lvl="0" indent="-228600" algn="l" rtl="0">
              <a:lnSpc>
                <a:spcPct val="90000"/>
              </a:lnSpc>
              <a:spcBef>
                <a:spcPts val="1000"/>
              </a:spcBef>
              <a:spcAft>
                <a:spcPts val="0"/>
              </a:spcAft>
              <a:buSzPts val="1620"/>
              <a:buFont typeface="Arial"/>
              <a:buChar char="•"/>
            </a:pPr>
            <a:r>
              <a:rPr lang="en-US" sz="2400" dirty="0"/>
              <a:t>Horizontal resolution: 0.5° (C192)</a:t>
            </a:r>
            <a:endParaRPr sz="2400" dirty="0"/>
          </a:p>
          <a:p>
            <a:pPr marL="228600" lvl="0" indent="-228600" algn="l" rtl="0">
              <a:lnSpc>
                <a:spcPct val="90000"/>
              </a:lnSpc>
              <a:spcBef>
                <a:spcPts val="1000"/>
              </a:spcBef>
              <a:spcAft>
                <a:spcPts val="0"/>
              </a:spcAft>
              <a:buSzPts val="1620"/>
              <a:buFont typeface="Arial"/>
              <a:buChar char="•"/>
            </a:pPr>
            <a:r>
              <a:rPr lang="en-US" sz="2400" dirty="0"/>
              <a:t>Includes:</a:t>
            </a:r>
            <a:endParaRPr sz="2400" dirty="0"/>
          </a:p>
          <a:p>
            <a:pPr marL="635000" lvl="1" indent="-177800" algn="l" rtl="0">
              <a:lnSpc>
                <a:spcPct val="90000"/>
              </a:lnSpc>
              <a:spcBef>
                <a:spcPts val="500"/>
              </a:spcBef>
              <a:spcAft>
                <a:spcPts val="0"/>
              </a:spcAft>
              <a:buClr>
                <a:schemeClr val="dk1"/>
              </a:buClr>
              <a:buSzPts val="1800"/>
              <a:buChar char="•"/>
            </a:pPr>
            <a:r>
              <a:rPr lang="en-US" sz="2400" dirty="0"/>
              <a:t>CEDS anthropogenic emissions (2021)</a:t>
            </a:r>
            <a:endParaRPr sz="2400" dirty="0"/>
          </a:p>
          <a:p>
            <a:pPr marL="635000" lvl="1" indent="-177800" algn="l" rtl="0">
              <a:lnSpc>
                <a:spcPct val="90000"/>
              </a:lnSpc>
              <a:spcBef>
                <a:spcPts val="500"/>
              </a:spcBef>
              <a:spcAft>
                <a:spcPts val="0"/>
              </a:spcAft>
              <a:buClr>
                <a:schemeClr val="dk1"/>
              </a:buClr>
              <a:buSzPts val="1800"/>
              <a:buChar char="•"/>
            </a:pPr>
            <a:r>
              <a:rPr lang="en-US" sz="2400" dirty="0" err="1"/>
              <a:t>GBBEPx</a:t>
            </a:r>
            <a:r>
              <a:rPr lang="en-US" sz="2400" dirty="0"/>
              <a:t> real-time biomass burning emissions</a:t>
            </a:r>
            <a:endParaRPr sz="2400" dirty="0"/>
          </a:p>
          <a:p>
            <a:pPr marL="635000" lvl="1" indent="-177800" algn="l" rtl="0">
              <a:lnSpc>
                <a:spcPct val="90000"/>
              </a:lnSpc>
              <a:spcBef>
                <a:spcPts val="500"/>
              </a:spcBef>
              <a:spcAft>
                <a:spcPts val="0"/>
              </a:spcAft>
              <a:buClr>
                <a:schemeClr val="dk1"/>
              </a:buClr>
              <a:buSzPts val="1800"/>
              <a:buChar char="•"/>
            </a:pPr>
            <a:r>
              <a:rPr lang="en-US" sz="2400" dirty="0"/>
              <a:t>GSI 3D-Var assimilation of VIIRS AOD, OMPS LP/NM Ozone, TROPOMI CO</a:t>
            </a:r>
            <a:endParaRPr sz="2400" dirty="0"/>
          </a:p>
        </p:txBody>
      </p:sp>
      <p:sp>
        <p:nvSpPr>
          <p:cNvPr id="94" name="Google Shape;94;p3"/>
          <p:cNvSpPr txBox="1">
            <a:spLocks noGrp="1"/>
          </p:cNvSpPr>
          <p:nvPr>
            <p:ph type="body" idx="2"/>
          </p:nvPr>
        </p:nvSpPr>
        <p:spPr>
          <a:xfrm>
            <a:off x="0" y="6498902"/>
            <a:ext cx="4506012" cy="350865"/>
          </a:xfrm>
          <a:prstGeom prst="rect">
            <a:avLst/>
          </a:prstGeom>
          <a:solidFill>
            <a:schemeClr val="accent1"/>
          </a:solidFill>
          <a:ln>
            <a:noFill/>
          </a:ln>
        </p:spPr>
        <p:txBody>
          <a:bodyPr spcFirstLastPara="1" wrap="square" lIns="274300" tIns="64000" rIns="182875" bIns="91425" anchor="ctr" anchorCtr="0">
            <a:spAutoFit/>
          </a:bodyPr>
          <a:lstStyle/>
          <a:p>
            <a:pPr marL="0" lvl="0" indent="0" algn="l" rtl="0">
              <a:lnSpc>
                <a:spcPct val="90000"/>
              </a:lnSpc>
              <a:spcBef>
                <a:spcPts val="0"/>
              </a:spcBef>
              <a:spcAft>
                <a:spcPts val="0"/>
              </a:spcAft>
              <a:buSzPts val="1260"/>
              <a:buNone/>
            </a:pPr>
            <a:r>
              <a:rPr lang="en-US" dirty="0"/>
              <a:t>SSEC Summer Internship Presentation – July 2025</a:t>
            </a:r>
            <a:endParaRPr dirty="0"/>
          </a:p>
        </p:txBody>
      </p:sp>
      <p:pic>
        <p:nvPicPr>
          <p:cNvPr id="95" name="Google Shape;95;p3" descr="A map of the earth&#10;&#10;Description automatically generated"/>
          <p:cNvPicPr preferRelativeResize="0"/>
          <p:nvPr/>
        </p:nvPicPr>
        <p:blipFill rotWithShape="1">
          <a:blip r:embed="rId3">
            <a:alphaModFix/>
          </a:blip>
          <a:srcRect l="8973" r="7127" b="17246"/>
          <a:stretch/>
        </p:blipFill>
        <p:spPr>
          <a:xfrm>
            <a:off x="3667851" y="1900343"/>
            <a:ext cx="3350591" cy="3722153"/>
          </a:xfrm>
          <a:prstGeom prst="rect">
            <a:avLst/>
          </a:prstGeom>
          <a:noFill/>
          <a:ln>
            <a:noFill/>
          </a:ln>
        </p:spPr>
      </p:pic>
      <p:pic>
        <p:nvPicPr>
          <p:cNvPr id="96" name="Google Shape;96;p3" descr="A map of the earth&#10;&#10;Description automatically generated"/>
          <p:cNvPicPr preferRelativeResize="0"/>
          <p:nvPr/>
        </p:nvPicPr>
        <p:blipFill rotWithShape="1">
          <a:blip r:embed="rId3">
            <a:alphaModFix/>
          </a:blip>
          <a:srcRect l="46609" t="86591" r="7128" b="1558"/>
          <a:stretch/>
        </p:blipFill>
        <p:spPr>
          <a:xfrm>
            <a:off x="2532694" y="5507787"/>
            <a:ext cx="1847549" cy="532992"/>
          </a:xfrm>
          <a:prstGeom prst="rect">
            <a:avLst/>
          </a:prstGeom>
          <a:noFill/>
          <a:ln>
            <a:noFill/>
          </a:ln>
        </p:spPr>
      </p:pic>
      <p:pic>
        <p:nvPicPr>
          <p:cNvPr id="97" name="Google Shape;97;p3"/>
          <p:cNvPicPr preferRelativeResize="0"/>
          <p:nvPr/>
        </p:nvPicPr>
        <p:blipFill rotWithShape="1">
          <a:blip r:embed="rId4">
            <a:alphaModFix/>
          </a:blip>
          <a:srcRect l="7902" r="8043" b="17299"/>
          <a:stretch/>
        </p:blipFill>
        <p:spPr>
          <a:xfrm>
            <a:off x="155422" y="1859969"/>
            <a:ext cx="3335091" cy="37625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495300" y="457200"/>
            <a:ext cx="106680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rgbClr val="353535"/>
              </a:buClr>
              <a:buSzPts val="3400"/>
              <a:buFont typeface="Red Hat Text"/>
              <a:buNone/>
            </a:pPr>
            <a:r>
              <a:rPr lang="en-US"/>
              <a:t>Satellite Data Preparation</a:t>
            </a:r>
            <a:endParaRPr/>
          </a:p>
        </p:txBody>
      </p:sp>
      <p:sp>
        <p:nvSpPr>
          <p:cNvPr id="137" name="Google Shape;137;p7"/>
          <p:cNvSpPr txBox="1">
            <a:spLocks noGrp="1"/>
          </p:cNvSpPr>
          <p:nvPr>
            <p:ph type="body" idx="3"/>
          </p:nvPr>
        </p:nvSpPr>
        <p:spPr>
          <a:xfrm>
            <a:off x="7845372" y="2804722"/>
            <a:ext cx="3992479" cy="3286640"/>
          </a:xfrm>
          <a:prstGeom prst="rect">
            <a:avLst/>
          </a:prstGeom>
          <a:noFill/>
          <a:ln>
            <a:noFill/>
          </a:ln>
        </p:spPr>
        <p:txBody>
          <a:bodyPr spcFirstLastPara="1" wrap="square" lIns="0" tIns="45700" rIns="91425" bIns="45700" anchor="t" anchorCtr="0">
            <a:normAutofit/>
          </a:bodyPr>
          <a:lstStyle/>
          <a:p>
            <a:pPr marL="228600" lvl="0" indent="-228600" algn="l" rtl="0">
              <a:lnSpc>
                <a:spcPct val="90000"/>
              </a:lnSpc>
              <a:spcBef>
                <a:spcPts val="0"/>
              </a:spcBef>
              <a:spcAft>
                <a:spcPts val="0"/>
              </a:spcAft>
              <a:buSzPts val="1620"/>
              <a:buFont typeface="Arial"/>
              <a:buChar char="•"/>
            </a:pPr>
            <a:r>
              <a:rPr lang="en-US" sz="1800"/>
              <a:t>GEMS data came pre-masked using NaNs for cloudy pixels</a:t>
            </a:r>
            <a:endParaRPr/>
          </a:p>
          <a:p>
            <a:pPr marL="228600" lvl="0" indent="-228600" algn="l" rtl="0">
              <a:lnSpc>
                <a:spcPct val="90000"/>
              </a:lnSpc>
              <a:spcBef>
                <a:spcPts val="1000"/>
              </a:spcBef>
              <a:spcAft>
                <a:spcPts val="0"/>
              </a:spcAft>
              <a:buSzPts val="1620"/>
              <a:buFont typeface="Arial"/>
              <a:buChar char="•"/>
            </a:pPr>
            <a:r>
              <a:rPr lang="en-US" sz="1800"/>
              <a:t>TEMPO required manual filtering and averaging (QC = 0 for good data and cloud frac &lt; 0 .15)</a:t>
            </a:r>
            <a:endParaRPr/>
          </a:p>
          <a:p>
            <a:pPr marL="228600" lvl="0" indent="-228600" algn="l" rtl="0">
              <a:lnSpc>
                <a:spcPct val="90000"/>
              </a:lnSpc>
              <a:spcBef>
                <a:spcPts val="1000"/>
              </a:spcBef>
              <a:spcAft>
                <a:spcPts val="0"/>
              </a:spcAft>
              <a:buSzPts val="1620"/>
              <a:buFont typeface="Arial"/>
              <a:buChar char="•"/>
            </a:pPr>
            <a:r>
              <a:rPr lang="en-US" sz="1800"/>
              <a:t>For both satellites, only valid pixels were used when comparing with RAQMS</a:t>
            </a:r>
            <a:endParaRPr/>
          </a:p>
        </p:txBody>
      </p:sp>
      <p:graphicFrame>
        <p:nvGraphicFramePr>
          <p:cNvPr id="138" name="Google Shape;138;p7"/>
          <p:cNvGraphicFramePr/>
          <p:nvPr/>
        </p:nvGraphicFramePr>
        <p:xfrm>
          <a:off x="495300" y="1968892"/>
          <a:ext cx="6968275" cy="4192500"/>
        </p:xfrm>
        <a:graphic>
          <a:graphicData uri="http://schemas.openxmlformats.org/drawingml/2006/table">
            <a:tbl>
              <a:tblPr>
                <a:noFill/>
              </a:tblPr>
              <a:tblGrid>
                <a:gridCol w="2219725">
                  <a:extLst>
                    <a:ext uri="{9D8B030D-6E8A-4147-A177-3AD203B41FA5}">
                      <a16:colId xmlns:a16="http://schemas.microsoft.com/office/drawing/2014/main" val="20000"/>
                    </a:ext>
                  </a:extLst>
                </a:gridCol>
                <a:gridCol w="2337475">
                  <a:extLst>
                    <a:ext uri="{9D8B030D-6E8A-4147-A177-3AD203B41FA5}">
                      <a16:colId xmlns:a16="http://schemas.microsoft.com/office/drawing/2014/main" val="20001"/>
                    </a:ext>
                  </a:extLst>
                </a:gridCol>
                <a:gridCol w="2411075">
                  <a:extLst>
                    <a:ext uri="{9D8B030D-6E8A-4147-A177-3AD203B41FA5}">
                      <a16:colId xmlns:a16="http://schemas.microsoft.com/office/drawing/2014/main" val="20002"/>
                    </a:ext>
                  </a:extLst>
                </a:gridCol>
              </a:tblGrid>
              <a:tr h="429000">
                <a:tc>
                  <a:txBody>
                    <a:bodyPr/>
                    <a:lstStyle/>
                    <a:p>
                      <a:pPr marL="0" marR="0" lvl="0" indent="0" algn="ctr" rtl="0">
                        <a:spcBef>
                          <a:spcPts val="0"/>
                        </a:spcBef>
                        <a:spcAft>
                          <a:spcPts val="0"/>
                        </a:spcAft>
                        <a:buNone/>
                      </a:pPr>
                      <a:r>
                        <a:rPr lang="en-US" sz="1800" b="1" u="none" strike="noStrike" cap="none">
                          <a:latin typeface="Red Hat Text"/>
                          <a:ea typeface="Red Hat Text"/>
                          <a:cs typeface="Red Hat Text"/>
                          <a:sym typeface="Red Hat Text"/>
                        </a:rPr>
                        <a:t>Step</a:t>
                      </a:r>
                      <a:endParaRPr/>
                    </a:p>
                  </a:txBody>
                  <a:tcPr marL="68175" marR="68175" marT="34100" marB="34100"/>
                </a:tc>
                <a:tc>
                  <a:txBody>
                    <a:bodyPr/>
                    <a:lstStyle/>
                    <a:p>
                      <a:pPr marL="0" marR="0" lvl="0" indent="0" algn="ctr" rtl="0">
                        <a:spcBef>
                          <a:spcPts val="0"/>
                        </a:spcBef>
                        <a:spcAft>
                          <a:spcPts val="0"/>
                        </a:spcAft>
                        <a:buNone/>
                      </a:pPr>
                      <a:r>
                        <a:rPr lang="en-US" sz="1800" b="1" u="none" strike="noStrike" cap="none">
                          <a:latin typeface="Red Hat Text"/>
                          <a:ea typeface="Red Hat Text"/>
                          <a:cs typeface="Red Hat Text"/>
                          <a:sym typeface="Red Hat Text"/>
                        </a:rPr>
                        <a:t>GEMS</a:t>
                      </a:r>
                      <a:endParaRPr/>
                    </a:p>
                  </a:txBody>
                  <a:tcPr marL="68175" marR="68175" marT="34100" marB="34100"/>
                </a:tc>
                <a:tc>
                  <a:txBody>
                    <a:bodyPr/>
                    <a:lstStyle/>
                    <a:p>
                      <a:pPr marL="0" marR="0" lvl="0" indent="0" algn="ctr" rtl="0">
                        <a:spcBef>
                          <a:spcPts val="0"/>
                        </a:spcBef>
                        <a:spcAft>
                          <a:spcPts val="0"/>
                        </a:spcAft>
                        <a:buNone/>
                      </a:pPr>
                      <a:r>
                        <a:rPr lang="en-US" sz="1800" b="1" u="none" strike="noStrike" cap="none">
                          <a:latin typeface="Red Hat Text"/>
                          <a:ea typeface="Red Hat Text"/>
                          <a:cs typeface="Red Hat Text"/>
                          <a:sym typeface="Red Hat Text"/>
                        </a:rPr>
                        <a:t>TEMPO</a:t>
                      </a:r>
                      <a:endParaRPr/>
                    </a:p>
                  </a:txBody>
                  <a:tcPr marL="68175" marR="68175" marT="34100" marB="34100"/>
                </a:tc>
                <a:extLst>
                  <a:ext uri="{0D108BD9-81ED-4DB2-BD59-A6C34878D82A}">
                    <a16:rowId xmlns:a16="http://schemas.microsoft.com/office/drawing/2014/main" val="10000"/>
                  </a:ext>
                </a:extLst>
              </a:tr>
              <a:tr h="1014000">
                <a:tc>
                  <a:txBody>
                    <a:bodyPr/>
                    <a:lstStyle/>
                    <a:p>
                      <a:pPr marL="0" marR="0" lvl="0" indent="0" algn="l" rtl="0">
                        <a:spcBef>
                          <a:spcPts val="0"/>
                        </a:spcBef>
                        <a:spcAft>
                          <a:spcPts val="0"/>
                        </a:spcAft>
                        <a:buNone/>
                      </a:pPr>
                      <a:r>
                        <a:rPr lang="en-US" sz="1800" u="none" strike="noStrike" cap="none">
                          <a:latin typeface="Red Hat Text"/>
                          <a:ea typeface="Red Hat Text"/>
                          <a:cs typeface="Red Hat Text"/>
                          <a:sym typeface="Red Hat Text"/>
                        </a:rPr>
                        <a:t>Product Used</a:t>
                      </a:r>
                      <a:endParaRPr/>
                    </a:p>
                  </a:txBody>
                  <a:tcPr marL="68175" marR="68175" marT="34100" marB="34100"/>
                </a:tc>
                <a:tc>
                  <a:txBody>
                    <a:bodyPr/>
                    <a:lstStyle/>
                    <a:p>
                      <a:pPr marL="0" marR="0" lvl="0" indent="0" algn="l" rtl="0">
                        <a:spcBef>
                          <a:spcPts val="0"/>
                        </a:spcBef>
                        <a:spcAft>
                          <a:spcPts val="0"/>
                        </a:spcAft>
                        <a:buNone/>
                      </a:pPr>
                      <a:r>
                        <a:rPr lang="en-US" sz="1800">
                          <a:latin typeface="Red Hat Text"/>
                          <a:ea typeface="Red Hat Text"/>
                          <a:cs typeface="Red Hat Text"/>
                          <a:sym typeface="Red Hat Text"/>
                        </a:rPr>
                        <a:t>L3 Tropospheric NO₂ (daily average)</a:t>
                      </a:r>
                      <a:endParaRPr/>
                    </a:p>
                  </a:txBody>
                  <a:tcPr marL="68175" marR="68175" marT="34100" marB="34100"/>
                </a:tc>
                <a:tc>
                  <a:txBody>
                    <a:bodyPr/>
                    <a:lstStyle/>
                    <a:p>
                      <a:pPr marL="0" marR="0" lvl="0" indent="0" algn="l" rtl="0">
                        <a:spcBef>
                          <a:spcPts val="0"/>
                        </a:spcBef>
                        <a:spcAft>
                          <a:spcPts val="0"/>
                        </a:spcAft>
                        <a:buNone/>
                      </a:pPr>
                      <a:r>
                        <a:rPr lang="en-US" sz="1800">
                          <a:latin typeface="Red Hat Text"/>
                          <a:ea typeface="Red Hat Text"/>
                          <a:cs typeface="Red Hat Text"/>
                          <a:sym typeface="Red Hat Text"/>
                        </a:rPr>
                        <a:t>L3 Tropospheric NO₂ (individual scan files)</a:t>
                      </a:r>
                      <a:endParaRPr/>
                    </a:p>
                  </a:txBody>
                  <a:tcPr marL="68175" marR="68175" marT="34100" marB="34100"/>
                </a:tc>
                <a:extLst>
                  <a:ext uri="{0D108BD9-81ED-4DB2-BD59-A6C34878D82A}">
                    <a16:rowId xmlns:a16="http://schemas.microsoft.com/office/drawing/2014/main" val="10001"/>
                  </a:ext>
                </a:extLst>
              </a:tr>
              <a:tr h="1014000">
                <a:tc>
                  <a:txBody>
                    <a:bodyPr/>
                    <a:lstStyle/>
                    <a:p>
                      <a:pPr marL="0" marR="0" lvl="0" indent="0" algn="l" rtl="0">
                        <a:spcBef>
                          <a:spcPts val="0"/>
                        </a:spcBef>
                        <a:spcAft>
                          <a:spcPts val="0"/>
                        </a:spcAft>
                        <a:buNone/>
                      </a:pPr>
                      <a:r>
                        <a:rPr lang="en-US" sz="1800">
                          <a:latin typeface="Red Hat Text"/>
                          <a:ea typeface="Red Hat Text"/>
                          <a:cs typeface="Red Hat Text"/>
                          <a:sym typeface="Red Hat Text"/>
                        </a:rPr>
                        <a:t>Cloud/QA Filtering</a:t>
                      </a:r>
                      <a:endParaRPr/>
                    </a:p>
                  </a:txBody>
                  <a:tcPr marL="68175" marR="68175" marT="34100" marB="34100"/>
                </a:tc>
                <a:tc>
                  <a:txBody>
                    <a:bodyPr/>
                    <a:lstStyle/>
                    <a:p>
                      <a:pPr marL="0" marR="0" lvl="0" indent="0" algn="l" rtl="0">
                        <a:spcBef>
                          <a:spcPts val="0"/>
                        </a:spcBef>
                        <a:spcAft>
                          <a:spcPts val="0"/>
                        </a:spcAft>
                        <a:buNone/>
                      </a:pPr>
                      <a:r>
                        <a:rPr lang="en-US" sz="1800">
                          <a:latin typeface="Red Hat Text"/>
                          <a:ea typeface="Red Hat Text"/>
                          <a:cs typeface="Red Hat Text"/>
                          <a:sym typeface="Red Hat Text"/>
                        </a:rPr>
                        <a:t>Cloudy pixels already set as </a:t>
                      </a:r>
                      <a:r>
                        <a:rPr lang="en-US" sz="1800" b="1">
                          <a:latin typeface="Red Hat Text"/>
                          <a:ea typeface="Red Hat Text"/>
                          <a:cs typeface="Red Hat Text"/>
                          <a:sym typeface="Red Hat Text"/>
                        </a:rPr>
                        <a:t>NaN</a:t>
                      </a:r>
                      <a:r>
                        <a:rPr lang="en-US" sz="1800">
                          <a:latin typeface="Red Hat Text"/>
                          <a:ea typeface="Red Hat Text"/>
                          <a:cs typeface="Red Hat Text"/>
                          <a:sym typeface="Red Hat Text"/>
                        </a:rPr>
                        <a:t> in file</a:t>
                      </a:r>
                      <a:endParaRPr/>
                    </a:p>
                  </a:txBody>
                  <a:tcPr marL="68175" marR="68175" marT="34100" marB="34100"/>
                </a:tc>
                <a:tc>
                  <a:txBody>
                    <a:bodyPr/>
                    <a:lstStyle/>
                    <a:p>
                      <a:pPr marL="0" marR="0" lvl="0" indent="0" algn="l" rtl="0">
                        <a:spcBef>
                          <a:spcPts val="0"/>
                        </a:spcBef>
                        <a:spcAft>
                          <a:spcPts val="0"/>
                        </a:spcAft>
                        <a:buNone/>
                      </a:pPr>
                      <a:r>
                        <a:rPr lang="en-US" sz="1800">
                          <a:latin typeface="Red Hat Text"/>
                          <a:ea typeface="Red Hat Text"/>
                          <a:cs typeface="Red Hat Text"/>
                          <a:sym typeface="Red Hat Text"/>
                        </a:rPr>
                        <a:t>Filtered using QC flag == 0 and cloud frac &lt; 0.15</a:t>
                      </a:r>
                      <a:endParaRPr/>
                    </a:p>
                  </a:txBody>
                  <a:tcPr marL="68175" marR="68175" marT="34100" marB="34100"/>
                </a:tc>
                <a:extLst>
                  <a:ext uri="{0D108BD9-81ED-4DB2-BD59-A6C34878D82A}">
                    <a16:rowId xmlns:a16="http://schemas.microsoft.com/office/drawing/2014/main" val="10002"/>
                  </a:ext>
                </a:extLst>
              </a:tr>
              <a:tr h="1014000">
                <a:tc>
                  <a:txBody>
                    <a:bodyPr/>
                    <a:lstStyle/>
                    <a:p>
                      <a:pPr marL="0" marR="0" lvl="0" indent="0" algn="l" rtl="0">
                        <a:spcBef>
                          <a:spcPts val="0"/>
                        </a:spcBef>
                        <a:spcAft>
                          <a:spcPts val="0"/>
                        </a:spcAft>
                        <a:buNone/>
                      </a:pPr>
                      <a:r>
                        <a:rPr lang="en-US" sz="1800">
                          <a:latin typeface="Red Hat Text"/>
                          <a:ea typeface="Red Hat Text"/>
                          <a:cs typeface="Red Hat Text"/>
                          <a:sym typeface="Red Hat Text"/>
                        </a:rPr>
                        <a:t>Daily Averaging</a:t>
                      </a:r>
                      <a:endParaRPr/>
                    </a:p>
                  </a:txBody>
                  <a:tcPr marL="68175" marR="68175" marT="34100" marB="34100"/>
                </a:tc>
                <a:tc>
                  <a:txBody>
                    <a:bodyPr/>
                    <a:lstStyle/>
                    <a:p>
                      <a:pPr marL="0" marR="0" lvl="0" indent="0" algn="l" rtl="0">
                        <a:spcBef>
                          <a:spcPts val="0"/>
                        </a:spcBef>
                        <a:spcAft>
                          <a:spcPts val="0"/>
                        </a:spcAft>
                        <a:buNone/>
                      </a:pPr>
                      <a:r>
                        <a:rPr lang="en-US" sz="1800">
                          <a:latin typeface="Red Hat Text"/>
                          <a:ea typeface="Red Hat Text"/>
                          <a:cs typeface="Red Hat Text"/>
                          <a:sym typeface="Red Hat Text"/>
                        </a:rPr>
                        <a:t>Already averaged</a:t>
                      </a:r>
                      <a:endParaRPr/>
                    </a:p>
                  </a:txBody>
                  <a:tcPr marL="68175" marR="68175" marT="34100" marB="34100"/>
                </a:tc>
                <a:tc>
                  <a:txBody>
                    <a:bodyPr/>
                    <a:lstStyle/>
                    <a:p>
                      <a:pPr marL="0" marR="0" lvl="0" indent="0" algn="l" rtl="0">
                        <a:spcBef>
                          <a:spcPts val="0"/>
                        </a:spcBef>
                        <a:spcAft>
                          <a:spcPts val="0"/>
                        </a:spcAft>
                        <a:buNone/>
                      </a:pPr>
                      <a:r>
                        <a:rPr lang="en-US" sz="1800">
                          <a:latin typeface="Red Hat Text"/>
                          <a:ea typeface="Red Hat Text"/>
                          <a:cs typeface="Red Hat Text"/>
                          <a:sym typeface="Red Hat Text"/>
                        </a:rPr>
                        <a:t>Averaged from filtered scans per day</a:t>
                      </a:r>
                      <a:endParaRPr/>
                    </a:p>
                  </a:txBody>
                  <a:tcPr marL="68175" marR="68175" marT="34100" marB="34100"/>
                </a:tc>
                <a:extLst>
                  <a:ext uri="{0D108BD9-81ED-4DB2-BD59-A6C34878D82A}">
                    <a16:rowId xmlns:a16="http://schemas.microsoft.com/office/drawing/2014/main" val="10003"/>
                  </a:ext>
                </a:extLst>
              </a:tr>
              <a:tr h="721500">
                <a:tc>
                  <a:txBody>
                    <a:bodyPr/>
                    <a:lstStyle/>
                    <a:p>
                      <a:pPr marL="0" marR="0" lvl="0" indent="0" algn="l" rtl="0">
                        <a:spcBef>
                          <a:spcPts val="0"/>
                        </a:spcBef>
                        <a:spcAft>
                          <a:spcPts val="0"/>
                        </a:spcAft>
                        <a:buNone/>
                      </a:pPr>
                      <a:r>
                        <a:rPr lang="en-US" sz="1800">
                          <a:latin typeface="Red Hat Text"/>
                          <a:ea typeface="Red Hat Text"/>
                          <a:cs typeface="Red Hat Text"/>
                          <a:sym typeface="Red Hat Text"/>
                        </a:rPr>
                        <a:t>Use in RAQMS Comparison</a:t>
                      </a:r>
                      <a:endParaRPr/>
                    </a:p>
                  </a:txBody>
                  <a:tcPr marL="68175" marR="68175" marT="34100" marB="34100"/>
                </a:tc>
                <a:tc>
                  <a:txBody>
                    <a:bodyPr/>
                    <a:lstStyle/>
                    <a:p>
                      <a:pPr marL="0" marR="0" lvl="0" indent="0" algn="l" rtl="0">
                        <a:spcBef>
                          <a:spcPts val="0"/>
                        </a:spcBef>
                        <a:spcAft>
                          <a:spcPts val="0"/>
                        </a:spcAft>
                        <a:buNone/>
                      </a:pPr>
                      <a:r>
                        <a:rPr lang="en-US" sz="1800">
                          <a:latin typeface="Red Hat Text"/>
                          <a:ea typeface="Red Hat Text"/>
                          <a:cs typeface="Red Hat Text"/>
                          <a:sym typeface="Red Hat Text"/>
                        </a:rPr>
                        <a:t>Used </a:t>
                      </a:r>
                      <a:r>
                        <a:rPr lang="en-US" sz="1800" b="1">
                          <a:latin typeface="Red Hat Text"/>
                          <a:ea typeface="Red Hat Text"/>
                          <a:cs typeface="Red Hat Text"/>
                          <a:sym typeface="Red Hat Text"/>
                        </a:rPr>
                        <a:t>NaN mask</a:t>
                      </a:r>
                      <a:r>
                        <a:rPr lang="en-US" sz="1800">
                          <a:latin typeface="Red Hat Text"/>
                          <a:ea typeface="Red Hat Text"/>
                          <a:cs typeface="Red Hat Text"/>
                          <a:sym typeface="Red Hat Text"/>
                        </a:rPr>
                        <a:t> from GEMS</a:t>
                      </a:r>
                      <a:endParaRPr/>
                    </a:p>
                  </a:txBody>
                  <a:tcPr marL="68175" marR="68175" marT="34100" marB="34100"/>
                </a:tc>
                <a:tc>
                  <a:txBody>
                    <a:bodyPr/>
                    <a:lstStyle/>
                    <a:p>
                      <a:pPr marL="0" marR="0" lvl="0" indent="0" algn="l" rtl="0">
                        <a:spcBef>
                          <a:spcPts val="0"/>
                        </a:spcBef>
                        <a:spcAft>
                          <a:spcPts val="0"/>
                        </a:spcAft>
                        <a:buNone/>
                      </a:pPr>
                      <a:r>
                        <a:rPr lang="en-US" sz="1800">
                          <a:latin typeface="Red Hat Text"/>
                          <a:ea typeface="Red Hat Text"/>
                          <a:cs typeface="Red Hat Text"/>
                          <a:sym typeface="Red Hat Text"/>
                        </a:rPr>
                        <a:t>Applied same mask to RAQMS</a:t>
                      </a:r>
                      <a:endParaRPr/>
                    </a:p>
                  </a:txBody>
                  <a:tcPr marL="68175" marR="68175" marT="34100" marB="34100"/>
                </a:tc>
                <a:extLst>
                  <a:ext uri="{0D108BD9-81ED-4DB2-BD59-A6C34878D82A}">
                    <a16:rowId xmlns:a16="http://schemas.microsoft.com/office/drawing/2014/main" val="10004"/>
                  </a:ext>
                </a:extLst>
              </a:tr>
            </a:tbl>
          </a:graphicData>
        </a:graphic>
      </p:graphicFrame>
      <p:sp>
        <p:nvSpPr>
          <p:cNvPr id="139" name="Google Shape;139;p7"/>
          <p:cNvSpPr txBox="1">
            <a:spLocks noGrp="1"/>
          </p:cNvSpPr>
          <p:nvPr>
            <p:ph type="body" idx="2"/>
          </p:nvPr>
        </p:nvSpPr>
        <p:spPr>
          <a:xfrm>
            <a:off x="-1" y="6498903"/>
            <a:ext cx="4308049" cy="350865"/>
          </a:xfrm>
          <a:prstGeom prst="rect">
            <a:avLst/>
          </a:prstGeom>
          <a:solidFill>
            <a:schemeClr val="accent1"/>
          </a:solidFill>
          <a:ln>
            <a:noFill/>
          </a:ln>
        </p:spPr>
        <p:txBody>
          <a:bodyPr spcFirstLastPara="1" wrap="square" lIns="274300" tIns="64000" rIns="182875" bIns="91425" anchor="ctr" anchorCtr="0">
            <a:spAutoFit/>
          </a:bodyPr>
          <a:lstStyle/>
          <a:p>
            <a:pPr marL="0" lvl="0" indent="0" algn="l" rtl="0">
              <a:lnSpc>
                <a:spcPct val="90000"/>
              </a:lnSpc>
              <a:spcBef>
                <a:spcPts val="0"/>
              </a:spcBef>
              <a:spcAft>
                <a:spcPts val="0"/>
              </a:spcAft>
              <a:buSzPts val="1260"/>
              <a:buNone/>
            </a:pPr>
            <a:r>
              <a:rPr lang="en-US" dirty="0"/>
              <a:t>SSEC Summer Internship Presentation – July 2025</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495300" y="457200"/>
            <a:ext cx="106680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rgbClr val="353535"/>
              </a:buClr>
              <a:buSzPts val="3400"/>
              <a:buFont typeface="Red Hat Text"/>
              <a:buNone/>
            </a:pPr>
            <a:r>
              <a:rPr lang="en-US"/>
              <a:t>RAQMS Processing Workflow</a:t>
            </a:r>
            <a:endParaRPr/>
          </a:p>
        </p:txBody>
      </p:sp>
      <p:pic>
        <p:nvPicPr>
          <p:cNvPr id="145" name="Google Shape;145;p8"/>
          <p:cNvPicPr preferRelativeResize="0"/>
          <p:nvPr/>
        </p:nvPicPr>
        <p:blipFill rotWithShape="1">
          <a:blip r:embed="rId3">
            <a:alphaModFix/>
          </a:blip>
          <a:srcRect l="9189" t="21" r="11554" b="22"/>
          <a:stretch/>
        </p:blipFill>
        <p:spPr>
          <a:xfrm>
            <a:off x="273023" y="1753691"/>
            <a:ext cx="4655271" cy="2332017"/>
          </a:xfrm>
          <a:prstGeom prst="rect">
            <a:avLst/>
          </a:prstGeom>
          <a:noFill/>
          <a:ln>
            <a:noFill/>
          </a:ln>
        </p:spPr>
      </p:pic>
      <p:pic>
        <p:nvPicPr>
          <p:cNvPr id="146" name="Google Shape;146;p8"/>
          <p:cNvPicPr preferRelativeResize="0"/>
          <p:nvPr/>
        </p:nvPicPr>
        <p:blipFill rotWithShape="1">
          <a:blip r:embed="rId4">
            <a:alphaModFix/>
          </a:blip>
          <a:srcRect l="17" r="16"/>
          <a:stretch/>
        </p:blipFill>
        <p:spPr>
          <a:xfrm>
            <a:off x="5815504" y="1851109"/>
            <a:ext cx="5348409" cy="2160000"/>
          </a:xfrm>
          <a:prstGeom prst="rect">
            <a:avLst/>
          </a:prstGeom>
          <a:noFill/>
          <a:ln>
            <a:noFill/>
          </a:ln>
        </p:spPr>
      </p:pic>
      <p:pic>
        <p:nvPicPr>
          <p:cNvPr id="147" name="Google Shape;147;p8"/>
          <p:cNvPicPr preferRelativeResize="0"/>
          <p:nvPr/>
        </p:nvPicPr>
        <p:blipFill rotWithShape="1">
          <a:blip r:embed="rId5">
            <a:alphaModFix/>
          </a:blip>
          <a:srcRect l="43" r="42"/>
          <a:stretch/>
        </p:blipFill>
        <p:spPr>
          <a:xfrm>
            <a:off x="6167798" y="4240800"/>
            <a:ext cx="4643820" cy="2160000"/>
          </a:xfrm>
          <a:prstGeom prst="rect">
            <a:avLst/>
          </a:prstGeom>
          <a:noFill/>
          <a:ln>
            <a:noFill/>
          </a:ln>
        </p:spPr>
      </p:pic>
      <p:sp>
        <p:nvSpPr>
          <p:cNvPr id="148" name="Google Shape;148;p8"/>
          <p:cNvSpPr/>
          <p:nvPr/>
        </p:nvSpPr>
        <p:spPr>
          <a:xfrm>
            <a:off x="5224712" y="2941286"/>
            <a:ext cx="445667" cy="352165"/>
          </a:xfrm>
          <a:prstGeom prst="rightArrow">
            <a:avLst>
              <a:gd name="adj1" fmla="val 50000"/>
              <a:gd name="adj2" fmla="val 50000"/>
            </a:avLst>
          </a:prstGeom>
          <a:solidFill>
            <a:schemeClr val="accent1"/>
          </a:solidFill>
          <a:ln w="12700" cap="flat" cmpd="sng">
            <a:solidFill>
              <a:srgbClr val="5302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8"/>
          <p:cNvSpPr/>
          <p:nvPr/>
        </p:nvSpPr>
        <p:spPr>
          <a:xfrm rot="5400000">
            <a:off x="8340603" y="3888010"/>
            <a:ext cx="388677" cy="403802"/>
          </a:xfrm>
          <a:prstGeom prst="rightArrow">
            <a:avLst>
              <a:gd name="adj1" fmla="val 50000"/>
              <a:gd name="adj2" fmla="val 50000"/>
            </a:avLst>
          </a:prstGeom>
          <a:solidFill>
            <a:schemeClr val="accent1"/>
          </a:solidFill>
          <a:ln w="12700" cap="flat" cmpd="sng">
            <a:solidFill>
              <a:srgbClr val="5302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8"/>
          <p:cNvSpPr/>
          <p:nvPr/>
        </p:nvSpPr>
        <p:spPr>
          <a:xfrm rot="10800000">
            <a:off x="5177325" y="4490978"/>
            <a:ext cx="445667" cy="352165"/>
          </a:xfrm>
          <a:prstGeom prst="rightArrow">
            <a:avLst>
              <a:gd name="adj1" fmla="val 50000"/>
              <a:gd name="adj2" fmla="val 50000"/>
            </a:avLst>
          </a:prstGeom>
          <a:solidFill>
            <a:schemeClr val="accent1"/>
          </a:solidFill>
          <a:ln w="12700" cap="flat" cmpd="sng">
            <a:solidFill>
              <a:srgbClr val="5302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1" name="Google Shape;151;p8"/>
          <p:cNvPicPr preferRelativeResize="0"/>
          <p:nvPr/>
        </p:nvPicPr>
        <p:blipFill rotWithShape="1">
          <a:blip r:embed="rId6">
            <a:alphaModFix/>
          </a:blip>
          <a:srcRect t="116" b="116"/>
          <a:stretch/>
        </p:blipFill>
        <p:spPr>
          <a:xfrm>
            <a:off x="273023" y="4240800"/>
            <a:ext cx="4643820" cy="2214762"/>
          </a:xfrm>
          <a:prstGeom prst="rect">
            <a:avLst/>
          </a:prstGeom>
          <a:noFill/>
          <a:ln>
            <a:noFill/>
          </a:ln>
        </p:spPr>
      </p:pic>
      <p:sp>
        <p:nvSpPr>
          <p:cNvPr id="152" name="Google Shape;152;p8"/>
          <p:cNvSpPr txBox="1"/>
          <p:nvPr/>
        </p:nvSpPr>
        <p:spPr>
          <a:xfrm>
            <a:off x="1466545" y="4404027"/>
            <a:ext cx="2141951" cy="369332"/>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Final RAQMS Output</a:t>
            </a:r>
            <a:endParaRPr sz="1800" b="0" i="0" u="none" strike="noStrike" cap="none">
              <a:solidFill>
                <a:schemeClr val="dk1"/>
              </a:solidFill>
              <a:latin typeface="Calibri"/>
              <a:ea typeface="Calibri"/>
              <a:cs typeface="Calibri"/>
              <a:sym typeface="Calibri"/>
            </a:endParaRPr>
          </a:p>
        </p:txBody>
      </p:sp>
      <p:sp>
        <p:nvSpPr>
          <p:cNvPr id="153" name="Google Shape;153;p8"/>
          <p:cNvSpPr txBox="1"/>
          <p:nvPr/>
        </p:nvSpPr>
        <p:spPr>
          <a:xfrm>
            <a:off x="4327178" y="5006771"/>
            <a:ext cx="2315462" cy="923330"/>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Apply Satellite Mask (e.g., TEMPO cloud fraction &lt; 0.15)</a:t>
            </a:r>
            <a:endParaRPr/>
          </a:p>
        </p:txBody>
      </p:sp>
      <p:sp>
        <p:nvSpPr>
          <p:cNvPr id="154" name="Google Shape;154;p8"/>
          <p:cNvSpPr txBox="1"/>
          <p:nvPr/>
        </p:nvSpPr>
        <p:spPr>
          <a:xfrm>
            <a:off x="10403174" y="3540964"/>
            <a:ext cx="1774222" cy="923330"/>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Regrid to satellite resolution</a:t>
            </a:r>
            <a:endParaRPr/>
          </a:p>
        </p:txBody>
      </p:sp>
      <p:sp>
        <p:nvSpPr>
          <p:cNvPr id="155" name="Google Shape;155;p8"/>
          <p:cNvSpPr txBox="1"/>
          <p:nvPr/>
        </p:nvSpPr>
        <p:spPr>
          <a:xfrm>
            <a:off x="4802020" y="2013978"/>
            <a:ext cx="1556153" cy="923330"/>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Red Hat Text"/>
                <a:ea typeface="Red Hat Text"/>
                <a:cs typeface="Red Hat Text"/>
                <a:sym typeface="Red Hat Text"/>
              </a:rPr>
              <a:t>Daylight Filter (keep only SZA &lt; 70°)</a:t>
            </a:r>
            <a:endParaRPr/>
          </a:p>
        </p:txBody>
      </p:sp>
      <p:sp>
        <p:nvSpPr>
          <p:cNvPr id="156" name="Google Shape;156;p8"/>
          <p:cNvSpPr txBox="1"/>
          <p:nvPr/>
        </p:nvSpPr>
        <p:spPr>
          <a:xfrm>
            <a:off x="6470146" y="227509"/>
            <a:ext cx="459972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1" u="none" strike="noStrike" cap="none">
                <a:solidFill>
                  <a:schemeClr val="dk1"/>
                </a:solidFill>
                <a:latin typeface="Red Hat Text"/>
                <a:ea typeface="Red Hat Text"/>
                <a:cs typeface="Red Hat Text"/>
                <a:sym typeface="Red Hat Text"/>
              </a:rPr>
              <a:t>RAQMS data is masked to match satellite observation conditions: daylight only, regridded to the satellite grid, and masked using satellite cloud and quality control flags.</a:t>
            </a:r>
            <a:endParaRPr sz="1800" b="0" i="1" u="none" strike="noStrike" cap="none">
              <a:solidFill>
                <a:schemeClr val="dk1"/>
              </a:solidFill>
              <a:latin typeface="Red Hat Text"/>
              <a:ea typeface="Red Hat Text"/>
              <a:cs typeface="Red Hat Text"/>
              <a:sym typeface="Red Hat Text"/>
            </a:endParaRPr>
          </a:p>
        </p:txBody>
      </p:sp>
      <p:sp>
        <p:nvSpPr>
          <p:cNvPr id="157" name="Google Shape;157;p8"/>
          <p:cNvSpPr txBox="1">
            <a:spLocks noGrp="1"/>
          </p:cNvSpPr>
          <p:nvPr>
            <p:ph type="body" idx="2"/>
          </p:nvPr>
        </p:nvSpPr>
        <p:spPr>
          <a:xfrm>
            <a:off x="0" y="6498903"/>
            <a:ext cx="4327178" cy="350865"/>
          </a:xfrm>
          <a:prstGeom prst="rect">
            <a:avLst/>
          </a:prstGeom>
          <a:solidFill>
            <a:schemeClr val="accent1"/>
          </a:solidFill>
          <a:ln>
            <a:noFill/>
          </a:ln>
        </p:spPr>
        <p:txBody>
          <a:bodyPr spcFirstLastPara="1" wrap="square" lIns="274300" tIns="64000" rIns="182875" bIns="91425" anchor="ctr" anchorCtr="0">
            <a:spAutoFit/>
          </a:bodyPr>
          <a:lstStyle/>
          <a:p>
            <a:pPr marL="0" lvl="0" indent="0" algn="l" rtl="0">
              <a:lnSpc>
                <a:spcPct val="90000"/>
              </a:lnSpc>
              <a:spcBef>
                <a:spcPts val="0"/>
              </a:spcBef>
              <a:spcAft>
                <a:spcPts val="0"/>
              </a:spcAft>
              <a:buSzPts val="1260"/>
              <a:buNone/>
            </a:pPr>
            <a:r>
              <a:rPr lang="en-US"/>
              <a:t>SSEC Summer Internship Presentation – July 2025</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TotalTime>
  <Words>1001</Words>
  <Application>Microsoft Office PowerPoint</Application>
  <PresentationFormat>Widescreen</PresentationFormat>
  <Paragraphs>104</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Red Hat Text</vt:lpstr>
      <vt:lpstr>Office Theme</vt:lpstr>
      <vt:lpstr>How I became part of the TEMPO Science Team</vt:lpstr>
      <vt:lpstr>Doreen Neil</vt:lpstr>
      <vt:lpstr>Sometime in 2011…. </vt:lpstr>
      <vt:lpstr>Nyquist Sampling Theorem</vt:lpstr>
      <vt:lpstr>Nyquist Frequency</vt:lpstr>
      <vt:lpstr>The Next Generation of Scientists: Adji Lubianashari</vt:lpstr>
      <vt:lpstr>UFS-RAQMS Model</vt:lpstr>
      <vt:lpstr>Satellite Data Preparation</vt:lpstr>
      <vt:lpstr>RAQMS Processing Workflow</vt:lpstr>
      <vt:lpstr>GEMS vs RAQMS Monthly Avg Tropospheric NO₂</vt:lpstr>
      <vt:lpstr>TEMPO vs RAQMS Monthly Avg NO₂</vt:lpstr>
      <vt:lpstr>High – Bias Locations</vt:lpstr>
      <vt:lpstr>From Doreen</vt:lpstr>
      <vt:lpstr>From Doreen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Pierce</dc:creator>
  <cp:lastModifiedBy>Brad Pierce</cp:lastModifiedBy>
  <cp:revision>1</cp:revision>
  <dcterms:created xsi:type="dcterms:W3CDTF">2025-08-17T16:15:13Z</dcterms:created>
  <dcterms:modified xsi:type="dcterms:W3CDTF">2025-08-17T18:29:06Z</dcterms:modified>
</cp:coreProperties>
</file>