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92" r:id="rId1"/>
    <p:sldMasterId id="2147483825" r:id="rId2"/>
    <p:sldMasterId id="2147483840" r:id="rId3"/>
    <p:sldMasterId id="2147483891" r:id="rId4"/>
    <p:sldMasterId id="2147483906" r:id="rId5"/>
  </p:sldMasterIdLst>
  <p:notesMasterIdLst>
    <p:notesMasterId r:id="rId22"/>
  </p:notesMasterIdLst>
  <p:sldIdLst>
    <p:sldId id="1042652932" r:id="rId6"/>
    <p:sldId id="1042652956" r:id="rId7"/>
    <p:sldId id="1042652957" r:id="rId8"/>
    <p:sldId id="496" r:id="rId9"/>
    <p:sldId id="461" r:id="rId10"/>
    <p:sldId id="353" r:id="rId11"/>
    <p:sldId id="439" r:id="rId12"/>
    <p:sldId id="499" r:id="rId13"/>
    <p:sldId id="1042652831" r:id="rId14"/>
    <p:sldId id="490" r:id="rId15"/>
    <p:sldId id="401" r:id="rId16"/>
    <p:sldId id="403" r:id="rId17"/>
    <p:sldId id="548" r:id="rId18"/>
    <p:sldId id="1042652854" r:id="rId19"/>
    <p:sldId id="1042652958" r:id="rId20"/>
    <p:sldId id="1042652959" r:id="rId21"/>
  </p:sldIdLst>
  <p:sldSz cx="12192000" cy="6858000"/>
  <p:notesSz cx="6858000" cy="9144000"/>
  <p:embeddedFontLst>
    <p:embeddedFont>
      <p:font typeface="Arial Unicode MS" panose="020B0604020202020204" pitchFamily="34" charset="-128"/>
      <p:regular r:id="rId23"/>
    </p:embeddedFont>
    <p:embeddedFont>
      <p:font typeface="Arial Black" panose="020B0604020202020204" pitchFamily="34" charset="0"/>
      <p:bold r:id="rId24"/>
    </p:embeddedFont>
    <p:embeddedFont>
      <p:font typeface="Arial Narrow" panose="020B0604020202020204" pitchFamily="34" charset="0"/>
      <p:regular r:id="rId25"/>
      <p:bold r:id="rId26"/>
      <p:italic r:id="rId27"/>
      <p:boldItalic r:id="rId28"/>
    </p:embeddedFont>
    <p:embeddedFont>
      <p:font typeface="Charis SIL" panose="02000500060000020004" pitchFamily="2" charset="77"/>
      <p:regular r:id="rId29"/>
      <p:bold r:id="rId30"/>
      <p:italic r:id="rId31"/>
      <p:boldItalic r:id="rId32"/>
    </p:embeddedFont>
    <p:embeddedFont>
      <p:font typeface="Monotype Sorts" pitchFamily="2" charset="2"/>
      <p:regular r:id="rId33"/>
    </p:embeddedFont>
    <p:embeddedFont>
      <p:font typeface="ＭＳ Ｐゴシック" panose="020B0600070205080204" pitchFamily="34" charset="-128"/>
      <p:regular r:id="rId34"/>
    </p:embeddedFont>
    <p:embeddedFont>
      <p:font typeface="Roboto" panose="02000000000000000000" pitchFamily="2"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1pPr>
    <a:lvl2pPr marR="0" lvl="1"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2pPr>
    <a:lvl3pPr marR="0" lvl="2"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3pPr>
    <a:lvl4pPr marR="0" lvl="3"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4pPr>
    <a:lvl5pPr marR="0" lvl="4"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5pPr>
    <a:lvl6pPr marR="0" lvl="5"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6pPr>
    <a:lvl7pPr marR="0" lvl="6"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7pPr>
    <a:lvl8pPr marR="0" lvl="7"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8pPr>
    <a:lvl9pPr marR="0" lvl="8"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9pPr>
  </p:defaultTextStyle>
  <p:extLst>
    <p:ext uri="{521415D9-36F7-43E2-AB2F-B90AF26B5E84}">
      <p14:sectionLst xmlns:p14="http://schemas.microsoft.com/office/powerpoint/2010/main">
        <p14:section name="Default Section" id="{CF1DBF73-D01E-0C49-B799-C558379792F6}">
          <p14:sldIdLst>
            <p14:sldId id="1042652932"/>
            <p14:sldId id="1042652956"/>
            <p14:sldId id="1042652957"/>
            <p14:sldId id="496"/>
            <p14:sldId id="461"/>
            <p14:sldId id="353"/>
            <p14:sldId id="439"/>
            <p14:sldId id="499"/>
            <p14:sldId id="1042652831"/>
            <p14:sldId id="490"/>
            <p14:sldId id="401"/>
            <p14:sldId id="403"/>
            <p14:sldId id="548"/>
            <p14:sldId id="1042652854"/>
            <p14:sldId id="1042652958"/>
            <p14:sldId id="1042652959"/>
          </p14:sldIdLst>
        </p14:section>
        <p14:section name="Extra Slides" id="{A339CAC6-9E4C-8A4D-A83A-D1482D03EE84}">
          <p14:sldIdLst/>
        </p14:section>
      </p14:sectionLst>
    </p:ext>
    <p:ext uri="{EFAFB233-063F-42B5-8137-9DF3F51BA10A}">
      <p15:sldGuideLst xmlns:p15="http://schemas.microsoft.com/office/powerpoint/2012/main">
        <p15:guide id="1" userDrawn="1">
          <p15:clr>
            <a:srgbClr val="A4A3A4"/>
          </p15:clr>
        </p15:guide>
        <p15:guide id="2" pos="7680" userDrawn="1">
          <p15:clr>
            <a:srgbClr val="A4A3A4"/>
          </p15:clr>
        </p15:guide>
        <p15:guide id="3" pos="288" userDrawn="1">
          <p15:clr>
            <a:srgbClr val="A4A3A4"/>
          </p15:clr>
        </p15:guide>
        <p15:guide id="5" pos="3129" userDrawn="1">
          <p15:clr>
            <a:srgbClr val="A4A3A4"/>
          </p15:clr>
        </p15:guide>
        <p15:guide id="6" pos="4550" userDrawn="1">
          <p15:clr>
            <a:srgbClr val="A4A3A4"/>
          </p15:clr>
        </p15:guide>
        <p15:guide id="7" pos="5971" userDrawn="1">
          <p15:clr>
            <a:srgbClr val="A4A3A4"/>
          </p15:clr>
        </p15:guide>
        <p15:guide id="8" pos="1680" userDrawn="1">
          <p15:clr>
            <a:srgbClr val="A4A3A4"/>
          </p15:clr>
        </p15:guide>
        <p15:guide id="9" orient="horz" userDrawn="1">
          <p15:clr>
            <a:srgbClr val="A4A3A4"/>
          </p15:clr>
        </p15:guide>
        <p15:guide id="10" orient="horz" pos="4320" userDrawn="1">
          <p15:clr>
            <a:srgbClr val="A4A3A4"/>
          </p15:clr>
        </p15:guide>
        <p15:guide id="11" orient="horz" pos="288" userDrawn="1">
          <p15:clr>
            <a:srgbClr val="A4A3A4"/>
          </p15:clr>
        </p15:guide>
        <p15:guide id="12" orient="horz" pos="1224" userDrawn="1">
          <p15:clr>
            <a:srgbClr val="A4A3A4"/>
          </p15:clr>
        </p15:guide>
        <p15:guide id="13" orient="horz" pos="2160" userDrawn="1">
          <p15:clr>
            <a:srgbClr val="A4A3A4"/>
          </p15:clr>
        </p15:guide>
        <p15:guide id="14" orient="horz" pos="3096" userDrawn="1">
          <p15:clr>
            <a:srgbClr val="A4A3A4"/>
          </p15:clr>
        </p15:guide>
        <p15:guide id="15" orient="horz" pos="4032" userDrawn="1">
          <p15:clr>
            <a:srgbClr val="A4A3A4"/>
          </p15:clr>
        </p15:guide>
      </p15:sldGuideLst>
    </p:ext>
    <p:ext uri="{2D200454-40CA-4A62-9FC3-DE9A4176ACB9}">
      <p15:notes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43" roundtripDataSignature="AMtx7miMg9YnZMNIHdF/EhWla0zjss6U9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2FF"/>
    <a:srgbClr val="0432FF"/>
    <a:srgbClr val="2AA02B"/>
    <a:srgbClr val="000000"/>
    <a:srgbClr val="6ACCCD"/>
    <a:srgbClr val="8664AB"/>
    <a:srgbClr val="1A9CD9"/>
    <a:srgbClr val="77BE44"/>
    <a:srgbClr val="6BC7B8"/>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8F0D6B-9DE1-44A4-8905-CB716E5BCF68}">
  <a:tblStyle styleId="{CA8F0D6B-9DE1-44A4-8905-CB716E5BCF6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68" autoAdjust="0"/>
    <p:restoredTop sz="87129" autoAdjust="0"/>
  </p:normalViewPr>
  <p:slideViewPr>
    <p:cSldViewPr snapToGrid="0">
      <p:cViewPr varScale="1">
        <p:scale>
          <a:sx n="117" d="100"/>
          <a:sy n="117" d="100"/>
        </p:scale>
        <p:origin x="184" y="648"/>
      </p:cViewPr>
      <p:guideLst>
        <p:guide/>
        <p:guide pos="7680"/>
        <p:guide pos="288"/>
        <p:guide pos="3129"/>
        <p:guide pos="4550"/>
        <p:guide pos="5971"/>
        <p:guide pos="1680"/>
        <p:guide orient="horz"/>
        <p:guide orient="horz" pos="4320"/>
        <p:guide orient="horz" pos="288"/>
        <p:guide orient="horz" pos="1224"/>
        <p:guide orient="horz" pos="2160"/>
        <p:guide orient="horz" pos="3096"/>
        <p:guide orient="horz" pos="4032"/>
      </p:guideLst>
    </p:cSldViewPr>
  </p:slideViewPr>
  <p:outlineViewPr>
    <p:cViewPr>
      <p:scale>
        <a:sx n="33" d="100"/>
        <a:sy n="33" d="100"/>
      </p:scale>
      <p:origin x="0" y="-10683"/>
    </p:cViewPr>
    <p:sldLst>
      <p:sld r:id="rId1" collapse="1"/>
      <p:sld r:id="rId2" collapse="1"/>
    </p:sldLst>
  </p:outlineViewPr>
  <p:notesTextViewPr>
    <p:cViewPr>
      <p:scale>
        <a:sx n="85" d="100"/>
        <a:sy n="85" d="100"/>
      </p:scale>
      <p:origin x="0" y="0"/>
    </p:cViewPr>
  </p:notesTextViewPr>
  <p:sorterViewPr>
    <p:cViewPr varScale="1">
      <p:scale>
        <a:sx n="1" d="1"/>
        <a:sy n="1" d="1"/>
      </p:scale>
      <p:origin x="0" y="-22320"/>
    </p:cViewPr>
  </p:sorterViewPr>
  <p:notesViewPr>
    <p:cSldViewPr snapToGrid="0">
      <p:cViewPr varScale="1">
        <p:scale>
          <a:sx n="113" d="100"/>
          <a:sy n="113" d="100"/>
        </p:scale>
        <p:origin x="4929" y="8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6.xml"/><Relationship Id="rId34" Type="http://schemas.openxmlformats.org/officeDocument/2006/relationships/font" Target="fonts/font12.fntdata"/><Relationship Id="rId42" Type="http://schemas.openxmlformats.org/officeDocument/2006/relationships/font" Target="fonts/font20.fntdata"/><Relationship Id="rId146"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14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14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147"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9.fntdata"/><Relationship Id="rId145"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n-lt"/>
                <a:ea typeface="+mn-ea"/>
                <a:cs typeface="+mn-cs"/>
                <a:sym typeface="Roboto" panose="02000000000000000000" pitchFamily="2" charset="0"/>
              </a:defRPr>
            </a:lvl1pPr>
            <a:lvl2pPr marR="0" lvl="1"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2pPr>
            <a:lvl3pPr marR="0" lvl="2"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3pPr>
            <a:lvl4pPr marR="0" lvl="3"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4pPr>
            <a:lvl5pPr marR="0" lvl="4"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5pPr>
            <a:lvl6pPr marR="0" lvl="5"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6pPr>
            <a:lvl7pPr marR="0" lvl="6"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7pPr>
            <a:lvl8pPr marR="0" lvl="7"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8pPr>
            <a:lvl9pPr marR="0" lvl="8"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n-lt"/>
                <a:ea typeface="+mn-ea"/>
                <a:cs typeface="+mn-cs"/>
                <a:sym typeface="Roboto" panose="02000000000000000000" pitchFamily="2" charset="0"/>
              </a:defRPr>
            </a:lvl1pPr>
            <a:lvl2pPr marR="0" lvl="1"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2pPr>
            <a:lvl3pPr marR="0" lvl="2"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3pPr>
            <a:lvl4pPr marR="0" lvl="3"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4pPr>
            <a:lvl5pPr marR="0" lvl="4"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5pPr>
            <a:lvl6pPr marR="0" lvl="5"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6pPr>
            <a:lvl7pPr marR="0" lvl="6"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7pPr>
            <a:lvl8pPr marR="0" lvl="7"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8pPr>
            <a:lvl9pPr marR="0" lvl="8"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n-lt"/>
                <a:ea typeface="+mn-ea"/>
                <a:cs typeface="+mn-cs"/>
                <a:sym typeface="Roboto" panose="02000000000000000000" pitchFamily="2" charset="0"/>
              </a:defRPr>
            </a:lvl1pPr>
            <a:lvl2pPr marR="0" lvl="1"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2pPr>
            <a:lvl3pPr marR="0" lvl="2"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3pPr>
            <a:lvl4pPr marR="0" lvl="3"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4pPr>
            <a:lvl5pPr marR="0" lvl="4"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5pPr>
            <a:lvl6pPr marR="0" lvl="5"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6pPr>
            <a:lvl7pPr marR="0" lvl="6"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7pPr>
            <a:lvl8pPr marR="0" lvl="7"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8pPr>
            <a:lvl9pPr marR="0" lvl="8"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n-lt"/>
                <a:ea typeface="+mn-ea"/>
                <a:cs typeface="+mn-cs"/>
                <a:sym typeface="Roboto" panose="02000000000000000000" pitchFamily="2" charset="0"/>
              </a:rPr>
              <a:t>‹#›</a:t>
            </a:fld>
            <a:endParaRPr sz="1200" b="0" i="0" u="none" strike="noStrike" cap="none">
              <a:solidFill>
                <a:schemeClr val="dk1"/>
              </a:solidFill>
              <a:latin typeface="+mn-lt"/>
              <a:ea typeface="+mn-ea"/>
              <a:cs typeface="+mn-cs"/>
              <a:sym typeface="Roboto" panose="02000000000000000000" pitchFamily="2" charset="0"/>
            </a:endParaRPr>
          </a:p>
        </p:txBody>
      </p:sp>
      <p:sp>
        <p:nvSpPr>
          <p:cNvPr id="2" name="Notes Placeholder 1">
            <a:extLst>
              <a:ext uri="{FF2B5EF4-FFF2-40B4-BE49-F238E27FC236}">
                <a16:creationId xmlns:a16="http://schemas.microsoft.com/office/drawing/2014/main" id="{90E207A2-0DBA-840A-0584-6244E4328EF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0" marR="0" lvl="0" indent="0" algn="l" rtl="0">
      <a:lnSpc>
        <a:spcPct val="100000"/>
      </a:lnSpc>
      <a:spcBef>
        <a:spcPts val="1200"/>
      </a:spcBef>
      <a:spcAft>
        <a:spcPts val="0"/>
      </a:spcAft>
      <a:buClr>
        <a:srgbClr val="000000"/>
      </a:buClr>
      <a:buFont typeface="Roboto" panose="02000000000000000000" pitchFamily="2" charset="0"/>
      <a:defRPr sz="1200" b="0" i="0" u="none" strike="noStrike" cap="none">
        <a:solidFill>
          <a:srgbClr val="000000"/>
        </a:solidFill>
        <a:latin typeface="+mn-lt"/>
        <a:ea typeface="+mn-ea"/>
        <a:cs typeface="+mn-cs"/>
        <a:sym typeface="Roboto" panose="02000000000000000000" pitchFamily="2" charset="0"/>
      </a:defRPr>
    </a:lvl1pPr>
    <a:lvl2pPr marR="0" lvl="1" algn="l" rtl="0">
      <a:lnSpc>
        <a:spcPct val="100000"/>
      </a:lnSpc>
      <a:spcBef>
        <a:spcPts val="1200"/>
      </a:spcBef>
      <a:spcAft>
        <a:spcPts val="0"/>
      </a:spcAft>
      <a:buClr>
        <a:srgbClr val="000000"/>
      </a:buClr>
      <a:buFont typeface="Roboto" panose="02000000000000000000" pitchFamily="2" charset="0"/>
      <a:defRPr sz="1200" b="0" i="0" u="none" strike="noStrike" cap="none">
        <a:solidFill>
          <a:srgbClr val="000000"/>
        </a:solidFill>
        <a:latin typeface="+mn-lt"/>
        <a:ea typeface="+mn-ea"/>
        <a:cs typeface="+mn-cs"/>
        <a:sym typeface="Roboto" panose="02000000000000000000" pitchFamily="2" charset="0"/>
      </a:defRPr>
    </a:lvl2pPr>
    <a:lvl3pPr marR="0" lvl="2" algn="l" rtl="0">
      <a:lnSpc>
        <a:spcPct val="100000"/>
      </a:lnSpc>
      <a:spcBef>
        <a:spcPts val="1200"/>
      </a:spcBef>
      <a:spcAft>
        <a:spcPts val="0"/>
      </a:spcAft>
      <a:buClr>
        <a:srgbClr val="000000"/>
      </a:buClr>
      <a:buFont typeface="Roboto" panose="02000000000000000000" pitchFamily="2" charset="0"/>
      <a:defRPr sz="1200" b="0" i="0" u="none" strike="noStrike" cap="none">
        <a:solidFill>
          <a:srgbClr val="000000"/>
        </a:solidFill>
        <a:latin typeface="+mn-lt"/>
        <a:ea typeface="+mn-ea"/>
        <a:cs typeface="+mn-cs"/>
        <a:sym typeface="Roboto" panose="02000000000000000000" pitchFamily="2" charset="0"/>
      </a:defRPr>
    </a:lvl3pPr>
    <a:lvl4pPr marR="0" lvl="3" algn="l" rtl="0">
      <a:lnSpc>
        <a:spcPct val="100000"/>
      </a:lnSpc>
      <a:spcBef>
        <a:spcPts val="1200"/>
      </a:spcBef>
      <a:spcAft>
        <a:spcPts val="0"/>
      </a:spcAft>
      <a:buClr>
        <a:srgbClr val="000000"/>
      </a:buClr>
      <a:buFont typeface="Roboto" panose="02000000000000000000" pitchFamily="2" charset="0"/>
      <a:defRPr sz="1200" b="0" i="0" u="none" strike="noStrike" cap="none">
        <a:solidFill>
          <a:srgbClr val="000000"/>
        </a:solidFill>
        <a:latin typeface="+mn-lt"/>
        <a:ea typeface="+mn-ea"/>
        <a:cs typeface="+mn-cs"/>
        <a:sym typeface="Roboto" panose="02000000000000000000" pitchFamily="2" charset="0"/>
      </a:defRPr>
    </a:lvl4pPr>
    <a:lvl5pPr marR="0" lvl="4" algn="l" rtl="0">
      <a:lnSpc>
        <a:spcPct val="100000"/>
      </a:lnSpc>
      <a:spcBef>
        <a:spcPts val="1200"/>
      </a:spcBef>
      <a:spcAft>
        <a:spcPts val="0"/>
      </a:spcAft>
      <a:buClr>
        <a:srgbClr val="000000"/>
      </a:buClr>
      <a:buFont typeface="Roboto" panose="02000000000000000000" pitchFamily="2" charset="0"/>
      <a:defRPr sz="1200" b="0" i="0" u="none" strike="noStrike" cap="none">
        <a:solidFill>
          <a:srgbClr val="000000"/>
        </a:solidFill>
        <a:latin typeface="+mn-lt"/>
        <a:ea typeface="+mn-ea"/>
        <a:cs typeface="+mn-cs"/>
        <a:sym typeface="Roboto" panose="02000000000000000000" pitchFamily="2" charset="0"/>
      </a:defRPr>
    </a:lvl5pPr>
    <a:lvl6pPr marR="0" lvl="5"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6pPr>
    <a:lvl7pPr marR="0" lvl="6"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7pPr>
    <a:lvl8pPr marR="0" lvl="7"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8pPr>
    <a:lvl9pPr marR="0" lvl="8"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Roboto" panose="02000000000000000000" pitchFamily="2" charset="0"/>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mn-lt"/>
                <a:ea typeface="+mn-ea"/>
                <a:cs typeface="+mn-cs"/>
                <a:sym typeface="Roboto" panose="02000000000000000000" pitchFamily="2" charset="0"/>
              </a:rPr>
              <a:pPr marL="0" marR="0" lvl="0" indent="0" algn="r" defTabSz="914400" rtl="0" eaLnBrk="1" fontAlgn="auto" latinLnBrk="0" hangingPunct="1">
                <a:lnSpc>
                  <a:spcPct val="100000"/>
                </a:lnSpc>
                <a:spcBef>
                  <a:spcPts val="0"/>
                </a:spcBef>
                <a:spcAft>
                  <a:spcPts val="0"/>
                </a:spcAft>
                <a:buClr>
                  <a:srgbClr val="000000"/>
                </a:buClr>
                <a:buSzPts val="1200"/>
                <a:buFont typeface="Roboto" panose="02000000000000000000" pitchFamily="2" charset="0"/>
                <a:buNone/>
                <a:tabLst/>
                <a:defRPr/>
              </a:pPr>
              <a:t>1</a:t>
            </a:fld>
            <a:endParaRPr kumimoji="0" sz="1200" b="0" i="0" u="none" strike="noStrike" kern="1200" cap="none" spc="0" normalizeH="0" baseline="0" noProof="0">
              <a:ln>
                <a:noFill/>
              </a:ln>
              <a:solidFill>
                <a:srgbClr val="000000"/>
              </a:solidFill>
              <a:effectLst/>
              <a:uLnTx/>
              <a:uFillTx/>
              <a:latin typeface="+mn-lt"/>
              <a:ea typeface="+mn-ea"/>
              <a:cs typeface="+mn-cs"/>
              <a:sym typeface="Roboto" panose="02000000000000000000" pitchFamily="2" charset="0"/>
            </a:endParaRPr>
          </a:p>
        </p:txBody>
      </p:sp>
    </p:spTree>
    <p:extLst>
      <p:ext uri="{BB962C8B-B14F-4D97-AF65-F5344CB8AC3E}">
        <p14:creationId xmlns:p14="http://schemas.microsoft.com/office/powerpoint/2010/main" val="1741143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6DB66DA-EB9D-F1BB-EADF-764955F2CD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F06C1E-36CA-DA4C-8C54-EFE5854A6B4E}"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58371" name="Text Box 2">
            <a:extLst>
              <a:ext uri="{FF2B5EF4-FFF2-40B4-BE49-F238E27FC236}">
                <a16:creationId xmlns:a16="http://schemas.microsoft.com/office/drawing/2014/main" id="{CDBEA647-3DB5-A25F-2443-6FB6DCC9D369}"/>
              </a:ext>
            </a:extLst>
          </p:cNvPr>
          <p:cNvSpPr txBox="1">
            <a:spLocks noChangeArrowheads="1"/>
          </p:cNvSpPr>
          <p:nvPr/>
        </p:nvSpPr>
        <p:spPr bwMode="auto">
          <a:xfrm>
            <a:off x="1179513" y="685800"/>
            <a:ext cx="4500562" cy="3429000"/>
          </a:xfrm>
          <a:prstGeom prst="rect">
            <a:avLst/>
          </a:prstGeom>
          <a:solidFill>
            <a:srgbClr val="FFFFFF"/>
          </a:solidFill>
          <a:ln w="9525">
            <a:solidFill>
              <a:srgbClr val="0000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58372" name="Rectangle 3">
            <a:extLst>
              <a:ext uri="{FF2B5EF4-FFF2-40B4-BE49-F238E27FC236}">
                <a16:creationId xmlns:a16="http://schemas.microsoft.com/office/drawing/2014/main" id="{0CCC975A-EAC4-89B6-09D7-9C4929C63045}"/>
              </a:ext>
            </a:extLst>
          </p:cNvPr>
          <p:cNvSpPr>
            <a:spLocks noChangeArrowheads="1"/>
          </p:cNvSpPr>
          <p:nvPr>
            <p:ph type="body"/>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8CEFBBF-57CD-7E02-D5E9-50CBD6172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C7A9C-6287-114F-A607-46B26ACD2703}"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59395" name="Text Box 2">
            <a:extLst>
              <a:ext uri="{FF2B5EF4-FFF2-40B4-BE49-F238E27FC236}">
                <a16:creationId xmlns:a16="http://schemas.microsoft.com/office/drawing/2014/main" id="{C0997BF4-38D3-8F9B-6969-CFE25B7A0E72}"/>
              </a:ext>
            </a:extLst>
          </p:cNvPr>
          <p:cNvSpPr txBox="1">
            <a:spLocks noChangeArrowheads="1"/>
          </p:cNvSpPr>
          <p:nvPr/>
        </p:nvSpPr>
        <p:spPr bwMode="auto">
          <a:xfrm>
            <a:off x="1179513" y="685800"/>
            <a:ext cx="4500562" cy="3429000"/>
          </a:xfrm>
          <a:prstGeom prst="rect">
            <a:avLst/>
          </a:prstGeom>
          <a:solidFill>
            <a:srgbClr val="FFFFFF"/>
          </a:solidFill>
          <a:ln w="9525">
            <a:solidFill>
              <a:srgbClr val="0000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59396" name="Rectangle 3">
            <a:extLst>
              <a:ext uri="{FF2B5EF4-FFF2-40B4-BE49-F238E27FC236}">
                <a16:creationId xmlns:a16="http://schemas.microsoft.com/office/drawing/2014/main" id="{5DC52E72-A87A-8DF4-96D3-A65CCC3CE5A6}"/>
              </a:ext>
            </a:extLst>
          </p:cNvPr>
          <p:cNvSpPr>
            <a:spLocks noChangeArrowheads="1"/>
          </p:cNvSpPr>
          <p:nvPr>
            <p:ph type="body"/>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5CD14E6-9F87-115F-3649-5F921E875F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F4C635-42AD-0F4B-A702-F1EFA004C38D}"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60419" name="Text Box 2">
            <a:extLst>
              <a:ext uri="{FF2B5EF4-FFF2-40B4-BE49-F238E27FC236}">
                <a16:creationId xmlns:a16="http://schemas.microsoft.com/office/drawing/2014/main" id="{C101FF69-8D2E-F833-D56C-23A58CC9FDDE}"/>
              </a:ext>
            </a:extLst>
          </p:cNvPr>
          <p:cNvSpPr txBox="1">
            <a:spLocks noChangeArrowheads="1"/>
          </p:cNvSpPr>
          <p:nvPr/>
        </p:nvSpPr>
        <p:spPr bwMode="auto">
          <a:xfrm>
            <a:off x="1179513" y="685800"/>
            <a:ext cx="4500562" cy="3429000"/>
          </a:xfrm>
          <a:prstGeom prst="rect">
            <a:avLst/>
          </a:prstGeom>
          <a:solidFill>
            <a:srgbClr val="FFFFFF"/>
          </a:solidFill>
          <a:ln w="9525">
            <a:solidFill>
              <a:srgbClr val="000000"/>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60420" name="Rectangle 3">
            <a:extLst>
              <a:ext uri="{FF2B5EF4-FFF2-40B4-BE49-F238E27FC236}">
                <a16:creationId xmlns:a16="http://schemas.microsoft.com/office/drawing/2014/main" id="{0CCF0637-E984-C491-9F3E-C696C63573C2}"/>
              </a:ext>
            </a:extLst>
          </p:cNvPr>
          <p:cNvSpPr>
            <a:spLocks noChangeArrowheads="1"/>
          </p:cNvSpPr>
          <p:nvPr>
            <p:ph type="body"/>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31D4649C-396F-324F-B194-C33F1C27BB23}" type="datetime1">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8/18/25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8002"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8D80FD62-F6B5-704C-A459-83FA2FB7377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8003" name="Rectangle 2"/>
          <p:cNvSpPr>
            <a:spLocks noGrp="1" noRot="1" noChangeAspect="1" noChangeArrowheads="1" noTextEdit="1"/>
          </p:cNvSpPr>
          <p:nvPr>
            <p:ph type="sldImg"/>
          </p:nvPr>
        </p:nvSpPr>
        <p:spPr>
          <a:xfrm>
            <a:off x="215900" y="681038"/>
            <a:ext cx="6146800" cy="3457575"/>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mn-lt"/>
                <a:ea typeface="+mn-ea"/>
                <a:cs typeface="+mn-cs"/>
                <a:sym typeface="Roboto" panose="02000000000000000000" pitchFamily="2" charset="0"/>
              </a:rPr>
              <a:t>14</a:t>
            </a:fld>
            <a:endParaRPr lang="en-US" sz="1200" b="0" i="0" u="none" strike="noStrike" cap="none">
              <a:solidFill>
                <a:schemeClr val="dk1"/>
              </a:solidFill>
              <a:latin typeface="+mn-lt"/>
              <a:ea typeface="+mn-ea"/>
              <a:cs typeface="+mn-cs"/>
              <a:sym typeface="Roboto" panose="02000000000000000000" pitchFamily="2" charset="0"/>
            </a:endParaRPr>
          </a:p>
        </p:txBody>
      </p:sp>
    </p:spTree>
    <p:extLst>
      <p:ext uri="{BB962C8B-B14F-4D97-AF65-F5344CB8AC3E}">
        <p14:creationId xmlns:p14="http://schemas.microsoft.com/office/powerpoint/2010/main" val="254894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C64C8-28A3-476F-1E67-C98754B93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A0FDA-4439-9ACB-895C-361AD65E0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81A1F-E0D1-F0B2-F2EF-D3E8A1F743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715941-EDF5-570B-675B-AA7A3275D1B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mn-lt"/>
                <a:ea typeface="+mn-ea"/>
                <a:cs typeface="+mn-cs"/>
                <a:sym typeface="Roboto" panose="02000000000000000000" pitchFamily="2" charset="0"/>
              </a:rPr>
              <a:t>15</a:t>
            </a:fld>
            <a:endParaRPr lang="en-US" sz="1200" b="0" i="0" u="none" strike="noStrike" cap="none">
              <a:solidFill>
                <a:schemeClr val="dk1"/>
              </a:solidFill>
              <a:latin typeface="+mn-lt"/>
              <a:ea typeface="+mn-ea"/>
              <a:cs typeface="+mn-cs"/>
              <a:sym typeface="Roboto" panose="02000000000000000000" pitchFamily="2" charset="0"/>
            </a:endParaRPr>
          </a:p>
        </p:txBody>
      </p:sp>
    </p:spTree>
    <p:extLst>
      <p:ext uri="{BB962C8B-B14F-4D97-AF65-F5344CB8AC3E}">
        <p14:creationId xmlns:p14="http://schemas.microsoft.com/office/powerpoint/2010/main" val="30212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5014F-12AB-6C52-FC3F-B726D4A68D03}"/>
            </a:ext>
          </a:extLst>
        </p:cNvPr>
        <p:cNvGrpSpPr/>
        <p:nvPr/>
      </p:nvGrpSpPr>
      <p:grpSpPr>
        <a:xfrm>
          <a:off x="0" y="0"/>
          <a:ext cx="0" cy="0"/>
          <a:chOff x="0" y="0"/>
          <a:chExt cx="0" cy="0"/>
        </a:xfrm>
      </p:grpSpPr>
      <p:sp>
        <p:nvSpPr>
          <p:cNvPr id="113665" name="Rectangle 11">
            <a:extLst>
              <a:ext uri="{FF2B5EF4-FFF2-40B4-BE49-F238E27FC236}">
                <a16:creationId xmlns:a16="http://schemas.microsoft.com/office/drawing/2014/main" id="{DE63B424-41DD-2425-CC12-45B3249694F2}"/>
              </a:ext>
            </a:extLst>
          </p:cNvPr>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auto" latinLnBrk="0" hangingPunct="0">
              <a:lnSpc>
                <a:spcPct val="100000"/>
              </a:lnSpc>
              <a:spcBef>
                <a:spcPts val="0"/>
              </a:spcBef>
              <a:spcAft>
                <a:spcPts val="0"/>
              </a:spcAft>
              <a:buClr>
                <a:srgbClr val="000000"/>
              </a:buClr>
              <a:buSzPts val="1400"/>
              <a:buFont typeface="Roboto" panose="02000000000000000000" pitchFamily="2" charset="0"/>
              <a:buNone/>
              <a:tabLst/>
              <a:defRPr/>
            </a:pPr>
            <a:fld id="{1E945040-8C96-1A41-A520-0F6E8AFF93F7}" type="datetime1">
              <a:rPr kumimoji="0" lang="en-US" sz="1200" b="0" i="0" u="none" strike="noStrike" kern="0" cap="none" spc="0" normalizeH="0" baseline="0" noProof="0">
                <a:ln>
                  <a:noFill/>
                </a:ln>
                <a:solidFill>
                  <a:srgbClr val="000000"/>
                </a:solidFill>
                <a:effectLst/>
                <a:uLnTx/>
                <a:uFillTx/>
                <a:latin typeface="Times New Roman" charset="0"/>
                <a:ea typeface="ＭＳ Ｐゴシック" charset="0"/>
                <a:sym typeface="Roboto" panose="02000000000000000000" pitchFamily="2" charset="0"/>
              </a:rPr>
              <a:pPr marL="0" marR="0" lvl="0" indent="0" algn="r" defTabSz="911225" rtl="0" eaLnBrk="0" fontAlgn="auto" latinLnBrk="0" hangingPunct="0">
                <a:lnSpc>
                  <a:spcPct val="100000"/>
                </a:lnSpc>
                <a:spcBef>
                  <a:spcPts val="0"/>
                </a:spcBef>
                <a:spcAft>
                  <a:spcPts val="0"/>
                </a:spcAft>
                <a:buClr>
                  <a:srgbClr val="000000"/>
                </a:buClr>
                <a:buSzPts val="1400"/>
                <a:buFont typeface="Roboto" panose="02000000000000000000" pitchFamily="2" charset="0"/>
                <a:buNone/>
                <a:tabLst/>
                <a:defRPr/>
              </a:pPr>
              <a:t>8/18/25</a:t>
            </a:fld>
            <a:endParaRPr kumimoji="0" lang="en-US" sz="1200" b="0" i="0" u="none" strike="noStrike" kern="0" cap="none" spc="0" normalizeH="0" baseline="0" noProof="0">
              <a:ln>
                <a:noFill/>
              </a:ln>
              <a:solidFill>
                <a:srgbClr val="000000"/>
              </a:solidFill>
              <a:effectLst/>
              <a:uLnTx/>
              <a:uFillTx/>
              <a:latin typeface="Times New Roman" charset="0"/>
              <a:ea typeface="ＭＳ Ｐゴシック" charset="0"/>
              <a:sym typeface="Roboto" panose="02000000000000000000" pitchFamily="2" charset="0"/>
            </a:endParaRPr>
          </a:p>
        </p:txBody>
      </p:sp>
      <p:sp>
        <p:nvSpPr>
          <p:cNvPr id="113666" name="Rectangle 13">
            <a:extLst>
              <a:ext uri="{FF2B5EF4-FFF2-40B4-BE49-F238E27FC236}">
                <a16:creationId xmlns:a16="http://schemas.microsoft.com/office/drawing/2014/main" id="{BA1AAF90-0A9C-74F2-73F3-FC4CEB0BFD0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l" defTabSz="911225" rtl="0" eaLnBrk="0" fontAlgn="auto" latinLnBrk="0" hangingPunct="0">
              <a:lnSpc>
                <a:spcPct val="100000"/>
              </a:lnSpc>
              <a:spcBef>
                <a:spcPts val="0"/>
              </a:spcBef>
              <a:spcAft>
                <a:spcPts val="0"/>
              </a:spcAft>
              <a:buClr>
                <a:srgbClr val="000000"/>
              </a:buClr>
              <a:buSzTx/>
              <a:buFont typeface="Roboto" panose="02000000000000000000" pitchFamily="2" charset="0"/>
              <a:buNone/>
              <a:tabLst/>
              <a:defRPr/>
            </a:pPr>
            <a:fld id="{AC9B0D06-A844-144F-80E5-E171310B9204}" type="slidenum">
              <a:rPr kumimoji="0" lang="en-US" sz="1200" b="0" i="0" u="none" strike="noStrike" kern="0" cap="none" spc="0" normalizeH="0" baseline="0" noProof="0">
                <a:ln>
                  <a:noFill/>
                </a:ln>
                <a:solidFill>
                  <a:srgbClr val="000000"/>
                </a:solidFill>
                <a:effectLst/>
                <a:uLnTx/>
                <a:uFillTx/>
                <a:latin typeface="Times New Roman" charset="0"/>
                <a:ea typeface="ＭＳ Ｐゴシック" charset="0"/>
                <a:sym typeface="Roboto" panose="02000000000000000000" pitchFamily="2" charset="0"/>
              </a:rPr>
              <a:pPr marL="0" marR="0" lvl="0" indent="0" algn="l" defTabSz="911225" rtl="0" eaLnBrk="0" fontAlgn="auto" latinLnBrk="0" hangingPunct="0">
                <a:lnSpc>
                  <a:spcPct val="100000"/>
                </a:lnSpc>
                <a:spcBef>
                  <a:spcPts val="0"/>
                </a:spcBef>
                <a:spcAft>
                  <a:spcPts val="0"/>
                </a:spcAft>
                <a:buClr>
                  <a:srgbClr val="000000"/>
                </a:buClr>
                <a:buSzTx/>
                <a:buFont typeface="Roboto" panose="02000000000000000000" pitchFamily="2" charset="0"/>
                <a:buNone/>
                <a:tabLst/>
                <a:defRPr/>
              </a:pPr>
              <a:t>16</a:t>
            </a:fld>
            <a:endParaRPr kumimoji="0" lang="en-US" sz="1200" b="0" i="0" u="none" strike="noStrike" kern="0" cap="none" spc="0" normalizeH="0" baseline="0" noProof="0">
              <a:ln>
                <a:noFill/>
              </a:ln>
              <a:solidFill>
                <a:srgbClr val="000000"/>
              </a:solidFill>
              <a:effectLst/>
              <a:uLnTx/>
              <a:uFillTx/>
              <a:latin typeface="Times New Roman" charset="0"/>
              <a:ea typeface="ＭＳ Ｐゴシック" charset="0"/>
              <a:sym typeface="Roboto" panose="02000000000000000000" pitchFamily="2" charset="0"/>
            </a:endParaRPr>
          </a:p>
        </p:txBody>
      </p:sp>
      <p:sp>
        <p:nvSpPr>
          <p:cNvPr id="113667" name="Rectangle 2">
            <a:extLst>
              <a:ext uri="{FF2B5EF4-FFF2-40B4-BE49-F238E27FC236}">
                <a16:creationId xmlns:a16="http://schemas.microsoft.com/office/drawing/2014/main" id="{DD13BEF9-2152-08FD-9076-63DD1A5AF5C3}"/>
              </a:ext>
            </a:extLst>
          </p:cNvPr>
          <p:cNvSpPr>
            <a:spLocks noGrp="1" noRot="1" noChangeAspect="1" noChangeArrowheads="1" noTextEdit="1"/>
          </p:cNvSpPr>
          <p:nvPr>
            <p:ph type="sldImg"/>
          </p:nvPr>
        </p:nvSpPr>
        <p:spPr>
          <a:xfrm>
            <a:off x="215900" y="681038"/>
            <a:ext cx="6146800" cy="3457575"/>
          </a:xfrm>
          <a:solidFill>
            <a:srgbClr val="FFFFFF"/>
          </a:solidFill>
          <a:ln/>
        </p:spPr>
      </p:sp>
      <p:sp>
        <p:nvSpPr>
          <p:cNvPr id="2" name="Notes Placeholder 1">
            <a:extLst>
              <a:ext uri="{FF2B5EF4-FFF2-40B4-BE49-F238E27FC236}">
                <a16:creationId xmlns:a16="http://schemas.microsoft.com/office/drawing/2014/main" id="{3606950E-E163-FD48-5186-8A8A9C09FE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58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BA2F-0D84-7044-9AD6-6CF49482F031}"/>
            </a:ext>
          </a:extLst>
        </p:cNvPr>
        <p:cNvGrpSpPr/>
        <p:nvPr/>
      </p:nvGrpSpPr>
      <p:grpSpPr>
        <a:xfrm>
          <a:off x="0" y="0"/>
          <a:ext cx="0" cy="0"/>
          <a:chOff x="0" y="0"/>
          <a:chExt cx="0" cy="0"/>
        </a:xfrm>
      </p:grpSpPr>
      <p:sp>
        <p:nvSpPr>
          <p:cNvPr id="19457" name="Rectangle 11">
            <a:extLst>
              <a:ext uri="{FF2B5EF4-FFF2-40B4-BE49-F238E27FC236}">
                <a16:creationId xmlns:a16="http://schemas.microsoft.com/office/drawing/2014/main" id="{A665CD20-A1AE-04D4-E2F1-18633A3ADCC1}"/>
              </a:ext>
            </a:extLst>
          </p:cNvPr>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43B2692A-2CA7-0041-9D18-01AF2337659C}" type="datetime1">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8/17/25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8" name="Rectangle 13">
            <a:extLst>
              <a:ext uri="{FF2B5EF4-FFF2-40B4-BE49-F238E27FC236}">
                <a16:creationId xmlns:a16="http://schemas.microsoft.com/office/drawing/2014/main" id="{6D13875E-07C5-11D7-5D6E-78E99FD654C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5D067B36-95C8-CA43-8F8F-C809BA7419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9" name="Rectangle 2">
            <a:extLst>
              <a:ext uri="{FF2B5EF4-FFF2-40B4-BE49-F238E27FC236}">
                <a16:creationId xmlns:a16="http://schemas.microsoft.com/office/drawing/2014/main" id="{95B1F6F8-F011-EE3F-6F47-64FEBCE948DB}"/>
              </a:ext>
            </a:extLst>
          </p:cNvPr>
          <p:cNvSpPr>
            <a:spLocks noGrp="1" noRot="1" noChangeAspect="1" noChangeArrowheads="1" noTextEdit="1"/>
          </p:cNvSpPr>
          <p:nvPr>
            <p:ph type="sldImg"/>
          </p:nvPr>
        </p:nvSpPr>
        <p:spPr>
          <a:xfrm>
            <a:off x="412750" y="763588"/>
            <a:ext cx="6145213" cy="3457575"/>
          </a:xfrm>
          <a:ln/>
        </p:spPr>
      </p:sp>
      <p:sp>
        <p:nvSpPr>
          <p:cNvPr id="19460" name="Rectangle 4">
            <a:extLst>
              <a:ext uri="{FF2B5EF4-FFF2-40B4-BE49-F238E27FC236}">
                <a16:creationId xmlns:a16="http://schemas.microsoft.com/office/drawing/2014/main" id="{44F1BABD-F1E8-0AF6-1FFA-2CEBDB7ABAC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ndParaRPr>
          </a:p>
        </p:txBody>
      </p:sp>
    </p:spTree>
    <p:extLst>
      <p:ext uri="{BB962C8B-B14F-4D97-AF65-F5344CB8AC3E}">
        <p14:creationId xmlns:p14="http://schemas.microsoft.com/office/powerpoint/2010/main" val="413111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8057-1E6D-73AB-5F05-DAC41CE8575E}"/>
            </a:ext>
          </a:extLst>
        </p:cNvPr>
        <p:cNvGrpSpPr/>
        <p:nvPr/>
      </p:nvGrpSpPr>
      <p:grpSpPr>
        <a:xfrm>
          <a:off x="0" y="0"/>
          <a:ext cx="0" cy="0"/>
          <a:chOff x="0" y="0"/>
          <a:chExt cx="0" cy="0"/>
        </a:xfrm>
      </p:grpSpPr>
      <p:sp>
        <p:nvSpPr>
          <p:cNvPr id="19457" name="Rectangle 11">
            <a:extLst>
              <a:ext uri="{FF2B5EF4-FFF2-40B4-BE49-F238E27FC236}">
                <a16:creationId xmlns:a16="http://schemas.microsoft.com/office/drawing/2014/main" id="{3C903C51-9578-B1C6-B8EB-3406A55DD564}"/>
              </a:ext>
            </a:extLst>
          </p:cNvPr>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43B2692A-2CA7-0041-9D18-01AF2337659C}" type="datetime1">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8/17/25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8" name="Rectangle 13">
            <a:extLst>
              <a:ext uri="{FF2B5EF4-FFF2-40B4-BE49-F238E27FC236}">
                <a16:creationId xmlns:a16="http://schemas.microsoft.com/office/drawing/2014/main" id="{9519AC68-4E14-96C7-D95F-06353C6E890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5D067B36-95C8-CA43-8F8F-C809BA7419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9" name="Rectangle 2">
            <a:extLst>
              <a:ext uri="{FF2B5EF4-FFF2-40B4-BE49-F238E27FC236}">
                <a16:creationId xmlns:a16="http://schemas.microsoft.com/office/drawing/2014/main" id="{FFE6BB2C-3BEF-1948-BC12-0D95503679B9}"/>
              </a:ext>
            </a:extLst>
          </p:cNvPr>
          <p:cNvSpPr>
            <a:spLocks noGrp="1" noRot="1" noChangeAspect="1" noChangeArrowheads="1" noTextEdit="1"/>
          </p:cNvSpPr>
          <p:nvPr>
            <p:ph type="sldImg"/>
          </p:nvPr>
        </p:nvSpPr>
        <p:spPr>
          <a:xfrm>
            <a:off x="412750" y="763588"/>
            <a:ext cx="6145213" cy="3457575"/>
          </a:xfrm>
          <a:ln/>
        </p:spPr>
      </p:sp>
      <p:sp>
        <p:nvSpPr>
          <p:cNvPr id="19460" name="Rectangle 4">
            <a:extLst>
              <a:ext uri="{FF2B5EF4-FFF2-40B4-BE49-F238E27FC236}">
                <a16:creationId xmlns:a16="http://schemas.microsoft.com/office/drawing/2014/main" id="{3A576B97-B717-F34A-CA12-239C6D748BB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ndParaRPr>
          </a:p>
        </p:txBody>
      </p:sp>
    </p:spTree>
    <p:extLst>
      <p:ext uri="{BB962C8B-B14F-4D97-AF65-F5344CB8AC3E}">
        <p14:creationId xmlns:p14="http://schemas.microsoft.com/office/powerpoint/2010/main" val="294073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F953F877-C155-5A48-AD37-9099A422933C}" type="datetime1">
              <a:rPr kumimoji="0" lang="en-US" sz="1200"/>
              <a:pPr/>
              <a:t>8/17/25</a:t>
            </a:fld>
            <a:endParaRPr kumimoji="0" lang="en-US" sz="1200"/>
          </a:p>
        </p:txBody>
      </p:sp>
      <p:sp>
        <p:nvSpPr>
          <p:cNvPr id="52226"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370C739F-55EC-F648-A696-FEEE301A6FAF}" type="slidenum">
              <a:rPr kumimoji="0" lang="en-US" sz="1200"/>
              <a:pPr/>
              <a:t>4</a:t>
            </a:fld>
            <a:endParaRPr kumimoji="0" lang="en-US" sz="1200"/>
          </a:p>
        </p:txBody>
      </p:sp>
      <p:sp>
        <p:nvSpPr>
          <p:cNvPr id="52227" name="Rectangle 1026"/>
          <p:cNvSpPr>
            <a:spLocks noGrp="1" noRot="1" noChangeAspect="1" noChangeArrowheads="1" noTextEdit="1"/>
          </p:cNvSpPr>
          <p:nvPr>
            <p:ph type="sldImg"/>
          </p:nvPr>
        </p:nvSpPr>
        <p:spPr>
          <a:xfrm>
            <a:off x="215900" y="681038"/>
            <a:ext cx="6146800" cy="3457575"/>
          </a:xfrm>
          <a:solidFill>
            <a:srgbClr val="FFFFFF"/>
          </a:solidFill>
          <a:ln/>
        </p:spPr>
      </p:sp>
      <p:sp>
        <p:nvSpPr>
          <p:cNvPr id="2" name="Notes Placeholder 1">
            <a:extLst>
              <a:ext uri="{FF2B5EF4-FFF2-40B4-BE49-F238E27FC236}">
                <a16:creationId xmlns:a16="http://schemas.microsoft.com/office/drawing/2014/main" id="{9061FEB0-C32E-6DF9-7054-F59DFFE383EE}"/>
              </a:ext>
            </a:extLst>
          </p:cNvPr>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32DD7E2F-B68C-F142-BE65-F2629F00CF20}" type="datetime1">
              <a:rPr kumimoji="0" lang="en-US" sz="1200"/>
              <a:pPr/>
              <a:t>8/17/25</a:t>
            </a:fld>
            <a:endParaRPr kumimoji="0" lang="en-US" sz="1200"/>
          </a:p>
        </p:txBody>
      </p:sp>
      <p:sp>
        <p:nvSpPr>
          <p:cNvPr id="54274"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EB2F55BF-DE0D-0B44-B489-9B4F6BC52B15}" type="slidenum">
              <a:rPr kumimoji="0" lang="en-US" sz="1200"/>
              <a:pPr/>
              <a:t>5</a:t>
            </a:fld>
            <a:endParaRPr kumimoji="0" lang="en-US" sz="1200"/>
          </a:p>
        </p:txBody>
      </p:sp>
      <p:sp>
        <p:nvSpPr>
          <p:cNvPr id="54275" name="Rectangle 2"/>
          <p:cNvSpPr>
            <a:spLocks noGrp="1" noRot="1" noChangeAspect="1" noChangeArrowheads="1" noTextEdit="1"/>
          </p:cNvSpPr>
          <p:nvPr>
            <p:ph type="sldImg"/>
          </p:nvPr>
        </p:nvSpPr>
        <p:spPr>
          <a:xfrm>
            <a:off x="215900" y="681038"/>
            <a:ext cx="6146800" cy="3457575"/>
          </a:xfrm>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0787" tIns="45393" rIns="90787" bIns="45393"/>
          <a:lstStyle/>
          <a:p>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42520833-8306-6640-A0DA-9469FD9A17FC}" type="datetime1">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8/18/25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89A8629C-284F-264B-9D5A-FDA832A7C8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7" name="Rectangle 2"/>
          <p:cNvSpPr>
            <a:spLocks noGrp="1" noRot="1" noChangeAspect="1" noChangeArrowheads="1" noTextEdit="1"/>
          </p:cNvSpPr>
          <p:nvPr>
            <p:ph type="sldImg"/>
          </p:nvPr>
        </p:nvSpPr>
        <p:spPr>
          <a:xfrm>
            <a:off x="215900" y="681038"/>
            <a:ext cx="6146800" cy="3457575"/>
          </a:xfrm>
          <a:solidFill>
            <a:srgbClr val="FFFFFF"/>
          </a:solidFill>
          <a:ln/>
        </p:spPr>
      </p:sp>
      <p:sp>
        <p:nvSpPr>
          <p:cNvPr id="62468" name="Rectangle 6"/>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1E945040-8C96-1A41-A520-0F6E8AFF93F7}" type="datetime1">
              <a:rPr kumimoji="0" lang="en-US" sz="1200"/>
              <a:pPr/>
              <a:t>8/18/25</a:t>
            </a:fld>
            <a:endParaRPr kumimoji="0" lang="en-US" sz="1200"/>
          </a:p>
        </p:txBody>
      </p:sp>
      <p:sp>
        <p:nvSpPr>
          <p:cNvPr id="113666"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AC9B0D06-A844-144F-80E5-E171310B9204}" type="slidenum">
              <a:rPr kumimoji="0" lang="en-US" sz="1200"/>
              <a:pPr/>
              <a:t>7</a:t>
            </a:fld>
            <a:endParaRPr kumimoji="0" lang="en-US" sz="1200"/>
          </a:p>
        </p:txBody>
      </p:sp>
      <p:sp>
        <p:nvSpPr>
          <p:cNvPr id="113667" name="Rectangle 2"/>
          <p:cNvSpPr>
            <a:spLocks noGrp="1" noRot="1" noChangeAspect="1" noChangeArrowheads="1" noTextEdit="1"/>
          </p:cNvSpPr>
          <p:nvPr>
            <p:ph type="sldImg"/>
          </p:nvPr>
        </p:nvSpPr>
        <p:spPr>
          <a:xfrm>
            <a:off x="215900" y="681038"/>
            <a:ext cx="6146800" cy="3457575"/>
          </a:xfrm>
          <a:solidFill>
            <a:srgbClr val="FFFFFF"/>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A196B05B-D02F-2E45-A8F4-061C4986A77D}" type="datetime1">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8/18/25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kumimoji="1" sz="2000">
                <a:solidFill>
                  <a:schemeClr val="tx1"/>
                </a:solidFill>
                <a:latin typeface="Times New Roman" charset="0"/>
                <a:ea typeface="ＭＳ Ｐゴシック" charset="0"/>
                <a:cs typeface="ＭＳ Ｐゴシック" charset="0"/>
              </a:defRPr>
            </a:lvl1pPr>
            <a:lvl2pPr marL="742950" indent="-285750" defTabSz="911225" eaLnBrk="0" hangingPunct="0">
              <a:defRPr kumimoji="1" sz="2000">
                <a:solidFill>
                  <a:schemeClr val="tx1"/>
                </a:solidFill>
                <a:latin typeface="Times New Roman" charset="0"/>
                <a:ea typeface="ＭＳ Ｐゴシック" charset="0"/>
              </a:defRPr>
            </a:lvl2pPr>
            <a:lvl3pPr marL="1143000" indent="-228600" defTabSz="911225" eaLnBrk="0" hangingPunct="0">
              <a:defRPr kumimoji="1" sz="2000">
                <a:solidFill>
                  <a:schemeClr val="tx1"/>
                </a:solidFill>
                <a:latin typeface="Times New Roman" charset="0"/>
                <a:ea typeface="ＭＳ Ｐゴシック" charset="0"/>
              </a:defRPr>
            </a:lvl3pPr>
            <a:lvl4pPr marL="1600200" indent="-228600" defTabSz="911225" eaLnBrk="0" hangingPunct="0">
              <a:defRPr kumimoji="1" sz="2000">
                <a:solidFill>
                  <a:schemeClr val="tx1"/>
                </a:solidFill>
                <a:latin typeface="Times New Roman" charset="0"/>
                <a:ea typeface="ＭＳ Ｐゴシック" charset="0"/>
              </a:defRPr>
            </a:lvl4pPr>
            <a:lvl5pPr marL="2057400" indent="-228600" defTabSz="911225" eaLnBrk="0" hangingPunct="0">
              <a:defRPr kumimoji="1" sz="2000">
                <a:solidFill>
                  <a:schemeClr val="tx1"/>
                </a:solidFill>
                <a:latin typeface="Times New Roman" charset="0"/>
                <a:ea typeface="ＭＳ Ｐゴシック" charset="0"/>
              </a:defRPr>
            </a:lvl5pPr>
            <a:lvl6pPr marL="25146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defTabSz="911225"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72D6166A-5E8D-6D48-8001-9CDA47B640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1225"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3" name="Rectangle 2"/>
          <p:cNvSpPr>
            <a:spLocks noGrp="1" noRot="1" noChangeAspect="1" noChangeArrowheads="1" noTextEdit="1"/>
          </p:cNvSpPr>
          <p:nvPr>
            <p:ph type="sldImg"/>
          </p:nvPr>
        </p:nvSpPr>
        <p:spPr>
          <a:xfrm>
            <a:off x="215900" y="681038"/>
            <a:ext cx="6146800" cy="3457575"/>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6" tIns="45718" rIns="91436" bIns="45718"/>
          <a:lstStyle/>
          <a:p>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449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3"/>
        <p:cNvGrpSpPr/>
        <p:nvPr/>
      </p:nvGrpSpPr>
      <p:grpSpPr>
        <a:xfrm>
          <a:off x="0" y="0"/>
          <a:ext cx="0" cy="0"/>
          <a:chOff x="0" y="0"/>
          <a:chExt cx="0" cy="0"/>
        </a:xfrm>
      </p:grpSpPr>
      <p:sp>
        <p:nvSpPr>
          <p:cNvPr id="34" name="Google Shape;34;p23"/>
          <p:cNvSpPr/>
          <p:nvPr/>
        </p:nvSpPr>
        <p:spPr>
          <a:xfrm>
            <a:off x="0" y="0"/>
            <a:ext cx="12192000" cy="6858000"/>
          </a:xfrm>
          <a:prstGeom prst="rect">
            <a:avLst/>
          </a:prstGeom>
          <a:solidFill>
            <a:schemeClr val="dk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mn-ea"/>
              <a:cs typeface="+mn-cs"/>
              <a:sym typeface="Roboto" panose="02000000000000000000" pitchFamily="2" charset="0"/>
            </a:endParaRPr>
          </a:p>
        </p:txBody>
      </p:sp>
      <p:sp>
        <p:nvSpPr>
          <p:cNvPr id="35" name="Google Shape;35;p23"/>
          <p:cNvSpPr>
            <a:spLocks noGrp="1"/>
          </p:cNvSpPr>
          <p:nvPr>
            <p:ph type="pic" idx="2"/>
          </p:nvPr>
        </p:nvSpPr>
        <p:spPr>
          <a:xfrm>
            <a:off x="0" y="0"/>
            <a:ext cx="12192000" cy="6858000"/>
          </a:xfrm>
          <a:prstGeom prst="rect">
            <a:avLst/>
          </a:prstGeom>
          <a:noFill/>
          <a:ln>
            <a:noFill/>
          </a:ln>
        </p:spPr>
      </p:sp>
      <p:sp>
        <p:nvSpPr>
          <p:cNvPr id="36" name="Google Shape;36;p23"/>
          <p:cNvSpPr txBox="1">
            <a:spLocks noGrp="1"/>
          </p:cNvSpPr>
          <p:nvPr>
            <p:ph type="subTitle" idx="1"/>
          </p:nvPr>
        </p:nvSpPr>
        <p:spPr>
          <a:xfrm>
            <a:off x="845374" y="3865804"/>
            <a:ext cx="10501255" cy="7957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200"/>
              <a:buNone/>
              <a:defRPr sz="2200" b="1">
                <a:solidFill>
                  <a:schemeClr val="lt1"/>
                </a:solidFill>
                <a:latin typeface="Roboto"/>
                <a:ea typeface="Roboto"/>
                <a:cs typeface="Roboto"/>
                <a:sym typeface="Robot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23"/>
          <p:cNvSpPr txBox="1">
            <a:spLocks noGrp="1"/>
          </p:cNvSpPr>
          <p:nvPr>
            <p:ph type="body" idx="3"/>
          </p:nvPr>
        </p:nvSpPr>
        <p:spPr>
          <a:xfrm>
            <a:off x="834723" y="4753091"/>
            <a:ext cx="10522555" cy="3746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23"/>
          <p:cNvSpPr txBox="1">
            <a:spLocks noGrp="1"/>
          </p:cNvSpPr>
          <p:nvPr>
            <p:ph type="body" idx="4"/>
          </p:nvPr>
        </p:nvSpPr>
        <p:spPr>
          <a:xfrm>
            <a:off x="830729" y="5136476"/>
            <a:ext cx="10522555" cy="3746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200"/>
              <a:buNone/>
              <a:defRPr sz="12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3"/>
          <p:cNvSpPr txBox="1">
            <a:spLocks noGrp="1"/>
          </p:cNvSpPr>
          <p:nvPr>
            <p:ph type="body" idx="5"/>
          </p:nvPr>
        </p:nvSpPr>
        <p:spPr>
          <a:xfrm>
            <a:off x="834723" y="2413000"/>
            <a:ext cx="10522555" cy="144478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400"/>
              <a:buNone/>
              <a:defRPr sz="4400" b="1">
                <a:solidFill>
                  <a:schemeClr val="lt1"/>
                </a:solidFill>
                <a:latin typeface="+mj-lt"/>
                <a:ea typeface="+mj-ea"/>
                <a:cs typeface="+mj-cs"/>
                <a:sym typeface="Charis SI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0" name="Google Shape;40;p23"/>
          <p:cNvPicPr preferRelativeResize="0"/>
          <p:nvPr/>
        </p:nvPicPr>
        <p:blipFill rotWithShape="1">
          <a:blip r:embed="rId2">
            <a:alphaModFix/>
          </a:blip>
          <a:srcRect/>
          <a:stretch/>
        </p:blipFill>
        <p:spPr>
          <a:xfrm>
            <a:off x="850426" y="720627"/>
            <a:ext cx="2564511" cy="822520"/>
          </a:xfrm>
          <a:prstGeom prst="rect">
            <a:avLst/>
          </a:prstGeom>
          <a:noFill/>
          <a:ln>
            <a:noFill/>
          </a:ln>
        </p:spPr>
      </p:pic>
    </p:spTree>
    <p:extLst>
      <p:ext uri="{BB962C8B-B14F-4D97-AF65-F5344CB8AC3E}">
        <p14:creationId xmlns:p14="http://schemas.microsoft.com/office/powerpoint/2010/main" val="7635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1" y="228600"/>
            <a:ext cx="10363200"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9171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fld id="{8ED73442-08FF-4492-B0C7-9D805A86EDBE}"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TEMPO PLAR</a:t>
            </a:r>
          </a:p>
        </p:txBody>
      </p:sp>
    </p:spTree>
    <p:extLst>
      <p:ext uri="{BB962C8B-B14F-4D97-AF65-F5344CB8AC3E}">
        <p14:creationId xmlns:p14="http://schemas.microsoft.com/office/powerpoint/2010/main" val="3079696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919B-1386-6EF4-9204-EFB3132184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8543FB-D429-4CF0-F1EC-A3954BBCD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84132F-A9AA-CBF1-FE3F-B76BA2F3DB95}"/>
              </a:ext>
            </a:extLst>
          </p:cNvPr>
          <p:cNvSpPr>
            <a:spLocks noGrp="1"/>
          </p:cNvSpPr>
          <p:nvPr>
            <p:ph type="dt" sz="half" idx="10"/>
          </p:nvPr>
        </p:nvSpPr>
        <p:spPr/>
        <p:txBody>
          <a:bodyPr/>
          <a:lstStyle/>
          <a:p>
            <a:r>
              <a:rPr lang="en-US"/>
              <a:t>Date TBD</a:t>
            </a:r>
          </a:p>
        </p:txBody>
      </p:sp>
      <p:sp>
        <p:nvSpPr>
          <p:cNvPr id="5" name="Footer Placeholder 4">
            <a:extLst>
              <a:ext uri="{FF2B5EF4-FFF2-40B4-BE49-F238E27FC236}">
                <a16:creationId xmlns:a16="http://schemas.microsoft.com/office/drawing/2014/main" id="{7C9481A3-5AF2-DAA9-C44A-7EBB2462C7E1}"/>
              </a:ext>
            </a:extLst>
          </p:cNvPr>
          <p:cNvSpPr>
            <a:spLocks noGrp="1"/>
          </p:cNvSpPr>
          <p:nvPr>
            <p:ph type="ftr" sz="quarter" idx="11"/>
          </p:nvPr>
        </p:nvSpPr>
        <p:spPr/>
        <p:txBody>
          <a:bodyPr/>
          <a:lstStyle/>
          <a:p>
            <a:r>
              <a:rPr lang="en-US"/>
              <a:t>TEMPO PLAR</a:t>
            </a:r>
          </a:p>
        </p:txBody>
      </p:sp>
      <p:sp>
        <p:nvSpPr>
          <p:cNvPr id="6" name="Slide Number Placeholder 5">
            <a:extLst>
              <a:ext uri="{FF2B5EF4-FFF2-40B4-BE49-F238E27FC236}">
                <a16:creationId xmlns:a16="http://schemas.microsoft.com/office/drawing/2014/main" id="{4E719E1B-EC28-95E3-3975-643400D801D7}"/>
              </a:ext>
            </a:extLst>
          </p:cNvPr>
          <p:cNvSpPr>
            <a:spLocks noGrp="1"/>
          </p:cNvSpPr>
          <p:nvPr>
            <p:ph type="sldNum" sz="quarter" idx="12"/>
          </p:nvPr>
        </p:nvSpPr>
        <p:spPr/>
        <p:txBody>
          <a:bodyPr/>
          <a:lstStyle/>
          <a:p>
            <a:fld id="{8ED73442-08FF-4492-B0C7-9D805A86EDBE}" type="slidenum">
              <a:rPr lang="en-US" smtClean="0"/>
              <a:t>‹#›</a:t>
            </a:fld>
            <a:endParaRPr lang="en-US"/>
          </a:p>
        </p:txBody>
      </p:sp>
    </p:spTree>
    <p:extLst>
      <p:ext uri="{BB962C8B-B14F-4D97-AF65-F5344CB8AC3E}">
        <p14:creationId xmlns:p14="http://schemas.microsoft.com/office/powerpoint/2010/main" val="40561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 y="170815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1400"/>
          </a:p>
        </p:txBody>
      </p:sp>
      <p:sp>
        <p:nvSpPr>
          <p:cNvPr id="5" name="Arc 3"/>
          <p:cNvSpPr>
            <a:spLocks/>
          </p:cNvSpPr>
          <p:nvPr/>
        </p:nvSpPr>
        <p:spPr bwMode="auto">
          <a:xfrm>
            <a:off x="0" y="842963"/>
            <a:ext cx="38608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400"/>
          </a:p>
        </p:txBody>
      </p:sp>
      <p:sp>
        <p:nvSpPr>
          <p:cNvPr id="3076" name="Rectangle 4"/>
          <p:cNvSpPr>
            <a:spLocks noGrp="1" noChangeArrowheads="1"/>
          </p:cNvSpPr>
          <p:nvPr>
            <p:ph type="ctrTitle" sz="quarter"/>
          </p:nvPr>
        </p:nvSpPr>
        <p:spPr>
          <a:xfrm>
            <a:off x="3657601" y="427038"/>
            <a:ext cx="8532284"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5588000" y="1752600"/>
            <a:ext cx="6096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F5FEF46B-7EA7-6C44-921F-BF254F2D24DC}" type="slidenum">
              <a:rPr lang="en-US"/>
              <a:pPr>
                <a:defRPr/>
              </a:pPr>
              <a:t>‹#›</a:t>
            </a:fld>
            <a:endParaRPr lang="en-US"/>
          </a:p>
        </p:txBody>
      </p:sp>
    </p:spTree>
    <p:extLst>
      <p:ext uri="{BB962C8B-B14F-4D97-AF65-F5344CB8AC3E}">
        <p14:creationId xmlns:p14="http://schemas.microsoft.com/office/powerpoint/2010/main" val="3922441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65D49AD-697E-8448-99A5-C31C7A3A9C16}" type="slidenum">
              <a:rPr lang="en-US"/>
              <a:pPr>
                <a:defRPr/>
              </a:pPr>
              <a:t>‹#›</a:t>
            </a:fld>
            <a:endParaRPr lang="en-US"/>
          </a:p>
        </p:txBody>
      </p:sp>
    </p:spTree>
    <p:extLst>
      <p:ext uri="{BB962C8B-B14F-4D97-AF65-F5344CB8AC3E}">
        <p14:creationId xmlns:p14="http://schemas.microsoft.com/office/powerpoint/2010/main" val="3154485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F0F45B5-C2BF-1842-8594-2A2599F92C33}" type="slidenum">
              <a:rPr lang="en-US"/>
              <a:pPr>
                <a:defRPr/>
              </a:pPr>
              <a:t>‹#›</a:t>
            </a:fld>
            <a:endParaRPr lang="en-US"/>
          </a:p>
        </p:txBody>
      </p:sp>
    </p:spTree>
    <p:extLst>
      <p:ext uri="{BB962C8B-B14F-4D97-AF65-F5344CB8AC3E}">
        <p14:creationId xmlns:p14="http://schemas.microsoft.com/office/powerpoint/2010/main" val="1712771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59200"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24800"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2D48BDD-9A6F-C840-9EBB-930C35BE7693}" type="slidenum">
              <a:rPr lang="en-US"/>
              <a:pPr>
                <a:defRPr/>
              </a:pPr>
              <a:t>‹#›</a:t>
            </a:fld>
            <a:endParaRPr lang="en-US"/>
          </a:p>
        </p:txBody>
      </p:sp>
    </p:spTree>
    <p:extLst>
      <p:ext uri="{BB962C8B-B14F-4D97-AF65-F5344CB8AC3E}">
        <p14:creationId xmlns:p14="http://schemas.microsoft.com/office/powerpoint/2010/main" val="2799964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75EE5AB4-8768-1840-9793-CDA91BE76EBF}" type="slidenum">
              <a:rPr lang="en-US"/>
              <a:pPr>
                <a:defRPr/>
              </a:pPr>
              <a:t>‹#›</a:t>
            </a:fld>
            <a:endParaRPr lang="en-US"/>
          </a:p>
        </p:txBody>
      </p:sp>
    </p:spTree>
    <p:extLst>
      <p:ext uri="{BB962C8B-B14F-4D97-AF65-F5344CB8AC3E}">
        <p14:creationId xmlns:p14="http://schemas.microsoft.com/office/powerpoint/2010/main" val="941676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4D7419D-2210-CE46-A962-8E3FFD8DD823}" type="slidenum">
              <a:rPr lang="en-US"/>
              <a:pPr>
                <a:defRPr/>
              </a:pPr>
              <a:t>‹#›</a:t>
            </a:fld>
            <a:endParaRPr lang="en-US"/>
          </a:p>
        </p:txBody>
      </p:sp>
    </p:spTree>
    <p:extLst>
      <p:ext uri="{BB962C8B-B14F-4D97-AF65-F5344CB8AC3E}">
        <p14:creationId xmlns:p14="http://schemas.microsoft.com/office/powerpoint/2010/main" val="244795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FE0D186B-19D8-DB4C-BDCF-1018B12C27DA}" type="slidenum">
              <a:rPr lang="en-US"/>
              <a:pPr>
                <a:defRPr/>
              </a:pPr>
              <a:t>‹#›</a:t>
            </a:fld>
            <a:endParaRPr lang="en-US"/>
          </a:p>
        </p:txBody>
      </p:sp>
    </p:spTree>
    <p:extLst>
      <p:ext uri="{BB962C8B-B14F-4D97-AF65-F5344CB8AC3E}">
        <p14:creationId xmlns:p14="http://schemas.microsoft.com/office/powerpoint/2010/main" val="3214616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28B219F-31E2-7841-85C0-AA2387BBCF4B}" type="slidenum">
              <a:rPr lang="en-US"/>
              <a:pPr>
                <a:defRPr/>
              </a:pPr>
              <a:t>‹#›</a:t>
            </a:fld>
            <a:endParaRPr lang="en-US"/>
          </a:p>
        </p:txBody>
      </p:sp>
    </p:spTree>
    <p:extLst>
      <p:ext uri="{BB962C8B-B14F-4D97-AF65-F5344CB8AC3E}">
        <p14:creationId xmlns:p14="http://schemas.microsoft.com/office/powerpoint/2010/main" val="2686045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432B37B-C0C0-F04A-AA6A-B2ABB093B06D}" type="slidenum">
              <a:rPr lang="en-US"/>
              <a:pPr>
                <a:defRPr/>
              </a:pPr>
              <a:t>‹#›</a:t>
            </a:fld>
            <a:endParaRPr lang="en-US"/>
          </a:p>
        </p:txBody>
      </p:sp>
    </p:spTree>
    <p:extLst>
      <p:ext uri="{BB962C8B-B14F-4D97-AF65-F5344CB8AC3E}">
        <p14:creationId xmlns:p14="http://schemas.microsoft.com/office/powerpoint/2010/main" val="5372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831851" y="56148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93472"/>
              </a:buClr>
              <a:buSzPts val="4400"/>
              <a:buFont typeface="Charis SIL"/>
              <a:buNone/>
              <a:defRPr sz="4400" b="1">
                <a:solidFill>
                  <a:srgbClr val="293472"/>
                </a:solidFill>
                <a:latin typeface="+mj-lt"/>
                <a:ea typeface="+mj-ea"/>
                <a:cs typeface="+mj-cs"/>
                <a:sym typeface="Charis SI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body" idx="1"/>
          </p:nvPr>
        </p:nvSpPr>
        <p:spPr>
          <a:xfrm>
            <a:off x="831851" y="356299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2400"/>
              <a:buNone/>
              <a:defRPr sz="2400">
                <a:solidFill>
                  <a:srgbClr val="000000"/>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25"/>
          <p:cNvSpPr txBox="1">
            <a:spLocks noGrp="1"/>
          </p:cNvSpPr>
          <p:nvPr>
            <p:ph type="ftr" idx="11"/>
          </p:nvPr>
        </p:nvSpPr>
        <p:spPr>
          <a:xfrm>
            <a:off x="832841" y="635635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0" name="Google Shape;50;p25"/>
          <p:cNvPicPr preferRelativeResize="0"/>
          <p:nvPr/>
        </p:nvPicPr>
        <p:blipFill rotWithShape="1">
          <a:blip r:embed="rId2">
            <a:alphaModFix/>
          </a:blip>
          <a:srcRect/>
          <a:stretch/>
        </p:blipFill>
        <p:spPr>
          <a:xfrm>
            <a:off x="8296631" y="6346152"/>
            <a:ext cx="3056653" cy="383815"/>
          </a:xfrm>
          <a:prstGeom prst="rect">
            <a:avLst/>
          </a:prstGeom>
          <a:noFill/>
          <a:ln>
            <a:noFill/>
          </a:ln>
        </p:spPr>
      </p:pic>
    </p:spTree>
    <p:extLst>
      <p:ext uri="{BB962C8B-B14F-4D97-AF65-F5344CB8AC3E}">
        <p14:creationId xmlns:p14="http://schemas.microsoft.com/office/powerpoint/2010/main" val="1213473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60170E-552E-C24B-B511-01164E746BA9}" type="slidenum">
              <a:rPr lang="en-US"/>
              <a:pPr>
                <a:defRPr/>
              </a:pPr>
              <a:t>‹#›</a:t>
            </a:fld>
            <a:endParaRPr lang="en-US"/>
          </a:p>
        </p:txBody>
      </p:sp>
    </p:spTree>
    <p:extLst>
      <p:ext uri="{BB962C8B-B14F-4D97-AF65-F5344CB8AC3E}">
        <p14:creationId xmlns:p14="http://schemas.microsoft.com/office/powerpoint/2010/main" val="71254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609600"/>
            <a:ext cx="2032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59200" y="609600"/>
            <a:ext cx="5892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4072360-A1F9-954A-8637-31ED12514FC6}" type="slidenum">
              <a:rPr lang="en-US"/>
              <a:pPr>
                <a:defRPr/>
              </a:pPr>
              <a:t>‹#›</a:t>
            </a:fld>
            <a:endParaRPr lang="en-US"/>
          </a:p>
        </p:txBody>
      </p:sp>
    </p:spTree>
    <p:extLst>
      <p:ext uri="{BB962C8B-B14F-4D97-AF65-F5344CB8AC3E}">
        <p14:creationId xmlns:p14="http://schemas.microsoft.com/office/powerpoint/2010/main" val="3700607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759200" y="609600"/>
            <a:ext cx="8128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1B9067BA-0AD8-8A4B-94EA-53AA5F904E73}" type="slidenum">
              <a:rPr lang="en-US"/>
              <a:pPr>
                <a:defRPr/>
              </a:pPr>
              <a:t>‹#›</a:t>
            </a:fld>
            <a:endParaRPr lang="en-US"/>
          </a:p>
        </p:txBody>
      </p:sp>
    </p:spTree>
    <p:extLst>
      <p:ext uri="{BB962C8B-B14F-4D97-AF65-F5344CB8AC3E}">
        <p14:creationId xmlns:p14="http://schemas.microsoft.com/office/powerpoint/2010/main" val="1042039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5" name="Date Placeholder 3"/>
          <p:cNvSpPr txBox="1">
            <a:spLocks/>
          </p:cNvSpPr>
          <p:nvPr userDrawn="1"/>
        </p:nvSpPr>
        <p:spPr>
          <a:xfrm>
            <a:off x="99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8/16/25</a:t>
            </a:fld>
            <a:endParaRPr lang="en-US" sz="1000">
              <a:solidFill>
                <a:srgbClr val="000000"/>
              </a:solidFill>
              <a:latin typeface="Calibri" charset="0"/>
            </a:endParaRPr>
          </a:p>
        </p:txBody>
      </p:sp>
      <p:sp>
        <p:nvSpPr>
          <p:cNvPr id="6" name="Footer Placeholder 4"/>
          <p:cNvSpPr txBox="1">
            <a:spLocks/>
          </p:cNvSpPr>
          <p:nvPr userDrawn="1"/>
        </p:nvSpPr>
        <p:spPr bwMode="auto">
          <a:xfrm>
            <a:off x="4163484" y="6627813"/>
            <a:ext cx="38608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defRPr/>
            </a:pPr>
            <a:r>
              <a:rPr lang="en-US" sz="1000" dirty="0">
                <a:solidFill>
                  <a:srgbClr val="898989"/>
                </a:solidFill>
                <a:latin typeface="Calibri" charset="0"/>
              </a:rPr>
              <a:t>Document Title</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Tree>
    <p:extLst>
      <p:ext uri="{BB962C8B-B14F-4D97-AF65-F5344CB8AC3E}">
        <p14:creationId xmlns:p14="http://schemas.microsoft.com/office/powerpoint/2010/main" val="2330996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제목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2D836-0772-4A40-8885-434ED47F4BF1}" type="datetimeFigureOut">
              <a:rPr lang="ko-KR" altLang="en-US" smtClean="0"/>
              <a:t>2025. 8. 16.</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503BB8B1-9C44-44FC-BD87-89A9B1271F90}" type="slidenum">
              <a:rPr lang="ko-KR" altLang="en-US" smtClean="0"/>
              <a:t>‹#›</a:t>
            </a:fld>
            <a:endParaRPr lang="ko-KR" altLang="en-US"/>
          </a:p>
        </p:txBody>
      </p:sp>
      <p:sp>
        <p:nvSpPr>
          <p:cNvPr id="6" name="Title 5"/>
          <p:cNvSpPr>
            <a:spLocks noGrp="1"/>
          </p:cNvSpPr>
          <p:nvPr>
            <p:ph type="title"/>
          </p:nvPr>
        </p:nvSpPr>
        <p:spPr>
          <a:xfrm>
            <a:off x="845127" y="365761"/>
            <a:ext cx="10515600" cy="870758"/>
          </a:xfrm>
        </p:spPr>
        <p:txBody>
          <a:bodyPr>
            <a:normAutofit/>
          </a:bodyPr>
          <a:lstStyle>
            <a:lvl1pPr>
              <a:defRPr sz="3600" b="1">
                <a:solidFill>
                  <a:srgbClr val="0000FF"/>
                </a:solidFill>
                <a:latin typeface="+mj-lt"/>
              </a:defRPr>
            </a:lvl1pPr>
          </a:lstStyle>
          <a:p>
            <a:r>
              <a:rPr lang="ko-KR" altLang="en-US" dirty="0"/>
              <a:t>마스터 제목 스타일 편집</a:t>
            </a:r>
            <a:endParaRPr lang="en-US" dirty="0"/>
          </a:p>
        </p:txBody>
      </p:sp>
      <p:cxnSp>
        <p:nvCxnSpPr>
          <p:cNvPr id="7" name="직선 연결선 6"/>
          <p:cNvCxnSpPr/>
          <p:nvPr userDrawn="1"/>
        </p:nvCxnSpPr>
        <p:spPr>
          <a:xfrm flipV="1">
            <a:off x="831274" y="1226129"/>
            <a:ext cx="10536383" cy="31173"/>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0766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5926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2113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918421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857189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423099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1"/>
        <p:cNvGrpSpPr/>
        <p:nvPr/>
      </p:nvGrpSpPr>
      <p:grpSpPr>
        <a:xfrm>
          <a:off x="0" y="0"/>
          <a:ext cx="0" cy="0"/>
          <a:chOff x="0" y="0"/>
          <a:chExt cx="0" cy="0"/>
        </a:xfrm>
      </p:grpSpPr>
      <p:sp>
        <p:nvSpPr>
          <p:cNvPr id="52" name="Google Shape;52;p26"/>
          <p:cNvSpPr/>
          <p:nvPr/>
        </p:nvSpPr>
        <p:spPr>
          <a:xfrm>
            <a:off x="0" y="0"/>
            <a:ext cx="12192000" cy="6858000"/>
          </a:xfrm>
          <a:prstGeom prst="rect">
            <a:avLst/>
          </a:prstGeom>
          <a:solidFill>
            <a:schemeClr val="dk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mn-ea"/>
              <a:cs typeface="+mn-cs"/>
              <a:sym typeface="Roboto" panose="02000000000000000000" pitchFamily="2" charset="0"/>
            </a:endParaRPr>
          </a:p>
        </p:txBody>
      </p:sp>
      <p:sp>
        <p:nvSpPr>
          <p:cNvPr id="53" name="Google Shape;53;p26"/>
          <p:cNvSpPr>
            <a:spLocks noGrp="1"/>
          </p:cNvSpPr>
          <p:nvPr>
            <p:ph type="pic" idx="2"/>
          </p:nvPr>
        </p:nvSpPr>
        <p:spPr>
          <a:xfrm>
            <a:off x="0" y="0"/>
            <a:ext cx="12192000" cy="6858000"/>
          </a:xfrm>
          <a:prstGeom prst="rect">
            <a:avLst/>
          </a:prstGeom>
          <a:noFill/>
          <a:ln>
            <a:noFill/>
          </a:ln>
        </p:spPr>
      </p:sp>
      <p:sp>
        <p:nvSpPr>
          <p:cNvPr id="54" name="Google Shape;54;p26"/>
          <p:cNvSpPr txBox="1">
            <a:spLocks noGrp="1"/>
          </p:cNvSpPr>
          <p:nvPr>
            <p:ph type="title"/>
          </p:nvPr>
        </p:nvSpPr>
        <p:spPr>
          <a:xfrm>
            <a:off x="831851" y="56148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Charis SIL"/>
              <a:buNone/>
              <a:defRPr sz="4400" b="1">
                <a:solidFill>
                  <a:schemeClr val="lt1"/>
                </a:solidFill>
                <a:latin typeface="+mj-lt"/>
                <a:ea typeface="+mj-ea"/>
                <a:cs typeface="+mj-cs"/>
                <a:sym typeface="Charis SI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831851" y="356299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26"/>
          <p:cNvSpPr txBox="1">
            <a:spLocks noGrp="1"/>
          </p:cNvSpPr>
          <p:nvPr>
            <p:ph type="ftr" idx="11"/>
          </p:nvPr>
        </p:nvSpPr>
        <p:spPr>
          <a:xfrm>
            <a:off x="832841" y="635635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7" name="Google Shape;57;p26" descr="CfA_Logo_Horizontal_REV.eps"/>
          <p:cNvPicPr preferRelativeResize="0"/>
          <p:nvPr/>
        </p:nvPicPr>
        <p:blipFill rotWithShape="1">
          <a:blip r:embed="rId2">
            <a:alphaModFix/>
          </a:blip>
          <a:srcRect/>
          <a:stretch/>
        </p:blipFill>
        <p:spPr>
          <a:xfrm>
            <a:off x="8309035" y="6341462"/>
            <a:ext cx="3046111" cy="383638"/>
          </a:xfrm>
          <a:prstGeom prst="rect">
            <a:avLst/>
          </a:prstGeom>
          <a:noFill/>
          <a:ln>
            <a:noFill/>
          </a:ln>
        </p:spPr>
      </p:pic>
    </p:spTree>
    <p:extLst>
      <p:ext uri="{BB962C8B-B14F-4D97-AF65-F5344CB8AC3E}">
        <p14:creationId xmlns:p14="http://schemas.microsoft.com/office/powerpoint/2010/main" val="1450202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105026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78984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388579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3378619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611413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endParaRPr lang="en-US"/>
          </a:p>
        </p:txBody>
      </p:sp>
      <p:sp>
        <p:nvSpPr>
          <p:cNvPr id="5" name="Rectangle 15"/>
          <p:cNvSpPr>
            <a:spLocks noGrp="1" noChangeArrowheads="1"/>
          </p:cNvSpPr>
          <p:nvPr>
            <p:ph type="ftr" sz="quarter" idx="11"/>
          </p:nvPr>
        </p:nvSpPr>
        <p:spPr>
          <a:ln/>
        </p:spPr>
        <p:txBody>
          <a:bodyPr/>
          <a:lstStyle>
            <a:lvl1pPr>
              <a:defRPr/>
            </a:lvl1pPr>
          </a:lstStyle>
          <a:p>
            <a:endParaRPr lang="en-US"/>
          </a:p>
        </p:txBody>
      </p:sp>
      <p:sp>
        <p:nvSpPr>
          <p:cNvPr id="6" name="Rectangle 16"/>
          <p:cNvSpPr>
            <a:spLocks noGrp="1" noChangeArrowheads="1"/>
          </p:cNvSpPr>
          <p:nvPr>
            <p:ph type="sldNum" sz="quarter" idx="12"/>
          </p:nvPr>
        </p:nvSpPr>
        <p:spPr>
          <a:ln/>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4572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4265995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44679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700628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368513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27"/>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7"/>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7"/>
          <p:cNvSpPr txBox="1">
            <a:spLocks noGrp="1"/>
          </p:cNvSpPr>
          <p:nvPr>
            <p:ph type="title"/>
          </p:nvPr>
        </p:nvSpPr>
        <p:spPr>
          <a:xfrm>
            <a:off x="838200" y="133070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93472"/>
              </a:buClr>
              <a:buSzPts val="4400"/>
              <a:buFont typeface="Charis SIL"/>
              <a:buNone/>
              <a:defRPr b="1">
                <a:solidFill>
                  <a:srgbClr val="293472"/>
                </a:solidFill>
                <a:latin typeface="+mj-lt"/>
                <a:ea typeface="+mj-ea"/>
                <a:cs typeface="+mj-cs"/>
                <a:sym typeface="Charis SI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7"/>
          <p:cNvSpPr txBox="1">
            <a:spLocks noGrp="1"/>
          </p:cNvSpPr>
          <p:nvPr>
            <p:ph type="ftr" idx="11"/>
          </p:nvPr>
        </p:nvSpPr>
        <p:spPr>
          <a:xfrm>
            <a:off x="832841" y="635635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3" name="Google Shape;63;p27"/>
          <p:cNvPicPr preferRelativeResize="0"/>
          <p:nvPr/>
        </p:nvPicPr>
        <p:blipFill rotWithShape="1">
          <a:blip r:embed="rId2">
            <a:alphaModFix/>
          </a:blip>
          <a:srcRect/>
          <a:stretch/>
        </p:blipFill>
        <p:spPr>
          <a:xfrm>
            <a:off x="8296631" y="6346152"/>
            <a:ext cx="3056653" cy="383815"/>
          </a:xfrm>
          <a:prstGeom prst="rect">
            <a:avLst/>
          </a:prstGeom>
          <a:noFill/>
          <a:ln>
            <a:noFill/>
          </a:ln>
        </p:spPr>
      </p:pic>
    </p:spTree>
    <p:extLst>
      <p:ext uri="{BB962C8B-B14F-4D97-AF65-F5344CB8AC3E}">
        <p14:creationId xmlns:p14="http://schemas.microsoft.com/office/powerpoint/2010/main" val="2677086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21721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1579051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3270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1063342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34030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3095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890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310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359344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134857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4"/>
        <p:cNvGrpSpPr/>
        <p:nvPr/>
      </p:nvGrpSpPr>
      <p:grpSpPr>
        <a:xfrm>
          <a:off x="0" y="0"/>
          <a:ext cx="0" cy="0"/>
          <a:chOff x="0" y="0"/>
          <a:chExt cx="0" cy="0"/>
        </a:xfrm>
      </p:grpSpPr>
      <p:sp>
        <p:nvSpPr>
          <p:cNvPr id="65" name="Google Shape;65;p28"/>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93472"/>
              </a:buClr>
              <a:buSzPts val="4400"/>
              <a:buFont typeface="Charis SIL"/>
              <a:buNone/>
              <a:defRPr b="1">
                <a:solidFill>
                  <a:srgbClr val="293472"/>
                </a:solidFill>
                <a:latin typeface="+mj-lt"/>
                <a:ea typeface="+mj-ea"/>
                <a:cs typeface="+mj-cs"/>
                <a:sym typeface="Charis SI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8"/>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28"/>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8"/>
          <p:cNvSpPr txBox="1">
            <a:spLocks noGrp="1"/>
          </p:cNvSpPr>
          <p:nvPr>
            <p:ph type="ftr" idx="11"/>
          </p:nvPr>
        </p:nvSpPr>
        <p:spPr>
          <a:xfrm>
            <a:off x="832841" y="635635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1" name="Google Shape;71;p28"/>
          <p:cNvPicPr preferRelativeResize="0"/>
          <p:nvPr/>
        </p:nvPicPr>
        <p:blipFill rotWithShape="1">
          <a:blip r:embed="rId2">
            <a:alphaModFix/>
          </a:blip>
          <a:srcRect/>
          <a:stretch/>
        </p:blipFill>
        <p:spPr>
          <a:xfrm>
            <a:off x="8296631" y="6346152"/>
            <a:ext cx="3056653" cy="383815"/>
          </a:xfrm>
          <a:prstGeom prst="rect">
            <a:avLst/>
          </a:prstGeom>
          <a:noFill/>
          <a:ln>
            <a:noFill/>
          </a:ln>
        </p:spPr>
      </p:pic>
    </p:spTree>
    <p:extLst>
      <p:ext uri="{BB962C8B-B14F-4D97-AF65-F5344CB8AC3E}">
        <p14:creationId xmlns:p14="http://schemas.microsoft.com/office/powerpoint/2010/main" val="1741640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2341453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269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3717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735242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518441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3888304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138963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1922732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530761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265068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89576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93472"/>
              </a:buClr>
              <a:buSzPts val="4400"/>
              <a:buFont typeface="Charis SIL"/>
              <a:buNone/>
              <a:defRPr b="1">
                <a:solidFill>
                  <a:srgbClr val="293472"/>
                </a:solidFill>
                <a:latin typeface="+mj-lt"/>
                <a:ea typeface="+mj-ea"/>
                <a:cs typeface="+mj-cs"/>
                <a:sym typeface="Charis SI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ftr" idx="11"/>
          </p:nvPr>
        </p:nvSpPr>
        <p:spPr>
          <a:xfrm>
            <a:off x="832841" y="635635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5" name="Google Shape;75;p29"/>
          <p:cNvPicPr preferRelativeResize="0"/>
          <p:nvPr/>
        </p:nvPicPr>
        <p:blipFill rotWithShape="1">
          <a:blip r:embed="rId2">
            <a:alphaModFix/>
          </a:blip>
          <a:srcRect/>
          <a:stretch/>
        </p:blipFill>
        <p:spPr>
          <a:xfrm>
            <a:off x="8296631" y="6346152"/>
            <a:ext cx="3056653" cy="383815"/>
          </a:xfrm>
          <a:prstGeom prst="rect">
            <a:avLst/>
          </a:prstGeom>
          <a:noFill/>
          <a:ln>
            <a:noFill/>
          </a:ln>
        </p:spPr>
      </p:pic>
    </p:spTree>
    <p:extLst>
      <p:ext uri="{BB962C8B-B14F-4D97-AF65-F5344CB8AC3E}">
        <p14:creationId xmlns:p14="http://schemas.microsoft.com/office/powerpoint/2010/main" val="2538939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87389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816256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63369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3428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927525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732539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15226080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750325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657816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05536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9"/>
        <p:cNvGrpSpPr/>
        <p:nvPr/>
      </p:nvGrpSpPr>
      <p:grpSpPr>
        <a:xfrm>
          <a:off x="0" y="0"/>
          <a:ext cx="0" cy="0"/>
          <a:chOff x="0" y="0"/>
          <a:chExt cx="0" cy="0"/>
        </a:xfrm>
      </p:grpSpPr>
      <p:sp>
        <p:nvSpPr>
          <p:cNvPr id="80" name="Google Shape;80;p31"/>
          <p:cNvSpPr txBox="1">
            <a:spLocks noGrp="1"/>
          </p:cNvSpPr>
          <p:nvPr>
            <p:ph type="title"/>
          </p:nvPr>
        </p:nvSpPr>
        <p:spPr>
          <a:xfrm>
            <a:off x="839787" y="457200"/>
            <a:ext cx="10514284"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93472"/>
              </a:buClr>
              <a:buSzPts val="3200"/>
              <a:buFont typeface="Charis SIL"/>
              <a:buNone/>
              <a:defRPr sz="3200" b="1">
                <a:solidFill>
                  <a:srgbClr val="293472"/>
                </a:solidFill>
                <a:latin typeface="+mj-lt"/>
                <a:ea typeface="+mj-ea"/>
                <a:cs typeface="+mj-cs"/>
                <a:sym typeface="Charis SI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1"/>
          <p:cNvSpPr txBox="1">
            <a:spLocks noGrp="1"/>
          </p:cNvSpPr>
          <p:nvPr>
            <p:ph type="body" idx="1"/>
          </p:nvPr>
        </p:nvSpPr>
        <p:spPr>
          <a:xfrm>
            <a:off x="835030" y="3140305"/>
            <a:ext cx="10520359" cy="272074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31"/>
          <p:cNvSpPr txBox="1">
            <a:spLocks noGrp="1"/>
          </p:cNvSpPr>
          <p:nvPr>
            <p:ph type="body" idx="2"/>
          </p:nvPr>
        </p:nvSpPr>
        <p:spPr>
          <a:xfrm>
            <a:off x="839788" y="2253017"/>
            <a:ext cx="10525881" cy="8872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31"/>
          <p:cNvSpPr txBox="1">
            <a:spLocks noGrp="1"/>
          </p:cNvSpPr>
          <p:nvPr>
            <p:ph type="ftr" idx="11"/>
          </p:nvPr>
        </p:nvSpPr>
        <p:spPr>
          <a:xfrm>
            <a:off x="832841" y="6356353"/>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84" name="Google Shape;84;p31"/>
          <p:cNvPicPr preferRelativeResize="0"/>
          <p:nvPr/>
        </p:nvPicPr>
        <p:blipFill rotWithShape="1">
          <a:blip r:embed="rId2">
            <a:alphaModFix/>
          </a:blip>
          <a:srcRect/>
          <a:stretch/>
        </p:blipFill>
        <p:spPr>
          <a:xfrm>
            <a:off x="8296631" y="6346152"/>
            <a:ext cx="3056653" cy="383815"/>
          </a:xfrm>
          <a:prstGeom prst="rect">
            <a:avLst/>
          </a:prstGeom>
          <a:noFill/>
          <a:ln>
            <a:noFill/>
          </a:ln>
        </p:spPr>
      </p:pic>
    </p:spTree>
    <p:extLst>
      <p:ext uri="{BB962C8B-B14F-4D97-AF65-F5344CB8AC3E}">
        <p14:creationId xmlns:p14="http://schemas.microsoft.com/office/powerpoint/2010/main" val="3542155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04695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2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5958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6172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1" name="Title 10"/>
          <p:cNvSpPr>
            <a:spLocks noGrp="1"/>
          </p:cNvSpPr>
          <p:nvPr>
            <p:ph type="title"/>
          </p:nvPr>
        </p:nvSpPr>
        <p:spPr/>
        <p:txBody>
          <a:bodyPr/>
          <a:lstStyle>
            <a:lvl1pPr>
              <a:defRPr b="1">
                <a:solidFill>
                  <a:srgbClr val="293472"/>
                </a:solidFill>
                <a:latin typeface="Charis SIL"/>
                <a:cs typeface="Charis SIL"/>
              </a:defRPr>
            </a:lvl1pPr>
          </a:lstStyle>
          <a:p>
            <a:r>
              <a:rPr lang="en-US" dirty="0"/>
              <a:t>Click to edit Master title style</a:t>
            </a:r>
          </a:p>
        </p:txBody>
      </p:sp>
    </p:spTree>
    <p:extLst>
      <p:ext uri="{BB962C8B-B14F-4D97-AF65-F5344CB8AC3E}">
        <p14:creationId xmlns:p14="http://schemas.microsoft.com/office/powerpoint/2010/main" val="2310255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1"/>
        </a:solid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subTitle" idx="1"/>
          </p:nvPr>
        </p:nvSpPr>
        <p:spPr>
          <a:xfrm>
            <a:off x="852038" y="3865805"/>
            <a:ext cx="10501255" cy="79578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293472"/>
              </a:buClr>
              <a:buSzPts val="2200"/>
              <a:buNone/>
              <a:defRPr sz="2200" b="1">
                <a:solidFill>
                  <a:srgbClr val="293472"/>
                </a:solidFill>
                <a:latin typeface="Roboto"/>
                <a:ea typeface="Roboto"/>
                <a:cs typeface="Roboto"/>
                <a:sym typeface="Robot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2"/>
          <p:cNvSpPr txBox="1">
            <a:spLocks noGrp="1"/>
          </p:cNvSpPr>
          <p:nvPr>
            <p:ph type="title"/>
          </p:nvPr>
        </p:nvSpPr>
        <p:spPr>
          <a:xfrm>
            <a:off x="838200" y="2297401"/>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93472"/>
              </a:buClr>
              <a:buSzPts val="3000"/>
              <a:buFont typeface="Calibri"/>
              <a:buNone/>
              <a:defRPr sz="3000">
                <a:solidFill>
                  <a:srgbClr val="2934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2"/>
          </p:nvPr>
        </p:nvSpPr>
        <p:spPr>
          <a:xfrm>
            <a:off x="830729" y="4753092"/>
            <a:ext cx="10522555" cy="374691"/>
          </a:xfrm>
          <a:prstGeom prst="rect">
            <a:avLst/>
          </a:prstGeom>
          <a:noFill/>
          <a:ln>
            <a:noFill/>
          </a:ln>
        </p:spPr>
        <p:txBody>
          <a:bodyPr spcFirstLastPara="1" wrap="square" lIns="91425" tIns="45700" rIns="91425" bIns="45700" anchor="t" anchorCtr="0">
            <a:noAutofit/>
          </a:bodyPr>
          <a:lstStyle>
            <a:lvl1pPr marL="457178" lvl="0" indent="-228589" algn="ctr">
              <a:lnSpc>
                <a:spcPct val="90000"/>
              </a:lnSpc>
              <a:spcBef>
                <a:spcPts val="1000"/>
              </a:spcBef>
              <a:spcAft>
                <a:spcPts val="0"/>
              </a:spcAft>
              <a:buClr>
                <a:srgbClr val="293472"/>
              </a:buClr>
              <a:buSzPts val="1800"/>
              <a:buNone/>
              <a:defRPr sz="1800">
                <a:solidFill>
                  <a:srgbClr val="293472"/>
                </a:solidFill>
              </a:defRPr>
            </a:lvl1pPr>
            <a:lvl2pPr marL="914354" lvl="1" indent="-228589" algn="l">
              <a:lnSpc>
                <a:spcPct val="90000"/>
              </a:lnSpc>
              <a:spcBef>
                <a:spcPts val="500"/>
              </a:spcBef>
              <a:spcAft>
                <a:spcPts val="0"/>
              </a:spcAft>
              <a:buClr>
                <a:srgbClr val="888888"/>
              </a:buClr>
              <a:buSzPts val="2000"/>
              <a:buNone/>
              <a:defRPr sz="2000">
                <a:solidFill>
                  <a:srgbClr val="888888"/>
                </a:solidFill>
              </a:defRPr>
            </a:lvl2pPr>
            <a:lvl3pPr marL="1371532" lvl="2" indent="-228589" algn="l">
              <a:lnSpc>
                <a:spcPct val="90000"/>
              </a:lnSpc>
              <a:spcBef>
                <a:spcPts val="500"/>
              </a:spcBef>
              <a:spcAft>
                <a:spcPts val="0"/>
              </a:spcAft>
              <a:buClr>
                <a:srgbClr val="888888"/>
              </a:buClr>
              <a:buSzPts val="1800"/>
              <a:buNone/>
              <a:defRPr sz="1800">
                <a:solidFill>
                  <a:srgbClr val="888888"/>
                </a:solidFill>
              </a:defRPr>
            </a:lvl3pPr>
            <a:lvl4pPr marL="1828709" lvl="3" indent="-228589" algn="l">
              <a:lnSpc>
                <a:spcPct val="90000"/>
              </a:lnSpc>
              <a:spcBef>
                <a:spcPts val="500"/>
              </a:spcBef>
              <a:spcAft>
                <a:spcPts val="0"/>
              </a:spcAft>
              <a:buClr>
                <a:srgbClr val="888888"/>
              </a:buClr>
              <a:buSzPts val="1600"/>
              <a:buNone/>
              <a:defRPr sz="1600">
                <a:solidFill>
                  <a:srgbClr val="888888"/>
                </a:solidFill>
              </a:defRPr>
            </a:lvl4pPr>
            <a:lvl5pPr marL="2285886" lvl="4" indent="-228589" algn="l">
              <a:lnSpc>
                <a:spcPct val="90000"/>
              </a:lnSpc>
              <a:spcBef>
                <a:spcPts val="500"/>
              </a:spcBef>
              <a:spcAft>
                <a:spcPts val="0"/>
              </a:spcAft>
              <a:buClr>
                <a:srgbClr val="888888"/>
              </a:buClr>
              <a:buSzPts val="1600"/>
              <a:buNone/>
              <a:defRPr sz="1600">
                <a:solidFill>
                  <a:srgbClr val="888888"/>
                </a:solidFill>
              </a:defRPr>
            </a:lvl5pPr>
            <a:lvl6pPr marL="2743062" lvl="5" indent="-228589" algn="l">
              <a:lnSpc>
                <a:spcPct val="90000"/>
              </a:lnSpc>
              <a:spcBef>
                <a:spcPts val="500"/>
              </a:spcBef>
              <a:spcAft>
                <a:spcPts val="0"/>
              </a:spcAft>
              <a:buClr>
                <a:srgbClr val="888888"/>
              </a:buClr>
              <a:buSzPts val="1600"/>
              <a:buNone/>
              <a:defRPr sz="1600">
                <a:solidFill>
                  <a:srgbClr val="888888"/>
                </a:solidFill>
              </a:defRPr>
            </a:lvl6pPr>
            <a:lvl7pPr marL="3200240" lvl="6" indent="-228589" algn="l">
              <a:lnSpc>
                <a:spcPct val="90000"/>
              </a:lnSpc>
              <a:spcBef>
                <a:spcPts val="500"/>
              </a:spcBef>
              <a:spcAft>
                <a:spcPts val="0"/>
              </a:spcAft>
              <a:buClr>
                <a:srgbClr val="888888"/>
              </a:buClr>
              <a:buSzPts val="1600"/>
              <a:buNone/>
              <a:defRPr sz="1600">
                <a:solidFill>
                  <a:srgbClr val="888888"/>
                </a:solidFill>
              </a:defRPr>
            </a:lvl7pPr>
            <a:lvl8pPr marL="3657418" lvl="7" indent="-228589" algn="l">
              <a:lnSpc>
                <a:spcPct val="90000"/>
              </a:lnSpc>
              <a:spcBef>
                <a:spcPts val="500"/>
              </a:spcBef>
              <a:spcAft>
                <a:spcPts val="0"/>
              </a:spcAft>
              <a:buClr>
                <a:srgbClr val="888888"/>
              </a:buClr>
              <a:buSzPts val="1600"/>
              <a:buNone/>
              <a:defRPr sz="1600">
                <a:solidFill>
                  <a:srgbClr val="888888"/>
                </a:solidFill>
              </a:defRPr>
            </a:lvl8pPr>
            <a:lvl9pPr marL="4114594" lvl="8" indent="-228589"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 name="Google Shape;17;p2"/>
          <p:cNvSpPr txBox="1">
            <a:spLocks noGrp="1"/>
          </p:cNvSpPr>
          <p:nvPr>
            <p:ph type="body" idx="3"/>
          </p:nvPr>
        </p:nvSpPr>
        <p:spPr>
          <a:xfrm>
            <a:off x="830729" y="5136476"/>
            <a:ext cx="10522555" cy="374691"/>
          </a:xfrm>
          <a:prstGeom prst="rect">
            <a:avLst/>
          </a:prstGeom>
          <a:noFill/>
          <a:ln>
            <a:noFill/>
          </a:ln>
        </p:spPr>
        <p:txBody>
          <a:bodyPr spcFirstLastPara="1" wrap="square" lIns="91425" tIns="45700" rIns="91425" bIns="45700" anchor="t" anchorCtr="0">
            <a:noAutofit/>
          </a:bodyPr>
          <a:lstStyle>
            <a:lvl1pPr marL="457178" lvl="0" indent="-228589" algn="ctr">
              <a:lnSpc>
                <a:spcPct val="90000"/>
              </a:lnSpc>
              <a:spcBef>
                <a:spcPts val="1000"/>
              </a:spcBef>
              <a:spcAft>
                <a:spcPts val="0"/>
              </a:spcAft>
              <a:buClr>
                <a:srgbClr val="293472"/>
              </a:buClr>
              <a:buSzPts val="1200"/>
              <a:buNone/>
              <a:defRPr sz="1200">
                <a:solidFill>
                  <a:srgbClr val="293472"/>
                </a:solidFill>
              </a:defRPr>
            </a:lvl1pPr>
            <a:lvl2pPr marL="914354" lvl="1" indent="-228589" algn="l">
              <a:lnSpc>
                <a:spcPct val="90000"/>
              </a:lnSpc>
              <a:spcBef>
                <a:spcPts val="500"/>
              </a:spcBef>
              <a:spcAft>
                <a:spcPts val="0"/>
              </a:spcAft>
              <a:buClr>
                <a:srgbClr val="888888"/>
              </a:buClr>
              <a:buSzPts val="2000"/>
              <a:buNone/>
              <a:defRPr sz="2000">
                <a:solidFill>
                  <a:srgbClr val="888888"/>
                </a:solidFill>
              </a:defRPr>
            </a:lvl2pPr>
            <a:lvl3pPr marL="1371532" lvl="2" indent="-228589" algn="l">
              <a:lnSpc>
                <a:spcPct val="90000"/>
              </a:lnSpc>
              <a:spcBef>
                <a:spcPts val="500"/>
              </a:spcBef>
              <a:spcAft>
                <a:spcPts val="0"/>
              </a:spcAft>
              <a:buClr>
                <a:srgbClr val="888888"/>
              </a:buClr>
              <a:buSzPts val="1800"/>
              <a:buNone/>
              <a:defRPr sz="1800">
                <a:solidFill>
                  <a:srgbClr val="888888"/>
                </a:solidFill>
              </a:defRPr>
            </a:lvl3pPr>
            <a:lvl4pPr marL="1828709" lvl="3" indent="-228589" algn="l">
              <a:lnSpc>
                <a:spcPct val="90000"/>
              </a:lnSpc>
              <a:spcBef>
                <a:spcPts val="500"/>
              </a:spcBef>
              <a:spcAft>
                <a:spcPts val="0"/>
              </a:spcAft>
              <a:buClr>
                <a:srgbClr val="888888"/>
              </a:buClr>
              <a:buSzPts val="1600"/>
              <a:buNone/>
              <a:defRPr sz="1600">
                <a:solidFill>
                  <a:srgbClr val="888888"/>
                </a:solidFill>
              </a:defRPr>
            </a:lvl4pPr>
            <a:lvl5pPr marL="2285886" lvl="4" indent="-228589" algn="l">
              <a:lnSpc>
                <a:spcPct val="90000"/>
              </a:lnSpc>
              <a:spcBef>
                <a:spcPts val="500"/>
              </a:spcBef>
              <a:spcAft>
                <a:spcPts val="0"/>
              </a:spcAft>
              <a:buClr>
                <a:srgbClr val="888888"/>
              </a:buClr>
              <a:buSzPts val="1600"/>
              <a:buNone/>
              <a:defRPr sz="1600">
                <a:solidFill>
                  <a:srgbClr val="888888"/>
                </a:solidFill>
              </a:defRPr>
            </a:lvl5pPr>
            <a:lvl6pPr marL="2743062" lvl="5" indent="-228589" algn="l">
              <a:lnSpc>
                <a:spcPct val="90000"/>
              </a:lnSpc>
              <a:spcBef>
                <a:spcPts val="500"/>
              </a:spcBef>
              <a:spcAft>
                <a:spcPts val="0"/>
              </a:spcAft>
              <a:buClr>
                <a:srgbClr val="888888"/>
              </a:buClr>
              <a:buSzPts val="1600"/>
              <a:buNone/>
              <a:defRPr sz="1600">
                <a:solidFill>
                  <a:srgbClr val="888888"/>
                </a:solidFill>
              </a:defRPr>
            </a:lvl6pPr>
            <a:lvl7pPr marL="3200240" lvl="6" indent="-228589" algn="l">
              <a:lnSpc>
                <a:spcPct val="90000"/>
              </a:lnSpc>
              <a:spcBef>
                <a:spcPts val="500"/>
              </a:spcBef>
              <a:spcAft>
                <a:spcPts val="0"/>
              </a:spcAft>
              <a:buClr>
                <a:srgbClr val="888888"/>
              </a:buClr>
              <a:buSzPts val="1600"/>
              <a:buNone/>
              <a:defRPr sz="1600">
                <a:solidFill>
                  <a:srgbClr val="888888"/>
                </a:solidFill>
              </a:defRPr>
            </a:lvl7pPr>
            <a:lvl8pPr marL="3657418" lvl="7" indent="-228589" algn="l">
              <a:lnSpc>
                <a:spcPct val="90000"/>
              </a:lnSpc>
              <a:spcBef>
                <a:spcPts val="500"/>
              </a:spcBef>
              <a:spcAft>
                <a:spcPts val="0"/>
              </a:spcAft>
              <a:buClr>
                <a:srgbClr val="888888"/>
              </a:buClr>
              <a:buSzPts val="1600"/>
              <a:buNone/>
              <a:defRPr sz="1600">
                <a:solidFill>
                  <a:srgbClr val="888888"/>
                </a:solidFill>
              </a:defRPr>
            </a:lvl8pPr>
            <a:lvl9pPr marL="4114594" lvl="8" indent="-228589"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14421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10BC2E2-B00A-ECCB-6ED9-40CFF08E8901}"/>
              </a:ext>
            </a:extLst>
          </p:cNvPr>
          <p:cNvGrpSpPr>
            <a:grpSpLocks/>
          </p:cNvGrpSpPr>
          <p:nvPr/>
        </p:nvGrpSpPr>
        <p:grpSpPr bwMode="auto">
          <a:xfrm>
            <a:off x="6288618" y="5345114"/>
            <a:ext cx="5903383" cy="1512887"/>
            <a:chOff x="2971" y="3367"/>
            <a:chExt cx="2789" cy="953"/>
          </a:xfrm>
        </p:grpSpPr>
        <p:sp>
          <p:nvSpPr>
            <p:cNvPr id="3" name="Freeform 3">
              <a:extLst>
                <a:ext uri="{FF2B5EF4-FFF2-40B4-BE49-F238E27FC236}">
                  <a16:creationId xmlns:a16="http://schemas.microsoft.com/office/drawing/2014/main" id="{F3B45097-ED72-C6EB-1317-B7C210525B1D}"/>
                </a:ext>
              </a:extLst>
            </p:cNvPr>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sz="1400" dirty="0"/>
            </a:p>
          </p:txBody>
        </p:sp>
        <p:sp>
          <p:nvSpPr>
            <p:cNvPr id="4" name="Freeform 4">
              <a:extLst>
                <a:ext uri="{FF2B5EF4-FFF2-40B4-BE49-F238E27FC236}">
                  <a16:creationId xmlns:a16="http://schemas.microsoft.com/office/drawing/2014/main" id="{A52FC107-4DCE-28B8-A655-DD66CEB83E64}"/>
                </a:ext>
              </a:extLst>
            </p:cNvPr>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5" name="Freeform 5">
              <a:extLst>
                <a:ext uri="{FF2B5EF4-FFF2-40B4-BE49-F238E27FC236}">
                  <a16:creationId xmlns:a16="http://schemas.microsoft.com/office/drawing/2014/main" id="{B4B05B4F-BB1D-6C81-1519-551C47B44DA9}"/>
                </a:ext>
              </a:extLst>
            </p:cNvPr>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6" name="Freeform 6">
              <a:extLst>
                <a:ext uri="{FF2B5EF4-FFF2-40B4-BE49-F238E27FC236}">
                  <a16:creationId xmlns:a16="http://schemas.microsoft.com/office/drawing/2014/main" id="{45CED032-0A11-40BD-B630-177C18BFA2BB}"/>
                </a:ext>
              </a:extLst>
            </p:cNvPr>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7" name="Freeform 7">
              <a:extLst>
                <a:ext uri="{FF2B5EF4-FFF2-40B4-BE49-F238E27FC236}">
                  <a16:creationId xmlns:a16="http://schemas.microsoft.com/office/drawing/2014/main" id="{EE1616DD-48F6-581C-9697-C0BC3613BC53}"/>
                </a:ext>
              </a:extLst>
            </p:cNvPr>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8" name="Freeform 8">
              <a:extLst>
                <a:ext uri="{FF2B5EF4-FFF2-40B4-BE49-F238E27FC236}">
                  <a16:creationId xmlns:a16="http://schemas.microsoft.com/office/drawing/2014/main" id="{276635C8-9DE3-C454-A9F9-68A2FA301B76}"/>
                </a:ext>
              </a:extLst>
            </p:cNvPr>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9" name="Freeform 9">
              <a:extLst>
                <a:ext uri="{FF2B5EF4-FFF2-40B4-BE49-F238E27FC236}">
                  <a16:creationId xmlns:a16="http://schemas.microsoft.com/office/drawing/2014/main" id="{198B0931-B323-52BE-4D11-5C9C833450B3}"/>
                </a:ext>
              </a:extLst>
            </p:cNvPr>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0" name="Freeform 10">
              <a:extLst>
                <a:ext uri="{FF2B5EF4-FFF2-40B4-BE49-F238E27FC236}">
                  <a16:creationId xmlns:a16="http://schemas.microsoft.com/office/drawing/2014/main" id="{3DF68FE1-6570-9BFB-1EE9-260CB575FFEC}"/>
                </a:ext>
              </a:extLst>
            </p:cNvPr>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1" name="Freeform 11">
              <a:extLst>
                <a:ext uri="{FF2B5EF4-FFF2-40B4-BE49-F238E27FC236}">
                  <a16:creationId xmlns:a16="http://schemas.microsoft.com/office/drawing/2014/main" id="{9B73A0ED-1E5E-16B4-46B9-314B9E232C15}"/>
                </a:ext>
              </a:extLst>
            </p:cNvPr>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2" name="Freeform 12">
              <a:extLst>
                <a:ext uri="{FF2B5EF4-FFF2-40B4-BE49-F238E27FC236}">
                  <a16:creationId xmlns:a16="http://schemas.microsoft.com/office/drawing/2014/main" id="{0F5FB77A-A0AC-72D2-8C9B-54136FD0A787}"/>
                </a:ext>
              </a:extLst>
            </p:cNvPr>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3" name="Freeform 13">
              <a:extLst>
                <a:ext uri="{FF2B5EF4-FFF2-40B4-BE49-F238E27FC236}">
                  <a16:creationId xmlns:a16="http://schemas.microsoft.com/office/drawing/2014/main" id="{A1F4A758-74D2-A873-C415-4597F403718B}"/>
                </a:ext>
              </a:extLst>
            </p:cNvPr>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4" name="Freeform 14">
              <a:extLst>
                <a:ext uri="{FF2B5EF4-FFF2-40B4-BE49-F238E27FC236}">
                  <a16:creationId xmlns:a16="http://schemas.microsoft.com/office/drawing/2014/main" id="{8B27DFDB-93E8-F350-8890-889F31C31548}"/>
                </a:ext>
              </a:extLst>
            </p:cNvPr>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5" name="Freeform 15">
              <a:extLst>
                <a:ext uri="{FF2B5EF4-FFF2-40B4-BE49-F238E27FC236}">
                  <a16:creationId xmlns:a16="http://schemas.microsoft.com/office/drawing/2014/main" id="{2EF4572F-0CB2-774E-FE1C-A62ED106B7E5}"/>
                </a:ext>
              </a:extLst>
            </p:cNvPr>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6" name="Freeform 16">
              <a:extLst>
                <a:ext uri="{FF2B5EF4-FFF2-40B4-BE49-F238E27FC236}">
                  <a16:creationId xmlns:a16="http://schemas.microsoft.com/office/drawing/2014/main" id="{4FCC4EF5-1AA5-034F-B887-01F085FE40F7}"/>
                </a:ext>
              </a:extLst>
            </p:cNvPr>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sp>
          <p:nvSpPr>
            <p:cNvPr id="17" name="Freeform 17">
              <a:extLst>
                <a:ext uri="{FF2B5EF4-FFF2-40B4-BE49-F238E27FC236}">
                  <a16:creationId xmlns:a16="http://schemas.microsoft.com/office/drawing/2014/main" id="{98397CE5-10AF-237A-2C2C-6F9AB96F90D3}"/>
                </a:ext>
              </a:extLst>
            </p:cNvPr>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sz="1400" dirty="0"/>
            </a:p>
          </p:txBody>
        </p:sp>
      </p:grpSp>
      <p:sp>
        <p:nvSpPr>
          <p:cNvPr id="184338" name="Rectangle 18"/>
          <p:cNvSpPr>
            <a:spLocks noGrp="1" noChangeArrowheads="1"/>
          </p:cNvSpPr>
          <p:nvPr>
            <p:ph type="ctrTitle" sz="quarter"/>
          </p:nvPr>
        </p:nvSpPr>
        <p:spPr>
          <a:xfrm>
            <a:off x="914400" y="1600200"/>
            <a:ext cx="103632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18" name="Rectangle 20">
            <a:extLst>
              <a:ext uri="{FF2B5EF4-FFF2-40B4-BE49-F238E27FC236}">
                <a16:creationId xmlns:a16="http://schemas.microsoft.com/office/drawing/2014/main" id="{FF560558-E0BA-01DF-500B-6B532255AA60}"/>
              </a:ext>
            </a:extLst>
          </p:cNvPr>
          <p:cNvSpPr>
            <a:spLocks noGrp="1" noChangeArrowheads="1"/>
          </p:cNvSpPr>
          <p:nvPr>
            <p:ph type="dt" sz="quarter"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FFFFFF"/>
                  </a:outerShdw>
                </a:effectLst>
              </a:defRPr>
            </a:lvl1pPr>
          </a:lstStyle>
          <a:p>
            <a:pPr>
              <a:defRPr/>
            </a:pPr>
            <a:endParaRPr lang="en-US"/>
          </a:p>
        </p:txBody>
      </p:sp>
      <p:sp>
        <p:nvSpPr>
          <p:cNvPr id="19" name="Rectangle 21">
            <a:extLst>
              <a:ext uri="{FF2B5EF4-FFF2-40B4-BE49-F238E27FC236}">
                <a16:creationId xmlns:a16="http://schemas.microsoft.com/office/drawing/2014/main" id="{0E9CBB20-EF74-08F2-CBAC-F0C325AAE0A0}"/>
              </a:ext>
            </a:extLst>
          </p:cNvPr>
          <p:cNvSpPr>
            <a:spLocks noGrp="1" noChangeArrowheads="1"/>
          </p:cNvSpPr>
          <p:nvPr>
            <p:ph type="ftr" sz="quarter" idx="11"/>
          </p:nvPr>
        </p:nvSpPr>
        <p:spPr bwMode="auto">
          <a:xfrm>
            <a:off x="4165600" y="6248400"/>
            <a:ext cx="3860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FFFFFF"/>
                  </a:outerShdw>
                </a:effectLst>
              </a:defRPr>
            </a:lvl1pPr>
          </a:lstStyle>
          <a:p>
            <a:pPr>
              <a:defRPr/>
            </a:pPr>
            <a:endParaRPr lang="en-US"/>
          </a:p>
        </p:txBody>
      </p:sp>
      <p:sp>
        <p:nvSpPr>
          <p:cNvPr id="20" name="Rectangle 22">
            <a:extLst>
              <a:ext uri="{FF2B5EF4-FFF2-40B4-BE49-F238E27FC236}">
                <a16:creationId xmlns:a16="http://schemas.microsoft.com/office/drawing/2014/main" id="{CA8C9BDE-27DE-879C-EA3F-DC60B89821A0}"/>
              </a:ext>
            </a:extLst>
          </p:cNvPr>
          <p:cNvSpPr>
            <a:spLocks noGrp="1" noChangeArrowheads="1"/>
          </p:cNvSpPr>
          <p:nvPr>
            <p:ph type="sldNum" sz="quarter" idx="12"/>
          </p:nvPr>
        </p:nvSpPr>
        <p:spPr bwMode="auto">
          <a:xfrm>
            <a:off x="8737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defRPr>
            </a:lvl1pPr>
          </a:lstStyle>
          <a:p>
            <a:fld id="{D3C5C104-F340-4A4F-984D-A98EE8BA0C37}" type="slidenum">
              <a:rPr lang="en-US" altLang="en-US"/>
              <a:pPr/>
              <a:t>‹#›</a:t>
            </a:fld>
            <a:endParaRPr lang="en-US" altLang="en-US"/>
          </a:p>
        </p:txBody>
      </p:sp>
    </p:spTree>
    <p:extLst>
      <p:ext uri="{BB962C8B-B14F-4D97-AF65-F5344CB8AC3E}">
        <p14:creationId xmlns:p14="http://schemas.microsoft.com/office/powerpoint/2010/main" val="266681329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1592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641354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6100" y="1600200"/>
            <a:ext cx="5547784"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7084" y="1600200"/>
            <a:ext cx="5547783"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0570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0936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reserve="1">
  <p:cSld name="1_Blank">
    <p:bg>
      <p:bgRef idx="1001">
        <a:schemeClr val="bg1"/>
      </p:bgRef>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3175325412"/>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553672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38644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879360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326848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47364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1234" y="277813"/>
            <a:ext cx="2823633" cy="6356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6100" y="277813"/>
            <a:ext cx="8271933" cy="6356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67294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6101" y="277813"/>
            <a:ext cx="11298767" cy="635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0934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546100" y="1600200"/>
            <a:ext cx="5547784" cy="503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7084" y="1600200"/>
            <a:ext cx="5547783" cy="503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13569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Content Placeholder 2"/>
          <p:cNvSpPr>
            <a:spLocks noGrp="1"/>
          </p:cNvSpPr>
          <p:nvPr>
            <p:ph sz="half" idx="1"/>
          </p:nvPr>
        </p:nvSpPr>
        <p:spPr>
          <a:xfrm>
            <a:off x="546100" y="1600200"/>
            <a:ext cx="5547784" cy="503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97084" y="1600200"/>
            <a:ext cx="5547783" cy="2439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97084" y="4192589"/>
            <a:ext cx="5547783" cy="244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00320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82E9B25-C9D2-BBA6-B968-D633FC07B7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87556" y="5943600"/>
            <a:ext cx="593765" cy="685800"/>
          </a:xfrm>
          <a:prstGeom prst="rect">
            <a:avLst/>
          </a:prstGeom>
        </p:spPr>
      </p:pic>
      <p:pic>
        <p:nvPicPr>
          <p:cNvPr id="3" name="Picture 2">
            <a:extLst>
              <a:ext uri="{FF2B5EF4-FFF2-40B4-BE49-F238E27FC236}">
                <a16:creationId xmlns:a16="http://schemas.microsoft.com/office/drawing/2014/main" id="{2418FB7C-97B5-7C61-BC93-BDD52222E6A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28615" y="5943600"/>
            <a:ext cx="683623" cy="683623"/>
          </a:xfrm>
          <a:prstGeom prst="rect">
            <a:avLst/>
          </a:prstGeom>
        </p:spPr>
      </p:pic>
      <p:pic>
        <p:nvPicPr>
          <p:cNvPr id="4" name="Picture 3">
            <a:extLst>
              <a:ext uri="{FF2B5EF4-FFF2-40B4-BE49-F238E27FC236}">
                <a16:creationId xmlns:a16="http://schemas.microsoft.com/office/drawing/2014/main" id="{8A3AAF5C-7600-FEDA-208F-51B585BD76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010865" y="5941423"/>
            <a:ext cx="829397" cy="685800"/>
          </a:xfrm>
          <a:prstGeom prst="rect">
            <a:avLst/>
          </a:prstGeom>
        </p:spPr>
      </p:pic>
      <p:pic>
        <p:nvPicPr>
          <p:cNvPr id="6" name="Picture 2" descr="Space Systems Command - Wikipedia">
            <a:extLst>
              <a:ext uri="{FF2B5EF4-FFF2-40B4-BE49-F238E27FC236}">
                <a16:creationId xmlns:a16="http://schemas.microsoft.com/office/drawing/2014/main" id="{550A0138-2631-9ECC-30EB-B06200F65DD8}"/>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859532" y="5955733"/>
            <a:ext cx="471488"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17F0A4FF-51AF-E152-715F-1B29B0BA3E8E}"/>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577806" y="5981611"/>
            <a:ext cx="1188720" cy="2135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0C8636F-FCB1-0556-205E-E933B279B5F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77298" y="6301508"/>
            <a:ext cx="1188720" cy="314503"/>
          </a:xfrm>
          <a:prstGeom prst="rect">
            <a:avLst/>
          </a:prstGeom>
          <a:noFill/>
          <a:ln>
            <a:noFill/>
          </a:ln>
        </p:spPr>
      </p:pic>
      <p:pic>
        <p:nvPicPr>
          <p:cNvPr id="9" name="Picture 8">
            <a:extLst>
              <a:ext uri="{FF2B5EF4-FFF2-40B4-BE49-F238E27FC236}">
                <a16:creationId xmlns:a16="http://schemas.microsoft.com/office/drawing/2014/main" id="{5093CE06-F4EC-B77F-43AC-EB887DE1D86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087081" y="306296"/>
            <a:ext cx="1100871" cy="1039712"/>
          </a:xfrm>
          <a:prstGeom prst="rect">
            <a:avLst/>
          </a:prstGeom>
        </p:spPr>
      </p:pic>
      <p:cxnSp>
        <p:nvCxnSpPr>
          <p:cNvPr id="10" name="Straight Connector 9">
            <a:extLst>
              <a:ext uri="{FF2B5EF4-FFF2-40B4-BE49-F238E27FC236}">
                <a16:creationId xmlns:a16="http://schemas.microsoft.com/office/drawing/2014/main" id="{F38F92AE-8C0F-4376-E36B-0F3DEBD087C6}"/>
              </a:ext>
            </a:extLst>
          </p:cNvPr>
          <p:cNvCxnSpPr>
            <a:cxnSpLocks/>
          </p:cNvCxnSpPr>
          <p:nvPr userDrawn="1"/>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0368DD8-F33E-352A-1872-6D708C306FF7}"/>
              </a:ext>
            </a:extLst>
          </p:cNvPr>
          <p:cNvSpPr txBox="1"/>
          <p:nvPr userDrawn="1"/>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spTree>
    <p:extLst>
      <p:ext uri="{BB962C8B-B14F-4D97-AF65-F5344CB8AC3E}">
        <p14:creationId xmlns:p14="http://schemas.microsoft.com/office/powerpoint/2010/main" val="2657926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76">
          <p15:clr>
            <a:srgbClr val="FBAE40"/>
          </p15:clr>
        </p15:guide>
        <p15:guide id="4" orient="horz" pos="37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reserve="1">
  <p:cSld name="2_Blank">
    <p:bg>
      <p:bgRef idx="1001">
        <a:schemeClr val="bg1"/>
      </p:bgRef>
    </p:bg>
    <p:spTree>
      <p:nvGrpSpPr>
        <p:cNvPr id="1" name="Shape 85"/>
        <p:cNvGrpSpPr/>
        <p:nvPr/>
      </p:nvGrpSpPr>
      <p:grpSpPr>
        <a:xfrm>
          <a:off x="0" y="0"/>
          <a:ext cx="0" cy="0"/>
          <a:chOff x="0" y="0"/>
          <a:chExt cx="0" cy="0"/>
        </a:xfrm>
      </p:grpSpPr>
      <p:pic>
        <p:nvPicPr>
          <p:cNvPr id="3" name="Picture 2">
            <a:extLst>
              <a:ext uri="{FF2B5EF4-FFF2-40B4-BE49-F238E27FC236}">
                <a16:creationId xmlns:a16="http://schemas.microsoft.com/office/drawing/2014/main" id="{9F6FA43B-7B5D-9977-0112-BEEFF2E951D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4000"/>
                    </a14:imgEffect>
                  </a14:imgLayer>
                </a14:imgProps>
              </a:ext>
            </a:extLst>
          </a:blip>
          <a:srcRect b="-22"/>
          <a:stretch/>
        </p:blipFill>
        <p:spPr>
          <a:xfrm>
            <a:off x="0" y="0"/>
            <a:ext cx="12192000" cy="6858000"/>
          </a:xfrm>
          <a:prstGeom prst="rect">
            <a:avLst/>
          </a:prstGeom>
        </p:spPr>
      </p:pic>
    </p:spTree>
    <p:extLst>
      <p:ext uri="{BB962C8B-B14F-4D97-AF65-F5344CB8AC3E}">
        <p14:creationId xmlns:p14="http://schemas.microsoft.com/office/powerpoint/2010/main" val="1349803276"/>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52400" y="1143000"/>
            <a:ext cx="11887200" cy="52578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1890528"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
        <p:nvSpPr>
          <p:cNvPr id="2" name="Date Placeholder 1"/>
          <p:cNvSpPr>
            <a:spLocks noGrp="1"/>
          </p:cNvSpPr>
          <p:nvPr>
            <p:ph type="dt" sz="half" idx="10"/>
          </p:nvPr>
        </p:nvSpPr>
        <p:spPr/>
        <p:txBody>
          <a:bodyPr/>
          <a:lstStyle/>
          <a:p>
            <a:r>
              <a:rPr lang="en-US"/>
              <a:t>Date TBD</a:t>
            </a:r>
          </a:p>
        </p:txBody>
      </p:sp>
      <p:sp>
        <p:nvSpPr>
          <p:cNvPr id="4" name="Footer Placeholder 3"/>
          <p:cNvSpPr>
            <a:spLocks noGrp="1"/>
          </p:cNvSpPr>
          <p:nvPr>
            <p:ph type="ftr" sz="quarter" idx="11"/>
          </p:nvPr>
        </p:nvSpPr>
        <p:spPr/>
        <p:txBody>
          <a:bodyPr/>
          <a:lstStyle/>
          <a:p>
            <a:r>
              <a:rPr lang="en-US"/>
              <a:t>TEMPO PLAR</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Tree>
    <p:extLst>
      <p:ext uri="{BB962C8B-B14F-4D97-AF65-F5344CB8AC3E}">
        <p14:creationId xmlns:p14="http://schemas.microsoft.com/office/powerpoint/2010/main" val="2087979871"/>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guide id="3" pos="96">
          <p15:clr>
            <a:srgbClr val="FBAE40"/>
          </p15:clr>
        </p15:guide>
        <p15:guide id="4" pos="7584">
          <p15:clr>
            <a:srgbClr val="FBAE40"/>
          </p15:clr>
        </p15:guide>
        <p15:guide id="5" orient="horz" pos="403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Date TBD</a:t>
            </a:r>
          </a:p>
        </p:txBody>
      </p:sp>
      <p:sp>
        <p:nvSpPr>
          <p:cNvPr id="4" name="Footer Placeholder 3"/>
          <p:cNvSpPr>
            <a:spLocks noGrp="1"/>
          </p:cNvSpPr>
          <p:nvPr>
            <p:ph type="ftr" sz="quarter" idx="11"/>
          </p:nvPr>
        </p:nvSpPr>
        <p:spPr/>
        <p:txBody>
          <a:bodyPr/>
          <a:lstStyle/>
          <a:p>
            <a:r>
              <a:rPr lang="en-US"/>
              <a:t>TEMPO PLAR</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p:nvPr>
        </p:nvSpPr>
        <p:spPr>
          <a:xfrm>
            <a:off x="1890528"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4749066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Date TBD</a:t>
            </a:r>
          </a:p>
        </p:txBody>
      </p:sp>
      <p:sp>
        <p:nvSpPr>
          <p:cNvPr id="4" name="Footer Placeholder 3"/>
          <p:cNvSpPr>
            <a:spLocks noGrp="1"/>
          </p:cNvSpPr>
          <p:nvPr>
            <p:ph type="ftr" sz="quarter" idx="11"/>
          </p:nvPr>
        </p:nvSpPr>
        <p:spPr/>
        <p:txBody>
          <a:bodyPr/>
          <a:lstStyle/>
          <a:p>
            <a:r>
              <a:rPr lang="en-US"/>
              <a:t>TEMPO PLAR</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1890528" y="0"/>
            <a:ext cx="8410944" cy="975701"/>
          </a:xfrm>
          <a:prstGeom prst="rect">
            <a:avLst/>
          </a:prstGeom>
        </p:spPr>
        <p:txBody>
          <a:bodyPr anchor="ctr"/>
          <a:lstStyle>
            <a:lvl1pPr algn="ctr">
              <a:defRPr sz="3600" b="0">
                <a:solidFill>
                  <a:schemeClr val="bg1"/>
                </a:solidFill>
                <a:latin typeface="+mn-lt"/>
              </a:defRPr>
            </a:lvl1pPr>
          </a:lstStyle>
          <a:p>
            <a:r>
              <a:rPr lang="en-US" dirty="0"/>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4131492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Date TBD</a:t>
            </a:r>
          </a:p>
        </p:txBody>
      </p:sp>
      <p:sp>
        <p:nvSpPr>
          <p:cNvPr id="4" name="Footer Placeholder 3"/>
          <p:cNvSpPr>
            <a:spLocks noGrp="1"/>
          </p:cNvSpPr>
          <p:nvPr>
            <p:ph type="ftr" sz="quarter" idx="11"/>
          </p:nvPr>
        </p:nvSpPr>
        <p:spPr/>
        <p:txBody>
          <a:bodyPr/>
          <a:lstStyle/>
          <a:p>
            <a:r>
              <a:rPr lang="en-US"/>
              <a:t>TEMPO PLAR</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hasCustomPrompt="1"/>
          </p:nvPr>
        </p:nvSpPr>
        <p:spPr>
          <a:xfrm>
            <a:off x="2155737"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endParaRPr lang="en-US" sz="1333" b="1" dirty="0">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dirty="0">
                <a:solidFill>
                  <a:srgbClr val="FF0000"/>
                </a:solidFill>
                <a:effectLst/>
                <a:latin typeface="+mn-lt"/>
                <a:ea typeface="+mn-ea"/>
                <a:cs typeface="+mn-cs"/>
              </a:rPr>
              <a:t>EAR ECCN 9E515.a.</a:t>
            </a:r>
          </a:p>
          <a:p>
            <a:pPr algn="ctr"/>
            <a:r>
              <a:rPr lang="en-US" sz="2400" b="1" kern="1200" dirty="0">
                <a:solidFill>
                  <a:schemeClr val="tx1"/>
                </a:solidFill>
                <a:effectLst/>
                <a:latin typeface="+mn-lt"/>
                <a:ea typeface="+mn-ea"/>
                <a:cs typeface="+mn-cs"/>
              </a:rPr>
              <a:t>- Export Administration Regulations (EAR) Notice -</a:t>
            </a:r>
          </a:p>
          <a:p>
            <a:r>
              <a:rPr lang="en-US" sz="1333" b="1" kern="1200" dirty="0">
                <a:solidFill>
                  <a:srgbClr val="FF0000"/>
                </a:solidFill>
                <a:effectLst/>
                <a:latin typeface="+mn-lt"/>
                <a:ea typeface="+mn-ea"/>
                <a:cs typeface="+mn-cs"/>
              </a:rPr>
              <a:t>WARNING: </a:t>
            </a:r>
            <a:r>
              <a:rPr lang="en-US" sz="1333" b="1" kern="1200" dirty="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dirty="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dirty="0"/>
              <a:t>Per NID 1600.55 (per NPR</a:t>
            </a:r>
            <a:r>
              <a:rPr lang="en-US" sz="1400" baseline="0" dirty="0"/>
              <a:t> 1600.1)</a:t>
            </a:r>
            <a:endParaRPr lang="en-US" sz="1400" dirty="0"/>
          </a:p>
          <a:p>
            <a:r>
              <a:rPr lang="en-US" sz="1400" dirty="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r>
              <a:rPr lang="en-US" sz="1333" b="1" baseline="0" dirty="0">
                <a:solidFill>
                  <a:srgbClr val="FF0000"/>
                </a:solidFill>
                <a:latin typeface="Arial"/>
                <a:cs typeface="Arial"/>
              </a:rPr>
              <a:t> TEMPO Project Manager; TEMPO; &lt;date&gt; </a:t>
            </a:r>
            <a:endParaRPr lang="en-US" sz="1333" b="1" dirty="0">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dirty="0"/>
              <a:t>Bottom of title page and every page containing SBU Information</a:t>
            </a:r>
          </a:p>
        </p:txBody>
      </p:sp>
    </p:spTree>
    <p:extLst>
      <p:ext uri="{BB962C8B-B14F-4D97-AF65-F5344CB8AC3E}">
        <p14:creationId xmlns:p14="http://schemas.microsoft.com/office/powerpoint/2010/main" val="9651668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Date TBD</a:t>
            </a:r>
          </a:p>
        </p:txBody>
      </p:sp>
      <p:sp>
        <p:nvSpPr>
          <p:cNvPr id="4" name="Footer Placeholder 3"/>
          <p:cNvSpPr>
            <a:spLocks noGrp="1"/>
          </p:cNvSpPr>
          <p:nvPr>
            <p:ph type="ftr" sz="quarter" idx="11"/>
          </p:nvPr>
        </p:nvSpPr>
        <p:spPr/>
        <p:txBody>
          <a:bodyPr/>
          <a:lstStyle/>
          <a:p>
            <a:r>
              <a:rPr lang="en-US"/>
              <a:t>TEMPO PLAR</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hasCustomPrompt="1"/>
          </p:nvPr>
        </p:nvSpPr>
        <p:spPr>
          <a:xfrm>
            <a:off x="2155737"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dirty="0">
                <a:solidFill>
                  <a:srgbClr val="FF0000"/>
                </a:solidFill>
              </a:rPr>
              <a:t>Limited Rights Notice </a:t>
            </a:r>
            <a:endParaRPr lang="en-US" sz="2133" b="1" i="1" dirty="0">
              <a:solidFill>
                <a:srgbClr val="FF0000"/>
              </a:solidFill>
            </a:endParaRPr>
          </a:p>
          <a:p>
            <a:pPr lvl="0"/>
            <a:r>
              <a:rPr lang="en-US" sz="1600" dirty="0">
                <a:solidFill>
                  <a:srgbClr val="FF0000"/>
                </a:solidFill>
              </a:rPr>
              <a:t>(a) These data are submitted with limited rights under Government Contract No. NNL13AQ01C.  These data may be reproduced and used by the</a:t>
            </a:r>
            <a:r>
              <a:rPr lang="en-US" sz="1600" i="1" dirty="0">
                <a:solidFill>
                  <a:srgbClr val="FF0000"/>
                </a:solidFill>
              </a:rPr>
              <a:t> </a:t>
            </a:r>
            <a:r>
              <a:rPr lang="en-US" sz="1600" dirty="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dirty="0">
              <a:solidFill>
                <a:srgbClr val="FF0000"/>
              </a:solidFill>
            </a:endParaRPr>
          </a:p>
        </p:txBody>
      </p:sp>
    </p:spTree>
    <p:extLst>
      <p:ext uri="{BB962C8B-B14F-4D97-AF65-F5344CB8AC3E}">
        <p14:creationId xmlns:p14="http://schemas.microsoft.com/office/powerpoint/2010/main" val="1705355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endParaRPr lang="en-US" dirty="0"/>
          </a:p>
        </p:txBody>
      </p:sp>
      <p:sp>
        <p:nvSpPr>
          <p:cNvPr id="7" name="Date Placeholder 6"/>
          <p:cNvSpPr>
            <a:spLocks noGrp="1"/>
          </p:cNvSpPr>
          <p:nvPr>
            <p:ph type="dt" sz="half" idx="10"/>
          </p:nvPr>
        </p:nvSpPr>
        <p:spPr/>
        <p:txBody>
          <a:bodyPr/>
          <a:lstStyle/>
          <a:p>
            <a:r>
              <a:rPr lang="en-US"/>
              <a:t>Date TBD</a:t>
            </a:r>
          </a:p>
        </p:txBody>
      </p:sp>
      <p:sp>
        <p:nvSpPr>
          <p:cNvPr id="8" name="Footer Placeholder 7"/>
          <p:cNvSpPr>
            <a:spLocks noGrp="1"/>
          </p:cNvSpPr>
          <p:nvPr>
            <p:ph type="ftr" sz="quarter" idx="11"/>
          </p:nvPr>
        </p:nvSpPr>
        <p:spPr/>
        <p:txBody>
          <a:bodyPr/>
          <a:lstStyle/>
          <a:p>
            <a:r>
              <a:rPr lang="en-US"/>
              <a:t>TEMPO PLAR</a:t>
            </a:r>
          </a:p>
        </p:txBody>
      </p:sp>
      <p:sp>
        <p:nvSpPr>
          <p:cNvPr id="9" name="Slide Number Placeholder 8"/>
          <p:cNvSpPr>
            <a:spLocks noGrp="1"/>
          </p:cNvSpPr>
          <p:nvPr>
            <p:ph type="sldNum" sz="quarter" idx="12"/>
          </p:nvPr>
        </p:nvSpPr>
        <p:spPr/>
        <p:txBody>
          <a:bodyPr/>
          <a:lstStyle/>
          <a:p>
            <a:fld id="{8ED73442-08FF-4492-B0C7-9D805A86EDBE}" type="slidenum">
              <a:rPr lang="en-US" smtClean="0"/>
              <a:t>‹#›</a:t>
            </a:fld>
            <a:endParaRPr lang="en-US"/>
          </a:p>
        </p:txBody>
      </p:sp>
    </p:spTree>
    <p:extLst>
      <p:ext uri="{BB962C8B-B14F-4D97-AF65-F5344CB8AC3E}">
        <p14:creationId xmlns:p14="http://schemas.microsoft.com/office/powerpoint/2010/main" val="21817426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Questions</a:t>
            </a:r>
            <a:endParaRPr lang="en-US" sz="6000" b="0" dirty="0">
              <a:solidFill>
                <a:srgbClr val="000090"/>
              </a:solidFill>
              <a:latin typeface="+mn-lt"/>
              <a:cs typeface="Arial Rounded MT Bold"/>
            </a:endParaRPr>
          </a:p>
        </p:txBody>
      </p:sp>
    </p:spTree>
    <p:extLst>
      <p:ext uri="{BB962C8B-B14F-4D97-AF65-F5344CB8AC3E}">
        <p14:creationId xmlns:p14="http://schemas.microsoft.com/office/powerpoint/2010/main" val="7377901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Backup</a:t>
            </a:r>
          </a:p>
        </p:txBody>
      </p:sp>
    </p:spTree>
    <p:extLst>
      <p:ext uri="{BB962C8B-B14F-4D97-AF65-F5344CB8AC3E}">
        <p14:creationId xmlns:p14="http://schemas.microsoft.com/office/powerpoint/2010/main" val="1981558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9232506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4"/>
          <p:cNvSpPr>
            <a:spLocks noGrp="1" noChangeArrowheads="1"/>
          </p:cNvSpPr>
          <p:nvPr>
            <p:ph type="dt" sz="quarter" idx="10"/>
          </p:nvPr>
        </p:nvSpPr>
        <p:spPr>
          <a:ln/>
        </p:spPr>
        <p:txBody>
          <a:bodyPr/>
          <a:lstStyle>
            <a:lvl1pPr>
              <a:defRPr/>
            </a:lvl1pPr>
          </a:lstStyle>
          <a:p>
            <a:r>
              <a:rPr lang="en-US"/>
              <a:t>Date TBD</a:t>
            </a:r>
          </a:p>
        </p:txBody>
      </p:sp>
      <p:sp>
        <p:nvSpPr>
          <p:cNvPr id="5" name="Rectangle 15"/>
          <p:cNvSpPr>
            <a:spLocks noGrp="1" noChangeArrowheads="1"/>
          </p:cNvSpPr>
          <p:nvPr>
            <p:ph type="ftr" sz="quarter" idx="11"/>
          </p:nvPr>
        </p:nvSpPr>
        <p:spPr>
          <a:ln/>
        </p:spPr>
        <p:txBody>
          <a:bodyPr/>
          <a:lstStyle>
            <a:lvl1pPr>
              <a:defRPr/>
            </a:lvl1pPr>
          </a:lstStyle>
          <a:p>
            <a:r>
              <a:rPr lang="en-US"/>
              <a:t>TEMPO PLAR</a:t>
            </a:r>
          </a:p>
        </p:txBody>
      </p:sp>
      <p:sp>
        <p:nvSpPr>
          <p:cNvPr id="6" name="Rectangle 16"/>
          <p:cNvSpPr>
            <a:spLocks noGrp="1" noChangeArrowheads="1"/>
          </p:cNvSpPr>
          <p:nvPr>
            <p:ph type="sldNum" sz="quarter" idx="12"/>
          </p:nvPr>
        </p:nvSpPr>
        <p:spPr>
          <a:ln/>
        </p:spPr>
        <p:txBody>
          <a:bodyPr/>
          <a:lstStyle>
            <a:lvl1pPr>
              <a:defRPr/>
            </a:lvl1pPr>
          </a:lstStyle>
          <a:p>
            <a:fld id="{8ED73442-08FF-4492-B0C7-9D805A86EDBE}" type="slidenum">
              <a:rPr lang="en-US" smtClean="0"/>
              <a:t>‹#›</a:t>
            </a:fld>
            <a:endParaRPr lang="en-US"/>
          </a:p>
        </p:txBody>
      </p:sp>
    </p:spTree>
    <p:extLst>
      <p:ext uri="{BB962C8B-B14F-4D97-AF65-F5344CB8AC3E}">
        <p14:creationId xmlns:p14="http://schemas.microsoft.com/office/powerpoint/2010/main" val="49133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image" Target="../media/image7.png"/><Relationship Id="rId5" Type="http://schemas.openxmlformats.org/officeDocument/2006/relationships/slideLayout" Target="../slideLayouts/slideLayout2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8" Type="http://schemas.openxmlformats.org/officeDocument/2006/relationships/slideLayout" Target="../slideLayouts/slideLayout32.xml"/><Relationship Id="rId51" Type="http://schemas.openxmlformats.org/officeDocument/2006/relationships/theme" Target="../theme/theme3.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4.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8.png"/><Relationship Id="rId2" Type="http://schemas.openxmlformats.org/officeDocument/2006/relationships/slideLayout" Target="../slideLayouts/slideLayout90.xml"/><Relationship Id="rId16" Type="http://schemas.openxmlformats.org/officeDocument/2006/relationships/image" Target="../media/image7.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6.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133070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panose="02000000000000000000" pitchFamily="2" charset="0"/>
              <a:buNone/>
              <a:defRPr sz="4400" b="0" i="0" u="none" strike="noStrike" cap="none">
                <a:solidFill>
                  <a:schemeClr val="dk1"/>
                </a:solidFill>
                <a:latin typeface="+mn-lt"/>
                <a:ea typeface="+mn-ea"/>
                <a:cs typeface="+mn-cs"/>
                <a:sym typeface="Roboto" panose="02000000000000000000" pitchFamily="2"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2844542"/>
            <a:ext cx="10515600" cy="333242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Roboto" panose="02000000000000000000" pitchFamily="2" charset="0"/>
              <a:buChar char="•"/>
              <a:defRPr sz="28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Roboto" panose="02000000000000000000" pitchFamily="2" charset="0"/>
              <a:buChar char="•"/>
              <a:defRPr sz="2400" b="0" i="0" u="none" strike="noStrike" cap="none">
                <a:solidFill>
                  <a:schemeClr val="dk1"/>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defRPr>
            </a:lvl2pPr>
            <a:lvl3pPr marL="1371600" marR="0" lvl="2" indent="-355600" algn="l" rtl="0">
              <a:lnSpc>
                <a:spcPct val="90000"/>
              </a:lnSpc>
              <a:spcBef>
                <a:spcPts val="500"/>
              </a:spcBef>
              <a:spcAft>
                <a:spcPts val="0"/>
              </a:spcAft>
              <a:buClr>
                <a:schemeClr val="dk1"/>
              </a:buClr>
              <a:buSzPts val="2000"/>
              <a:buFont typeface="Roboto" panose="02000000000000000000" pitchFamily="2" charset="0"/>
              <a:buChar char="•"/>
              <a:defRPr sz="2000" b="0" i="0" u="none" strike="noStrike" cap="none">
                <a:solidFill>
                  <a:schemeClr val="dk1"/>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defRPr>
            </a:lvl3pPr>
            <a:lvl4pPr marL="1828800" marR="0" lvl="3" indent="-342900" algn="l" rtl="0">
              <a:lnSpc>
                <a:spcPct val="90000"/>
              </a:lnSpc>
              <a:spcBef>
                <a:spcPts val="500"/>
              </a:spcBef>
              <a:spcAft>
                <a:spcPts val="0"/>
              </a:spcAft>
              <a:buClr>
                <a:schemeClr val="dk1"/>
              </a:buClr>
              <a:buSzPts val="1800"/>
              <a:buFont typeface="Roboto" panose="02000000000000000000" pitchFamily="2" charset="0"/>
              <a:buChar char="•"/>
              <a:defRPr sz="1800" b="0" i="0" u="none" strike="noStrike" cap="none">
                <a:solidFill>
                  <a:schemeClr val="dk1"/>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defRPr>
            </a:lvl4pPr>
            <a:lvl5pPr marL="2286000" marR="0" lvl="4" indent="-342900" algn="l" rtl="0">
              <a:lnSpc>
                <a:spcPct val="90000"/>
              </a:lnSpc>
              <a:spcBef>
                <a:spcPts val="500"/>
              </a:spcBef>
              <a:spcAft>
                <a:spcPts val="0"/>
              </a:spcAft>
              <a:buClr>
                <a:schemeClr val="dk1"/>
              </a:buClr>
              <a:buSzPts val="1800"/>
              <a:buFont typeface="Roboto" panose="02000000000000000000" pitchFamily="2" charset="0"/>
              <a:buChar char="•"/>
              <a:defRPr sz="1800" b="0" i="0" u="none" strike="noStrike" cap="none">
                <a:solidFill>
                  <a:schemeClr val="dk1"/>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defRPr>
            </a:lvl5pPr>
            <a:lvl6pPr marL="2743200" marR="0" lvl="5" indent="-342900" algn="l" rtl="0">
              <a:lnSpc>
                <a:spcPct val="90000"/>
              </a:lnSpc>
              <a:spcBef>
                <a:spcPts val="500"/>
              </a:spcBef>
              <a:spcAft>
                <a:spcPts val="0"/>
              </a:spcAft>
              <a:buClr>
                <a:schemeClr val="dk1"/>
              </a:buClr>
              <a:buSzPts val="1800"/>
              <a:buFont typeface="Roboto" panose="02000000000000000000" pitchFamily="2" charset="0"/>
              <a:buChar char="•"/>
              <a:defRPr sz="1800" b="0" i="0" u="none" strike="noStrike" cap="none">
                <a:solidFill>
                  <a:schemeClr val="dk1"/>
                </a:solidFill>
                <a:latin typeface="+mn-lt"/>
                <a:ea typeface="+mn-ea"/>
                <a:cs typeface="+mn-cs"/>
                <a:sym typeface="Roboto" panose="02000000000000000000" pitchFamily="2" charset="0"/>
              </a:defRPr>
            </a:lvl6pPr>
            <a:lvl7pPr marL="3200400" marR="0" lvl="6" indent="-342900" algn="l" rtl="0">
              <a:lnSpc>
                <a:spcPct val="90000"/>
              </a:lnSpc>
              <a:spcBef>
                <a:spcPts val="500"/>
              </a:spcBef>
              <a:spcAft>
                <a:spcPts val="0"/>
              </a:spcAft>
              <a:buClr>
                <a:schemeClr val="dk1"/>
              </a:buClr>
              <a:buSzPts val="1800"/>
              <a:buFont typeface="Roboto" panose="02000000000000000000" pitchFamily="2" charset="0"/>
              <a:buChar char="•"/>
              <a:defRPr sz="1800" b="0" i="0" u="none" strike="noStrike" cap="none">
                <a:solidFill>
                  <a:schemeClr val="dk1"/>
                </a:solidFill>
                <a:latin typeface="+mn-lt"/>
                <a:ea typeface="+mn-ea"/>
                <a:cs typeface="+mn-cs"/>
                <a:sym typeface="Roboto" panose="02000000000000000000" pitchFamily="2" charset="0"/>
              </a:defRPr>
            </a:lvl7pPr>
            <a:lvl8pPr marL="3657600" marR="0" lvl="7" indent="-342900" algn="l" rtl="0">
              <a:lnSpc>
                <a:spcPct val="90000"/>
              </a:lnSpc>
              <a:spcBef>
                <a:spcPts val="500"/>
              </a:spcBef>
              <a:spcAft>
                <a:spcPts val="0"/>
              </a:spcAft>
              <a:buClr>
                <a:schemeClr val="dk1"/>
              </a:buClr>
              <a:buSzPts val="1800"/>
              <a:buFont typeface="Roboto" panose="02000000000000000000" pitchFamily="2" charset="0"/>
              <a:buChar char="•"/>
              <a:defRPr sz="1800" b="0" i="0" u="none" strike="noStrike" cap="none">
                <a:solidFill>
                  <a:schemeClr val="dk1"/>
                </a:solidFill>
                <a:latin typeface="+mn-lt"/>
                <a:ea typeface="+mn-ea"/>
                <a:cs typeface="+mn-cs"/>
                <a:sym typeface="Roboto" panose="02000000000000000000" pitchFamily="2" charset="0"/>
              </a:defRPr>
            </a:lvl8pPr>
            <a:lvl9pPr marL="4114800" marR="0" lvl="8" indent="-342900" algn="l" rtl="0">
              <a:lnSpc>
                <a:spcPct val="90000"/>
              </a:lnSpc>
              <a:spcBef>
                <a:spcPts val="500"/>
              </a:spcBef>
              <a:spcAft>
                <a:spcPts val="0"/>
              </a:spcAft>
              <a:buClr>
                <a:schemeClr val="dk1"/>
              </a:buClr>
              <a:buSzPts val="1800"/>
              <a:buFont typeface="Roboto" panose="02000000000000000000" pitchFamily="2" charset="0"/>
              <a:buChar char="•"/>
              <a:defRPr sz="1800" b="0" i="0" u="none" strike="noStrike" cap="none">
                <a:solidFill>
                  <a:schemeClr val="dk1"/>
                </a:solidFill>
                <a:latin typeface="+mn-lt"/>
                <a:ea typeface="+mn-ea"/>
                <a:cs typeface="+mn-cs"/>
                <a:sym typeface="Roboto" panose="02000000000000000000" pitchFamily="2" charset="0"/>
              </a:defRPr>
            </a:lvl9pPr>
          </a:lstStyle>
          <a:p>
            <a:endParaRPr/>
          </a:p>
        </p:txBody>
      </p:sp>
      <p:sp>
        <p:nvSpPr>
          <p:cNvPr id="12" name="Google Shape;12;p19"/>
          <p:cNvSpPr txBox="1">
            <a:spLocks noGrp="1"/>
          </p:cNvSpPr>
          <p:nvPr>
            <p:ph type="ftr" idx="11"/>
          </p:nvPr>
        </p:nvSpPr>
        <p:spPr>
          <a:xfrm>
            <a:off x="843492" y="6356353"/>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293472"/>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2pPr>
            <a:lvl3pPr marR="0" lvl="2"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3pPr>
            <a:lvl4pPr marR="0" lvl="3"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4pPr>
            <a:lvl5pPr marR="0" lvl="4"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5pPr>
            <a:lvl6pPr marR="0" lvl="5"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6pPr>
            <a:lvl7pPr marR="0" lvl="6"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7pPr>
            <a:lvl8pPr marR="0" lvl="7"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8pPr>
            <a:lvl9pPr marR="0" lvl="8" algn="l" rtl="0">
              <a:spcBef>
                <a:spcPts val="0"/>
              </a:spcBef>
              <a:spcAft>
                <a:spcPts val="0"/>
              </a:spcAft>
              <a:buSzPts val="1400"/>
              <a:buNone/>
              <a:defRPr sz="1800" b="0" i="0" u="none" strike="noStrike" cap="none">
                <a:solidFill>
                  <a:schemeClr val="dk1"/>
                </a:solidFill>
                <a:latin typeface="+mn-lt"/>
                <a:ea typeface="+mn-ea"/>
                <a:cs typeface="+mn-cs"/>
                <a:sym typeface="Roboto" panose="02000000000000000000" pitchFamily="2" charset="0"/>
              </a:defRPr>
            </a:lvl9pPr>
          </a:lstStyle>
          <a:p>
            <a:endParaRPr/>
          </a:p>
        </p:txBody>
      </p:sp>
    </p:spTree>
    <p:extLst>
      <p:ext uri="{BB962C8B-B14F-4D97-AF65-F5344CB8AC3E}">
        <p14:creationId xmlns:p14="http://schemas.microsoft.com/office/powerpoint/2010/main" val="2739627481"/>
      </p:ext>
    </p:extLst>
  </p:cSld>
  <p:clrMap bg1="lt1" tx1="dk1" bg2="dk2" tx2="lt2" accent1="accent1" accent2="accent2" accent3="accent3" accent4="accent4" accent5="accent5" accent6="accent6" hlink="hlink" folHlink="folHlink"/>
  <p:sldLayoutIdLst>
    <p:sldLayoutId id="2147483793" r:id="rId1"/>
    <p:sldLayoutId id="2147483795" r:id="rId2"/>
    <p:sldLayoutId id="2147483796" r:id="rId3"/>
    <p:sldLayoutId id="2147483797" r:id="rId4"/>
    <p:sldLayoutId id="2147483798" r:id="rId5"/>
    <p:sldLayoutId id="2147483799" r:id="rId6"/>
    <p:sldLayoutId id="2147483801" r:id="rId7"/>
    <p:sldLayoutId id="2147483802" r:id="rId8"/>
    <p:sldLayoutId id="2147483824" r:id="rId9"/>
    <p:sldLayoutId id="21474838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1pPr>
      <a:lvl2pPr marR="0" lvl="1"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2pPr>
      <a:lvl3pPr marR="0" lvl="2"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3pPr>
      <a:lvl4pPr marR="0" lvl="3"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4pPr>
      <a:lvl5pPr marR="0" lvl="4"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5pPr>
      <a:lvl6pPr marR="0" lvl="5"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6pPr>
      <a:lvl7pPr marR="0" lvl="6"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7pPr>
      <a:lvl8pPr marR="0" lvl="7"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8pPr>
      <a:lvl9pPr marR="0" lvl="8"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1pPr>
      <a:lvl2pPr marR="0" lvl="1"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2pPr>
      <a:lvl3pPr marR="0" lvl="2"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3pPr>
      <a:lvl4pPr marR="0" lvl="3"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4pPr>
      <a:lvl5pPr marR="0" lvl="4"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5pPr>
      <a:lvl6pPr marR="0" lvl="5"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6pPr>
      <a:lvl7pPr marR="0" lvl="6"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7pPr>
      <a:lvl8pPr marR="0" lvl="7"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8pPr>
      <a:lvl9pPr marR="0" lvl="8"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1pPr>
      <a:lvl2pPr marR="0" lvl="1"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2pPr>
      <a:lvl3pPr marR="0" lvl="2"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3pPr>
      <a:lvl4pPr marR="0" lvl="3"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4pPr>
      <a:lvl5pPr marR="0" lvl="4"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5pPr>
      <a:lvl6pPr marR="0" lvl="5"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6pPr>
      <a:lvl7pPr marR="0" lvl="6"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7pPr>
      <a:lvl8pPr marR="0" lvl="7"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8pPr>
      <a:lvl9pPr marR="0" lvl="8" algn="l" rtl="0">
        <a:lnSpc>
          <a:spcPct val="100000"/>
        </a:lnSpc>
        <a:spcBef>
          <a:spcPts val="0"/>
        </a:spcBef>
        <a:spcAft>
          <a:spcPts val="0"/>
        </a:spcAft>
        <a:buClr>
          <a:srgbClr val="000000"/>
        </a:buClr>
        <a:buFont typeface="Roboto" panose="02000000000000000000" pitchFamily="2" charset="0"/>
        <a:defRPr sz="1400" b="0" i="0" u="none" strike="noStrike" cap="none">
          <a:solidFill>
            <a:srgbClr val="000000"/>
          </a:solidFill>
          <a:latin typeface="+mn-lt"/>
          <a:ea typeface="+mn-ea"/>
          <a:cs typeface="+mn-cs"/>
          <a:sym typeface="Roboto" panose="02000000000000000000" pitchFamily="2" charset="0"/>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3840">
          <p15:clr>
            <a:srgbClr val="F26B43"/>
          </p15:clr>
        </p15:guide>
        <p15:guide id="5" pos="7392">
          <p15:clr>
            <a:srgbClr val="F26B43"/>
          </p15:clr>
        </p15:guide>
        <p15:guide id="6" orient="horz">
          <p15:clr>
            <a:srgbClr val="F26B43"/>
          </p15:clr>
        </p15:guide>
        <p15:guide id="7" orient="horz" pos="4320">
          <p15:clr>
            <a:srgbClr val="F26B43"/>
          </p15:clr>
        </p15:guide>
        <p15:guide id="8" orient="horz" pos="288">
          <p15:clr>
            <a:srgbClr val="F26B43"/>
          </p15:clr>
        </p15:guide>
        <p15:guide id="9" orient="horz" pos="2160">
          <p15:clr>
            <a:srgbClr val="F26B43"/>
          </p15:clr>
        </p15:guide>
        <p15:guide id="10"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38608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400"/>
          </a:p>
        </p:txBody>
      </p:sp>
      <p:sp>
        <p:nvSpPr>
          <p:cNvPr id="1027" name="Rectangle 3"/>
          <p:cNvSpPr>
            <a:spLocks noGrp="1" noChangeArrowheads="1"/>
          </p:cNvSpPr>
          <p:nvPr>
            <p:ph type="title"/>
          </p:nvPr>
        </p:nvSpPr>
        <p:spPr bwMode="auto">
          <a:xfrm>
            <a:off x="3759200" y="609600"/>
            <a:ext cx="812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759200" y="1981200"/>
            <a:ext cx="812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chemeClr val="hlink"/>
                </a:solidFill>
                <a:latin typeface="Arial" charset="0"/>
                <a:cs typeface="Arial" charset="0"/>
              </a:defRPr>
            </a:lvl1pPr>
          </a:lstStyle>
          <a:p>
            <a:pPr>
              <a:defRPr/>
            </a:pPr>
            <a:endParaRPr lang="en-US"/>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chemeClr val="hlink"/>
                </a:solidFill>
                <a:latin typeface="Arial" charset="0"/>
                <a:cs typeface="Arial" charset="0"/>
              </a:defRPr>
            </a:lvl1pPr>
          </a:lstStyle>
          <a:p>
            <a:pPr>
              <a:defRPr/>
            </a:pPr>
            <a:endParaRPr lang="en-US"/>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chemeClr val="hlink"/>
                </a:solidFill>
                <a:latin typeface="Arial" charset="0"/>
                <a:cs typeface="Arial" charset="0"/>
              </a:defRPr>
            </a:lvl1pPr>
          </a:lstStyle>
          <a:p>
            <a:pPr>
              <a:defRPr/>
            </a:pPr>
            <a:fld id="{BDA946C7-1B27-2847-8C58-2EF72C170AC3}" type="slidenum">
              <a:rPr lang="en-US"/>
              <a:pPr>
                <a:defRPr/>
              </a:pPr>
              <a:t>‹#›</a:t>
            </a:fld>
            <a:endParaRPr lang="en-US"/>
          </a:p>
        </p:txBody>
      </p:sp>
    </p:spTree>
    <p:extLst>
      <p:ext uri="{BB962C8B-B14F-4D97-AF65-F5344CB8AC3E}">
        <p14:creationId xmlns:p14="http://schemas.microsoft.com/office/powerpoint/2010/main" val="408019835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p:hf hdr="0" ftr="0" dt="0"/>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charset="0"/>
          <a:cs typeface="ＭＳ Ｐゴシック" charset="0"/>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4">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70433714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314" name="Rectangle 18">
            <a:extLst>
              <a:ext uri="{FF2B5EF4-FFF2-40B4-BE49-F238E27FC236}">
                <a16:creationId xmlns:a16="http://schemas.microsoft.com/office/drawing/2014/main" id="{47B0D534-4E41-39C5-08E4-02E5DEF721BE}"/>
              </a:ext>
            </a:extLst>
          </p:cNvPr>
          <p:cNvSpPr>
            <a:spLocks noGrp="1" noChangeArrowheads="1"/>
          </p:cNvSpPr>
          <p:nvPr>
            <p:ph type="title"/>
          </p:nvPr>
        </p:nvSpPr>
        <p:spPr bwMode="auto">
          <a:xfrm>
            <a:off x="609600" y="277813"/>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3318" name="Rectangle 22">
            <a:extLst>
              <a:ext uri="{FF2B5EF4-FFF2-40B4-BE49-F238E27FC236}">
                <a16:creationId xmlns:a16="http://schemas.microsoft.com/office/drawing/2014/main" id="{AE1FFB59-1A1C-6970-D7C8-AF664B9203D8}"/>
              </a:ext>
            </a:extLst>
          </p:cNvPr>
          <p:cNvSpPr>
            <a:spLocks noGrp="1" noChangeArrowheads="1"/>
          </p:cNvSpPr>
          <p:nvPr>
            <p:ph type="body" idx="1"/>
          </p:nvPr>
        </p:nvSpPr>
        <p:spPr bwMode="auto">
          <a:xfrm>
            <a:off x="546101" y="1600200"/>
            <a:ext cx="11298767"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147621"/>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Date TBD</a:t>
            </a:r>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TEMPO PLAR</a:t>
            </a:r>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8ED73442-08FF-4492-B0C7-9D805A86EDBE}"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17">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353017926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1.xml"/><Relationship Id="rId5" Type="http://schemas.openxmlformats.org/officeDocument/2006/relationships/image" Target="../media/image44.jpe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81.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2.xml"/><Relationship Id="rId1" Type="http://schemas.openxmlformats.org/officeDocument/2006/relationships/slideLayout" Target="../slideLayouts/slideLayout8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99.xml"/><Relationship Id="rId4" Type="http://schemas.openxmlformats.org/officeDocument/2006/relationships/image" Target="../media/image68.emf"/></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99.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72.jpg"/><Relationship Id="rId4" Type="http://schemas.openxmlformats.org/officeDocument/2006/relationships/image" Target="../media/image71.jpeg"/><Relationship Id="rId9"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0.gif"/><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5.png"/><Relationship Id="rId7" Type="http://schemas.openxmlformats.org/officeDocument/2006/relationships/image" Target="../media/image47.w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8" name="Picture 37">
            <a:extLst>
              <a:ext uri="{FF2B5EF4-FFF2-40B4-BE49-F238E27FC236}">
                <a16:creationId xmlns:a16="http://schemas.microsoft.com/office/drawing/2014/main" id="{0C631027-DCD5-568C-FC48-E18FA8A99F9F}"/>
              </a:ext>
            </a:extLst>
          </p:cNvPr>
          <p:cNvPicPr>
            <a:picLocks noChangeAspect="1"/>
          </p:cNvPicPr>
          <p:nvPr/>
        </p:nvPicPr>
        <p:blipFill>
          <a:blip r:embed="rId3"/>
          <a:stretch/>
        </p:blipFill>
        <p:spPr>
          <a:xfrm>
            <a:off x="3206129" y="3903601"/>
            <a:ext cx="5779742" cy="2954399"/>
          </a:xfrm>
          <a:prstGeom prst="rect">
            <a:avLst/>
          </a:prstGeom>
        </p:spPr>
      </p:pic>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4"/>
          <a:stretch>
            <a:fillRect/>
          </a:stretch>
        </p:blipFill>
        <p:spPr>
          <a:xfrm>
            <a:off x="10681668" y="424828"/>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10437835" y="648848"/>
            <a:ext cx="0" cy="59167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626960" y="721969"/>
            <a:ext cx="1766048" cy="4207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tx1"/>
                </a:solidFill>
                <a:effectLst/>
                <a:uLnTx/>
                <a:uFillTx/>
                <a:latin typeface="+mn-lt"/>
                <a:ea typeface="+mn-ea"/>
                <a:cs typeface="+mn-cs"/>
              </a:rPr>
              <a:t>Tropospheric Emissions: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tx1"/>
                </a:solidFill>
                <a:effectLst/>
                <a:uLnTx/>
                <a:uFillTx/>
                <a:latin typeface="+mn-lt"/>
                <a:ea typeface="+mn-ea"/>
                <a:cs typeface="+mn-cs"/>
              </a:rPr>
              <a:t>Monitoring of Pollution </a:t>
            </a:r>
          </a:p>
        </p:txBody>
      </p:sp>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09462" y="618352"/>
            <a:ext cx="8286482" cy="1163395"/>
          </a:xfrm>
          <a:prstGeom prst="rect">
            <a:avLst/>
          </a:prstGeom>
          <a:noFill/>
          <a:ln>
            <a:noFill/>
          </a:ln>
          <a:extLst>
            <a:ext uri="{909E8E84-426E-40dd-AFC4-6F175D3DCCD1}">
              <a14:hiddenFill xmlns="" xmlns:asvg="http://schemas.microsoft.com/office/drawing/2016/SVG/main" xmlns:p14="http://schemas.microsoft.com/office/powerpoint/2010/main" xmlns:a16="http://schemas.microsoft.com/office/drawing/2014/main" xmlns:a14="http://schemas.microsoft.com/office/drawing/2010/main">
                <a:solidFill>
                  <a:srgbClr val="FFFFFF"/>
                </a:solidFill>
              </a14:hiddenFill>
            </a:ext>
            <a:ext uri="{91240B29-F687-4f45-9708-019B960494DF}">
              <a14:hiddenLine xmlns="" xmlns:asvg="http://schemas.microsoft.com/office/drawing/2016/SVG/main" xmlns:p14="http://schemas.microsoft.com/office/powerpoint/2010/main" xmlns:a16="http://schemas.microsoft.com/office/drawing/2014/main"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sz="2400">
                <a:solidFill>
                  <a:schemeClr val="tx1"/>
                </a:solidFill>
                <a:latin typeface="+mn-lt"/>
                <a:ea typeface="+mn-ea"/>
                <a:cs typeface="+mn-cs"/>
              </a:defRPr>
            </a:lvl1pPr>
            <a:lvl2pPr marL="742950" indent="-285750" eaLnBrk="0" hangingPunct="0">
              <a:defRPr sz="2400">
                <a:solidFill>
                  <a:schemeClr val="tx1"/>
                </a:solidFill>
                <a:latin typeface="+mn-lt"/>
                <a:ea typeface="+mn-ea"/>
                <a:cs typeface="+mn-cs"/>
              </a:defRPr>
            </a:lvl2pPr>
            <a:lvl3pPr marL="1143000" indent="-228600" eaLnBrk="0" hangingPunct="0">
              <a:defRPr sz="2400">
                <a:solidFill>
                  <a:schemeClr val="tx1"/>
                </a:solidFill>
                <a:latin typeface="+mn-lt"/>
                <a:ea typeface="+mn-ea"/>
                <a:cs typeface="+mn-cs"/>
              </a:defRPr>
            </a:lvl3pPr>
            <a:lvl4pPr marL="1600200" indent="-228600" eaLnBrk="0" hangingPunct="0">
              <a:defRPr sz="2400">
                <a:solidFill>
                  <a:schemeClr val="tx1"/>
                </a:solidFill>
                <a:latin typeface="+mn-lt"/>
                <a:ea typeface="+mn-ea"/>
                <a:cs typeface="+mn-cs"/>
              </a:defRPr>
            </a:lvl4pPr>
            <a:lvl5pPr marL="2057400" indent="-228600" eaLnBrk="0" hangingPunct="0">
              <a:defRPr sz="2400">
                <a:solidFill>
                  <a:schemeClr val="tx1"/>
                </a:solidFill>
                <a:latin typeface="+mn-lt"/>
                <a:ea typeface="+mn-ea"/>
                <a:cs typeface="+mn-cs"/>
              </a:defRPr>
            </a:lvl5pPr>
            <a:lvl6pPr marL="2514600" indent="-228600" eaLnBrk="0" fontAlgn="base" hangingPunct="0">
              <a:spcBef>
                <a:spcPct val="0"/>
              </a:spcBef>
              <a:spcAft>
                <a:spcPct val="0"/>
              </a:spcAft>
              <a:defRPr sz="2400">
                <a:solidFill>
                  <a:schemeClr val="tx1"/>
                </a:solidFill>
                <a:latin typeface="+mn-lt"/>
                <a:ea typeface="+mn-ea"/>
                <a:cs typeface="+mn-cs"/>
              </a:defRPr>
            </a:lvl6pPr>
            <a:lvl7pPr marL="2971800" indent="-228600" eaLnBrk="0" fontAlgn="base" hangingPunct="0">
              <a:spcBef>
                <a:spcPct val="0"/>
              </a:spcBef>
              <a:spcAft>
                <a:spcPct val="0"/>
              </a:spcAft>
              <a:defRPr sz="2400">
                <a:solidFill>
                  <a:schemeClr val="tx1"/>
                </a:solidFill>
                <a:latin typeface="+mn-lt"/>
                <a:ea typeface="+mn-ea"/>
                <a:cs typeface="+mn-cs"/>
              </a:defRPr>
            </a:lvl7pPr>
            <a:lvl8pPr marL="3429000" indent="-228600" eaLnBrk="0" fontAlgn="base" hangingPunct="0">
              <a:spcBef>
                <a:spcPct val="0"/>
              </a:spcBef>
              <a:spcAft>
                <a:spcPct val="0"/>
              </a:spcAft>
              <a:defRPr sz="2400">
                <a:solidFill>
                  <a:schemeClr val="tx1"/>
                </a:solidFill>
                <a:latin typeface="+mn-lt"/>
                <a:ea typeface="+mn-ea"/>
                <a:cs typeface="+mn-cs"/>
              </a:defRPr>
            </a:lvl8pPr>
            <a:lvl9pPr marL="3886200" indent="-228600" eaLnBrk="0" fontAlgn="base" hangingPunct="0">
              <a:spcBef>
                <a:spcPct val="0"/>
              </a:spcBef>
              <a:spcAft>
                <a:spcPct val="0"/>
              </a:spcAft>
              <a:defRPr sz="240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mj-lt"/>
                <a:ea typeface="+mn-ea"/>
                <a:cs typeface="+mn-cs"/>
              </a:rPr>
              <a:t>From Tropospheric Ozone Retrieval to TEMPO: Following in Kelly’s Footsteps</a:t>
            </a:r>
          </a:p>
          <a:p>
            <a:pPr marL="0" marR="0" lvl="0" indent="0" defTabSz="914400" rtl="0" eaLnBrk="1" fontAlgn="auto" latinLnBrk="0" hangingPunct="1">
              <a:lnSpc>
                <a:spcPct val="90000"/>
              </a:lnSpc>
              <a:spcBef>
                <a:spcPts val="0"/>
              </a:spcBef>
              <a:spcAft>
                <a:spcPts val="0"/>
              </a:spcAft>
              <a:buClr>
                <a:srgbClr val="000000"/>
              </a:buClr>
              <a:buSzTx/>
              <a:buFont typeface="Roboto" panose="02000000000000000000" pitchFamily="2" charset="0"/>
              <a:buNone/>
              <a:tabLst/>
              <a:defRPr/>
            </a:pPr>
            <a:endParaRPr kumimoji="0" lang="en-US" sz="2000" b="1" i="0" u="none" strike="noStrike" kern="0" cap="none" spc="0" normalizeH="0" baseline="0" noProof="0" dirty="0">
              <a:ln>
                <a:noFill/>
              </a:ln>
              <a:effectLst/>
              <a:uLnTx/>
              <a:uFillTx/>
              <a:latin typeface="+mn-lt"/>
              <a:ea typeface="+mn-ea"/>
              <a:cs typeface="+mn-cs"/>
              <a:sym typeface="Roboto" panose="02000000000000000000" pitchFamily="2" charset="0"/>
            </a:endParaRPr>
          </a:p>
        </p:txBody>
      </p:sp>
      <p:pic>
        <p:nvPicPr>
          <p:cNvPr id="34" name="Graphic 33">
            <a:extLst>
              <a:ext uri="{FF2B5EF4-FFF2-40B4-BE49-F238E27FC236}">
                <a16:creationId xmlns:a16="http://schemas.microsoft.com/office/drawing/2014/main" id="{CB1E2F2D-139F-81C9-B7A5-A6FCFBD34E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0927" y="5823591"/>
            <a:ext cx="3215313" cy="663110"/>
          </a:xfrm>
          <a:prstGeom prst="rect">
            <a:avLst/>
          </a:prstGeom>
        </p:spPr>
      </p:pic>
      <p:sp>
        <p:nvSpPr>
          <p:cNvPr id="2" name="Rectangle 1">
            <a:extLst>
              <a:ext uri="{FF2B5EF4-FFF2-40B4-BE49-F238E27FC236}">
                <a16:creationId xmlns:a16="http://schemas.microsoft.com/office/drawing/2014/main" id="{05000026-3C4C-5B8A-3CC9-8E0BC752AF4C}"/>
              </a:ext>
            </a:extLst>
          </p:cNvPr>
          <p:cNvSpPr/>
          <p:nvPr/>
        </p:nvSpPr>
        <p:spPr>
          <a:xfrm>
            <a:off x="409462" y="2361320"/>
            <a:ext cx="3504383" cy="2687915"/>
          </a:xfrm>
          <a:prstGeom prst="rect">
            <a:avLst/>
          </a:prstGeom>
        </p:spPr>
        <p:txBody>
          <a:bodyPr wrap="square" lIns="0" tIns="0" rIns="0" bIns="0">
            <a:spAutoFit/>
          </a:bodyPr>
          <a:lstStyle/>
          <a:p>
            <a:pPr marL="0" marR="0" lvl="0" indent="0" defTabSz="914400" rtl="0" eaLnBrk="1" fontAlgn="auto" latinLnBrk="0" hangingPunct="1">
              <a:lnSpc>
                <a:spcPct val="110000"/>
              </a:lnSpc>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cs typeface="+mn-cs"/>
              </a:rPr>
              <a:t>Xiong Liu</a:t>
            </a:r>
          </a:p>
          <a:p>
            <a:pPr>
              <a:lnSpc>
                <a:spcPct val="110000"/>
              </a:lnSpc>
              <a:buClrTx/>
              <a:defRPr/>
            </a:pPr>
            <a:r>
              <a:rPr lang="en-US" sz="2000" b="1" kern="1200" dirty="0" err="1">
                <a:solidFill>
                  <a:schemeClr val="tx1"/>
                </a:solidFill>
              </a:rPr>
              <a:t>CfA</a:t>
            </a:r>
            <a:r>
              <a:rPr lang="en-US" sz="2000" b="1" kern="1200" dirty="0">
                <a:solidFill>
                  <a:schemeClr val="tx1"/>
                </a:solidFill>
              </a:rPr>
              <a:t> | Harvard &amp; Smithsonian</a:t>
            </a:r>
          </a:p>
          <a:p>
            <a:pPr marL="0" marR="0" lvl="0" indent="0" defTabSz="914400" rtl="0" eaLnBrk="1" fontAlgn="auto" latinLnBrk="0" hangingPunct="1">
              <a:lnSpc>
                <a:spcPct val="110000"/>
              </a:lnSpc>
              <a:spcAft>
                <a:spcPts val="0"/>
              </a:spcAft>
              <a:buClrTx/>
              <a:buSzTx/>
              <a:buFontTx/>
              <a:buNone/>
              <a:tabLst/>
              <a:defRPr/>
            </a:pPr>
            <a:endParaRPr lang="en-US" sz="2000" b="1" kern="1200" dirty="0">
              <a:solidFill>
                <a:schemeClr val="tx1"/>
              </a:solidFill>
            </a:endParaRPr>
          </a:p>
          <a:p>
            <a:pPr marL="0" marR="0" lvl="0" indent="0" defTabSz="914400" rtl="0" eaLnBrk="1" fontAlgn="auto" latinLnBrk="0" hangingPunct="1">
              <a:lnSpc>
                <a:spcPct val="110000"/>
              </a:lnSpc>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cs typeface="+mn-cs"/>
            </a:endParaRPr>
          </a:p>
          <a:p>
            <a:pPr marL="0" marR="0" lvl="0" indent="0" defTabSz="914400" rtl="0" eaLnBrk="1" fontAlgn="auto" latinLnBrk="0" hangingPunct="1">
              <a:lnSpc>
                <a:spcPct val="110000"/>
              </a:lnSpc>
              <a:spcAft>
                <a:spcPts val="0"/>
              </a:spcAft>
              <a:buClrTx/>
              <a:buSzTx/>
              <a:buFontTx/>
              <a:buNone/>
              <a:tabLst/>
              <a:defRPr/>
            </a:pPr>
            <a:endParaRPr lang="en-US" sz="2000" b="1" kern="1200" dirty="0">
              <a:solidFill>
                <a:schemeClr val="tx1"/>
              </a:solidFill>
            </a:endParaRPr>
          </a:p>
          <a:p>
            <a:pPr marL="0" marR="0" lvl="0" indent="0" defTabSz="914400" rtl="0" eaLnBrk="1" fontAlgn="auto" latinLnBrk="0" hangingPunct="1">
              <a:lnSpc>
                <a:spcPct val="110000"/>
              </a:lnSpc>
              <a:spcAft>
                <a:spcPts val="0"/>
              </a:spcAft>
              <a:buClrTx/>
              <a:buSzTx/>
              <a:buFontTx/>
              <a:buNone/>
              <a:tabLst/>
              <a:defRPr/>
            </a:pPr>
            <a:r>
              <a:rPr lang="en-US" sz="2000" b="1" kern="1200" dirty="0">
                <a:solidFill>
                  <a:schemeClr val="tx1"/>
                </a:solidFill>
              </a:rPr>
              <a:t>The Kelly Chance Symposium</a:t>
            </a:r>
          </a:p>
          <a:p>
            <a:pPr marL="0" marR="0" lvl="0" indent="0" defTabSz="914400" rtl="0" eaLnBrk="1" fontAlgn="auto" latinLnBrk="0" hangingPunct="1">
              <a:lnSpc>
                <a:spcPct val="110000"/>
              </a:lnSpc>
              <a:spcAft>
                <a:spcPts val="0"/>
              </a:spcAft>
              <a:buClrTx/>
              <a:buSzTx/>
              <a:buFontTx/>
              <a:buNone/>
              <a:tabLst/>
              <a:defRPr/>
            </a:pPr>
            <a:r>
              <a:rPr lang="en-US" sz="2000" b="1" kern="1200" dirty="0" err="1">
                <a:solidFill>
                  <a:schemeClr val="tx1"/>
                </a:solidFill>
              </a:rPr>
              <a:t>CfA</a:t>
            </a:r>
            <a:r>
              <a:rPr lang="en-US" sz="2000" b="1" kern="1200" dirty="0">
                <a:solidFill>
                  <a:schemeClr val="tx1"/>
                </a:solidFill>
              </a:rPr>
              <a:t> | Harvard &amp; Smithsonian</a:t>
            </a:r>
          </a:p>
          <a:p>
            <a:pPr marL="0" marR="0" lvl="0" indent="0" defTabSz="914400" rtl="0" eaLnBrk="1" fontAlgn="auto" latinLnBrk="0" hangingPunct="1">
              <a:lnSpc>
                <a:spcPct val="110000"/>
              </a:lnSpc>
              <a:spcAft>
                <a:spcPts val="0"/>
              </a:spcAft>
              <a:buClrTx/>
              <a:buSzTx/>
              <a:buFontTx/>
              <a:buNone/>
              <a:tabLst/>
              <a:defRPr/>
            </a:pPr>
            <a:r>
              <a:rPr lang="en-US" sz="2000" b="1" kern="1200" dirty="0">
                <a:solidFill>
                  <a:schemeClr val="tx1"/>
                </a:solidFill>
              </a:rPr>
              <a:t>August 18, 2025</a:t>
            </a:r>
          </a:p>
        </p:txBody>
      </p:sp>
      <p:pic>
        <p:nvPicPr>
          <p:cNvPr id="3" name="Picture 2" descr="Men standing next to a cake&#10;&#10;Description automatically generated with medium confidence">
            <a:extLst>
              <a:ext uri="{FF2B5EF4-FFF2-40B4-BE49-F238E27FC236}">
                <a16:creationId xmlns:a16="http://schemas.microsoft.com/office/drawing/2014/main" id="{42D41F60-323B-1C48-CB5E-9B7AC13067BB}"/>
              </a:ext>
            </a:extLst>
          </p:cNvPr>
          <p:cNvPicPr>
            <a:picLocks noChangeAspect="1"/>
          </p:cNvPicPr>
          <p:nvPr/>
        </p:nvPicPr>
        <p:blipFill rotWithShape="1">
          <a:blip r:embed="rId7"/>
          <a:srcRect t="7515" b="11564"/>
          <a:stretch/>
        </p:blipFill>
        <p:spPr>
          <a:xfrm>
            <a:off x="9509984" y="1978876"/>
            <a:ext cx="2627687" cy="2835131"/>
          </a:xfrm>
          <a:prstGeom prst="rect">
            <a:avLst/>
          </a:prstGeom>
        </p:spPr>
      </p:pic>
      <p:pic>
        <p:nvPicPr>
          <p:cNvPr id="6" name="Picture 6" descr="glbtco_7102224">
            <a:extLst>
              <a:ext uri="{FF2B5EF4-FFF2-40B4-BE49-F238E27FC236}">
                <a16:creationId xmlns:a16="http://schemas.microsoft.com/office/drawing/2014/main" id="{F5373B0A-9982-6908-5B75-D286BF9E98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076" t="39734" r="3789" b="25166"/>
          <a:stretch>
            <a:fillRect/>
          </a:stretch>
        </p:blipFill>
        <p:spPr bwMode="auto">
          <a:xfrm>
            <a:off x="4158570" y="1695064"/>
            <a:ext cx="3874860" cy="220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3F2CDD64-6E6A-85BA-8B71-35F723757006}"/>
              </a:ext>
            </a:extLst>
          </p:cNvPr>
          <p:cNvSpPr txBox="1"/>
          <p:nvPr/>
        </p:nvSpPr>
        <p:spPr>
          <a:xfrm>
            <a:off x="4898396" y="1618714"/>
            <a:ext cx="2425664" cy="307777"/>
          </a:xfrm>
          <a:prstGeom prst="rect">
            <a:avLst/>
          </a:prstGeom>
          <a:noFill/>
        </p:spPr>
        <p:txBody>
          <a:bodyPr wrap="none" rtlCol="0">
            <a:spAutoFit/>
          </a:bodyPr>
          <a:lstStyle/>
          <a:p>
            <a:r>
              <a:rPr lang="en-US" b="1" dirty="0"/>
              <a:t>GOME </a:t>
            </a:r>
            <a:r>
              <a:rPr lang="en-US" b="1" dirty="0" err="1"/>
              <a:t>TrOC</a:t>
            </a:r>
            <a:r>
              <a:rPr lang="en-US" b="1" dirty="0"/>
              <a:t> 10/22-24/1997</a:t>
            </a:r>
          </a:p>
        </p:txBody>
      </p:sp>
    </p:spTree>
    <p:extLst>
      <p:ext uri="{BB962C8B-B14F-4D97-AF65-F5344CB8AC3E}">
        <p14:creationId xmlns:p14="http://schemas.microsoft.com/office/powerpoint/2010/main" val="2122082473"/>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C90544-6FB4-581A-1338-60C69D32C847}"/>
              </a:ext>
            </a:extLst>
          </p:cNvPr>
          <p:cNvSpPr>
            <a:spLocks noChangeArrowheads="1"/>
          </p:cNvSpPr>
          <p:nvPr/>
        </p:nvSpPr>
        <p:spPr bwMode="auto">
          <a:xfrm>
            <a:off x="2543176" y="423863"/>
            <a:ext cx="705961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327">
                <a:solidFill>
                  <a:srgbClr val="000000"/>
                </a:solidFill>
                <a:miter lim="800000"/>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ctr" fontAlgn="base">
              <a:spcBef>
                <a:spcPct val="0"/>
              </a:spcBef>
              <a:spcAft>
                <a:spcPct val="0"/>
              </a:spcAft>
              <a:buSzPct val="100000"/>
            </a:pPr>
            <a:r>
              <a:rPr lang="en-US" altLang="en-US" sz="2400" kern="1200">
                <a:solidFill>
                  <a:srgbClr val="EEC85E"/>
                </a:solidFill>
                <a:cs typeface="Arial" panose="020B0604020202020204" pitchFamily="34" charset="0"/>
              </a:rPr>
              <a:t>Required Concentration Precisions for</a:t>
            </a:r>
          </a:p>
          <a:p>
            <a:pPr algn="ctr" fontAlgn="base">
              <a:spcBef>
                <a:spcPct val="0"/>
              </a:spcBef>
              <a:spcAft>
                <a:spcPct val="0"/>
              </a:spcAft>
              <a:buSzPct val="100000"/>
            </a:pPr>
            <a:r>
              <a:rPr lang="en-US" altLang="en-US" sz="2400" kern="1200">
                <a:solidFill>
                  <a:srgbClr val="EEC85E"/>
                </a:solidFill>
                <a:cs typeface="Arial" panose="020B0604020202020204" pitchFamily="34" charset="0"/>
              </a:rPr>
              <a:t>GEO-CAPE Air Quality Measurements*</a:t>
            </a:r>
          </a:p>
          <a:p>
            <a:pPr algn="ctr" fontAlgn="base">
              <a:spcBef>
                <a:spcPct val="0"/>
              </a:spcBef>
              <a:spcAft>
                <a:spcPct val="0"/>
              </a:spcAft>
              <a:buSzPct val="100000"/>
            </a:pPr>
            <a:endParaRPr lang="en-US" altLang="en-US" sz="2000" kern="1200">
              <a:solidFill>
                <a:srgbClr val="EEC85E"/>
              </a:solidFill>
              <a:cs typeface="Arial" panose="020B0604020202020204" pitchFamily="34" charset="0"/>
            </a:endParaRPr>
          </a:p>
        </p:txBody>
      </p:sp>
      <p:graphicFrame>
        <p:nvGraphicFramePr>
          <p:cNvPr id="523267" name="Group 3">
            <a:extLst>
              <a:ext uri="{FF2B5EF4-FFF2-40B4-BE49-F238E27FC236}">
                <a16:creationId xmlns:a16="http://schemas.microsoft.com/office/drawing/2014/main" id="{EA00D90A-8C8B-1200-54BF-6D053A4E8FFD}"/>
              </a:ext>
            </a:extLst>
          </p:cNvPr>
          <p:cNvGraphicFramePr>
            <a:graphicFrameLocks noGrp="1"/>
          </p:cNvGraphicFramePr>
          <p:nvPr/>
        </p:nvGraphicFramePr>
        <p:xfrm>
          <a:off x="1781175" y="1430339"/>
          <a:ext cx="8599488" cy="4151311"/>
        </p:xfrm>
        <a:graphic>
          <a:graphicData uri="http://schemas.openxmlformats.org/drawingml/2006/table">
            <a:tbl>
              <a:tblPr/>
              <a:tblGrid>
                <a:gridCol w="1347473">
                  <a:extLst>
                    <a:ext uri="{9D8B030D-6E8A-4147-A177-3AD203B41FA5}">
                      <a16:colId xmlns:a16="http://schemas.microsoft.com/office/drawing/2014/main" val="20000"/>
                    </a:ext>
                  </a:extLst>
                </a:gridCol>
                <a:gridCol w="2051915">
                  <a:extLst>
                    <a:ext uri="{9D8B030D-6E8A-4147-A177-3AD203B41FA5}">
                      <a16:colId xmlns:a16="http://schemas.microsoft.com/office/drawing/2014/main" val="20001"/>
                    </a:ext>
                  </a:extLst>
                </a:gridCol>
                <a:gridCol w="5200100">
                  <a:extLst>
                    <a:ext uri="{9D8B030D-6E8A-4147-A177-3AD203B41FA5}">
                      <a16:colId xmlns:a16="http://schemas.microsoft.com/office/drawing/2014/main" val="20002"/>
                    </a:ext>
                  </a:extLst>
                </a:gridCol>
              </a:tblGrid>
              <a:tr h="522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a:ln>
                            <a:noFill/>
                          </a:ln>
                          <a:solidFill>
                            <a:schemeClr val="tx2"/>
                          </a:solidFill>
                          <a:effectLst/>
                          <a:latin typeface="Verdana" pitchFamily="34" charset="0"/>
                        </a:rPr>
                        <a:t>Molecule</a:t>
                      </a:r>
                    </a:p>
                  </a:txBody>
                  <a:tcPr marL="91439" marR="91439"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a:ln>
                            <a:noFill/>
                          </a:ln>
                          <a:solidFill>
                            <a:schemeClr val="tx2"/>
                          </a:solidFill>
                          <a:effectLst/>
                          <a:latin typeface="Verdana" pitchFamily="34" charset="0"/>
                        </a:rPr>
                        <a:t>Vertical Column [mol cm</a:t>
                      </a:r>
                      <a:r>
                        <a:rPr kumimoji="0" lang="en-US" sz="1400" b="1" i="0" u="none" strike="noStrike" cap="none" normalizeH="0" baseline="30000" dirty="0">
                          <a:ln>
                            <a:noFill/>
                          </a:ln>
                          <a:solidFill>
                            <a:schemeClr val="tx2"/>
                          </a:solidFill>
                          <a:effectLst/>
                          <a:latin typeface="Verdana" pitchFamily="34" charset="0"/>
                        </a:rPr>
                        <a:t>-2</a:t>
                      </a:r>
                      <a:r>
                        <a:rPr kumimoji="0" lang="en-US" sz="1400" b="1" i="0" u="none" strike="noStrike" cap="none" normalizeH="0" baseline="0" dirty="0">
                          <a:ln>
                            <a:noFill/>
                          </a:ln>
                          <a:solidFill>
                            <a:schemeClr val="tx2"/>
                          </a:solidFill>
                          <a:effectLst/>
                          <a:latin typeface="Verdana" pitchFamily="34" charset="0"/>
                        </a:rPr>
                        <a:t>]</a:t>
                      </a:r>
                    </a:p>
                  </a:txBody>
                  <a:tcPr marL="91439" marR="91439"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a:ln>
                            <a:noFill/>
                          </a:ln>
                          <a:solidFill>
                            <a:schemeClr val="tx2"/>
                          </a:solidFill>
                          <a:effectLst/>
                          <a:latin typeface="Verdana" pitchFamily="34" charset="0"/>
                        </a:rPr>
                        <a:t>Sensitivity Driver</a:t>
                      </a:r>
                    </a:p>
                  </a:txBody>
                  <a:tcPr marL="91439" marR="91439"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720412">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34" charset="-128"/>
                        <a:buNone/>
                        <a:tabLst/>
                      </a:pPr>
                      <a:r>
                        <a:rPr kumimoji="0" lang="en-US" sz="1400" b="0" i="0" u="none" strike="noStrike" cap="none" normalizeH="0" baseline="0" dirty="0">
                          <a:ln>
                            <a:noFill/>
                          </a:ln>
                          <a:solidFill>
                            <a:schemeClr val="tx1"/>
                          </a:solidFill>
                          <a:effectLst/>
                          <a:latin typeface="Verdana" pitchFamily="34" charset="0"/>
                        </a:rPr>
                        <a:t>O</a:t>
                      </a:r>
                      <a:r>
                        <a:rPr kumimoji="0" lang="en-US" sz="1400" b="0" i="0" u="none" strike="noStrike" cap="none" normalizeH="0" baseline="-25000" dirty="0">
                          <a:ln>
                            <a:noFill/>
                          </a:ln>
                          <a:solidFill>
                            <a:schemeClr val="tx1"/>
                          </a:solidFill>
                          <a:effectLst/>
                          <a:latin typeface="Verdana" pitchFamily="34" charset="0"/>
                        </a:rPr>
                        <a:t>3</a:t>
                      </a:r>
                    </a:p>
                  </a:txBody>
                  <a:tcPr marL="91439" marR="91439"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2.4×10</a:t>
                      </a:r>
                      <a:r>
                        <a:rPr kumimoji="0" lang="en-US" sz="1400" b="0" i="0" u="none" strike="noStrike" cap="none" normalizeH="0" baseline="30000" dirty="0">
                          <a:ln>
                            <a:noFill/>
                          </a:ln>
                          <a:solidFill>
                            <a:schemeClr val="tx1"/>
                          </a:solidFill>
                          <a:effectLst/>
                          <a:latin typeface="Verdana" pitchFamily="34" charset="0"/>
                        </a:rPr>
                        <a:t>16</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L="91439" marR="91439"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1400" b="0" i="0" u="none" strike="noStrike" cap="none" normalizeH="0" baseline="0" dirty="0">
                          <a:ln>
                            <a:noFill/>
                          </a:ln>
                          <a:solidFill>
                            <a:schemeClr val="tx1"/>
                          </a:solidFill>
                          <a:effectLst/>
                          <a:latin typeface="Verdana" pitchFamily="34" charset="0"/>
                        </a:rPr>
                        <a:t>Hourly for SZA </a:t>
                      </a:r>
                      <a:r>
                        <a:rPr kumimoji="0" lang="en-US" sz="1400" b="0" i="0" u="none" strike="noStrike" cap="none" normalizeH="0" baseline="0" dirty="0">
                          <a:ln>
                            <a:noFill/>
                          </a:ln>
                          <a:solidFill>
                            <a:schemeClr val="tx1"/>
                          </a:solidFill>
                          <a:effectLst/>
                          <a:latin typeface="Times New Roman"/>
                          <a:cs typeface="Times New Roman"/>
                        </a:rPr>
                        <a:t>≤ 70</a:t>
                      </a:r>
                      <a:r>
                        <a:rPr kumimoji="0" lang="en-US" sz="1400" b="0" i="0" u="none" strike="noStrike" cap="none" normalizeH="0" baseline="30000" dirty="0">
                          <a:ln>
                            <a:noFill/>
                          </a:ln>
                          <a:solidFill>
                            <a:schemeClr val="tx1"/>
                          </a:solidFill>
                          <a:effectLst/>
                          <a:latin typeface="Times New Roman"/>
                          <a:cs typeface="Times New Roman"/>
                        </a:rPr>
                        <a:t>o</a:t>
                      </a:r>
                      <a:endParaRPr kumimoji="0" lang="en-US" sz="1400" b="0" i="0" u="none" strike="noStrike" cap="none" normalizeH="0" baseline="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~10 ppbv in PBL; reality (profiling) is more complicated</a:t>
                      </a:r>
                    </a:p>
                  </a:txBody>
                  <a:tcPr marL="91439" marR="91439"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7201">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34" charset="-128"/>
                        <a:buNone/>
                        <a:tabLst/>
                      </a:pPr>
                      <a:r>
                        <a:rPr kumimoji="0" lang="en-US" sz="1400" b="0" i="0" u="none" strike="noStrike" cap="none" normalizeH="0" baseline="0" dirty="0">
                          <a:ln>
                            <a:noFill/>
                          </a:ln>
                          <a:solidFill>
                            <a:schemeClr val="tx1"/>
                          </a:solidFill>
                          <a:effectLst/>
                          <a:latin typeface="Verdana" pitchFamily="34" charset="0"/>
                        </a:rPr>
                        <a:t>NO</a:t>
                      </a:r>
                      <a:r>
                        <a:rPr kumimoji="0" lang="en-US" sz="1400" b="0" i="0" u="none" strike="noStrike" cap="none" normalizeH="0" baseline="-25000" dirty="0">
                          <a:ln>
                            <a:noFill/>
                          </a:ln>
                          <a:solidFill>
                            <a:schemeClr val="tx1"/>
                          </a:solidFill>
                          <a:effectLst/>
                          <a:latin typeface="Verdana" pitchFamily="34" charset="0"/>
                        </a:rPr>
                        <a:t>2</a:t>
                      </a:r>
                      <a:endParaRPr kumimoji="0" lang="en-US" sz="1400" b="0" i="0" u="none" strike="noStrike" cap="none" normalizeH="0" baseline="0" dirty="0">
                        <a:ln>
                          <a:noFill/>
                        </a:ln>
                        <a:solidFill>
                          <a:schemeClr val="tx1"/>
                        </a:solidFill>
                        <a:effectLst/>
                        <a:latin typeface="Verdana" pitchFamily="34" charset="0"/>
                      </a:endParaRPr>
                    </a:p>
                  </a:txBody>
                  <a:tcPr marL="91439" marR="91439"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3.0×10</a:t>
                      </a:r>
                      <a:r>
                        <a:rPr kumimoji="0" lang="en-US" sz="1400" b="0" i="0" u="none" strike="noStrike" cap="none" normalizeH="0" baseline="30000" dirty="0">
                          <a:ln>
                            <a:noFill/>
                          </a:ln>
                          <a:solidFill>
                            <a:schemeClr val="tx1"/>
                          </a:solidFill>
                          <a:effectLst/>
                          <a:latin typeface="Verdana" pitchFamily="34" charset="0"/>
                        </a:rPr>
                        <a:t>15</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L="91439" marR="91439"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Hourly for SZA </a:t>
                      </a:r>
                      <a:r>
                        <a:rPr kumimoji="0" lang="en-US" sz="1400" b="0" i="0" u="none" strike="noStrike" cap="none" normalizeH="0" baseline="0" dirty="0">
                          <a:ln>
                            <a:noFill/>
                          </a:ln>
                          <a:solidFill>
                            <a:schemeClr val="tx1"/>
                          </a:solidFill>
                          <a:effectLst/>
                          <a:latin typeface="Times New Roman"/>
                          <a:cs typeface="Times New Roman"/>
                        </a:rPr>
                        <a:t>≤ 70</a:t>
                      </a:r>
                      <a:r>
                        <a:rPr kumimoji="0" lang="en-US" sz="1400" b="0" i="0" u="none" strike="noStrike" cap="none" normalizeH="0" baseline="30000" dirty="0">
                          <a:ln>
                            <a:noFill/>
                          </a:ln>
                          <a:solidFill>
                            <a:schemeClr val="tx1"/>
                          </a:solidFill>
                          <a:effectLst/>
                          <a:latin typeface="Times New Roman"/>
                          <a:cs typeface="Times New Roman"/>
                        </a:rPr>
                        <a:t>o</a:t>
                      </a:r>
                      <a:endParaRPr kumimoji="0" lang="en-US" sz="1400" b="0" i="0" u="none" strike="noStrike" cap="none" normalizeH="0" baseline="3000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Distinguish background from enhanced/polluted scenes</a:t>
                      </a:r>
                    </a:p>
                  </a:txBody>
                  <a:tcPr marL="91439" marR="91439"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7201">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34" charset="-128"/>
                        <a:buNone/>
                        <a:tabLst/>
                      </a:pPr>
                      <a:r>
                        <a:rPr kumimoji="0" lang="en-US" sz="1400" b="0" i="0" u="none" strike="noStrike" cap="none" normalizeH="0" baseline="0" dirty="0">
                          <a:ln>
                            <a:noFill/>
                          </a:ln>
                          <a:solidFill>
                            <a:schemeClr val="tx1"/>
                          </a:solidFill>
                          <a:effectLst/>
                          <a:latin typeface="Verdana" pitchFamily="34" charset="0"/>
                        </a:rPr>
                        <a:t>SO</a:t>
                      </a:r>
                      <a:r>
                        <a:rPr kumimoji="0" lang="en-US" sz="1400" b="0" i="0" u="none" strike="noStrike" cap="none" normalizeH="0" baseline="-25000" dirty="0">
                          <a:ln>
                            <a:noFill/>
                          </a:ln>
                          <a:solidFill>
                            <a:schemeClr val="tx1"/>
                          </a:solidFill>
                          <a:effectLst/>
                          <a:latin typeface="Verdana" pitchFamily="34" charset="0"/>
                        </a:rPr>
                        <a:t>2</a:t>
                      </a:r>
                    </a:p>
                  </a:txBody>
                  <a:tcPr marL="91439" marR="91439"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1.0×10</a:t>
                      </a:r>
                      <a:r>
                        <a:rPr kumimoji="0" lang="en-US" sz="1400" b="0" i="0" u="none" strike="noStrike" cap="none" normalizeH="0" baseline="30000" dirty="0">
                          <a:ln>
                            <a:noFill/>
                          </a:ln>
                          <a:solidFill>
                            <a:schemeClr val="tx1"/>
                          </a:solidFill>
                          <a:effectLst/>
                          <a:latin typeface="Verdana" pitchFamily="34" charset="0"/>
                        </a:rPr>
                        <a:t>16</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L="91439" marR="91439"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3/day for SZA </a:t>
                      </a:r>
                      <a:r>
                        <a:rPr kumimoji="0" lang="en-US" sz="1400" b="0" i="0" u="none" strike="noStrike" cap="none" normalizeH="0" baseline="0" dirty="0">
                          <a:ln>
                            <a:noFill/>
                          </a:ln>
                          <a:solidFill>
                            <a:schemeClr val="tx1"/>
                          </a:solidFill>
                          <a:effectLst/>
                          <a:latin typeface="Times New Roman"/>
                          <a:cs typeface="Times New Roman"/>
                        </a:rPr>
                        <a:t>≤ 50</a:t>
                      </a:r>
                      <a:r>
                        <a:rPr kumimoji="0" lang="en-US" sz="1400" b="0" i="0" u="none" strike="noStrike" cap="none" normalizeH="0" baseline="30000" dirty="0">
                          <a:ln>
                            <a:noFill/>
                          </a:ln>
                          <a:solidFill>
                            <a:schemeClr val="tx1"/>
                          </a:solidFill>
                          <a:effectLst/>
                          <a:latin typeface="Times New Roman"/>
                          <a:cs typeface="Times New Roman"/>
                        </a:rPr>
                        <a:t>o</a:t>
                      </a:r>
                      <a:endParaRPr kumimoji="0" lang="en-US" sz="1400" b="0" i="0" u="none" strike="noStrike" cap="none" normalizeH="0" baseline="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Identify major pollution and volcanic emissions</a:t>
                      </a:r>
                    </a:p>
                  </a:txBody>
                  <a:tcPr marL="91439" marR="91439"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4264">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34" charset="-128"/>
                        <a:buNone/>
                        <a:tabLst/>
                      </a:pPr>
                      <a:r>
                        <a:rPr kumimoji="0" lang="en-US" sz="1400" b="0" i="0" u="none" strike="noStrike" cap="none" normalizeH="0" baseline="0" dirty="0">
                          <a:ln>
                            <a:noFill/>
                          </a:ln>
                          <a:solidFill>
                            <a:schemeClr val="tx1"/>
                          </a:solidFill>
                          <a:effectLst/>
                          <a:latin typeface="Verdana" pitchFamily="34" charset="0"/>
                        </a:rPr>
                        <a:t>HCHO</a:t>
                      </a:r>
                    </a:p>
                  </a:txBody>
                  <a:tcPr marL="91439" marR="91439"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1.0×10</a:t>
                      </a:r>
                      <a:r>
                        <a:rPr kumimoji="0" lang="en-US" sz="1400" b="0" i="0" u="none" strike="noStrike" cap="none" normalizeH="0" baseline="30000" dirty="0">
                          <a:ln>
                            <a:noFill/>
                          </a:ln>
                          <a:solidFill>
                            <a:schemeClr val="tx1"/>
                          </a:solidFill>
                          <a:effectLst/>
                          <a:latin typeface="Verdana" pitchFamily="34" charset="0"/>
                        </a:rPr>
                        <a:t>16</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L="91439" marR="91439"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3/day for SZA </a:t>
                      </a:r>
                      <a:r>
                        <a:rPr kumimoji="0" lang="en-US" sz="1400" b="0" i="0" u="none" strike="noStrike" cap="none" normalizeH="0" baseline="0" dirty="0">
                          <a:ln>
                            <a:noFill/>
                          </a:ln>
                          <a:solidFill>
                            <a:schemeClr val="tx1"/>
                          </a:solidFill>
                          <a:effectLst/>
                          <a:latin typeface="Times New Roman"/>
                          <a:cs typeface="Times New Roman"/>
                        </a:rPr>
                        <a:t>≤ 50</a:t>
                      </a:r>
                      <a:r>
                        <a:rPr kumimoji="0" lang="en-US" sz="1400" b="0" i="0" u="none" strike="noStrike" cap="none" normalizeH="0" baseline="30000" dirty="0">
                          <a:ln>
                            <a:noFill/>
                          </a:ln>
                          <a:solidFill>
                            <a:schemeClr val="tx1"/>
                          </a:solidFill>
                          <a:effectLst/>
                          <a:latin typeface="Times New Roman"/>
                          <a:cs typeface="Times New Roman"/>
                        </a:rPr>
                        <a:t>o</a:t>
                      </a:r>
                      <a:endParaRPr kumimoji="0" lang="en-US" sz="1400" b="0" i="0" u="none" strike="noStrike" cap="none" normalizeH="0" baseline="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Observe biogenic VOC emissions, expected to peak at midday</a:t>
                      </a:r>
                    </a:p>
                  </a:txBody>
                  <a:tcPr marL="91439" marR="91439"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0120">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34" charset="-128"/>
                        <a:buNone/>
                        <a:tabLst/>
                      </a:pPr>
                      <a:r>
                        <a:rPr kumimoji="0" lang="en-US" sz="1400" b="0" i="0" u="none" strike="noStrike" cap="none" normalizeH="0" baseline="0" dirty="0">
                          <a:ln>
                            <a:noFill/>
                          </a:ln>
                          <a:solidFill>
                            <a:schemeClr val="tx1"/>
                          </a:solidFill>
                          <a:effectLst/>
                          <a:latin typeface="Verdana" pitchFamily="34" charset="0"/>
                        </a:rPr>
                        <a:t>CHO-CHO</a:t>
                      </a:r>
                    </a:p>
                  </a:txBody>
                  <a:tcPr marL="91439" marR="91439"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4.0×10</a:t>
                      </a:r>
                      <a:r>
                        <a:rPr kumimoji="0" lang="en-US" sz="1400" b="0" i="0" u="none" strike="noStrike" cap="none" normalizeH="0" baseline="30000" dirty="0">
                          <a:ln>
                            <a:noFill/>
                          </a:ln>
                          <a:solidFill>
                            <a:schemeClr val="tx1"/>
                          </a:solidFill>
                          <a:effectLst/>
                          <a:latin typeface="Verdana" pitchFamily="34" charset="0"/>
                        </a:rPr>
                        <a:t>14</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L="91439" marR="91439"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2/day for SZA </a:t>
                      </a:r>
                      <a:r>
                        <a:rPr kumimoji="0" lang="en-US" sz="1400" b="0" i="0" u="none" strike="noStrike" cap="none" normalizeH="0" baseline="0" dirty="0">
                          <a:ln>
                            <a:noFill/>
                          </a:ln>
                          <a:solidFill>
                            <a:schemeClr val="tx1"/>
                          </a:solidFill>
                          <a:effectLst/>
                          <a:latin typeface="Times New Roman"/>
                          <a:cs typeface="Times New Roman"/>
                        </a:rPr>
                        <a:t>≤ 50</a:t>
                      </a:r>
                      <a:r>
                        <a:rPr kumimoji="0" lang="en-US" sz="1400" b="0" i="0" u="none" strike="noStrike" cap="none" normalizeH="0" baseline="30000" dirty="0">
                          <a:ln>
                            <a:noFill/>
                          </a:ln>
                          <a:solidFill>
                            <a:schemeClr val="tx1"/>
                          </a:solidFill>
                          <a:effectLst/>
                          <a:latin typeface="Times New Roman"/>
                          <a:cs typeface="Times New Roman"/>
                        </a:rPr>
                        <a:t>o</a:t>
                      </a:r>
                      <a:endParaRPr kumimoji="0" lang="en-US" sz="1400" b="0" i="0" u="none" strike="noStrike" cap="none" normalizeH="0" baseline="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Track urban and fire emissions</a:t>
                      </a:r>
                    </a:p>
                  </a:txBody>
                  <a:tcPr marL="91439" marR="91439"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5633" name="Text Box 33">
            <a:extLst>
              <a:ext uri="{FF2B5EF4-FFF2-40B4-BE49-F238E27FC236}">
                <a16:creationId xmlns:a16="http://schemas.microsoft.com/office/drawing/2014/main" id="{6FF53D61-2D14-A6EB-58E1-8960B8D72F0D}"/>
              </a:ext>
            </a:extLst>
          </p:cNvPr>
          <p:cNvSpPr txBox="1">
            <a:spLocks noChangeArrowheads="1"/>
          </p:cNvSpPr>
          <p:nvPr/>
        </p:nvSpPr>
        <p:spPr bwMode="auto">
          <a:xfrm>
            <a:off x="1614488" y="5842001"/>
            <a:ext cx="8940800" cy="968375"/>
          </a:xfrm>
          <a:prstGeom prst="rect">
            <a:avLst/>
          </a:prstGeom>
          <a:noFill/>
          <a:ln w="9525">
            <a:noFill/>
            <a:round/>
            <a:headEnd/>
            <a:tailEnd/>
          </a:ln>
        </p:spPr>
        <p:txBody>
          <a:bodyPr lIns="90000" tIns="46800" rIns="90000" bIns="46800">
            <a:spAutoFit/>
          </a:bodyPr>
          <a:lstStyle/>
          <a:p>
            <a:pPr defTabSz="457200" fontAlgn="base">
              <a:lnSpc>
                <a:spcPct val="90000"/>
              </a:lnSpc>
              <a:spcBef>
                <a:spcPts val="600"/>
              </a:spcBef>
              <a:spcAft>
                <a:spcPct val="0"/>
              </a:spcAft>
              <a:buClr>
                <a:srgbClr val="3333C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kern="1200" dirty="0">
                <a:solidFill>
                  <a:srgbClr val="EEC85E"/>
                </a:solidFill>
                <a:latin typeface="Verdana"/>
                <a:cs typeface="Arial" charset="0"/>
              </a:rPr>
              <a:t>*In PBL @ 8</a:t>
            </a:r>
            <a:r>
              <a:rPr lang="en-US" sz="1600" kern="1200" dirty="0">
                <a:solidFill>
                  <a:srgbClr val="EEC85E"/>
                </a:solidFill>
                <a:latin typeface="Verdana"/>
                <a:cs typeface="Times New Roman"/>
              </a:rPr>
              <a:t>×8 km</a:t>
            </a:r>
            <a:r>
              <a:rPr lang="en-US" sz="1600" kern="1200" baseline="30000" dirty="0">
                <a:solidFill>
                  <a:srgbClr val="EEC85E"/>
                </a:solidFill>
                <a:latin typeface="Verdana"/>
                <a:cs typeface="Times New Roman"/>
              </a:rPr>
              <a:t>2</a:t>
            </a:r>
            <a:r>
              <a:rPr lang="en-US" sz="1600" kern="1200" dirty="0">
                <a:solidFill>
                  <a:srgbClr val="EEC85E"/>
                </a:solidFill>
                <a:latin typeface="Verdana"/>
                <a:cs typeface="Times New Roman"/>
              </a:rPr>
              <a:t> resolution</a:t>
            </a:r>
          </a:p>
          <a:p>
            <a:pPr defTabSz="457200" fontAlgn="base">
              <a:lnSpc>
                <a:spcPct val="90000"/>
              </a:lnSpc>
              <a:spcBef>
                <a:spcPts val="600"/>
              </a:spcBef>
              <a:spcAft>
                <a:spcPct val="0"/>
              </a:spcAft>
              <a:buClr>
                <a:srgbClr val="3333C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1600" i="1" kern="1200" dirty="0">
              <a:solidFill>
                <a:srgbClr val="EEC85E"/>
              </a:solidFill>
              <a:latin typeface="Verdana"/>
              <a:cs typeface="Times New Roman"/>
            </a:endParaRPr>
          </a:p>
          <a:p>
            <a:pPr defTabSz="457200" fontAlgn="base">
              <a:lnSpc>
                <a:spcPct val="90000"/>
              </a:lnSpc>
              <a:spcBef>
                <a:spcPts val="600"/>
              </a:spcBef>
              <a:spcAft>
                <a:spcPct val="0"/>
              </a:spcAft>
              <a:buClr>
                <a:srgbClr val="3333CC"/>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000" i="1" kern="1200" dirty="0">
                <a:solidFill>
                  <a:srgbClr val="EEC85E"/>
                </a:solidFill>
                <a:latin typeface="Verdana"/>
                <a:cs typeface="Times New Roman"/>
              </a:rPr>
              <a:t>BrO, OClO, and IO will also be measured well!</a:t>
            </a:r>
          </a:p>
        </p:txBody>
      </p:sp>
      <p:pic>
        <p:nvPicPr>
          <p:cNvPr id="25634" name="Picture 5" descr="sao-logo.tif">
            <a:extLst>
              <a:ext uri="{FF2B5EF4-FFF2-40B4-BE49-F238E27FC236}">
                <a16:creationId xmlns:a16="http://schemas.microsoft.com/office/drawing/2014/main" id="{DD10697B-9A64-95E9-C086-B2F7B171C8A6}"/>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24001"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35" name="Picture 10" descr="cfa-banner1o">
            <a:extLst>
              <a:ext uri="{FF2B5EF4-FFF2-40B4-BE49-F238E27FC236}">
                <a16:creationId xmlns:a16="http://schemas.microsoft.com/office/drawing/2014/main" id="{F993E96A-5B99-C42D-1FEA-888EFD88E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8726" y="1"/>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F21767D8-B4DB-6C1C-8DAD-354F6CE6C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83" y="406402"/>
            <a:ext cx="1704354" cy="1704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DD73FB-173D-4CAD-4FBD-0649090D3FB3}"/>
              </a:ext>
            </a:extLst>
          </p:cNvPr>
          <p:cNvSpPr txBox="1"/>
          <p:nvPr/>
        </p:nvSpPr>
        <p:spPr>
          <a:xfrm>
            <a:off x="115360" y="2217218"/>
            <a:ext cx="1665815" cy="1200329"/>
          </a:xfrm>
          <a:prstGeom prst="rect">
            <a:avLst/>
          </a:prstGeom>
          <a:noFill/>
        </p:spPr>
        <p:txBody>
          <a:bodyPr wrap="square" rtlCol="0">
            <a:spAutoFit/>
          </a:bodyPr>
          <a:lstStyle/>
          <a:p>
            <a:r>
              <a:rPr lang="en-US" sz="1800" dirty="0">
                <a:solidFill>
                  <a:schemeClr val="tx1"/>
                </a:solidFill>
              </a:rPr>
              <a:t>Chance et al., 2010, </a:t>
            </a:r>
          </a:p>
          <a:p>
            <a:r>
              <a:rPr lang="en-US" sz="1800" dirty="0">
                <a:solidFill>
                  <a:schemeClr val="tx1"/>
                </a:solidFill>
              </a:rPr>
              <a:t>1</a:t>
            </a:r>
            <a:r>
              <a:rPr lang="en-US" sz="1800" baseline="30000" dirty="0">
                <a:solidFill>
                  <a:schemeClr val="tx1"/>
                </a:solidFill>
              </a:rPr>
              <a:t>st</a:t>
            </a:r>
            <a:r>
              <a:rPr lang="en-US" sz="1800" dirty="0">
                <a:solidFill>
                  <a:schemeClr val="tx1"/>
                </a:solidFill>
              </a:rPr>
              <a:t> GEMS Workshop </a:t>
            </a:r>
          </a:p>
        </p:txBody>
      </p:sp>
      <p:sp>
        <p:nvSpPr>
          <p:cNvPr id="5" name="Slide Number Placeholder 5">
            <a:extLst>
              <a:ext uri="{FF2B5EF4-FFF2-40B4-BE49-F238E27FC236}">
                <a16:creationId xmlns:a16="http://schemas.microsoft.com/office/drawing/2014/main" id="{09DA43F5-AEA3-DC79-62A4-F031ED160BE1}"/>
              </a:ext>
            </a:extLst>
          </p:cNvPr>
          <p:cNvSpPr txBox="1">
            <a:spLocks/>
          </p:cNvSpPr>
          <p:nvPr/>
        </p:nvSpPr>
        <p:spPr>
          <a:xfrm>
            <a:off x="9652000" y="6400799"/>
            <a:ext cx="2540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ＭＳ Ｐゴシック" charset="0"/>
                <a:sym typeface="Roboto" panose="02000000000000000000" pitchFamily="2" charset="0"/>
              </a:defRPr>
            </a:lvl1pPr>
            <a:lvl2pPr marL="742950" marR="0" lvl="1" indent="-28575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2pPr>
            <a:lvl3pPr marL="1143000" marR="0" lvl="2"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3pPr>
            <a:lvl4pPr marL="1600200" marR="0" lvl="3"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4pPr>
            <a:lvl5pPr marL="2057400" marR="0" lvl="4"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5pPr>
            <a:lvl6pPr marL="2514600" marR="0" lvl="5"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6pPr>
            <a:lvl7pPr marL="2971800" marR="0" lvl="6"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7pPr>
            <a:lvl8pPr marL="3429000" marR="0" lvl="7"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8pPr>
            <a:lvl9pPr marL="3886200" marR="0" lvl="8"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9pPr>
          </a:lstStyle>
          <a:p>
            <a:pPr algn="r" fontAlgn="base">
              <a:spcBef>
                <a:spcPct val="0"/>
              </a:spcBef>
              <a:spcAft>
                <a:spcPct val="0"/>
              </a:spcAft>
              <a:buClrTx/>
            </a:pPr>
            <a:fld id="{19CBCCD6-3310-0E47-ACC0-C9AAB58E0525}" type="slidenum">
              <a:rPr lang="en-US" sz="1400" kern="1200" smtClean="0">
                <a:latin typeface="Arial" charset="0"/>
              </a:rPr>
              <a:pPr algn="r" fontAlgn="base">
                <a:spcBef>
                  <a:spcPct val="0"/>
                </a:spcBef>
                <a:spcAft>
                  <a:spcPct val="0"/>
                </a:spcAft>
                <a:buClrTx/>
              </a:pPr>
              <a:t>10</a:t>
            </a:fld>
            <a:endParaRPr lang="en-US" sz="1400" kern="1200" dirty="0">
              <a:latin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Picture 2" descr="NO2_Geo_US_blank">
            <a:extLst>
              <a:ext uri="{FF2B5EF4-FFF2-40B4-BE49-F238E27FC236}">
                <a16:creationId xmlns:a16="http://schemas.microsoft.com/office/drawing/2014/main" id="{7F2A803B-1026-10A1-2B6A-61F33BBF7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1" y="1644650"/>
            <a:ext cx="71866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5" name="Rectangle 3">
            <a:extLst>
              <a:ext uri="{FF2B5EF4-FFF2-40B4-BE49-F238E27FC236}">
                <a16:creationId xmlns:a16="http://schemas.microsoft.com/office/drawing/2014/main" id="{FFFF507E-5667-8C5E-8E68-A8E0AB5EC491}"/>
              </a:ext>
            </a:extLst>
          </p:cNvPr>
          <p:cNvSpPr>
            <a:spLocks noChangeArrowheads="1"/>
          </p:cNvSpPr>
          <p:nvPr/>
        </p:nvSpPr>
        <p:spPr bwMode="auto">
          <a:xfrm>
            <a:off x="2919414" y="452438"/>
            <a:ext cx="6130925" cy="2684462"/>
          </a:xfrm>
          <a:prstGeom prst="rect">
            <a:avLst/>
          </a:prstGeom>
          <a:noFill/>
          <a:ln w="76327">
            <a:noFill/>
            <a:miter lim="800000"/>
            <a:headEnd/>
            <a:tailEnd/>
          </a:ln>
          <a:effectLst/>
        </p:spPr>
        <p:txBody>
          <a:bodyPr lIns="90000" tIns="46800" rIns="90000" bIns="46800" anchor="ctr"/>
          <a:lstStyle/>
          <a:p>
            <a:pPr algn="ctr" defTabSz="457200"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kern="1200" dirty="0">
                <a:solidFill>
                  <a:srgbClr val="EEC85E"/>
                </a:solidFill>
                <a:effectLst>
                  <a:outerShdw blurRad="38100" dist="38100" dir="2700000" algn="tl">
                    <a:srgbClr val="FFFFFF"/>
                  </a:outerShdw>
                </a:effectLst>
                <a:latin typeface="Verdana" panose="020B0604030504040204" pitchFamily="34" charset="0"/>
                <a:cs typeface="Arial" charset="0"/>
              </a:rPr>
              <a:t>Scalable Strawman</a:t>
            </a:r>
          </a:p>
          <a:p>
            <a:pPr algn="ctr" defTabSz="457200" fontAlgn="base">
              <a:spcBef>
                <a:spcPct val="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kern="1200" dirty="0">
                <a:solidFill>
                  <a:srgbClr val="FFFFCC"/>
                </a:solidFill>
                <a:effectLst>
                  <a:outerShdw blurRad="38100" dist="38100" dir="2700000" algn="tl">
                    <a:srgbClr val="FFFFFF"/>
                  </a:outerShdw>
                </a:effectLst>
                <a:latin typeface="Verdana" panose="020B0604030504040204" pitchFamily="34" charset="0"/>
                <a:cs typeface="Arial" charset="0"/>
              </a:rPr>
              <a:t>North American Version</a:t>
            </a:r>
          </a:p>
          <a:p>
            <a:pPr algn="ctr" defTabSz="457200" eaLnBrk="0" fontAlgn="base" hangingPunct="0">
              <a:spcBef>
                <a:spcPct val="0"/>
              </a:spcBef>
              <a:spcAft>
                <a:spcPct val="0"/>
              </a:spcAft>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kern="1200" dirty="0">
                <a:solidFill>
                  <a:srgbClr val="FF0000"/>
                </a:solidFill>
                <a:effectLst>
                  <a:outerShdw blurRad="38100" dist="38100" dir="2700000" algn="tl">
                    <a:srgbClr val="FFFFFF"/>
                  </a:outerShdw>
                </a:effectLst>
                <a:latin typeface="Verdana" panose="020B0604030504040204" pitchFamily="34" charset="0"/>
              </a:rPr>
              <a:t>Quantitatively developed from</a:t>
            </a:r>
          </a:p>
          <a:p>
            <a:pPr algn="ctr" defTabSz="457200" eaLnBrk="0" fontAlgn="base" hangingPunct="0">
              <a:spcBef>
                <a:spcPct val="0"/>
              </a:spcBef>
              <a:spcAft>
                <a:spcPct val="0"/>
              </a:spcAft>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kern="1200" dirty="0">
                <a:solidFill>
                  <a:srgbClr val="FF0000"/>
                </a:solidFill>
                <a:effectLst>
                  <a:outerShdw blurRad="38100" dist="38100" dir="2700000" algn="tl">
                    <a:srgbClr val="FFFFFF"/>
                  </a:outerShdw>
                </a:effectLst>
                <a:latin typeface="Verdana" panose="020B0604030504040204" pitchFamily="34" charset="0"/>
              </a:rPr>
              <a:t>the measurement requirements,</a:t>
            </a:r>
          </a:p>
          <a:p>
            <a:pPr algn="ctr" defTabSz="457200" eaLnBrk="0" fontAlgn="base" hangingPunct="0">
              <a:spcBef>
                <a:spcPct val="0"/>
              </a:spcBef>
              <a:spcAft>
                <a:spcPct val="0"/>
              </a:spcAft>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kern="1200" dirty="0">
                <a:solidFill>
                  <a:srgbClr val="FF0000"/>
                </a:solidFill>
                <a:effectLst>
                  <a:outerShdw blurRad="38100" dist="38100" dir="2700000" algn="tl">
                    <a:srgbClr val="FFFFFF"/>
                  </a:outerShdw>
                </a:effectLst>
                <a:latin typeface="Verdana" panose="020B0604030504040204" pitchFamily="34" charset="0"/>
              </a:rPr>
              <a:t>using the current capabilities</a:t>
            </a:r>
          </a:p>
          <a:p>
            <a:pPr algn="ctr" defTabSz="457200" eaLnBrk="0" fontAlgn="base" hangingPunct="0">
              <a:spcBef>
                <a:spcPct val="0"/>
              </a:spcBef>
              <a:spcAft>
                <a:spcPct val="0"/>
              </a:spcAft>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kern="1200" dirty="0">
                <a:solidFill>
                  <a:srgbClr val="FF0000"/>
                </a:solidFill>
                <a:effectLst>
                  <a:outerShdw blurRad="38100" dist="38100" dir="2700000" algn="tl">
                    <a:srgbClr val="FFFFFF"/>
                  </a:outerShdw>
                </a:effectLst>
                <a:latin typeface="Verdana" panose="020B0604030504040204" pitchFamily="34" charset="0"/>
              </a:rPr>
              <a:t>we have developed </a:t>
            </a:r>
          </a:p>
        </p:txBody>
      </p:sp>
      <p:pic>
        <p:nvPicPr>
          <p:cNvPr id="26628" name="Picture 7">
            <a:extLst>
              <a:ext uri="{FF2B5EF4-FFF2-40B4-BE49-F238E27FC236}">
                <a16:creationId xmlns:a16="http://schemas.microsoft.com/office/drawing/2014/main" id="{F93A4BDE-C714-D845-4007-C2AFC9528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055689"/>
            <a:ext cx="766763"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29" name="Picture 8">
            <a:extLst>
              <a:ext uri="{FF2B5EF4-FFF2-40B4-BE49-F238E27FC236}">
                <a16:creationId xmlns:a16="http://schemas.microsoft.com/office/drawing/2014/main" id="{E0EB9B15-225E-95D4-2E38-1F8639500E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3406776"/>
            <a:ext cx="2687638" cy="703263"/>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grpSp>
        <p:nvGrpSpPr>
          <p:cNvPr id="26630" name="Group 9">
            <a:extLst>
              <a:ext uri="{FF2B5EF4-FFF2-40B4-BE49-F238E27FC236}">
                <a16:creationId xmlns:a16="http://schemas.microsoft.com/office/drawing/2014/main" id="{6228660F-B1D8-A898-276A-79B64F2FB546}"/>
              </a:ext>
            </a:extLst>
          </p:cNvPr>
          <p:cNvGrpSpPr>
            <a:grpSpLocks/>
          </p:cNvGrpSpPr>
          <p:nvPr/>
        </p:nvGrpSpPr>
        <p:grpSpPr bwMode="auto">
          <a:xfrm>
            <a:off x="9040813" y="1344613"/>
            <a:ext cx="1333500" cy="1822450"/>
            <a:chOff x="2880" y="2977"/>
            <a:chExt cx="840" cy="1148"/>
          </a:xfrm>
        </p:grpSpPr>
        <p:pic>
          <p:nvPicPr>
            <p:cNvPr id="26634" name="Picture 10">
              <a:extLst>
                <a:ext uri="{FF2B5EF4-FFF2-40B4-BE49-F238E27FC236}">
                  <a16:creationId xmlns:a16="http://schemas.microsoft.com/office/drawing/2014/main" id="{42373999-BAD2-EE65-F626-79E94166F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977"/>
              <a:ext cx="840"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5" name="Picture 11" descr="BullsEye">
              <a:extLst>
                <a:ext uri="{FF2B5EF4-FFF2-40B4-BE49-F238E27FC236}">
                  <a16:creationId xmlns:a16="http://schemas.microsoft.com/office/drawing/2014/main" id="{7950C23C-A8F3-29C8-6074-50F6A7237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 y="3290"/>
              <a:ext cx="39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1" name="Rectangle 12">
            <a:extLst>
              <a:ext uri="{FF2B5EF4-FFF2-40B4-BE49-F238E27FC236}">
                <a16:creationId xmlns:a16="http://schemas.microsoft.com/office/drawing/2014/main" id="{84E6C43C-FA1A-8140-D0C9-FD76E1C1FC34}"/>
              </a:ext>
            </a:extLst>
          </p:cNvPr>
          <p:cNvSpPr>
            <a:spLocks noChangeArrowheads="1"/>
          </p:cNvSpPr>
          <p:nvPr/>
        </p:nvSpPr>
        <p:spPr bwMode="auto">
          <a:xfrm>
            <a:off x="2487614" y="5519738"/>
            <a:ext cx="7183437"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327">
                <a:solidFill>
                  <a:srgbClr val="000000"/>
                </a:solidFill>
                <a:miter lim="800000"/>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ctr" fontAlgn="base">
              <a:spcBef>
                <a:spcPct val="0"/>
              </a:spcBef>
              <a:spcAft>
                <a:spcPct val="0"/>
              </a:spcAft>
              <a:buSzPct val="100000"/>
            </a:pPr>
            <a:r>
              <a:rPr lang="en-US" altLang="en-US" sz="3200" i="1" kern="1200">
                <a:solidFill>
                  <a:srgbClr val="EEC85E"/>
                </a:solidFill>
                <a:cs typeface="Arial" panose="020B0604020202020204" pitchFamily="34" charset="0"/>
              </a:rPr>
              <a:t>Geostationary Minimal Case</a:t>
            </a:r>
          </a:p>
        </p:txBody>
      </p:sp>
      <p:pic>
        <p:nvPicPr>
          <p:cNvPr id="26632" name="Picture 5" descr="sao-logo.tif">
            <a:extLst>
              <a:ext uri="{FF2B5EF4-FFF2-40B4-BE49-F238E27FC236}">
                <a16:creationId xmlns:a16="http://schemas.microsoft.com/office/drawing/2014/main" id="{792A8277-0880-6B40-BCC0-FDE5A3417152}"/>
              </a:ext>
            </a:extLst>
          </p:cNvPr>
          <p:cNvPicPr>
            <a:picLocks noChangeAspect="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24001"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33" name="Picture 10" descr="cfa-banner1o">
            <a:extLst>
              <a:ext uri="{FF2B5EF4-FFF2-40B4-BE49-F238E27FC236}">
                <a16:creationId xmlns:a16="http://schemas.microsoft.com/office/drawing/2014/main" id="{BEBDC1B1-A87A-23F0-C89A-B288C0CB0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8726" y="1"/>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8970ACB0-250F-A7FC-CA55-CB47B5D49243}"/>
              </a:ext>
            </a:extLst>
          </p:cNvPr>
          <p:cNvSpPr txBox="1">
            <a:spLocks/>
          </p:cNvSpPr>
          <p:nvPr/>
        </p:nvSpPr>
        <p:spPr>
          <a:xfrm>
            <a:off x="9652000" y="6400799"/>
            <a:ext cx="2540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ＭＳ Ｐゴシック" charset="0"/>
                <a:sym typeface="Roboto" panose="02000000000000000000" pitchFamily="2" charset="0"/>
              </a:defRPr>
            </a:lvl1pPr>
            <a:lvl2pPr marL="742950" marR="0" lvl="1" indent="-28575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2pPr>
            <a:lvl3pPr marL="1143000" marR="0" lvl="2"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3pPr>
            <a:lvl4pPr marL="1600200" marR="0" lvl="3"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4pPr>
            <a:lvl5pPr marL="2057400" marR="0" lvl="4"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5pPr>
            <a:lvl6pPr marL="2514600" marR="0" lvl="5"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6pPr>
            <a:lvl7pPr marL="2971800" marR="0" lvl="6"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7pPr>
            <a:lvl8pPr marL="3429000" marR="0" lvl="7"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8pPr>
            <a:lvl9pPr marL="3886200" marR="0" lvl="8"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9pPr>
          </a:lstStyle>
          <a:p>
            <a:pPr algn="r" fontAlgn="base">
              <a:spcBef>
                <a:spcPct val="0"/>
              </a:spcBef>
              <a:spcAft>
                <a:spcPct val="0"/>
              </a:spcAft>
              <a:buClrTx/>
            </a:pPr>
            <a:fld id="{19CBCCD6-3310-0E47-ACC0-C9AAB58E0525}" type="slidenum">
              <a:rPr lang="en-US" sz="1400" kern="1200" smtClean="0">
                <a:latin typeface="Arial" charset="0"/>
              </a:rPr>
              <a:pPr algn="r" fontAlgn="base">
                <a:spcBef>
                  <a:spcPct val="0"/>
                </a:spcBef>
                <a:spcAft>
                  <a:spcPct val="0"/>
                </a:spcAft>
                <a:buClrTx/>
              </a:pPr>
              <a:t>11</a:t>
            </a:fld>
            <a:endParaRPr lang="en-US" sz="1400" kern="1200" dirty="0">
              <a:latin typeface="Arial"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9450B63-4DCC-9671-6077-C17EE34D889C}"/>
              </a:ext>
            </a:extLst>
          </p:cNvPr>
          <p:cNvSpPr>
            <a:spLocks noChangeArrowheads="1"/>
          </p:cNvSpPr>
          <p:nvPr/>
        </p:nvSpPr>
        <p:spPr bwMode="auto">
          <a:xfrm>
            <a:off x="2919414" y="223839"/>
            <a:ext cx="61309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327">
                <a:solidFill>
                  <a:srgbClr val="000000"/>
                </a:solidFill>
                <a:miter lim="800000"/>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ctr" fontAlgn="base">
              <a:spcBef>
                <a:spcPct val="0"/>
              </a:spcBef>
              <a:spcAft>
                <a:spcPct val="0"/>
              </a:spcAft>
              <a:buSzPct val="100000"/>
            </a:pPr>
            <a:r>
              <a:rPr lang="en-US" altLang="en-US" sz="2400" kern="1200">
                <a:solidFill>
                  <a:srgbClr val="EEC85E"/>
                </a:solidFill>
                <a:cs typeface="Arial" panose="020B0604020202020204" pitchFamily="34" charset="0"/>
              </a:rPr>
              <a:t>Scalable Strawman</a:t>
            </a:r>
          </a:p>
          <a:p>
            <a:pPr algn="ctr" fontAlgn="base">
              <a:spcBef>
                <a:spcPct val="0"/>
              </a:spcBef>
              <a:spcAft>
                <a:spcPct val="0"/>
              </a:spcAft>
              <a:buSzPct val="100000"/>
            </a:pPr>
            <a:r>
              <a:rPr lang="en-US" altLang="en-US" sz="2000" kern="1200">
                <a:solidFill>
                  <a:srgbClr val="FFFFCC"/>
                </a:solidFill>
                <a:cs typeface="Arial" panose="020B0604020202020204" pitchFamily="34" charset="0"/>
              </a:rPr>
              <a:t>North American Version</a:t>
            </a:r>
          </a:p>
        </p:txBody>
      </p:sp>
      <p:pic>
        <p:nvPicPr>
          <p:cNvPr id="27651" name="Picture 3" descr="USGeo">
            <a:extLst>
              <a:ext uri="{FF2B5EF4-FFF2-40B4-BE49-F238E27FC236}">
                <a16:creationId xmlns:a16="http://schemas.microsoft.com/office/drawing/2014/main" id="{B03DF85C-0558-6EE5-07EF-ECB613297D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2851" y="1644651"/>
            <a:ext cx="7185025"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96243118-5251-39DB-4DCD-BDF6B5A3E1EA}"/>
              </a:ext>
            </a:extLst>
          </p:cNvPr>
          <p:cNvSpPr txBox="1">
            <a:spLocks noChangeArrowheads="1"/>
          </p:cNvSpPr>
          <p:nvPr/>
        </p:nvSpPr>
        <p:spPr bwMode="auto">
          <a:xfrm>
            <a:off x="2103438" y="5510213"/>
            <a:ext cx="5643562"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fontAlgn="base">
              <a:lnSpc>
                <a:spcPct val="90000"/>
              </a:lnSpc>
              <a:spcBef>
                <a:spcPts val="600"/>
              </a:spcBef>
              <a:spcAft>
                <a:spcPct val="0"/>
              </a:spcAft>
              <a:buClr>
                <a:srgbClr val="3333CC"/>
              </a:buClr>
              <a:buSzPct val="100000"/>
            </a:pPr>
            <a:r>
              <a:rPr lang="en-US" altLang="en-US" sz="1800" kern="1200">
                <a:solidFill>
                  <a:srgbClr val="6600FF"/>
                </a:solidFill>
                <a:cs typeface="Arial" panose="020B0604020202020204" pitchFamily="34" charset="0"/>
              </a:rPr>
              <a:t>15</a:t>
            </a:r>
            <a:r>
              <a:rPr lang="en-US" altLang="en-US" sz="1800" kern="1200" baseline="30000">
                <a:solidFill>
                  <a:srgbClr val="6600FF"/>
                </a:solidFill>
                <a:cs typeface="Arial" panose="020B0604020202020204" pitchFamily="34" charset="0"/>
              </a:rPr>
              <a:t>o</a:t>
            </a:r>
            <a:r>
              <a:rPr lang="en-US" altLang="en-US" sz="1800" kern="1200">
                <a:solidFill>
                  <a:srgbClr val="6600FF"/>
                </a:solidFill>
                <a:cs typeface="Arial" panose="020B0604020202020204" pitchFamily="34" charset="0"/>
              </a:rPr>
              <a:t> - 50</a:t>
            </a:r>
            <a:r>
              <a:rPr lang="en-US" altLang="en-US" sz="1800" kern="1200" baseline="30000">
                <a:solidFill>
                  <a:srgbClr val="6600FF"/>
                </a:solidFill>
                <a:cs typeface="Arial" panose="020B0604020202020204" pitchFamily="34" charset="0"/>
              </a:rPr>
              <a:t>o</a:t>
            </a:r>
            <a:r>
              <a:rPr lang="en-US" altLang="en-US" sz="1800" kern="1200">
                <a:solidFill>
                  <a:srgbClr val="6600FF"/>
                </a:solidFill>
                <a:cs typeface="Arial" panose="020B0604020202020204" pitchFamily="34" charset="0"/>
              </a:rPr>
              <a:t>N, 60</a:t>
            </a:r>
            <a:r>
              <a:rPr lang="en-US" altLang="en-US" sz="1800" kern="1200" baseline="30000">
                <a:solidFill>
                  <a:srgbClr val="6600FF"/>
                </a:solidFill>
                <a:cs typeface="Arial" panose="020B0604020202020204" pitchFamily="34" charset="0"/>
              </a:rPr>
              <a:t>o</a:t>
            </a:r>
            <a:r>
              <a:rPr lang="en-US" altLang="en-US" sz="1800" kern="1200">
                <a:solidFill>
                  <a:srgbClr val="6600FF"/>
                </a:solidFill>
                <a:cs typeface="Arial" panose="020B0604020202020204" pitchFamily="34" charset="0"/>
              </a:rPr>
              <a:t> - 130</a:t>
            </a:r>
            <a:r>
              <a:rPr lang="en-US" altLang="en-US" sz="1800" kern="1200" baseline="30000">
                <a:solidFill>
                  <a:srgbClr val="6600FF"/>
                </a:solidFill>
                <a:cs typeface="Arial" panose="020B0604020202020204" pitchFamily="34" charset="0"/>
              </a:rPr>
              <a:t>o</a:t>
            </a:r>
            <a:r>
              <a:rPr lang="en-US" altLang="en-US" sz="1800" kern="1200">
                <a:solidFill>
                  <a:srgbClr val="6600FF"/>
                </a:solidFill>
                <a:cs typeface="Arial" panose="020B0604020202020204" pitchFamily="34" charset="0"/>
              </a:rPr>
              <a:t>W</a:t>
            </a:r>
            <a:r>
              <a:rPr lang="en-US" altLang="en-US" sz="1800" kern="1200">
                <a:solidFill>
                  <a:srgbClr val="FFFFCC"/>
                </a:solidFill>
                <a:cs typeface="Arial" panose="020B0604020202020204" pitchFamily="34" charset="0"/>
              </a:rPr>
              <a:t> </a:t>
            </a:r>
            <a:r>
              <a:rPr lang="en-US" altLang="en-US" sz="1600" kern="1200">
                <a:solidFill>
                  <a:srgbClr val="FFFFCC"/>
                </a:solidFill>
                <a:cs typeface="Arial" panose="020B0604020202020204" pitchFamily="34" charset="0"/>
              </a:rPr>
              <a:t>(parked at 0</a:t>
            </a:r>
            <a:r>
              <a:rPr lang="en-US" altLang="en-US" sz="1600" kern="1200">
                <a:solidFill>
                  <a:srgbClr val="FFFFCC"/>
                </a:solidFill>
              </a:rPr>
              <a:t>˚</a:t>
            </a:r>
            <a:r>
              <a:rPr lang="en-US" altLang="en-US" sz="1600" kern="1200">
                <a:solidFill>
                  <a:srgbClr val="FFFFCC"/>
                </a:solidFill>
                <a:cs typeface="Arial" panose="020B0604020202020204" pitchFamily="34" charset="0"/>
              </a:rPr>
              <a:t>N, 95</a:t>
            </a:r>
            <a:r>
              <a:rPr lang="en-US" altLang="en-US" sz="1600" kern="1200">
                <a:solidFill>
                  <a:srgbClr val="FFFFCC"/>
                </a:solidFill>
              </a:rPr>
              <a:t>˚</a:t>
            </a:r>
            <a:r>
              <a:rPr lang="en-US" altLang="en-US" sz="1600" kern="1200">
                <a:solidFill>
                  <a:srgbClr val="FFFFCC"/>
                </a:solidFill>
                <a:cs typeface="Arial" panose="020B0604020202020204" pitchFamily="34" charset="0"/>
              </a:rPr>
              <a:t>W)</a:t>
            </a:r>
            <a:r>
              <a:rPr lang="ar-SA" altLang="en-US" sz="1600" kern="1200">
                <a:solidFill>
                  <a:srgbClr val="FFFFCC"/>
                </a:solidFill>
                <a:cs typeface="Arial" panose="020B0604020202020204" pitchFamily="34" charset="0"/>
              </a:rPr>
              <a:t>‏</a:t>
            </a:r>
            <a:endParaRPr lang="en-US" altLang="en-US" sz="1600" kern="1200">
              <a:solidFill>
                <a:srgbClr val="FFFFCC"/>
              </a:solidFill>
              <a:cs typeface="Arial" panose="020B0604020202020204" pitchFamily="34" charset="0"/>
            </a:endParaRPr>
          </a:p>
          <a:p>
            <a:pPr fontAlgn="base">
              <a:lnSpc>
                <a:spcPct val="90000"/>
              </a:lnSpc>
              <a:spcBef>
                <a:spcPts val="600"/>
              </a:spcBef>
              <a:spcAft>
                <a:spcPct val="0"/>
              </a:spcAft>
              <a:buClr>
                <a:srgbClr val="3333CC"/>
              </a:buClr>
              <a:buSzPct val="100000"/>
            </a:pPr>
            <a:endParaRPr lang="en-US" altLang="en-US" sz="800" kern="1200">
              <a:solidFill>
                <a:srgbClr val="FFFFCC"/>
              </a:solidFill>
              <a:cs typeface="Arial" panose="020B0604020202020204" pitchFamily="34" charset="0"/>
            </a:endParaRPr>
          </a:p>
          <a:p>
            <a:pPr fontAlgn="base">
              <a:lnSpc>
                <a:spcPct val="90000"/>
              </a:lnSpc>
              <a:spcBef>
                <a:spcPts val="600"/>
              </a:spcBef>
              <a:spcAft>
                <a:spcPct val="0"/>
              </a:spcAft>
              <a:buClr>
                <a:srgbClr val="3333CC"/>
              </a:buClr>
              <a:buSzPct val="100000"/>
            </a:pPr>
            <a:r>
              <a:rPr lang="en-US" altLang="en-US" sz="1800" kern="1200">
                <a:solidFill>
                  <a:srgbClr val="EEC85E"/>
                </a:solidFill>
                <a:cs typeface="Arial" panose="020B0604020202020204" pitchFamily="34" charset="0"/>
              </a:rPr>
              <a:t>SZAs</a:t>
            </a:r>
            <a:r>
              <a:rPr lang="en-US" altLang="en-US" sz="1800" kern="1200">
                <a:solidFill>
                  <a:srgbClr val="FFFFCC"/>
                </a:solidFill>
                <a:cs typeface="Arial" panose="020B0604020202020204" pitchFamily="34" charset="0"/>
              </a:rPr>
              <a:t>  ~ 0</a:t>
            </a:r>
            <a:r>
              <a:rPr lang="en-US" altLang="en-US" sz="1800" kern="1200">
                <a:solidFill>
                  <a:srgbClr val="FFFFCC"/>
                </a:solidFill>
              </a:rPr>
              <a:t>˚</a:t>
            </a:r>
            <a:r>
              <a:rPr lang="en-US" altLang="en-US" sz="1800" kern="1200">
                <a:solidFill>
                  <a:srgbClr val="FFFFCC"/>
                </a:solidFill>
                <a:cs typeface="Arial" panose="020B0604020202020204" pitchFamily="34" charset="0"/>
              </a:rPr>
              <a:t>– 70</a:t>
            </a:r>
            <a:r>
              <a:rPr lang="en-US" altLang="en-US" sz="1800" kern="1200">
                <a:solidFill>
                  <a:srgbClr val="FFFFCC"/>
                </a:solidFill>
              </a:rPr>
              <a:t>˚</a:t>
            </a:r>
            <a:endParaRPr lang="en-US" altLang="en-US" sz="1800" kern="1200" baseline="30000">
              <a:solidFill>
                <a:srgbClr val="FFFFCC"/>
              </a:solidFill>
              <a:cs typeface="Arial" panose="020B0604020202020204" pitchFamily="34" charset="0"/>
            </a:endParaRPr>
          </a:p>
          <a:p>
            <a:pPr fontAlgn="base">
              <a:lnSpc>
                <a:spcPct val="90000"/>
              </a:lnSpc>
              <a:spcBef>
                <a:spcPts val="600"/>
              </a:spcBef>
              <a:spcAft>
                <a:spcPct val="0"/>
              </a:spcAft>
              <a:buClr>
                <a:srgbClr val="3333CC"/>
              </a:buClr>
              <a:buSzPct val="100000"/>
            </a:pPr>
            <a:r>
              <a:rPr lang="en-US" altLang="en-US" sz="1800" kern="1200">
                <a:solidFill>
                  <a:srgbClr val="EEC85E"/>
                </a:solidFill>
                <a:cs typeface="Arial" panose="020B0604020202020204" pitchFamily="34" charset="0"/>
              </a:rPr>
              <a:t>VZAs</a:t>
            </a:r>
            <a:r>
              <a:rPr lang="en-US" altLang="en-US" sz="1800" kern="1200">
                <a:solidFill>
                  <a:srgbClr val="FFFFCC"/>
                </a:solidFill>
                <a:cs typeface="Arial" panose="020B0604020202020204" pitchFamily="34" charset="0"/>
              </a:rPr>
              <a:t>  ≤ 57</a:t>
            </a:r>
            <a:r>
              <a:rPr lang="en-US" altLang="en-US" sz="1800" kern="1200">
                <a:solidFill>
                  <a:srgbClr val="FFFFCC"/>
                </a:solidFill>
              </a:rPr>
              <a:t>˚</a:t>
            </a:r>
          </a:p>
        </p:txBody>
      </p:sp>
      <p:sp>
        <p:nvSpPr>
          <p:cNvPr id="27653" name="Text Box 8">
            <a:extLst>
              <a:ext uri="{FF2B5EF4-FFF2-40B4-BE49-F238E27FC236}">
                <a16:creationId xmlns:a16="http://schemas.microsoft.com/office/drawing/2014/main" id="{4DCCC6FD-95A4-0830-B76E-F3CC72ED211D}"/>
              </a:ext>
            </a:extLst>
          </p:cNvPr>
          <p:cNvSpPr txBox="1">
            <a:spLocks noChangeArrowheads="1"/>
          </p:cNvSpPr>
          <p:nvPr/>
        </p:nvSpPr>
        <p:spPr bwMode="auto">
          <a:xfrm>
            <a:off x="4989513" y="6029326"/>
            <a:ext cx="496411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fontAlgn="base">
              <a:lnSpc>
                <a:spcPct val="90000"/>
              </a:lnSpc>
              <a:spcBef>
                <a:spcPts val="600"/>
              </a:spcBef>
              <a:spcAft>
                <a:spcPct val="0"/>
              </a:spcAft>
              <a:buClr>
                <a:srgbClr val="3333CC"/>
              </a:buClr>
              <a:buSzPct val="100000"/>
            </a:pPr>
            <a:r>
              <a:rPr lang="en-US" altLang="en-US" sz="1800" kern="1200">
                <a:solidFill>
                  <a:srgbClr val="EEC85E"/>
                </a:solidFill>
                <a:cs typeface="Arial" panose="020B0604020202020204" pitchFamily="34" charset="0"/>
              </a:rPr>
              <a:t>Spatial resolution</a:t>
            </a:r>
            <a:r>
              <a:rPr lang="en-US" altLang="en-US" sz="1800" kern="1200">
                <a:solidFill>
                  <a:srgbClr val="FFFFCC"/>
                </a:solidFill>
                <a:cs typeface="Arial" panose="020B0604020202020204" pitchFamily="34" charset="0"/>
              </a:rPr>
              <a:t> 8×8 km</a:t>
            </a:r>
            <a:r>
              <a:rPr lang="en-US" altLang="en-US" sz="1800" kern="1200" baseline="30000">
                <a:solidFill>
                  <a:srgbClr val="FFFFCC"/>
                </a:solidFill>
                <a:cs typeface="Arial" panose="020B0604020202020204" pitchFamily="34" charset="0"/>
              </a:rPr>
              <a:t>2</a:t>
            </a:r>
            <a:r>
              <a:rPr lang="en-US" altLang="en-US" sz="1800" kern="1200">
                <a:solidFill>
                  <a:srgbClr val="FFFFCC"/>
                </a:solidFill>
                <a:cs typeface="Arial" panose="020B0604020202020204" pitchFamily="34" charset="0"/>
              </a:rPr>
              <a:t> footprints</a:t>
            </a:r>
          </a:p>
          <a:p>
            <a:pPr fontAlgn="base">
              <a:lnSpc>
                <a:spcPct val="90000"/>
              </a:lnSpc>
              <a:spcBef>
                <a:spcPts val="600"/>
              </a:spcBef>
              <a:spcAft>
                <a:spcPct val="0"/>
              </a:spcAft>
              <a:buClr>
                <a:srgbClr val="3333CC"/>
              </a:buClr>
              <a:buSzPct val="100000"/>
            </a:pPr>
            <a:r>
              <a:rPr lang="en-US" altLang="en-US" sz="1800" kern="1200">
                <a:solidFill>
                  <a:srgbClr val="EEC85E"/>
                </a:solidFill>
                <a:cs typeface="Arial" panose="020B0604020202020204" pitchFamily="34" charset="0"/>
              </a:rPr>
              <a:t>Sampling every</a:t>
            </a:r>
            <a:r>
              <a:rPr lang="en-US" altLang="en-US" sz="1800" kern="1200">
                <a:solidFill>
                  <a:srgbClr val="FFFFCC"/>
                </a:solidFill>
                <a:cs typeface="Arial" panose="020B0604020202020204" pitchFamily="34" charset="0"/>
              </a:rPr>
              <a:t>    60 minutes</a:t>
            </a:r>
          </a:p>
        </p:txBody>
      </p:sp>
      <p:sp>
        <p:nvSpPr>
          <p:cNvPr id="365577" name="AutoShape 9">
            <a:extLst>
              <a:ext uri="{FF2B5EF4-FFF2-40B4-BE49-F238E27FC236}">
                <a16:creationId xmlns:a16="http://schemas.microsoft.com/office/drawing/2014/main" id="{86E202DE-E13E-8161-8DFC-EDAEFDA2B048}"/>
              </a:ext>
            </a:extLst>
          </p:cNvPr>
          <p:cNvSpPr>
            <a:spLocks noChangeAspect="1" noChangeArrowheads="1"/>
          </p:cNvSpPr>
          <p:nvPr/>
        </p:nvSpPr>
        <p:spPr bwMode="auto">
          <a:xfrm>
            <a:off x="5986463" y="6086475"/>
            <a:ext cx="214312" cy="204788"/>
          </a:xfrm>
          <a:prstGeom prst="star5">
            <a:avLst/>
          </a:prstGeom>
          <a:solidFill>
            <a:srgbClr val="FF0000"/>
          </a:solidFill>
          <a:ln w="9525">
            <a:solidFill>
              <a:srgbClr val="FF0000"/>
            </a:solidFill>
            <a:miter lim="800000"/>
            <a:headEnd/>
            <a:tailEnd/>
          </a:ln>
          <a:effectLst/>
        </p:spPr>
        <p:txBody>
          <a:bodyPr wrap="none" anchor="ctr"/>
          <a:lstStyle/>
          <a:p>
            <a:pPr eaLnBrk="0" fontAlgn="base" hangingPunct="0">
              <a:spcBef>
                <a:spcPct val="0"/>
              </a:spcBef>
              <a:spcAft>
                <a:spcPct val="0"/>
              </a:spcAft>
              <a:buClrTx/>
              <a:defRPr/>
            </a:pPr>
            <a:endParaRPr lang="en-US" sz="1800" kern="1200" dirty="0">
              <a:solidFill>
                <a:srgbClr val="EAEAEA"/>
              </a:solidFill>
              <a:latin typeface="Verdana" panose="020B0604030504040204" pitchFamily="34" charset="0"/>
            </a:endParaRPr>
          </a:p>
        </p:txBody>
      </p:sp>
      <p:pic>
        <p:nvPicPr>
          <p:cNvPr id="27655" name="Picture 5" descr="sao-logo.tif">
            <a:extLst>
              <a:ext uri="{FF2B5EF4-FFF2-40B4-BE49-F238E27FC236}">
                <a16:creationId xmlns:a16="http://schemas.microsoft.com/office/drawing/2014/main" id="{D664D417-3E93-7BA4-7C6C-6CEF019B84A0}"/>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24001"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6" name="Picture 10" descr="cfa-banner1o">
            <a:extLst>
              <a:ext uri="{FF2B5EF4-FFF2-40B4-BE49-F238E27FC236}">
                <a16:creationId xmlns:a16="http://schemas.microsoft.com/office/drawing/2014/main" id="{9C6D9052-17DF-D70B-01A4-514D5FA58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726" y="1"/>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72AC7AA8-F186-D6D9-D180-14C28E56D63A}"/>
              </a:ext>
            </a:extLst>
          </p:cNvPr>
          <p:cNvSpPr txBox="1">
            <a:spLocks/>
          </p:cNvSpPr>
          <p:nvPr/>
        </p:nvSpPr>
        <p:spPr>
          <a:xfrm>
            <a:off x="9652000" y="6400799"/>
            <a:ext cx="2540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ＭＳ Ｐゴシック" charset="0"/>
                <a:sym typeface="Roboto" panose="02000000000000000000" pitchFamily="2" charset="0"/>
              </a:defRPr>
            </a:lvl1pPr>
            <a:lvl2pPr marL="742950" marR="0" lvl="1" indent="-28575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2pPr>
            <a:lvl3pPr marL="1143000" marR="0" lvl="2"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3pPr>
            <a:lvl4pPr marL="1600200" marR="0" lvl="3"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4pPr>
            <a:lvl5pPr marL="2057400" marR="0" lvl="4" indent="-228600" algn="l" rtl="0" eaLnBrk="0" hangingPunct="0">
              <a:lnSpc>
                <a:spcPct val="100000"/>
              </a:lnSpc>
              <a:spcBef>
                <a:spcPts val="0"/>
              </a:spcBef>
              <a:spcAft>
                <a:spcPts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5pPr>
            <a:lvl6pPr marL="2514600" marR="0" lvl="5"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6pPr>
            <a:lvl7pPr marL="2971800" marR="0" lvl="6"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7pPr>
            <a:lvl8pPr marL="3429000" marR="0" lvl="7"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8pPr>
            <a:lvl9pPr marL="3886200" marR="0" lvl="8" indent="-228600" algn="l" rtl="0" eaLnBrk="0" fontAlgn="base" hangingPunct="0">
              <a:lnSpc>
                <a:spcPct val="100000"/>
              </a:lnSpc>
              <a:spcBef>
                <a:spcPct val="0"/>
              </a:spcBef>
              <a:spcAft>
                <a:spcPct val="0"/>
              </a:spcAft>
              <a:buClr>
                <a:srgbClr val="000000"/>
              </a:buClr>
              <a:buFont typeface="Roboto" panose="02000000000000000000" pitchFamily="2" charset="0"/>
              <a:defRPr kumimoji="1" sz="2000" b="0" i="0" u="none" strike="noStrike" cap="none">
                <a:solidFill>
                  <a:schemeClr val="tx1"/>
                </a:solidFill>
                <a:latin typeface="Times New Roman" charset="0"/>
                <a:ea typeface="ＭＳ Ｐゴシック" charset="0"/>
                <a:cs typeface="+mn-cs"/>
                <a:sym typeface="Roboto" panose="02000000000000000000" pitchFamily="2" charset="0"/>
              </a:defRPr>
            </a:lvl9pPr>
          </a:lstStyle>
          <a:p>
            <a:pPr algn="r" fontAlgn="base">
              <a:spcBef>
                <a:spcPct val="0"/>
              </a:spcBef>
              <a:spcAft>
                <a:spcPct val="0"/>
              </a:spcAft>
              <a:buClrTx/>
            </a:pPr>
            <a:fld id="{19CBCCD6-3310-0E47-ACC0-C9AAB58E0525}" type="slidenum">
              <a:rPr lang="en-US" sz="1400" kern="1200" smtClean="0">
                <a:latin typeface="Arial" charset="0"/>
              </a:rPr>
              <a:pPr algn="r" fontAlgn="base">
                <a:spcBef>
                  <a:spcPct val="0"/>
                </a:spcBef>
                <a:spcAft>
                  <a:spcPct val="0"/>
                </a:spcAft>
                <a:buClrTx/>
              </a:pPr>
              <a:t>12</a:t>
            </a:fld>
            <a:endParaRPr lang="en-US" sz="1400" kern="1200" dirty="0">
              <a:latin typeface="Arial"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5"/>
          <p:cNvSpPr>
            <a:spLocks noGrp="1"/>
          </p:cNvSpPr>
          <p:nvPr>
            <p:ph type="sldNum" sz="quarter" idx="12"/>
          </p:nvPr>
        </p:nvSpPr>
        <p:spPr>
          <a:xfrm>
            <a:off x="9652000" y="6423703"/>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fld id="{89DFE429-B3F0-3849-B3FA-58B1BF5A5376}" type="slidenum">
              <a:rPr lang="en-US" sz="1400" kern="1200">
                <a:solidFill>
                  <a:srgbClr val="0000CC"/>
                </a:solidFill>
                <a:latin typeface="Arial" charset="0"/>
              </a:rPr>
              <a:pPr fontAlgn="base">
                <a:spcBef>
                  <a:spcPct val="0"/>
                </a:spcBef>
                <a:spcAft>
                  <a:spcPct val="0"/>
                </a:spcAft>
                <a:buClrTx/>
              </a:pPr>
              <a:t>13</a:t>
            </a:fld>
            <a:endParaRPr lang="en-US" sz="1400" kern="1200" dirty="0">
              <a:solidFill>
                <a:srgbClr val="0000CC"/>
              </a:solidFill>
              <a:latin typeface="Arial" charset="0"/>
            </a:endParaRPr>
          </a:p>
        </p:txBody>
      </p:sp>
      <p:sp>
        <p:nvSpPr>
          <p:cNvPr id="126979" name="Rectangle 3"/>
          <p:cNvSpPr>
            <a:spLocks noGrp="1" noChangeArrowheads="1"/>
          </p:cNvSpPr>
          <p:nvPr>
            <p:ph type="title"/>
          </p:nvPr>
        </p:nvSpPr>
        <p:spPr>
          <a:xfrm>
            <a:off x="0" y="306478"/>
            <a:ext cx="12094029" cy="457200"/>
          </a:xfrm>
        </p:spPr>
        <p:txBody>
          <a:bodyPr/>
          <a:lstStyle/>
          <a:p>
            <a:pPr>
              <a:lnSpc>
                <a:spcPct val="100000"/>
              </a:lnSpc>
            </a:pPr>
            <a:r>
              <a:rPr lang="en-US" sz="3600" dirty="0">
                <a:solidFill>
                  <a:srgbClr val="FF0000"/>
                </a:solidFill>
                <a:latin typeface="Arial Narrow" charset="0"/>
              </a:rPr>
              <a:t>GEOSCAPE Multispectral Studies to Improve Tropospheric O</a:t>
            </a:r>
            <a:r>
              <a:rPr lang="en-US" sz="3600" baseline="-25000" dirty="0">
                <a:solidFill>
                  <a:srgbClr val="FF0000"/>
                </a:solidFill>
                <a:latin typeface="Arial Narrow" charset="0"/>
              </a:rPr>
              <a:t>3</a:t>
            </a:r>
            <a:r>
              <a:rPr lang="en-US" sz="3600" dirty="0">
                <a:solidFill>
                  <a:srgbClr val="FF0000"/>
                </a:solidFill>
                <a:latin typeface="Arial Narrow" charset="0"/>
              </a:rPr>
              <a:t> Retrievals</a:t>
            </a:r>
          </a:p>
        </p:txBody>
      </p:sp>
      <p:sp>
        <p:nvSpPr>
          <p:cNvPr id="126980" name="Rectangle 4"/>
          <p:cNvSpPr>
            <a:spLocks noChangeArrowheads="1"/>
          </p:cNvSpPr>
          <p:nvPr/>
        </p:nvSpPr>
        <p:spPr bwMode="auto">
          <a:xfrm>
            <a:off x="3400425" y="2528888"/>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fontAlgn="base" hangingPunct="0">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126981" name="Rectangle 5"/>
          <p:cNvSpPr>
            <a:spLocks noChangeArrowheads="1"/>
          </p:cNvSpPr>
          <p:nvPr/>
        </p:nvSpPr>
        <p:spPr bwMode="auto">
          <a:xfrm>
            <a:off x="1524001" y="-200055"/>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126982" name="Rectangle 6"/>
          <p:cNvSpPr>
            <a:spLocks noChangeArrowheads="1"/>
          </p:cNvSpPr>
          <p:nvPr/>
        </p:nvSpPr>
        <p:spPr bwMode="auto">
          <a:xfrm>
            <a:off x="1524001" y="3005108"/>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buClrTx/>
            </a:pPr>
            <a:endParaRPr kumimoji="1" lang="en-US" sz="2000" kern="1200">
              <a:solidFill>
                <a:srgbClr val="009999"/>
              </a:solidFill>
              <a:latin typeface="Times New Roman" charset="0"/>
              <a:ea typeface="ＭＳ Ｐゴシック" charset="0"/>
            </a:endParaRPr>
          </a:p>
        </p:txBody>
      </p:sp>
      <p:grpSp>
        <p:nvGrpSpPr>
          <p:cNvPr id="2" name="Group 1">
            <a:extLst>
              <a:ext uri="{FF2B5EF4-FFF2-40B4-BE49-F238E27FC236}">
                <a16:creationId xmlns:a16="http://schemas.microsoft.com/office/drawing/2014/main" id="{8A8B772A-877F-11DC-5A70-BFA500347ABB}"/>
              </a:ext>
            </a:extLst>
          </p:cNvPr>
          <p:cNvGrpSpPr/>
          <p:nvPr/>
        </p:nvGrpSpPr>
        <p:grpSpPr>
          <a:xfrm>
            <a:off x="96838" y="1387234"/>
            <a:ext cx="5246914" cy="3635857"/>
            <a:chOff x="1925638" y="838200"/>
            <a:chExt cx="8077200" cy="5105400"/>
          </a:xfrm>
        </p:grpSpPr>
        <p:pic>
          <p:nvPicPr>
            <p:cNvPr id="126983" name="Picture 11" descr="figure2"/>
            <p:cNvPicPr>
              <a:picLocks noChangeAspect="1" noChangeArrowheads="1"/>
            </p:cNvPicPr>
            <p:nvPr/>
          </p:nvPicPr>
          <p:blipFill>
            <a:blip r:embed="rId3">
              <a:extLst>
                <a:ext uri="{28A0092B-C50C-407E-A947-70E740481C1C}">
                  <a14:useLocalDpi xmlns:a14="http://schemas.microsoft.com/office/drawing/2010/main" val="0"/>
                </a:ext>
              </a:extLst>
            </a:blip>
            <a:srcRect l="37712" t="5556" r="1852" b="1389"/>
            <a:stretch>
              <a:fillRect/>
            </a:stretch>
          </p:blipFill>
          <p:spPr bwMode="auto">
            <a:xfrm>
              <a:off x="5029200" y="838200"/>
              <a:ext cx="49736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6765" name="Picture 13" descr="figure2"/>
            <p:cNvPicPr>
              <a:picLocks noChangeAspect="1" noChangeArrowheads="1"/>
            </p:cNvPicPr>
            <p:nvPr/>
          </p:nvPicPr>
          <p:blipFill>
            <a:blip r:embed="rId3">
              <a:extLst>
                <a:ext uri="{28A0092B-C50C-407E-A947-70E740481C1C}">
                  <a14:useLocalDpi xmlns:a14="http://schemas.microsoft.com/office/drawing/2010/main" val="0"/>
                </a:ext>
              </a:extLst>
            </a:blip>
            <a:srcRect l="925" t="5556" r="62288" b="1389"/>
            <a:stretch>
              <a:fillRect/>
            </a:stretch>
          </p:blipFill>
          <p:spPr bwMode="auto">
            <a:xfrm>
              <a:off x="1925638" y="838200"/>
              <a:ext cx="3027362"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85" name="Rectangle 8"/>
          <p:cNvSpPr>
            <a:spLocks noChangeArrowheads="1"/>
          </p:cNvSpPr>
          <p:nvPr/>
        </p:nvSpPr>
        <p:spPr bwMode="auto">
          <a:xfrm>
            <a:off x="251178" y="5269158"/>
            <a:ext cx="5246914"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30000"/>
              </a:spcBef>
              <a:spcAft>
                <a:spcPct val="0"/>
              </a:spcAft>
              <a:buClrTx/>
              <a:buBlip>
                <a:blip r:embed="rId4"/>
              </a:buBlip>
            </a:pPr>
            <a:r>
              <a:rPr kumimoji="1" lang="en-US" sz="2200" b="1" kern="1200" dirty="0">
                <a:solidFill>
                  <a:srgbClr val="009999"/>
                </a:solidFill>
                <a:latin typeface="AdvTT5843c571" charset="0"/>
                <a:ea typeface="ＭＳ Ｐゴシック" charset="0"/>
              </a:rPr>
              <a:t> OMI + TES </a:t>
            </a:r>
            <a:r>
              <a:rPr kumimoji="1" lang="en-US" sz="2200" b="1" kern="1200" dirty="0">
                <a:solidFill>
                  <a:srgbClr val="FF0000"/>
                </a:solidFill>
                <a:latin typeface="AdvTT5843c571" charset="0"/>
                <a:ea typeface="ＭＳ Ｐゴシック" charset="0"/>
              </a:rPr>
              <a:t>(Worden, Liu  et al., 2007)</a:t>
            </a:r>
            <a:endParaRPr kumimoji="1" lang="en-US" sz="2200" b="1" kern="1200" dirty="0">
              <a:solidFill>
                <a:srgbClr val="009999"/>
              </a:solidFill>
              <a:latin typeface="AdvTT5843c571" charset="0"/>
              <a:ea typeface="ＭＳ Ｐゴシック" charset="0"/>
            </a:endParaRPr>
          </a:p>
        </p:txBody>
      </p:sp>
      <p:pic>
        <p:nvPicPr>
          <p:cNvPr id="3" name="Picture 4" descr="avgk_combination.png">
            <a:extLst>
              <a:ext uri="{FF2B5EF4-FFF2-40B4-BE49-F238E27FC236}">
                <a16:creationId xmlns:a16="http://schemas.microsoft.com/office/drawing/2014/main" id="{C29B2FED-8230-09BF-42A9-1D21AC96CA56}"/>
              </a:ext>
            </a:extLst>
          </p:cNvPr>
          <p:cNvPicPr>
            <a:picLocks noChangeAspect="1"/>
          </p:cNvPicPr>
          <p:nvPr/>
        </p:nvPicPr>
        <p:blipFill>
          <a:blip r:embed="rId5">
            <a:extLst>
              <a:ext uri="{28A0092B-C50C-407E-A947-70E740481C1C}">
                <a14:useLocalDpi xmlns:a14="http://schemas.microsoft.com/office/drawing/2010/main" val="0"/>
              </a:ext>
            </a:extLst>
          </a:blip>
          <a:srcRect l="9740" t="16667" r="16928" b="7777"/>
          <a:stretch>
            <a:fillRect/>
          </a:stretch>
        </p:blipFill>
        <p:spPr bwMode="auto">
          <a:xfrm>
            <a:off x="5544079" y="600587"/>
            <a:ext cx="4242619" cy="565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8">
            <a:extLst>
              <a:ext uri="{FF2B5EF4-FFF2-40B4-BE49-F238E27FC236}">
                <a16:creationId xmlns:a16="http://schemas.microsoft.com/office/drawing/2014/main" id="{59A8C47B-C7A3-8C27-001B-75AC0961738D}"/>
              </a:ext>
            </a:extLst>
          </p:cNvPr>
          <p:cNvSpPr>
            <a:spLocks noChangeArrowheads="1"/>
          </p:cNvSpPr>
          <p:nvPr/>
        </p:nvSpPr>
        <p:spPr bwMode="auto">
          <a:xfrm>
            <a:off x="9941038" y="674007"/>
            <a:ext cx="2152991" cy="561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hangingPunct="0">
              <a:spcBef>
                <a:spcPct val="30000"/>
              </a:spcBef>
              <a:buFontTx/>
              <a:buBlip>
                <a:blip r:embed="rId4"/>
              </a:buBlip>
            </a:pPr>
            <a:r>
              <a:rPr lang="en-US" sz="2200" b="1" dirty="0">
                <a:latin typeface="AdvTT5843c571" charset="0"/>
              </a:rPr>
              <a:t> UV + VIS + +MIR + TIR + UV/Vis. Polarization?</a:t>
            </a:r>
          </a:p>
          <a:p>
            <a:pPr eaLnBrk="0" hangingPunct="0">
              <a:spcBef>
                <a:spcPct val="30000"/>
              </a:spcBef>
              <a:buFontTx/>
              <a:buBlip>
                <a:blip r:embed="rId4"/>
              </a:buBlip>
            </a:pPr>
            <a:r>
              <a:rPr lang="en-US" sz="2200" b="1" dirty="0">
                <a:latin typeface="AdvTT5843c571" charset="0"/>
              </a:rPr>
              <a:t> Multispectral retrievals: </a:t>
            </a:r>
            <a:r>
              <a:rPr lang="en-US" sz="2200" b="1" dirty="0">
                <a:solidFill>
                  <a:srgbClr val="0000FF"/>
                </a:solidFill>
                <a:latin typeface="AdvTT5843c571" charset="0"/>
              </a:rPr>
              <a:t>Combine UV with VIS/TIR   radiances can significantly improve sensitivity to O3 in the lower troposphere </a:t>
            </a:r>
            <a:r>
              <a:rPr lang="en-US" sz="2200" b="1" dirty="0">
                <a:solidFill>
                  <a:srgbClr val="FF0000"/>
                </a:solidFill>
                <a:latin typeface="AdvTT5843c571" charset="0"/>
              </a:rPr>
              <a:t>(Natraj, Liu et al., 2011)</a:t>
            </a:r>
            <a:endParaRPr lang="en-US" sz="2200" b="1" dirty="0">
              <a:latin typeface="AdvTT5843c571" charset="0"/>
            </a:endParaRPr>
          </a:p>
        </p:txBody>
      </p:sp>
      <p:sp>
        <p:nvSpPr>
          <p:cNvPr id="5" name="TextBox 4">
            <a:extLst>
              <a:ext uri="{FF2B5EF4-FFF2-40B4-BE49-F238E27FC236}">
                <a16:creationId xmlns:a16="http://schemas.microsoft.com/office/drawing/2014/main" id="{83F2E4B0-C673-B57A-9700-2B5057A30305}"/>
              </a:ext>
            </a:extLst>
          </p:cNvPr>
          <p:cNvSpPr txBox="1"/>
          <p:nvPr/>
        </p:nvSpPr>
        <p:spPr>
          <a:xfrm>
            <a:off x="251178" y="6153834"/>
            <a:ext cx="2826415" cy="646331"/>
          </a:xfrm>
          <a:prstGeom prst="rect">
            <a:avLst/>
          </a:prstGeom>
          <a:noFill/>
        </p:spPr>
        <p:txBody>
          <a:bodyPr wrap="none" rtlCol="0">
            <a:spAutoFit/>
          </a:bodyPr>
          <a:lstStyle/>
          <a:p>
            <a:r>
              <a:rPr lang="en-US" sz="1800" dirty="0">
                <a:solidFill>
                  <a:srgbClr val="2AA02B"/>
                </a:solidFill>
              </a:rPr>
              <a:t>OMI/TES, Fu et al., 2013</a:t>
            </a:r>
          </a:p>
          <a:p>
            <a:r>
              <a:rPr lang="en-US" sz="1800" dirty="0">
                <a:solidFill>
                  <a:srgbClr val="2AA02B"/>
                </a:solidFill>
              </a:rPr>
              <a:t>OMI/AIRS, Fu et al., 2018</a:t>
            </a:r>
          </a:p>
        </p:txBody>
      </p:sp>
      <p:sp>
        <p:nvSpPr>
          <p:cNvPr id="6" name="TextBox 5">
            <a:extLst>
              <a:ext uri="{FF2B5EF4-FFF2-40B4-BE49-F238E27FC236}">
                <a16:creationId xmlns:a16="http://schemas.microsoft.com/office/drawing/2014/main" id="{38510555-6C89-95FD-1A55-7175EBF95182}"/>
              </a:ext>
            </a:extLst>
          </p:cNvPr>
          <p:cNvSpPr txBox="1"/>
          <p:nvPr/>
        </p:nvSpPr>
        <p:spPr>
          <a:xfrm>
            <a:off x="3728325" y="6366855"/>
            <a:ext cx="3659976" cy="369332"/>
          </a:xfrm>
          <a:prstGeom prst="rect">
            <a:avLst/>
          </a:prstGeom>
          <a:noFill/>
        </p:spPr>
        <p:txBody>
          <a:bodyPr wrap="none" rtlCol="0">
            <a:spAutoFit/>
          </a:bodyPr>
          <a:lstStyle/>
          <a:p>
            <a:r>
              <a:rPr lang="en-US" sz="1800" dirty="0">
                <a:solidFill>
                  <a:srgbClr val="2AA02B"/>
                </a:solidFill>
              </a:rPr>
              <a:t>GOME-2/IASI, Cuesta et al., 2013</a:t>
            </a: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612833-E0E9-0173-1695-DB0BDBB3B540}"/>
              </a:ext>
            </a:extLst>
          </p:cNvPr>
          <p:cNvSpPr txBox="1"/>
          <p:nvPr/>
        </p:nvSpPr>
        <p:spPr>
          <a:xfrm>
            <a:off x="9144" y="-86624"/>
            <a:ext cx="12192000"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Visible for TEMPO &amp;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Retrieval Sensitivity Studies</a:t>
            </a:r>
          </a:p>
        </p:txBody>
      </p:sp>
      <p:sp>
        <p:nvSpPr>
          <p:cNvPr id="8" name="Slide Number Placeholder 5">
            <a:extLst>
              <a:ext uri="{FF2B5EF4-FFF2-40B4-BE49-F238E27FC236}">
                <a16:creationId xmlns:a16="http://schemas.microsoft.com/office/drawing/2014/main" id="{86362C03-3314-86EE-4748-6235B379D11D}"/>
              </a:ext>
            </a:extLst>
          </p:cNvPr>
          <p:cNvSpPr>
            <a:spLocks noGrp="1"/>
          </p:cNvSpPr>
          <p:nvPr>
            <p:ph type="sldNum" sz="quarter" idx="12"/>
          </p:nvPr>
        </p:nvSpPr>
        <p:spPr>
          <a:xfrm>
            <a:off x="9448800" y="6621140"/>
            <a:ext cx="2743200" cy="18288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ED73442-08FF-4492-B0C7-9D805A86EDB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A close-up of a map of the united states&#10;&#10;AI-generated content may be incorrect.">
            <a:extLst>
              <a:ext uri="{FF2B5EF4-FFF2-40B4-BE49-F238E27FC236}">
                <a16:creationId xmlns:a16="http://schemas.microsoft.com/office/drawing/2014/main" id="{9D654220-F985-B01C-B321-7B18E461269B}"/>
              </a:ext>
            </a:extLst>
          </p:cNvPr>
          <p:cNvPicPr>
            <a:picLocks noChangeAspect="1"/>
          </p:cNvPicPr>
          <p:nvPr/>
        </p:nvPicPr>
        <p:blipFill>
          <a:blip r:embed="rId3"/>
          <a:stretch>
            <a:fillRect/>
          </a:stretch>
        </p:blipFill>
        <p:spPr>
          <a:xfrm>
            <a:off x="205813" y="1113705"/>
            <a:ext cx="3832787" cy="5598875"/>
          </a:xfrm>
          <a:prstGeom prst="rect">
            <a:avLst/>
          </a:prstGeom>
        </p:spPr>
      </p:pic>
      <p:pic>
        <p:nvPicPr>
          <p:cNvPr id="9" name="Picture 8">
            <a:extLst>
              <a:ext uri="{FF2B5EF4-FFF2-40B4-BE49-F238E27FC236}">
                <a16:creationId xmlns:a16="http://schemas.microsoft.com/office/drawing/2014/main" id="{5BAF1A16-1975-BC4B-F0E0-AECC95F9323E}"/>
              </a:ext>
            </a:extLst>
          </p:cNvPr>
          <p:cNvPicPr/>
          <p:nvPr/>
        </p:nvPicPr>
        <p:blipFill rotWithShape="1">
          <a:blip r:embed="rId4">
            <a:extLst>
              <a:ext uri="{28A0092B-C50C-407E-A947-70E740481C1C}">
                <a14:useLocalDpi xmlns:a14="http://schemas.microsoft.com/office/drawing/2010/main" val="0"/>
              </a:ext>
            </a:extLst>
          </a:blip>
          <a:srcRect l="8691" t="37404" r="17167" b="24503"/>
          <a:stretch/>
        </p:blipFill>
        <p:spPr bwMode="auto">
          <a:xfrm>
            <a:off x="5606005" y="1113705"/>
            <a:ext cx="4776486" cy="2315295"/>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10" name="TextBox 9">
            <a:extLst>
              <a:ext uri="{FF2B5EF4-FFF2-40B4-BE49-F238E27FC236}">
                <a16:creationId xmlns:a16="http://schemas.microsoft.com/office/drawing/2014/main" id="{0CFC47BD-087A-BD10-1E59-A9F0E886FD31}"/>
              </a:ext>
            </a:extLst>
          </p:cNvPr>
          <p:cNvSpPr txBox="1"/>
          <p:nvPr/>
        </p:nvSpPr>
        <p:spPr>
          <a:xfrm>
            <a:off x="4038601" y="3429000"/>
            <a:ext cx="8058912" cy="3785652"/>
          </a:xfrm>
          <a:prstGeom prst="rect">
            <a:avLst/>
          </a:prstGeom>
          <a:noFill/>
        </p:spPr>
        <p:txBody>
          <a:bodyPr wrap="square" rtlCol="0">
            <a:spAutoFit/>
          </a:bodyPr>
          <a:lstStyle/>
          <a:p>
            <a:pPr marL="342900" indent="-342900">
              <a:buFont typeface="Wingdings" pitchFamily="2" charset="2"/>
              <a:buChar char="Ø"/>
            </a:pPr>
            <a:r>
              <a:rPr lang="en-US" sz="2000" b="1" dirty="0">
                <a:solidFill>
                  <a:schemeClr val="accent5">
                    <a:lumMod val="75000"/>
                  </a:schemeClr>
                </a:solidFill>
              </a:rPr>
              <a:t>The inclusion of visible is driven by the need to improve retrieval sensitivity to lower tropospheric ozone, although also very useful for:</a:t>
            </a:r>
          </a:p>
          <a:p>
            <a:pPr marL="617220" lvl="1" indent="-342900">
              <a:buFont typeface="Wingdings" pitchFamily="2" charset="2"/>
              <a:buChar char="ü"/>
            </a:pPr>
            <a:r>
              <a:rPr lang="en-US" sz="2000" b="1" dirty="0">
                <a:solidFill>
                  <a:srgbClr val="0432FF"/>
                </a:solidFill>
              </a:rPr>
              <a:t>Aerosol layer height and visible AOD</a:t>
            </a:r>
          </a:p>
          <a:p>
            <a:pPr marL="617220" lvl="1" indent="-342900">
              <a:buFont typeface="Wingdings" pitchFamily="2" charset="2"/>
              <a:buChar char="ü"/>
            </a:pPr>
            <a:r>
              <a:rPr lang="en-US" sz="2000" b="1" dirty="0">
                <a:solidFill>
                  <a:srgbClr val="0432FF"/>
                </a:solidFill>
              </a:rPr>
              <a:t>Improved cloud retrieval</a:t>
            </a:r>
          </a:p>
          <a:p>
            <a:pPr marL="617220" lvl="1" indent="-342900">
              <a:buFont typeface="Wingdings" pitchFamily="2" charset="2"/>
              <a:buChar char="ü"/>
            </a:pPr>
            <a:r>
              <a:rPr lang="en-US" sz="2000" b="1" dirty="0">
                <a:solidFill>
                  <a:srgbClr val="0432FF"/>
                </a:solidFill>
              </a:rPr>
              <a:t>SIF, GPP, vegetation, ocean color</a:t>
            </a:r>
          </a:p>
          <a:p>
            <a:pPr marL="617220" lvl="1" indent="-342900">
              <a:buFont typeface="Wingdings" pitchFamily="2" charset="2"/>
              <a:buChar char="ü"/>
            </a:pPr>
            <a:r>
              <a:rPr lang="en-US" sz="2000" b="1" dirty="0">
                <a:solidFill>
                  <a:srgbClr val="0432FF"/>
                </a:solidFill>
              </a:rPr>
              <a:t>…</a:t>
            </a:r>
          </a:p>
          <a:p>
            <a:pPr marL="274320" lvl="1"/>
            <a:endParaRPr lang="en-US" sz="2000" b="1" dirty="0">
              <a:solidFill>
                <a:srgbClr val="0432FF"/>
              </a:solidFill>
            </a:endParaRPr>
          </a:p>
          <a:p>
            <a:pPr marL="342900" indent="-342900">
              <a:buFont typeface="Wingdings" pitchFamily="2" charset="2"/>
              <a:buChar char="Ø"/>
            </a:pPr>
            <a:r>
              <a:rPr lang="en-US" sz="2000" b="1" dirty="0">
                <a:solidFill>
                  <a:schemeClr val="accent5">
                    <a:lumMod val="75000"/>
                  </a:schemeClr>
                </a:solidFill>
              </a:rPr>
              <a:t>Perform retrieval sensitivity studies for O3 and other trace gases to define instrument requirements and assess instrument performance</a:t>
            </a:r>
          </a:p>
          <a:p>
            <a:pPr marL="617220" lvl="1" indent="-342900">
              <a:buFont typeface="Wingdings" pitchFamily="2" charset="2"/>
              <a:buChar char="ü"/>
            </a:pPr>
            <a:r>
              <a:rPr lang="en-US" sz="2000" b="1" dirty="0">
                <a:solidFill>
                  <a:srgbClr val="0432FF"/>
                </a:solidFill>
              </a:rPr>
              <a:t>~90,000 GEOS-Chem scenarios (12 days, 1 day/month)</a:t>
            </a:r>
          </a:p>
          <a:p>
            <a:pPr marL="617220" lvl="1" indent="-342900">
              <a:buFont typeface="Wingdings" pitchFamily="2" charset="2"/>
              <a:buChar char="ü"/>
            </a:pPr>
            <a:r>
              <a:rPr lang="en-US" sz="2000" b="1" dirty="0">
                <a:solidFill>
                  <a:srgbClr val="0432FF"/>
                </a:solidFill>
              </a:rPr>
              <a:t>Optimal estimation approach</a:t>
            </a:r>
          </a:p>
          <a:p>
            <a:pPr marL="617220" lvl="1" indent="-342900">
              <a:buFont typeface="Wingdings" pitchFamily="2" charset="2"/>
              <a:buChar char="ü"/>
            </a:pPr>
            <a:endParaRPr lang="en-US" sz="2000" b="1" dirty="0">
              <a:solidFill>
                <a:srgbClr val="0432FF"/>
              </a:solidFill>
            </a:endParaRPr>
          </a:p>
        </p:txBody>
      </p:sp>
    </p:spTree>
    <p:extLst>
      <p:ext uri="{BB962C8B-B14F-4D97-AF65-F5344CB8AC3E}">
        <p14:creationId xmlns:p14="http://schemas.microsoft.com/office/powerpoint/2010/main" val="408015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38E7-1F97-09B8-D2CD-D840BACC9C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1F0889-B27E-6BD8-092C-F3A364AD225F}"/>
              </a:ext>
            </a:extLst>
          </p:cNvPr>
          <p:cNvSpPr txBox="1"/>
          <p:nvPr/>
        </p:nvSpPr>
        <p:spPr>
          <a:xfrm>
            <a:off x="0" y="-86624"/>
            <a:ext cx="12192000"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Ozone Profile Retrievals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from OMI to TEMPO/GEMS</a:t>
            </a:r>
          </a:p>
        </p:txBody>
      </p:sp>
      <p:sp>
        <p:nvSpPr>
          <p:cNvPr id="8" name="Slide Number Placeholder 5">
            <a:extLst>
              <a:ext uri="{FF2B5EF4-FFF2-40B4-BE49-F238E27FC236}">
                <a16:creationId xmlns:a16="http://schemas.microsoft.com/office/drawing/2014/main" id="{07842BC7-C72A-67E9-E824-0FB6BA11E126}"/>
              </a:ext>
            </a:extLst>
          </p:cNvPr>
          <p:cNvSpPr>
            <a:spLocks noGrp="1"/>
          </p:cNvSpPr>
          <p:nvPr>
            <p:ph type="sldNum" sz="quarter" idx="12"/>
          </p:nvPr>
        </p:nvSpPr>
        <p:spPr>
          <a:xfrm>
            <a:off x="9448800" y="6621140"/>
            <a:ext cx="2743200" cy="18288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ED73442-08FF-4492-B0C7-9D805A86EDB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F29F120-CDD7-1CD6-B9FF-8E7694351F52}"/>
              </a:ext>
            </a:extLst>
          </p:cNvPr>
          <p:cNvSpPr txBox="1"/>
          <p:nvPr/>
        </p:nvSpPr>
        <p:spPr>
          <a:xfrm>
            <a:off x="0" y="1056897"/>
            <a:ext cx="12192000" cy="1446550"/>
          </a:xfrm>
          <a:prstGeom prst="rect">
            <a:avLst/>
          </a:prstGeom>
          <a:noFill/>
        </p:spPr>
        <p:txBody>
          <a:bodyPr wrap="square" rtlCol="0">
            <a:spAutoFit/>
          </a:bodyPr>
          <a:lstStyle/>
          <a:p>
            <a:pPr marL="342900" indent="-342900">
              <a:buFont typeface="Wingdings" pitchFamily="2" charset="2"/>
              <a:buChar char="Ø"/>
            </a:pPr>
            <a:r>
              <a:rPr lang="en-US" sz="2200" b="1" dirty="0">
                <a:solidFill>
                  <a:schemeClr val="accent5">
                    <a:lumMod val="75000"/>
                  </a:schemeClr>
                </a:solidFill>
              </a:rPr>
              <a:t>Worked with </a:t>
            </a:r>
            <a:r>
              <a:rPr lang="en-US" sz="2200" b="1" dirty="0" err="1">
                <a:solidFill>
                  <a:schemeClr val="accent5">
                    <a:lumMod val="75000"/>
                  </a:schemeClr>
                </a:solidFill>
              </a:rPr>
              <a:t>Juseon</a:t>
            </a:r>
            <a:r>
              <a:rPr lang="en-US" sz="2200" b="1" dirty="0">
                <a:solidFill>
                  <a:schemeClr val="accent5">
                    <a:lumMod val="75000"/>
                  </a:schemeClr>
                </a:solidFill>
              </a:rPr>
              <a:t> (Sunny) Bak on improving OMI ozone profile retrievals (Bak et al., 2012; 2013a,b; 2015, 2016, 2017, 2019a, 2019b, 2020, 2021, 2022, 2024, 2025a, b, c, d)</a:t>
            </a:r>
          </a:p>
          <a:p>
            <a:pPr marL="342900" indent="-342900">
              <a:buFont typeface="Wingdings" pitchFamily="2" charset="2"/>
              <a:buChar char="Ø"/>
            </a:pPr>
            <a:r>
              <a:rPr lang="en-US" sz="2200" b="1" dirty="0">
                <a:solidFill>
                  <a:schemeClr val="accent5">
                    <a:lumMod val="75000"/>
                  </a:schemeClr>
                </a:solidFill>
              </a:rPr>
              <a:t>A significantly improved V2 OMI PROFOZ (Bak et al., 2024) is being produced at OMI SIPS. </a:t>
            </a:r>
          </a:p>
          <a:p>
            <a:pPr marL="342900" indent="-342900">
              <a:buFont typeface="Wingdings" pitchFamily="2" charset="2"/>
              <a:buChar char="Ø"/>
            </a:pPr>
            <a:r>
              <a:rPr lang="en-US" sz="2200" b="1" dirty="0">
                <a:solidFill>
                  <a:schemeClr val="accent5">
                    <a:lumMod val="75000"/>
                  </a:schemeClr>
                </a:solidFill>
              </a:rPr>
              <a:t>V2 OMI PROFOZ have been adapted to TEMPO and GEMS.</a:t>
            </a:r>
            <a:endParaRPr lang="en-US" sz="2200" b="1" dirty="0">
              <a:solidFill>
                <a:srgbClr val="0432FF"/>
              </a:solidFill>
            </a:endParaRPr>
          </a:p>
        </p:txBody>
      </p:sp>
      <p:pic>
        <p:nvPicPr>
          <p:cNvPr id="2" name="image11.png">
            <a:extLst>
              <a:ext uri="{FF2B5EF4-FFF2-40B4-BE49-F238E27FC236}">
                <a16:creationId xmlns:a16="http://schemas.microsoft.com/office/drawing/2014/main" id="{5E1C33A8-6713-D52D-832E-54FFEECE20D0}"/>
              </a:ext>
            </a:extLst>
          </p:cNvPr>
          <p:cNvPicPr/>
          <p:nvPr/>
        </p:nvPicPr>
        <p:blipFill>
          <a:blip r:embed="rId3">
            <a:extLst>
              <a:ext uri="{28A0092B-C50C-407E-A947-70E740481C1C}">
                <a14:useLocalDpi xmlns:a14="http://schemas.microsoft.com/office/drawing/2010/main" val="0"/>
              </a:ext>
            </a:extLst>
          </a:blip>
          <a:stretch>
            <a:fillRect/>
          </a:stretch>
        </p:blipFill>
        <p:spPr>
          <a:xfrm>
            <a:off x="408432" y="2610014"/>
            <a:ext cx="5068824" cy="3413159"/>
          </a:xfrm>
          <a:prstGeom prst="rect">
            <a:avLst/>
          </a:prstGeom>
          <a:ln/>
        </p:spPr>
      </p:pic>
      <p:sp>
        <p:nvSpPr>
          <p:cNvPr id="3" name="TextBox 2">
            <a:extLst>
              <a:ext uri="{FF2B5EF4-FFF2-40B4-BE49-F238E27FC236}">
                <a16:creationId xmlns:a16="http://schemas.microsoft.com/office/drawing/2014/main" id="{67629595-07FD-8B74-8568-2D417C11C2C6}"/>
              </a:ext>
            </a:extLst>
          </p:cNvPr>
          <p:cNvSpPr txBox="1"/>
          <p:nvPr/>
        </p:nvSpPr>
        <p:spPr>
          <a:xfrm>
            <a:off x="208788" y="6023173"/>
            <a:ext cx="5268468" cy="923330"/>
          </a:xfrm>
          <a:prstGeom prst="rect">
            <a:avLst/>
          </a:prstGeom>
          <a:noFill/>
        </p:spPr>
        <p:txBody>
          <a:bodyPr wrap="square" rtlCol="0">
            <a:spAutoFit/>
          </a:bodyPr>
          <a:lstStyle/>
          <a:p>
            <a:r>
              <a:rPr lang="en-US" sz="1800" b="1" dirty="0">
                <a:solidFill>
                  <a:schemeClr val="accent5">
                    <a:lumMod val="75000"/>
                  </a:schemeClr>
                </a:solidFill>
              </a:rPr>
              <a:t>Bak et al., GEMS ozone profile retrieval: impact and validation of version 3.0 improvements, AMT, under view</a:t>
            </a:r>
          </a:p>
        </p:txBody>
      </p:sp>
      <p:pic>
        <p:nvPicPr>
          <p:cNvPr id="5" name="Picture 4">
            <a:extLst>
              <a:ext uri="{FF2B5EF4-FFF2-40B4-BE49-F238E27FC236}">
                <a16:creationId xmlns:a16="http://schemas.microsoft.com/office/drawing/2014/main" id="{A944E777-69CC-7674-778B-54ADF2C8665A}"/>
              </a:ext>
            </a:extLst>
          </p:cNvPr>
          <p:cNvPicPr>
            <a:picLocks noChangeAspect="1"/>
          </p:cNvPicPr>
          <p:nvPr/>
        </p:nvPicPr>
        <p:blipFill>
          <a:blip r:embed="rId4"/>
          <a:srcRect t="56896" r="49960" b="2814"/>
          <a:stretch>
            <a:fillRect/>
          </a:stretch>
        </p:blipFill>
        <p:spPr>
          <a:xfrm>
            <a:off x="5669280" y="2391094"/>
            <a:ext cx="6239256" cy="2511748"/>
          </a:xfrm>
          <a:prstGeom prst="rect">
            <a:avLst/>
          </a:prstGeom>
        </p:spPr>
      </p:pic>
      <p:sp>
        <p:nvSpPr>
          <p:cNvPr id="6" name="TextBox 5">
            <a:extLst>
              <a:ext uri="{FF2B5EF4-FFF2-40B4-BE49-F238E27FC236}">
                <a16:creationId xmlns:a16="http://schemas.microsoft.com/office/drawing/2014/main" id="{DCA73FD3-69A8-823E-7104-D4E8922E012B}"/>
              </a:ext>
            </a:extLst>
          </p:cNvPr>
          <p:cNvSpPr txBox="1"/>
          <p:nvPr/>
        </p:nvSpPr>
        <p:spPr>
          <a:xfrm>
            <a:off x="5477256" y="4919008"/>
            <a:ext cx="6718247" cy="1938992"/>
          </a:xfrm>
          <a:prstGeom prst="rect">
            <a:avLst/>
          </a:prstGeom>
          <a:noFill/>
        </p:spPr>
        <p:txBody>
          <a:bodyPr wrap="square" rtlCol="0">
            <a:spAutoFit/>
          </a:bodyPr>
          <a:lstStyle/>
          <a:p>
            <a:r>
              <a:rPr lang="en-US" sz="2000" b="1" dirty="0" err="1">
                <a:solidFill>
                  <a:schemeClr val="accent5">
                    <a:lumMod val="75000"/>
                  </a:schemeClr>
                </a:solidFill>
              </a:rPr>
              <a:t>Junsung</a:t>
            </a:r>
            <a:r>
              <a:rPr lang="en-US" sz="2000" b="1" dirty="0">
                <a:solidFill>
                  <a:schemeClr val="accent5">
                    <a:lumMod val="75000"/>
                  </a:schemeClr>
                </a:solidFill>
              </a:rPr>
              <a:t> Park: </a:t>
            </a:r>
            <a:r>
              <a:rPr lang="en-US" sz="2000" b="1" dirty="0">
                <a:solidFill>
                  <a:srgbClr val="0A02FF"/>
                </a:solidFill>
              </a:rPr>
              <a:t>TEMPO V4* UV Only retrievals (to be released to the public in September)</a:t>
            </a:r>
          </a:p>
          <a:p>
            <a:endParaRPr lang="en-US" sz="2000" b="1" dirty="0">
              <a:solidFill>
                <a:schemeClr val="accent5">
                  <a:lumMod val="75000"/>
                </a:schemeClr>
              </a:solidFill>
            </a:endParaRPr>
          </a:p>
          <a:p>
            <a:r>
              <a:rPr lang="en-US" sz="2000" b="1" dirty="0">
                <a:solidFill>
                  <a:schemeClr val="accent5">
                    <a:lumMod val="75000"/>
                  </a:schemeClr>
                </a:solidFill>
              </a:rPr>
              <a:t>Future UV/Vis. retrievals: </a:t>
            </a:r>
            <a:r>
              <a:rPr lang="en-US" sz="2000" b="1" dirty="0">
                <a:solidFill>
                  <a:srgbClr val="0A02FF"/>
                </a:solidFill>
              </a:rPr>
              <a:t>surface albedo characterization, UV/Vis. radiometric calibration accuracy and UV/Visible consistency, cross sections</a:t>
            </a:r>
          </a:p>
        </p:txBody>
      </p:sp>
    </p:spTree>
    <p:extLst>
      <p:ext uri="{BB962C8B-B14F-4D97-AF65-F5344CB8AC3E}">
        <p14:creationId xmlns:p14="http://schemas.microsoft.com/office/powerpoint/2010/main" val="3814582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6310C-D935-5052-C187-99120CA1BF3D}"/>
            </a:ext>
          </a:extLst>
        </p:cNvPr>
        <p:cNvGrpSpPr/>
        <p:nvPr/>
      </p:nvGrpSpPr>
      <p:grpSpPr>
        <a:xfrm>
          <a:off x="0" y="0"/>
          <a:ext cx="0" cy="0"/>
          <a:chOff x="0" y="0"/>
          <a:chExt cx="0" cy="0"/>
        </a:xfrm>
      </p:grpSpPr>
      <p:sp>
        <p:nvSpPr>
          <p:cNvPr id="112641" name="Slide Number Placeholder 5">
            <a:extLst>
              <a:ext uri="{FF2B5EF4-FFF2-40B4-BE49-F238E27FC236}">
                <a16:creationId xmlns:a16="http://schemas.microsoft.com/office/drawing/2014/main" id="{2F7410CF-A07A-9111-3A9A-B5A364F2408C}"/>
              </a:ext>
            </a:extLst>
          </p:cNvPr>
          <p:cNvSpPr>
            <a:spLocks noGrp="1"/>
          </p:cNvSpPr>
          <p:nvPr>
            <p:ph type="sldNum" sz="quarter" idx="12"/>
          </p:nvPr>
        </p:nvSpPr>
        <p:spPr>
          <a:xfrm>
            <a:off x="9652000"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r" defTabSz="914400" rtl="0" eaLnBrk="0" fontAlgn="auto" latinLnBrk="0" hangingPunct="0">
              <a:lnSpc>
                <a:spcPct val="100000"/>
              </a:lnSpc>
              <a:spcBef>
                <a:spcPts val="0"/>
              </a:spcBef>
              <a:spcAft>
                <a:spcPts val="0"/>
              </a:spcAft>
              <a:buClr>
                <a:srgbClr val="000000"/>
              </a:buClr>
              <a:buSzTx/>
              <a:buFont typeface="Roboto" panose="02000000000000000000" pitchFamily="2" charset="0"/>
              <a:buNone/>
              <a:tabLst/>
              <a:defRPr/>
            </a:pPr>
            <a:fld id="{72264D97-DF51-7446-B682-D2CCB7E9C770}" type="slidenum">
              <a:rPr kumimoji="1" lang="en-US" sz="1400" b="0" i="0" u="none" strike="noStrike" kern="0" cap="none" spc="0" normalizeH="0" baseline="0" noProof="0">
                <a:ln>
                  <a:noFill/>
                </a:ln>
                <a:solidFill>
                  <a:srgbClr val="0000CC"/>
                </a:solidFill>
                <a:effectLst/>
                <a:uLnTx/>
                <a:uFillTx/>
                <a:latin typeface="Arial" charset="0"/>
                <a:ea typeface="ＭＳ Ｐゴシック" charset="0"/>
                <a:sym typeface="Roboto" panose="02000000000000000000" pitchFamily="2" charset="0"/>
              </a:rPr>
              <a:pPr marL="0" marR="0" lvl="0" indent="0" algn="r" defTabSz="914400" rtl="0" eaLnBrk="0" fontAlgn="auto" latinLnBrk="0" hangingPunct="0">
                <a:lnSpc>
                  <a:spcPct val="100000"/>
                </a:lnSpc>
                <a:spcBef>
                  <a:spcPts val="0"/>
                </a:spcBef>
                <a:spcAft>
                  <a:spcPts val="0"/>
                </a:spcAft>
                <a:buClr>
                  <a:srgbClr val="000000"/>
                </a:buClr>
                <a:buSzTx/>
                <a:buFont typeface="Roboto" panose="02000000000000000000" pitchFamily="2" charset="0"/>
                <a:buNone/>
                <a:tabLst/>
                <a:defRPr/>
              </a:pPr>
              <a:t>16</a:t>
            </a:fld>
            <a:endParaRPr kumimoji="1" lang="en-US" sz="1400" b="0" i="0" u="none" strike="noStrike" kern="0" cap="none" spc="0" normalizeH="0" baseline="0" noProof="0" dirty="0">
              <a:ln>
                <a:noFill/>
              </a:ln>
              <a:solidFill>
                <a:srgbClr val="0000CC"/>
              </a:solidFill>
              <a:effectLst/>
              <a:uLnTx/>
              <a:uFillTx/>
              <a:latin typeface="Arial" charset="0"/>
              <a:ea typeface="ＭＳ Ｐゴシック" charset="0"/>
              <a:sym typeface="Roboto" panose="02000000000000000000" pitchFamily="2" charset="0"/>
            </a:endParaRPr>
          </a:p>
        </p:txBody>
      </p:sp>
      <p:sp>
        <p:nvSpPr>
          <p:cNvPr id="112644" name="Rectangle 3">
            <a:extLst>
              <a:ext uri="{FF2B5EF4-FFF2-40B4-BE49-F238E27FC236}">
                <a16:creationId xmlns:a16="http://schemas.microsoft.com/office/drawing/2014/main" id="{4D145921-309D-72D1-86D3-5AD7006BA19B}"/>
              </a:ext>
            </a:extLst>
          </p:cNvPr>
          <p:cNvSpPr>
            <a:spLocks noGrp="1" noChangeArrowheads="1"/>
          </p:cNvSpPr>
          <p:nvPr>
            <p:ph type="title"/>
          </p:nvPr>
        </p:nvSpPr>
        <p:spPr>
          <a:xfrm>
            <a:off x="3295004" y="2592959"/>
            <a:ext cx="5090160" cy="457200"/>
          </a:xfrm>
        </p:spPr>
        <p:txBody>
          <a:bodyPr vert="horz" wrap="square" lIns="0" tIns="0" rIns="0" bIns="0" numCol="1" anchor="ctr" anchorCtr="0" compatLnSpc="1">
            <a:prstTxWarp prst="textNoShape">
              <a:avLst/>
            </a:prstTxWarp>
          </a:bodyPr>
          <a:lstStyle/>
          <a:p>
            <a:r>
              <a:rPr lang="en-US" sz="3200" dirty="0">
                <a:solidFill>
                  <a:srgbClr val="FF0000"/>
                </a:solidFill>
                <a:latin typeface="Apple Chancery" panose="03020702040506060504" pitchFamily="66" charset="-79"/>
                <a:cs typeface="Apple Chancery" panose="03020702040506060504" pitchFamily="66" charset="-79"/>
              </a:rPr>
              <a:t>Thank you so much, Kelly!</a:t>
            </a:r>
          </a:p>
        </p:txBody>
      </p:sp>
      <p:sp>
        <p:nvSpPr>
          <p:cNvPr id="112645" name="Rectangle 4">
            <a:extLst>
              <a:ext uri="{FF2B5EF4-FFF2-40B4-BE49-F238E27FC236}">
                <a16:creationId xmlns:a16="http://schemas.microsoft.com/office/drawing/2014/main" id="{F6BDD3CF-59BC-0475-0B75-BCD59B380044}"/>
              </a:ext>
            </a:extLst>
          </p:cNvPr>
          <p:cNvSpPr>
            <a:spLocks noChangeArrowheads="1"/>
          </p:cNvSpPr>
          <p:nvPr/>
        </p:nvSpPr>
        <p:spPr bwMode="auto">
          <a:xfrm>
            <a:off x="3400425" y="2528889"/>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Roboto" panose="02000000000000000000" pitchFamily="2" charset="0"/>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Roboto" panose="02000000000000000000" pitchFamily="2" charset="0"/>
            </a:endParaRPr>
          </a:p>
        </p:txBody>
      </p:sp>
      <p:sp>
        <p:nvSpPr>
          <p:cNvPr id="112646" name="Text Box 5">
            <a:extLst>
              <a:ext uri="{FF2B5EF4-FFF2-40B4-BE49-F238E27FC236}">
                <a16:creationId xmlns:a16="http://schemas.microsoft.com/office/drawing/2014/main" id="{3B574C32-9E39-CDAE-BA70-119D96FB1139}"/>
              </a:ext>
            </a:extLst>
          </p:cNvPr>
          <p:cNvSpPr txBox="1">
            <a:spLocks noChangeArrowheads="1"/>
          </p:cNvSpPr>
          <p:nvPr/>
        </p:nvSpPr>
        <p:spPr bwMode="auto">
          <a:xfrm>
            <a:off x="1736726" y="1309689"/>
            <a:ext cx="930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
                <a:srgbClr val="000000"/>
              </a:buClr>
              <a:buSzTx/>
              <a:buFont typeface="Roboto" panose="02000000000000000000" pitchFamily="2" charset="0"/>
              <a:buNone/>
              <a:tabLst/>
              <a:defRPr/>
            </a:pPr>
            <a:endParaRPr kumimoji="1" lang="en-US" sz="2000" b="0" i="0" u="none" strike="noStrike" kern="0" cap="none" spc="0" normalizeH="0" baseline="0" noProof="0">
              <a:ln>
                <a:noFill/>
              </a:ln>
              <a:solidFill>
                <a:srgbClr val="009999"/>
              </a:solidFill>
              <a:effectLst/>
              <a:uLnTx/>
              <a:uFillTx/>
              <a:latin typeface="Times New Roman" charset="0"/>
              <a:ea typeface="ＭＳ Ｐゴシック" charset="0"/>
              <a:sym typeface="Roboto" panose="02000000000000000000" pitchFamily="2" charset="0"/>
            </a:endParaRPr>
          </a:p>
        </p:txBody>
      </p:sp>
      <p:pic>
        <p:nvPicPr>
          <p:cNvPr id="3" name="Picture 2" descr="A close-up of a map of the united states&#10;&#10;AI-generated content may be incorrect.">
            <a:extLst>
              <a:ext uri="{FF2B5EF4-FFF2-40B4-BE49-F238E27FC236}">
                <a16:creationId xmlns:a16="http://schemas.microsoft.com/office/drawing/2014/main" id="{6785DC97-FEBF-5336-DBCC-1C2B35F4C83F}"/>
              </a:ext>
            </a:extLst>
          </p:cNvPr>
          <p:cNvPicPr>
            <a:picLocks noChangeAspect="1"/>
          </p:cNvPicPr>
          <p:nvPr/>
        </p:nvPicPr>
        <p:blipFill>
          <a:blip r:embed="rId3"/>
          <a:stretch>
            <a:fillRect/>
          </a:stretch>
        </p:blipFill>
        <p:spPr>
          <a:xfrm>
            <a:off x="4707455" y="3285587"/>
            <a:ext cx="2265257" cy="3309051"/>
          </a:xfrm>
          <a:prstGeom prst="rect">
            <a:avLst/>
          </a:prstGeom>
        </p:spPr>
      </p:pic>
      <p:pic>
        <p:nvPicPr>
          <p:cNvPr id="25602" name="Picture 2" descr="TEMPO PLAR">
            <a:extLst>
              <a:ext uri="{FF2B5EF4-FFF2-40B4-BE49-F238E27FC236}">
                <a16:creationId xmlns:a16="http://schemas.microsoft.com/office/drawing/2014/main" id="{2A4EAF8C-A99B-B39A-6BA4-5BAA2C3D5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166" y="3285587"/>
            <a:ext cx="3606355" cy="32668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standing on stairs&#10;&#10;AI-generated content may be incorrect.">
            <a:extLst>
              <a:ext uri="{FF2B5EF4-FFF2-40B4-BE49-F238E27FC236}">
                <a16:creationId xmlns:a16="http://schemas.microsoft.com/office/drawing/2014/main" id="{6D09330C-8399-C7D2-A950-4CA1216D760D}"/>
              </a:ext>
            </a:extLst>
          </p:cNvPr>
          <p:cNvPicPr>
            <a:picLocks noChangeAspect="1"/>
          </p:cNvPicPr>
          <p:nvPr/>
        </p:nvPicPr>
        <p:blipFill>
          <a:blip r:embed="rId5"/>
          <a:srcRect r="30563"/>
          <a:stretch>
            <a:fillRect/>
          </a:stretch>
        </p:blipFill>
        <p:spPr>
          <a:xfrm>
            <a:off x="564149" y="3347969"/>
            <a:ext cx="3359827" cy="3228645"/>
          </a:xfrm>
          <a:prstGeom prst="rect">
            <a:avLst/>
          </a:prstGeom>
        </p:spPr>
      </p:pic>
      <p:pic>
        <p:nvPicPr>
          <p:cNvPr id="7" name="Picture 6" descr="glbtco_7102224">
            <a:extLst>
              <a:ext uri="{FF2B5EF4-FFF2-40B4-BE49-F238E27FC236}">
                <a16:creationId xmlns:a16="http://schemas.microsoft.com/office/drawing/2014/main" id="{2D7BCD5E-19BD-E0F4-FD80-1CB89F725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76" t="39734" r="3789" b="25166"/>
          <a:stretch>
            <a:fillRect/>
          </a:stretch>
        </p:blipFill>
        <p:spPr bwMode="auto">
          <a:xfrm>
            <a:off x="2736173" y="229053"/>
            <a:ext cx="3359827" cy="19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538B8996-F8D6-C509-C0B6-A366CC46FA33}"/>
              </a:ext>
            </a:extLst>
          </p:cNvPr>
          <p:cNvPicPr>
            <a:picLocks noChangeAspect="1"/>
          </p:cNvPicPr>
          <p:nvPr/>
        </p:nvPicPr>
        <p:blipFill>
          <a:blip r:embed="rId7"/>
          <a:srcRect t="56896" r="74996" b="2814"/>
          <a:stretch>
            <a:fillRect/>
          </a:stretch>
        </p:blipFill>
        <p:spPr>
          <a:xfrm>
            <a:off x="6505939" y="124616"/>
            <a:ext cx="2719252" cy="2190780"/>
          </a:xfrm>
          <a:prstGeom prst="rect">
            <a:avLst/>
          </a:prstGeom>
        </p:spPr>
      </p:pic>
      <p:pic>
        <p:nvPicPr>
          <p:cNvPr id="9" name="Picture 8" descr="Men standing next to each other in a room&#10;&#10;AI-generated content may be incorrect.">
            <a:extLst>
              <a:ext uri="{FF2B5EF4-FFF2-40B4-BE49-F238E27FC236}">
                <a16:creationId xmlns:a16="http://schemas.microsoft.com/office/drawing/2014/main" id="{F634E5C8-ED43-97B2-8295-02716BDAD42B}"/>
              </a:ext>
            </a:extLst>
          </p:cNvPr>
          <p:cNvPicPr>
            <a:picLocks noChangeAspect="1"/>
          </p:cNvPicPr>
          <p:nvPr/>
        </p:nvPicPr>
        <p:blipFill>
          <a:blip r:embed="rId8"/>
          <a:srcRect l="29738" t="3505" r="11786"/>
          <a:stretch>
            <a:fillRect/>
          </a:stretch>
        </p:blipFill>
        <p:spPr>
          <a:xfrm>
            <a:off x="326900" y="228599"/>
            <a:ext cx="2210372" cy="2734519"/>
          </a:xfrm>
          <a:prstGeom prst="rect">
            <a:avLst/>
          </a:prstGeom>
        </p:spPr>
      </p:pic>
      <p:pic>
        <p:nvPicPr>
          <p:cNvPr id="10" name="Picture 9" descr="Men standing next to a cake&#10;&#10;Description automatically generated with medium confidence">
            <a:extLst>
              <a:ext uri="{FF2B5EF4-FFF2-40B4-BE49-F238E27FC236}">
                <a16:creationId xmlns:a16="http://schemas.microsoft.com/office/drawing/2014/main" id="{94966954-6061-430B-4615-535E612E2ECD}"/>
              </a:ext>
            </a:extLst>
          </p:cNvPr>
          <p:cNvPicPr>
            <a:picLocks noChangeAspect="1"/>
          </p:cNvPicPr>
          <p:nvPr/>
        </p:nvPicPr>
        <p:blipFill rotWithShape="1">
          <a:blip r:embed="rId9"/>
          <a:srcRect t="7515" b="11564"/>
          <a:stretch/>
        </p:blipFill>
        <p:spPr>
          <a:xfrm>
            <a:off x="9455827" y="264659"/>
            <a:ext cx="2540001" cy="2740523"/>
          </a:xfrm>
          <a:prstGeom prst="rect">
            <a:avLst/>
          </a:prstGeom>
        </p:spPr>
      </p:pic>
    </p:spTree>
    <p:extLst>
      <p:ext uri="{BB962C8B-B14F-4D97-AF65-F5344CB8AC3E}">
        <p14:creationId xmlns:p14="http://schemas.microsoft.com/office/powerpoint/2010/main" val="362454321"/>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420F-D415-FA9C-3CB1-265BF3CA250C}"/>
            </a:ext>
          </a:extLst>
        </p:cNvPr>
        <p:cNvGrpSpPr/>
        <p:nvPr/>
      </p:nvGrpSpPr>
      <p:grpSpPr>
        <a:xfrm>
          <a:off x="0" y="0"/>
          <a:ext cx="0" cy="0"/>
          <a:chOff x="0" y="0"/>
          <a:chExt cx="0" cy="0"/>
        </a:xfrm>
      </p:grpSpPr>
      <p:sp>
        <p:nvSpPr>
          <p:cNvPr id="18433" name="Slide Number Placeholder 5">
            <a:extLst>
              <a:ext uri="{FF2B5EF4-FFF2-40B4-BE49-F238E27FC236}">
                <a16:creationId xmlns:a16="http://schemas.microsoft.com/office/drawing/2014/main" id="{28EC26EE-6900-CB3C-6093-4DB40FA543A3}"/>
              </a:ext>
            </a:extLst>
          </p:cNvPr>
          <p:cNvSpPr>
            <a:spLocks noGrp="1"/>
          </p:cNvSpPr>
          <p:nvPr>
            <p:ph type="sldNum" sz="quarter" idx="12"/>
          </p:nvPr>
        </p:nvSpPr>
        <p:spPr>
          <a:xfrm>
            <a:off x="9651999"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fld id="{50608B47-60EB-5943-9F07-4E49D7692F69}" type="slidenum">
              <a:rPr lang="en-US" sz="1400" kern="1200">
                <a:solidFill>
                  <a:srgbClr val="0000CC"/>
                </a:solidFill>
                <a:latin typeface="Arial" charset="0"/>
              </a:rPr>
              <a:pPr fontAlgn="base">
                <a:spcBef>
                  <a:spcPct val="0"/>
                </a:spcBef>
                <a:spcAft>
                  <a:spcPct val="0"/>
                </a:spcAft>
                <a:buClrTx/>
              </a:pPr>
              <a:t>2</a:t>
            </a:fld>
            <a:endParaRPr lang="en-US" sz="1400" kern="1200" dirty="0">
              <a:solidFill>
                <a:srgbClr val="0000CC"/>
              </a:solidFill>
              <a:latin typeface="Arial" charset="0"/>
            </a:endParaRPr>
          </a:p>
        </p:txBody>
      </p:sp>
      <p:sp>
        <p:nvSpPr>
          <p:cNvPr id="18434" name="Rectangle 2">
            <a:extLst>
              <a:ext uri="{FF2B5EF4-FFF2-40B4-BE49-F238E27FC236}">
                <a16:creationId xmlns:a16="http://schemas.microsoft.com/office/drawing/2014/main" id="{79CE4474-0211-7E94-D611-384A5834BFC3}"/>
              </a:ext>
            </a:extLst>
          </p:cNvPr>
          <p:cNvSpPr>
            <a:spLocks noGrp="1" noChangeArrowheads="1"/>
          </p:cNvSpPr>
          <p:nvPr>
            <p:ph type="title"/>
          </p:nvPr>
        </p:nvSpPr>
        <p:spPr>
          <a:xfrm>
            <a:off x="0" y="243236"/>
            <a:ext cx="4590288" cy="457200"/>
          </a:xfrm>
        </p:spPr>
        <p:txBody>
          <a:bodyPr/>
          <a:lstStyle/>
          <a:p>
            <a:r>
              <a:rPr lang="en-US" sz="3200" dirty="0">
                <a:solidFill>
                  <a:srgbClr val="FF0000"/>
                </a:solidFill>
                <a:latin typeface="Arial Narrow" charset="0"/>
              </a:rPr>
              <a:t>Introduction to My PhD</a:t>
            </a:r>
          </a:p>
        </p:txBody>
      </p:sp>
      <p:pic>
        <p:nvPicPr>
          <p:cNvPr id="4" name="Picture 3" descr="A person standing in front of a projector screen&#10;&#10;AI-generated content may be incorrect.">
            <a:extLst>
              <a:ext uri="{FF2B5EF4-FFF2-40B4-BE49-F238E27FC236}">
                <a16:creationId xmlns:a16="http://schemas.microsoft.com/office/drawing/2014/main" id="{E16571B0-E038-4800-D35B-D59DF9AE75F0}"/>
              </a:ext>
            </a:extLst>
          </p:cNvPr>
          <p:cNvPicPr>
            <a:picLocks noChangeAspect="1"/>
          </p:cNvPicPr>
          <p:nvPr/>
        </p:nvPicPr>
        <p:blipFill>
          <a:blip r:embed="rId3"/>
          <a:srcRect l="8505"/>
          <a:stretch>
            <a:fillRect/>
          </a:stretch>
        </p:blipFill>
        <p:spPr>
          <a:xfrm>
            <a:off x="3621023" y="1286290"/>
            <a:ext cx="4162320" cy="3411929"/>
          </a:xfrm>
          <a:prstGeom prst="rect">
            <a:avLst/>
          </a:prstGeom>
        </p:spPr>
      </p:pic>
      <p:pic>
        <p:nvPicPr>
          <p:cNvPr id="5" name="Picture 4" descr="A group of people in a meeting&#10;&#10;AI-generated content may be incorrect.">
            <a:extLst>
              <a:ext uri="{FF2B5EF4-FFF2-40B4-BE49-F238E27FC236}">
                <a16:creationId xmlns:a16="http://schemas.microsoft.com/office/drawing/2014/main" id="{68C97316-AC98-0AA1-D1D5-194779F5FEAB}"/>
              </a:ext>
            </a:extLst>
          </p:cNvPr>
          <p:cNvPicPr>
            <a:picLocks noChangeAspect="1"/>
          </p:cNvPicPr>
          <p:nvPr/>
        </p:nvPicPr>
        <p:blipFill>
          <a:blip r:embed="rId4"/>
          <a:srcRect r="15761"/>
          <a:stretch>
            <a:fillRect/>
          </a:stretch>
        </p:blipFill>
        <p:spPr>
          <a:xfrm>
            <a:off x="7783343" y="815171"/>
            <a:ext cx="4468927" cy="3978768"/>
          </a:xfrm>
          <a:prstGeom prst="rect">
            <a:avLst/>
          </a:prstGeom>
        </p:spPr>
      </p:pic>
      <p:pic>
        <p:nvPicPr>
          <p:cNvPr id="6" name="Picture 5" descr="Two people in graduation gowns&#10;&#10;AI-generated content may be incorrect.">
            <a:extLst>
              <a:ext uri="{FF2B5EF4-FFF2-40B4-BE49-F238E27FC236}">
                <a16:creationId xmlns:a16="http://schemas.microsoft.com/office/drawing/2014/main" id="{95D0C37B-E054-BDEB-81A7-B5F6F59FC40C}"/>
              </a:ext>
            </a:extLst>
          </p:cNvPr>
          <p:cNvPicPr>
            <a:picLocks noChangeAspect="1"/>
          </p:cNvPicPr>
          <p:nvPr/>
        </p:nvPicPr>
        <p:blipFill>
          <a:blip r:embed="rId5"/>
          <a:stretch>
            <a:fillRect/>
          </a:stretch>
        </p:blipFill>
        <p:spPr>
          <a:xfrm>
            <a:off x="0" y="815171"/>
            <a:ext cx="3664347" cy="4671229"/>
          </a:xfrm>
          <a:prstGeom prst="rect">
            <a:avLst/>
          </a:prstGeom>
        </p:spPr>
      </p:pic>
      <p:sp>
        <p:nvSpPr>
          <p:cNvPr id="8" name="Rectangle 57">
            <a:extLst>
              <a:ext uri="{FF2B5EF4-FFF2-40B4-BE49-F238E27FC236}">
                <a16:creationId xmlns:a16="http://schemas.microsoft.com/office/drawing/2014/main" id="{06A5FA75-560D-7964-1BD4-6F9DDE10D8BB}"/>
              </a:ext>
            </a:extLst>
          </p:cNvPr>
          <p:cNvSpPr>
            <a:spLocks noChangeArrowheads="1"/>
          </p:cNvSpPr>
          <p:nvPr/>
        </p:nvSpPr>
        <p:spPr bwMode="auto">
          <a:xfrm>
            <a:off x="3832878" y="4793939"/>
            <a:ext cx="8237202" cy="1969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buFont typeface="Wingdings" pitchFamily="2" charset="2"/>
              <a:buChar char="Ø"/>
            </a:pPr>
            <a:r>
              <a:rPr kumimoji="0" lang="en-GB" sz="1800" dirty="0" err="1">
                <a:solidFill>
                  <a:schemeClr val="tx1"/>
                </a:solidFill>
              </a:rPr>
              <a:t>Phd</a:t>
            </a:r>
            <a:r>
              <a:rPr kumimoji="0" lang="en-GB" sz="1800" dirty="0">
                <a:solidFill>
                  <a:schemeClr val="tx1"/>
                </a:solidFill>
              </a:rPr>
              <a:t> Dissertation: Newchurch et al., 2001a, Liu et al. (2003, 2004)</a:t>
            </a:r>
          </a:p>
          <a:p>
            <a:pPr marL="468630" lvl="8" indent="-285750">
              <a:buFont typeface="Wingdings" pitchFamily="2" charset="2"/>
              <a:buChar char="ü"/>
            </a:pPr>
            <a:r>
              <a:rPr lang="en-US" sz="1800" dirty="0">
                <a:solidFill>
                  <a:srgbClr val="0432FF"/>
                </a:solidFill>
              </a:rPr>
              <a:t>Ozone retrieval errors associated with clouds in TOMS data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GB" sz="1800" i="0" u="none" strike="noStrike" kern="0" cap="none" spc="0" normalizeH="0" baseline="0" noProof="0" dirty="0">
                <a:ln>
                  <a:noFill/>
                </a:ln>
                <a:solidFill>
                  <a:srgbClr val="009999"/>
                </a:solidFill>
                <a:effectLst/>
                <a:uLnTx/>
                <a:uFillTx/>
                <a:latin typeface="Arial"/>
                <a:ea typeface="+mn-ea"/>
                <a:cs typeface="+mn-cs"/>
                <a:sym typeface="Roboto" panose="02000000000000000000" pitchFamily="2" charset="0"/>
              </a:rPr>
              <a:t>Topographic contrast to derive lower trop. O</a:t>
            </a:r>
            <a:r>
              <a:rPr kumimoji="0" lang="en-GB" sz="1800" i="0" u="none" strike="noStrike" kern="0" cap="none" spc="0" normalizeH="0" baseline="-25000" noProof="0" dirty="0">
                <a:ln>
                  <a:noFill/>
                </a:ln>
                <a:solidFill>
                  <a:srgbClr val="009999"/>
                </a:solidFill>
                <a:effectLst/>
                <a:uLnTx/>
                <a:uFillTx/>
                <a:latin typeface="Arial"/>
                <a:ea typeface="+mn-ea"/>
                <a:cs typeface="+mn-cs"/>
                <a:sym typeface="Roboto" panose="02000000000000000000" pitchFamily="2" charset="0"/>
              </a:rPr>
              <a:t>3</a:t>
            </a:r>
            <a:r>
              <a:rPr kumimoji="0" lang="en-GB" sz="1800" i="0" u="none" strike="noStrike" kern="0" cap="none" spc="0" normalizeH="0" baseline="0" noProof="0" dirty="0">
                <a:ln>
                  <a:noFill/>
                </a:ln>
                <a:solidFill>
                  <a:srgbClr val="009999"/>
                </a:solidFill>
                <a:effectLst/>
                <a:uLnTx/>
                <a:uFillTx/>
                <a:latin typeface="Arial"/>
                <a:ea typeface="+mn-ea"/>
                <a:cs typeface="+mn-cs"/>
                <a:sym typeface="Roboto" panose="02000000000000000000" pitchFamily="2" charset="0"/>
              </a:rPr>
              <a:t> (Newchurch et al., 2001b)</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lang="en-GB" sz="1800" dirty="0">
                <a:solidFill>
                  <a:srgbClr val="009999"/>
                </a:solidFill>
                <a:latin typeface="Arial"/>
              </a:rPr>
              <a:t>Contributed to Cloud-clear pair methods (Newchurch et al., 2003)</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GB" sz="1800" i="0" u="none" strike="noStrike" kern="0" cap="none" spc="0" normalizeH="0" baseline="0" noProof="0" dirty="0">
                <a:ln>
                  <a:noFill/>
                </a:ln>
                <a:solidFill>
                  <a:srgbClr val="009999"/>
                </a:solidFill>
                <a:effectLst/>
                <a:uLnTx/>
                <a:uFillTx/>
                <a:latin typeface="Arial"/>
                <a:ea typeface="+mn-ea"/>
                <a:cs typeface="+mn-cs"/>
                <a:sym typeface="Roboto" panose="02000000000000000000" pitchFamily="2" charset="0"/>
              </a:rPr>
              <a:t>Aerosol </a:t>
            </a:r>
            <a:r>
              <a:rPr lang="en-GB" sz="1800" dirty="0">
                <a:solidFill>
                  <a:srgbClr val="009999"/>
                </a:solidFill>
                <a:latin typeface="Arial"/>
              </a:rPr>
              <a:t>radiative forcing and retrieval accounting for non-sphericity (Liu, Wang et al., 2003; Wang, Liu, et al., 2003)</a:t>
            </a:r>
            <a:endParaRPr kumimoji="0" lang="en-GB" sz="1800" dirty="0">
              <a:solidFill>
                <a:srgbClr val="0432FF"/>
              </a:solidFill>
            </a:endParaRPr>
          </a:p>
          <a:p>
            <a:endParaRPr kumimoji="0" lang="de-DE" b="1" dirty="0">
              <a:solidFill>
                <a:schemeClr val="hlink"/>
              </a:solidFill>
            </a:endParaRPr>
          </a:p>
        </p:txBody>
      </p:sp>
      <p:sp>
        <p:nvSpPr>
          <p:cNvPr id="9" name="TextBox 8">
            <a:extLst>
              <a:ext uri="{FF2B5EF4-FFF2-40B4-BE49-F238E27FC236}">
                <a16:creationId xmlns:a16="http://schemas.microsoft.com/office/drawing/2014/main" id="{36FF0CBC-B123-BE20-AAD3-A951CB3FC57C}"/>
              </a:ext>
            </a:extLst>
          </p:cNvPr>
          <p:cNvSpPr txBox="1"/>
          <p:nvPr/>
        </p:nvSpPr>
        <p:spPr>
          <a:xfrm>
            <a:off x="2724912" y="925814"/>
            <a:ext cx="970137" cy="307777"/>
          </a:xfrm>
          <a:prstGeom prst="rect">
            <a:avLst/>
          </a:prstGeom>
          <a:noFill/>
        </p:spPr>
        <p:txBody>
          <a:bodyPr wrap="none" rtlCol="0">
            <a:spAutoFit/>
          </a:bodyPr>
          <a:lstStyle/>
          <a:p>
            <a:r>
              <a:rPr lang="en-US" dirty="0">
                <a:solidFill>
                  <a:schemeClr val="bg1"/>
                </a:solidFill>
              </a:rPr>
              <a:t>May 2023</a:t>
            </a:r>
          </a:p>
        </p:txBody>
      </p:sp>
      <p:pic>
        <p:nvPicPr>
          <p:cNvPr id="11" name="Picture 10" descr="A blue rectangular sign with white text&#10;&#10;AI-generated content may be incorrect.">
            <a:extLst>
              <a:ext uri="{FF2B5EF4-FFF2-40B4-BE49-F238E27FC236}">
                <a16:creationId xmlns:a16="http://schemas.microsoft.com/office/drawing/2014/main" id="{4C6724BF-EFE0-77BB-C708-91DE9AA6DA36}"/>
              </a:ext>
            </a:extLst>
          </p:cNvPr>
          <p:cNvPicPr>
            <a:picLocks noChangeAspect="1"/>
          </p:cNvPicPr>
          <p:nvPr/>
        </p:nvPicPr>
        <p:blipFill>
          <a:blip r:embed="rId6"/>
          <a:stretch>
            <a:fillRect/>
          </a:stretch>
        </p:blipFill>
        <p:spPr>
          <a:xfrm>
            <a:off x="4762500" y="68557"/>
            <a:ext cx="7429500" cy="838200"/>
          </a:xfrm>
          <a:prstGeom prst="rect">
            <a:avLst/>
          </a:prstGeom>
        </p:spPr>
      </p:pic>
    </p:spTree>
    <p:extLst>
      <p:ext uri="{BB962C8B-B14F-4D97-AF65-F5344CB8AC3E}">
        <p14:creationId xmlns:p14="http://schemas.microsoft.com/office/powerpoint/2010/main" val="702475331"/>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EE1C8-4F1E-7127-A985-CE0D9A20F833}"/>
            </a:ext>
          </a:extLst>
        </p:cNvPr>
        <p:cNvGrpSpPr/>
        <p:nvPr/>
      </p:nvGrpSpPr>
      <p:grpSpPr>
        <a:xfrm>
          <a:off x="0" y="0"/>
          <a:ext cx="0" cy="0"/>
          <a:chOff x="0" y="0"/>
          <a:chExt cx="0" cy="0"/>
        </a:xfrm>
      </p:grpSpPr>
      <p:sp>
        <p:nvSpPr>
          <p:cNvPr id="18433" name="Slide Number Placeholder 5">
            <a:extLst>
              <a:ext uri="{FF2B5EF4-FFF2-40B4-BE49-F238E27FC236}">
                <a16:creationId xmlns:a16="http://schemas.microsoft.com/office/drawing/2014/main" id="{40A6432B-9A4F-3073-A8BE-229405C6ED88}"/>
              </a:ext>
            </a:extLst>
          </p:cNvPr>
          <p:cNvSpPr>
            <a:spLocks noGrp="1"/>
          </p:cNvSpPr>
          <p:nvPr>
            <p:ph type="sldNum" sz="quarter" idx="12"/>
          </p:nvPr>
        </p:nvSpPr>
        <p:spPr>
          <a:xfrm>
            <a:off x="9651999"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fld id="{50608B47-60EB-5943-9F07-4E49D7692F69}" type="slidenum">
              <a:rPr lang="en-US" sz="1400" kern="1200">
                <a:solidFill>
                  <a:srgbClr val="0000CC"/>
                </a:solidFill>
                <a:latin typeface="Arial" charset="0"/>
              </a:rPr>
              <a:pPr fontAlgn="base">
                <a:spcBef>
                  <a:spcPct val="0"/>
                </a:spcBef>
                <a:spcAft>
                  <a:spcPct val="0"/>
                </a:spcAft>
                <a:buClrTx/>
              </a:pPr>
              <a:t>3</a:t>
            </a:fld>
            <a:endParaRPr lang="en-US" sz="1400" kern="1200" dirty="0">
              <a:solidFill>
                <a:srgbClr val="0000CC"/>
              </a:solidFill>
              <a:latin typeface="Arial" charset="0"/>
            </a:endParaRPr>
          </a:p>
        </p:txBody>
      </p:sp>
      <p:sp>
        <p:nvSpPr>
          <p:cNvPr id="18434" name="Rectangle 2">
            <a:extLst>
              <a:ext uri="{FF2B5EF4-FFF2-40B4-BE49-F238E27FC236}">
                <a16:creationId xmlns:a16="http://schemas.microsoft.com/office/drawing/2014/main" id="{035C35E6-5E4E-5F78-69D7-F1FCE868CECF}"/>
              </a:ext>
            </a:extLst>
          </p:cNvPr>
          <p:cNvSpPr>
            <a:spLocks noGrp="1" noChangeArrowheads="1"/>
          </p:cNvSpPr>
          <p:nvPr>
            <p:ph type="title"/>
          </p:nvPr>
        </p:nvSpPr>
        <p:spPr>
          <a:xfrm>
            <a:off x="0" y="225378"/>
            <a:ext cx="12252270" cy="606145"/>
          </a:xfrm>
        </p:spPr>
        <p:txBody>
          <a:bodyPr/>
          <a:lstStyle/>
          <a:p>
            <a:r>
              <a:rPr lang="en-US" sz="3200" dirty="0">
                <a:solidFill>
                  <a:srgbClr val="FF0000"/>
                </a:solidFill>
                <a:latin typeface="Arial Narrow" charset="0"/>
              </a:rPr>
              <a:t>Retrievals of O</a:t>
            </a:r>
            <a:r>
              <a:rPr lang="en-US" sz="3200" baseline="-25000" dirty="0">
                <a:solidFill>
                  <a:srgbClr val="FF0000"/>
                </a:solidFill>
                <a:latin typeface="Arial Narrow" charset="0"/>
              </a:rPr>
              <a:t>3</a:t>
            </a:r>
            <a:r>
              <a:rPr lang="en-US" sz="3200" dirty="0">
                <a:solidFill>
                  <a:srgbClr val="FF0000"/>
                </a:solidFill>
                <a:latin typeface="Arial Narrow" charset="0"/>
              </a:rPr>
              <a:t> profile including trop. O</a:t>
            </a:r>
            <a:r>
              <a:rPr lang="en-US" sz="3200" baseline="-25000" dirty="0">
                <a:solidFill>
                  <a:srgbClr val="FF0000"/>
                </a:solidFill>
                <a:latin typeface="Arial Narrow" charset="0"/>
              </a:rPr>
              <a:t>3</a:t>
            </a:r>
            <a:r>
              <a:rPr lang="en-US" sz="3200" dirty="0">
                <a:solidFill>
                  <a:srgbClr val="FF0000"/>
                </a:solidFill>
                <a:latin typeface="Arial Narrow" charset="0"/>
              </a:rPr>
              <a:t> from BUV &amp; VIS Measurements</a:t>
            </a:r>
          </a:p>
        </p:txBody>
      </p:sp>
      <p:sp>
        <p:nvSpPr>
          <p:cNvPr id="8" name="Rectangle 57">
            <a:extLst>
              <a:ext uri="{FF2B5EF4-FFF2-40B4-BE49-F238E27FC236}">
                <a16:creationId xmlns:a16="http://schemas.microsoft.com/office/drawing/2014/main" id="{754A58E6-E20C-203B-35F2-C3CE6DF40041}"/>
              </a:ext>
            </a:extLst>
          </p:cNvPr>
          <p:cNvSpPr>
            <a:spLocks noChangeArrowheads="1"/>
          </p:cNvSpPr>
          <p:nvPr/>
        </p:nvSpPr>
        <p:spPr bwMode="auto">
          <a:xfrm>
            <a:off x="0" y="806422"/>
            <a:ext cx="1219199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buFont typeface="Wingdings" pitchFamily="2" charset="2"/>
              <a:buChar char="Ø"/>
            </a:pPr>
            <a:r>
              <a:rPr lang="en-US" sz="2000" b="1" dirty="0">
                <a:solidFill>
                  <a:schemeClr val="tx1"/>
                </a:solidFill>
                <a:latin typeface="Times New Roman" charset="0"/>
              </a:rPr>
              <a:t>Old Paradigm: </a:t>
            </a:r>
            <a:r>
              <a:rPr lang="en-US" sz="1800" b="1" dirty="0">
                <a:solidFill>
                  <a:srgbClr val="0432FF"/>
                </a:solidFill>
                <a:latin typeface="Times New Roman" charset="0"/>
              </a:rPr>
              <a:t>BUV O</a:t>
            </a:r>
            <a:r>
              <a:rPr lang="en-US" sz="1800" b="1" baseline="-25000" dirty="0">
                <a:solidFill>
                  <a:srgbClr val="0432FF"/>
                </a:solidFill>
                <a:latin typeface="Times New Roman" charset="0"/>
              </a:rPr>
              <a:t>3</a:t>
            </a:r>
            <a:r>
              <a:rPr lang="en-US" sz="1800" b="1" dirty="0">
                <a:solidFill>
                  <a:srgbClr val="0432FF"/>
                </a:solidFill>
                <a:latin typeface="Times New Roman" charset="0"/>
              </a:rPr>
              <a:t> profile technique (Singer &amp; </a:t>
            </a:r>
            <a:r>
              <a:rPr lang="en-US" sz="1800" b="1" dirty="0" err="1">
                <a:solidFill>
                  <a:srgbClr val="0432FF"/>
                </a:solidFill>
                <a:latin typeface="Times New Roman" charset="0"/>
              </a:rPr>
              <a:t>Wentwrath</a:t>
            </a:r>
            <a:r>
              <a:rPr lang="en-US" sz="1800" b="1" dirty="0">
                <a:solidFill>
                  <a:srgbClr val="0432FF"/>
                </a:solidFill>
                <a:latin typeface="Times New Roman" charset="0"/>
              </a:rPr>
              <a:t>, 1957; Mateer et al., 1971; Bhartia et al., 1996) cannot measure O</a:t>
            </a:r>
            <a:r>
              <a:rPr lang="en-US" sz="1800" b="1" baseline="-25000" dirty="0">
                <a:solidFill>
                  <a:srgbClr val="0432FF"/>
                </a:solidFill>
                <a:latin typeface="Times New Roman" charset="0"/>
              </a:rPr>
              <a:t>3</a:t>
            </a:r>
            <a:r>
              <a:rPr lang="en-US" sz="1800" b="1" dirty="0">
                <a:solidFill>
                  <a:srgbClr val="0432FF"/>
                </a:solidFill>
                <a:latin typeface="Times New Roman" charset="0"/>
              </a:rPr>
              <a:t> profile below the density peak, could not separate </a:t>
            </a:r>
            <a:r>
              <a:rPr lang="en-US" sz="1800" b="1" dirty="0" err="1">
                <a:solidFill>
                  <a:srgbClr val="0432FF"/>
                </a:solidFill>
                <a:latin typeface="Times New Roman" charset="0"/>
              </a:rPr>
              <a:t>strat</a:t>
            </a:r>
            <a:r>
              <a:rPr lang="en-US" sz="1800" b="1" dirty="0">
                <a:solidFill>
                  <a:srgbClr val="0432FF"/>
                </a:solidFill>
                <a:latin typeface="Times New Roman" charset="0"/>
              </a:rPr>
              <a:t>. O</a:t>
            </a:r>
            <a:r>
              <a:rPr lang="en-US" sz="1800" b="1" baseline="-25000" dirty="0">
                <a:solidFill>
                  <a:srgbClr val="0432FF"/>
                </a:solidFill>
                <a:latin typeface="Times New Roman" charset="0"/>
              </a:rPr>
              <a:t>3 </a:t>
            </a:r>
            <a:r>
              <a:rPr lang="en-US" sz="1800" b="1" dirty="0">
                <a:solidFill>
                  <a:srgbClr val="0432FF"/>
                </a:solidFill>
                <a:latin typeface="Times New Roman" charset="0"/>
              </a:rPr>
              <a:t>from total O</a:t>
            </a:r>
            <a:r>
              <a:rPr lang="en-US" sz="1800" b="1" baseline="-25000" dirty="0">
                <a:solidFill>
                  <a:srgbClr val="0432FF"/>
                </a:solidFill>
                <a:latin typeface="Times New Roman" charset="0"/>
              </a:rPr>
              <a:t>3</a:t>
            </a:r>
          </a:p>
          <a:p>
            <a:pPr marL="285750" indent="-285750">
              <a:buFont typeface="Wingdings" pitchFamily="2" charset="2"/>
              <a:buChar char="Ø"/>
            </a:pPr>
            <a:r>
              <a:rPr lang="en-US" sz="2000" b="1" dirty="0">
                <a:solidFill>
                  <a:srgbClr val="0432FF"/>
                </a:solidFill>
                <a:latin typeface="Times New Roman" charset="0"/>
              </a:rPr>
              <a:t>Extend retrievals to the troposphere from backscattered UV and VIS spectra: </a:t>
            </a:r>
            <a:r>
              <a:rPr lang="en-US" sz="1800" b="1" dirty="0">
                <a:solidFill>
                  <a:srgbClr val="0432FF"/>
                </a:solidFill>
                <a:latin typeface="Times New Roman" charset="0"/>
              </a:rPr>
              <a:t>Chance et al. (1991, 1997)</a:t>
            </a:r>
          </a:p>
          <a:p>
            <a:endParaRPr kumimoji="0" lang="de-DE" b="1" dirty="0">
              <a:solidFill>
                <a:srgbClr val="0432FF"/>
              </a:solidFill>
            </a:endParaRPr>
          </a:p>
        </p:txBody>
      </p:sp>
      <p:pic>
        <p:nvPicPr>
          <p:cNvPr id="10" name="Picture 9" descr="A table of scientific calculations&#10;&#10;AI-generated content may be incorrect.">
            <a:extLst>
              <a:ext uri="{FF2B5EF4-FFF2-40B4-BE49-F238E27FC236}">
                <a16:creationId xmlns:a16="http://schemas.microsoft.com/office/drawing/2014/main" id="{DDEAFB77-231B-CB94-2A6B-171CF5BF1AB3}"/>
              </a:ext>
            </a:extLst>
          </p:cNvPr>
          <p:cNvPicPr>
            <a:picLocks noChangeAspect="1"/>
          </p:cNvPicPr>
          <p:nvPr/>
        </p:nvPicPr>
        <p:blipFill>
          <a:blip r:embed="rId3"/>
          <a:srcRect t="6230" r="1859"/>
          <a:stretch>
            <a:fillRect/>
          </a:stretch>
        </p:blipFill>
        <p:spPr>
          <a:xfrm>
            <a:off x="144331" y="1723569"/>
            <a:ext cx="4322893" cy="4591506"/>
          </a:xfrm>
          <a:prstGeom prst="rect">
            <a:avLst/>
          </a:prstGeom>
        </p:spPr>
      </p:pic>
      <p:sp>
        <p:nvSpPr>
          <p:cNvPr id="13" name="TextBox 12">
            <a:extLst>
              <a:ext uri="{FF2B5EF4-FFF2-40B4-BE49-F238E27FC236}">
                <a16:creationId xmlns:a16="http://schemas.microsoft.com/office/drawing/2014/main" id="{B6F6F2E4-FB89-67ED-C745-9E9C98C11878}"/>
              </a:ext>
            </a:extLst>
          </p:cNvPr>
          <p:cNvSpPr txBox="1"/>
          <p:nvPr/>
        </p:nvSpPr>
        <p:spPr>
          <a:xfrm>
            <a:off x="0" y="6268908"/>
            <a:ext cx="5429249" cy="646331"/>
          </a:xfrm>
          <a:prstGeom prst="rect">
            <a:avLst/>
          </a:prstGeom>
          <a:noFill/>
        </p:spPr>
        <p:txBody>
          <a:bodyPr wrap="square" rtlCol="0">
            <a:spAutoFit/>
          </a:bodyPr>
          <a:lstStyle/>
          <a:p>
            <a:r>
              <a:rPr lang="en-US" sz="1800" dirty="0">
                <a:solidFill>
                  <a:schemeClr val="tx1"/>
                </a:solidFill>
              </a:rPr>
              <a:t>Chance et al, Retrieval and molecule sensitivity studies for the GOME &amp; SCIAMACHY, SPIE, 1991</a:t>
            </a:r>
            <a:r>
              <a:rPr lang="en-US" sz="1800" dirty="0"/>
              <a:t>.</a:t>
            </a:r>
          </a:p>
        </p:txBody>
      </p:sp>
      <p:cxnSp>
        <p:nvCxnSpPr>
          <p:cNvPr id="15" name="Straight Connector 14">
            <a:extLst>
              <a:ext uri="{FF2B5EF4-FFF2-40B4-BE49-F238E27FC236}">
                <a16:creationId xmlns:a16="http://schemas.microsoft.com/office/drawing/2014/main" id="{35154BED-F0FF-5DA2-71FE-D15A341692E0}"/>
              </a:ext>
            </a:extLst>
          </p:cNvPr>
          <p:cNvCxnSpPr/>
          <p:nvPr/>
        </p:nvCxnSpPr>
        <p:spPr bwMode="auto">
          <a:xfrm>
            <a:off x="464439" y="2242566"/>
            <a:ext cx="2743200" cy="0"/>
          </a:xfrm>
          <a:prstGeom prst="line">
            <a:avLst/>
          </a:prstGeom>
          <a:solidFill>
            <a:schemeClr val="accent1"/>
          </a:solidFill>
          <a:ln w="38100" cap="flat" cmpd="sng" algn="ctr">
            <a:solidFill>
              <a:schemeClr val="bg2">
                <a:lumMod val="50000"/>
                <a:lumOff val="50000"/>
              </a:schemeClr>
            </a:solidFill>
            <a:prstDash val="solid"/>
            <a:round/>
            <a:headEnd type="none" w="med" len="med"/>
            <a:tailEnd type="none" w="med" len="med"/>
          </a:ln>
          <a:effectLst/>
        </p:spPr>
      </p:cxnSp>
      <p:grpSp>
        <p:nvGrpSpPr>
          <p:cNvPr id="20" name="Group 19">
            <a:extLst>
              <a:ext uri="{FF2B5EF4-FFF2-40B4-BE49-F238E27FC236}">
                <a16:creationId xmlns:a16="http://schemas.microsoft.com/office/drawing/2014/main" id="{1425F578-A500-2B2A-0824-1DCAC0DA0CB5}"/>
              </a:ext>
            </a:extLst>
          </p:cNvPr>
          <p:cNvGrpSpPr/>
          <p:nvPr/>
        </p:nvGrpSpPr>
        <p:grpSpPr>
          <a:xfrm>
            <a:off x="6896100" y="1875077"/>
            <a:ext cx="5151569" cy="3581856"/>
            <a:chOff x="4370287" y="1295400"/>
            <a:chExt cx="4777230" cy="2057400"/>
          </a:xfrm>
        </p:grpSpPr>
        <p:pic>
          <p:nvPicPr>
            <p:cNvPr id="16" name="Picture 36" descr="D:\RESCFA\resdocu\PRESEN\o3abs_gmfm.png">
              <a:extLst>
                <a:ext uri="{FF2B5EF4-FFF2-40B4-BE49-F238E27FC236}">
                  <a16:creationId xmlns:a16="http://schemas.microsoft.com/office/drawing/2014/main" id="{82365005-2631-64E0-8740-CF6E1C6E312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70287" y="1295400"/>
              <a:ext cx="2577164" cy="2057400"/>
            </a:xfrm>
            <a:prstGeom prst="rect">
              <a:avLst/>
            </a:prstGeom>
            <a:noFill/>
            <a:ln w="9525">
              <a:noFill/>
              <a:miter lim="800000"/>
              <a:headEnd/>
              <a:tailEnd/>
            </a:ln>
          </p:spPr>
        </p:pic>
        <p:pic>
          <p:nvPicPr>
            <p:cNvPr id="17" name="Picture 5" descr="kelly_jqrst_ozone_1997_06_0001">
              <a:extLst>
                <a:ext uri="{FF2B5EF4-FFF2-40B4-BE49-F238E27FC236}">
                  <a16:creationId xmlns:a16="http://schemas.microsoft.com/office/drawing/2014/main" id="{A2167A1E-DC31-8699-0917-EED639A5B93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l="10208" t="50675" r="11531" b="14790"/>
            <a:stretch>
              <a:fillRect/>
            </a:stretch>
          </p:blipFill>
          <p:spPr bwMode="auto">
            <a:xfrm>
              <a:off x="6858000" y="1295400"/>
              <a:ext cx="2289517" cy="1984248"/>
            </a:xfrm>
            <a:prstGeom prst="rect">
              <a:avLst/>
            </a:prstGeom>
            <a:noFill/>
          </p:spPr>
        </p:pic>
        <p:sp>
          <p:nvSpPr>
            <p:cNvPr id="18" name="Text Box 8">
              <a:extLst>
                <a:ext uri="{FF2B5EF4-FFF2-40B4-BE49-F238E27FC236}">
                  <a16:creationId xmlns:a16="http://schemas.microsoft.com/office/drawing/2014/main" id="{12D10376-75E0-48FB-383D-83BCC24BF84D}"/>
                </a:ext>
              </a:extLst>
            </p:cNvPr>
            <p:cNvSpPr txBox="1">
              <a:spLocks noChangeArrowheads="1"/>
            </p:cNvSpPr>
            <p:nvPr/>
          </p:nvSpPr>
          <p:spPr bwMode="auto">
            <a:xfrm>
              <a:off x="4841421" y="2133600"/>
              <a:ext cx="1025979" cy="461665"/>
            </a:xfrm>
            <a:prstGeom prst="rect">
              <a:avLst/>
            </a:prstGeom>
            <a:noFill/>
            <a:ln w="9525">
              <a:noFill/>
              <a:miter lim="800000"/>
              <a:headEnd/>
              <a:tailEnd/>
            </a:ln>
          </p:spPr>
          <p:txBody>
            <a:bodyPr wrap="square">
              <a:spAutoFit/>
            </a:bodyPr>
            <a:lstStyle/>
            <a:p>
              <a:pPr eaLnBrk="0" hangingPunct="0"/>
              <a:r>
                <a:rPr lang="en-US" sz="2400" b="1" dirty="0">
                  <a:solidFill>
                    <a:srgbClr val="FF0000"/>
                  </a:solidFill>
                </a:rPr>
                <a:t>UV</a:t>
              </a:r>
            </a:p>
          </p:txBody>
        </p:sp>
        <p:sp>
          <p:nvSpPr>
            <p:cNvPr id="19" name="Text Box 8">
              <a:extLst>
                <a:ext uri="{FF2B5EF4-FFF2-40B4-BE49-F238E27FC236}">
                  <a16:creationId xmlns:a16="http://schemas.microsoft.com/office/drawing/2014/main" id="{10A1FEF7-6B64-B54D-4C4F-881BC8B82BF0}"/>
                </a:ext>
              </a:extLst>
            </p:cNvPr>
            <p:cNvSpPr txBox="1">
              <a:spLocks noChangeArrowheads="1"/>
            </p:cNvSpPr>
            <p:nvPr/>
          </p:nvSpPr>
          <p:spPr bwMode="auto">
            <a:xfrm>
              <a:off x="7772400" y="2209800"/>
              <a:ext cx="1025979" cy="461665"/>
            </a:xfrm>
            <a:prstGeom prst="rect">
              <a:avLst/>
            </a:prstGeom>
            <a:noFill/>
            <a:ln w="9525">
              <a:noFill/>
              <a:miter lim="800000"/>
              <a:headEnd/>
              <a:tailEnd/>
            </a:ln>
          </p:spPr>
          <p:txBody>
            <a:bodyPr wrap="square">
              <a:spAutoFit/>
            </a:bodyPr>
            <a:lstStyle/>
            <a:p>
              <a:pPr eaLnBrk="0" hangingPunct="0"/>
              <a:r>
                <a:rPr lang="en-US" sz="2400" b="1" dirty="0">
                  <a:solidFill>
                    <a:srgbClr val="FF0000"/>
                  </a:solidFill>
                </a:rPr>
                <a:t>VIS</a:t>
              </a:r>
            </a:p>
          </p:txBody>
        </p:sp>
      </p:grpSp>
      <p:sp>
        <p:nvSpPr>
          <p:cNvPr id="21" name="TextBox 20">
            <a:extLst>
              <a:ext uri="{FF2B5EF4-FFF2-40B4-BE49-F238E27FC236}">
                <a16:creationId xmlns:a16="http://schemas.microsoft.com/office/drawing/2014/main" id="{B73EB8B5-72B2-8685-FEAE-EEF60D339430}"/>
              </a:ext>
            </a:extLst>
          </p:cNvPr>
          <p:cNvSpPr txBox="1"/>
          <p:nvPr/>
        </p:nvSpPr>
        <p:spPr>
          <a:xfrm>
            <a:off x="5559554" y="5415884"/>
            <a:ext cx="6632446" cy="1200329"/>
          </a:xfrm>
          <a:prstGeom prst="rect">
            <a:avLst/>
          </a:prstGeom>
          <a:noFill/>
        </p:spPr>
        <p:txBody>
          <a:bodyPr wrap="square" rtlCol="0">
            <a:spAutoFit/>
          </a:bodyPr>
          <a:lstStyle/>
          <a:p>
            <a:r>
              <a:rPr lang="en-US" sz="1800" dirty="0">
                <a:solidFill>
                  <a:schemeClr val="tx1"/>
                </a:solidFill>
              </a:rPr>
              <a:t>Chance et al, Satellite measurements of atmospheric O</a:t>
            </a:r>
            <a:r>
              <a:rPr lang="en-US" sz="1800" baseline="-25000" dirty="0">
                <a:solidFill>
                  <a:schemeClr val="tx1"/>
                </a:solidFill>
              </a:rPr>
              <a:t>3</a:t>
            </a:r>
            <a:r>
              <a:rPr lang="en-US" sz="1800" dirty="0">
                <a:solidFill>
                  <a:schemeClr val="tx1"/>
                </a:solidFill>
              </a:rPr>
              <a:t> profiles, including tropospheric O</a:t>
            </a:r>
            <a:r>
              <a:rPr lang="en-US" sz="1800" baseline="-25000" dirty="0">
                <a:solidFill>
                  <a:schemeClr val="tx1"/>
                </a:solidFill>
              </a:rPr>
              <a:t>3</a:t>
            </a:r>
            <a:r>
              <a:rPr lang="en-US" sz="1800" dirty="0">
                <a:solidFill>
                  <a:schemeClr val="tx1"/>
                </a:solidFill>
              </a:rPr>
              <a:t>, from UV/visible measurements in the nadir geometry: A potential method to retrieve tropospheric ozone, JQSRT, 1997</a:t>
            </a:r>
            <a:endParaRPr lang="en-US" sz="1800" dirty="0"/>
          </a:p>
        </p:txBody>
      </p:sp>
      <p:pic>
        <p:nvPicPr>
          <p:cNvPr id="1026" name="Picture 2">
            <a:extLst>
              <a:ext uri="{FF2B5EF4-FFF2-40B4-BE49-F238E27FC236}">
                <a16:creationId xmlns:a16="http://schemas.microsoft.com/office/drawing/2014/main" id="{B5C8D175-E241-82A9-3AD1-3D613D3CC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162" y="2385983"/>
            <a:ext cx="2086034" cy="208603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498F83-8925-C3E7-AF45-48FA1BAF2934}"/>
              </a:ext>
            </a:extLst>
          </p:cNvPr>
          <p:cNvSpPr txBox="1"/>
          <p:nvPr/>
        </p:nvSpPr>
        <p:spPr>
          <a:xfrm>
            <a:off x="7846418" y="4308752"/>
            <a:ext cx="1473148" cy="523220"/>
          </a:xfrm>
          <a:prstGeom prst="rect">
            <a:avLst/>
          </a:prstGeom>
          <a:noFill/>
        </p:spPr>
        <p:txBody>
          <a:bodyPr wrap="square" rtlCol="0">
            <a:spAutoFit/>
          </a:bodyPr>
          <a:lstStyle/>
          <a:p>
            <a:r>
              <a:rPr lang="en-US" b="1" dirty="0">
                <a:solidFill>
                  <a:srgbClr val="2AA02B"/>
                </a:solidFill>
              </a:rPr>
              <a:t>T-depend. in Huggins bands</a:t>
            </a:r>
          </a:p>
        </p:txBody>
      </p:sp>
      <p:sp>
        <p:nvSpPr>
          <p:cNvPr id="23" name="TextBox 22">
            <a:extLst>
              <a:ext uri="{FF2B5EF4-FFF2-40B4-BE49-F238E27FC236}">
                <a16:creationId xmlns:a16="http://schemas.microsoft.com/office/drawing/2014/main" id="{66E81AAC-7450-2169-F8E8-ADC798D64466}"/>
              </a:ext>
            </a:extLst>
          </p:cNvPr>
          <p:cNvSpPr txBox="1"/>
          <p:nvPr/>
        </p:nvSpPr>
        <p:spPr>
          <a:xfrm>
            <a:off x="10387788" y="4201030"/>
            <a:ext cx="1414493" cy="738664"/>
          </a:xfrm>
          <a:prstGeom prst="rect">
            <a:avLst/>
          </a:prstGeom>
          <a:noFill/>
        </p:spPr>
        <p:txBody>
          <a:bodyPr wrap="square" rtlCol="0">
            <a:spAutoFit/>
          </a:bodyPr>
          <a:lstStyle/>
          <a:p>
            <a:r>
              <a:rPr lang="en-US" b="1" dirty="0">
                <a:solidFill>
                  <a:srgbClr val="2AA02B"/>
                </a:solidFill>
              </a:rPr>
              <a:t>Photon penetration to the surface</a:t>
            </a:r>
          </a:p>
        </p:txBody>
      </p:sp>
    </p:spTree>
    <p:extLst>
      <p:ext uri="{BB962C8B-B14F-4D97-AF65-F5344CB8AC3E}">
        <p14:creationId xmlns:p14="http://schemas.microsoft.com/office/powerpoint/2010/main" val="3906610513"/>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a:spLocks noGrp="1"/>
          </p:cNvSpPr>
          <p:nvPr>
            <p:ph type="sldNum" sz="quarter" idx="12"/>
          </p:nvPr>
        </p:nvSpPr>
        <p:spPr>
          <a:xfrm>
            <a:off x="9652000" y="6372226"/>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818AC020-71BD-444B-BD47-4434A80767EE}" type="slidenum">
              <a:rPr lang="en-US" sz="1400">
                <a:solidFill>
                  <a:schemeClr val="hlink"/>
                </a:solidFill>
                <a:latin typeface="Arial" charset="0"/>
              </a:rPr>
              <a:pPr/>
              <a:t>4</a:t>
            </a:fld>
            <a:endParaRPr lang="en-US" sz="1400" dirty="0">
              <a:solidFill>
                <a:schemeClr val="hlink"/>
              </a:solidFill>
              <a:latin typeface="Arial" charset="0"/>
            </a:endParaRPr>
          </a:p>
        </p:txBody>
      </p:sp>
      <p:sp>
        <p:nvSpPr>
          <p:cNvPr id="51203" name="Rectangle 3"/>
          <p:cNvSpPr>
            <a:spLocks noGrp="1" noChangeArrowheads="1"/>
          </p:cNvSpPr>
          <p:nvPr>
            <p:ph type="title"/>
          </p:nvPr>
        </p:nvSpPr>
        <p:spPr>
          <a:xfrm>
            <a:off x="1524" y="161928"/>
            <a:ext cx="12190476" cy="457200"/>
          </a:xfrm>
        </p:spPr>
        <p:txBody>
          <a:bodyPr/>
          <a:lstStyle/>
          <a:p>
            <a:r>
              <a:rPr lang="en-US" sz="3200" dirty="0">
                <a:solidFill>
                  <a:srgbClr val="FF0000"/>
                </a:solidFill>
                <a:latin typeface="Arial Narrow" charset="0"/>
              </a:rPr>
              <a:t>SAO Ozone Profile and Tropospheric Ozone Algorithm</a:t>
            </a:r>
          </a:p>
        </p:txBody>
      </p:sp>
      <p:sp>
        <p:nvSpPr>
          <p:cNvPr id="51204" name="Text Box 4"/>
          <p:cNvSpPr txBox="1">
            <a:spLocks noChangeArrowheads="1"/>
          </p:cNvSpPr>
          <p:nvPr/>
        </p:nvSpPr>
        <p:spPr bwMode="auto">
          <a:xfrm>
            <a:off x="2690233" y="627167"/>
            <a:ext cx="9501767" cy="626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square" lIns="0" tIns="0" rIns="0" bIns="0">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lgn="just">
              <a:spcAft>
                <a:spcPct val="20000"/>
              </a:spcAft>
              <a:buClr>
                <a:schemeClr val="hlink"/>
              </a:buClr>
              <a:buFont typeface="Monotype Sorts" charset="0"/>
              <a:buBlip>
                <a:blip r:embed="rId3"/>
              </a:buBlip>
            </a:pPr>
            <a:r>
              <a:rPr lang="en-US" sz="2200" b="1" dirty="0">
                <a:solidFill>
                  <a:srgbClr val="00CC99"/>
                </a:solidFill>
              </a:rPr>
              <a:t> </a:t>
            </a:r>
            <a:r>
              <a:rPr lang="en-US" b="1" dirty="0"/>
              <a:t>Several European groups developed O</a:t>
            </a:r>
            <a:r>
              <a:rPr lang="en-US" b="1" baseline="-25000" dirty="0"/>
              <a:t>3</a:t>
            </a:r>
            <a:r>
              <a:rPr lang="en-US" b="1" dirty="0"/>
              <a:t> profile algorithm from GOME:  </a:t>
            </a:r>
            <a:r>
              <a:rPr lang="en-US" sz="1800" b="1" dirty="0">
                <a:solidFill>
                  <a:srgbClr val="0A02FF"/>
                </a:solidFill>
              </a:rPr>
              <a:t>Munro et al., 1998; </a:t>
            </a:r>
            <a:r>
              <a:rPr lang="en-US" sz="1800" b="1" dirty="0" err="1">
                <a:solidFill>
                  <a:srgbClr val="0A02FF"/>
                </a:solidFill>
              </a:rPr>
              <a:t>Hoogen</a:t>
            </a:r>
            <a:r>
              <a:rPr lang="en-US" sz="1800" b="1" dirty="0">
                <a:solidFill>
                  <a:srgbClr val="0A02FF"/>
                </a:solidFill>
              </a:rPr>
              <a:t> et al., 1999, </a:t>
            </a:r>
            <a:r>
              <a:rPr lang="en-US" sz="1800" b="1" dirty="0" err="1">
                <a:solidFill>
                  <a:srgbClr val="0A02FF"/>
                </a:solidFill>
              </a:rPr>
              <a:t>Hasekamp</a:t>
            </a:r>
            <a:r>
              <a:rPr lang="en-US" sz="1800" b="1" dirty="0">
                <a:solidFill>
                  <a:srgbClr val="0A02FF"/>
                </a:solidFill>
              </a:rPr>
              <a:t> &amp; </a:t>
            </a:r>
            <a:r>
              <a:rPr lang="en-US" sz="1800" b="1" dirty="0" err="1">
                <a:solidFill>
                  <a:srgbClr val="0A02FF"/>
                </a:solidFill>
              </a:rPr>
              <a:t>Landgraph</a:t>
            </a:r>
            <a:r>
              <a:rPr lang="en-US" sz="1800" b="1" dirty="0">
                <a:solidFill>
                  <a:srgbClr val="0A02FF"/>
                </a:solidFill>
              </a:rPr>
              <a:t>, 2001, Van Oss et al., 2002</a:t>
            </a:r>
            <a:r>
              <a:rPr lang="en-US" sz="2200" b="1" dirty="0">
                <a:solidFill>
                  <a:srgbClr val="0A02FF"/>
                </a:solidFill>
              </a:rPr>
              <a:t>. </a:t>
            </a:r>
          </a:p>
          <a:p>
            <a:pPr algn="just">
              <a:spcAft>
                <a:spcPct val="20000"/>
              </a:spcAft>
              <a:buClr>
                <a:schemeClr val="hlink"/>
              </a:buClr>
              <a:buFont typeface="Monotype Sorts" charset="0"/>
              <a:buBlip>
                <a:blip r:embed="rId3"/>
              </a:buBlip>
            </a:pPr>
            <a:r>
              <a:rPr lang="en-US" sz="2200" b="1" dirty="0">
                <a:solidFill>
                  <a:srgbClr val="00CC99"/>
                </a:solidFill>
              </a:rPr>
              <a:t> Adapt it from the OMI trace gas algorithm (Kurosu &amp; Chance)</a:t>
            </a:r>
          </a:p>
          <a:p>
            <a:pPr algn="just">
              <a:spcAft>
                <a:spcPct val="20000"/>
              </a:spcAft>
              <a:buClr>
                <a:schemeClr val="hlink"/>
              </a:buClr>
              <a:buFont typeface="Monotype Sorts" charset="0"/>
              <a:buBlip>
                <a:blip r:embed="rId3"/>
              </a:buBlip>
            </a:pPr>
            <a:r>
              <a:rPr lang="en-US" sz="2200" b="1" dirty="0">
                <a:solidFill>
                  <a:srgbClr val="00CC99"/>
                </a:solidFill>
              </a:rPr>
              <a:t> </a:t>
            </a:r>
            <a:r>
              <a:rPr lang="en-US" b="1" dirty="0"/>
              <a:t>Spectral fitting with full radiative transfer model simulation (VLIDORT) </a:t>
            </a:r>
            <a:r>
              <a:rPr lang="en-US" b="1" dirty="0">
                <a:solidFill>
                  <a:srgbClr val="00FF00"/>
                </a:solidFill>
              </a:rPr>
              <a:t>(Spurr et al., 2001; 2002, 2004, 2006, 2008).</a:t>
            </a:r>
          </a:p>
          <a:p>
            <a:pPr algn="just">
              <a:spcAft>
                <a:spcPct val="20000"/>
              </a:spcAft>
              <a:buClr>
                <a:schemeClr val="hlink"/>
              </a:buClr>
              <a:buFont typeface="Monotype Sorts" charset="0"/>
              <a:buBlip>
                <a:blip r:embed="rId3"/>
              </a:buBlip>
            </a:pPr>
            <a:r>
              <a:rPr lang="en-US" b="1" dirty="0">
                <a:solidFill>
                  <a:srgbClr val="00CC99"/>
                </a:solidFill>
              </a:rPr>
              <a:t>  </a:t>
            </a:r>
            <a:r>
              <a:rPr lang="en-US" b="1" dirty="0"/>
              <a:t>Fitting windows: </a:t>
            </a:r>
            <a:r>
              <a:rPr lang="en-US" b="1" dirty="0">
                <a:solidFill>
                  <a:schemeClr val="hlink"/>
                </a:solidFill>
                <a:cs typeface="Times New Roman" charset="0"/>
              </a:rPr>
              <a:t>290-307, 325-340 nm (GOME), 270-330 nm (OMI)</a:t>
            </a:r>
          </a:p>
          <a:p>
            <a:pPr algn="just">
              <a:spcAft>
                <a:spcPct val="20000"/>
              </a:spcAft>
              <a:buClr>
                <a:schemeClr val="hlink"/>
              </a:buClr>
              <a:buFont typeface="Monotype Sorts" charset="0"/>
              <a:buBlip>
                <a:blip r:embed="rId3"/>
              </a:buBlip>
            </a:pPr>
            <a:r>
              <a:rPr lang="en-US" b="1" dirty="0">
                <a:solidFill>
                  <a:schemeClr val="hlink"/>
                </a:solidFill>
                <a:cs typeface="Times New Roman" charset="0"/>
              </a:rPr>
              <a:t>  </a:t>
            </a:r>
            <a:r>
              <a:rPr lang="en-US" b="1" dirty="0"/>
              <a:t>Retrieve O</a:t>
            </a:r>
            <a:r>
              <a:rPr lang="en-US" b="1" baseline="-25000" dirty="0"/>
              <a:t>3</a:t>
            </a:r>
            <a:r>
              <a:rPr lang="en-US" b="1" dirty="0"/>
              <a:t> partial columns at 24 layers from surface to above 60 km</a:t>
            </a:r>
          </a:p>
          <a:p>
            <a:pPr algn="just">
              <a:spcAft>
                <a:spcPct val="20000"/>
              </a:spcAft>
              <a:buClr>
                <a:schemeClr val="hlink"/>
              </a:buClr>
              <a:buFont typeface="Monotype Sorts" charset="0"/>
              <a:buBlip>
                <a:blip r:embed="rId3"/>
              </a:buBlip>
            </a:pPr>
            <a:r>
              <a:rPr lang="en-US" b="1" dirty="0">
                <a:solidFill>
                  <a:schemeClr val="hlink"/>
                </a:solidFill>
                <a:cs typeface="Times New Roman" charset="0"/>
              </a:rPr>
              <a:t> </a:t>
            </a:r>
            <a:r>
              <a:rPr lang="en-US" b="1" dirty="0"/>
              <a:t>Ill-posed problem</a:t>
            </a:r>
            <a:r>
              <a:rPr lang="en-US" b="1" dirty="0">
                <a:solidFill>
                  <a:srgbClr val="00CC99"/>
                </a:solidFill>
              </a:rPr>
              <a:t>: </a:t>
            </a:r>
            <a:r>
              <a:rPr lang="en-US" b="1" dirty="0">
                <a:solidFill>
                  <a:schemeClr val="hlink"/>
                </a:solidFill>
                <a:cs typeface="Times New Roman" charset="0"/>
              </a:rPr>
              <a:t>non-linear optimal estimation </a:t>
            </a:r>
            <a:r>
              <a:rPr lang="en-US" b="1" dirty="0">
                <a:solidFill>
                  <a:srgbClr val="00FF00"/>
                </a:solidFill>
                <a:cs typeface="Times New Roman" charset="0"/>
              </a:rPr>
              <a:t>(Rodgers, 2000)</a:t>
            </a:r>
            <a:r>
              <a:rPr lang="en-US" b="1" dirty="0">
                <a:solidFill>
                  <a:schemeClr val="hlink"/>
                </a:solidFill>
                <a:cs typeface="Times New Roman" charset="0"/>
              </a:rPr>
              <a:t> with ozone profile climatology </a:t>
            </a:r>
            <a:r>
              <a:rPr lang="en-US" b="1" dirty="0">
                <a:solidFill>
                  <a:srgbClr val="00FF00"/>
                </a:solidFill>
                <a:cs typeface="Times New Roman" charset="0"/>
              </a:rPr>
              <a:t>(McPeters et al., 2007)</a:t>
            </a:r>
            <a:r>
              <a:rPr lang="en-US" b="1" dirty="0">
                <a:solidFill>
                  <a:schemeClr val="hlink"/>
                </a:solidFill>
                <a:cs typeface="Times New Roman" charset="0"/>
              </a:rPr>
              <a:t> to constrain retrievals</a:t>
            </a:r>
            <a:endParaRPr lang="en-US" b="1" dirty="0">
              <a:solidFill>
                <a:srgbClr val="00CC99"/>
              </a:solidFill>
            </a:endParaRPr>
          </a:p>
          <a:p>
            <a:pPr algn="just">
              <a:buClr>
                <a:schemeClr val="hlink"/>
              </a:buClr>
              <a:buSzPct val="80000"/>
              <a:buFont typeface="Monotype Sorts" charset="0"/>
              <a:buChar char="n"/>
            </a:pPr>
            <a:endParaRPr lang="en-US" sz="2400" b="1" dirty="0">
              <a:solidFill>
                <a:srgbClr val="00CC99"/>
              </a:solidFill>
            </a:endParaRPr>
          </a:p>
          <a:p>
            <a:pPr algn="just">
              <a:buClr>
                <a:schemeClr val="hlink"/>
              </a:buClr>
              <a:buSzPct val="80000"/>
              <a:buFont typeface="Monotype Sorts" charset="0"/>
              <a:buNone/>
            </a:pPr>
            <a:endParaRPr lang="en-US" b="1" dirty="0">
              <a:solidFill>
                <a:srgbClr val="00CC99"/>
              </a:solidFill>
            </a:endParaRPr>
          </a:p>
          <a:p>
            <a:pPr algn="just">
              <a:spcBef>
                <a:spcPts val="1200"/>
              </a:spcBef>
              <a:buClr>
                <a:schemeClr val="hlink"/>
              </a:buClr>
              <a:buSzPct val="80000"/>
              <a:buFont typeface="Monotype Sorts" charset="0"/>
              <a:buNone/>
            </a:pPr>
            <a:endParaRPr lang="en-US" b="1" dirty="0">
              <a:solidFill>
                <a:schemeClr val="hlink"/>
              </a:solidFill>
            </a:endParaRPr>
          </a:p>
          <a:p>
            <a:pPr algn="just">
              <a:buClr>
                <a:schemeClr val="hlink"/>
              </a:buClr>
              <a:buSzPct val="80000"/>
              <a:buFont typeface="Monotype Sorts" charset="0"/>
              <a:buNone/>
            </a:pPr>
            <a:r>
              <a:rPr lang="en-US" b="1" dirty="0">
                <a:solidFill>
                  <a:schemeClr val="hlink"/>
                </a:solidFill>
              </a:rPr>
              <a:t>Y:  Measurement vector (e.g., radiances)   </a:t>
            </a:r>
          </a:p>
          <a:p>
            <a:pPr lvl="1"/>
            <a:r>
              <a:rPr lang="en-US" b="1" dirty="0">
                <a:solidFill>
                  <a:schemeClr val="hlink"/>
                </a:solidFill>
              </a:rPr>
              <a:t>X,  X</a:t>
            </a:r>
            <a:r>
              <a:rPr lang="en-US" b="1" baseline="-25000" dirty="0">
                <a:solidFill>
                  <a:schemeClr val="hlink"/>
                </a:solidFill>
              </a:rPr>
              <a:t>i</a:t>
            </a:r>
            <a:r>
              <a:rPr lang="en-US" b="1" dirty="0">
                <a:solidFill>
                  <a:schemeClr val="hlink"/>
                </a:solidFill>
              </a:rPr>
              <a:t>, X</a:t>
            </a:r>
            <a:r>
              <a:rPr lang="en-US" b="1" baseline="-25000" dirty="0">
                <a:solidFill>
                  <a:schemeClr val="hlink"/>
                </a:solidFill>
              </a:rPr>
              <a:t>i+1</a:t>
            </a:r>
            <a:r>
              <a:rPr lang="en-US" b="1" dirty="0">
                <a:solidFill>
                  <a:schemeClr val="hlink"/>
                </a:solidFill>
              </a:rPr>
              <a:t>:  State vector (e.g. ozone profile)</a:t>
            </a:r>
          </a:p>
          <a:p>
            <a:pPr lvl="1"/>
            <a:r>
              <a:rPr lang="en-US" b="1" dirty="0">
                <a:solidFill>
                  <a:schemeClr val="hlink"/>
                </a:solidFill>
              </a:rPr>
              <a:t>X</a:t>
            </a:r>
            <a:r>
              <a:rPr lang="en-US" b="1" baseline="-25000" dirty="0">
                <a:solidFill>
                  <a:schemeClr val="hlink"/>
                </a:solidFill>
              </a:rPr>
              <a:t>a</a:t>
            </a:r>
            <a:r>
              <a:rPr lang="en-US" b="1" dirty="0">
                <a:solidFill>
                  <a:schemeClr val="hlink"/>
                </a:solidFill>
              </a:rPr>
              <a:t>: </a:t>
            </a:r>
            <a:r>
              <a:rPr lang="en-US" b="1" i="1" dirty="0">
                <a:solidFill>
                  <a:schemeClr val="hlink"/>
                </a:solidFill>
              </a:rPr>
              <a:t>a priori</a:t>
            </a:r>
            <a:r>
              <a:rPr lang="en-US" b="1" dirty="0">
                <a:solidFill>
                  <a:schemeClr val="hlink"/>
                </a:solidFill>
              </a:rPr>
              <a:t> state vector </a:t>
            </a:r>
          </a:p>
          <a:p>
            <a:pPr lvl="1"/>
            <a:r>
              <a:rPr lang="en-US" b="1" dirty="0">
                <a:solidFill>
                  <a:schemeClr val="hlink"/>
                </a:solidFill>
              </a:rPr>
              <a:t>K : Weighting function matrix, sensitivity of radiances to ozone</a:t>
            </a:r>
          </a:p>
          <a:p>
            <a:pPr lvl="1"/>
            <a:r>
              <a:rPr lang="en-US" b="1" dirty="0">
                <a:solidFill>
                  <a:schemeClr val="hlink"/>
                </a:solidFill>
              </a:rPr>
              <a:t>Sa: </a:t>
            </a:r>
            <a:r>
              <a:rPr lang="en-US" b="1" i="1" dirty="0">
                <a:solidFill>
                  <a:schemeClr val="hlink"/>
                </a:solidFill>
              </a:rPr>
              <a:t>A priori</a:t>
            </a:r>
            <a:r>
              <a:rPr lang="en-US" b="1" dirty="0">
                <a:solidFill>
                  <a:schemeClr val="hlink"/>
                </a:solidFill>
              </a:rPr>
              <a:t> covariance matrix</a:t>
            </a:r>
          </a:p>
          <a:p>
            <a:pPr lvl="1"/>
            <a:r>
              <a:rPr lang="en-US" b="1" dirty="0">
                <a:solidFill>
                  <a:schemeClr val="hlink"/>
                </a:solidFill>
                <a:sym typeface="Symbol" charset="0"/>
              </a:rPr>
              <a:t>Sy</a:t>
            </a:r>
            <a:r>
              <a:rPr lang="en-US" b="1" dirty="0">
                <a:solidFill>
                  <a:schemeClr val="hlink"/>
                </a:solidFill>
              </a:rPr>
              <a:t>: Measurement error covariance matrix</a:t>
            </a:r>
          </a:p>
        </p:txBody>
      </p:sp>
      <p:sp>
        <p:nvSpPr>
          <p:cNvPr id="51205" name="Rectangle 5"/>
          <p:cNvSpPr>
            <a:spLocks noChangeArrowheads="1"/>
          </p:cNvSpPr>
          <p:nvPr/>
        </p:nvSpPr>
        <p:spPr bwMode="auto">
          <a:xfrm>
            <a:off x="3400425" y="2528889"/>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endParaRPr lang="en-US"/>
          </a:p>
        </p:txBody>
      </p:sp>
      <p:sp>
        <p:nvSpPr>
          <p:cNvPr id="51206" name="Rectangle 6"/>
          <p:cNvSpPr>
            <a:spLocks noChangeArrowheads="1"/>
          </p:cNvSpPr>
          <p:nvPr/>
        </p:nvSpPr>
        <p:spPr bwMode="auto">
          <a:xfrm>
            <a:off x="1524001" y="-153888"/>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51207" name="Object 7"/>
          <p:cNvGraphicFramePr>
            <a:graphicFrameLocks noChangeAspect="1"/>
          </p:cNvGraphicFramePr>
          <p:nvPr>
            <p:extLst>
              <p:ext uri="{D42A27DB-BD31-4B8C-83A1-F6EECF244321}">
                <p14:modId xmlns:p14="http://schemas.microsoft.com/office/powerpoint/2010/main" val="2194204674"/>
              </p:ext>
            </p:extLst>
          </p:nvPr>
        </p:nvGraphicFramePr>
        <p:xfrm>
          <a:off x="2615185" y="3719470"/>
          <a:ext cx="5867400" cy="871537"/>
        </p:xfrm>
        <a:graphic>
          <a:graphicData uri="http://schemas.openxmlformats.org/presentationml/2006/ole">
            <mc:AlternateContent xmlns:mc="http://schemas.openxmlformats.org/markup-compatibility/2006">
              <mc:Choice xmlns:v="urn:schemas-microsoft-com:vml" Requires="v">
                <p:oleObj name="Equation" r:id="rId4" imgW="3530600" imgH="520700" progId="">
                  <p:embed/>
                </p:oleObj>
              </mc:Choice>
              <mc:Fallback>
                <p:oleObj name="Equation" r:id="rId4" imgW="3530600" imgH="520700" progId="">
                  <p:embed/>
                  <p:pic>
                    <p:nvPicPr>
                      <p:cNvPr id="5120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5185" y="3719470"/>
                        <a:ext cx="5867400" cy="87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1208" name="Rectangle 8"/>
          <p:cNvSpPr>
            <a:spLocks noChangeArrowheads="1"/>
          </p:cNvSpPr>
          <p:nvPr/>
        </p:nvSpPr>
        <p:spPr bwMode="auto">
          <a:xfrm>
            <a:off x="1524001" y="-153888"/>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51209" name="Object 9"/>
          <p:cNvGraphicFramePr>
            <a:graphicFrameLocks noChangeAspect="1"/>
          </p:cNvGraphicFramePr>
          <p:nvPr>
            <p:extLst>
              <p:ext uri="{D42A27DB-BD31-4B8C-83A1-F6EECF244321}">
                <p14:modId xmlns:p14="http://schemas.microsoft.com/office/powerpoint/2010/main" val="105680451"/>
              </p:ext>
            </p:extLst>
          </p:nvPr>
        </p:nvGraphicFramePr>
        <p:xfrm>
          <a:off x="2647188" y="4508994"/>
          <a:ext cx="6858000" cy="458788"/>
        </p:xfrm>
        <a:graphic>
          <a:graphicData uri="http://schemas.openxmlformats.org/presentationml/2006/ole">
            <mc:AlternateContent xmlns:mc="http://schemas.openxmlformats.org/markup-compatibility/2006">
              <mc:Choice xmlns:v="urn:schemas-microsoft-com:vml" Requires="v">
                <p:oleObj name="Equation" r:id="rId6" imgW="3835400" imgH="254000" progId="">
                  <p:embed/>
                </p:oleObj>
              </mc:Choice>
              <mc:Fallback>
                <p:oleObj name="Equation" r:id="rId6" imgW="3835400" imgH="254000" progId="">
                  <p:embed/>
                  <p:pic>
                    <p:nvPicPr>
                      <p:cNvPr id="5120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7188" y="4508994"/>
                        <a:ext cx="68580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1210" name="Text Box 10"/>
          <p:cNvSpPr txBox="1">
            <a:spLocks noChangeArrowheads="1"/>
          </p:cNvSpPr>
          <p:nvPr/>
        </p:nvSpPr>
        <p:spPr bwMode="auto">
          <a:xfrm>
            <a:off x="3505200" y="6461126"/>
            <a:ext cx="4114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spcBef>
                <a:spcPct val="50000"/>
              </a:spcBef>
            </a:pPr>
            <a:endParaRPr lang="en-US"/>
          </a:p>
        </p:txBody>
      </p:sp>
      <p:sp>
        <p:nvSpPr>
          <p:cNvPr id="51211" name="Text Box 11"/>
          <p:cNvSpPr txBox="1">
            <a:spLocks noChangeArrowheads="1"/>
          </p:cNvSpPr>
          <p:nvPr/>
        </p:nvSpPr>
        <p:spPr bwMode="auto">
          <a:xfrm>
            <a:off x="7608009" y="6490467"/>
            <a:ext cx="45537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lgn="ctr">
              <a:spcBef>
                <a:spcPct val="50000"/>
              </a:spcBef>
            </a:pPr>
            <a:r>
              <a:rPr lang="en-US" b="1" u="sng" dirty="0">
                <a:solidFill>
                  <a:srgbClr val="00CC00"/>
                </a:solidFill>
              </a:rPr>
              <a:t>Liu et al., 2005, JGR, Liu et al., 2010</a:t>
            </a:r>
          </a:p>
        </p:txBody>
      </p:sp>
      <p:pic>
        <p:nvPicPr>
          <p:cNvPr id="3" name="Picture 2" descr="Men standing next to each other in a room&#10;&#10;AI-generated content may be incorrect.">
            <a:extLst>
              <a:ext uri="{FF2B5EF4-FFF2-40B4-BE49-F238E27FC236}">
                <a16:creationId xmlns:a16="http://schemas.microsoft.com/office/drawing/2014/main" id="{1FB9EC39-5D8C-4539-3A19-F07322143D3C}"/>
              </a:ext>
            </a:extLst>
          </p:cNvPr>
          <p:cNvPicPr>
            <a:picLocks noChangeAspect="1"/>
          </p:cNvPicPr>
          <p:nvPr/>
        </p:nvPicPr>
        <p:blipFill>
          <a:blip r:embed="rId8"/>
          <a:srcRect l="29738" t="3505" r="11786"/>
          <a:stretch>
            <a:fillRect/>
          </a:stretch>
        </p:blipFill>
        <p:spPr>
          <a:xfrm>
            <a:off x="43045" y="741382"/>
            <a:ext cx="2572140" cy="3182072"/>
          </a:xfrm>
          <a:prstGeom prst="rect">
            <a:avLst/>
          </a:prstGeom>
        </p:spPr>
      </p:pic>
      <p:sp>
        <p:nvSpPr>
          <p:cNvPr id="4" name="TextBox 3">
            <a:extLst>
              <a:ext uri="{FF2B5EF4-FFF2-40B4-BE49-F238E27FC236}">
                <a16:creationId xmlns:a16="http://schemas.microsoft.com/office/drawing/2014/main" id="{1798E847-AB9F-D101-815C-98621A73A7AC}"/>
              </a:ext>
            </a:extLst>
          </p:cNvPr>
          <p:cNvSpPr txBox="1"/>
          <p:nvPr/>
        </p:nvSpPr>
        <p:spPr>
          <a:xfrm>
            <a:off x="23233" y="3924687"/>
            <a:ext cx="2820551" cy="3046988"/>
          </a:xfrm>
          <a:prstGeom prst="rect">
            <a:avLst/>
          </a:prstGeom>
          <a:noFill/>
        </p:spPr>
        <p:txBody>
          <a:bodyPr wrap="square" rtlCol="0">
            <a:spAutoFit/>
          </a:bodyPr>
          <a:lstStyle/>
          <a:p>
            <a:r>
              <a:rPr lang="en-US" sz="1600" dirty="0">
                <a:solidFill>
                  <a:schemeClr val="tx1"/>
                </a:solidFill>
              </a:rPr>
              <a:t>Kelly: </a:t>
            </a:r>
            <a:r>
              <a:rPr lang="en-US" sz="1600" dirty="0">
                <a:solidFill>
                  <a:srgbClr val="00B050"/>
                </a:solidFill>
              </a:rPr>
              <a:t>always available to help and provide hands on teaching: solar ref, wave. calibration, </a:t>
            </a:r>
            <a:r>
              <a:rPr lang="en-US" sz="1600" dirty="0" err="1">
                <a:solidFill>
                  <a:srgbClr val="00B050"/>
                </a:solidFill>
              </a:rPr>
              <a:t>undersampling</a:t>
            </a:r>
            <a:r>
              <a:rPr lang="en-US" sz="1600" dirty="0">
                <a:solidFill>
                  <a:srgbClr val="00B050"/>
                </a:solidFill>
              </a:rPr>
              <a:t>, Ring effect, cross sections, spectroscopy, numerical recipes, …</a:t>
            </a:r>
          </a:p>
          <a:p>
            <a:endParaRPr lang="en-US" sz="1600" dirty="0"/>
          </a:p>
          <a:p>
            <a:r>
              <a:rPr lang="en-US" sz="1600" dirty="0">
                <a:solidFill>
                  <a:srgbClr val="00B050"/>
                </a:solidFill>
              </a:rPr>
              <a:t>Also thanks a lot for help &amp; discussions from Chris </a:t>
            </a:r>
            <a:r>
              <a:rPr lang="en-US" sz="1600" dirty="0" err="1">
                <a:solidFill>
                  <a:srgbClr val="00B050"/>
                </a:solidFill>
              </a:rPr>
              <a:t>Sioris</a:t>
            </a:r>
            <a:r>
              <a:rPr lang="en-US" sz="1600" dirty="0">
                <a:solidFill>
                  <a:srgbClr val="00B050"/>
                </a:solidFill>
              </a:rPr>
              <a:t>, Thomas Kurosu, Rob Spur et al.</a:t>
            </a:r>
          </a:p>
        </p:txBody>
      </p:sp>
      <p:sp>
        <p:nvSpPr>
          <p:cNvPr id="5" name="TextBox 4">
            <a:extLst>
              <a:ext uri="{FF2B5EF4-FFF2-40B4-BE49-F238E27FC236}">
                <a16:creationId xmlns:a16="http://schemas.microsoft.com/office/drawing/2014/main" id="{94A54AB7-76AE-B11E-E04E-6D2D427D2A9E}"/>
              </a:ext>
            </a:extLst>
          </p:cNvPr>
          <p:cNvSpPr txBox="1"/>
          <p:nvPr/>
        </p:nvSpPr>
        <p:spPr>
          <a:xfrm>
            <a:off x="0" y="761343"/>
            <a:ext cx="2615185" cy="523220"/>
          </a:xfrm>
          <a:prstGeom prst="rect">
            <a:avLst/>
          </a:prstGeom>
          <a:noFill/>
        </p:spPr>
        <p:txBody>
          <a:bodyPr wrap="square" rtlCol="0">
            <a:spAutoFit/>
          </a:bodyPr>
          <a:lstStyle/>
          <a:p>
            <a:r>
              <a:rPr lang="en-US" dirty="0">
                <a:solidFill>
                  <a:schemeClr val="bg1"/>
                </a:solidFill>
              </a:rPr>
              <a:t>Worked with Kelly since Feb. 2003</a:t>
            </a: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p:cNvSpPr>
            <a:spLocks noGrp="1"/>
          </p:cNvSpPr>
          <p:nvPr>
            <p:ph type="sldNum" sz="quarter" idx="12"/>
          </p:nvPr>
        </p:nvSpPr>
        <p:spPr>
          <a:xfrm>
            <a:off x="9652000"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61D00EF8-7DC8-DE44-BC74-649E15E45DD2}" type="slidenum">
              <a:rPr lang="en-US" sz="1400">
                <a:solidFill>
                  <a:schemeClr val="hlink"/>
                </a:solidFill>
                <a:latin typeface="Arial" charset="0"/>
              </a:rPr>
              <a:pPr/>
              <a:t>5</a:t>
            </a:fld>
            <a:endParaRPr lang="en-US" sz="1400">
              <a:solidFill>
                <a:schemeClr val="hlink"/>
              </a:solidFill>
              <a:latin typeface="Arial" charset="0"/>
            </a:endParaRPr>
          </a:p>
        </p:txBody>
      </p:sp>
      <p:pic>
        <p:nvPicPr>
          <p:cNvPr id="53250" name="Picture 90" descr="D:\RESCFA\resdocu\PRESEN\ozprof_algorithm_diagram_final.png"/>
          <p:cNvPicPr>
            <a:picLocks noChangeAspect="1" noChangeArrowheads="1"/>
          </p:cNvPicPr>
          <p:nvPr/>
        </p:nvPicPr>
        <p:blipFill>
          <a:blip r:embed="rId3">
            <a:extLst>
              <a:ext uri="{28A0092B-C50C-407E-A947-70E740481C1C}">
                <a14:useLocalDpi xmlns:a14="http://schemas.microsoft.com/office/drawing/2010/main" val="0"/>
              </a:ext>
            </a:extLst>
          </a:blip>
          <a:srcRect l="7867" t="14151" r="11629" b="17296"/>
          <a:stretch>
            <a:fillRect/>
          </a:stretch>
        </p:blipFill>
        <p:spPr bwMode="auto">
          <a:xfrm>
            <a:off x="1523999" y="675082"/>
            <a:ext cx="9144000" cy="536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Rectangle 5"/>
          <p:cNvSpPr>
            <a:spLocks noChangeArrowheads="1"/>
          </p:cNvSpPr>
          <p:nvPr/>
        </p:nvSpPr>
        <p:spPr bwMode="auto">
          <a:xfrm>
            <a:off x="3400425" y="2528889"/>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endParaRPr lang="en-US"/>
          </a:p>
        </p:txBody>
      </p:sp>
      <p:sp>
        <p:nvSpPr>
          <p:cNvPr id="53254" name="Rectangle 6"/>
          <p:cNvSpPr>
            <a:spLocks noChangeArrowheads="1"/>
          </p:cNvSpPr>
          <p:nvPr/>
        </p:nvSpPr>
        <p:spPr bwMode="auto">
          <a:xfrm>
            <a:off x="1524001" y="3013176"/>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en-US"/>
          </a:p>
        </p:txBody>
      </p:sp>
      <p:sp>
        <p:nvSpPr>
          <p:cNvPr id="53255" name="Rectangle 91"/>
          <p:cNvSpPr>
            <a:spLocks noChangeArrowheads="1"/>
          </p:cNvSpPr>
          <p:nvPr/>
        </p:nvSpPr>
        <p:spPr bwMode="auto">
          <a:xfrm>
            <a:off x="0" y="6040175"/>
            <a:ext cx="12192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hangingPunct="0">
              <a:buFontTx/>
              <a:buBlip>
                <a:blip r:embed="rId4"/>
              </a:buBlip>
            </a:pPr>
            <a:r>
              <a:rPr lang="en-US" sz="2200" b="1" dirty="0"/>
              <a:t> Keys to successful retrievals: </a:t>
            </a:r>
            <a:r>
              <a:rPr lang="en-US" sz="2200" b="1" dirty="0">
                <a:solidFill>
                  <a:schemeClr val="hlink"/>
                </a:solidFill>
                <a:cs typeface="Times New Roman" charset="0"/>
              </a:rPr>
              <a:t>accurate calibration and forward model simulations, fit the measurements to better than 0.1-0.2% in the Huggins bands</a:t>
            </a:r>
          </a:p>
        </p:txBody>
      </p:sp>
      <p:sp>
        <p:nvSpPr>
          <p:cNvPr id="4" name="Rectangle 3">
            <a:extLst>
              <a:ext uri="{FF2B5EF4-FFF2-40B4-BE49-F238E27FC236}">
                <a16:creationId xmlns:a16="http://schemas.microsoft.com/office/drawing/2014/main" id="{067BAE06-883C-FD7D-EC62-3A08E7B89A9B}"/>
              </a:ext>
            </a:extLst>
          </p:cNvPr>
          <p:cNvSpPr txBox="1">
            <a:spLocks noChangeArrowheads="1"/>
          </p:cNvSpPr>
          <p:nvPr/>
        </p:nvSpPr>
        <p:spPr bwMode="auto">
          <a:xfrm>
            <a:off x="1524" y="161928"/>
            <a:ext cx="1219047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a:solidFill>
                  <a:schemeClr val="tx2"/>
                </a:solidFill>
                <a:latin typeface="+mj-lt"/>
                <a:ea typeface="ＭＳ Ｐゴシック" charset="0"/>
                <a:cs typeface="ＭＳ Ｐゴシック" charset="0"/>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charset="0"/>
                <a:cs typeface="ＭＳ Ｐゴシック"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a:lstStyle>
          <a:p>
            <a:pPr>
              <a:buClrTx/>
              <a:buFontTx/>
            </a:pPr>
            <a:r>
              <a:rPr lang="en-US" sz="3200">
                <a:solidFill>
                  <a:srgbClr val="FF0000"/>
                </a:solidFill>
                <a:latin typeface="Arial Narrow" charset="0"/>
              </a:rPr>
              <a:t>SAO Ozone Profile and Tropospheric Ozone Algorithm</a:t>
            </a:r>
            <a:endParaRPr lang="en-US" sz="3200" dirty="0">
              <a:solidFill>
                <a:srgbClr val="FF0000"/>
              </a:solidFill>
              <a:latin typeface="Arial Narrow" charset="0"/>
            </a:endParaRP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5"/>
          <p:cNvSpPr>
            <a:spLocks noGrp="1"/>
          </p:cNvSpPr>
          <p:nvPr>
            <p:ph type="sldNum" sz="quarter" idx="12"/>
          </p:nvPr>
        </p:nvSpPr>
        <p:spPr>
          <a:xfrm>
            <a:off x="9648490"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fld id="{8FABF335-170E-AD40-BC25-50E4AA52508A}" type="slidenum">
              <a:rPr lang="en-US" sz="1400" kern="1200">
                <a:solidFill>
                  <a:srgbClr val="0000CC"/>
                </a:solidFill>
                <a:latin typeface="Arial" charset="0"/>
              </a:rPr>
              <a:pPr fontAlgn="base">
                <a:spcBef>
                  <a:spcPct val="0"/>
                </a:spcBef>
                <a:spcAft>
                  <a:spcPct val="0"/>
                </a:spcAft>
                <a:buClrTx/>
              </a:pPr>
              <a:t>6</a:t>
            </a:fld>
            <a:endParaRPr lang="en-US" sz="1400" kern="1200" dirty="0">
              <a:solidFill>
                <a:srgbClr val="0000CC"/>
              </a:solidFill>
              <a:latin typeface="Arial" charset="0"/>
            </a:endParaRPr>
          </a:p>
        </p:txBody>
      </p:sp>
      <p:pic>
        <p:nvPicPr>
          <p:cNvPr id="61442" name="Picture 15" descr="ozprof_orbcxs_71022024_v2"/>
          <p:cNvPicPr>
            <a:picLocks noChangeAspect="1" noChangeArrowheads="1"/>
          </p:cNvPicPr>
          <p:nvPr/>
        </p:nvPicPr>
        <p:blipFill>
          <a:blip r:embed="rId3">
            <a:extLst>
              <a:ext uri="{28A0092B-C50C-407E-A947-70E740481C1C}">
                <a14:useLocalDpi xmlns:a14="http://schemas.microsoft.com/office/drawing/2010/main" val="0"/>
              </a:ext>
            </a:extLst>
          </a:blip>
          <a:srcRect l="13539" t="10085" r="8076" b="10252"/>
          <a:stretch>
            <a:fillRect/>
          </a:stretch>
        </p:blipFill>
        <p:spPr bwMode="auto">
          <a:xfrm>
            <a:off x="84515" y="1527024"/>
            <a:ext cx="5435485" cy="3270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4" name="Rectangle 4"/>
          <p:cNvSpPr>
            <a:spLocks noChangeArrowheads="1"/>
          </p:cNvSpPr>
          <p:nvPr/>
        </p:nvSpPr>
        <p:spPr bwMode="auto">
          <a:xfrm>
            <a:off x="3400425" y="2528888"/>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fontAlgn="base" hangingPunct="0">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61445" name="Text Box 8"/>
          <p:cNvSpPr txBox="1">
            <a:spLocks noChangeArrowheads="1"/>
          </p:cNvSpPr>
          <p:nvPr/>
        </p:nvSpPr>
        <p:spPr bwMode="auto">
          <a:xfrm>
            <a:off x="393192" y="5610832"/>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r>
              <a:rPr lang="en-US" sz="2400" b="1" kern="1200" dirty="0">
                <a:solidFill>
                  <a:srgbClr val="FF0000"/>
                </a:solidFill>
              </a:rPr>
              <a:t>Ozone hole</a:t>
            </a:r>
          </a:p>
        </p:txBody>
      </p:sp>
      <p:sp>
        <p:nvSpPr>
          <p:cNvPr id="61446" name="Text Box 10"/>
          <p:cNvSpPr txBox="1">
            <a:spLocks noChangeArrowheads="1"/>
          </p:cNvSpPr>
          <p:nvPr/>
        </p:nvSpPr>
        <p:spPr bwMode="auto">
          <a:xfrm>
            <a:off x="1517904" y="5342192"/>
            <a:ext cx="441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r>
              <a:rPr lang="en-US" sz="2400" b="1" kern="1200" dirty="0">
                <a:solidFill>
                  <a:srgbClr val="FF0000"/>
                </a:solidFill>
              </a:rPr>
              <a:t>Biomass burning over Indonesia</a:t>
            </a:r>
          </a:p>
        </p:txBody>
      </p:sp>
      <p:sp>
        <p:nvSpPr>
          <p:cNvPr id="61447" name="Line 7"/>
          <p:cNvSpPr>
            <a:spLocks noChangeShapeType="1"/>
          </p:cNvSpPr>
          <p:nvPr/>
        </p:nvSpPr>
        <p:spPr bwMode="auto">
          <a:xfrm flipH="1" flipV="1">
            <a:off x="637540" y="3894948"/>
            <a:ext cx="457200" cy="17526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61448" name="Line 9"/>
          <p:cNvSpPr>
            <a:spLocks noChangeShapeType="1"/>
          </p:cNvSpPr>
          <p:nvPr/>
        </p:nvSpPr>
        <p:spPr bwMode="auto">
          <a:xfrm flipH="1" flipV="1">
            <a:off x="2802257" y="4376922"/>
            <a:ext cx="228600" cy="10668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61449" name="Rectangle 3"/>
          <p:cNvSpPr>
            <a:spLocks noGrp="1" noChangeArrowheads="1"/>
          </p:cNvSpPr>
          <p:nvPr>
            <p:ph type="title"/>
          </p:nvPr>
        </p:nvSpPr>
        <p:spPr>
          <a:xfrm>
            <a:off x="0" y="0"/>
            <a:ext cx="12188490" cy="993232"/>
          </a:xfrm>
        </p:spPr>
        <p:txBody>
          <a:bodyPr/>
          <a:lstStyle/>
          <a:p>
            <a:pPr>
              <a:lnSpc>
                <a:spcPct val="100000"/>
              </a:lnSpc>
            </a:pPr>
            <a:r>
              <a:rPr lang="en-US" sz="3200" dirty="0">
                <a:solidFill>
                  <a:srgbClr val="FF0000"/>
                </a:solidFill>
                <a:latin typeface="Arial Narrow" charset="0"/>
              </a:rPr>
              <a:t>Examples of Ozone Profile Retrievals and Tropospheric Ozone Column (GOME,1997m1022-24)</a:t>
            </a:r>
          </a:p>
        </p:txBody>
      </p:sp>
      <p:sp>
        <p:nvSpPr>
          <p:cNvPr id="61450" name="WordArt 16"/>
          <p:cNvSpPr>
            <a:spLocks noChangeArrowheads="1" noChangeShapeType="1" noTextEdit="1"/>
          </p:cNvSpPr>
          <p:nvPr/>
        </p:nvSpPr>
        <p:spPr bwMode="auto">
          <a:xfrm>
            <a:off x="1248129" y="1867155"/>
            <a:ext cx="3212084" cy="815880"/>
          </a:xfrm>
          <a:prstGeom prst="rect">
            <a:avLst/>
          </a:prstGeom>
        </p:spPr>
        <p:txBody>
          <a:bodyPr wrap="none" fromWordArt="1">
            <a:prstTxWarp prst="textPlain">
              <a:avLst>
                <a:gd name="adj" fmla="val 50000"/>
              </a:avLst>
            </a:prstTxWarp>
          </a:bodyPr>
          <a:lstStyle/>
          <a:p>
            <a:pPr algn="ctr" fontAlgn="base">
              <a:spcBef>
                <a:spcPct val="0"/>
              </a:spcBef>
              <a:spcAft>
                <a:spcPct val="0"/>
              </a:spcAft>
              <a:buClrTx/>
            </a:pPr>
            <a:r>
              <a:rPr kumimoji="1" lang="en-US" sz="32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24 ~2.5-km layers</a:t>
            </a:r>
          </a:p>
          <a:p>
            <a:pPr algn="ctr" fontAlgn="base">
              <a:spcBef>
                <a:spcPct val="0"/>
              </a:spcBef>
              <a:spcAft>
                <a:spcPct val="0"/>
              </a:spcAft>
              <a:buClrTx/>
            </a:pPr>
            <a:r>
              <a:rPr kumimoji="1" lang="en-US" sz="32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4-6 tropospheric layers</a:t>
            </a:r>
          </a:p>
        </p:txBody>
      </p:sp>
      <p:sp>
        <p:nvSpPr>
          <p:cNvPr id="61451" name="Text Box 17"/>
          <p:cNvSpPr txBox="1">
            <a:spLocks noChangeArrowheads="1"/>
          </p:cNvSpPr>
          <p:nvPr/>
        </p:nvSpPr>
        <p:spPr bwMode="auto">
          <a:xfrm>
            <a:off x="-8335" y="5999187"/>
            <a:ext cx="653036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50000"/>
              </a:spcBef>
              <a:spcAft>
                <a:spcPct val="0"/>
              </a:spcAft>
              <a:buClrTx/>
            </a:pPr>
            <a:r>
              <a:rPr lang="en-US" sz="1800" b="1" u="sng" kern="1200" dirty="0">
                <a:solidFill>
                  <a:srgbClr val="00CC00"/>
                </a:solidFill>
              </a:rPr>
              <a:t>Liu et al., 2005, </a:t>
            </a:r>
            <a:r>
              <a:rPr lang="en-US" sz="1800" dirty="0"/>
              <a:t>Ozone Profile and Tropospheric Ozone Retrieval from Global Ozone Monitoring Experiment (GOME): Algorithm Description and Validation, JGR</a:t>
            </a:r>
            <a:endParaRPr lang="en-US" sz="1800" b="1" u="sng" kern="1200" dirty="0">
              <a:solidFill>
                <a:srgbClr val="00CC00"/>
              </a:solidFill>
            </a:endParaRPr>
          </a:p>
        </p:txBody>
      </p:sp>
      <p:pic>
        <p:nvPicPr>
          <p:cNvPr id="2" name="Picture 6" descr="glbtco_7102224">
            <a:extLst>
              <a:ext uri="{FF2B5EF4-FFF2-40B4-BE49-F238E27FC236}">
                <a16:creationId xmlns:a16="http://schemas.microsoft.com/office/drawing/2014/main" id="{D82EC4C0-DB98-D336-04A7-D9BCF9DCF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76" t="39734" r="3789" b="25166"/>
          <a:stretch>
            <a:fillRect/>
          </a:stretch>
        </p:blipFill>
        <p:spPr bwMode="auto">
          <a:xfrm>
            <a:off x="5520000" y="1261872"/>
            <a:ext cx="6668490" cy="3800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9">
            <a:extLst>
              <a:ext uri="{FF2B5EF4-FFF2-40B4-BE49-F238E27FC236}">
                <a16:creationId xmlns:a16="http://schemas.microsoft.com/office/drawing/2014/main" id="{A8DB5145-3A80-908A-81CF-AF4ED57D2F84}"/>
              </a:ext>
            </a:extLst>
          </p:cNvPr>
          <p:cNvSpPr txBox="1">
            <a:spLocks noChangeArrowheads="1"/>
          </p:cNvSpPr>
          <p:nvPr/>
        </p:nvSpPr>
        <p:spPr bwMode="auto">
          <a:xfrm>
            <a:off x="7168899" y="5914197"/>
            <a:ext cx="233235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r>
              <a:rPr lang="en-US" sz="2400" b="1" kern="1200" dirty="0">
                <a:solidFill>
                  <a:srgbClr val="FF0000"/>
                </a:solidFill>
              </a:rPr>
              <a:t>Zonal contrast in the tropics</a:t>
            </a:r>
          </a:p>
        </p:txBody>
      </p:sp>
      <p:sp>
        <p:nvSpPr>
          <p:cNvPr id="8" name="Line 10">
            <a:extLst>
              <a:ext uri="{FF2B5EF4-FFF2-40B4-BE49-F238E27FC236}">
                <a16:creationId xmlns:a16="http://schemas.microsoft.com/office/drawing/2014/main" id="{346F4E1D-3309-7F96-4E57-25F3CF753302}"/>
              </a:ext>
            </a:extLst>
          </p:cNvPr>
          <p:cNvSpPr>
            <a:spLocks noChangeShapeType="1"/>
          </p:cNvSpPr>
          <p:nvPr/>
        </p:nvSpPr>
        <p:spPr bwMode="auto">
          <a:xfrm flipH="1" flipV="1">
            <a:off x="6997291" y="3352800"/>
            <a:ext cx="1048741" cy="2590800"/>
          </a:xfrm>
          <a:prstGeom prst="line">
            <a:avLst/>
          </a:prstGeom>
          <a:noFill/>
          <a:ln w="5715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9" name="Line 11">
            <a:extLst>
              <a:ext uri="{FF2B5EF4-FFF2-40B4-BE49-F238E27FC236}">
                <a16:creationId xmlns:a16="http://schemas.microsoft.com/office/drawing/2014/main" id="{DF2DE68E-5F1F-FA21-A795-637A92A1150C}"/>
              </a:ext>
            </a:extLst>
          </p:cNvPr>
          <p:cNvSpPr>
            <a:spLocks noChangeShapeType="1"/>
          </p:cNvSpPr>
          <p:nvPr/>
        </p:nvSpPr>
        <p:spPr bwMode="auto">
          <a:xfrm flipH="1" flipV="1">
            <a:off x="6522032" y="3429000"/>
            <a:ext cx="1447800" cy="2514600"/>
          </a:xfrm>
          <a:prstGeom prst="line">
            <a:avLst/>
          </a:prstGeom>
          <a:noFill/>
          <a:ln w="5715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10" name="Line 12">
            <a:extLst>
              <a:ext uri="{FF2B5EF4-FFF2-40B4-BE49-F238E27FC236}">
                <a16:creationId xmlns:a16="http://schemas.microsoft.com/office/drawing/2014/main" id="{7A49B91E-19F1-6AE7-EE94-5C3702615897}"/>
              </a:ext>
            </a:extLst>
          </p:cNvPr>
          <p:cNvSpPr>
            <a:spLocks noChangeShapeType="1"/>
          </p:cNvSpPr>
          <p:nvPr/>
        </p:nvSpPr>
        <p:spPr bwMode="auto">
          <a:xfrm flipV="1">
            <a:off x="8046032" y="3352800"/>
            <a:ext cx="508328" cy="2590800"/>
          </a:xfrm>
          <a:prstGeom prst="line">
            <a:avLst/>
          </a:prstGeom>
          <a:noFill/>
          <a:ln w="5715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11" name="Line 13">
            <a:extLst>
              <a:ext uri="{FF2B5EF4-FFF2-40B4-BE49-F238E27FC236}">
                <a16:creationId xmlns:a16="http://schemas.microsoft.com/office/drawing/2014/main" id="{D1E9B605-421C-DA53-4B2C-CEB887712538}"/>
              </a:ext>
            </a:extLst>
          </p:cNvPr>
          <p:cNvSpPr>
            <a:spLocks noChangeShapeType="1"/>
          </p:cNvSpPr>
          <p:nvPr/>
        </p:nvSpPr>
        <p:spPr bwMode="auto">
          <a:xfrm flipV="1">
            <a:off x="8046032" y="3273552"/>
            <a:ext cx="1619176" cy="2670048"/>
          </a:xfrm>
          <a:prstGeom prst="line">
            <a:avLst/>
          </a:prstGeom>
          <a:noFill/>
          <a:ln w="5715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12" name="Text Box 5">
            <a:extLst>
              <a:ext uri="{FF2B5EF4-FFF2-40B4-BE49-F238E27FC236}">
                <a16:creationId xmlns:a16="http://schemas.microsoft.com/office/drawing/2014/main" id="{4E8267EC-7F97-9D32-F3CD-033980FF775D}"/>
              </a:ext>
            </a:extLst>
          </p:cNvPr>
          <p:cNvSpPr txBox="1">
            <a:spLocks noChangeArrowheads="1"/>
          </p:cNvSpPr>
          <p:nvPr/>
        </p:nvSpPr>
        <p:spPr bwMode="auto">
          <a:xfrm>
            <a:off x="9648490" y="5943600"/>
            <a:ext cx="25358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r>
              <a:rPr lang="en-US" sz="2400" b="1" kern="1200" dirty="0">
                <a:solidFill>
                  <a:srgbClr val="FF0000"/>
                </a:solidFill>
              </a:rPr>
              <a:t>Biomass burning over Indonesia</a:t>
            </a:r>
          </a:p>
        </p:txBody>
      </p:sp>
      <p:sp>
        <p:nvSpPr>
          <p:cNvPr id="13" name="Line 7">
            <a:extLst>
              <a:ext uri="{FF2B5EF4-FFF2-40B4-BE49-F238E27FC236}">
                <a16:creationId xmlns:a16="http://schemas.microsoft.com/office/drawing/2014/main" id="{BE3B2162-A51D-199B-235A-A588A17F711D}"/>
              </a:ext>
            </a:extLst>
          </p:cNvPr>
          <p:cNvSpPr>
            <a:spLocks noChangeShapeType="1"/>
          </p:cNvSpPr>
          <p:nvPr/>
        </p:nvSpPr>
        <p:spPr bwMode="auto">
          <a:xfrm flipV="1">
            <a:off x="10343464" y="3273552"/>
            <a:ext cx="115511" cy="2790992"/>
          </a:xfrm>
          <a:prstGeom prst="line">
            <a:avLst/>
          </a:prstGeom>
          <a:noFill/>
          <a:ln w="5715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buClrTx/>
            </a:pPr>
            <a:endParaRPr kumimoji="1" lang="en-US" sz="2000" kern="1200">
              <a:solidFill>
                <a:srgbClr val="009999"/>
              </a:solidFill>
              <a:latin typeface="Times New Roman" charset="0"/>
              <a:ea typeface="ＭＳ Ｐゴシック" charset="0"/>
            </a:endParaRP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5"/>
          <p:cNvSpPr>
            <a:spLocks noGrp="1"/>
          </p:cNvSpPr>
          <p:nvPr>
            <p:ph type="sldNum" sz="quarter" idx="12"/>
          </p:nvPr>
        </p:nvSpPr>
        <p:spPr>
          <a:xfrm>
            <a:off x="9652000"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fld id="{72264D97-DF51-7446-B682-D2CCB7E9C770}" type="slidenum">
              <a:rPr lang="en-US" sz="1400">
                <a:solidFill>
                  <a:schemeClr val="hlink"/>
                </a:solidFill>
                <a:latin typeface="Arial" charset="0"/>
              </a:rPr>
              <a:pPr/>
              <a:t>7</a:t>
            </a:fld>
            <a:endParaRPr lang="en-US" sz="1400" dirty="0">
              <a:solidFill>
                <a:schemeClr val="hlink"/>
              </a:solidFill>
              <a:latin typeface="Arial" charset="0"/>
            </a:endParaRPr>
          </a:p>
        </p:txBody>
      </p:sp>
      <p:sp>
        <p:nvSpPr>
          <p:cNvPr id="112642" name="Rectangle 14"/>
          <p:cNvSpPr>
            <a:spLocks noChangeArrowheads="1"/>
          </p:cNvSpPr>
          <p:nvPr/>
        </p:nvSpPr>
        <p:spPr bwMode="auto">
          <a:xfrm>
            <a:off x="6629400" y="609600"/>
            <a:ext cx="3352800" cy="2154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eaLnBrk="0" hangingPunct="0"/>
            <a:r>
              <a:rPr lang="en-US" b="1">
                <a:solidFill>
                  <a:srgbClr val="FF0000"/>
                </a:solidFill>
              </a:rPr>
              <a:t>GOME minus GEOS-CHEM</a:t>
            </a:r>
          </a:p>
        </p:txBody>
      </p:sp>
      <p:sp>
        <p:nvSpPr>
          <p:cNvPr id="112644" name="Rectangle 3"/>
          <p:cNvSpPr>
            <a:spLocks noGrp="1" noChangeArrowheads="1"/>
          </p:cNvSpPr>
          <p:nvPr>
            <p:ph type="title"/>
          </p:nvPr>
        </p:nvSpPr>
        <p:spPr>
          <a:xfrm>
            <a:off x="0" y="114302"/>
            <a:ext cx="9144000" cy="457200"/>
          </a:xfrm>
        </p:spPr>
        <p:txBody>
          <a:bodyPr vert="horz" wrap="square" lIns="0" tIns="0" rIns="0" bIns="0" numCol="1" anchor="ctr" anchorCtr="0" compatLnSpc="1">
            <a:prstTxWarp prst="textNoShape">
              <a:avLst/>
            </a:prstTxWarp>
          </a:bodyPr>
          <a:lstStyle/>
          <a:p>
            <a:r>
              <a:rPr lang="en-US" sz="3200" dirty="0">
                <a:solidFill>
                  <a:srgbClr val="FF0000"/>
                </a:solidFill>
                <a:latin typeface="Arial Narrow" charset="0"/>
              </a:rPr>
              <a:t>GOME vs. GEOS-Chem (Dec. 96-Nov. 97)</a:t>
            </a:r>
          </a:p>
        </p:txBody>
      </p:sp>
      <p:sp>
        <p:nvSpPr>
          <p:cNvPr id="112645" name="Rectangle 4"/>
          <p:cNvSpPr>
            <a:spLocks noChangeArrowheads="1"/>
          </p:cNvSpPr>
          <p:nvPr/>
        </p:nvSpPr>
        <p:spPr bwMode="auto">
          <a:xfrm>
            <a:off x="3400425" y="2528889"/>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endParaRPr lang="en-US"/>
          </a:p>
        </p:txBody>
      </p:sp>
      <p:sp>
        <p:nvSpPr>
          <p:cNvPr id="112646" name="Text Box 5"/>
          <p:cNvSpPr txBox="1">
            <a:spLocks noChangeArrowheads="1"/>
          </p:cNvSpPr>
          <p:nvPr/>
        </p:nvSpPr>
        <p:spPr bwMode="auto">
          <a:xfrm>
            <a:off x="1736726" y="1309689"/>
            <a:ext cx="930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endParaRPr lang="en-US"/>
          </a:p>
        </p:txBody>
      </p:sp>
      <p:pic>
        <p:nvPicPr>
          <p:cNvPr id="112647" name="Picture 6" descr="gome_goeschem_tropo3_seasavg_9697_fig6"/>
          <p:cNvPicPr>
            <a:picLocks noChangeAspect="1" noChangeArrowheads="1"/>
          </p:cNvPicPr>
          <p:nvPr/>
        </p:nvPicPr>
        <p:blipFill>
          <a:blip r:embed="rId3">
            <a:extLst>
              <a:ext uri="{28A0092B-C50C-407E-A947-70E740481C1C}">
                <a14:useLocalDpi xmlns:a14="http://schemas.microsoft.com/office/drawing/2010/main" val="0"/>
              </a:ext>
            </a:extLst>
          </a:blip>
          <a:srcRect l="5435" t="25658" b="13051"/>
          <a:stretch>
            <a:fillRect/>
          </a:stretch>
        </p:blipFill>
        <p:spPr bwMode="auto">
          <a:xfrm>
            <a:off x="1524000" y="838201"/>
            <a:ext cx="4572000" cy="419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8" name="Text Box 7"/>
          <p:cNvSpPr txBox="1">
            <a:spLocks noChangeArrowheads="1"/>
          </p:cNvSpPr>
          <p:nvPr/>
        </p:nvSpPr>
        <p:spPr bwMode="auto">
          <a:xfrm>
            <a:off x="1524000" y="5184777"/>
            <a:ext cx="4572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lIns="0" tIns="0" rIns="0" bIns="0">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lgn="just">
              <a:spcAft>
                <a:spcPct val="25000"/>
              </a:spcAft>
              <a:buClr>
                <a:schemeClr val="hlink"/>
              </a:buClr>
              <a:buFont typeface="Wingdings" charset="0"/>
              <a:buBlip>
                <a:blip r:embed="rId4"/>
              </a:buBlip>
            </a:pPr>
            <a:r>
              <a:rPr lang="en-US" b="1" dirty="0">
                <a:solidFill>
                  <a:srgbClr val="00CC99"/>
                </a:solidFill>
              </a:rPr>
              <a:t> </a:t>
            </a:r>
            <a:r>
              <a:rPr lang="en-US" b="1" dirty="0"/>
              <a:t>Similar overall structures, global mean biases:</a:t>
            </a:r>
            <a:r>
              <a:rPr lang="en-US" b="1" dirty="0">
                <a:solidFill>
                  <a:srgbClr val="00CC99"/>
                </a:solidFill>
              </a:rPr>
              <a:t> </a:t>
            </a:r>
            <a:r>
              <a:rPr lang="en-US" b="1" dirty="0">
                <a:solidFill>
                  <a:srgbClr val="FF0000"/>
                </a:solidFill>
              </a:rPr>
              <a:t>&lt;2</a:t>
            </a:r>
            <a:r>
              <a:rPr lang="en-US" b="1" dirty="0">
                <a:solidFill>
                  <a:srgbClr val="FF0000"/>
                </a:solidFill>
                <a:cs typeface="Times New Roman" charset="0"/>
              </a:rPr>
              <a:t>±4 DU, r=0.82-0.9</a:t>
            </a:r>
          </a:p>
          <a:p>
            <a:pPr algn="just">
              <a:spcAft>
                <a:spcPct val="25000"/>
              </a:spcAft>
              <a:buClr>
                <a:schemeClr val="hlink"/>
              </a:buClr>
              <a:buFont typeface="Monotype Sorts" charset="0"/>
              <a:buChar char="n"/>
            </a:pPr>
            <a:r>
              <a:rPr lang="en-US" b="1" dirty="0">
                <a:solidFill>
                  <a:srgbClr val="00CC99"/>
                </a:solidFill>
              </a:rPr>
              <a:t> </a:t>
            </a:r>
            <a:r>
              <a:rPr lang="en-US" b="1" dirty="0"/>
              <a:t>SH:</a:t>
            </a:r>
            <a:r>
              <a:rPr lang="en-US" b="1" dirty="0">
                <a:solidFill>
                  <a:srgbClr val="00CC99"/>
                </a:solidFill>
              </a:rPr>
              <a:t>  </a:t>
            </a:r>
            <a:r>
              <a:rPr lang="en-US" b="1" dirty="0">
                <a:solidFill>
                  <a:srgbClr val="FF0000"/>
                </a:solidFill>
                <a:cs typeface="Times New Roman" charset="0"/>
              </a:rPr>
              <a:t>&lt;1±2 DU, r=0.94-0.98</a:t>
            </a:r>
          </a:p>
          <a:p>
            <a:pPr algn="just">
              <a:spcAft>
                <a:spcPct val="25000"/>
              </a:spcAft>
              <a:buClr>
                <a:schemeClr val="hlink"/>
              </a:buClr>
              <a:buFont typeface="Monotype Sorts" charset="0"/>
              <a:buChar char="n"/>
            </a:pPr>
            <a:r>
              <a:rPr lang="en-US" b="1" dirty="0">
                <a:solidFill>
                  <a:srgbClr val="00CC99"/>
                </a:solidFill>
              </a:rPr>
              <a:t> </a:t>
            </a:r>
            <a:r>
              <a:rPr lang="en-US" b="1" dirty="0"/>
              <a:t>NH:</a:t>
            </a:r>
            <a:r>
              <a:rPr lang="en-US" b="1" dirty="0">
                <a:solidFill>
                  <a:srgbClr val="FF0000"/>
                </a:solidFill>
              </a:rPr>
              <a:t>  &lt;4.3±4.6 DU, r=0.6-0.8</a:t>
            </a:r>
          </a:p>
        </p:txBody>
      </p:sp>
      <p:sp>
        <p:nvSpPr>
          <p:cNvPr id="112649" name="Text Box 9"/>
          <p:cNvSpPr txBox="1">
            <a:spLocks noChangeArrowheads="1"/>
          </p:cNvSpPr>
          <p:nvPr/>
        </p:nvSpPr>
        <p:spPr bwMode="auto">
          <a:xfrm>
            <a:off x="2286000" y="685800"/>
            <a:ext cx="9906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r>
              <a:rPr lang="en-US" b="1">
                <a:solidFill>
                  <a:srgbClr val="FF0000"/>
                </a:solidFill>
              </a:rPr>
              <a:t>GOME</a:t>
            </a:r>
          </a:p>
        </p:txBody>
      </p:sp>
      <p:sp>
        <p:nvSpPr>
          <p:cNvPr id="112650" name="Rectangle 10"/>
          <p:cNvSpPr>
            <a:spLocks noChangeArrowheads="1"/>
          </p:cNvSpPr>
          <p:nvPr/>
        </p:nvSpPr>
        <p:spPr bwMode="auto">
          <a:xfrm>
            <a:off x="3962400" y="685800"/>
            <a:ext cx="1676400" cy="2154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eaLnBrk="0" hangingPunct="0"/>
            <a:r>
              <a:rPr lang="en-US" b="1">
                <a:solidFill>
                  <a:srgbClr val="FF0000"/>
                </a:solidFill>
              </a:rPr>
              <a:t>GEOS-Chem</a:t>
            </a:r>
          </a:p>
        </p:txBody>
      </p:sp>
      <p:sp>
        <p:nvSpPr>
          <p:cNvPr id="112651" name="Text Box 11"/>
          <p:cNvSpPr txBox="1">
            <a:spLocks noChangeArrowheads="1"/>
          </p:cNvSpPr>
          <p:nvPr/>
        </p:nvSpPr>
        <p:spPr bwMode="auto">
          <a:xfrm>
            <a:off x="5995417" y="5798779"/>
            <a:ext cx="5105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spcBef>
                <a:spcPct val="50000"/>
              </a:spcBef>
            </a:pPr>
            <a:r>
              <a:rPr lang="en-US" b="1" u="sng" dirty="0">
                <a:solidFill>
                  <a:srgbClr val="00CC00"/>
                </a:solidFill>
              </a:rPr>
              <a:t>Liu et al., 2006, </a:t>
            </a:r>
            <a:r>
              <a:rPr lang="en-US" dirty="0"/>
              <a:t>First directly-retrieved global distribution of tropospheric column ozone: comparison with the GOES-CHEM model, JGR</a:t>
            </a:r>
            <a:endParaRPr lang="en-US" b="1" u="sng" dirty="0">
              <a:solidFill>
                <a:srgbClr val="00CC00"/>
              </a:solidFill>
            </a:endParaRPr>
          </a:p>
        </p:txBody>
      </p:sp>
      <p:pic>
        <p:nvPicPr>
          <p:cNvPr id="112652" name="Picture 12" descr="gome_goeschem_seasdiff_9697_fig7"/>
          <p:cNvPicPr>
            <a:picLocks noChangeAspect="1" noChangeArrowheads="1"/>
          </p:cNvPicPr>
          <p:nvPr/>
        </p:nvPicPr>
        <p:blipFill>
          <a:blip r:embed="rId5">
            <a:extLst>
              <a:ext uri="{28A0092B-C50C-407E-A947-70E740481C1C}">
                <a14:useLocalDpi xmlns:a14="http://schemas.microsoft.com/office/drawing/2010/main" val="0"/>
              </a:ext>
            </a:extLst>
          </a:blip>
          <a:srcRect l="9029" t="42085" r="8333" b="26503"/>
          <a:stretch>
            <a:fillRect/>
          </a:stretch>
        </p:blipFill>
        <p:spPr bwMode="auto">
          <a:xfrm>
            <a:off x="6096000" y="914400"/>
            <a:ext cx="4343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53" name="Rectangle 13"/>
          <p:cNvSpPr>
            <a:spLocks noChangeArrowheads="1"/>
          </p:cNvSpPr>
          <p:nvPr/>
        </p:nvSpPr>
        <p:spPr bwMode="auto">
          <a:xfrm>
            <a:off x="6196584" y="3809999"/>
            <a:ext cx="4572000" cy="1935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342900" indent="-342900" eaLnBrk="0" hangingPunct="0">
              <a:spcBef>
                <a:spcPct val="10000"/>
              </a:spcBef>
              <a:buClr>
                <a:schemeClr val="hlink"/>
              </a:buClr>
              <a:buBlip>
                <a:blip r:embed="rId4"/>
              </a:buBlip>
            </a:pPr>
            <a:r>
              <a:rPr lang="en-US" b="1" dirty="0"/>
              <a:t>GEOS-Chem shows biases of +(5-15) DU over some northern tropical and subtropical regions.</a:t>
            </a:r>
          </a:p>
          <a:p>
            <a:pPr marL="342900" indent="-342900" eaLnBrk="0" hangingPunct="0">
              <a:spcBef>
                <a:spcPct val="10000"/>
              </a:spcBef>
              <a:buClr>
                <a:schemeClr val="hlink"/>
              </a:buClr>
              <a:buBlip>
                <a:blip r:embed="rId4"/>
              </a:buBlip>
            </a:pPr>
            <a:r>
              <a:rPr lang="en-US" b="1" dirty="0"/>
              <a:t>GOME are consistent with MOZAIC except for inadequate capture of enhanced lower trop. O</a:t>
            </a:r>
            <a:r>
              <a:rPr lang="en-US" b="1" baseline="-25000" dirty="0"/>
              <a:t>3</a:t>
            </a:r>
            <a:r>
              <a:rPr lang="en-US" b="1" dirty="0"/>
              <a:t> (DJF North Africa, MAM Southeast Asia) due to reduced sensitivity and the improper a priori O</a:t>
            </a:r>
            <a:r>
              <a:rPr lang="en-US" b="1" baseline="-25000" dirty="0"/>
              <a:t>3</a:t>
            </a:r>
            <a:r>
              <a:rPr lang="en-US" b="1" dirty="0"/>
              <a:t> profile.</a:t>
            </a:r>
          </a:p>
          <a:p>
            <a:pPr marL="342900" indent="-342900" eaLnBrk="0" hangingPunct="0">
              <a:spcBef>
                <a:spcPct val="10000"/>
              </a:spcBef>
              <a:buClr>
                <a:schemeClr val="hlink"/>
              </a:buClr>
              <a:buBlip>
                <a:blip r:embed="rId4"/>
              </a:buBlip>
            </a:pPr>
            <a:endParaRPr lang="en-US" b="1" dirty="0">
              <a:solidFill>
                <a:srgbClr val="FF0000"/>
              </a:solidFill>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5"/>
          <p:cNvSpPr>
            <a:spLocks noGrp="1"/>
          </p:cNvSpPr>
          <p:nvPr>
            <p:ph type="sldNum" sz="quarter" idx="12"/>
          </p:nvPr>
        </p:nvSpPr>
        <p:spPr>
          <a:xfrm>
            <a:off x="9621425" y="6400800"/>
            <a:ext cx="2540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fontAlgn="base">
              <a:spcBef>
                <a:spcPct val="0"/>
              </a:spcBef>
              <a:spcAft>
                <a:spcPct val="0"/>
              </a:spcAft>
              <a:buClrTx/>
            </a:pPr>
            <a:fld id="{19CBCCD6-3310-0E47-ACC0-C9AAB58E0525}" type="slidenum">
              <a:rPr lang="en-US" sz="1400" kern="1200">
                <a:solidFill>
                  <a:srgbClr val="0000CC"/>
                </a:solidFill>
                <a:latin typeface="Arial" charset="0"/>
              </a:rPr>
              <a:pPr fontAlgn="base">
                <a:spcBef>
                  <a:spcPct val="0"/>
                </a:spcBef>
                <a:spcAft>
                  <a:spcPct val="0"/>
                </a:spcAft>
                <a:buClrTx/>
              </a:pPr>
              <a:t>8</a:t>
            </a:fld>
            <a:endParaRPr lang="en-US" sz="1400" kern="1200" dirty="0">
              <a:solidFill>
                <a:srgbClr val="0000CC"/>
              </a:solidFill>
              <a:latin typeface="Arial" charset="0"/>
            </a:endParaRPr>
          </a:p>
        </p:txBody>
      </p:sp>
      <p:sp>
        <p:nvSpPr>
          <p:cNvPr id="65539" name="Rectangle 4"/>
          <p:cNvSpPr>
            <a:spLocks noChangeArrowheads="1"/>
          </p:cNvSpPr>
          <p:nvPr/>
        </p:nvSpPr>
        <p:spPr bwMode="auto">
          <a:xfrm>
            <a:off x="3400425" y="2528888"/>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fontAlgn="base" hangingPunct="0">
              <a:spcBef>
                <a:spcPct val="0"/>
              </a:spcBef>
              <a:spcAft>
                <a:spcPct val="0"/>
              </a:spcAft>
              <a:buClrTx/>
            </a:pPr>
            <a:endParaRPr kumimoji="1" lang="en-US" sz="2000" kern="1200">
              <a:solidFill>
                <a:srgbClr val="009999"/>
              </a:solidFill>
              <a:latin typeface="Times New Roman" charset="0"/>
              <a:ea typeface="ＭＳ Ｐゴシック" charset="0"/>
            </a:endParaRPr>
          </a:p>
        </p:txBody>
      </p:sp>
      <p:sp>
        <p:nvSpPr>
          <p:cNvPr id="65540" name="Rectangle 9"/>
          <p:cNvSpPr>
            <a:spLocks noGrp="1" noChangeArrowheads="1"/>
          </p:cNvSpPr>
          <p:nvPr>
            <p:ph type="title"/>
          </p:nvPr>
        </p:nvSpPr>
        <p:spPr>
          <a:xfrm>
            <a:off x="0" y="0"/>
            <a:ext cx="8229600" cy="1017270"/>
          </a:xfrm>
        </p:spPr>
        <p:txBody>
          <a:bodyPr/>
          <a:lstStyle/>
          <a:p>
            <a:pPr>
              <a:lnSpc>
                <a:spcPct val="100000"/>
              </a:lnSpc>
            </a:pPr>
            <a:r>
              <a:rPr lang="en-US" sz="3600" dirty="0">
                <a:solidFill>
                  <a:srgbClr val="FF0000"/>
                </a:solidFill>
                <a:latin typeface="Arial Narrow" charset="0"/>
              </a:rPr>
              <a:t>Examples of Retrievals (OMI, 2006m0826) and Validation Against MLS</a:t>
            </a:r>
          </a:p>
        </p:txBody>
      </p:sp>
      <p:grpSp>
        <p:nvGrpSpPr>
          <p:cNvPr id="3" name="Group 2">
            <a:extLst>
              <a:ext uri="{FF2B5EF4-FFF2-40B4-BE49-F238E27FC236}">
                <a16:creationId xmlns:a16="http://schemas.microsoft.com/office/drawing/2014/main" id="{7BEDE458-7819-C12D-3D3B-397F8B55642C}"/>
              </a:ext>
            </a:extLst>
          </p:cNvPr>
          <p:cNvGrpSpPr/>
          <p:nvPr/>
        </p:nvGrpSpPr>
        <p:grpSpPr>
          <a:xfrm>
            <a:off x="0" y="1821034"/>
            <a:ext cx="6033310" cy="3467246"/>
            <a:chOff x="1524000" y="838200"/>
            <a:chExt cx="8153400" cy="5534026"/>
          </a:xfrm>
        </p:grpSpPr>
        <p:pic>
          <p:nvPicPr>
            <p:cNvPr id="65541" name="Picture 11" descr="D:\RESCFA\resdocu\PAPERS\OMIPROF\OMI_TOZSOCTOC_2006m0826_figure8.png"/>
            <p:cNvPicPr>
              <a:picLocks noChangeAspect="1" noChangeArrowheads="1"/>
            </p:cNvPicPr>
            <p:nvPr/>
          </p:nvPicPr>
          <p:blipFill>
            <a:blip r:embed="rId3">
              <a:extLst>
                <a:ext uri="{28A0092B-C50C-407E-A947-70E740481C1C}">
                  <a14:useLocalDpi xmlns:a14="http://schemas.microsoft.com/office/drawing/2010/main" val="0"/>
                </a:ext>
              </a:extLst>
            </a:blip>
            <a:srcRect l="19952" t="11093" r="7364" b="20335"/>
            <a:stretch>
              <a:fillRect/>
            </a:stretch>
          </p:blipFill>
          <p:spPr bwMode="auto">
            <a:xfrm>
              <a:off x="1524000" y="838200"/>
              <a:ext cx="8077200"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2" name="Picture 12" descr="D:\RESCFA\resdocu\PAPERS\OMIPROF\OMI_TropO3Prof10S35Nl_2006m0826.png"/>
            <p:cNvPicPr>
              <a:picLocks noChangeAspect="1" noChangeArrowheads="1"/>
            </p:cNvPicPr>
            <p:nvPr/>
          </p:nvPicPr>
          <p:blipFill>
            <a:blip r:embed="rId4">
              <a:extLst>
                <a:ext uri="{28A0092B-C50C-407E-A947-70E740481C1C}">
                  <a14:useLocalDpi xmlns:a14="http://schemas.microsoft.com/office/drawing/2010/main" val="0"/>
                </a:ext>
              </a:extLst>
            </a:blip>
            <a:srcRect l="13065" t="10085" r="9264" b="11261"/>
            <a:stretch>
              <a:fillRect/>
            </a:stretch>
          </p:blipFill>
          <p:spPr bwMode="auto">
            <a:xfrm>
              <a:off x="5562600" y="3429001"/>
              <a:ext cx="4114800"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Picture 1034" descr="D:\RESCFA\resdocu\PRESEN\UMCP_2009\omimls_prof_comp_2006.png">
            <a:extLst>
              <a:ext uri="{FF2B5EF4-FFF2-40B4-BE49-F238E27FC236}">
                <a16:creationId xmlns:a16="http://schemas.microsoft.com/office/drawing/2014/main" id="{53B211B3-BB98-7A7E-43E5-E3E95D8AD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9" t="41330" r="8235" b="23041"/>
          <a:stretch>
            <a:fillRect/>
          </a:stretch>
        </p:blipFill>
        <p:spPr bwMode="auto">
          <a:xfrm>
            <a:off x="7479760" y="152400"/>
            <a:ext cx="4407440" cy="2623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D:\RESCFA\resdocu\PAPERS\OMIPROF-MLS\figure9_oneorb_comp_with_mls_soc215_2006m0711.png">
            <a:extLst>
              <a:ext uri="{FF2B5EF4-FFF2-40B4-BE49-F238E27FC236}">
                <a16:creationId xmlns:a16="http://schemas.microsoft.com/office/drawing/2014/main" id="{BC30F224-4CB5-22E3-5C83-F9E4DD850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82" t="18939" r="13725" b="9848"/>
          <a:stretch>
            <a:fillRect/>
          </a:stretch>
        </p:blipFill>
        <p:spPr bwMode="auto">
          <a:xfrm>
            <a:off x="6180417" y="2928998"/>
            <a:ext cx="2906903" cy="3735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1B3CE-AE62-E0D3-571A-5D59800734B6}"/>
              </a:ext>
            </a:extLst>
          </p:cNvPr>
          <p:cNvSpPr txBox="1">
            <a:spLocks noChangeArrowheads="1"/>
          </p:cNvSpPr>
          <p:nvPr/>
        </p:nvSpPr>
        <p:spPr bwMode="auto">
          <a:xfrm>
            <a:off x="9290813" y="4856070"/>
            <a:ext cx="2901187" cy="1210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a:lstStyle>
          <a:p>
            <a:pPr>
              <a:lnSpc>
                <a:spcPct val="90000"/>
              </a:lnSpc>
              <a:buSzTx/>
              <a:buFont typeface="Monotype Sorts" charset="0"/>
              <a:buBlip>
                <a:blip r:embed="rId7"/>
              </a:buBlip>
            </a:pPr>
            <a:r>
              <a:rPr lang="en-US" sz="1800" b="1" dirty="0">
                <a:solidFill>
                  <a:srgbClr val="FF0000"/>
                </a:solidFill>
                <a:latin typeface="Times New Roman" charset="0"/>
              </a:rPr>
              <a:t>Stratospheric ozone column can be accurately derived from OMI data alone!!!</a:t>
            </a:r>
            <a:endParaRPr lang="en-US" sz="1800" b="1" dirty="0">
              <a:latin typeface="Times New Roman" charset="0"/>
            </a:endParaRPr>
          </a:p>
        </p:txBody>
      </p:sp>
      <p:pic>
        <p:nvPicPr>
          <p:cNvPr id="7" name="Picture 7" descr="D:\RESCFA\resdocu\PAPERS\OMIPROF-MLS\figure10_avgcomp_soc215_with_mls_2006.png">
            <a:extLst>
              <a:ext uri="{FF2B5EF4-FFF2-40B4-BE49-F238E27FC236}">
                <a16:creationId xmlns:a16="http://schemas.microsoft.com/office/drawing/2014/main" id="{9A122498-6BEA-C756-8C3D-7727C68E81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882" t="19818" r="4941" b="44727"/>
          <a:stretch>
            <a:fillRect/>
          </a:stretch>
        </p:blipFill>
        <p:spPr bwMode="auto">
          <a:xfrm>
            <a:off x="9152715" y="2884040"/>
            <a:ext cx="3005318" cy="1693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3" name="Text Box 13"/>
          <p:cNvSpPr txBox="1">
            <a:spLocks noChangeArrowheads="1"/>
          </p:cNvSpPr>
          <p:nvPr/>
        </p:nvSpPr>
        <p:spPr bwMode="auto">
          <a:xfrm>
            <a:off x="2400300" y="6477000"/>
            <a:ext cx="6324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000">
                <a:solidFill>
                  <a:schemeClr val="tx1"/>
                </a:solidFill>
                <a:latin typeface="Times New Roman" charset="0"/>
                <a:ea typeface="ＭＳ Ｐゴシック" charset="0"/>
                <a:cs typeface="ＭＳ Ｐゴシック" charset="0"/>
              </a:defRPr>
            </a:lvl1pPr>
            <a:lvl2pPr marL="742950" indent="-285750" eaLnBrk="0" hangingPunct="0">
              <a:defRPr kumimoji="1" sz="2000">
                <a:solidFill>
                  <a:schemeClr val="tx1"/>
                </a:solidFill>
                <a:latin typeface="Times New Roman" charset="0"/>
                <a:ea typeface="ＭＳ Ｐゴシック" charset="0"/>
              </a:defRPr>
            </a:lvl2pPr>
            <a:lvl3pPr marL="1143000" indent="-228600" eaLnBrk="0" hangingPunct="0">
              <a:defRPr kumimoji="1" sz="2000">
                <a:solidFill>
                  <a:schemeClr val="tx1"/>
                </a:solidFill>
                <a:latin typeface="Times New Roman" charset="0"/>
                <a:ea typeface="ＭＳ Ｐゴシック" charset="0"/>
              </a:defRPr>
            </a:lvl3pPr>
            <a:lvl4pPr marL="1600200" indent="-228600" eaLnBrk="0" hangingPunct="0">
              <a:defRPr kumimoji="1" sz="2000">
                <a:solidFill>
                  <a:schemeClr val="tx1"/>
                </a:solidFill>
                <a:latin typeface="Times New Roman" charset="0"/>
                <a:ea typeface="ＭＳ Ｐゴシック" charset="0"/>
              </a:defRPr>
            </a:lvl4pPr>
            <a:lvl5pPr marL="2057400" indent="-228600" eaLnBrk="0" hangingPunct="0">
              <a:defRPr kumimoji="1"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000">
                <a:solidFill>
                  <a:schemeClr val="tx1"/>
                </a:solidFill>
                <a:latin typeface="Times New Roman" charset="0"/>
                <a:ea typeface="ＭＳ Ｐゴシック" charset="0"/>
              </a:defRPr>
            </a:lvl9pPr>
          </a:lstStyle>
          <a:p>
            <a:pPr algn="ctr" fontAlgn="base">
              <a:spcBef>
                <a:spcPct val="50000"/>
              </a:spcBef>
              <a:spcAft>
                <a:spcPct val="0"/>
              </a:spcAft>
              <a:buClrTx/>
            </a:pPr>
            <a:r>
              <a:rPr lang="en-US" b="1" u="sng" kern="1200" dirty="0">
                <a:solidFill>
                  <a:srgbClr val="00CC00"/>
                </a:solidFill>
              </a:rPr>
              <a:t>Liu et al., 2010a, b</a:t>
            </a: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1765291" y="1249703"/>
            <a:ext cx="2626823" cy="3046988"/>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90"/>
                </a:solidFill>
                <a:effectLst/>
                <a:uLnTx/>
                <a:uFillTx/>
                <a:latin typeface="Calibri"/>
                <a:ea typeface="+mn-ea"/>
                <a:cs typeface="Arial"/>
                <a:sym typeface="Arial"/>
              </a:rPr>
              <a:t>Hourly NO</a:t>
            </a:r>
            <a:r>
              <a:rPr kumimoji="0" lang="en-US" sz="2400" b="1" i="0" u="none" strike="noStrike" kern="0" cap="none" spc="0" normalizeH="0" baseline="-25000" noProof="0" dirty="0">
                <a:ln>
                  <a:noFill/>
                </a:ln>
                <a:solidFill>
                  <a:srgbClr val="000090"/>
                </a:solidFill>
                <a:effectLst/>
                <a:uLnTx/>
                <a:uFillTx/>
                <a:latin typeface="Calibri"/>
                <a:ea typeface="+mn-ea"/>
                <a:cs typeface="Arial"/>
                <a:sym typeface="Arial"/>
              </a:rPr>
              <a:t>2</a:t>
            </a:r>
            <a:r>
              <a:rPr kumimoji="0" lang="en-US" sz="2400" b="1" i="0" u="none" strike="noStrike" kern="0" cap="none" spc="0" normalizeH="0" baseline="0" noProof="0" dirty="0">
                <a:ln>
                  <a:noFill/>
                </a:ln>
                <a:solidFill>
                  <a:srgbClr val="000090"/>
                </a:solidFill>
                <a:effectLst/>
                <a:uLnTx/>
                <a:uFillTx/>
                <a:latin typeface="Calibri"/>
                <a:ea typeface="+mn-ea"/>
                <a:cs typeface="Arial"/>
                <a:sym typeface="Arial"/>
              </a:rPr>
              <a:t> surface concentration and integrated column calculated by CMAQ air quality model: Houston, TX, June 22-23, 2005</a:t>
            </a:r>
          </a:p>
        </p:txBody>
      </p:sp>
      <p:grpSp>
        <p:nvGrpSpPr>
          <p:cNvPr id="21" name="Group 20">
            <a:extLst>
              <a:ext uri="{FF2B5EF4-FFF2-40B4-BE49-F238E27FC236}">
                <a16:creationId xmlns:a16="http://schemas.microsoft.com/office/drawing/2014/main" id="{F7EF1B0C-8947-4B0A-93A9-D93D02963ABF}"/>
              </a:ext>
            </a:extLst>
          </p:cNvPr>
          <p:cNvGrpSpPr/>
          <p:nvPr/>
        </p:nvGrpSpPr>
        <p:grpSpPr>
          <a:xfrm>
            <a:off x="4788796" y="1135626"/>
            <a:ext cx="4547228" cy="3646686"/>
            <a:chOff x="3912061" y="1152188"/>
            <a:chExt cx="6119179" cy="4767268"/>
          </a:xfrm>
        </p:grpSpPr>
        <p:pic>
          <p:nvPicPr>
            <p:cNvPr id="3" name="Picture 2" descr="Fishman.BAMS.Fig11.png"/>
            <p:cNvPicPr>
              <a:picLocks noChangeAspect="1"/>
            </p:cNvPicPr>
            <p:nvPr/>
          </p:nvPicPr>
          <p:blipFill>
            <a:blip r:embed="rId3"/>
            <a:srcRect l="8688" t="12296" r="10355" b="6091"/>
            <a:stretch>
              <a:fillRect/>
            </a:stretch>
          </p:blipFill>
          <p:spPr bwMode="auto">
            <a:xfrm>
              <a:off x="3912061" y="1152188"/>
              <a:ext cx="6119179" cy="4767268"/>
            </a:xfrm>
            <a:prstGeom prst="rect">
              <a:avLst/>
            </a:prstGeom>
            <a:noFill/>
            <a:ln w="9525">
              <a:noFill/>
              <a:miter lim="800000"/>
              <a:headEnd/>
              <a:tailEnd/>
            </a:ln>
          </p:spPr>
        </p:pic>
        <p:sp>
          <p:nvSpPr>
            <p:cNvPr id="7" name="TextBox 7"/>
            <p:cNvSpPr txBox="1">
              <a:spLocks noChangeArrowheads="1"/>
            </p:cNvSpPr>
            <p:nvPr/>
          </p:nvSpPr>
          <p:spPr bwMode="auto">
            <a:xfrm>
              <a:off x="5289936" y="5711225"/>
              <a:ext cx="756938" cy="184666"/>
            </a:xfrm>
            <a:prstGeom prst="rect">
              <a:avLst/>
            </a:prstGeom>
            <a:solidFill>
              <a:srgbClr val="FFFFFF"/>
            </a:solidFill>
            <a:ln w="9525">
              <a:noFill/>
              <a:miter lim="800000"/>
              <a:headEnd/>
              <a:tailEnd/>
            </a:ln>
          </p:spPr>
          <p:txBody>
            <a:bodyPr wrap="none" tIns="0" bIns="0">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June 22</a:t>
              </a:r>
            </a:p>
          </p:txBody>
        </p:sp>
        <p:sp>
          <p:nvSpPr>
            <p:cNvPr id="8" name="TextBox 9"/>
            <p:cNvSpPr txBox="1">
              <a:spLocks noChangeArrowheads="1"/>
            </p:cNvSpPr>
            <p:nvPr/>
          </p:nvSpPr>
          <p:spPr bwMode="auto">
            <a:xfrm>
              <a:off x="6525614" y="5711224"/>
              <a:ext cx="1407758" cy="169277"/>
            </a:xfrm>
            <a:prstGeom prst="rect">
              <a:avLst/>
            </a:prstGeom>
            <a:solidFill>
              <a:srgbClr val="FFFFFF"/>
            </a:solidFill>
            <a:ln w="9525">
              <a:noFill/>
              <a:miter lim="800000"/>
              <a:headEnd/>
              <a:tailEnd/>
            </a:ln>
          </p:spPr>
          <p:txBody>
            <a:bodyPr wrap="none" tIns="0" bIns="0">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mn-ea"/>
                  <a:cs typeface="Arial"/>
                  <a:sym typeface="Arial"/>
                </a:rPr>
                <a:t>Hour of Day (UTC)</a:t>
              </a:r>
            </a:p>
          </p:txBody>
        </p:sp>
        <p:sp>
          <p:nvSpPr>
            <p:cNvPr id="9" name="TextBox 8"/>
            <p:cNvSpPr txBox="1">
              <a:spLocks noChangeArrowheads="1"/>
            </p:cNvSpPr>
            <p:nvPr/>
          </p:nvSpPr>
          <p:spPr bwMode="auto">
            <a:xfrm>
              <a:off x="8143588" y="5711225"/>
              <a:ext cx="756938" cy="184666"/>
            </a:xfrm>
            <a:prstGeom prst="rect">
              <a:avLst/>
            </a:prstGeom>
            <a:solidFill>
              <a:srgbClr val="FFFFFF"/>
            </a:solidFill>
            <a:ln w="9525">
              <a:noFill/>
              <a:miter lim="800000"/>
              <a:headEnd/>
              <a:tailEnd/>
            </a:ln>
          </p:spPr>
          <p:txBody>
            <a:bodyPr wrap="none" tIns="0" bIns="0">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June 23</a:t>
              </a:r>
            </a:p>
          </p:txBody>
        </p:sp>
      </p:grpSp>
      <p:sp>
        <p:nvSpPr>
          <p:cNvPr id="10" name="Text Box 42"/>
          <p:cNvSpPr txBox="1">
            <a:spLocks noChangeArrowheads="1"/>
          </p:cNvSpPr>
          <p:nvPr/>
        </p:nvSpPr>
        <p:spPr bwMode="auto">
          <a:xfrm>
            <a:off x="-36733" y="5090422"/>
            <a:ext cx="12192000" cy="1785104"/>
          </a:xfrm>
          <a:prstGeom prst="rect">
            <a:avLst/>
          </a:prstGeom>
          <a:noFill/>
          <a:ln w="19050">
            <a:solidFill>
              <a:srgbClr val="FF0000"/>
            </a:solidFill>
            <a:miter lim="800000"/>
            <a:headEnd/>
            <a:tailEnd/>
          </a:ln>
        </p:spPr>
        <p:txBody>
          <a:bodyPr wrap="square">
            <a:prstTxWarp prst="textNoShape">
              <a:avLst/>
            </a:prstTxWarp>
            <a:spAutoFit/>
          </a:bodyPr>
          <a:lstStyle/>
          <a:p>
            <a:pPr marL="342900" marR="0" lvl="0" indent="-342900" algn="l" defTabSz="914400" rtl="0" eaLnBrk="0" fontAlgn="auto" latinLnBrk="0" hangingPunct="0">
              <a:lnSpc>
                <a:spcPct val="100000"/>
              </a:lnSpc>
              <a:spcBef>
                <a:spcPts val="0"/>
              </a:spcBef>
              <a:spcAft>
                <a:spcPts val="0"/>
              </a:spcAft>
              <a:buClr>
                <a:srgbClr val="000000"/>
              </a:buClr>
              <a:buSzTx/>
              <a:buFont typeface="Wingdings" pitchFamily="2" charset="2"/>
              <a:buChar char="Ø"/>
              <a:tabLst/>
              <a:defRPr/>
            </a:pPr>
            <a:r>
              <a:rPr kumimoji="0" lang="en-US" sz="2200" b="1" i="0" u="none" strike="noStrike" kern="0" cap="none" spc="0" normalizeH="0" baseline="0" noProof="0" dirty="0">
                <a:ln>
                  <a:noFill/>
                </a:ln>
                <a:solidFill>
                  <a:srgbClr val="000090"/>
                </a:solidFill>
                <a:effectLst/>
                <a:uLnTx/>
                <a:uFillTx/>
                <a:latin typeface="Calibri"/>
                <a:ea typeface="+mn-ea"/>
                <a:cs typeface="Arial"/>
                <a:sym typeface="Arial"/>
              </a:rPr>
              <a:t>NRC’s 2007 Earth Science Decadal Survey recommended Geostationary Coastal &amp; Air Pollution Events (GEO-CAPE) mission: GEO-CAPE mission studies (2009-2018) </a:t>
            </a:r>
          </a:p>
          <a:p>
            <a:pPr marL="342900" indent="-342900" eaLnBrk="0" hangingPunct="0">
              <a:buFont typeface="Wingdings" pitchFamily="2" charset="2"/>
              <a:buChar char="Ø"/>
            </a:pPr>
            <a:r>
              <a:rPr lang="en-US" sz="2200" b="1" dirty="0">
                <a:solidFill>
                  <a:srgbClr val="000090"/>
                </a:solidFill>
                <a:cs typeface="Arial"/>
                <a:sym typeface="Arial"/>
              </a:rPr>
              <a:t>GEO will provide observations at temporal and spatial scales highly relevant to air quality processes</a:t>
            </a:r>
            <a:endParaRPr kumimoji="0" lang="en-US" sz="2200" b="1" i="0" u="none" strike="noStrike" kern="0" cap="none" spc="0" normalizeH="0" baseline="0" noProof="0" dirty="0">
              <a:ln>
                <a:noFill/>
              </a:ln>
              <a:solidFill>
                <a:srgbClr val="000090"/>
              </a:solidFill>
              <a:effectLst/>
              <a:uLnTx/>
              <a:uFillTx/>
              <a:latin typeface="Calibri"/>
              <a:ea typeface="+mn-ea"/>
              <a:cs typeface="Arial"/>
              <a:sym typeface="Arial"/>
            </a:endParaRPr>
          </a:p>
          <a:p>
            <a:pPr marL="342900" marR="0" lvl="0" indent="-342900" algn="l" defTabSz="914400" rtl="0" eaLnBrk="0" fontAlgn="auto" latinLnBrk="0" hangingPunct="0">
              <a:lnSpc>
                <a:spcPct val="100000"/>
              </a:lnSpc>
              <a:spcBef>
                <a:spcPts val="0"/>
              </a:spcBef>
              <a:spcAft>
                <a:spcPts val="0"/>
              </a:spcAft>
              <a:buClr>
                <a:srgbClr val="000000"/>
              </a:buClr>
              <a:buSzTx/>
              <a:buFont typeface="Wingdings" pitchFamily="2" charset="2"/>
              <a:buChar char="Ø"/>
              <a:tabLst/>
              <a:defRPr/>
            </a:pPr>
            <a:r>
              <a:rPr lang="en-US" sz="2200" b="1" dirty="0">
                <a:solidFill>
                  <a:srgbClr val="000090"/>
                </a:solidFill>
                <a:latin typeface="Calibri"/>
                <a:cs typeface="Arial"/>
                <a:sym typeface="Arial"/>
              </a:rPr>
              <a:t>South Korea started to plan for GEO AQ (GEMS) mission in 2009.</a:t>
            </a:r>
            <a:endParaRPr kumimoji="0" lang="en-US" sz="2200" b="1" i="0" u="none" strike="noStrike" kern="0" cap="none" spc="0" normalizeH="0" baseline="0" noProof="0" dirty="0">
              <a:ln>
                <a:noFill/>
              </a:ln>
              <a:solidFill>
                <a:srgbClr val="000090"/>
              </a:solidFill>
              <a:effectLst/>
              <a:uLnTx/>
              <a:uFillTx/>
              <a:latin typeface="Calibri"/>
              <a:ea typeface="+mn-ea"/>
              <a:cs typeface="Arial"/>
              <a:sym typeface="Arial"/>
            </a:endParaRPr>
          </a:p>
          <a:p>
            <a:pPr marL="342900" marR="0" lvl="0" indent="-342900" algn="l" defTabSz="914400" rtl="0" eaLnBrk="0" fontAlgn="auto" latinLnBrk="0" hangingPunct="0">
              <a:lnSpc>
                <a:spcPct val="100000"/>
              </a:lnSpc>
              <a:spcBef>
                <a:spcPts val="0"/>
              </a:spcBef>
              <a:spcAft>
                <a:spcPts val="0"/>
              </a:spcAft>
              <a:buClr>
                <a:srgbClr val="000000"/>
              </a:buClr>
              <a:buSzTx/>
              <a:buFont typeface="Wingdings" pitchFamily="2" charset="2"/>
              <a:buChar char="Ø"/>
              <a:tabLst/>
              <a:defRPr/>
            </a:pPr>
            <a:endParaRPr kumimoji="0" lang="en-US" sz="2200" b="1" i="0" u="none" strike="noStrike" kern="0" cap="none" spc="0" normalizeH="0" baseline="0" noProof="0" dirty="0">
              <a:ln>
                <a:noFill/>
              </a:ln>
              <a:solidFill>
                <a:srgbClr val="000090"/>
              </a:solidFill>
              <a:effectLst/>
              <a:uLnTx/>
              <a:uFillTx/>
              <a:latin typeface="Calibri"/>
              <a:ea typeface="+mn-ea"/>
              <a:cs typeface="Arial"/>
              <a:sym typeface="Arial"/>
            </a:endParaRPr>
          </a:p>
        </p:txBody>
      </p:sp>
      <p:sp>
        <p:nvSpPr>
          <p:cNvPr id="20" name="Title 19">
            <a:extLst>
              <a:ext uri="{FF2B5EF4-FFF2-40B4-BE49-F238E27FC236}">
                <a16:creationId xmlns:a16="http://schemas.microsoft.com/office/drawing/2014/main" id="{C3A366E3-A82B-46F7-828F-F4D70E376DC5}"/>
              </a:ext>
            </a:extLst>
          </p:cNvPr>
          <p:cNvSpPr>
            <a:spLocks noGrp="1"/>
          </p:cNvSpPr>
          <p:nvPr>
            <p:ph type="title"/>
          </p:nvPr>
        </p:nvSpPr>
        <p:spPr/>
        <p:txBody>
          <a:bodyPr/>
          <a:lstStyle/>
          <a:p>
            <a:r>
              <a:rPr lang="en-US"/>
              <a:t>Why geostationary? </a:t>
            </a:r>
            <a:br>
              <a:rPr lang="en-US"/>
            </a:br>
            <a:r>
              <a:rPr lang="en-US"/>
              <a:t>High temporal and spatial resolution</a:t>
            </a:r>
          </a:p>
        </p:txBody>
      </p:sp>
      <p:sp>
        <p:nvSpPr>
          <p:cNvPr id="5" name="Slide Number Placeholder 4">
            <a:extLst>
              <a:ext uri="{FF2B5EF4-FFF2-40B4-BE49-F238E27FC236}">
                <a16:creationId xmlns:a16="http://schemas.microsoft.com/office/drawing/2014/main" id="{105BF7DD-F980-4328-B4B1-75919CCAA3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4FE37E9A-6D81-B335-5D3C-DF248F1A8C39}"/>
              </a:ext>
            </a:extLst>
          </p:cNvPr>
          <p:cNvSpPr txBox="1"/>
          <p:nvPr/>
        </p:nvSpPr>
        <p:spPr>
          <a:xfrm>
            <a:off x="1860932" y="4195789"/>
            <a:ext cx="24355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[Fishman et al., 2008]</a:t>
            </a:r>
          </a:p>
        </p:txBody>
      </p:sp>
    </p:spTree>
    <p:extLst>
      <p:ext uri="{BB962C8B-B14F-4D97-AF65-F5344CB8AC3E}">
        <p14:creationId xmlns:p14="http://schemas.microsoft.com/office/powerpoint/2010/main" val="1469387364"/>
      </p:ext>
    </p:extLst>
  </p:cSld>
  <p:clrMapOvr>
    <a:masterClrMapping/>
  </p:clrMapOvr>
</p:sld>
</file>

<file path=ppt/theme/theme1.xml><?xml version="1.0" encoding="utf-8"?>
<a:theme xmlns:a="http://schemas.openxmlformats.org/drawingml/2006/main" name="CfA Template">
  <a:themeElements>
    <a:clrScheme name="Custom 1">
      <a:dk1>
        <a:srgbClr val="000000"/>
      </a:dk1>
      <a:lt1>
        <a:srgbClr val="FFFFFF"/>
      </a:lt1>
      <a:dk2>
        <a:srgbClr val="131A3C"/>
      </a:dk2>
      <a:lt2>
        <a:srgbClr val="E7E6E6"/>
      </a:lt2>
      <a:accent1>
        <a:srgbClr val="8D0034"/>
      </a:accent1>
      <a:accent2>
        <a:srgbClr val="2D3575"/>
      </a:accent2>
      <a:accent3>
        <a:srgbClr val="131A3C"/>
      </a:accent3>
      <a:accent4>
        <a:srgbClr val="FFC000"/>
      </a:accent4>
      <a:accent5>
        <a:srgbClr val="4472C4"/>
      </a:accent5>
      <a:accent6>
        <a:srgbClr val="70AD47"/>
      </a:accent6>
      <a:hlink>
        <a:srgbClr val="0563C1"/>
      </a:hlink>
      <a:folHlink>
        <a:srgbClr val="954F72"/>
      </a:folHlink>
    </a:clrScheme>
    <a:fontScheme name="CfA">
      <a:majorFont>
        <a:latin typeface="Charis SIL"/>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Generic (Standard)">
  <a:themeElements>
    <a:clrScheme name="">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00CC"/>
      </a:hlink>
      <a:folHlink>
        <a:srgbClr val="FFFFCC"/>
      </a:folHlink>
    </a:clrScheme>
    <a:fontScheme name="Generic (Standar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Roboto"/>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boto"/>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29DA428-2480-094C-810F-10C00AD5A3FE}">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10855</TotalTime>
  <Words>1468</Words>
  <Application>Microsoft Macintosh PowerPoint</Application>
  <PresentationFormat>Widescreen</PresentationFormat>
  <Paragraphs>193</Paragraphs>
  <Slides>16</Slides>
  <Notes>16</Notes>
  <HiddenSlides>0</HiddenSlides>
  <MMClips>0</MMClips>
  <ScaleCrop>false</ScaleCrop>
  <HeadingPairs>
    <vt:vector size="8" baseType="variant">
      <vt:variant>
        <vt:lpstr>Fonts Used</vt:lpstr>
      </vt:variant>
      <vt:variant>
        <vt:i4>20</vt:i4>
      </vt:variant>
      <vt:variant>
        <vt:lpstr>Theme</vt:lpstr>
      </vt:variant>
      <vt:variant>
        <vt:i4>5</vt:i4>
      </vt:variant>
      <vt:variant>
        <vt:lpstr>Embedded OLE Servers</vt:lpstr>
      </vt:variant>
      <vt:variant>
        <vt:i4>1</vt:i4>
      </vt:variant>
      <vt:variant>
        <vt:lpstr>Slide Titles</vt:lpstr>
      </vt:variant>
      <vt:variant>
        <vt:i4>16</vt:i4>
      </vt:variant>
    </vt:vector>
  </HeadingPairs>
  <TitlesOfParts>
    <vt:vector size="42" baseType="lpstr">
      <vt:lpstr>Calibri</vt:lpstr>
      <vt:lpstr>AdvTT5843c571</vt:lpstr>
      <vt:lpstr>Verdana</vt:lpstr>
      <vt:lpstr>Times</vt:lpstr>
      <vt:lpstr>Monotype Sorts</vt:lpstr>
      <vt:lpstr>Arial Rounded MT Bold</vt:lpstr>
      <vt:lpstr>Wingdings</vt:lpstr>
      <vt:lpstr>Arial Narrow</vt:lpstr>
      <vt:lpstr>Helvetica</vt:lpstr>
      <vt:lpstr>Charis SIL</vt:lpstr>
      <vt:lpstr>Arial Unicode MS</vt:lpstr>
      <vt:lpstr>APPLE CHANCERY</vt:lpstr>
      <vt:lpstr>Arial Black</vt:lpstr>
      <vt:lpstr>Times New Roman</vt:lpstr>
      <vt:lpstr>ＭＳ Ｐゴシック</vt:lpstr>
      <vt:lpstr>Arial</vt:lpstr>
      <vt:lpstr>Roboto</vt:lpstr>
      <vt:lpstr>Arial Rounded</vt:lpstr>
      <vt:lpstr>Courier New</vt:lpstr>
      <vt:lpstr>Symbol</vt:lpstr>
      <vt:lpstr>CfA Template</vt:lpstr>
      <vt:lpstr>Generic (Standard)</vt:lpstr>
      <vt:lpstr>1_TEMPO Wide ORR MRR</vt:lpstr>
      <vt:lpstr>Cliff</vt:lpstr>
      <vt:lpstr>TEMPO Wide ORR MRR</vt:lpstr>
      <vt:lpstr>Equation</vt:lpstr>
      <vt:lpstr>PowerPoint Presentation</vt:lpstr>
      <vt:lpstr>Introduction to My PhD</vt:lpstr>
      <vt:lpstr>Retrievals of O3 profile including trop. O3 from BUV &amp; VIS Measurements</vt:lpstr>
      <vt:lpstr>SAO Ozone Profile and Tropospheric Ozone Algorithm</vt:lpstr>
      <vt:lpstr>PowerPoint Presentation</vt:lpstr>
      <vt:lpstr>Examples of Ozone Profile Retrievals and Tropospheric Ozone Column (GOME,1997m1022-24)</vt:lpstr>
      <vt:lpstr>GOME vs. GEOS-Chem (Dec. 96-Nov. 97)</vt:lpstr>
      <vt:lpstr>Examples of Retrievals (OMI, 2006m0826) and Validation Against MLS</vt:lpstr>
      <vt:lpstr>Why geostationary?  High temporal and spatial resolution</vt:lpstr>
      <vt:lpstr>PowerPoint Presentation</vt:lpstr>
      <vt:lpstr>PowerPoint Presentation</vt:lpstr>
      <vt:lpstr>PowerPoint Presentation</vt:lpstr>
      <vt:lpstr>GEOSCAPE Multispectral Studies to Improve Tropospheric O3 Retrievals</vt:lpstr>
      <vt:lpstr>PowerPoint Presentation</vt:lpstr>
      <vt:lpstr>PowerPoint Presentation</vt:lpstr>
      <vt:lpstr>Thank you so much, Kelly!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Josh Sender</dc:creator>
  <cp:lastModifiedBy>Liu, Xiong</cp:lastModifiedBy>
  <cp:revision>422</cp:revision>
  <dcterms:created xsi:type="dcterms:W3CDTF">2017-07-07T09:17:56Z</dcterms:created>
  <dcterms:modified xsi:type="dcterms:W3CDTF">2025-08-18T10:30:56Z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492953476</vt:lpwstr>
  </property>
  <property fmtid="{D5CDD505-2E9C-101B-9397-08002B2CF9AE}" pid="3" name="NXPowerLiteSettings">
    <vt:lpwstr>E980073804F000</vt:lpwstr>
  </property>
  <property fmtid="{D5CDD505-2E9C-101B-9397-08002B2CF9AE}" pid="4" name="NXPowerLiteVersion">
    <vt:lpwstr>D9.1.2</vt:lpwstr>
  </property>
</Properties>
</file>