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Noto Sans Symbols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FPHrDJnJHPUu+0pzJBcWjmPkR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7.xml"/><Relationship Id="rId22" Type="http://schemas.openxmlformats.org/officeDocument/2006/relationships/font" Target="fonts/NotoSansSymbols-bold.fntdata"/><Relationship Id="rId10" Type="http://schemas.openxmlformats.org/officeDocument/2006/relationships/slide" Target="slides/slide6.xml"/><Relationship Id="rId21" Type="http://schemas.openxmlformats.org/officeDocument/2006/relationships/font" Target="fonts/NotoSansSymbols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Often involves relating retrieved quantity to another quantity of interest</a:t>
            </a:r>
            <a:endParaRPr/>
          </a:p>
        </p:txBody>
      </p:sp>
      <p:sp>
        <p:nvSpPr>
          <p:cNvPr id="148" name="Google Shape;14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/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9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900"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/>
          <p:nvPr>
            <p:ph type="title"/>
          </p:nvPr>
        </p:nvSpPr>
        <p:spPr>
          <a:xfrm>
            <a:off x="914400" y="1524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" type="body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/>
          <p:nvPr>
            <p:ph type="title"/>
          </p:nvPr>
        </p:nvSpPr>
        <p:spPr>
          <a:xfrm rot="5400000">
            <a:off x="7010400" y="1828800"/>
            <a:ext cx="5943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" type="body"/>
          </p:nvPr>
        </p:nvSpPr>
        <p:spPr>
          <a:xfrm rot="5400000">
            <a:off x="1727200" y="-660400"/>
            <a:ext cx="5943600" cy="7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800"/>
              <a:buFont typeface="Helvetica Neue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Helvetica Neue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Helvetica Neue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Helvetica Neue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Helvetica Neue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Helvetica Neue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Helvetica Neue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Helvetica Neue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Helvetica Neue"/>
              <a:buNone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  <a:defRPr/>
            </a:lvl1pPr>
            <a:lvl2pPr indent="-317500" lvl="1" marL="91440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/>
            </a:lvl2pPr>
            <a:lvl3pPr indent="-317500" lvl="2" marL="137160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■"/>
              <a:defRPr/>
            </a:lvl3pPr>
            <a:lvl4pPr indent="-317500" lvl="3" marL="182880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/>
            </a:lvl4pPr>
            <a:lvl5pPr indent="-317500" lvl="4" marL="228600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/>
            </a:lvl5pPr>
            <a:lvl6pPr indent="-317500" lvl="5" marL="274320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■"/>
              <a:defRPr/>
            </a:lvl6pPr>
            <a:lvl7pPr indent="-317500" lvl="6" marL="320040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  <a:defRPr/>
            </a:lvl7pPr>
            <a:lvl8pPr indent="-317500" lvl="7" marL="365760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/>
            </a:lvl8pPr>
            <a:lvl9pPr indent="-317500" lvl="8" marL="4114800" algn="l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elvetica Neue"/>
              <a:buChar char="■"/>
              <a:defRPr/>
            </a:lvl9pPr>
          </a:lstStyle>
          <a:p/>
        </p:txBody>
      </p:sp>
      <p:sp>
        <p:nvSpPr>
          <p:cNvPr id="95" name="Google Shape;95;p32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gradFill>
          <a:gsLst>
            <a:gs pos="0">
              <a:schemeClr val="dk1"/>
            </a:gs>
            <a:gs pos="100000">
              <a:srgbClr val="23238F"/>
            </a:gs>
          </a:gsLst>
          <a:lin ang="16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914400" y="1524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CC6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>
                <a:solidFill>
                  <a:schemeClr val="lt1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2" type="body"/>
          </p:nvPr>
        </p:nvSpPr>
        <p:spPr>
          <a:xfrm>
            <a:off x="6197600" y="1981200"/>
            <a:ext cx="508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3" type="body"/>
          </p:nvPr>
        </p:nvSpPr>
        <p:spPr>
          <a:xfrm>
            <a:off x="6197600" y="4114800"/>
            <a:ext cx="508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914400" y="1524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 sz="1800"/>
            </a:lvl9pPr>
          </a:lstStyle>
          <a:p/>
        </p:txBody>
      </p:sp>
      <p:sp>
        <p:nvSpPr>
          <p:cNvPr id="48" name="Google Shape;48;p25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 sz="1800"/>
            </a:lvl9pPr>
          </a:lstStyle>
          <a:p/>
        </p:txBody>
      </p:sp>
      <p:sp>
        <p:nvSpPr>
          <p:cNvPr id="49" name="Google Shape;49;p25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1" sz="1600"/>
            </a:lvl9pPr>
          </a:lstStyle>
          <a:p/>
        </p:txBody>
      </p:sp>
      <p:sp>
        <p:nvSpPr>
          <p:cNvPr id="55" name="Google Shape;55;p26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Char char="»"/>
              <a:defRPr sz="1600"/>
            </a:lvl9pPr>
          </a:lstStyle>
          <a:p/>
        </p:txBody>
      </p:sp>
      <p:sp>
        <p:nvSpPr>
          <p:cNvPr id="56" name="Google Shape;56;p26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b="1" sz="1600"/>
            </a:lvl9pPr>
          </a:lstStyle>
          <a:p/>
        </p:txBody>
      </p:sp>
      <p:sp>
        <p:nvSpPr>
          <p:cNvPr id="57" name="Google Shape;57;p26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Char char="»"/>
              <a:defRPr sz="16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914400" y="1524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»"/>
              <a:defRPr sz="2000"/>
            </a:lvl9pPr>
          </a:lstStyle>
          <a:p/>
        </p:txBody>
      </p:sp>
      <p:sp>
        <p:nvSpPr>
          <p:cNvPr id="69" name="Google Shape;69;p28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900"/>
            </a:lvl9pPr>
          </a:lstStyle>
          <a:p/>
        </p:txBody>
      </p:sp>
      <p:sp>
        <p:nvSpPr>
          <p:cNvPr id="70" name="Google Shape;70;p28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rgbClr val="23238F"/>
            </a:gs>
          </a:gsLst>
          <a:lin ang="162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914400" y="1524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CC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b="1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b="1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b="1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b="1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 b="1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 b="1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 b="1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 b="1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»"/>
              <a:defRPr b="1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3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9.png"/><Relationship Id="rId7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6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32.png"/><Relationship Id="rId5" Type="http://schemas.openxmlformats.org/officeDocument/2006/relationships/image" Target="../media/image26.png"/><Relationship Id="rId6" Type="http://schemas.openxmlformats.org/officeDocument/2006/relationships/image" Target="../media/image5.jp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8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11.png"/><Relationship Id="rId5" Type="http://schemas.openxmlformats.org/officeDocument/2006/relationships/image" Target="../media/image6.jpg"/><Relationship Id="rId6" Type="http://schemas.openxmlformats.org/officeDocument/2006/relationships/image" Target="../media/image25.jpg"/><Relationship Id="rId7" Type="http://schemas.openxmlformats.org/officeDocument/2006/relationships/image" Target="../media/image22.png"/><Relationship Id="rId8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35.jpg"/><Relationship Id="rId6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1683265" y="1102495"/>
            <a:ext cx="8949294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Leveraging UV-Vis Satellite Retrievals for Insight into Atmospheric Chemistry and Composition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1780954" y="4947430"/>
            <a:ext cx="8534400" cy="104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</a:pPr>
            <a:r>
              <a:rPr lang="en-US" sz="2000"/>
              <a:t>Chance Symposium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</a:pPr>
            <a:r>
              <a:rPr lang="en-US" sz="2000"/>
              <a:t>August 18, 2025</a:t>
            </a:r>
            <a:endParaRPr/>
          </a:p>
        </p:txBody>
      </p:sp>
      <p:pic>
        <p:nvPicPr>
          <p:cNvPr descr="A picture containing text&#10;&#10;Description automatically generated"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54717" t="0"/>
          <a:stretch/>
        </p:blipFill>
        <p:spPr>
          <a:xfrm>
            <a:off x="6783573" y="3332485"/>
            <a:ext cx="1259218" cy="117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4">
            <a:alphaModFix/>
          </a:blip>
          <a:srcRect b="31982" l="0" r="0" t="30781"/>
          <a:stretch/>
        </p:blipFill>
        <p:spPr>
          <a:xfrm>
            <a:off x="4034317" y="3584238"/>
            <a:ext cx="1920711" cy="47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5046478" y="2964934"/>
            <a:ext cx="60951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Randall Martin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/>
          <p:nvPr>
            <p:ph type="title"/>
          </p:nvPr>
        </p:nvSpPr>
        <p:spPr>
          <a:xfrm>
            <a:off x="203540" y="84894"/>
            <a:ext cx="11873903" cy="449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National Estimates of PM</a:t>
            </a:r>
            <a:r>
              <a:rPr baseline="-25000" lang="en-US"/>
              <a:t>1 </a:t>
            </a:r>
            <a:r>
              <a:rPr lang="en-US"/>
              <a:t>for 1998-2023 using PM</a:t>
            </a:r>
            <a:r>
              <a:rPr baseline="-25000" lang="en-US"/>
              <a:t>1</a:t>
            </a:r>
            <a:r>
              <a:rPr lang="en-US"/>
              <a:t> Measurements, Satellite-Derived PM</a:t>
            </a:r>
            <a:r>
              <a:rPr baseline="-25000" lang="en-US"/>
              <a:t>2.5</a:t>
            </a:r>
            <a:r>
              <a:rPr lang="en-US"/>
              <a:t>, and PM</a:t>
            </a:r>
            <a:r>
              <a:rPr baseline="-25000" lang="en-US"/>
              <a:t>2.5</a:t>
            </a:r>
            <a:r>
              <a:rPr lang="en-US"/>
              <a:t> Component Info from GEOS-Chem and Measurements</a:t>
            </a:r>
            <a:endParaRPr/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 b="0" l="0" r="47805" t="0"/>
          <a:stretch/>
        </p:blipFill>
        <p:spPr>
          <a:xfrm>
            <a:off x="465107" y="1265274"/>
            <a:ext cx="2900098" cy="546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/>
          <p:cNvPicPr preferRelativeResize="0"/>
          <p:nvPr/>
        </p:nvPicPr>
        <p:blipFill rotWithShape="1">
          <a:blip r:embed="rId4">
            <a:alphaModFix/>
          </a:blip>
          <a:srcRect b="0" l="50090" r="0" t="67839"/>
          <a:stretch/>
        </p:blipFill>
        <p:spPr>
          <a:xfrm>
            <a:off x="7878726" y="3699321"/>
            <a:ext cx="4098482" cy="289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0"/>
          <p:cNvPicPr preferRelativeResize="0"/>
          <p:nvPr/>
        </p:nvPicPr>
        <p:blipFill rotWithShape="1">
          <a:blip r:embed="rId4">
            <a:alphaModFix/>
          </a:blip>
          <a:srcRect b="67527" l="0" r="50213" t="0"/>
          <a:stretch/>
        </p:blipFill>
        <p:spPr>
          <a:xfrm>
            <a:off x="7870034" y="703350"/>
            <a:ext cx="4107173" cy="293830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0"/>
          <p:cNvSpPr txBox="1"/>
          <p:nvPr/>
        </p:nvSpPr>
        <p:spPr>
          <a:xfrm>
            <a:off x="7634123" y="6574086"/>
            <a:ext cx="45789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C. Li et al., Lancet Planetary Health, 2025</a:t>
            </a:r>
            <a:endParaRPr/>
          </a:p>
        </p:txBody>
      </p:sp>
      <p:sp>
        <p:nvSpPr>
          <p:cNvPr id="248" name="Google Shape;248;p10"/>
          <p:cNvSpPr txBox="1"/>
          <p:nvPr/>
        </p:nvSpPr>
        <p:spPr>
          <a:xfrm>
            <a:off x="1474118" y="3864431"/>
            <a:ext cx="18519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Moudi (PM</a:t>
            </a:r>
            <a:r>
              <a:rPr b="1" baseline="-25000" lang="en-US" sz="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and PM</a:t>
            </a:r>
            <a:r>
              <a:rPr b="1" baseline="-25000" lang="en-US" sz="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lang="en-US" sz="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AMS (PM</a:t>
            </a:r>
            <a:r>
              <a:rPr b="1" baseline="-25000" lang="en-US" sz="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), ACSM (PM</a:t>
            </a:r>
            <a:r>
              <a:rPr b="1" baseline="-25000" lang="en-US" sz="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), IMPROVE (PM</a:t>
            </a:r>
            <a:r>
              <a:rPr b="1" baseline="-25000" lang="en-US" sz="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lang="en-US" sz="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), CSN (PM</a:t>
            </a:r>
            <a:r>
              <a:rPr b="1" baseline="-25000" lang="en-US" sz="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lang="en-US" sz="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49" name="Google Shape;249;p10"/>
          <p:cNvSpPr txBox="1"/>
          <p:nvPr/>
        </p:nvSpPr>
        <p:spPr>
          <a:xfrm>
            <a:off x="-63796" y="717711"/>
            <a:ext cx="44018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Co-located PM</a:t>
            </a:r>
            <a:r>
              <a:rPr b="1" baseline="-2500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PM</a:t>
            </a:r>
            <a:r>
              <a:rPr b="1" baseline="-2500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Measurements Reveal PM</a:t>
            </a:r>
            <a:r>
              <a:rPr b="1" baseline="-2500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Fraction by Component</a:t>
            </a:r>
            <a:endParaRPr/>
          </a:p>
        </p:txBody>
      </p:sp>
      <p:sp>
        <p:nvSpPr>
          <p:cNvPr id="250" name="Google Shape;250;p10"/>
          <p:cNvSpPr txBox="1"/>
          <p:nvPr/>
        </p:nvSpPr>
        <p:spPr>
          <a:xfrm>
            <a:off x="3298724" y="1918650"/>
            <a:ext cx="44018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Satellite-Derived PM</a:t>
            </a:r>
            <a:r>
              <a:rPr b="1" baseline="-2500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Mass Concentrations</a:t>
            </a:r>
            <a:endParaRPr/>
          </a:p>
        </p:txBody>
      </p:sp>
      <p:cxnSp>
        <p:nvCxnSpPr>
          <p:cNvPr id="251" name="Google Shape;251;p10"/>
          <p:cNvCxnSpPr/>
          <p:nvPr/>
        </p:nvCxnSpPr>
        <p:spPr>
          <a:xfrm>
            <a:off x="5419062" y="2503425"/>
            <a:ext cx="0" cy="771403"/>
          </a:xfrm>
          <a:prstGeom prst="straightConnector1">
            <a:avLst/>
          </a:prstGeom>
          <a:noFill/>
          <a:ln cap="flat" cmpd="sng" w="889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2" name="Google Shape;252;p10"/>
          <p:cNvSpPr txBox="1"/>
          <p:nvPr/>
        </p:nvSpPr>
        <p:spPr>
          <a:xfrm>
            <a:off x="3376697" y="3362073"/>
            <a:ext cx="440188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Partition PM</a:t>
            </a:r>
            <a:r>
              <a:rPr b="1" baseline="-2500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Component / Total PM</a:t>
            </a:r>
            <a:r>
              <a:rPr b="1" baseline="-2500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Using GEOS-Chem and Measurements (IMPROVE and CSN)</a:t>
            </a:r>
            <a:endParaRPr/>
          </a:p>
        </p:txBody>
      </p:sp>
      <p:cxnSp>
        <p:nvCxnSpPr>
          <p:cNvPr id="253" name="Google Shape;253;p10"/>
          <p:cNvCxnSpPr/>
          <p:nvPr/>
        </p:nvCxnSpPr>
        <p:spPr>
          <a:xfrm>
            <a:off x="5449188" y="4325142"/>
            <a:ext cx="0" cy="771403"/>
          </a:xfrm>
          <a:prstGeom prst="straightConnector1">
            <a:avLst/>
          </a:prstGeom>
          <a:noFill/>
          <a:ln cap="flat" cmpd="sng" w="889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4" name="Google Shape;254;p10"/>
          <p:cNvSpPr txBox="1"/>
          <p:nvPr/>
        </p:nvSpPr>
        <p:spPr>
          <a:xfrm>
            <a:off x="3385558" y="5200573"/>
            <a:ext cx="44018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Apply Component-specific Co-located PM</a:t>
            </a:r>
            <a:r>
              <a:rPr b="1" baseline="-2500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/PM</a:t>
            </a:r>
            <a:r>
              <a:rPr b="1" baseline="-2500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"/>
          <p:cNvSpPr txBox="1"/>
          <p:nvPr>
            <p:ph type="title"/>
          </p:nvPr>
        </p:nvSpPr>
        <p:spPr>
          <a:xfrm>
            <a:off x="1026042" y="120502"/>
            <a:ext cx="10363200" cy="37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ISI Web of Science Search for “GEOS-Chem and Satellite”</a:t>
            </a:r>
            <a:endParaRPr/>
          </a:p>
        </p:txBody>
      </p:sp>
      <p:sp>
        <p:nvSpPr>
          <p:cNvPr id="260" name="Google Shape;260;p11"/>
          <p:cNvSpPr txBox="1"/>
          <p:nvPr/>
        </p:nvSpPr>
        <p:spPr>
          <a:xfrm>
            <a:off x="871869" y="5700777"/>
            <a:ext cx="90908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GOME</a:t>
            </a:r>
            <a:endParaRPr/>
          </a:p>
        </p:txBody>
      </p:sp>
      <p:sp>
        <p:nvSpPr>
          <p:cNvPr id="261" name="Google Shape;261;p11"/>
          <p:cNvSpPr txBox="1"/>
          <p:nvPr/>
        </p:nvSpPr>
        <p:spPr>
          <a:xfrm>
            <a:off x="1209454" y="5982222"/>
            <a:ext cx="90908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TOMS</a:t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1663995" y="5709635"/>
            <a:ext cx="90908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ATSR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1875874" y="5994623"/>
            <a:ext cx="10694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MOPITT</a:t>
            </a:r>
            <a:endParaRPr/>
          </a:p>
        </p:txBody>
      </p:sp>
      <p:sp>
        <p:nvSpPr>
          <p:cNvPr id="264" name="Google Shape;264;p11"/>
          <p:cNvSpPr txBox="1"/>
          <p:nvPr/>
        </p:nvSpPr>
        <p:spPr>
          <a:xfrm>
            <a:off x="2402518" y="5717082"/>
            <a:ext cx="10694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MISR</a:t>
            </a:r>
            <a:endParaRPr/>
          </a:p>
        </p:txBody>
      </p:sp>
      <p:sp>
        <p:nvSpPr>
          <p:cNvPr id="265" name="Google Shape;265;p11"/>
          <p:cNvSpPr txBox="1"/>
          <p:nvPr/>
        </p:nvSpPr>
        <p:spPr>
          <a:xfrm>
            <a:off x="2764312" y="5978096"/>
            <a:ext cx="10694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IMG</a:t>
            </a:r>
            <a:endParaRPr/>
          </a:p>
        </p:txBody>
      </p:sp>
      <p:sp>
        <p:nvSpPr>
          <p:cNvPr id="266" name="Google Shape;266;p11"/>
          <p:cNvSpPr txBox="1"/>
          <p:nvPr/>
        </p:nvSpPr>
        <p:spPr>
          <a:xfrm>
            <a:off x="3038696" y="5727750"/>
            <a:ext cx="16427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SCIAMACHY</a:t>
            </a:r>
            <a:endParaRPr/>
          </a:p>
        </p:txBody>
      </p:sp>
      <p:sp>
        <p:nvSpPr>
          <p:cNvPr id="267" name="Google Shape;267;p11"/>
          <p:cNvSpPr txBox="1"/>
          <p:nvPr/>
        </p:nvSpPr>
        <p:spPr>
          <a:xfrm>
            <a:off x="3250253" y="5965102"/>
            <a:ext cx="16427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MLS</a:t>
            </a:r>
            <a:endParaRPr/>
          </a:p>
        </p:txBody>
      </p:sp>
      <p:sp>
        <p:nvSpPr>
          <p:cNvPr id="268" name="Google Shape;268;p11"/>
          <p:cNvSpPr txBox="1"/>
          <p:nvPr/>
        </p:nvSpPr>
        <p:spPr>
          <a:xfrm>
            <a:off x="4045327" y="5978096"/>
            <a:ext cx="11686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ACE-FTS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POLDER</a:t>
            </a:r>
            <a:endParaRPr/>
          </a:p>
        </p:txBody>
      </p:sp>
      <p:pic>
        <p:nvPicPr>
          <p:cNvPr descr="A graph with purple lines&#10;&#10;AI-generated content may be incorrect." id="269" name="Google Shape;269;p11"/>
          <p:cNvPicPr preferRelativeResize="0"/>
          <p:nvPr/>
        </p:nvPicPr>
        <p:blipFill rotWithShape="1">
          <a:blip r:embed="rId3">
            <a:alphaModFix/>
          </a:blip>
          <a:srcRect b="5829" l="5669" r="6860" t="4749"/>
          <a:stretch/>
        </p:blipFill>
        <p:spPr>
          <a:xfrm>
            <a:off x="733646" y="563528"/>
            <a:ext cx="9699482" cy="501414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1"/>
          <p:cNvSpPr txBox="1"/>
          <p:nvPr/>
        </p:nvSpPr>
        <p:spPr>
          <a:xfrm rot="-5400000">
            <a:off x="-421759" y="2615609"/>
            <a:ext cx="18146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Publications</a:t>
            </a:r>
            <a:endParaRPr/>
          </a:p>
        </p:txBody>
      </p:sp>
      <p:sp>
        <p:nvSpPr>
          <p:cNvPr id="271" name="Google Shape;271;p11"/>
          <p:cNvSpPr txBox="1"/>
          <p:nvPr/>
        </p:nvSpPr>
        <p:spPr>
          <a:xfrm>
            <a:off x="4442755" y="5522632"/>
            <a:ext cx="11686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OMI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CALIOP</a:t>
            </a:r>
            <a:endParaRPr/>
          </a:p>
        </p:txBody>
      </p:sp>
      <p:sp>
        <p:nvSpPr>
          <p:cNvPr id="272" name="Google Shape;272;p11"/>
          <p:cNvSpPr txBox="1"/>
          <p:nvPr/>
        </p:nvSpPr>
        <p:spPr>
          <a:xfrm>
            <a:off x="5119101" y="5999977"/>
            <a:ext cx="11686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IASI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GOME-2</a:t>
            </a:r>
            <a:endParaRPr/>
          </a:p>
        </p:txBody>
      </p:sp>
      <p:sp>
        <p:nvSpPr>
          <p:cNvPr id="273" name="Google Shape;273;p11"/>
          <p:cNvSpPr txBox="1"/>
          <p:nvPr/>
        </p:nvSpPr>
        <p:spPr>
          <a:xfrm>
            <a:off x="5306982" y="5662181"/>
            <a:ext cx="16427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GOSAT</a:t>
            </a:r>
            <a:endParaRPr/>
          </a:p>
        </p:txBody>
      </p:sp>
      <p:sp>
        <p:nvSpPr>
          <p:cNvPr id="274" name="Google Shape;274;p11"/>
          <p:cNvSpPr txBox="1"/>
          <p:nvPr/>
        </p:nvSpPr>
        <p:spPr>
          <a:xfrm>
            <a:off x="5767727" y="6016599"/>
            <a:ext cx="16427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OSIRIS</a:t>
            </a:r>
            <a:endParaRPr/>
          </a:p>
        </p:txBody>
      </p:sp>
      <p:sp>
        <p:nvSpPr>
          <p:cNvPr id="275" name="Google Shape;275;p11"/>
          <p:cNvSpPr txBox="1"/>
          <p:nvPr/>
        </p:nvSpPr>
        <p:spPr>
          <a:xfrm>
            <a:off x="6782808" y="6012462"/>
            <a:ext cx="10104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OMPS</a:t>
            </a:r>
            <a:endParaRPr/>
          </a:p>
        </p:txBody>
      </p:sp>
      <p:sp>
        <p:nvSpPr>
          <p:cNvPr id="276" name="Google Shape;276;p11"/>
          <p:cNvSpPr txBox="1"/>
          <p:nvPr/>
        </p:nvSpPr>
        <p:spPr>
          <a:xfrm>
            <a:off x="8300917" y="5682089"/>
            <a:ext cx="24858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VIIRS</a:t>
            </a:r>
            <a:endParaRPr/>
          </a:p>
        </p:txBody>
      </p:sp>
      <p:sp>
        <p:nvSpPr>
          <p:cNvPr id="277" name="Google Shape;277;p11"/>
          <p:cNvSpPr txBox="1"/>
          <p:nvPr/>
        </p:nvSpPr>
        <p:spPr>
          <a:xfrm>
            <a:off x="7543894" y="5651924"/>
            <a:ext cx="12382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OCO-2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TROPOMI</a:t>
            </a:r>
            <a:endParaRPr/>
          </a:p>
        </p:txBody>
      </p:sp>
      <p:sp>
        <p:nvSpPr>
          <p:cNvPr id="278" name="Google Shape;278;p11"/>
          <p:cNvSpPr txBox="1"/>
          <p:nvPr/>
        </p:nvSpPr>
        <p:spPr>
          <a:xfrm>
            <a:off x="6734834" y="5650767"/>
            <a:ext cx="60951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TEMPO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11"/>
          <p:cNvSpPr txBox="1"/>
          <p:nvPr/>
        </p:nvSpPr>
        <p:spPr>
          <a:xfrm>
            <a:off x="9782391" y="5712217"/>
            <a:ext cx="1121297" cy="335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GHGSat</a:t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11"/>
          <p:cNvSpPr txBox="1"/>
          <p:nvPr/>
        </p:nvSpPr>
        <p:spPr>
          <a:xfrm>
            <a:off x="8836090" y="5882333"/>
            <a:ext cx="24858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Himawari</a:t>
            </a:r>
            <a:endParaRPr/>
          </a:p>
        </p:txBody>
      </p:sp>
      <p:sp>
        <p:nvSpPr>
          <p:cNvPr id="281" name="Google Shape;281;p11"/>
          <p:cNvSpPr txBox="1"/>
          <p:nvPr/>
        </p:nvSpPr>
        <p:spPr>
          <a:xfrm>
            <a:off x="6515552" y="6296588"/>
            <a:ext cx="16427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GOCI</a:t>
            </a:r>
            <a:endParaRPr/>
          </a:p>
        </p:txBody>
      </p:sp>
      <p:sp>
        <p:nvSpPr>
          <p:cNvPr id="282" name="Google Shape;282;p11"/>
          <p:cNvSpPr txBox="1"/>
          <p:nvPr/>
        </p:nvSpPr>
        <p:spPr>
          <a:xfrm>
            <a:off x="8424966" y="6401557"/>
            <a:ext cx="24858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EPIC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 txBox="1"/>
          <p:nvPr>
            <p:ph type="title"/>
          </p:nvPr>
        </p:nvSpPr>
        <p:spPr>
          <a:xfrm>
            <a:off x="606056" y="228267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Thanks Kelly!</a:t>
            </a:r>
            <a:endParaRPr/>
          </a:p>
        </p:txBody>
      </p:sp>
      <p:pic>
        <p:nvPicPr>
          <p:cNvPr descr="Spectroscopy and Radiative Transfer of Planetary Atmospheres" id="288" name="Google Shape;2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056" y="1371267"/>
            <a:ext cx="2193190" cy="332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2"/>
          <p:cNvPicPr preferRelativeResize="0"/>
          <p:nvPr/>
        </p:nvPicPr>
        <p:blipFill rotWithShape="1">
          <a:blip r:embed="rId4">
            <a:alphaModFix/>
          </a:blip>
          <a:srcRect b="0" l="6452" r="3225" t="0"/>
          <a:stretch/>
        </p:blipFill>
        <p:spPr>
          <a:xfrm>
            <a:off x="4806802" y="1663325"/>
            <a:ext cx="1961707" cy="1951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MPO Cover Image 3 13 12.jpg" id="290" name="Google Shape;29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56439" y="1200835"/>
            <a:ext cx="1754999" cy="227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2"/>
          <p:cNvPicPr preferRelativeResize="0"/>
          <p:nvPr/>
        </p:nvPicPr>
        <p:blipFill rotWithShape="1">
          <a:blip r:embed="rId6">
            <a:alphaModFix/>
          </a:blip>
          <a:srcRect b="47478" l="13536" r="12019" t="15015"/>
          <a:stretch/>
        </p:blipFill>
        <p:spPr>
          <a:xfrm>
            <a:off x="3132175" y="3925477"/>
            <a:ext cx="5181601" cy="276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2"/>
          <p:cNvPicPr preferRelativeResize="0"/>
          <p:nvPr/>
        </p:nvPicPr>
        <p:blipFill rotWithShape="1">
          <a:blip r:embed="rId7">
            <a:alphaModFix/>
          </a:blip>
          <a:srcRect b="5237" l="7793" r="11632" t="9409"/>
          <a:stretch/>
        </p:blipFill>
        <p:spPr>
          <a:xfrm>
            <a:off x="8666831" y="3738013"/>
            <a:ext cx="3213471" cy="2600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>
            <p:ph type="title"/>
          </p:nvPr>
        </p:nvSpPr>
        <p:spPr>
          <a:xfrm>
            <a:off x="173623" y="46028"/>
            <a:ext cx="8346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Training for a Lifetime</a:t>
            </a:r>
            <a:endParaRPr/>
          </a:p>
        </p:txBody>
      </p:sp>
      <p:sp>
        <p:nvSpPr>
          <p:cNvPr id="110" name="Google Shape;110;p2"/>
          <p:cNvSpPr txBox="1"/>
          <p:nvPr>
            <p:ph idx="1" type="body"/>
          </p:nvPr>
        </p:nvSpPr>
        <p:spPr>
          <a:xfrm>
            <a:off x="79744" y="952738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</a:pPr>
            <a:r>
              <a:rPr lang="en-US"/>
              <a:t>Personalized weekly 3-hr tutorials during PhD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</a:pPr>
            <a:r>
              <a:rPr lang="en-US"/>
              <a:t>Introduction to spectroscopy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</a:pPr>
            <a:r>
              <a:rPr lang="en-US"/>
              <a:t>Remote sensing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</a:pPr>
            <a:r>
              <a:rPr lang="en-US"/>
              <a:t>Questions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</a:pPr>
            <a:r>
              <a:rPr lang="en-US"/>
              <a:t>Application to NO</a:t>
            </a:r>
            <a:r>
              <a:rPr baseline="-25000" lang="en-US"/>
              <a:t>2</a:t>
            </a:r>
            <a:r>
              <a:rPr lang="en-US"/>
              <a:t> from GOME</a:t>
            </a:r>
            <a:endParaRPr/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t/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544" y="197370"/>
            <a:ext cx="4133743" cy="310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5237" l="7793" r="11632" t="9409"/>
          <a:stretch/>
        </p:blipFill>
        <p:spPr>
          <a:xfrm>
            <a:off x="2379921" y="2618373"/>
            <a:ext cx="4905026" cy="3969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5167803" y="6563896"/>
            <a:ext cx="60951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Chance and Martin, 2016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8368417" y="5991429"/>
            <a:ext cx="34572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GOME Footprint 320 km x 40 km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5582093" y="4040563"/>
            <a:ext cx="575639" cy="664344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59904" y="3757718"/>
            <a:ext cx="1474295" cy="211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title"/>
          </p:nvPr>
        </p:nvSpPr>
        <p:spPr>
          <a:xfrm>
            <a:off x="1780954" y="76200"/>
            <a:ext cx="939032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Retrieval of Tropospheric NO</a:t>
            </a:r>
            <a:r>
              <a:rPr baseline="-25000" lang="en-US"/>
              <a:t>2 </a:t>
            </a:r>
            <a:r>
              <a:rPr lang="en-US"/>
              <a:t> From GOME</a:t>
            </a:r>
            <a:r>
              <a:rPr lang="en-US" sz="2000"/>
              <a:t>  </a:t>
            </a:r>
            <a:br>
              <a:rPr lang="en-US" sz="2000"/>
            </a:br>
            <a:r>
              <a:rPr lang="en-US" sz="1800">
                <a:solidFill>
                  <a:srgbClr val="FFCC99"/>
                </a:solidFill>
              </a:rPr>
              <a:t>(errors </a:t>
            </a:r>
            <a:r>
              <a:rPr lang="en-US" sz="1800">
                <a:solidFill>
                  <a:srgbClr val="FFCC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ε </a:t>
            </a:r>
            <a:r>
              <a:rPr lang="en-US" sz="1800">
                <a:solidFill>
                  <a:srgbClr val="FFCC99"/>
                </a:solidFill>
              </a:rPr>
              <a:t>in 10</a:t>
            </a:r>
            <a:r>
              <a:rPr baseline="30000" lang="en-US" sz="1800">
                <a:solidFill>
                  <a:srgbClr val="FFCC99"/>
                </a:solidFill>
              </a:rPr>
              <a:t>15</a:t>
            </a:r>
            <a:r>
              <a:rPr lang="en-US" sz="1800">
                <a:solidFill>
                  <a:srgbClr val="FFCC99"/>
                </a:solidFill>
              </a:rPr>
              <a:t> molecules cm</a:t>
            </a:r>
            <a:r>
              <a:rPr baseline="30000" lang="en-US" sz="1800">
                <a:solidFill>
                  <a:srgbClr val="FFCC99"/>
                </a:solidFill>
              </a:rPr>
              <a:t>-2</a:t>
            </a:r>
            <a:r>
              <a:rPr lang="en-US" sz="1800">
                <a:solidFill>
                  <a:srgbClr val="FFCC99"/>
                </a:solidFill>
              </a:rPr>
              <a:t>)</a:t>
            </a:r>
            <a:endParaRPr/>
          </a:p>
        </p:txBody>
      </p:sp>
      <p:grpSp>
        <p:nvGrpSpPr>
          <p:cNvPr id="122" name="Google Shape;122;p3"/>
          <p:cNvGrpSpPr/>
          <p:nvPr/>
        </p:nvGrpSpPr>
        <p:grpSpPr>
          <a:xfrm>
            <a:off x="5438556" y="1371600"/>
            <a:ext cx="3743329" cy="5170488"/>
            <a:chOff x="1008" y="912"/>
            <a:chExt cx="2358" cy="3257"/>
          </a:xfrm>
        </p:grpSpPr>
        <p:sp>
          <p:nvSpPr>
            <p:cNvPr id="123" name="Google Shape;123;p3"/>
            <p:cNvSpPr txBox="1"/>
            <p:nvPr/>
          </p:nvSpPr>
          <p:spPr>
            <a:xfrm>
              <a:off x="1230" y="912"/>
              <a:ext cx="2136" cy="23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8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GOME Spectrum (423-451 nm)</a:t>
              </a:r>
              <a:endParaRPr/>
            </a:p>
          </p:txBody>
        </p:sp>
        <p:cxnSp>
          <p:nvCxnSpPr>
            <p:cNvPr id="124" name="Google Shape;124;p3"/>
            <p:cNvCxnSpPr/>
            <p:nvPr/>
          </p:nvCxnSpPr>
          <p:spPr>
            <a:xfrm>
              <a:off x="2400" y="1152"/>
              <a:ext cx="0" cy="336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5" name="Google Shape;125;p3"/>
            <p:cNvSpPr txBox="1"/>
            <p:nvPr/>
          </p:nvSpPr>
          <p:spPr>
            <a:xfrm>
              <a:off x="1577" y="1465"/>
              <a:ext cx="1648" cy="23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8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Total Slant NO</a:t>
              </a:r>
              <a:r>
                <a:rPr baseline="-25000" lang="en-US" sz="1800">
                  <a:solidFill>
                    <a:srgbClr val="008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r>
                <a:rPr lang="en-US" sz="1800">
                  <a:solidFill>
                    <a:srgbClr val="008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Column</a:t>
              </a:r>
              <a:endParaRPr/>
            </a:p>
          </p:txBody>
        </p:sp>
        <p:cxnSp>
          <p:nvCxnSpPr>
            <p:cNvPr id="126" name="Google Shape;126;p3"/>
            <p:cNvCxnSpPr/>
            <p:nvPr/>
          </p:nvCxnSpPr>
          <p:spPr>
            <a:xfrm flipH="1">
              <a:off x="2396" y="1728"/>
              <a:ext cx="4" cy="960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7" name="Google Shape;127;p3"/>
            <p:cNvSpPr txBox="1"/>
            <p:nvPr/>
          </p:nvSpPr>
          <p:spPr>
            <a:xfrm>
              <a:off x="1008" y="2688"/>
              <a:ext cx="2184" cy="23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8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Tropospheric Slant NO</a:t>
              </a:r>
              <a:r>
                <a:rPr baseline="-25000" lang="en-US" sz="1800">
                  <a:solidFill>
                    <a:srgbClr val="008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r>
                <a:rPr lang="en-US" sz="1800">
                  <a:solidFill>
                    <a:srgbClr val="008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Column</a:t>
              </a:r>
              <a:endParaRPr/>
            </a:p>
          </p:txBody>
        </p:sp>
        <p:cxnSp>
          <p:nvCxnSpPr>
            <p:cNvPr id="128" name="Google Shape;128;p3"/>
            <p:cNvCxnSpPr/>
            <p:nvPr/>
          </p:nvCxnSpPr>
          <p:spPr>
            <a:xfrm>
              <a:off x="2400" y="2928"/>
              <a:ext cx="0" cy="1008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9" name="Google Shape;129;p3"/>
            <p:cNvSpPr txBox="1"/>
            <p:nvPr/>
          </p:nvSpPr>
          <p:spPr>
            <a:xfrm>
              <a:off x="1248" y="3936"/>
              <a:ext cx="1812" cy="23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8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Tropospheric NO</a:t>
              </a:r>
              <a:r>
                <a:rPr baseline="-25000" lang="en-US" sz="1800">
                  <a:solidFill>
                    <a:srgbClr val="008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r>
                <a:rPr lang="en-US" sz="1800">
                  <a:solidFill>
                    <a:srgbClr val="008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Column</a:t>
              </a:r>
              <a:endParaRPr/>
            </a:p>
          </p:txBody>
        </p:sp>
      </p:grpSp>
      <p:sp>
        <p:nvSpPr>
          <p:cNvPr id="130" name="Google Shape;130;p3"/>
          <p:cNvSpPr txBox="1"/>
          <p:nvPr/>
        </p:nvSpPr>
        <p:spPr>
          <a:xfrm>
            <a:off x="4752756" y="1828800"/>
            <a:ext cx="14892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Fit spectrum 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3523862" y="2944813"/>
            <a:ext cx="426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Remove stratospheric contribution, diffuser plate artifact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7724556" y="2895601"/>
            <a:ext cx="42672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Central Pacific GOME data with: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HALOE to test strat zonal invariance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GEOS-Chem constrained by PEM-Tropics to treat tropospheric residual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3510519" y="4800600"/>
            <a:ext cx="426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Apply Air Mass Factor (AMF) to convert slant column to vertical column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7800756" y="4648200"/>
            <a:ext cx="41910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radiative transfer model with: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surface albedos from GOME 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vertical shape factors from     GEOS-Chem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local cloud info from GOMECAT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6352956" y="1905001"/>
            <a:ext cx="1563688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CC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ε</a:t>
            </a:r>
            <a:r>
              <a:rPr baseline="-25000" lang="en-US" sz="1800">
                <a:solidFill>
                  <a:srgbClr val="FFCC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1</a:t>
            </a:r>
            <a:r>
              <a:rPr lang="en-US" sz="1800">
                <a:solidFill>
                  <a:srgbClr val="FFCC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 0.6−0.8</a:t>
            </a:r>
            <a:r>
              <a:rPr lang="en-US" sz="1800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6733957" y="3810000"/>
            <a:ext cx="8931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CC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ε</a:t>
            </a:r>
            <a:r>
              <a:rPr baseline="-25000" lang="en-US" sz="1800">
                <a:solidFill>
                  <a:srgbClr val="FFCC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2</a:t>
            </a:r>
            <a:r>
              <a:rPr lang="en-US" sz="1800">
                <a:solidFill>
                  <a:srgbClr val="FFCC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 0.4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6276756" y="5715000"/>
            <a:ext cx="13468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CC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ε</a:t>
            </a:r>
            <a:r>
              <a:rPr baseline="-25000" lang="en-US" sz="1800">
                <a:solidFill>
                  <a:srgbClr val="FFCC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3</a:t>
            </a:r>
            <a:r>
              <a:rPr lang="en-US" sz="1800">
                <a:solidFill>
                  <a:srgbClr val="FFCC9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 0.5−3.2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7668994" y="1905000"/>
            <a:ext cx="42049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</a:t>
            </a:r>
            <a:r>
              <a:rPr baseline="-25000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</a:t>
            </a:r>
            <a:r>
              <a:rPr baseline="-25000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-O</a:t>
            </a:r>
            <a:r>
              <a:rPr baseline="-25000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H</a:t>
            </a:r>
            <a:r>
              <a:rPr baseline="-25000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O, Ring, Undersampling,</a:t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9635906" y="2133600"/>
            <a:ext cx="17732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Common Mode</a:t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3480393" y="5486400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F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Quantitative retrieval in partly cloudy scene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 b="0" l="3636" r="0" t="0"/>
          <a:stretch/>
        </p:blipFill>
        <p:spPr>
          <a:xfrm>
            <a:off x="52330" y="772998"/>
            <a:ext cx="3337343" cy="217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4">
            <a:alphaModFix/>
          </a:blip>
          <a:srcRect b="0" l="3540" r="0" t="0"/>
          <a:stretch/>
        </p:blipFill>
        <p:spPr>
          <a:xfrm>
            <a:off x="72290" y="3045316"/>
            <a:ext cx="3304752" cy="210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29" y="5246661"/>
            <a:ext cx="3461730" cy="130828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/>
        </p:nvSpPr>
        <p:spPr>
          <a:xfrm>
            <a:off x="327450" y="6524737"/>
            <a:ext cx="60951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Martin, Chance, Jacob, et al. 2002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 b="20121" l="-229" r="0" t="0"/>
          <a:stretch/>
        </p:blipFill>
        <p:spPr>
          <a:xfrm>
            <a:off x="5895752" y="4854190"/>
            <a:ext cx="4411098" cy="19276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51" name="Google Shape;151;p4"/>
          <p:cNvSpPr txBox="1"/>
          <p:nvPr/>
        </p:nvSpPr>
        <p:spPr>
          <a:xfrm>
            <a:off x="1839843" y="109806"/>
            <a:ext cx="86966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CC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at Intersection of Remote Sensing and Modeling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 b="34537" l="0" r="12308" t="33745"/>
          <a:stretch/>
        </p:blipFill>
        <p:spPr>
          <a:xfrm>
            <a:off x="5778792" y="1336677"/>
            <a:ext cx="5460831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5">
            <a:alphaModFix/>
          </a:blip>
          <a:srcRect b="57663" l="0" r="71405" t="37045"/>
          <a:stretch/>
        </p:blipFill>
        <p:spPr>
          <a:xfrm>
            <a:off x="7004195" y="4041202"/>
            <a:ext cx="281940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/>
          <p:nvPr/>
        </p:nvSpPr>
        <p:spPr>
          <a:xfrm>
            <a:off x="1110787" y="4129459"/>
            <a:ext cx="3713163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SCIAMACHY Tropospheric NO</a:t>
            </a:r>
            <a:r>
              <a:rPr b="1" baseline="-2500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(10</a:t>
            </a:r>
            <a:r>
              <a:rPr b="1" baseline="3000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molec cm</a:t>
            </a:r>
            <a:r>
              <a:rPr b="1" baseline="3000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7083147" y="4217251"/>
            <a:ext cx="2897188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b="1" baseline="-2500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emissions (10</a:t>
            </a:r>
            <a:r>
              <a:rPr b="1" baseline="3000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atoms N cm</a:t>
            </a:r>
            <a:r>
              <a:rPr b="1" baseline="3000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</a:t>
            </a:r>
            <a:r>
              <a:rPr b="1" baseline="3000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10555246" y="3984304"/>
            <a:ext cx="289718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Martin et al., 2006 </a:t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4978692" y="1077758"/>
            <a:ext cx="1600200" cy="152400"/>
          </a:xfrm>
          <a:prstGeom prst="curvedDownArrow">
            <a:avLst>
              <a:gd fmla="val 210000" name="adj1"/>
              <a:gd fmla="val 420000" name="adj2"/>
              <a:gd fmla="val 33333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4190999" y="559998"/>
            <a:ext cx="4343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Inverse Modeling Using GEOS-Chem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634402" y="4519981"/>
            <a:ext cx="557677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Changes in NO</a:t>
            </a:r>
            <a:r>
              <a:rPr b="1" baseline="-2500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Emissions (OMI &amp; GEOS-Chem) </a:t>
            </a:r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>
            <a:off x="287961" y="4854316"/>
            <a:ext cx="5576778" cy="1927484"/>
            <a:chOff x="381000" y="3859214"/>
            <a:chExt cx="6705600" cy="2541586"/>
          </a:xfrm>
        </p:grpSpPr>
        <p:pic>
          <p:nvPicPr>
            <p:cNvPr descr="omi_based_emis_09.jpeg" id="161" name="Google Shape;161;p4"/>
            <p:cNvPicPr preferRelativeResize="0"/>
            <p:nvPr/>
          </p:nvPicPr>
          <p:blipFill rotWithShape="1">
            <a:blip r:embed="rId6">
              <a:alphaModFix/>
            </a:blip>
            <a:srcRect b="0" l="0" r="0" t="50093"/>
            <a:stretch/>
          </p:blipFill>
          <p:spPr>
            <a:xfrm>
              <a:off x="381000" y="3859214"/>
              <a:ext cx="6705600" cy="25415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4"/>
            <p:cNvSpPr/>
            <p:nvPr/>
          </p:nvSpPr>
          <p:spPr>
            <a:xfrm>
              <a:off x="3690938" y="6172200"/>
              <a:ext cx="347662" cy="15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163" name="Google Shape;163;p4"/>
          <p:cNvPicPr preferRelativeResize="0"/>
          <p:nvPr/>
        </p:nvPicPr>
        <p:blipFill rotWithShape="1">
          <a:blip r:embed="rId7">
            <a:alphaModFix/>
          </a:blip>
          <a:srcRect b="47478" l="13536" r="12019" t="15015"/>
          <a:stretch/>
        </p:blipFill>
        <p:spPr>
          <a:xfrm>
            <a:off x="453653" y="1305892"/>
            <a:ext cx="5181601" cy="276198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/>
          <p:nvPr/>
        </p:nvSpPr>
        <p:spPr>
          <a:xfrm>
            <a:off x="522765" y="3318636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2003-2005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3282229" y="2830921"/>
            <a:ext cx="16002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-US" sz="24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  <a:r>
              <a:rPr b="1" lang="en-US" sz="24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b="1" baseline="-25000" lang="en-US" sz="24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NO2</a:t>
            </a:r>
            <a:r>
              <a:rPr b="1" lang="en-US" sz="18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-US" sz="24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↑ ↑</a:t>
            </a:r>
            <a:r>
              <a:rPr b="1" lang="en-US" sz="18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altitude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263385" y="6191593"/>
            <a:ext cx="130249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Lamsal et al., 2011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5874489" y="4533182"/>
            <a:ext cx="653370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Constraints on NO</a:t>
            </a:r>
            <a:r>
              <a:rPr b="1" baseline="-2500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SO</a:t>
            </a:r>
            <a:r>
              <a:rPr b="1" baseline="-2500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Dry Deposition (OMI &amp; GEOS-Chem) </a:t>
            </a:r>
            <a:endParaRPr/>
          </a:p>
        </p:txBody>
      </p:sp>
      <p:sp>
        <p:nvSpPr>
          <p:cNvPr id="168" name="Google Shape;168;p4"/>
          <p:cNvSpPr txBox="1"/>
          <p:nvPr/>
        </p:nvSpPr>
        <p:spPr>
          <a:xfrm>
            <a:off x="7511902" y="6483981"/>
            <a:ext cx="2362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Nowlan et al., 2014</a:t>
            </a:r>
            <a:endParaRPr/>
          </a:p>
        </p:txBody>
      </p:sp>
      <p:sp>
        <p:nvSpPr>
          <p:cNvPr id="169" name="Google Shape;169;p4"/>
          <p:cNvSpPr txBox="1"/>
          <p:nvPr/>
        </p:nvSpPr>
        <p:spPr>
          <a:xfrm>
            <a:off x="647572" y="897460"/>
            <a:ext cx="45723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Tropospheric NO</a:t>
            </a:r>
            <a:r>
              <a:rPr b="1" baseline="-2500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SCIAMACHY</a:t>
            </a:r>
            <a:endParaRPr/>
          </a:p>
        </p:txBody>
      </p:sp>
      <p:sp>
        <p:nvSpPr>
          <p:cNvPr id="170" name="Google Shape;170;p4"/>
          <p:cNvSpPr txBox="1"/>
          <p:nvPr/>
        </p:nvSpPr>
        <p:spPr>
          <a:xfrm>
            <a:off x="7394944" y="910067"/>
            <a:ext cx="45723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b="1" baseline="-2500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Emissions</a:t>
            </a:r>
            <a:endParaRPr/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8">
            <a:alphaModFix/>
          </a:blip>
          <a:srcRect b="8672" l="17712" r="18754" t="84871"/>
          <a:stretch/>
        </p:blipFill>
        <p:spPr>
          <a:xfrm rot="-5400000">
            <a:off x="9471920" y="5806339"/>
            <a:ext cx="2016684" cy="1123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72" name="Google Shape;172;p4"/>
          <p:cNvSpPr/>
          <p:nvPr/>
        </p:nvSpPr>
        <p:spPr>
          <a:xfrm>
            <a:off x="10718555" y="5308526"/>
            <a:ext cx="1524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</a:t>
            </a:r>
            <a:r>
              <a:rPr b="1" baseline="-25000" lang="en-US" sz="1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1" lang="en-US" sz="1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Dry Deposition Flux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(kg S ha</a:t>
            </a:r>
            <a:r>
              <a:rPr b="1" baseline="30000" lang="en-US" sz="1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r>
              <a:rPr b="1" lang="en-US" sz="1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yr</a:t>
            </a:r>
            <a:r>
              <a:rPr b="1" baseline="30000" lang="en-US" sz="1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-1)</a:t>
            </a:r>
            <a:endParaRPr b="1" sz="1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10509874" y="4794496"/>
            <a:ext cx="872281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>
            <p:ph type="title"/>
          </p:nvPr>
        </p:nvSpPr>
        <p:spPr>
          <a:xfrm>
            <a:off x="3439632" y="333154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Outcome of Our Partnership</a:t>
            </a:r>
            <a:endParaRPr/>
          </a:p>
        </p:txBody>
      </p:sp>
      <p:sp>
        <p:nvSpPr>
          <p:cNvPr id="179" name="Google Shape;179;p5"/>
          <p:cNvSpPr txBox="1"/>
          <p:nvPr>
            <p:ph idx="3" type="body"/>
          </p:nvPr>
        </p:nvSpPr>
        <p:spPr>
          <a:xfrm>
            <a:off x="5073501" y="1438163"/>
            <a:ext cx="711849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None/>
            </a:pPr>
            <a:r>
              <a:rPr b="0" lang="en-US" sz="2000"/>
              <a:t>1. Basic solar and planetary properties</a:t>
            </a:r>
            <a:br>
              <a:rPr lang="en-US" sz="2000"/>
            </a:br>
            <a:r>
              <a:rPr b="0" lang="en-US" sz="2000"/>
              <a:t>2. Elements of Math and Physics</a:t>
            </a:r>
            <a:br>
              <a:rPr lang="en-US" sz="2000"/>
            </a:br>
            <a:r>
              <a:rPr b="0" lang="en-US" sz="2000"/>
              <a:t>3. Blackbody radiation, Boltzmann statistics, temperature, and thermodynamic equilibrium</a:t>
            </a:r>
            <a:br>
              <a:rPr lang="en-US" sz="2000"/>
            </a:br>
            <a:r>
              <a:rPr b="0" lang="en-US" sz="2000"/>
              <a:t>4. Radiative transfer</a:t>
            </a:r>
            <a:br>
              <a:rPr lang="en-US" sz="2000"/>
            </a:br>
            <a:r>
              <a:rPr b="0" lang="en-US" sz="2000"/>
              <a:t>5. Spectroscopy fundamentals</a:t>
            </a:r>
            <a:br>
              <a:rPr lang="en-US" sz="2000"/>
            </a:br>
            <a:r>
              <a:rPr b="0" lang="en-US" sz="2000"/>
              <a:t>6. Line shapes</a:t>
            </a:r>
            <a:br>
              <a:rPr lang="en-US" sz="2000"/>
            </a:br>
            <a:r>
              <a:rPr b="0" lang="en-US" sz="2000"/>
              <a:t>7. Atmospheric scattering</a:t>
            </a:r>
            <a:br>
              <a:rPr lang="en-US" sz="2000"/>
            </a:br>
            <a:r>
              <a:rPr b="0" lang="en-US" sz="2000"/>
              <a:t>8. Radiation and climate</a:t>
            </a:r>
            <a:br>
              <a:rPr lang="en-US" sz="2000"/>
            </a:br>
            <a:r>
              <a:rPr b="0" lang="en-US" sz="2000"/>
              <a:t>9. Radiative transfer modeling</a:t>
            </a:r>
            <a:br>
              <a:rPr lang="en-US" sz="2000"/>
            </a:br>
            <a:r>
              <a:rPr b="0" lang="en-US" sz="2000"/>
              <a:t>10. Principles of atmospheric remote sensing measurements</a:t>
            </a:r>
            <a:br>
              <a:rPr lang="en-US" sz="2000"/>
            </a:br>
            <a:r>
              <a:rPr b="0" lang="en-US" sz="2000"/>
              <a:t>11. Data fitting</a:t>
            </a:r>
            <a:endParaRPr sz="2000"/>
          </a:p>
        </p:txBody>
      </p:sp>
      <p:pic>
        <p:nvPicPr>
          <p:cNvPr descr="Spectroscopy and Radiative Transfer of Planetary Atmospheres" id="180" name="Google Shape;1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523" y="172114"/>
            <a:ext cx="4279900" cy="649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>
            <p:ph type="title"/>
          </p:nvPr>
        </p:nvSpPr>
        <p:spPr>
          <a:xfrm>
            <a:off x="701749" y="228600"/>
            <a:ext cx="10350795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Contributions to TEMPO: Negligible Information Penalty from Inferring Stratospheric NO</a:t>
            </a:r>
            <a:r>
              <a:rPr baseline="-25000" lang="en-US"/>
              <a:t>2</a:t>
            </a:r>
            <a:r>
              <a:rPr lang="en-US"/>
              <a:t> Column from TEMPO Field of Regard </a:t>
            </a:r>
            <a:br>
              <a:rPr lang="en-US"/>
            </a:br>
            <a:r>
              <a:rPr lang="en-US">
                <a:solidFill>
                  <a:schemeClr val="lt1"/>
                </a:solidFill>
              </a:rPr>
              <a:t>Tests Developed Using OMI Observations vs Full LEO Data</a:t>
            </a:r>
            <a:endParaRPr/>
          </a:p>
        </p:txBody>
      </p:sp>
      <p:sp>
        <p:nvSpPr>
          <p:cNvPr id="186" name="Google Shape;186;p6"/>
          <p:cNvSpPr/>
          <p:nvPr/>
        </p:nvSpPr>
        <p:spPr>
          <a:xfrm>
            <a:off x="8381999" y="6550224"/>
            <a:ext cx="22548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Geddes et al., AMT, 2018</a:t>
            </a:r>
            <a:endParaRPr/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1" y="1318213"/>
            <a:ext cx="6648449" cy="5226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>
            <p:ph type="title"/>
          </p:nvPr>
        </p:nvSpPr>
        <p:spPr>
          <a:xfrm>
            <a:off x="-90008" y="-98639"/>
            <a:ext cx="1237201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Recent Work at Intersection of UV-Vis Remote Sensing and Modeling: </a:t>
            </a:r>
            <a:br>
              <a:rPr lang="en-US"/>
            </a:br>
            <a:r>
              <a:rPr lang="en-US"/>
              <a:t>Effects of Mineral Dust on UV-Vis NO</a:t>
            </a:r>
            <a:r>
              <a:rPr baseline="-25000" lang="en-US"/>
              <a:t>2</a:t>
            </a:r>
            <a:r>
              <a:rPr lang="en-US"/>
              <a:t> Retrievals Weaker than Previously Expected</a:t>
            </a:r>
            <a:endParaRPr/>
          </a:p>
        </p:txBody>
      </p:sp>
      <p:pic>
        <p:nvPicPr>
          <p:cNvPr id="193" name="Google Shape;193;p7"/>
          <p:cNvPicPr preferRelativeResize="0"/>
          <p:nvPr/>
        </p:nvPicPr>
        <p:blipFill rotWithShape="1">
          <a:blip r:embed="rId3">
            <a:alphaModFix/>
          </a:blip>
          <a:srcRect b="0" l="7008" r="49857" t="52146"/>
          <a:stretch/>
        </p:blipFill>
        <p:spPr>
          <a:xfrm>
            <a:off x="6323721" y="1688403"/>
            <a:ext cx="5105954" cy="453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4">
            <a:alphaModFix/>
          </a:blip>
          <a:srcRect b="0" l="48367" r="0" t="0"/>
          <a:stretch/>
        </p:blipFill>
        <p:spPr>
          <a:xfrm>
            <a:off x="1062083" y="1631758"/>
            <a:ext cx="4783068" cy="459225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/>
          <p:cNvSpPr/>
          <p:nvPr/>
        </p:nvSpPr>
        <p:spPr>
          <a:xfrm>
            <a:off x="9284125" y="6550224"/>
            <a:ext cx="23535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Singh et al., JAMES, 2024</a:t>
            </a:r>
            <a:endParaRPr/>
          </a:p>
        </p:txBody>
      </p:sp>
      <p:pic>
        <p:nvPicPr>
          <p:cNvPr id="196" name="Google Shape;196;p7"/>
          <p:cNvPicPr preferRelativeResize="0"/>
          <p:nvPr/>
        </p:nvPicPr>
        <p:blipFill rotWithShape="1">
          <a:blip r:embed="rId5">
            <a:alphaModFix/>
          </a:blip>
          <a:srcRect b="33897" l="54895" r="27130" t="57635"/>
          <a:stretch/>
        </p:blipFill>
        <p:spPr>
          <a:xfrm>
            <a:off x="7290651" y="2976487"/>
            <a:ext cx="2110075" cy="79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/>
          <p:nvPr/>
        </p:nvSpPr>
        <p:spPr>
          <a:xfrm>
            <a:off x="849873" y="1203655"/>
            <a:ext cx="499527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Decreased Backward Scattering for Nonspherical</a:t>
            </a: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632103" y="6250160"/>
            <a:ext cx="54390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Phase Function of Spheroids Calculated with T-Matrix Method</a:t>
            </a: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6346851" y="955874"/>
            <a:ext cx="54537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Nonspherical Particles Behave More Like Direct Beam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Aerosol Effect on NO</a:t>
            </a:r>
            <a:r>
              <a:rPr b="1" baseline="-25000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Within Dust Layer is Halved</a:t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7521811" y="6217804"/>
            <a:ext cx="28600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VLIDORT Calculation at 440 nm</a:t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6979534" y="4230547"/>
            <a:ext cx="4150383" cy="141789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7056206" y="4230547"/>
            <a:ext cx="1786066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Dust layer (0-4 km)</a:t>
            </a:r>
            <a:endParaRPr/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</a:t>
            </a:r>
            <a:r>
              <a:rPr b="1" baseline="-25000"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440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0.3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/>
          <p:nvPr>
            <p:ph type="title"/>
          </p:nvPr>
        </p:nvSpPr>
        <p:spPr>
          <a:xfrm>
            <a:off x="914400" y="253408"/>
            <a:ext cx="10363200" cy="457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Recent Work at Intersection of Remote Sensing and Modeling: </a:t>
            </a:r>
            <a:br>
              <a:rPr lang="en-US"/>
            </a:br>
            <a:r>
              <a:rPr lang="en-US"/>
              <a:t>Satellite-Derived Fine Particulate Matter (PM</a:t>
            </a:r>
            <a:r>
              <a:rPr baseline="-25000" lang="en-US"/>
              <a:t>2.5</a:t>
            </a:r>
            <a:r>
              <a:rPr lang="en-US"/>
              <a:t>)</a:t>
            </a:r>
            <a:endParaRPr/>
          </a:p>
        </p:txBody>
      </p:sp>
      <p:pic>
        <p:nvPicPr>
          <p:cNvPr descr="http://smartlabs.gsfc.nasa.gov/images/instruments/cimel.jpg" id="208" name="Google Shape;2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870" y="4221155"/>
            <a:ext cx="931937" cy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8"/>
          <p:cNvCxnSpPr/>
          <p:nvPr/>
        </p:nvCxnSpPr>
        <p:spPr>
          <a:xfrm>
            <a:off x="2624470" y="1713700"/>
            <a:ext cx="2590800" cy="0"/>
          </a:xfrm>
          <a:prstGeom prst="straightConnector1">
            <a:avLst/>
          </a:prstGeom>
          <a:noFill/>
          <a:ln cap="flat" cmpd="sng" w="889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0" name="Google Shape;210;p8"/>
          <p:cNvSpPr txBox="1"/>
          <p:nvPr/>
        </p:nvSpPr>
        <p:spPr>
          <a:xfrm>
            <a:off x="159489" y="2678105"/>
            <a:ext cx="299838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Aerosol Optical Depth (AOD) from multiple satellite instruments and algorithms constrained with AERONET</a:t>
            </a:r>
            <a:endParaRPr/>
          </a:p>
        </p:txBody>
      </p:sp>
      <p:sp>
        <p:nvSpPr>
          <p:cNvPr id="211" name="Google Shape;211;p8"/>
          <p:cNvSpPr/>
          <p:nvPr/>
        </p:nvSpPr>
        <p:spPr>
          <a:xfrm>
            <a:off x="2853070" y="3191962"/>
            <a:ext cx="2743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Calculate coincident local solution 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PM</a:t>
            </a:r>
            <a:r>
              <a:rPr b="1" baseline="-25000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2.5</a:t>
            </a: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b="1" i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(x,y,t,AOD)</a:t>
            </a:r>
            <a:endParaRPr/>
          </a:p>
        </p:txBody>
      </p:sp>
      <p:cxnSp>
        <p:nvCxnSpPr>
          <p:cNvPr id="212" name="Google Shape;212;p8"/>
          <p:cNvCxnSpPr/>
          <p:nvPr/>
        </p:nvCxnSpPr>
        <p:spPr>
          <a:xfrm rot="10800000">
            <a:off x="4072270" y="1866100"/>
            <a:ext cx="0" cy="1181963"/>
          </a:xfrm>
          <a:prstGeom prst="straightConnector1">
            <a:avLst/>
          </a:prstGeom>
          <a:noFill/>
          <a:ln cap="flat" cmpd="sng" w="889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3" name="Google Shape;213;p8"/>
          <p:cNvSpPr/>
          <p:nvPr/>
        </p:nvSpPr>
        <p:spPr>
          <a:xfrm>
            <a:off x="4651745" y="1524570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Geophysical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Satellite-Derived PM</a:t>
            </a:r>
            <a:r>
              <a:rPr b="1" baseline="-25000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2.5</a:t>
            </a:r>
            <a:endParaRPr b="1"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4" name="Google Shape;214;p8"/>
          <p:cNvCxnSpPr/>
          <p:nvPr/>
        </p:nvCxnSpPr>
        <p:spPr>
          <a:xfrm>
            <a:off x="6901162" y="1713700"/>
            <a:ext cx="2053224" cy="0"/>
          </a:xfrm>
          <a:prstGeom prst="straightConnector1">
            <a:avLst/>
          </a:prstGeom>
          <a:noFill/>
          <a:ln cap="flat" cmpd="sng" w="889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5" name="Google Shape;215;p8"/>
          <p:cNvCxnSpPr/>
          <p:nvPr/>
        </p:nvCxnSpPr>
        <p:spPr>
          <a:xfrm rot="10800000">
            <a:off x="7657215" y="1864662"/>
            <a:ext cx="0" cy="1183401"/>
          </a:xfrm>
          <a:prstGeom prst="straightConnector1">
            <a:avLst/>
          </a:prstGeom>
          <a:noFill/>
          <a:ln cap="flat" cmpd="sng" w="889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6" name="Google Shape;216;p8"/>
          <p:cNvSpPr/>
          <p:nvPr/>
        </p:nvSpPr>
        <p:spPr>
          <a:xfrm>
            <a:off x="9291283" y="1394596"/>
            <a:ext cx="22185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Hybrid PM</a:t>
            </a:r>
            <a:r>
              <a:rPr b="1" baseline="-25000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2.5</a:t>
            </a: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(1998-2023)</a:t>
            </a:r>
            <a:endParaRPr/>
          </a:p>
        </p:txBody>
      </p:sp>
      <p:pic>
        <p:nvPicPr>
          <p:cNvPr descr="Image result for geos-chem logo" id="217" name="Google Shape;21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1132" y="4182244"/>
            <a:ext cx="1427075" cy="827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8"/>
          <p:cNvSpPr txBox="1"/>
          <p:nvPr/>
        </p:nvSpPr>
        <p:spPr>
          <a:xfrm>
            <a:off x="9227288" y="6570053"/>
            <a:ext cx="25908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Shen et al., ES&amp;T Air, 2024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rtist's concept of Aura" id="219" name="Google Shape;21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048" y="1317106"/>
            <a:ext cx="1745005" cy="1387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M 2.5 Objectives and History, PM 2.5 National PEP Weighing Laboratory |  Region 4 | US EPA" id="220" name="Google Shape;220;p8"/>
          <p:cNvPicPr preferRelativeResize="0"/>
          <p:nvPr/>
        </p:nvPicPr>
        <p:blipFill rotWithShape="1">
          <a:blip r:embed="rId6">
            <a:alphaModFix/>
          </a:blip>
          <a:srcRect b="19878" l="0" r="0" t="0"/>
          <a:stretch/>
        </p:blipFill>
        <p:spPr>
          <a:xfrm>
            <a:off x="6884772" y="5199240"/>
            <a:ext cx="1626759" cy="976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 txBox="1"/>
          <p:nvPr/>
        </p:nvSpPr>
        <p:spPr>
          <a:xfrm>
            <a:off x="6766215" y="3864878"/>
            <a:ext cx="18104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Deep Learning</a:t>
            </a:r>
            <a:endParaRPr/>
          </a:p>
        </p:txBody>
      </p:sp>
      <p:sp>
        <p:nvSpPr>
          <p:cNvPr id="222" name="Google Shape;222;p8"/>
          <p:cNvSpPr txBox="1"/>
          <p:nvPr/>
        </p:nvSpPr>
        <p:spPr>
          <a:xfrm>
            <a:off x="6490036" y="6200721"/>
            <a:ext cx="2652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Monitoring networks</a:t>
            </a:r>
            <a:endParaRPr/>
          </a:p>
        </p:txBody>
      </p:sp>
      <p:pic>
        <p:nvPicPr>
          <p:cNvPr descr="Deep Learning: Overview of Neurons and Activation Functions ..." id="223" name="Google Shape;223;p8"/>
          <p:cNvPicPr preferRelativeResize="0"/>
          <p:nvPr/>
        </p:nvPicPr>
        <p:blipFill rotWithShape="1">
          <a:blip r:embed="rId7">
            <a:alphaModFix/>
          </a:blip>
          <a:srcRect b="28952" l="0" r="21798" t="17452"/>
          <a:stretch/>
        </p:blipFill>
        <p:spPr>
          <a:xfrm>
            <a:off x="6799705" y="3147785"/>
            <a:ext cx="1715020" cy="7219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8"/>
          <p:cNvCxnSpPr/>
          <p:nvPr/>
        </p:nvCxnSpPr>
        <p:spPr>
          <a:xfrm rot="10800000">
            <a:off x="7733415" y="4311502"/>
            <a:ext cx="0" cy="766903"/>
          </a:xfrm>
          <a:prstGeom prst="straightConnector1">
            <a:avLst/>
          </a:prstGeom>
          <a:noFill/>
          <a:ln cap="flat" cmpd="sng" w="889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A map of the world&#10;&#10;Description automatically generated" id="225" name="Google Shape;225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41824" y="2160673"/>
            <a:ext cx="3517436" cy="1477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 txBox="1"/>
          <p:nvPr>
            <p:ph type="title"/>
          </p:nvPr>
        </p:nvSpPr>
        <p:spPr>
          <a:xfrm>
            <a:off x="914400" y="29420"/>
            <a:ext cx="10363200" cy="554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Recent Work at Intersection of Remote Sensing and Modeling: </a:t>
            </a:r>
            <a:br>
              <a:rPr lang="en-US"/>
            </a:br>
            <a:r>
              <a:rPr lang="en-US"/>
              <a:t>Diurnal Variation in PM</a:t>
            </a:r>
            <a:r>
              <a:rPr baseline="-25000" lang="en-US"/>
              <a:t>2.5</a:t>
            </a:r>
            <a:endParaRPr/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6068" y="769136"/>
            <a:ext cx="3502005" cy="272304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9"/>
          <p:cNvSpPr txBox="1"/>
          <p:nvPr/>
        </p:nvSpPr>
        <p:spPr>
          <a:xfrm>
            <a:off x="531988" y="1257556"/>
            <a:ext cx="25449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Similar Measured Diurnal Variation Across Regions</a:t>
            </a:r>
            <a:endParaRPr/>
          </a:p>
        </p:txBody>
      </p:sp>
      <p:pic>
        <p:nvPicPr>
          <p:cNvPr descr="A graph showing the amount of emission&#10;&#10;AI-generated content may be incorrect." id="233" name="Google Shape;23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864" y="3602292"/>
            <a:ext cx="5717136" cy="2876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solar cycle&#10;&#10;AI-generated content may be incorrect." id="234" name="Google Shape;23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0146" y="700885"/>
            <a:ext cx="4979866" cy="2901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showing a number of different colored bars&#10;&#10;AI-generated content may be incorrect." id="235" name="Google Shape;23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2058" y="3673785"/>
            <a:ext cx="4491953" cy="296781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/>
          <p:nvPr/>
        </p:nvSpPr>
        <p:spPr>
          <a:xfrm>
            <a:off x="598523" y="2365937"/>
            <a:ext cx="28747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Manning et al. 2017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268914" y="6445104"/>
            <a:ext cx="28747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Y. Li et al., ES&amp;T Air, 2025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10839895" y="4072271"/>
            <a:ext cx="128653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Calculated with High Performance Configuration of GEOS-Chem (GCHP)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FFFFFF"/>
      </a:dk1>
      <a:lt1>
        <a:srgbClr val="202020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5_Default Design">
  <a:themeElements>
    <a:clrScheme name="5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2025-07-22T15:09:48Z</dcterms:created>
  <dc:creator>Martin, Randall</dc:creator>
</cp:coreProperties>
</file>