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705" r:id="rId4"/>
  </p:sldMasterIdLst>
  <p:notesMasterIdLst>
    <p:notesMasterId r:id="rId19"/>
  </p:notesMasterIdLst>
  <p:sldIdLst>
    <p:sldId id="257" r:id="rId5"/>
    <p:sldId id="1042653076" r:id="rId6"/>
    <p:sldId id="1042653077" r:id="rId7"/>
    <p:sldId id="1042653078" r:id="rId8"/>
    <p:sldId id="1042653092" r:id="rId9"/>
    <p:sldId id="1042653079" r:id="rId10"/>
    <p:sldId id="1042653090" r:id="rId11"/>
    <p:sldId id="1042653084" r:id="rId12"/>
    <p:sldId id="1042653091" r:id="rId13"/>
    <p:sldId id="1042653085" r:id="rId14"/>
    <p:sldId id="1042653086" r:id="rId15"/>
    <p:sldId id="1042653087" r:id="rId16"/>
    <p:sldId id="1042653088" r:id="rId17"/>
    <p:sldId id="10426530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99D"/>
    <a:srgbClr val="0A223F"/>
    <a:srgbClr val="112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/>
    <p:restoredTop sz="94830"/>
  </p:normalViewPr>
  <p:slideViewPr>
    <p:cSldViewPr snapToGrid="0">
      <p:cViewPr varScale="1">
        <p:scale>
          <a:sx n="121" d="100"/>
          <a:sy n="121" d="100"/>
        </p:scale>
        <p:origin x="11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56173-FE2F-DD45-BD6C-4AB01CF97F25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58C43-B040-7643-97F8-7BA8361B9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9D3330A5-F9EE-B265-C279-E5B56C4F0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153" y="-993914"/>
            <a:ext cx="11340248" cy="9018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B0110-F8FE-A954-B345-ADA0109A79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99" y="2122367"/>
            <a:ext cx="4251609" cy="213761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F76313A-54CC-0F30-2F0A-5F9C6F07E3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707" y="4383173"/>
            <a:ext cx="5212080" cy="3416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9324C-291B-DEDE-BA1B-165CF0963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88" y="346938"/>
            <a:ext cx="1075663" cy="9053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161582-0127-0CCD-5131-55A2D02E4D9A}"/>
              </a:ext>
            </a:extLst>
          </p:cNvPr>
          <p:cNvCxnSpPr/>
          <p:nvPr userDrawn="1"/>
        </p:nvCxnSpPr>
        <p:spPr>
          <a:xfrm>
            <a:off x="1495740" y="450064"/>
            <a:ext cx="0" cy="734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B5D795-5D20-35C8-58F0-7731CA2858E1}"/>
              </a:ext>
            </a:extLst>
          </p:cNvPr>
          <p:cNvSpPr txBox="1"/>
          <p:nvPr userDrawn="1"/>
        </p:nvSpPr>
        <p:spPr>
          <a:xfrm>
            <a:off x="1567874" y="62495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Helvetica" pitchFamily="2" charset="0"/>
              </a:rPr>
              <a:t>National Aeronautics and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" pitchFamily="2" charset="0"/>
              </a:rPr>
              <a:t>Space Administration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574A3B4-E63D-1A4E-8198-878F42CDFF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707" y="5474070"/>
            <a:ext cx="5212080" cy="343235"/>
          </a:xfrm>
        </p:spPr>
        <p:txBody>
          <a:bodyPr/>
          <a:lstStyle>
            <a:lvl1pPr marL="0" indent="0">
              <a:buNone/>
              <a:defRPr lang="en-US" sz="18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400"/>
              </a:spcBef>
            </a:pPr>
            <a:r>
              <a:rPr lang="en-US" dirty="0"/>
              <a:t>Presenter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8921C8E-0A5B-7595-A011-82AEBA9251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707" y="5806672"/>
            <a:ext cx="5212080" cy="287515"/>
          </a:xfrm>
        </p:spPr>
        <p:txBody>
          <a:bodyPr/>
          <a:lstStyle>
            <a:lvl1pPr marL="0" indent="0">
              <a:buNone/>
              <a:defRPr lang="en-U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400"/>
              </a:spcBef>
            </a:pPr>
            <a:r>
              <a:rPr lang="en-US" dirty="0"/>
              <a:t>Presenter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EC219-7738-E551-294B-3F5B50C61E1B}"/>
              </a:ext>
            </a:extLst>
          </p:cNvPr>
          <p:cNvSpPr txBox="1"/>
          <p:nvPr userDrawn="1"/>
        </p:nvSpPr>
        <p:spPr>
          <a:xfrm>
            <a:off x="555584" y="6076708"/>
            <a:ext cx="5509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Earth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344601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F7A82-E21E-F1DF-1185-700F0721D9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23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0BECF2-9752-E14B-C2DB-AC6F8C9F2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12" y="1166451"/>
            <a:ext cx="3319272" cy="563231"/>
          </a:xfrm>
        </p:spPr>
        <p:txBody>
          <a:bodyPr wrap="square">
            <a:spAutoFit/>
          </a:bodyPr>
          <a:lstStyle>
            <a:lvl1pPr>
              <a:defRPr sz="3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7AB7-00B3-9E30-F8BF-7CCB050472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2112" y="1728215"/>
            <a:ext cx="3319272" cy="32808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020"/>
              </a:lnSpc>
            </a:pPr>
            <a:r>
              <a:rPr lang="en-US" dirty="0"/>
              <a:t>Body Copy Lorem ipsum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</a:t>
            </a:r>
            <a:r>
              <a:rPr lang="en-US" dirty="0"/>
              <a:t> </a:t>
            </a:r>
            <a:r>
              <a:rPr lang="en-US" dirty="0" err="1"/>
              <a:t>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com modo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>
              <a:lnSpc>
                <a:spcPts val="2020"/>
              </a:lnSpc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</a:t>
            </a:r>
            <a:r>
              <a:rPr lang="en-US" dirty="0"/>
              <a:t> </a:t>
            </a:r>
            <a:r>
              <a:rPr lang="en-US" dirty="0" err="1"/>
              <a:t>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3CB16EF-D9A5-C0BD-86DF-C0CD62A417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112" y="5891666"/>
            <a:ext cx="3319272" cy="307777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www.science.nasa.gov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7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8D424A-D1D0-86A0-30A3-15A7E4600080}"/>
              </a:ext>
            </a:extLst>
          </p:cNvPr>
          <p:cNvSpPr/>
          <p:nvPr userDrawn="1"/>
        </p:nvSpPr>
        <p:spPr>
          <a:xfrm>
            <a:off x="0" y="0"/>
            <a:ext cx="12237868" cy="6937867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67000">
                <a:schemeClr val="bg1">
                  <a:alpha val="91275"/>
                </a:schemeClr>
              </a:gs>
              <a:gs pos="98000">
                <a:schemeClr val="bg1">
                  <a:alpha val="18956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9D4AB-FDD9-C7D0-5244-E72C00662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51463" y="4592638"/>
            <a:ext cx="6483350" cy="132343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do </a:t>
            </a:r>
            <a:r>
              <a:rPr lang="en-US" sz="1600" dirty="0" err="1">
                <a:solidFill>
                  <a:schemeClr val="tx1"/>
                </a:solidFill>
              </a:rPr>
              <a:t>eiusmod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tempor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incididunt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labore et do lore magna </a:t>
            </a:r>
            <a:r>
              <a:rPr lang="en-US" sz="1600" dirty="0" err="1">
                <a:solidFill>
                  <a:schemeClr val="tx1"/>
                </a:solidFill>
              </a:rPr>
              <a:t>aliqua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exercitation </a:t>
            </a:r>
            <a:r>
              <a:rPr lang="en-US" sz="1600" dirty="0" err="1">
                <a:solidFill>
                  <a:schemeClr val="tx1"/>
                </a:solidFill>
              </a:rPr>
              <a:t>ullamco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laboris</a:t>
            </a:r>
            <a:r>
              <a:rPr lang="en-US" sz="1600" dirty="0">
                <a:solidFill>
                  <a:schemeClr val="tx1"/>
                </a:solidFill>
              </a:rPr>
              <a:t> nisi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comm. Duis </a:t>
            </a:r>
            <a:r>
              <a:rPr lang="en-US" sz="1600" dirty="0" err="1">
                <a:solidFill>
                  <a:schemeClr val="tx1"/>
                </a:solidFill>
              </a:rPr>
              <a:t>aute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reprehenderit</a:t>
            </a:r>
            <a:r>
              <a:rPr lang="en-US" sz="1600" dirty="0">
                <a:solidFill>
                  <a:schemeClr val="tx1"/>
                </a:solidFill>
              </a:rPr>
              <a:t>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0B708E-2232-E28A-F912-EA0C7DB2E4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8550" y="2025650"/>
            <a:ext cx="3106738" cy="22672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do </a:t>
            </a:r>
            <a:r>
              <a:rPr lang="en-US" sz="1600" dirty="0" err="1">
                <a:solidFill>
                  <a:schemeClr val="tx1"/>
                </a:solidFill>
              </a:rPr>
              <a:t>eiusmod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tempor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incididunt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labore et do lore labore et do lore </a:t>
            </a:r>
            <a:r>
              <a:rPr lang="en-US" sz="1600" dirty="0" err="1">
                <a:solidFill>
                  <a:schemeClr val="tx1"/>
                </a:solidFill>
              </a:rPr>
              <a:t>magn</a:t>
            </a:r>
            <a:r>
              <a:rPr lang="en-US" sz="1600" dirty="0">
                <a:solidFill>
                  <a:schemeClr val="tx1"/>
                </a:solidFill>
              </a:rPr>
              <a:t> nisi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aliqua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pPr lvl="0"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Ut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exercitation.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3D1651-D6C4-75B4-8B48-D389E735C502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FF4DBB-42D1-EC53-2BCD-AAB4585154AA}"/>
              </a:ext>
            </a:extLst>
          </p:cNvPr>
          <p:cNvSpPr/>
          <p:nvPr userDrawn="1"/>
        </p:nvSpPr>
        <p:spPr>
          <a:xfrm rot="16200000">
            <a:off x="-3143992" y="3143992"/>
            <a:ext cx="6858000" cy="570016"/>
          </a:xfrm>
          <a:prstGeom prst="rect">
            <a:avLst/>
          </a:prstGeom>
          <a:gradFill>
            <a:gsLst>
              <a:gs pos="47000">
                <a:srgbClr val="245898"/>
              </a:gs>
              <a:gs pos="0">
                <a:schemeClr val="bg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064CB9-7F64-A089-4EDE-E79B73647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516" y="1107704"/>
            <a:ext cx="6481488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Content Placeholder 35">
            <a:extLst>
              <a:ext uri="{FF2B5EF4-FFF2-40B4-BE49-F238E27FC236}">
                <a16:creationId xmlns:a16="http://schemas.microsoft.com/office/drawing/2014/main" id="{F6DD2613-C0D9-50C0-9CFD-5E1C9E4BBFE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81898" y="2020018"/>
            <a:ext cx="3135278" cy="2258568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00DD11E-908B-B1B5-6519-90D84F2CB6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895764" y="3220715"/>
            <a:ext cx="6393426" cy="410882"/>
          </a:xfrm>
        </p:spPr>
        <p:txBody>
          <a:bodyPr/>
          <a:lstStyle>
            <a:lvl1pPr marL="0" indent="0" algn="r">
              <a:buNone/>
              <a:defRPr sz="2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9235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31A628-ABFF-BC1D-EDE9-747D5691C09F}"/>
              </a:ext>
            </a:extLst>
          </p:cNvPr>
          <p:cNvSpPr/>
          <p:nvPr userDrawn="1"/>
        </p:nvSpPr>
        <p:spPr>
          <a:xfrm>
            <a:off x="0" y="-37214"/>
            <a:ext cx="12192000" cy="6895214"/>
          </a:xfrm>
          <a:prstGeom prst="rect">
            <a:avLst/>
          </a:prstGeom>
          <a:gradFill>
            <a:gsLst>
              <a:gs pos="89000">
                <a:srgbClr val="869BC1">
                  <a:lumMod val="59000"/>
                  <a:lumOff val="41000"/>
                </a:srgbClr>
              </a:gs>
              <a:gs pos="0">
                <a:srgbClr val="01599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1E9876-E285-0796-7998-DBFBFBD4E431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D0B57A3-ABE9-8637-BE67-E4C96D025B55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2ECBC9AD-6C67-0686-94E3-79A393AC4F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69" y="1157668"/>
            <a:ext cx="10428940" cy="701731"/>
          </a:xfrm>
        </p:spPr>
        <p:txBody>
          <a:bodyPr/>
          <a:lstStyle>
            <a:lvl1pPr marL="0" indent="0" algn="l">
              <a:buNone/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Science Themes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517558C-8A6F-CC08-BF9B-DCA9C419EF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9795" y="4628980"/>
            <a:ext cx="3200400" cy="1861029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THEME 2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AD7E88-4D79-879B-A49D-7C91F4BF53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3168" y="4628980"/>
            <a:ext cx="3208570" cy="1861029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THEME 3</a:t>
            </a:r>
            <a:endParaRPr lang="en-US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EA0FD7EE-B95E-B6F3-FE0A-BB0A985111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827" y="4628980"/>
            <a:ext cx="3207174" cy="1861029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THEME 1</a:t>
            </a:r>
            <a:endParaRPr lang="en-US" dirty="0"/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6B646BF0-5141-D034-456D-FD0E5F8A38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69214" y="2229744"/>
            <a:ext cx="3200400" cy="21305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18" name="Content Placeholder 35">
            <a:extLst>
              <a:ext uri="{FF2B5EF4-FFF2-40B4-BE49-F238E27FC236}">
                <a16:creationId xmlns:a16="http://schemas.microsoft.com/office/drawing/2014/main" id="{E4BD7F18-75AE-9F30-940F-6525D5059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39795" y="2229744"/>
            <a:ext cx="3200400" cy="21305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19" name="Content Placeholder 35">
            <a:extLst>
              <a:ext uri="{FF2B5EF4-FFF2-40B4-BE49-F238E27FC236}">
                <a16:creationId xmlns:a16="http://schemas.microsoft.com/office/drawing/2014/main" id="{E6CEC075-8866-B747-D574-1E9E9DC4D0C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7253" y="2229744"/>
            <a:ext cx="3200400" cy="21305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812A2B3-DDEA-9F13-27BB-C822FEDBA8F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9EF4E-9BED-9577-250D-D4C18D481803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313717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E63D85-E63A-A16D-7E22-BB8CB93DBF20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20EE26-B65D-D802-0D5A-4019D123CD62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241417A-E115-F2E2-EDD4-0F655948F214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FCDBCD-5243-8A37-2B0F-EECB519C9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0517" y="988138"/>
            <a:ext cx="6481488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055783-1324-8688-2540-8BD7B588BD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3378" y="1889198"/>
            <a:ext cx="6435767" cy="349839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E8316D-E83D-0E12-EF49-1B460820C047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35">
            <a:extLst>
              <a:ext uri="{FF2B5EF4-FFF2-40B4-BE49-F238E27FC236}">
                <a16:creationId xmlns:a16="http://schemas.microsoft.com/office/drawing/2014/main" id="{583911EE-6895-17DA-83B2-50EE72C2401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1" y="458548"/>
            <a:ext cx="4540380" cy="63994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24E25-67BC-11D8-91C6-A5F624DA4C5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266238" y="6228343"/>
            <a:ext cx="6435767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CAPTION – Caption 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F786C-563A-8229-5DC5-5DC8D04C7ED7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104684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80B022-718D-AD88-4ECC-99A8E87707D7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443414-744A-9A4A-1AC4-522FE6BC084D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693D320-B336-BFA5-A553-76AC18C959CF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6CFA8CBC-40B1-C633-DF83-4774A2DE99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2636" y="1845359"/>
            <a:ext cx="4448921" cy="2386584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26BABF-EAC2-3562-8831-7E40A644A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719" y="999085"/>
            <a:ext cx="6481488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DA6A10-646B-BC8B-6DD5-EB6B456D19EC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27A64B-1D50-F8D2-64BC-C3075EE9316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143288" y="4408838"/>
            <a:ext cx="4578269" cy="461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CAPTION – </a:t>
            </a: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sed do </a:t>
            </a:r>
            <a:r>
              <a:rPr lang="en-US" sz="1200" dirty="0" err="1"/>
              <a:t>eiusmod</a:t>
            </a:r>
            <a:r>
              <a:rPr lang="en-US" sz="1200" dirty="0"/>
              <a:t> </a:t>
            </a:r>
            <a:r>
              <a:rPr lang="en-US" sz="1200" dirty="0" err="1"/>
              <a:t>tempor</a:t>
            </a:r>
            <a:r>
              <a:rPr lang="en-US" sz="1200" dirty="0"/>
              <a:t> 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B83C1F-AC53-31FB-D1A3-3F92D6744F0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4408838"/>
            <a:ext cx="4578270" cy="461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CAPTION – </a:t>
            </a: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sed do </a:t>
            </a:r>
            <a:r>
              <a:rPr lang="en-US" sz="1200" dirty="0" err="1"/>
              <a:t>eiusmod</a:t>
            </a:r>
            <a:r>
              <a:rPr lang="en-US" sz="1200" dirty="0"/>
              <a:t> </a:t>
            </a:r>
            <a:r>
              <a:rPr lang="en-US" sz="1200" dirty="0" err="1"/>
              <a:t>tempor</a:t>
            </a:r>
            <a:r>
              <a:rPr lang="en-US" sz="1200" dirty="0"/>
              <a:t> 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Content Placeholder 35">
            <a:extLst>
              <a:ext uri="{FF2B5EF4-FFF2-40B4-BE49-F238E27FC236}">
                <a16:creationId xmlns:a16="http://schemas.microsoft.com/office/drawing/2014/main" id="{EAE3A7EC-B397-D076-FE38-28965478C0E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89663" y="1845359"/>
            <a:ext cx="4448921" cy="2386584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39A88-09DA-024C-844F-811FED28DBA0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2E116F-9892-53E1-438D-740E7A9A32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31888" y="5115168"/>
            <a:ext cx="9577387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1600" dirty="0"/>
              <a:t>Body Copy 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labore et do 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comm. Duis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</a:t>
            </a:r>
            <a:r>
              <a:rPr lang="en-US" sz="1600" dirty="0"/>
              <a:t> </a:t>
            </a:r>
            <a:r>
              <a:rPr lang="en-US" sz="1600" dirty="0" err="1"/>
              <a:t>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893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A2C312-F33D-B2F3-CC5F-9456B3CE4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3453"/>
            <a:ext cx="12305326" cy="6891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C1EBA-5D5D-93C5-4D07-8535FA4ED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719C285-AF43-51CC-A168-38B79AF07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0C5C-7E97-BA9E-7CC0-1F2B0F6CF4BF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765A4-9B26-C34B-8F5B-C05E60398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88644" cy="6882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C1EBA-5D5D-93C5-4D07-8535FA4ED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719C285-AF43-51CC-A168-38B79AF07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A763D5-2573-5D54-3E43-CA53E9218E4D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6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C2D997-7E1E-A9F1-97E0-07CE23E23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26283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F5D1BB-B698-26A0-D0A2-470110717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444C41D-6636-F741-69CD-A72CF64F6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A7C27A-4D69-19F9-33B3-12B800AABE5B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7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0CD14B8-0A76-9A68-E5F4-6F9308C55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7749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F5D1BB-B698-26A0-D0A2-470110717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444C41D-6636-F741-69CD-A72CF64F6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2E8BA-0C53-CBA2-5C60-A2ABACE73711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1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F644E-257B-4D1F-E7B1-C88687AAA6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76"/>
            <a:ext cx="12192000" cy="6853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4FE23-350D-6B90-5DD8-85BF23EAF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6A1C52-B1BA-9B9D-FC0E-94B5DCC00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589A5-6AAA-FBEA-DB0D-4125FF62CFA0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B0C0A9-6877-0302-210C-93E9F5DDF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05327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41">
            <a:extLst>
              <a:ext uri="{FF2B5EF4-FFF2-40B4-BE49-F238E27FC236}">
                <a16:creationId xmlns:a16="http://schemas.microsoft.com/office/drawing/2014/main" id="{9E732E17-5DDE-86B5-EAEC-C89F5277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1058" y="457404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689090BC-6283-78D4-6727-9D6080BA12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1058" y="4825652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E5036A2-C902-FF43-1497-432A1A8D6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1058" y="3558393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F36C51A6-AEAF-FAAB-95DF-ACA9EAFE2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1058" y="3810000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274275F5-D508-3552-6B72-62E68FB5A0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058" y="253021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AB994E00-05C4-839E-E3C5-52F5FE4976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058" y="2781822"/>
            <a:ext cx="2141906" cy="343235"/>
          </a:xfrm>
          <a:noFill/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5B24CFA-F9B4-CE7C-6370-C78F8E1B6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315" y="1471408"/>
            <a:ext cx="5648605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 Placeholder 37">
            <a:extLst>
              <a:ext uri="{FF2B5EF4-FFF2-40B4-BE49-F238E27FC236}">
                <a16:creationId xmlns:a16="http://schemas.microsoft.com/office/drawing/2014/main" id="{2D9EB73E-BD23-FF3E-399F-5195C5594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321" y="2515922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37">
            <a:extLst>
              <a:ext uri="{FF2B5EF4-FFF2-40B4-BE49-F238E27FC236}">
                <a16:creationId xmlns:a16="http://schemas.microsoft.com/office/drawing/2014/main" id="{8302E955-2B25-1294-9CF8-E2FC895C0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321" y="3564420"/>
            <a:ext cx="995044" cy="701731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97B14034-5093-068E-3167-91E1FFD6A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321" y="4570608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6" name="Text Placeholder 41">
            <a:extLst>
              <a:ext uri="{FF2B5EF4-FFF2-40B4-BE49-F238E27FC236}">
                <a16:creationId xmlns:a16="http://schemas.microsoft.com/office/drawing/2014/main" id="{D11EEB5B-C0DD-121B-C446-237A7B58D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29200" y="457404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D37F8DFE-85F6-AB48-DAE8-A1490629A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0" y="4825652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343ABB-BC9C-EC98-F4F1-DC4B3BC60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200" y="3558393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9" name="Text Placeholder 41">
            <a:extLst>
              <a:ext uri="{FF2B5EF4-FFF2-40B4-BE49-F238E27FC236}">
                <a16:creationId xmlns:a16="http://schemas.microsoft.com/office/drawing/2014/main" id="{5A247A24-22B2-4749-18EA-48C57CFBB4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0" y="3810000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3AEC8290-4B58-6FFF-0B70-AFD88E3D12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200" y="253021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E02CBD99-D663-19D3-C128-AE5C9BD19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29200" y="2781822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85DDE9CF-9D0F-265D-95F3-419B596BE9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66463" y="2515922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F29D0526-0166-38F1-9610-A259C02AD2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6463" y="3564420"/>
            <a:ext cx="995044" cy="701731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C0CFB644-E570-9CC8-1CCB-EA1BAD3C99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66463" y="4570608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pic>
        <p:nvPicPr>
          <p:cNvPr id="7" name="Picture 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9503C553-D09A-378D-F44E-FD282CD230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234" y="2098724"/>
            <a:ext cx="3223393" cy="16206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DFF871-2978-7FDA-EAC2-68E21AFEFB75}"/>
              </a:ext>
            </a:extLst>
          </p:cNvPr>
          <p:cNvSpPr/>
          <p:nvPr userDrawn="1"/>
        </p:nvSpPr>
        <p:spPr>
          <a:xfrm rot="16200000">
            <a:off x="-3314699" y="3314699"/>
            <a:ext cx="6858000" cy="228600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5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28E12D-9449-0183-9019-8580DC32E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6406"/>
            <a:ext cx="12192000" cy="6902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4FE23-350D-6B90-5DD8-85BF23EAF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6A1C52-B1BA-9B9D-FC0E-94B5DCC00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D7E6A-F1E7-CA4E-C7D1-AD66675799D1}"/>
              </a:ext>
            </a:extLst>
          </p:cNvPr>
          <p:cNvSpPr/>
          <p:nvPr userDrawn="1"/>
        </p:nvSpPr>
        <p:spPr>
          <a:xfrm rot="16200000">
            <a:off x="-3337165" y="3315315"/>
            <a:ext cx="6902929" cy="228599"/>
          </a:xfrm>
          <a:prstGeom prst="rect">
            <a:avLst/>
          </a:pr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86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D77DA07-EF94-256E-9869-70A16431056C}"/>
              </a:ext>
            </a:extLst>
          </p:cNvPr>
          <p:cNvSpPr/>
          <p:nvPr userDrawn="1"/>
        </p:nvSpPr>
        <p:spPr>
          <a:xfrm>
            <a:off x="0" y="0"/>
            <a:ext cx="7620000" cy="6858000"/>
          </a:xfrm>
          <a:custGeom>
            <a:avLst/>
            <a:gdLst>
              <a:gd name="connsiteX0" fmla="*/ 0 w 7620000"/>
              <a:gd name="connsiteY0" fmla="*/ 0 h 6858000"/>
              <a:gd name="connsiteX1" fmla="*/ 7620000 w 7620000"/>
              <a:gd name="connsiteY1" fmla="*/ 0 h 6858000"/>
              <a:gd name="connsiteX2" fmla="*/ 5918736 w 7620000"/>
              <a:gd name="connsiteY2" fmla="*/ 6858000 h 6858000"/>
              <a:gd name="connsiteX3" fmla="*/ 0 w 762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0" h="685800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B5793-8A5C-5849-0529-B05A1CE68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5464750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  <a:endParaRPr lang="en-US" noProof="0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30E636D-2E5B-AA1F-B489-F4FFCF19A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5464750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Subhead title</a:t>
            </a:r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30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93E2DCEC-3907-21D0-77D4-E1251EB87AF4}"/>
              </a:ext>
            </a:extLst>
          </p:cNvPr>
          <p:cNvSpPr/>
          <p:nvPr userDrawn="1"/>
        </p:nvSpPr>
        <p:spPr>
          <a:xfrm>
            <a:off x="0" y="0"/>
            <a:ext cx="7620000" cy="6858000"/>
          </a:xfrm>
          <a:custGeom>
            <a:avLst/>
            <a:gdLst>
              <a:gd name="connsiteX0" fmla="*/ 0 w 7620000"/>
              <a:gd name="connsiteY0" fmla="*/ 0 h 6858000"/>
              <a:gd name="connsiteX1" fmla="*/ 7620000 w 7620000"/>
              <a:gd name="connsiteY1" fmla="*/ 0 h 6858000"/>
              <a:gd name="connsiteX2" fmla="*/ 5918736 w 7620000"/>
              <a:gd name="connsiteY2" fmla="*/ 6858000 h 6858000"/>
              <a:gd name="connsiteX3" fmla="*/ 0 w 762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0" h="685800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2000">
                <a:srgbClr val="869BC1">
                  <a:lumMod val="75924"/>
                </a:srgbClr>
              </a:gs>
              <a:gs pos="10000">
                <a:srgbClr val="01599D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7C2A9B-8E62-5872-3236-603750F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5464750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8986A3B-1C07-3221-EC69-0132C503F5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5464750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64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1C2E2-CBD2-B6A0-57EE-E665AF1FD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82"/>
          <a:stretch/>
        </p:blipFill>
        <p:spPr>
          <a:xfrm>
            <a:off x="66102" y="0"/>
            <a:ext cx="6290785" cy="6878309"/>
          </a:xfrm>
          <a:prstGeom prst="rect">
            <a:avLst/>
          </a:prstGeom>
        </p:spPr>
      </p:pic>
      <p:sp>
        <p:nvSpPr>
          <p:cNvPr id="7" name="Freeform 9">
            <a:extLst>
              <a:ext uri="{FF2B5EF4-FFF2-40B4-BE49-F238E27FC236}">
                <a16:creationId xmlns:a16="http://schemas.microsoft.com/office/drawing/2014/main" id="{51210053-E5CB-D085-6617-B587B6CA0EF9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1C6BC1E-35B1-2CC6-4350-3AE568F776B3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44B66B1-8222-1362-089F-3FA46A93B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1938" y="1074489"/>
            <a:ext cx="6672111" cy="7056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287B9C-ED7B-A179-2616-05193CCEF2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1939" y="2214710"/>
            <a:ext cx="6678104" cy="325217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2144160-A779-0255-D9C3-CD1E14A1BA61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13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1F2629-BCB8-3B8D-6ACE-80CE03826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870" y="-22887"/>
            <a:ext cx="10698480" cy="6901992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2BE3719D-2D01-0FC8-6C44-A43A166CEE0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562077" y="541"/>
            <a:ext cx="206654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50D787C-D3C7-7581-A8C8-2FEE5839A9F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350" y="11093"/>
            <a:ext cx="10698480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F2FEE42-533A-0954-C1D0-8C66A73DC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75" y="1464046"/>
            <a:ext cx="6816649" cy="705642"/>
          </a:xfrm>
        </p:spPr>
        <p:txBody>
          <a:bodyPr/>
          <a:lstStyle>
            <a:lvl1pPr>
              <a:defRPr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B6DF05-17D1-5782-0BB0-E9D526CE3D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1776" y="2543323"/>
            <a:ext cx="6801209" cy="32521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718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C2FDC-81C0-D75C-5796-27B961B040DA}"/>
              </a:ext>
            </a:extLst>
          </p:cNvPr>
          <p:cNvSpPr/>
          <p:nvPr userDrawn="1"/>
        </p:nvSpPr>
        <p:spPr>
          <a:xfrm rot="10800000"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80BE22-01AF-8D32-7305-F04C6A08A078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A77E9DA-6791-090B-4538-649F1A86F377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5AEE0-8E1B-B264-B24F-58E820DD5951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2198C6-2BC8-8028-0CDB-DBC5471D651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bg1"/>
                </a:solidFill>
              </a:rPr>
              <a:pPr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6B5B81-8270-0FC1-C6DB-C3850CB5EAA3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5C1D026-14CA-9A36-0FF1-72AE552AA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909" y="1043538"/>
            <a:ext cx="10668515" cy="590931"/>
          </a:xfrm>
        </p:spPr>
        <p:txBody>
          <a:bodyPr/>
          <a:lstStyle>
            <a:lvl1pPr algn="l">
              <a:defRPr sz="36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6F61DA1-8341-127D-9998-5AAAAB1CEB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75" y="1879600"/>
            <a:ext cx="10634663" cy="22672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02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7BF2C5-374C-C5AF-80E0-A402CD35B92B}"/>
              </a:ext>
            </a:extLst>
          </p:cNvPr>
          <p:cNvSpPr/>
          <p:nvPr userDrawn="1"/>
        </p:nvSpPr>
        <p:spPr>
          <a:xfrm rot="10800000"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2198C6-2BC8-8028-0CDB-DBC5471D651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bg1"/>
                </a:solidFill>
              </a:rPr>
              <a:pPr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6B5B81-8270-0FC1-C6DB-C3850CB5EAA3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118E579-8A2E-2F88-F0AF-490943C2A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909" y="1043538"/>
            <a:ext cx="10668515" cy="590931"/>
          </a:xfrm>
        </p:spPr>
        <p:txBody>
          <a:bodyPr/>
          <a:lstStyle>
            <a:lvl1pPr algn="ctr">
              <a:defRPr sz="36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0805BB9-5666-F79C-ECB6-E0ABD45226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75" y="1879600"/>
            <a:ext cx="10634663" cy="22672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586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et earth&#10;&#10;Description automatically generated">
            <a:extLst>
              <a:ext uri="{FF2B5EF4-FFF2-40B4-BE49-F238E27FC236}">
                <a16:creationId xmlns:a16="http://schemas.microsoft.com/office/drawing/2014/main" id="{1E281045-9AD6-0922-58BB-8F87F069B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2082E2-C342-9B46-4438-55D822BADC85}"/>
              </a:ext>
            </a:extLst>
          </p:cNvPr>
          <p:cNvSpPr txBox="1"/>
          <p:nvPr userDrawn="1"/>
        </p:nvSpPr>
        <p:spPr>
          <a:xfrm>
            <a:off x="8129736" y="434181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Helvetica" pitchFamily="2" charset="0"/>
              </a:rPr>
              <a:t>science.nasa.gov/earth</a:t>
            </a:r>
          </a:p>
        </p:txBody>
      </p:sp>
    </p:spTree>
    <p:extLst>
      <p:ext uri="{BB962C8B-B14F-4D97-AF65-F5344CB8AC3E}">
        <p14:creationId xmlns:p14="http://schemas.microsoft.com/office/powerpoint/2010/main" val="1293639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12192000" cy="457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24" tIns="13062" rIns="26124" bIns="13062" anchor="ctr" anchorCtr="0"/>
          <a:lstStyle>
            <a:lvl1pPr>
              <a:defRPr lang="en-US" sz="2833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92280"/>
            <a:ext cx="11176000" cy="1295400"/>
          </a:xfrm>
        </p:spPr>
        <p:txBody>
          <a:bodyPr/>
          <a:lstStyle>
            <a:lvl1pPr algn="ctr">
              <a:buNone/>
              <a:defRPr sz="2167">
                <a:solidFill>
                  <a:srgbClr val="C00000"/>
                </a:solidFill>
              </a:defRPr>
            </a:lvl1pPr>
            <a:lvl2pPr>
              <a:buNone/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1870"/>
            <a:ext cx="10972800" cy="4191000"/>
          </a:xfrm>
        </p:spPr>
        <p:txBody>
          <a:bodyPr/>
          <a:lstStyle>
            <a:lvl1pPr>
              <a:buSzPct val="60000"/>
              <a:defRPr sz="2000" baseline="0">
                <a:latin typeface="Century Gothic" pitchFamily="34" charset="0"/>
              </a:defRPr>
            </a:lvl1pPr>
            <a:lvl2pPr>
              <a:buClr>
                <a:srgbClr val="005426"/>
              </a:buClr>
              <a:buSzPct val="60000"/>
              <a:defRPr sz="2000" baseline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rgbClr val="005426"/>
                </a:solidFill>
                <a:latin typeface="Century Gothic" pitchFamily="34" charset="0"/>
              </a:defRPr>
            </a:lvl3pPr>
            <a:lvl4pPr>
              <a:defRPr sz="2417">
                <a:solidFill>
                  <a:srgbClr val="C00000"/>
                </a:solidFill>
              </a:defRPr>
            </a:lvl4pPr>
            <a:lvl5pPr>
              <a:defRPr sz="2417">
                <a:solidFill>
                  <a:schemeClr val="tx1"/>
                </a:solidFill>
              </a:defRPr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2246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7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24" tIns="13062" rIns="26124" bIns="13062" anchor="ctr" anchorCtr="0"/>
          <a:lstStyle>
            <a:lvl1pPr>
              <a:defRPr lang="en-US" sz="2833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92280"/>
            <a:ext cx="11176000" cy="990600"/>
          </a:xfrm>
        </p:spPr>
        <p:txBody>
          <a:bodyPr/>
          <a:lstStyle>
            <a:lvl1pPr algn="ctr">
              <a:buNone/>
              <a:defRPr sz="2167">
                <a:solidFill>
                  <a:srgbClr val="C00000"/>
                </a:solidFill>
              </a:defRPr>
            </a:lvl1pPr>
            <a:lvl2pPr>
              <a:buNone/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517960"/>
            <a:ext cx="10972800" cy="4654240"/>
          </a:xfrm>
        </p:spPr>
        <p:txBody>
          <a:bodyPr/>
          <a:lstStyle>
            <a:lvl1pPr>
              <a:buSzPct val="60000"/>
              <a:defRPr sz="2000" baseline="0">
                <a:latin typeface="Century Gothic" pitchFamily="34" charset="0"/>
              </a:defRPr>
            </a:lvl1pPr>
            <a:lvl2pPr>
              <a:buClr>
                <a:srgbClr val="005426"/>
              </a:buClr>
              <a:buSzPct val="60000"/>
              <a:defRPr sz="2000" baseline="0">
                <a:solidFill>
                  <a:srgbClr val="005426"/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latin typeface="Century Gothic" pitchFamily="34" charset="0"/>
              </a:defRPr>
            </a:lvl3pPr>
            <a:lvl4pPr>
              <a:defRPr sz="2417">
                <a:solidFill>
                  <a:srgbClr val="C00000"/>
                </a:solidFill>
              </a:defRPr>
            </a:lvl4pPr>
            <a:lvl5pPr>
              <a:defRPr sz="2417">
                <a:solidFill>
                  <a:schemeClr val="tx1"/>
                </a:solidFill>
              </a:defRPr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308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79F53-D3E8-0C6E-B3DE-31AE6354B859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728"/>
            <a:ext cx="12271248" cy="690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55A9F3-2B97-C867-2E0B-EF05799DB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0" y="694795"/>
            <a:ext cx="6404203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6ABD0A9-9F08-4DFB-1055-152832948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640931"/>
            <a:ext cx="6011775" cy="1491434"/>
          </a:xfrm>
        </p:spPr>
        <p:txBody>
          <a:bodyPr/>
          <a:lstStyle>
            <a:lvl1pPr marL="0" indent="0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None/>
              <a:defRPr sz="1800" b="0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99D"/>
                </a:solidFill>
              </a:rPr>
              <a:t>Intro Text 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diam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erat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volutpat</a:t>
            </a:r>
            <a:r>
              <a:rPr lang="en-US" dirty="0">
                <a:solidFill>
                  <a:srgbClr val="01599D"/>
                </a:solidFill>
              </a:rPr>
              <a:t>. Ut </a:t>
            </a:r>
            <a:r>
              <a:rPr lang="en-US" dirty="0" err="1">
                <a:solidFill>
                  <a:srgbClr val="01599D"/>
                </a:solidFill>
              </a:rPr>
              <a:t>wisi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enim</a:t>
            </a:r>
            <a:r>
              <a:rPr lang="en-US" dirty="0">
                <a:solidFill>
                  <a:srgbClr val="01599D"/>
                </a:solidFill>
              </a:rPr>
              <a:t> ad minim </a:t>
            </a:r>
            <a:r>
              <a:rPr lang="en-US" dirty="0" err="1">
                <a:solidFill>
                  <a:srgbClr val="01599D"/>
                </a:solidFill>
              </a:rPr>
              <a:t>veniam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quis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nostrud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exerci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tation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pic>
        <p:nvPicPr>
          <p:cNvPr id="2" name="Picture 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E3EEB9E3-91DA-0C08-81A9-FA7F0226D8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234" y="2098724"/>
            <a:ext cx="3223393" cy="1620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D4AEBC-D527-5BE9-39DF-905AD3551040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AF7C84-34D8-C190-617E-42FA054DED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3543300"/>
            <a:ext cx="60690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</p:spTree>
    <p:extLst>
      <p:ext uri="{BB962C8B-B14F-4D97-AF65-F5344CB8AC3E}">
        <p14:creationId xmlns:p14="http://schemas.microsoft.com/office/powerpoint/2010/main" val="683105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12192000" cy="457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</p:spPr>
        <p:txBody>
          <a:bodyPr lIns="26124" tIns="13062" rIns="26124" bIns="13062" anchor="ctr" anchorCtr="0"/>
          <a:lstStyle>
            <a:lvl1pPr>
              <a:defRPr lang="en-US" sz="2833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92280"/>
            <a:ext cx="11176000" cy="1295400"/>
          </a:xfrm>
        </p:spPr>
        <p:txBody>
          <a:bodyPr/>
          <a:lstStyle>
            <a:lvl1pPr algn="ctr">
              <a:buNone/>
              <a:defRPr sz="2167">
                <a:solidFill>
                  <a:srgbClr val="C00000"/>
                </a:solidFill>
              </a:defRPr>
            </a:lvl1pPr>
            <a:lvl2pPr>
              <a:buNone/>
              <a:defRPr sz="2417"/>
            </a:lvl2pPr>
            <a:lvl3pPr>
              <a:defRPr sz="2000"/>
            </a:lvl3pPr>
            <a:lvl4pPr>
              <a:defRPr sz="1833"/>
            </a:lvl4pPr>
            <a:lvl5pPr>
              <a:defRPr sz="1833"/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1870"/>
            <a:ext cx="10972800" cy="4191000"/>
          </a:xfrm>
        </p:spPr>
        <p:txBody>
          <a:bodyPr/>
          <a:lstStyle>
            <a:lvl1pPr>
              <a:buSzPct val="60000"/>
              <a:defRPr sz="2000" baseline="0">
                <a:latin typeface="Century Gothic" pitchFamily="34" charset="0"/>
              </a:defRPr>
            </a:lvl1pPr>
            <a:lvl2pPr>
              <a:buClr>
                <a:srgbClr val="005426"/>
              </a:buClr>
              <a:buSzPct val="60000"/>
              <a:defRPr sz="2000" baseline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defRPr>
            </a:lvl2pPr>
            <a:lvl3pPr>
              <a:buSzPct val="60000"/>
              <a:defRPr sz="2000" baseline="0">
                <a:solidFill>
                  <a:srgbClr val="005426"/>
                </a:solidFill>
                <a:latin typeface="Century Gothic" pitchFamily="34" charset="0"/>
              </a:defRPr>
            </a:lvl3pPr>
            <a:lvl4pPr>
              <a:defRPr sz="2417">
                <a:solidFill>
                  <a:srgbClr val="C00000"/>
                </a:solidFill>
              </a:defRPr>
            </a:lvl4pPr>
            <a:lvl5pPr>
              <a:defRPr sz="2417">
                <a:solidFill>
                  <a:schemeClr val="tx1"/>
                </a:solidFill>
              </a:defRPr>
            </a:lvl5pPr>
            <a:lvl6pPr>
              <a:defRPr sz="1833"/>
            </a:lvl6pPr>
            <a:lvl7pPr>
              <a:defRPr sz="1833"/>
            </a:lvl7pPr>
            <a:lvl8pPr>
              <a:defRPr sz="1833"/>
            </a:lvl8pPr>
            <a:lvl9pPr>
              <a:defRPr sz="18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5630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7200"/>
          </a:xfrm>
          <a:prstGeom prst="rect">
            <a:avLst/>
          </a:prstGeom>
          <a:gradFill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</a:gradFill>
        </p:spPr>
        <p:txBody>
          <a:bodyPr lIns="26124" tIns="13062" rIns="26124" bIns="13062" anchor="ctr" anchorCtr="0"/>
          <a:lstStyle>
            <a:lvl1pPr>
              <a:defRPr sz="2833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52600"/>
            <a:ext cx="10972800" cy="4419600"/>
          </a:xfrm>
        </p:spPr>
        <p:txBody>
          <a:bodyPr/>
          <a:lstStyle>
            <a:lvl1pPr>
              <a:buSzPct val="60000"/>
              <a:defRPr sz="2000">
                <a:latin typeface="Century Gothic" panose="020B0502020202020204" pitchFamily="34" charset="0"/>
              </a:defRPr>
            </a:lvl1pPr>
            <a:lvl2pPr>
              <a:buClr>
                <a:srgbClr val="005426"/>
              </a:buClr>
              <a:buSzPct val="70000"/>
              <a:defRPr sz="2000">
                <a:solidFill>
                  <a:srgbClr val="005426"/>
                </a:solidFill>
                <a:latin typeface="Century Gothic" panose="020B0502020202020204" pitchFamily="34" charset="0"/>
              </a:defRPr>
            </a:lvl2pPr>
            <a:lvl3pPr>
              <a:buSzPct val="60000"/>
              <a:defRPr sz="2000">
                <a:latin typeface="Century Gothic" panose="020B0502020202020204" pitchFamily="34" charset="0"/>
              </a:defRPr>
            </a:lvl3pPr>
            <a:lvl4pPr>
              <a:defRPr sz="2417">
                <a:solidFill>
                  <a:srgbClr val="C00000"/>
                </a:solidFill>
              </a:defRPr>
            </a:lvl4pPr>
            <a:lvl5pPr>
              <a:defRPr sz="241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0155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7200"/>
          </a:xfrm>
          <a:prstGeom prst="rect">
            <a:avLst/>
          </a:prstGeom>
          <a:gradFill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</a:gradFill>
        </p:spPr>
        <p:txBody>
          <a:bodyPr lIns="26124" tIns="13062" rIns="26124" bIns="13062" anchor="ctr" anchorCtr="0"/>
          <a:lstStyle>
            <a:lvl1pPr>
              <a:defRPr sz="2833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7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3C9D33-315F-88BB-6984-54C17F5AF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26283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9965EE-060D-922A-FCB6-7CE05094D6B4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F0637-C02A-28AA-9BF2-683BB385A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0" y="694795"/>
            <a:ext cx="6404203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805224B-ABB1-6961-3901-4C4191520F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640931"/>
            <a:ext cx="6011775" cy="1491434"/>
          </a:xfrm>
        </p:spPr>
        <p:txBody>
          <a:bodyPr/>
          <a:lstStyle>
            <a:lvl1pPr marL="0" indent="0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None/>
              <a:defRPr sz="1800" b="0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99D"/>
                </a:solidFill>
              </a:rPr>
              <a:t>Intro Text 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diam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erat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volutpat</a:t>
            </a:r>
            <a:r>
              <a:rPr lang="en-US" dirty="0">
                <a:solidFill>
                  <a:srgbClr val="01599D"/>
                </a:solidFill>
              </a:rPr>
              <a:t>. Ut </a:t>
            </a:r>
            <a:r>
              <a:rPr lang="en-US" dirty="0" err="1">
                <a:solidFill>
                  <a:srgbClr val="01599D"/>
                </a:solidFill>
              </a:rPr>
              <a:t>wisi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enim</a:t>
            </a:r>
            <a:r>
              <a:rPr lang="en-US" dirty="0">
                <a:solidFill>
                  <a:srgbClr val="01599D"/>
                </a:solidFill>
              </a:rPr>
              <a:t> ad minim </a:t>
            </a:r>
            <a:r>
              <a:rPr lang="en-US" dirty="0" err="1">
                <a:solidFill>
                  <a:srgbClr val="01599D"/>
                </a:solidFill>
              </a:rPr>
              <a:t>veniam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quis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nostrud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exerci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tation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44F44EC-3099-4E10-2991-E8726E15E1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3543300"/>
            <a:ext cx="60690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</p:spTree>
    <p:extLst>
      <p:ext uri="{BB962C8B-B14F-4D97-AF65-F5344CB8AC3E}">
        <p14:creationId xmlns:p14="http://schemas.microsoft.com/office/powerpoint/2010/main" val="290244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CE6A0-B8CB-5B4D-B925-82652A260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76"/>
            <a:ext cx="12192000" cy="6853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CDD070-79AE-284E-9743-B96FAE344BB7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7E04DB-E07A-F483-4A22-B7D72E043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0" y="694795"/>
            <a:ext cx="6404203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2EEC24A-46BF-4D4D-85B0-C30E9D5F38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640931"/>
            <a:ext cx="6011775" cy="1491434"/>
          </a:xfrm>
        </p:spPr>
        <p:txBody>
          <a:bodyPr/>
          <a:lstStyle>
            <a:lvl1pPr marL="0" indent="0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None/>
              <a:defRPr sz="1800" b="0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99D"/>
                </a:solidFill>
              </a:rPr>
              <a:t>Intro Text 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diam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erat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volutpat</a:t>
            </a:r>
            <a:r>
              <a:rPr lang="en-US" dirty="0">
                <a:solidFill>
                  <a:srgbClr val="01599D"/>
                </a:solidFill>
              </a:rPr>
              <a:t>. Ut </a:t>
            </a:r>
            <a:r>
              <a:rPr lang="en-US" dirty="0" err="1">
                <a:solidFill>
                  <a:srgbClr val="01599D"/>
                </a:solidFill>
              </a:rPr>
              <a:t>wisi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enim</a:t>
            </a:r>
            <a:r>
              <a:rPr lang="en-US" dirty="0">
                <a:solidFill>
                  <a:srgbClr val="01599D"/>
                </a:solidFill>
              </a:rPr>
              <a:t> ad minim </a:t>
            </a:r>
            <a:r>
              <a:rPr lang="en-US" dirty="0" err="1">
                <a:solidFill>
                  <a:srgbClr val="01599D"/>
                </a:solidFill>
              </a:rPr>
              <a:t>veniam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quis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nostrud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exerci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tation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233C9D-0048-2BAD-BE7B-C8BA76684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3543300"/>
            <a:ext cx="60690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</p:spTree>
    <p:extLst>
      <p:ext uri="{BB962C8B-B14F-4D97-AF65-F5344CB8AC3E}">
        <p14:creationId xmlns:p14="http://schemas.microsoft.com/office/powerpoint/2010/main" val="176651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Layout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C30653-81B9-20CD-2190-C60D2E394503}"/>
              </a:ext>
            </a:extLst>
          </p:cNvPr>
          <p:cNvSpPr/>
          <p:nvPr userDrawn="1"/>
        </p:nvSpPr>
        <p:spPr>
          <a:xfrm>
            <a:off x="0" y="2618509"/>
            <a:ext cx="12192001" cy="423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99BD5A-E9AD-AE97-55CC-B8DFD372E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60" y="3107795"/>
            <a:ext cx="4619940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DE41D-33BE-32A4-8C7B-14D7C3C8D3ED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83BF39-CE7E-8AF6-A450-82B64F495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9338" y="3875088"/>
            <a:ext cx="4156075" cy="1491434"/>
          </a:xfrm>
        </p:spPr>
        <p:txBody>
          <a:bodyPr/>
          <a:lstStyle>
            <a:lvl1pPr marL="0" indent="0">
              <a:buNone/>
              <a:defRPr sz="1800">
                <a:solidFill>
                  <a:srgbClr val="0159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Intro Text </a:t>
            </a:r>
            <a:r>
              <a:rPr lang="en-US" dirty="0">
                <a:solidFill>
                  <a:srgbClr val="01599D"/>
                </a:solidFill>
              </a:rPr>
              <a:t>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euismodz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BE5AC1-B731-FEAD-C1DE-F33B7A1B6A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2100" y="3086100"/>
            <a:ext cx="64119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353AD3-E0B9-4F13-42D5-238207A3B6C2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8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D22F3-CCDA-3BFF-3CCE-784C31885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rgbClr val="7C87AD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3036FE-1FDB-C1E1-58E4-C69C643DE1BB}"/>
              </a:ext>
            </a:extLst>
          </p:cNvPr>
          <p:cNvSpPr/>
          <p:nvPr userDrawn="1"/>
        </p:nvSpPr>
        <p:spPr>
          <a:xfrm>
            <a:off x="0" y="0"/>
            <a:ext cx="925975" cy="6858000"/>
          </a:xfrm>
          <a:prstGeom prst="rect">
            <a:avLst/>
          </a:prstGeom>
          <a:gradFill>
            <a:gsLst>
              <a:gs pos="18000">
                <a:srgbClr val="01599D"/>
              </a:gs>
              <a:gs pos="92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6AB58-EF7D-4F98-4E7E-7767191A8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06770" y="3212260"/>
            <a:ext cx="6369611" cy="410882"/>
          </a:xfrm>
        </p:spPr>
        <p:txBody>
          <a:bodyPr/>
          <a:lstStyle>
            <a:lvl1pPr algn="r"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CLOUDS AND 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FA0BB-138A-B5AE-7863-8CF0AC0235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2713" y="1776413"/>
            <a:ext cx="5984875" cy="349839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Body Copy </a:t>
            </a: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, vel illum dolore </a:t>
            </a:r>
            <a:r>
              <a:rPr lang="en-US" sz="1600" dirty="0" err="1">
                <a:solidFill>
                  <a:schemeClr val="tx1"/>
                </a:solidFill>
              </a:rPr>
              <a:t>eu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feugiat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nulla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facilisis</a:t>
            </a:r>
            <a:r>
              <a:rPr lang="en-US" sz="1600" dirty="0">
                <a:solidFill>
                  <a:schemeClr val="tx1"/>
                </a:solidFill>
              </a:rPr>
              <a:t> at </a:t>
            </a:r>
            <a:r>
              <a:rPr lang="en-US" sz="1600" dirty="0" err="1">
                <a:solidFill>
                  <a:schemeClr val="tx1"/>
                </a:solidFill>
              </a:rPr>
              <a:t>vero</a:t>
            </a:r>
            <a:r>
              <a:rPr lang="en-US" sz="1600" dirty="0">
                <a:solidFill>
                  <a:schemeClr val="tx1"/>
                </a:solidFill>
              </a:rPr>
              <a:t> eros et </a:t>
            </a:r>
            <a:r>
              <a:rPr lang="en-US" sz="1600" dirty="0" err="1">
                <a:solidFill>
                  <a:schemeClr val="tx1"/>
                </a:solidFill>
              </a:rPr>
              <a:t>accumsan</a:t>
            </a:r>
            <a:r>
              <a:rPr lang="en-US" sz="1600" dirty="0">
                <a:solidFill>
                  <a:schemeClr val="tx1"/>
                </a:solidFill>
              </a:rPr>
              <a:t> et </a:t>
            </a:r>
            <a:r>
              <a:rPr lang="en-US" sz="1600" dirty="0" err="1">
                <a:solidFill>
                  <a:schemeClr val="tx1"/>
                </a:solidFill>
              </a:rPr>
              <a:t>iusto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odio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dignissim</a:t>
            </a:r>
            <a:r>
              <a:rPr lang="en-US" sz="1600" dirty="0">
                <a:solidFill>
                  <a:schemeClr val="tx1"/>
                </a:solidFill>
              </a:rPr>
              <a:t> qui </a:t>
            </a:r>
            <a:r>
              <a:rPr lang="en-US" sz="1600" dirty="0" err="1">
                <a:solidFill>
                  <a:schemeClr val="tx1"/>
                </a:solidFill>
              </a:rPr>
              <a:t>blandit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praesent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luptatum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zzril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delenit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DE32384-EDE5-44BC-E1A7-63040A5F9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632" y="911346"/>
            <a:ext cx="5947558" cy="701731"/>
          </a:xfrm>
        </p:spPr>
        <p:txBody>
          <a:bodyPr/>
          <a:lstStyle>
            <a:lvl1pPr>
              <a:defRPr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72349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ou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6D3233-6D71-9BBF-6A79-7E70A4298433}"/>
              </a:ext>
            </a:extLst>
          </p:cNvPr>
          <p:cNvSpPr/>
          <p:nvPr userDrawn="1"/>
        </p:nvSpPr>
        <p:spPr>
          <a:xfrm>
            <a:off x="0" y="0"/>
            <a:ext cx="925975" cy="6858000"/>
          </a:xfrm>
          <a:prstGeom prst="rect">
            <a:avLst/>
          </a:prstGeom>
          <a:gradFill>
            <a:gsLst>
              <a:gs pos="56000">
                <a:srgbClr val="01599D"/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3D1651-D6C4-75B4-8B48-D389E735C502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1B597-00A6-23F9-94CC-5C485402F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978" y="988138"/>
            <a:ext cx="10161545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503ED-E057-56DD-CA4C-454258CBF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5699" y="1889198"/>
            <a:ext cx="10130562" cy="22672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Body Copy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C7313F-CD5B-4872-7158-DEDAD63C8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06770" y="3212260"/>
            <a:ext cx="6369611" cy="410882"/>
          </a:xfrm>
        </p:spPr>
        <p:txBody>
          <a:bodyPr/>
          <a:lstStyle>
            <a:lvl1pPr algn="r"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CLOUDS AND RAIN</a:t>
            </a:r>
          </a:p>
        </p:txBody>
      </p:sp>
    </p:spTree>
    <p:extLst>
      <p:ext uri="{BB962C8B-B14F-4D97-AF65-F5344CB8AC3E}">
        <p14:creationId xmlns:p14="http://schemas.microsoft.com/office/powerpoint/2010/main" val="337843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C11D3B-58DC-FF2C-0CC2-A638EC001E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3000">
                <a:srgbClr val="02599D"/>
              </a:gs>
              <a:gs pos="23000">
                <a:srgbClr val="01599D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B3E83-BA85-0839-5E9C-5E04838A07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25" y="5889906"/>
            <a:ext cx="3319272" cy="268847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www.science.nasa.gov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D35BE9-A121-8BDA-E4E6-7E42A9105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12" y="1166451"/>
            <a:ext cx="3319272" cy="563231"/>
          </a:xfrm>
        </p:spPr>
        <p:txBody>
          <a:bodyPr wrap="square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36D5FD4-EBBA-D16F-14A7-71451969819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2112" y="1728215"/>
            <a:ext cx="3319272" cy="328269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020"/>
              </a:lnSpc>
            </a:pPr>
            <a:r>
              <a:rPr lang="en-US" dirty="0"/>
              <a:t>Body Copy Lorem ipsum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</a:t>
            </a:r>
            <a:r>
              <a:rPr lang="en-US" dirty="0"/>
              <a:t> </a:t>
            </a:r>
            <a:r>
              <a:rPr lang="en-US" dirty="0" err="1"/>
              <a:t>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com modo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>
              <a:lnSpc>
                <a:spcPts val="2020"/>
              </a:lnSpc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</a:t>
            </a:r>
            <a:r>
              <a:rPr lang="en-US" dirty="0"/>
              <a:t> </a:t>
            </a:r>
            <a:r>
              <a:rPr lang="en-US" dirty="0" err="1"/>
              <a:t>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27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561FEA0-6552-448A-B177-773BBF10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161303"/>
            <a:ext cx="6816649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BABF1-A032-983D-DA4A-0C539A75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76" y="2677419"/>
            <a:ext cx="6678104" cy="48263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644C3D-AEEB-CC5E-DDAE-20E7BC52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73" r:id="rId15"/>
    <p:sldLayoutId id="2147483677" r:id="rId16"/>
    <p:sldLayoutId id="2147483674" r:id="rId17"/>
    <p:sldLayoutId id="2147483678" r:id="rId18"/>
    <p:sldLayoutId id="2147483675" r:id="rId19"/>
    <p:sldLayoutId id="2147483679" r:id="rId20"/>
    <p:sldLayoutId id="2147483667" r:id="rId21"/>
    <p:sldLayoutId id="2147483668" r:id="rId22"/>
    <p:sldLayoutId id="2147483669" r:id="rId23"/>
    <p:sldLayoutId id="2147483671" r:id="rId24"/>
    <p:sldLayoutId id="2147483676" r:id="rId25"/>
    <p:sldLayoutId id="2147483670" r:id="rId26"/>
    <p:sldLayoutId id="2147483672" r:id="rId27"/>
    <p:sldLayoutId id="214748371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143000"/>
            <a:ext cx="1097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6124" tIns="13062" rIns="26124" bIns="130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25200" y="6581001"/>
            <a:ext cx="609600" cy="201584"/>
          </a:xfrm>
          <a:prstGeom prst="rect">
            <a:avLst/>
          </a:prstGeom>
          <a:noFill/>
        </p:spPr>
        <p:txBody>
          <a:bodyPr wrap="square" lIns="21770" tIns="10885" rIns="21770" bIns="10885" rtlCol="0">
            <a:spAutoFit/>
          </a:bodyPr>
          <a:lstStyle/>
          <a:p>
            <a:pPr defTabSz="914318"/>
            <a:fld id="{7C7E43AF-24BE-496F-8B53-C248C238CD36}" type="slidenum">
              <a:rPr lang="en-US" sz="1167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defTabSz="914318"/>
              <a:t>‹#›</a:t>
            </a:fld>
            <a:endParaRPr lang="en-US" sz="1167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NASA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3252" y="6153681"/>
            <a:ext cx="699645" cy="699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78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6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5pPr>
      <a:lvl6pPr marL="457159" algn="l" rtl="0" fontAlgn="base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6pPr>
      <a:lvl7pPr marL="914318" algn="l" rtl="0" fontAlgn="base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7pPr>
      <a:lvl8pPr marL="1371477" algn="l" rtl="0" fontAlgn="base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8pPr>
      <a:lvl9pPr marL="1828635" algn="l" rtl="0" fontAlgn="base">
        <a:spcBef>
          <a:spcPct val="0"/>
        </a:spcBef>
        <a:spcAft>
          <a:spcPct val="0"/>
        </a:spcAft>
        <a:defRPr sz="3167" b="1">
          <a:solidFill>
            <a:srgbClr val="0000BE"/>
          </a:solidFill>
          <a:latin typeface="Arial" charset="0"/>
        </a:defRPr>
      </a:lvl9pPr>
    </p:titleStyle>
    <p:bodyStyle>
      <a:lvl1pPr marL="342869" indent="-3428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n"/>
        <a:defRPr sz="20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883" indent="-285724" algn="l" rtl="0" eaLnBrk="0" fontAlgn="base" hangingPunct="0">
        <a:spcBef>
          <a:spcPct val="20000"/>
        </a:spcBef>
        <a:spcAft>
          <a:spcPct val="0"/>
        </a:spcAft>
        <a:buClr>
          <a:srgbClr val="008A3E"/>
        </a:buClr>
        <a:buSzPct val="90000"/>
        <a:buFont typeface="Wingdings" pitchFamily="2" charset="2"/>
        <a:buChar char="l"/>
        <a:defRPr sz="2000">
          <a:solidFill>
            <a:srgbClr val="008A3E"/>
          </a:solidFill>
          <a:latin typeface="Century Gothic" panose="020B0502020202020204" pitchFamily="34" charset="0"/>
        </a:defRPr>
      </a:lvl2pPr>
      <a:lvl3pPr marL="1142897" indent="-228579" algn="l" rtl="0" eaLnBrk="0" fontAlgn="base" hangingPunct="0">
        <a:spcBef>
          <a:spcPct val="20000"/>
        </a:spcBef>
        <a:spcAft>
          <a:spcPct val="0"/>
        </a:spcAft>
        <a:buClr>
          <a:srgbClr val="0000BE"/>
        </a:buClr>
        <a:buFont typeface="Wingdings" pitchFamily="2" charset="2"/>
        <a:buChar char="w"/>
        <a:defRPr sz="2000">
          <a:solidFill>
            <a:srgbClr val="0000BE"/>
          </a:solidFill>
          <a:latin typeface="Century Gothic" panose="020B0502020202020204" pitchFamily="34" charset="0"/>
        </a:defRPr>
      </a:lvl3pPr>
      <a:lvl4pPr marL="1600056" indent="-228579" algn="l" rtl="0" eaLnBrk="0" fontAlgn="base" hangingPunct="0">
        <a:spcBef>
          <a:spcPct val="20000"/>
        </a:spcBef>
        <a:spcAft>
          <a:spcPct val="0"/>
        </a:spcAft>
        <a:buClr>
          <a:srgbClr val="69235C"/>
        </a:buClr>
        <a:buSzPct val="80000"/>
        <a:buFont typeface="Wingdings" pitchFamily="2" charset="2"/>
        <a:buChar char="¨"/>
        <a:defRPr sz="2000">
          <a:solidFill>
            <a:srgbClr val="C00000"/>
          </a:solidFill>
          <a:latin typeface="Century Gothic" panose="020B0502020202020204" pitchFamily="34" charset="0"/>
        </a:defRPr>
      </a:lvl4pPr>
      <a:lvl5pPr marL="2057215" indent="-22857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000">
          <a:solidFill>
            <a:schemeClr val="tx1"/>
          </a:solidFill>
          <a:latin typeface="Century Gothic" panose="020B0502020202020204" pitchFamily="34" charset="0"/>
        </a:defRPr>
      </a:lvl5pPr>
      <a:lvl6pPr marL="2514374" indent="-228579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417">
          <a:solidFill>
            <a:schemeClr val="bg2"/>
          </a:solidFill>
          <a:latin typeface="+mn-lt"/>
        </a:defRPr>
      </a:lvl6pPr>
      <a:lvl7pPr marL="2971533" indent="-228579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417">
          <a:solidFill>
            <a:schemeClr val="bg2"/>
          </a:solidFill>
          <a:latin typeface="+mn-lt"/>
        </a:defRPr>
      </a:lvl7pPr>
      <a:lvl8pPr marL="3428691" indent="-228579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417">
          <a:solidFill>
            <a:schemeClr val="bg2"/>
          </a:solidFill>
          <a:latin typeface="+mn-lt"/>
        </a:defRPr>
      </a:lvl8pPr>
      <a:lvl9pPr marL="3885850" indent="-228579" algn="l" rtl="0" fontAlgn="base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¡"/>
        <a:defRPr sz="2417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5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7C397-2740-436A-3D82-8530E2D190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Ken Jucks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39730D-F38A-14F0-8EAE-FAA7E8E41D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NASA HQ Program Scientist, and former SAO employee…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527B2E0-9050-709F-2EFF-9BE397AA7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706" y="4383173"/>
            <a:ext cx="5653907" cy="75713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The Stratosphere, Far Infrared, and high-altitude balloons</a:t>
            </a:r>
          </a:p>
        </p:txBody>
      </p:sp>
    </p:spTree>
    <p:extLst>
      <p:ext uri="{BB962C8B-B14F-4D97-AF65-F5344CB8AC3E}">
        <p14:creationId xmlns:p14="http://schemas.microsoft.com/office/powerpoint/2010/main" val="255725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0DAD5-D358-77A2-013B-B94A9645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3D77-A652-5285-C275-E9418A4C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8"/>
            <a:ext cx="12192000" cy="418731"/>
          </a:xfrm>
        </p:spPr>
        <p:txBody>
          <a:bodyPr/>
          <a:lstStyle/>
          <a:p>
            <a:pPr algn="ctr"/>
            <a:r>
              <a:rPr lang="en-US" dirty="0"/>
              <a:t>List of science results from FIRS-2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3D2AE3-F245-55AD-8D6E-E4FE2DED3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" y="662152"/>
            <a:ext cx="10972800" cy="53635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HO</a:t>
            </a:r>
            <a:r>
              <a:rPr lang="en-US" sz="2400" baseline="-25000" dirty="0" err="1"/>
              <a:t>x</a:t>
            </a:r>
            <a:r>
              <a:rPr lang="en-US" sz="2400" dirty="0"/>
              <a:t> photochemistry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HOCl</a:t>
            </a:r>
            <a:r>
              <a:rPr lang="en-US" sz="2400" dirty="0"/>
              <a:t> photochemistry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HCl to </a:t>
            </a:r>
            <a:r>
              <a:rPr lang="en-US" sz="2400" dirty="0" err="1"/>
              <a:t>ClO</a:t>
            </a:r>
            <a:r>
              <a:rPr lang="en-US" sz="2400" dirty="0"/>
              <a:t> to ClONO</a:t>
            </a:r>
            <a:r>
              <a:rPr lang="en-US" sz="2400" baseline="-25000" dirty="0"/>
              <a:t>2</a:t>
            </a:r>
            <a:r>
              <a:rPr lang="en-US" sz="2400" dirty="0"/>
              <a:t> partitioning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HNO</a:t>
            </a:r>
            <a:r>
              <a:rPr lang="en-US" sz="2400" baseline="-25000" dirty="0"/>
              <a:t>3</a:t>
            </a:r>
            <a:r>
              <a:rPr lang="en-US" sz="2400" dirty="0"/>
              <a:t> to NO</a:t>
            </a:r>
            <a:r>
              <a:rPr lang="en-US" sz="2400" baseline="-25000" dirty="0"/>
              <a:t>x</a:t>
            </a:r>
            <a:r>
              <a:rPr lang="en-US" sz="2400" dirty="0"/>
              <a:t> partitioning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Bromine stratospheric 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vapor trending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Water vapor isotope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Basic molecular spectroscopy</a:t>
            </a:r>
          </a:p>
          <a:p>
            <a:pPr marL="1028700" lvl="1" indent="-342900"/>
            <a:r>
              <a:rPr lang="en-US" sz="2400" dirty="0"/>
              <a:t>Including line mixing of the CO</a:t>
            </a:r>
            <a:r>
              <a:rPr lang="en-US" sz="2400" baseline="-25000" dirty="0"/>
              <a:t>2</a:t>
            </a:r>
            <a:r>
              <a:rPr lang="en-US" sz="2400" dirty="0"/>
              <a:t> band</a:t>
            </a:r>
          </a:p>
          <a:p>
            <a:pPr marL="342900" indent="-342900"/>
            <a:r>
              <a:rPr lang="en-US" sz="2400" dirty="0"/>
              <a:t>And many more…</a:t>
            </a:r>
          </a:p>
          <a:p>
            <a:pPr marL="342900" indent="-342900"/>
            <a:r>
              <a:rPr lang="en-US" sz="2400" dirty="0"/>
              <a:t>57 publications on just MY CV…</a:t>
            </a:r>
          </a:p>
          <a:p>
            <a:pPr marL="1028700" lvl="1" indent="-34290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130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D66A9-237D-3555-42D2-9A4015F7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21D-B621-D572-15DA-6B4316F0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8"/>
            <a:ext cx="12192000" cy="418731"/>
          </a:xfrm>
        </p:spPr>
        <p:txBody>
          <a:bodyPr/>
          <a:lstStyle/>
          <a:p>
            <a:pPr algn="ctr"/>
            <a:r>
              <a:rPr lang="en-US" dirty="0"/>
              <a:t>Molecules retrieved include: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99E664-767B-D7BF-B27C-5C0B127C8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" y="809297"/>
            <a:ext cx="10972800" cy="5993436"/>
          </a:xfrm>
        </p:spPr>
        <p:txBody>
          <a:bodyPr/>
          <a:lstStyle/>
          <a:p>
            <a:r>
              <a:rPr lang="en-US" sz="3200" dirty="0"/>
              <a:t>CO</a:t>
            </a:r>
            <a:r>
              <a:rPr lang="en-US" sz="3200" baseline="-25000" dirty="0"/>
              <a:t>2</a:t>
            </a:r>
            <a:r>
              <a:rPr lang="en-US" sz="3200" dirty="0"/>
              <a:t>, H</a:t>
            </a:r>
            <a:r>
              <a:rPr lang="en-US" sz="3200" baseline="-25000" dirty="0"/>
              <a:t>2</a:t>
            </a:r>
            <a:r>
              <a:rPr lang="en-US" sz="3200" dirty="0"/>
              <a:t>O, HDO, H</a:t>
            </a:r>
            <a:r>
              <a:rPr lang="en-US" sz="3200" baseline="-25000" dirty="0"/>
              <a:t>2</a:t>
            </a:r>
            <a:r>
              <a:rPr lang="en-US" sz="3200" baseline="30000" dirty="0"/>
              <a:t>18</a:t>
            </a:r>
            <a:r>
              <a:rPr lang="en-US" sz="3200" dirty="0"/>
              <a:t>O, H</a:t>
            </a:r>
            <a:r>
              <a:rPr lang="en-US" sz="3200" baseline="-25000" dirty="0"/>
              <a:t>2</a:t>
            </a:r>
            <a:r>
              <a:rPr lang="en-US" sz="3200" baseline="30000" dirty="0"/>
              <a:t>17</a:t>
            </a:r>
            <a:r>
              <a:rPr lang="en-US" sz="3200" dirty="0"/>
              <a:t>O, O</a:t>
            </a:r>
            <a:r>
              <a:rPr lang="en-US" sz="3200" baseline="-25000" dirty="0"/>
              <a:t>3</a:t>
            </a:r>
            <a:r>
              <a:rPr lang="en-US" sz="3200" dirty="0"/>
              <a:t> (and many </a:t>
            </a:r>
            <a:r>
              <a:rPr lang="en-US" sz="3200" dirty="0" err="1"/>
              <a:t>isotopomers</a:t>
            </a:r>
            <a:r>
              <a:rPr lang="en-US" sz="3200" dirty="0"/>
              <a:t>), O</a:t>
            </a:r>
            <a:r>
              <a:rPr lang="en-US" sz="3200" baseline="-25000" dirty="0"/>
              <a:t>2</a:t>
            </a:r>
            <a:r>
              <a:rPr lang="en-US" sz="3200" dirty="0"/>
              <a:t>,</a:t>
            </a:r>
          </a:p>
          <a:p>
            <a:endParaRPr lang="en-US" sz="3200" dirty="0"/>
          </a:p>
          <a:p>
            <a:r>
              <a:rPr lang="en-US" sz="3200" dirty="0"/>
              <a:t>OH, HO</a:t>
            </a:r>
            <a:r>
              <a:rPr lang="en-US" sz="3200" baseline="-25000" dirty="0"/>
              <a:t>2</a:t>
            </a:r>
            <a:r>
              <a:rPr lang="en-US" sz="3200" dirty="0"/>
              <a:t>, H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2</a:t>
            </a:r>
            <a:r>
              <a:rPr lang="en-US" sz="3200" dirty="0"/>
              <a:t>, O</a:t>
            </a:r>
            <a:r>
              <a:rPr lang="en-US" sz="3200" baseline="30000" dirty="0"/>
              <a:t>3</a:t>
            </a:r>
            <a:r>
              <a:rPr lang="en-US" sz="3200" dirty="0"/>
              <a:t>P,</a:t>
            </a:r>
          </a:p>
          <a:p>
            <a:endParaRPr lang="en-US" sz="3200" dirty="0"/>
          </a:p>
          <a:p>
            <a:r>
              <a:rPr lang="en-US" sz="3200" dirty="0"/>
              <a:t>HCl, </a:t>
            </a:r>
            <a:r>
              <a:rPr lang="en-US" sz="3200" dirty="0" err="1"/>
              <a:t>HOCl</a:t>
            </a:r>
            <a:r>
              <a:rPr lang="en-US" sz="3200" dirty="0"/>
              <a:t>, ClONO</a:t>
            </a:r>
            <a:r>
              <a:rPr lang="en-US" sz="3200" baseline="-25000" dirty="0"/>
              <a:t>2</a:t>
            </a:r>
            <a:r>
              <a:rPr lang="en-US" sz="3200" dirty="0"/>
              <a:t>, HBr, </a:t>
            </a:r>
            <a:r>
              <a:rPr lang="en-US" sz="3200" dirty="0" err="1"/>
              <a:t>HOBr</a:t>
            </a:r>
            <a:r>
              <a:rPr lang="en-US" sz="3200" dirty="0"/>
              <a:t>, HF,</a:t>
            </a:r>
          </a:p>
          <a:p>
            <a:endParaRPr lang="en-US" sz="3200" dirty="0"/>
          </a:p>
          <a:p>
            <a:r>
              <a:rPr lang="en-US" sz="3200" dirty="0"/>
              <a:t>NO</a:t>
            </a:r>
            <a:r>
              <a:rPr lang="en-US" sz="3200" baseline="-25000" dirty="0"/>
              <a:t>2</a:t>
            </a:r>
            <a:r>
              <a:rPr lang="en-US" sz="3200" dirty="0"/>
              <a:t>, HNO</a:t>
            </a:r>
            <a:r>
              <a:rPr lang="en-US" sz="3200" baseline="-25000" dirty="0"/>
              <a:t>3</a:t>
            </a:r>
            <a:r>
              <a:rPr lang="en-US" sz="3200" dirty="0"/>
              <a:t>, N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5</a:t>
            </a:r>
            <a:r>
              <a:rPr lang="en-US" sz="3200" dirty="0"/>
              <a:t>, (inferred NO),</a:t>
            </a:r>
          </a:p>
          <a:p>
            <a:endParaRPr lang="en-US" sz="3200" dirty="0"/>
          </a:p>
          <a:p>
            <a:r>
              <a:rPr lang="en-US" sz="3200" dirty="0"/>
              <a:t>N</a:t>
            </a:r>
            <a:r>
              <a:rPr lang="en-US" sz="3200" baseline="-25000" dirty="0"/>
              <a:t>2</a:t>
            </a:r>
            <a:r>
              <a:rPr lang="en-US" sz="3200" dirty="0"/>
              <a:t>O, CH</a:t>
            </a:r>
            <a:r>
              <a:rPr lang="en-US" sz="3200" baseline="-25000" dirty="0"/>
              <a:t>4</a:t>
            </a:r>
            <a:r>
              <a:rPr lang="en-US" sz="3200" dirty="0"/>
              <a:t>, numerous CFCs, HCFCs, SF</a:t>
            </a:r>
            <a:r>
              <a:rPr lang="en-US" sz="3200" baseline="-25000" dirty="0"/>
              <a:t>6</a:t>
            </a:r>
            <a:r>
              <a:rPr lang="en-US" sz="3200" dirty="0"/>
              <a:t>, OCS, acetone, volcanic aerosol OD, water vapor continuum</a:t>
            </a:r>
          </a:p>
        </p:txBody>
      </p:sp>
    </p:spTree>
    <p:extLst>
      <p:ext uri="{BB962C8B-B14F-4D97-AF65-F5344CB8AC3E}">
        <p14:creationId xmlns:p14="http://schemas.microsoft.com/office/powerpoint/2010/main" val="40110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C2DA2-04A5-2945-8F02-AFE32CE5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D0AB-9393-8528-3B61-1F88413CE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8"/>
            <a:ext cx="12192000" cy="418731"/>
          </a:xfrm>
        </p:spPr>
        <p:txBody>
          <a:bodyPr/>
          <a:lstStyle/>
          <a:p>
            <a:pPr algn="ctr"/>
            <a:r>
              <a:rPr lang="en-US" dirty="0"/>
              <a:t>How did that get me to NASA HQ?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61B550-FD88-EDF6-ACE6-B742AF887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" y="714703"/>
            <a:ext cx="10972800" cy="3888244"/>
          </a:xfrm>
        </p:spPr>
        <p:txBody>
          <a:bodyPr/>
          <a:lstStyle/>
          <a:p>
            <a:r>
              <a:rPr lang="en-US" dirty="0"/>
              <a:t>Besides Mike Kurylo feeling sorry for me for spending too much time in Fort Sumner?</a:t>
            </a:r>
          </a:p>
          <a:p>
            <a:endParaRPr lang="en-US" dirty="0"/>
          </a:p>
          <a:p>
            <a:r>
              <a:rPr lang="en-US" dirty="0"/>
              <a:t>This experience helped to to understand much of the critical science topics of NASA’s Upper Atmospheric Research Program.</a:t>
            </a:r>
          </a:p>
          <a:p>
            <a:endParaRPr lang="en-US" dirty="0"/>
          </a:p>
          <a:p>
            <a:r>
              <a:rPr lang="en-US" dirty="0"/>
              <a:t>I had a fundamental grasp on remote sensing.</a:t>
            </a:r>
          </a:p>
          <a:p>
            <a:endParaRPr lang="en-US" dirty="0"/>
          </a:p>
          <a:p>
            <a:r>
              <a:rPr lang="en-US" dirty="0"/>
              <a:t>I knew enough about science instrumentation to be dangerous.</a:t>
            </a:r>
          </a:p>
          <a:p>
            <a:endParaRPr lang="en-US" dirty="0"/>
          </a:p>
          <a:p>
            <a:r>
              <a:rPr lang="en-US" dirty="0"/>
              <a:t>I knew how to learn from smart people I’ve worked with, like Kelly!</a:t>
            </a:r>
          </a:p>
        </p:txBody>
      </p:sp>
    </p:spTree>
    <p:extLst>
      <p:ext uri="{BB962C8B-B14F-4D97-AF65-F5344CB8AC3E}">
        <p14:creationId xmlns:p14="http://schemas.microsoft.com/office/powerpoint/2010/main" val="3839138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D394-4F35-66E7-974D-2D0FDBC7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6E99A-0D78-D069-9620-7A05CAFB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1" y="0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8200A-DFA5-FF74-2306-D07E98FEE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2" y="954052"/>
            <a:ext cx="3562348" cy="4749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327204-548C-FBC7-C714-6EE6EACFE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0" y="334537"/>
            <a:ext cx="5143500" cy="6858000"/>
          </a:xfrm>
          <a:prstGeom prst="rect">
            <a:avLst/>
          </a:prstGeom>
        </p:spPr>
      </p:pic>
      <p:pic>
        <p:nvPicPr>
          <p:cNvPr id="12" name="Picture 11" descr="A picture containing outdoor, sky, cloudy, outdoor object&#10;&#10;AI-generated content may be incorrect.">
            <a:extLst>
              <a:ext uri="{FF2B5EF4-FFF2-40B4-BE49-F238E27FC236}">
                <a16:creationId xmlns:a16="http://schemas.microsoft.com/office/drawing/2014/main" id="{8BD64491-D7A9-0332-8D78-B6C2AE1CF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8" y="3615559"/>
            <a:ext cx="4398577" cy="29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1D7B-EFD4-B805-23F6-A7D5AEEB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eople working in a factory&#10;&#10;AI-generated content may be incorrect.">
            <a:extLst>
              <a:ext uri="{FF2B5EF4-FFF2-40B4-BE49-F238E27FC236}">
                <a16:creationId xmlns:a16="http://schemas.microsoft.com/office/drawing/2014/main" id="{1A0AE4C3-1861-F5EE-7701-C0183D3D18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418" y="0"/>
            <a:ext cx="5858107" cy="4393580"/>
          </a:xfrm>
        </p:spPr>
      </p:pic>
      <p:pic>
        <p:nvPicPr>
          <p:cNvPr id="8" name="Content Placeholder 7" descr="A picture containing sky, outdoor, grass, farm machine&#10;&#10;AI-generated content may be incorrect.">
            <a:extLst>
              <a:ext uri="{FF2B5EF4-FFF2-40B4-BE49-F238E27FC236}">
                <a16:creationId xmlns:a16="http://schemas.microsoft.com/office/drawing/2014/main" id="{CCA36819-2B3B-21CB-6B8B-F5134510D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05500" y="2666996"/>
            <a:ext cx="6286500" cy="4191000"/>
          </a:xfrm>
        </p:spPr>
      </p:pic>
    </p:spTree>
    <p:extLst>
      <p:ext uri="{BB962C8B-B14F-4D97-AF65-F5344CB8AC3E}">
        <p14:creationId xmlns:p14="http://schemas.microsoft.com/office/powerpoint/2010/main" val="124717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, text, application, email, website&#10;&#10;AI-generated content may be incorrect.">
            <a:extLst>
              <a:ext uri="{FF2B5EF4-FFF2-40B4-BE49-F238E27FC236}">
                <a16:creationId xmlns:a16="http://schemas.microsoft.com/office/drawing/2014/main" id="{6E22C8BB-85C0-81C9-C725-D51370D25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56" y="0"/>
            <a:ext cx="9652374" cy="68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, text, application, website&#10;&#10;AI-generated content may be incorrect.">
            <a:extLst>
              <a:ext uri="{FF2B5EF4-FFF2-40B4-BE49-F238E27FC236}">
                <a16:creationId xmlns:a16="http://schemas.microsoft.com/office/drawing/2014/main" id="{FCC76FAA-DA17-0BE0-8690-1C99C857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76" y="-1"/>
            <a:ext cx="8771304" cy="68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5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9667-F052-09A6-445A-61DD370E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 of Far-IR spectroscopy at </a:t>
            </a:r>
            <a:r>
              <a:rPr lang="en-US" dirty="0" err="1"/>
              <a:t>CfA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A7604-E4A2-9D15-D309-B2FECC6BB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" y="578069"/>
            <a:ext cx="10972800" cy="5424801"/>
          </a:xfrm>
        </p:spPr>
        <p:txBody>
          <a:bodyPr/>
          <a:lstStyle/>
          <a:p>
            <a:r>
              <a:rPr lang="en-US" dirty="0"/>
              <a:t>The original FIRS was built to go onto the back end of an astronomy telescope in the early 80s.</a:t>
            </a:r>
          </a:p>
          <a:p>
            <a:r>
              <a:rPr lang="en-US" dirty="0"/>
              <a:t>It worked OK for astronomy, but was excellent at seeing our own atmosphere.</a:t>
            </a:r>
          </a:p>
          <a:p>
            <a:r>
              <a:rPr lang="en-US" dirty="0"/>
              <a:t>Wes Traub and Kelly Chance turned it into a balloon instrument for the stratosphere.</a:t>
            </a:r>
          </a:p>
          <a:p>
            <a:r>
              <a:rPr lang="en-US" dirty="0"/>
              <a:t>It had a few successful flights, until it met its demise on a termination mishap that resulted in a free fall from 35 km.</a:t>
            </a:r>
          </a:p>
          <a:p>
            <a:r>
              <a:rPr lang="en-US" dirty="0"/>
              <a:t>Funds were obtained to rebuild the instrument.  It had high spectral resolution, 2 output channels (using detectors developed for the Spitzer Space Telescope), and a mylar beamsplitter.</a:t>
            </a:r>
          </a:p>
          <a:p>
            <a:r>
              <a:rPr lang="en-US" dirty="0"/>
              <a:t>After several successful flights (and a DC-8 campaign during AASE-II), the beamsplitter was changed over phases to allow for more complete spectral coverage and better s/n.</a:t>
            </a:r>
          </a:p>
        </p:txBody>
      </p:sp>
    </p:spTree>
    <p:extLst>
      <p:ext uri="{BB962C8B-B14F-4D97-AF65-F5344CB8AC3E}">
        <p14:creationId xmlns:p14="http://schemas.microsoft.com/office/powerpoint/2010/main" val="263237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4990A0BC-113A-60DE-3163-702CE2AC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699" y="0"/>
            <a:ext cx="4990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9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F8C56FA-C168-8076-6213-EBAECA411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4" y="0"/>
            <a:ext cx="6858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EF4129-8E10-09A8-AB47-387A87AC0FF1}"/>
              </a:ext>
            </a:extLst>
          </p:cNvPr>
          <p:cNvSpPr txBox="1"/>
          <p:nvPr/>
        </p:nvSpPr>
        <p:spPr>
          <a:xfrm>
            <a:off x="7138644" y="4270917"/>
            <a:ext cx="198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of ONE FIRS-2 spectrum</a:t>
            </a:r>
          </a:p>
        </p:txBody>
      </p:sp>
    </p:spTree>
    <p:extLst>
      <p:ext uri="{BB962C8B-B14F-4D97-AF65-F5344CB8AC3E}">
        <p14:creationId xmlns:p14="http://schemas.microsoft.com/office/powerpoint/2010/main" val="401431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27B60B-7C45-F8A3-C381-682565FEA6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7007" y="-246939"/>
            <a:ext cx="7351878" cy="7351878"/>
          </a:xfrm>
        </p:spPr>
      </p:pic>
    </p:spTree>
    <p:extLst>
      <p:ext uri="{BB962C8B-B14F-4D97-AF65-F5344CB8AC3E}">
        <p14:creationId xmlns:p14="http://schemas.microsoft.com/office/powerpoint/2010/main" val="64427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3E174-9A29-63D1-920D-AC6ADD02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FE84-C242-D722-37A7-264CE7076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38"/>
            <a:ext cx="12192000" cy="418731"/>
          </a:xfrm>
        </p:spPr>
        <p:txBody>
          <a:bodyPr/>
          <a:lstStyle/>
          <a:p>
            <a:pPr algn="ctr"/>
            <a:r>
              <a:rPr lang="en-US" dirty="0"/>
              <a:t>Sample of what FIRS-2 was used for…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615029-3AA0-B9A3-9EAA-82864543A5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7417" y="740821"/>
            <a:ext cx="5994516" cy="5994516"/>
          </a:xfrm>
        </p:spPr>
      </p:pic>
      <p:pic>
        <p:nvPicPr>
          <p:cNvPr id="9" name="Picture 8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53B3B219-5C0E-6331-4970-C008C043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56" y="825191"/>
            <a:ext cx="5642516" cy="56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A8D368-2FA0-5964-0745-AE6BC058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06" y="0"/>
            <a:ext cx="721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10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D Light Template External_150ppi " id="{398822B6-486C-134C-985D-380DEDFCA873}" vid="{E83F43C3-3B7A-FA4C-974E-B82EEDA1E335}"/>
    </a:ext>
  </a:extLst>
</a:theme>
</file>

<file path=ppt/theme/theme2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Custom 1">
      <a:majorFont>
        <a:latin typeface="Calibri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81E3C07CD1D340952BFC017B33582D" ma:contentTypeVersion="15" ma:contentTypeDescription="Create a new document." ma:contentTypeScope="" ma:versionID="f7f3f3a0743e7a08c343fb278ca1d8fd">
  <xsd:schema xmlns:xsd="http://www.w3.org/2001/XMLSchema" xmlns:xs="http://www.w3.org/2001/XMLSchema" xmlns:p="http://schemas.microsoft.com/office/2006/metadata/properties" xmlns:ns2="54a11ef6-fb77-4ad4-af65-afd12eb58726" xmlns:ns3="d900e117-17a0-4b24-9e47-511ef1d02c43" xmlns:ns4="5ca52806-bbe6-4709-85d7-76db3d52e22e" targetNamespace="http://schemas.microsoft.com/office/2006/metadata/properties" ma:root="true" ma:fieldsID="81e181df67cf3692b5427566e70c712e" ns2:_="" ns3:_="" ns4:_="">
    <xsd:import namespace="54a11ef6-fb77-4ad4-af65-afd12eb58726"/>
    <xsd:import namespace="d900e117-17a0-4b24-9e47-511ef1d02c43"/>
    <xsd:import namespace="5ca52806-bbe6-4709-85d7-76db3d52e2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a11ef6-fb77-4ad4-af65-afd12eb58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f51d53f-c7f7-46c7-9aea-9a85d16d99ce}" ma:internalName="TaxCatchAll" ma:showField="CatchAllData" ma:web="5ca52806-bbe6-4709-85d7-76db3d52e2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52806-bbe6-4709-85d7-76db3d52e22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68B527-589E-455C-9A0D-740F355D81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a11ef6-fb77-4ad4-af65-afd12eb58726"/>
    <ds:schemaRef ds:uri="d900e117-17a0-4b24-9e47-511ef1d02c43"/>
    <ds:schemaRef ds:uri="5ca52806-bbe6-4709-85d7-76db3d52e2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6C9F67-11E8-4251-91D1-E34C5CA9CA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1745</TotalTime>
  <Words>383</Words>
  <Application>Microsoft Macintosh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Arial Narrow</vt:lpstr>
      <vt:lpstr>Century Gothic</vt:lpstr>
      <vt:lpstr>Helvetica</vt:lpstr>
      <vt:lpstr>Times New Roman</vt:lpstr>
      <vt:lpstr>Wingdings</vt:lpstr>
      <vt:lpstr>Office Theme</vt:lpstr>
      <vt:lpstr>2_Pixel</vt:lpstr>
      <vt:lpstr>PowerPoint Presentation</vt:lpstr>
      <vt:lpstr>PowerPoint Presentation</vt:lpstr>
      <vt:lpstr>PowerPoint Presentation</vt:lpstr>
      <vt:lpstr>History of Far-IR spectroscopy at CfA</vt:lpstr>
      <vt:lpstr>PowerPoint Presentation</vt:lpstr>
      <vt:lpstr>PowerPoint Presentation</vt:lpstr>
      <vt:lpstr>PowerPoint Presentation</vt:lpstr>
      <vt:lpstr>Sample of what FIRS-2 was used for…</vt:lpstr>
      <vt:lpstr>PowerPoint Presentation</vt:lpstr>
      <vt:lpstr>List of science results from FIRS-2 data</vt:lpstr>
      <vt:lpstr>Molecules retrieved include:</vt:lpstr>
      <vt:lpstr>How did that get me to NASA HQ?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Jucks, Kenneth W. (HQ-DK000)</dc:creator>
  <cp:lastModifiedBy>Jucks, Kenneth W. (HQ-DK000)</cp:lastModifiedBy>
  <cp:revision>14</cp:revision>
  <dcterms:created xsi:type="dcterms:W3CDTF">2025-04-07T12:48:52Z</dcterms:created>
  <dcterms:modified xsi:type="dcterms:W3CDTF">2025-08-14T10:50:16Z</dcterms:modified>
</cp:coreProperties>
</file>