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10" r:id="rId2"/>
  </p:sldMasterIdLst>
  <p:notesMasterIdLst>
    <p:notesMasterId r:id="rId14"/>
  </p:notesMasterIdLst>
  <p:sldIdLst>
    <p:sldId id="263" r:id="rId3"/>
    <p:sldId id="262" r:id="rId4"/>
    <p:sldId id="336" r:id="rId5"/>
    <p:sldId id="277" r:id="rId6"/>
    <p:sldId id="335" r:id="rId7"/>
    <p:sldId id="275" r:id="rId8"/>
    <p:sldId id="269" r:id="rId9"/>
    <p:sldId id="333" r:id="rId10"/>
    <p:sldId id="334" r:id="rId11"/>
    <p:sldId id="286" r:id="rId12"/>
    <p:sldId id="332" r:id="rId1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35517CF1-160F-8841-BB1F-0E8FC0E35AAB}">
          <p14:sldIdLst>
            <p14:sldId id="263"/>
            <p14:sldId id="262"/>
            <p14:sldId id="336"/>
            <p14:sldId id="277"/>
            <p14:sldId id="335"/>
            <p14:sldId id="275"/>
            <p14:sldId id="269"/>
            <p14:sldId id="333"/>
            <p14:sldId id="334"/>
            <p14:sldId id="286"/>
            <p14:sldId id="33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B8747B-A61E-88F2-13BA-705F7C6CECDA}" name="MAHESH BADE" initials="MB" userId="6e047346c74b7d62" providerId="Windows Live"/>
  <p188:author id="{71CC2C91-BC38-8C61-98D6-1E22E726355A}" name="Li, Yang" initials="LY" userId="S::Yang_Li3@baylor.edu::b5fff641-df15-4636-9d97-914e16273c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8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6" autoAdjust="0"/>
    <p:restoredTop sz="95034"/>
  </p:normalViewPr>
  <p:slideViewPr>
    <p:cSldViewPr snapToGrid="0" snapToObjects="1">
      <p:cViewPr varScale="1">
        <p:scale>
          <a:sx n="78" d="100"/>
          <a:sy n="78"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8T21:03:07.865"/>
    </inkml:context>
    <inkml:brush xml:id="br0">
      <inkml:brushProperty name="width" value="0.035" units="cm"/>
      <inkml:brushProperty name="height" value="0.035" units="cm"/>
    </inkml:brush>
  </inkml:definitions>
  <inkml:trace contextRef="#ctx0" brushRef="#br0">1 16 24575,'4'0'0,"1"4"0,3 1 0,8-1 0,6 0 0,2-1 0,-3-5 0,-5-6 0,-9-1 0,-9 0 0,-12 2 0,-1 7 0,8 2 0,7 5 0,5 1-8191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4T20:03:46.008"/>
    </inkml:context>
    <inkml:brush xml:id="br0">
      <inkml:brushProperty name="width" value="0.05" units="cm"/>
      <inkml:brushProperty name="height" value="0.05" units="cm"/>
      <inkml:brushProperty name="color" value="#008C3A"/>
    </inkml:brush>
  </inkml:definitions>
  <inkml:trace contextRef="#ctx0" brushRef="#br0">885 443 24509,'0'17'0,"-1"0"0,-1 1 0,0-1 0,-1 0 0,-1 0 0,0 0 0,-1-1 0,-1 1 0,0-1 0,-1 0 0,-1-1 0,0 1 0,-1-1 0,0-1 0,-1 1 0,-1-1 0,0-1 0,0 0 0,-1-1 0,-1 1 0,0-2 0,0 0 0,-1 0 0,0-2 0,-1 1 0,0-1 0,0-1 0,-1-1 0,0 0 0,0 0 0,0-2 0,-1 0 0,0 0 0,0-1 0,0-1 0,0-1 0,0 0 0,-1-1 0,1-1 0,-1 0 0,1-1 0,0-1 0,0 0 0,-1-1 0,2-1 0,-1-1 0,0 0 0,1 0 0,-1-2 0,2 0 0,-1 0 0,1-1 0,0-1 0,0-1 0,1 1 0,0-2 0,0 0 0,1 0 0,1-2 0,0 1 0,0-1 0,1 0 0,1-1 0,0-1 0,1 1 0,0-1 0,1-1 0,0 1 0,1-1 0,1 0 0,0-1 0,1 1 0,1-1 0,0 0 0,1 0 0,0 0 0,2-1 0,0 1 0,0 0 0,2-1 0,0 1 0,0 0 0,2-1 0,0 1 0,1 0 0,0 1 0,1-1 0,1 0 0,0 1 0,1 0 0,1 1 0,0-1 0,1 1 0,0 1 0,1 0 0,0 0 0,1 0 0,1 1 0,0 1 0,0 0 0,1 0 0,1 1 0,0 1 0,0 0 0,1 0 0,0 2 0,0-1 0,1 2 0,-1 0 0,2 1 0,-1 0 0,1 1 0,0 0 0,-1 2 0,2 0 0,-1 0 0,0 2 0,0 0 0,1 0 0,-1 2 0,1 0 0,-1 0 0,0 2 0,0 0 0,0 0 0,0 2 0,0 0 0,-1 1 0,0 0 0,0 1 0,0 0 0,-1 2 0,0-1 0,0 2 0,-1 0 0,0 0 0,-1 1 0,0 1 0,0 0 0,-1 0 0,-1 1 0,0 1 0,0 0 0,-1 0 0,-1 0 0,0 1 0,-1 1 0,0-1 0,-1 1 0,-1 0 0,0 1 0,-1 0 0,-1-1 0,0 1 0,-1 0 0,-1 1 0,0-1 0,-1 0 0,-1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8T21:05:37.578"/>
    </inkml:context>
    <inkml:brush xml:id="br0">
      <inkml:brushProperty name="width" value="0.035" units="cm"/>
      <inkml:brushProperty name="height" value="0.035" units="cm"/>
    </inkml:brush>
  </inkml:definitions>
  <inkml:trace contextRef="#ctx0" brushRef="#br0">1 16 24575,'4'0'0,"1"4"0,3 1 0,8-1 0,6 0 0,2-1 0,-3-5 0,-5-6 0,-9-1 0,-9 0 0,-12 2 0,-1 7 0,8 2 0,7 5 0,5 1-8191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5T15:27:17.947"/>
    </inkml:context>
    <inkml:brush xml:id="br0">
      <inkml:brushProperty name="width" value="0.025" units="cm"/>
      <inkml:brushProperty name="height" value="0.025" units="cm"/>
      <inkml:brushProperty name="color" value="#CC0066"/>
    </inkml:brush>
  </inkml:definitions>
  <inkml:trace contextRef="#ctx0" brushRef="#br0">3972 302 24512,'-2'12'0,"-2"-1"0,-4 1 0,-3 0 0,-3 0 0,-2-1 0,-4 1 0,-3-1 0,-2 0 0,-3 0 0,-4 0 0,-2 0 0,-3-1 0,-2 0 0,-3 0 0,-3 0 0,-2-1 0,-2 0 0,-3 0 0,-2 0 0,-2-1 0,-2 0 0,-3-1 0,-1 1 0,-2-2 0,-1 1 0,-3-1 0,0-1 0,-3 0 0,0 0 0,-2-1 0,0 0 0,-2 0 0,0-1 0,-1-1 0,-1 0 0,0 0 0,-1-1 0,0 0 0,0-1 0,0 0 0,1-1 0,-1 0 0,1-1 0,0 0 0,1 0 0,0-1 0,2-1 0,0 0 0,2 0 0,0-1 0,2 0 0,1 0 0,2-1 0,1-1 0,2 1 0,2-2 0,2 1 0,2-1 0,1 0 0,3-1 0,3 0 0,1 0 0,3 0 0,2-1 0,3 0 0,3 0 0,2 0 0,3-1 0,3 0 0,3 0 0,2 0 0,3 0 0,4-1 0,2 1 0,3-1 0,4 0 0,2 0 0,3 1 0,4-1 0,2 0 0,4 0 0,3 0 0,2 1 0,4-1 0,3 1 0,2-1 0,4 1 0,3 0 0,2 0 0,3 0 0,3 0 0,3 1 0,2-1 0,3 2 0,3-1 0,2 0 0,3 1 0,1 0 0,3 1 0,3 0 0,1 0 0,2 0 0,2 1 0,2 0 0,2 1 0,1 0 0,2 1 0,1-1 0,2 2 0,0-1 0,2 1 0,0 1 0,2 0 0,0 0 0,1 1 0,0 1 0,1 0 0,-1 0 0,1 1 0,0 0 0,0 1 0,0 0 0,-1 0 0,0 1 0,-1 1 0,-1 0 0,0 0 0,-2 1 0,0 1 0,-2-1 0,0 2 0,-3-1 0,0 1 0,-3 0 0,-1 1 0,-2 0 0,-1 1 0,-3 0 0,-2 0 0,-2 0 0,-2 1 0,-3 0 0,-2 1 0,-2 0 0,-3-1 0,-3 2 0,-2-1 0,-3 1 0,-2 0 0,-4 0 0,-3 0 0,-2 0 0,-3 1 0,-4-1 0,-2 1 0,-3-1 0,-3 1 0,-4 0 0,-2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07T19:20:30.509"/>
    </inkml:context>
    <inkml:brush xml:id="br0">
      <inkml:brushProperty name="width" value="0.1" units="cm"/>
      <inkml:brushProperty name="height" value="0.6" units="cm"/>
      <inkml:brushProperty name="color" value="#E71224"/>
      <inkml:brushProperty name="ignorePressure" value="1"/>
      <inkml:brushProperty name="inkEffects" value="pencil"/>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4T20:30:38.554"/>
    </inkml:context>
    <inkml:brush xml:id="br0">
      <inkml:brushProperty name="width" value="0.05" units="cm"/>
      <inkml:brushProperty name="height" value="0.05" units="cm"/>
      <inkml:brushProperty name="color" value="#CC0066"/>
    </inkml:brush>
  </inkml:definitions>
  <inkml:trace contextRef="#ctx0" brushRef="#br0">1094 508 24497,'-1'20'0,"0"0"0,-1 0 0,-1-1 0,-1 1 0,0-1 0,-2 1 0,0-1 0,-1 0 0,-1-1 0,-1 1 0,0-2 0,-1 1 0,-1-1 0,0 0 0,-2-1 0,0 0 0,0 0 0,-2-1 0,1-1 0,-2 0 0,0 0 0,-1-2 0,0 0 0,0-1 0,-1 0 0,-1-1 0,0-1 0,0 0 0,-1-1 0,0 0 0,0-2 0,-1 0 0,1-2 0,-1 1 0,0-1 0,-1-2 0,1 0 0,0-1 0,-1-1 0,1 0 0,-1-1 0,1-1 0,0 0 0,-1-2 0,1-1 0,1 1 0,-1-2 0,1 0 0,0-2 0,0 0 0,1-1 0,0 0 0,0-1 0,1-1 0,1 0 0,0-1 0,0 0 0,1-2 0,1 0 0,0 0 0,0-1 0,2-1 0,0 0 0,1 0 0,0-1 0,1 0 0,1-1 0,1 1 0,0-2 0,1 1 0,1-1 0,1 0 0,1-1 0,0 1 0,1-1 0,1 1 0,1-1 0,1 0 0,0 0 0,2 0 0,0 0 0,1 1 0,1-2 0,1 2 0,1-1 0,0 1 0,1 0 0,1 1 0,1-1 0,1 0 0,0 2 0,1-1 0,1 0 0,1 2 0,0 0 0,1-1 0,0 2 0,2 0 0,0 1 0,0 0 0,1 1 0,1 1 0,0 0 0,0-1 0,1 3 0,1 0 0,0 1 0,0-1 0,1 3 0,0 0 0,0 0 0,1 2 0,-1-1 0,1 2 0,1 1 0,-1 0 0,0 1 0,1 1 0,-1 0 0,1 2 0,-1 0 0,0 1 0,1 1 0,-1 0 0,0 1 0,-1 2 0,1-1 0,-1 2 0,0 0 0,0 0 0,-1 3 0,0-1 0,0 1 0,-1 0 0,-1 3 0,0-1 0,0 0 0,-1 1 0,0 1 0,-2 0 0,1 1 0,-2 0 0,0 2 0,0-1 0,-2 0 0,0 2 0,-1 0 0,-1-1 0,0 2 0,-1 0 0,-1-1 0,-1 1 0,0 0 0,-2 1 0,0-1 0,-1 2 0,-1-2 0,-1 1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4T20:30:32.745"/>
    </inkml:context>
    <inkml:brush xml:id="br0">
      <inkml:brushProperty name="width" value="0.05" units="cm"/>
      <inkml:brushProperty name="height" value="0.05" units="cm"/>
      <inkml:brushProperty name="color" value="#CC0066"/>
    </inkml:brush>
  </inkml:definitions>
  <inkml:trace contextRef="#ctx0" brushRef="#br0">913 457 24487,'0'17'0,"-1"2"0,-1-1 0,0-1 0,-1 1 0,-1-1 0,-1 1 0,0-1 0,-1 0 0,0 0 0,-2-1 0,0 0 0,0 0 0,-1-1 0,0 1 0,-2-2 0,0 1 0,0-1 0,-1-1 0,0 0 0,-2-1 0,1 0 0,-1 0 0,0-2 0,-1 1 0,0-2 0,0 0 0,-1 0 0,0-2 0,-1 1 0,1-2 0,-1 0 0,0-1 0,-1 0 0,0-1 0,1-1 0,0-1 0,-2 0 0,1-1 0,1-1 0,-1 0 0,0-1 0,0-1 0,0 0 0,0-1 0,1-1 0,0-1 0,0 0 0,0-1 0,0 0 0,0-2 0,1 1 0,1-2 0,-1 0 0,1 0 0,0-2 0,1 1 0,0-2 0,1 0 0,0 0 0,0-1 0,1 0 0,1-1 0,0-1 0,1 1 0,0-2 0,1 1 0,1-1 0,0 0 0,1 0 0,0-1 0,1 0 0,1 0 0,1-1 0,0 1 0,1-1 0,0 1 0,1-1 0,2-1 0,-1 2 0,2-1 0,-1 0 0,2 0 0,1 0 0,0 1 0,1-1 0,0 1 0,1 0 0,1 0 0,1 0 0,0 0 0,1 2 0,0-1 0,1 0 0,1 1 0,0 0 0,1 1 0,0 0 0,1 1 0,1 0 0,0 0 0,0 1 0,1 1 0,0 0 0,1 1 0,0 0 0,1 1 0,-1 1 0,1 0 0,1 1 0,0 0 0,0 1 0,0 1 0,0 1 0,0 0 0,1 1 0,0 0 0,0 1 0,0 1 0,0 1 0,-1 0 0,1 1 0,1 1 0,-2 1 0,0 0 0,1 1 0,0 0 0,-1 1 0,0 1 0,-1 1 0,1 0 0,-1 1 0,0 0 0,-1 1 0,0 1 0,0 0 0,-1 1 0,0 0 0,-1 1 0,1 1 0,-2 0 0,0 0 0,-1 1 0,0 0 0,0 1 0,-2 0 0,0 1 0,-1 0 0,0-1 0,0 2 0,-2 0 0,0 0 0,-1 0 0,0 0 0,-1 1 0,-1-1 0,-1 1 0,0 0 0,-1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4T20:31:28.255"/>
    </inkml:context>
    <inkml:brush xml:id="br0">
      <inkml:brushProperty name="width" value="0.05" units="cm"/>
      <inkml:brushProperty name="height" value="0.05" units="cm"/>
      <inkml:brushProperty name="color" value="#CC0066"/>
    </inkml:brush>
  </inkml:definitions>
  <inkml:trace contextRef="#ctx0" brushRef="#br0">897 449 24429,'-1'17'0,"0"1"0,-1-1 0,0 1 0,-1-1 0,-1 0 0,-1 0 0,0 0 0,0 0 0,-2-1 0,0 0 0,-1 0 0,1 0 0,-3-2 0,1 1 0,-1 0 0,-1-1 0,0-1 0,-1 0 0,0 0 0,-1 0 0,0-2 0,0 0 0,-1 0 0,-1-1 0,0-1 0,1 1 0,-2-2 0,0-1 0,0 0 0,0 0 0,-1-2 0,0 1 0,0-2 0,0 0 0,-1-1 0,1-1 0,-1 0 0,1-1 0,-1 0 0,1-2 0,-1 0 0,0-1 0,1 0 0,0-1 0,-1-1 0,2 0 0,-1-2 0,0 1 0,1-2 0,-1 0 0,2 0 0,-1-1 0,1-2 0,0 1 0,1-1 0,-1-1 0,2 0 0,0 0 0,0-2 0,1 0 0,0 0 0,1 0 0,1-1 0,-1-1 0,2 0 0,0 1 0,0-2 0,3 0 0,-2 0 0,2 0 0,0-1 0,0 0 0,2 0 0,1 0 0,-1 0 0,2-1 0,1 1 0,-1-1 0,2 1 0,0-1 0,2 0 0,-1 1 0,1 0 0,2 0 0,-1-1 0,1 1 0,2 1 0,0-2 0,0 2 0,2 0 0,-2 0 0,3 0 0,0 2 0,0-1 0,2 0 0,-1 1 0,1 1 0,1 0 0,0 0 0,1 0 0,0 2 0,0 0 0,2 1 0,-1-1 0,1 2 0,0 0 0,1 0 0,-1 2 0,2 0 0,-1 1 0,1 0 0,0 0 0,-1 2 0,2 1 0,-1-1 0,0 2 0,1 0 0,0 1 0,-1 1 0,1 0 0,-1 1 0,1 1 0,-1 0 0,1 2 0,-1-1 0,0 1 0,0 2 0,0 0 0,-1 0 0,0 1 0,0 0 0,0 2 0,-2 0 0,1 0 0,0 2 0,-1-1 0,-1 1 0,0 0 0,0 2 0,-1 0 0,0 0 0,-1 0 0,0 1 0,-1 1 0,-1 0 0,1-1 0,-3 2 0,1 0 0,-1 0 0,0 0 0,-2 2 0,0-2 0,0 1 0,-1 1 0,-1-1 0,-1 0 0,0 0 0,-1 1 0,0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8T14:08:40.376"/>
    </inkml:context>
    <inkml:brush xml:id="br0">
      <inkml:brushProperty name="width" value="0.035" units="cm"/>
      <inkml:brushProperty name="height" value="0.035" units="cm"/>
    </inkml:brush>
  </inkml:definitions>
  <inkml:trace contextRef="#ctx0" brushRef="#br0">1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4T20:04:04.203"/>
    </inkml:context>
    <inkml:brush xml:id="br0">
      <inkml:brushProperty name="width" value="0.05" units="cm"/>
      <inkml:brushProperty name="height" value="0.05" units="cm"/>
      <inkml:brushProperty name="color" value="#008C3A"/>
    </inkml:brush>
  </inkml:definitions>
  <inkml:trace contextRef="#ctx0" brushRef="#br0">1240 621 24479,'-1'24'0,"0"0"0,-2 0 0,0 0 0,-1 0 0,-1 0 0,-2 0 0,0-1 0,-1 0 0,0 0 0,-2-1 0,-1 0 0,0-1 0,-2 0 0,0 0 0,-1-1 0,0-1 0,-2 0 0,0-1 0,-1 0 0,0-1 0,-2-1 0,1-1 0,-2 0 0,0-1 0,0-1 0,-1-1 0,-1 0 0,0-2 0,0 0 0,0-1 0,-1-1 0,-1-1 0,1-1 0,-1-1 0,0 0 0,0-2 0,0-1 0,-1 0 0,1-2 0,0 0 0,-1-2 0,1 0 0,0-1 0,0-2 0,0 0 0,1-1 0,0-1 0,0-1 0,0-1 0,1-1 0,0 0 0,0-2 0,1 0 0,1-1 0,0-1 0,0-1 0,2 0 0,-1-1 0,2-1 0,0-1 0,1 0 0,0-1 0,2 0 0,0-1 0,1-1 0,0 0 0,2 0 0,0-1 0,2 0 0,0-1 0,1 0 0,1 0 0,1-1 0,0 0 0,2 0 0,1 0 0,0 0 0,2 0 0,0 0 0,2-1 0,0 1 0,2 0 0,0 0 0,1 0 0,2 0 0,0 0 0,1 1 0,1 0 0,1 0 0,0 1 0,2 0 0,0 1 0,2 0 0,0 0 0,1 1 0,0 1 0,2 0 0,0 1 0,1 0 0,0 1 0,2 1 0,-1 1 0,2 0 0,0 1 0,0 1 0,1 1 0,1 0 0,0 2 0,0 0 0,1 1 0,0 1 0,0 1 0,0 1 0,1 1 0,0 0 0,0 2 0,0 1 0,1 0 0,-1 2 0,0 0 0,1 2 0,-1 0 0,0 1 0,0 2 0,0 0 0,-1 1 0,1 1 0,-1 1 0,-1 1 0,0 1 0,0 0 0,0 2 0,-1 0 0,-1 1 0,0 1 0,0 1 0,-2 0 0,1 1 0,-2 1 0,0 1 0,-1 0 0,0 1 0,-2 0 0,0 1 0,-1 1 0,0 0 0,-2 0 0,0 1 0,-1 0 0,-2 1 0,0 0 0,-1 0 0,0 1 0,-2 0 0,-1 0 0,-1 0 0,0 0 0,-2 0 0,0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4T20:04:09.871"/>
    </inkml:context>
    <inkml:brush xml:id="br0">
      <inkml:brushProperty name="width" value="0.05" units="cm"/>
      <inkml:brushProperty name="height" value="0.05" units="cm"/>
      <inkml:brushProperty name="color" value="#008C3A"/>
    </inkml:brush>
  </inkml:definitions>
  <inkml:trace contextRef="#ctx0" brushRef="#br0">1014 508 24462,'0'19'0,"-2"1"0,0 0 0,0 0 0,-2-1 0,0 1 0,-1-1 0,-1 0 0,0 0 0,-2 0 0,0-1 0,0 0 0,-2-1 0,0 0 0,0 0 0,-2-1 0,0 0 0,0 0 0,-2-1 0,1-1 0,-2 0 0,0-1 0,0 0 0,-1-1 0,0-1 0,-1 0 0,0-1 0,-1-1 0,0 0 0,0-1 0,0-1 0,-1 0 0,0-2 0,-1 0 0,1 0 0,-1-2 0,1 0 0,-1-1 0,0-1 0,0-1 0,0 0 0,0-1 0,1-1 0,-1-1 0,0 0 0,1-2 0,0 0 0,0 0 0,0-2 0,0 0 0,1-1 0,0-1 0,1 0 0,-1-1 0,2-1 0,-1 0 0,1-1 0,1-1 0,0 0 0,1-1 0,0 0 0,1-1 0,0-1 0,1 0 0,1 0 0,0-1 0,1 0 0,1 0 0,0-1 0,1 0 0,1-1 0,0 0 0,1 0 0,1 0 0,1-1 0,1 1 0,0-1 0,1 0 0,1 0 0,0 1 0,2-1 0,0 0 0,1 0 0,1 0 0,0 1 0,1-1 0,1 1 0,1 0 0,1 0 0,0 1 0,1-1 0,1 1 0,0 1 0,1 0 0,1 0 0,0 1 0,1 0 0,1 0 0,0 2 0,1-1 0,0 1 0,1 1 0,0 1 0,1 0 0,1 0 0,-1 1 0,2 1 0,-1 1 0,1 0 0,0 1 0,1 1 0,0 1 0,0 0 0,0 1 0,0 0 0,1 2 0,0 0 0,-1 1 0,1 1 0,0 1 0,0 0 0,0 1 0,0 1 0,-1 1 0,1 0 0,-1 2 0,1 0 0,-1 1 0,0 0 0,-1 1 0,0 1 0,0 1 0,0 0 0,-1 1 0,0 1 0,-1 1 0,0 0 0,-1 0 0,0 1 0,0 1 0,-2 1 0,1-1 0,-2 2 0,0 0 0,0 0 0,-2 1 0,0 0 0,0 0 0,-2 1 0,0 1 0,0-1 0,-2 1 0,0 0 0,-1 0 0,-1 1 0,0-1 0,-2 1 0,0 0 0,0 0 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D8F9B-3B3D-CB42-BB97-270CC56E86EC}" type="datetimeFigureOut">
              <a:rPr lang="en-US" smtClean="0"/>
              <a:t>8/19/2025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9BE49-8B2A-A54D-95DA-849B16F54DB3}" type="slidenum">
              <a:rPr lang="en-US" smtClean="0"/>
              <a:t>‹#›</a:t>
            </a:fld>
            <a:endParaRPr lang="en-US"/>
          </a:p>
        </p:txBody>
      </p:sp>
    </p:spTree>
    <p:extLst>
      <p:ext uri="{BB962C8B-B14F-4D97-AF65-F5344CB8AC3E}">
        <p14:creationId xmlns:p14="http://schemas.microsoft.com/office/powerpoint/2010/main" val="35913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704A96-59BE-8848-9EFC-C293D9AE41FF}"/>
              </a:ext>
            </a:extLst>
          </p:cNvPr>
          <p:cNvPicPr>
            <a:picLocks noChangeAspect="1"/>
          </p:cNvPicPr>
          <p:nvPr userDrawn="1"/>
        </p:nvPicPr>
        <p:blipFill>
          <a:blip r:embed="rId2"/>
          <a:stretch>
            <a:fillRect/>
          </a:stretch>
        </p:blipFill>
        <p:spPr>
          <a:xfrm>
            <a:off x="3213100" y="3306949"/>
            <a:ext cx="5765800" cy="1016000"/>
          </a:xfrm>
          <a:prstGeom prst="rect">
            <a:avLst/>
          </a:prstGeom>
        </p:spPr>
      </p:pic>
    </p:spTree>
    <p:extLst>
      <p:ext uri="{BB962C8B-B14F-4D97-AF65-F5344CB8AC3E}">
        <p14:creationId xmlns:p14="http://schemas.microsoft.com/office/powerpoint/2010/main" val="972610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4F4B1-ED9F-E319-EDD3-8C6B91CA6A7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D81B9C7-18D7-759D-2360-DDED616638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1F0E9E-3D0F-00D1-999A-1E8CE47AC8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538B3D0-D230-66E4-2D0B-4DD7CE7498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FA6680-DF75-1749-BC7E-1A26300408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ACCC4B7-63AD-6E75-7E1A-60CE3AAEFDE0}"/>
              </a:ext>
            </a:extLst>
          </p:cNvPr>
          <p:cNvSpPr>
            <a:spLocks noGrp="1"/>
          </p:cNvSpPr>
          <p:nvPr>
            <p:ph type="dt" sz="half" idx="10"/>
          </p:nvPr>
        </p:nvSpPr>
        <p:spPr/>
        <p:txBody>
          <a:bodyPr/>
          <a:lstStyle/>
          <a:p>
            <a:fld id="{EA0FBED4-CC4E-4213-ABEC-E752CC70E6FD}" type="datetimeFigureOut">
              <a:rPr lang="en-IN" smtClean="0"/>
              <a:t>19-08-2025</a:t>
            </a:fld>
            <a:endParaRPr lang="en-IN"/>
          </a:p>
        </p:txBody>
      </p:sp>
      <p:sp>
        <p:nvSpPr>
          <p:cNvPr id="8" name="Footer Placeholder 7">
            <a:extLst>
              <a:ext uri="{FF2B5EF4-FFF2-40B4-BE49-F238E27FC236}">
                <a16:creationId xmlns:a16="http://schemas.microsoft.com/office/drawing/2014/main" id="{8DDFD880-122D-DCC7-3CC2-58CEDFBAB20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0384B49-F96A-6555-F0D0-C8BBF1B8510D}"/>
              </a:ext>
            </a:extLst>
          </p:cNvPr>
          <p:cNvSpPr>
            <a:spLocks noGrp="1"/>
          </p:cNvSpPr>
          <p:nvPr>
            <p:ph type="sldNum" sz="quarter" idx="12"/>
          </p:nvPr>
        </p:nvSpPr>
        <p:spPr/>
        <p:txBody>
          <a:bodyPr/>
          <a:lstStyle/>
          <a:p>
            <a:fld id="{99B028BC-2E72-4D2B-8631-B773CFE67D68}" type="slidenum">
              <a:rPr lang="en-IN" smtClean="0"/>
              <a:t>‹#›</a:t>
            </a:fld>
            <a:endParaRPr lang="en-IN"/>
          </a:p>
        </p:txBody>
      </p:sp>
    </p:spTree>
    <p:extLst>
      <p:ext uri="{BB962C8B-B14F-4D97-AF65-F5344CB8AC3E}">
        <p14:creationId xmlns:p14="http://schemas.microsoft.com/office/powerpoint/2010/main" val="255405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49B7-6E0F-BE2B-340E-C48CE907928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0C0CA42-7B24-49C7-CF76-02E88348AF75}"/>
              </a:ext>
            </a:extLst>
          </p:cNvPr>
          <p:cNvSpPr>
            <a:spLocks noGrp="1"/>
          </p:cNvSpPr>
          <p:nvPr>
            <p:ph type="dt" sz="half" idx="10"/>
          </p:nvPr>
        </p:nvSpPr>
        <p:spPr/>
        <p:txBody>
          <a:bodyPr/>
          <a:lstStyle/>
          <a:p>
            <a:fld id="{EA0FBED4-CC4E-4213-ABEC-E752CC70E6FD}" type="datetimeFigureOut">
              <a:rPr lang="en-IN" smtClean="0"/>
              <a:t>19-08-2025</a:t>
            </a:fld>
            <a:endParaRPr lang="en-IN"/>
          </a:p>
        </p:txBody>
      </p:sp>
      <p:sp>
        <p:nvSpPr>
          <p:cNvPr id="4" name="Footer Placeholder 3">
            <a:extLst>
              <a:ext uri="{FF2B5EF4-FFF2-40B4-BE49-F238E27FC236}">
                <a16:creationId xmlns:a16="http://schemas.microsoft.com/office/drawing/2014/main" id="{0A91A778-A6DB-0569-B97E-AD51BD47B05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FCE8DF8-E7A0-0F0A-0E4B-E2FD258F95A0}"/>
              </a:ext>
            </a:extLst>
          </p:cNvPr>
          <p:cNvSpPr>
            <a:spLocks noGrp="1"/>
          </p:cNvSpPr>
          <p:nvPr>
            <p:ph type="sldNum" sz="quarter" idx="12"/>
          </p:nvPr>
        </p:nvSpPr>
        <p:spPr/>
        <p:txBody>
          <a:bodyPr/>
          <a:lstStyle/>
          <a:p>
            <a:fld id="{99B028BC-2E72-4D2B-8631-B773CFE67D68}" type="slidenum">
              <a:rPr lang="en-IN" smtClean="0"/>
              <a:t>‹#›</a:t>
            </a:fld>
            <a:endParaRPr lang="en-IN"/>
          </a:p>
        </p:txBody>
      </p:sp>
    </p:spTree>
    <p:extLst>
      <p:ext uri="{BB962C8B-B14F-4D97-AF65-F5344CB8AC3E}">
        <p14:creationId xmlns:p14="http://schemas.microsoft.com/office/powerpoint/2010/main" val="1513180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CBA602-9988-1928-7BC0-140BD016272F}"/>
              </a:ext>
            </a:extLst>
          </p:cNvPr>
          <p:cNvSpPr>
            <a:spLocks noGrp="1"/>
          </p:cNvSpPr>
          <p:nvPr>
            <p:ph type="dt" sz="half" idx="10"/>
          </p:nvPr>
        </p:nvSpPr>
        <p:spPr/>
        <p:txBody>
          <a:bodyPr/>
          <a:lstStyle/>
          <a:p>
            <a:fld id="{EA0FBED4-CC4E-4213-ABEC-E752CC70E6FD}" type="datetimeFigureOut">
              <a:rPr lang="en-IN" smtClean="0"/>
              <a:t>19-08-2025</a:t>
            </a:fld>
            <a:endParaRPr lang="en-IN"/>
          </a:p>
        </p:txBody>
      </p:sp>
      <p:sp>
        <p:nvSpPr>
          <p:cNvPr id="3" name="Footer Placeholder 2">
            <a:extLst>
              <a:ext uri="{FF2B5EF4-FFF2-40B4-BE49-F238E27FC236}">
                <a16:creationId xmlns:a16="http://schemas.microsoft.com/office/drawing/2014/main" id="{93BC5E75-3CCD-86A7-063A-D711B46036B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AC02E36-0F70-669D-43D5-7A8598210669}"/>
              </a:ext>
            </a:extLst>
          </p:cNvPr>
          <p:cNvSpPr>
            <a:spLocks noGrp="1"/>
          </p:cNvSpPr>
          <p:nvPr>
            <p:ph type="sldNum" sz="quarter" idx="12"/>
          </p:nvPr>
        </p:nvSpPr>
        <p:spPr/>
        <p:txBody>
          <a:bodyPr/>
          <a:lstStyle/>
          <a:p>
            <a:fld id="{99B028BC-2E72-4D2B-8631-B773CFE67D68}" type="slidenum">
              <a:rPr lang="en-IN" smtClean="0"/>
              <a:t>‹#›</a:t>
            </a:fld>
            <a:endParaRPr lang="en-IN"/>
          </a:p>
        </p:txBody>
      </p:sp>
    </p:spTree>
    <p:extLst>
      <p:ext uri="{BB962C8B-B14F-4D97-AF65-F5344CB8AC3E}">
        <p14:creationId xmlns:p14="http://schemas.microsoft.com/office/powerpoint/2010/main" val="4087803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0357-4D80-1F84-F15B-B1A3999279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FCFBB9C-0E6E-9601-5B13-2B304EEFAC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C1A2331-0F5C-D5E1-8C41-8FA2284B8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983D62-FBF9-1FDB-B251-696CFB47E03B}"/>
              </a:ext>
            </a:extLst>
          </p:cNvPr>
          <p:cNvSpPr>
            <a:spLocks noGrp="1"/>
          </p:cNvSpPr>
          <p:nvPr>
            <p:ph type="dt" sz="half" idx="10"/>
          </p:nvPr>
        </p:nvSpPr>
        <p:spPr/>
        <p:txBody>
          <a:bodyPr/>
          <a:lstStyle/>
          <a:p>
            <a:fld id="{EA0FBED4-CC4E-4213-ABEC-E752CC70E6FD}" type="datetimeFigureOut">
              <a:rPr lang="en-IN" smtClean="0"/>
              <a:t>19-08-2025</a:t>
            </a:fld>
            <a:endParaRPr lang="en-IN"/>
          </a:p>
        </p:txBody>
      </p:sp>
      <p:sp>
        <p:nvSpPr>
          <p:cNvPr id="6" name="Footer Placeholder 5">
            <a:extLst>
              <a:ext uri="{FF2B5EF4-FFF2-40B4-BE49-F238E27FC236}">
                <a16:creationId xmlns:a16="http://schemas.microsoft.com/office/drawing/2014/main" id="{34115032-55AB-658D-9DE6-1C547A9B95E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7B87080-D50A-B99F-EA17-1BD518DBDF94}"/>
              </a:ext>
            </a:extLst>
          </p:cNvPr>
          <p:cNvSpPr>
            <a:spLocks noGrp="1"/>
          </p:cNvSpPr>
          <p:nvPr>
            <p:ph type="sldNum" sz="quarter" idx="12"/>
          </p:nvPr>
        </p:nvSpPr>
        <p:spPr/>
        <p:txBody>
          <a:bodyPr/>
          <a:lstStyle/>
          <a:p>
            <a:fld id="{99B028BC-2E72-4D2B-8631-B773CFE67D68}" type="slidenum">
              <a:rPr lang="en-IN" smtClean="0"/>
              <a:t>‹#›</a:t>
            </a:fld>
            <a:endParaRPr lang="en-IN"/>
          </a:p>
        </p:txBody>
      </p:sp>
    </p:spTree>
    <p:extLst>
      <p:ext uri="{BB962C8B-B14F-4D97-AF65-F5344CB8AC3E}">
        <p14:creationId xmlns:p14="http://schemas.microsoft.com/office/powerpoint/2010/main" val="1519309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83B33-2A11-DF9E-4A75-273A74C4C6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E00E11E-AC5F-4FAB-9197-46690105BD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A208624-9106-B95A-7D98-2002A7E56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B96C6D-9D27-AF97-E544-706C30ABFDB6}"/>
              </a:ext>
            </a:extLst>
          </p:cNvPr>
          <p:cNvSpPr>
            <a:spLocks noGrp="1"/>
          </p:cNvSpPr>
          <p:nvPr>
            <p:ph type="dt" sz="half" idx="10"/>
          </p:nvPr>
        </p:nvSpPr>
        <p:spPr/>
        <p:txBody>
          <a:bodyPr/>
          <a:lstStyle/>
          <a:p>
            <a:fld id="{EA0FBED4-CC4E-4213-ABEC-E752CC70E6FD}" type="datetimeFigureOut">
              <a:rPr lang="en-IN" smtClean="0"/>
              <a:t>19-08-2025</a:t>
            </a:fld>
            <a:endParaRPr lang="en-IN"/>
          </a:p>
        </p:txBody>
      </p:sp>
      <p:sp>
        <p:nvSpPr>
          <p:cNvPr id="6" name="Footer Placeholder 5">
            <a:extLst>
              <a:ext uri="{FF2B5EF4-FFF2-40B4-BE49-F238E27FC236}">
                <a16:creationId xmlns:a16="http://schemas.microsoft.com/office/drawing/2014/main" id="{EA1BAFC7-0BD8-E9CB-EE22-8D4791BD9F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5E217BA-F878-CDB1-6F32-CFE76F7182A9}"/>
              </a:ext>
            </a:extLst>
          </p:cNvPr>
          <p:cNvSpPr>
            <a:spLocks noGrp="1"/>
          </p:cNvSpPr>
          <p:nvPr>
            <p:ph type="sldNum" sz="quarter" idx="12"/>
          </p:nvPr>
        </p:nvSpPr>
        <p:spPr/>
        <p:txBody>
          <a:bodyPr/>
          <a:lstStyle/>
          <a:p>
            <a:fld id="{99B028BC-2E72-4D2B-8631-B773CFE67D68}" type="slidenum">
              <a:rPr lang="en-IN" smtClean="0"/>
              <a:t>‹#›</a:t>
            </a:fld>
            <a:endParaRPr lang="en-IN"/>
          </a:p>
        </p:txBody>
      </p:sp>
    </p:spTree>
    <p:extLst>
      <p:ext uri="{BB962C8B-B14F-4D97-AF65-F5344CB8AC3E}">
        <p14:creationId xmlns:p14="http://schemas.microsoft.com/office/powerpoint/2010/main" val="3458752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5EB0B-DC20-45A1-8FF2-7A788A85D10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3FF3740-D1A1-D905-0807-D675BF6EAA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8BC1393-DF14-D383-F508-67D56D2CE76B}"/>
              </a:ext>
            </a:extLst>
          </p:cNvPr>
          <p:cNvSpPr>
            <a:spLocks noGrp="1"/>
          </p:cNvSpPr>
          <p:nvPr>
            <p:ph type="dt" sz="half" idx="10"/>
          </p:nvPr>
        </p:nvSpPr>
        <p:spPr/>
        <p:txBody>
          <a:bodyPr/>
          <a:lstStyle/>
          <a:p>
            <a:fld id="{EA0FBED4-CC4E-4213-ABEC-E752CC70E6FD}" type="datetimeFigureOut">
              <a:rPr lang="en-IN" smtClean="0"/>
              <a:t>19-08-2025</a:t>
            </a:fld>
            <a:endParaRPr lang="en-IN"/>
          </a:p>
        </p:txBody>
      </p:sp>
      <p:sp>
        <p:nvSpPr>
          <p:cNvPr id="5" name="Footer Placeholder 4">
            <a:extLst>
              <a:ext uri="{FF2B5EF4-FFF2-40B4-BE49-F238E27FC236}">
                <a16:creationId xmlns:a16="http://schemas.microsoft.com/office/drawing/2014/main" id="{63E33503-A0BE-9AAB-0AD7-2B3DCA21222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A0DCF3D-49B7-6C8C-9107-1E2860048772}"/>
              </a:ext>
            </a:extLst>
          </p:cNvPr>
          <p:cNvSpPr>
            <a:spLocks noGrp="1"/>
          </p:cNvSpPr>
          <p:nvPr>
            <p:ph type="sldNum" sz="quarter" idx="12"/>
          </p:nvPr>
        </p:nvSpPr>
        <p:spPr/>
        <p:txBody>
          <a:bodyPr/>
          <a:lstStyle/>
          <a:p>
            <a:fld id="{99B028BC-2E72-4D2B-8631-B773CFE67D68}" type="slidenum">
              <a:rPr lang="en-IN" smtClean="0"/>
              <a:t>‹#›</a:t>
            </a:fld>
            <a:endParaRPr lang="en-IN"/>
          </a:p>
        </p:txBody>
      </p:sp>
    </p:spTree>
    <p:extLst>
      <p:ext uri="{BB962C8B-B14F-4D97-AF65-F5344CB8AC3E}">
        <p14:creationId xmlns:p14="http://schemas.microsoft.com/office/powerpoint/2010/main" val="543673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851393-90E1-1031-A58C-E312B09DA0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DC4EBE5-8252-311F-E9AF-C7EF2A184D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904C360-B9A8-C0F1-9B65-09264CAFDBA6}"/>
              </a:ext>
            </a:extLst>
          </p:cNvPr>
          <p:cNvSpPr>
            <a:spLocks noGrp="1"/>
          </p:cNvSpPr>
          <p:nvPr>
            <p:ph type="dt" sz="half" idx="10"/>
          </p:nvPr>
        </p:nvSpPr>
        <p:spPr/>
        <p:txBody>
          <a:bodyPr/>
          <a:lstStyle/>
          <a:p>
            <a:fld id="{EA0FBED4-CC4E-4213-ABEC-E752CC70E6FD}" type="datetimeFigureOut">
              <a:rPr lang="en-IN" smtClean="0"/>
              <a:t>19-08-2025</a:t>
            </a:fld>
            <a:endParaRPr lang="en-IN"/>
          </a:p>
        </p:txBody>
      </p:sp>
      <p:sp>
        <p:nvSpPr>
          <p:cNvPr id="5" name="Footer Placeholder 4">
            <a:extLst>
              <a:ext uri="{FF2B5EF4-FFF2-40B4-BE49-F238E27FC236}">
                <a16:creationId xmlns:a16="http://schemas.microsoft.com/office/drawing/2014/main" id="{6A14905A-15AD-A7CE-076D-F74806AAC78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F9958B7-27A4-F5BF-8EC3-9F165E249BBC}"/>
              </a:ext>
            </a:extLst>
          </p:cNvPr>
          <p:cNvSpPr>
            <a:spLocks noGrp="1"/>
          </p:cNvSpPr>
          <p:nvPr>
            <p:ph type="sldNum" sz="quarter" idx="12"/>
          </p:nvPr>
        </p:nvSpPr>
        <p:spPr/>
        <p:txBody>
          <a:bodyPr/>
          <a:lstStyle/>
          <a:p>
            <a:fld id="{99B028BC-2E72-4D2B-8631-B773CFE67D68}" type="slidenum">
              <a:rPr lang="en-IN" smtClean="0"/>
              <a:t>‹#›</a:t>
            </a:fld>
            <a:endParaRPr lang="en-IN"/>
          </a:p>
        </p:txBody>
      </p:sp>
    </p:spTree>
    <p:extLst>
      <p:ext uri="{BB962C8B-B14F-4D97-AF65-F5344CB8AC3E}">
        <p14:creationId xmlns:p14="http://schemas.microsoft.com/office/powerpoint/2010/main" val="3283253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13245F-6349-CB47-9FEC-AD94DA37DABD}"/>
              </a:ext>
            </a:extLst>
          </p:cNvPr>
          <p:cNvPicPr>
            <a:picLocks noChangeAspect="1"/>
          </p:cNvPicPr>
          <p:nvPr userDrawn="1"/>
        </p:nvPicPr>
        <p:blipFill>
          <a:blip r:embed="rId3"/>
          <a:stretch>
            <a:fillRect/>
          </a:stretch>
        </p:blipFill>
        <p:spPr>
          <a:xfrm>
            <a:off x="113641" y="6388925"/>
            <a:ext cx="1974843" cy="347990"/>
          </a:xfrm>
          <a:prstGeom prst="rect">
            <a:avLst/>
          </a:prstGeom>
        </p:spPr>
      </p:pic>
    </p:spTree>
    <p:extLst>
      <p:ext uri="{BB962C8B-B14F-4D97-AF65-F5344CB8AC3E}">
        <p14:creationId xmlns:p14="http://schemas.microsoft.com/office/powerpoint/2010/main" val="160158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ADEE4E-8735-154D-AFE3-A7B88E77D3B2}"/>
              </a:ext>
            </a:extLst>
          </p:cNvPr>
          <p:cNvPicPr>
            <a:picLocks noChangeAspect="1"/>
          </p:cNvPicPr>
          <p:nvPr userDrawn="1"/>
        </p:nvPicPr>
        <p:blipFill>
          <a:blip r:embed="rId3"/>
          <a:stretch>
            <a:fillRect/>
          </a:stretch>
        </p:blipFill>
        <p:spPr>
          <a:xfrm>
            <a:off x="4227615" y="5899686"/>
            <a:ext cx="3736770" cy="658462"/>
          </a:xfrm>
          <a:prstGeom prst="rect">
            <a:avLst/>
          </a:prstGeom>
        </p:spPr>
      </p:pic>
    </p:spTree>
    <p:extLst>
      <p:ext uri="{BB962C8B-B14F-4D97-AF65-F5344CB8AC3E}">
        <p14:creationId xmlns:p14="http://schemas.microsoft.com/office/powerpoint/2010/main" val="1654178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333906-9624-524A-A7FD-929CA4FC959B}"/>
              </a:ext>
            </a:extLst>
          </p:cNvPr>
          <p:cNvPicPr>
            <a:picLocks noChangeAspect="1"/>
          </p:cNvPicPr>
          <p:nvPr userDrawn="1"/>
        </p:nvPicPr>
        <p:blipFill>
          <a:blip r:embed="rId3"/>
          <a:stretch>
            <a:fillRect/>
          </a:stretch>
        </p:blipFill>
        <p:spPr>
          <a:xfrm>
            <a:off x="8160229" y="5777654"/>
            <a:ext cx="3736770" cy="658462"/>
          </a:xfrm>
          <a:prstGeom prst="rect">
            <a:avLst/>
          </a:prstGeom>
        </p:spPr>
      </p:pic>
    </p:spTree>
    <p:extLst>
      <p:ext uri="{BB962C8B-B14F-4D97-AF65-F5344CB8AC3E}">
        <p14:creationId xmlns:p14="http://schemas.microsoft.com/office/powerpoint/2010/main" val="139600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13245F-6349-CB47-9FEC-AD94DA37DABD}"/>
              </a:ext>
            </a:extLst>
          </p:cNvPr>
          <p:cNvPicPr>
            <a:picLocks noChangeAspect="1"/>
          </p:cNvPicPr>
          <p:nvPr userDrawn="1"/>
        </p:nvPicPr>
        <p:blipFill>
          <a:blip r:embed="rId3"/>
          <a:stretch>
            <a:fillRect/>
          </a:stretch>
        </p:blipFill>
        <p:spPr>
          <a:xfrm>
            <a:off x="113641" y="6388925"/>
            <a:ext cx="1974843" cy="347990"/>
          </a:xfrm>
          <a:prstGeom prst="rect">
            <a:avLst/>
          </a:prstGeom>
        </p:spPr>
      </p:pic>
    </p:spTree>
    <p:extLst>
      <p:ext uri="{BB962C8B-B14F-4D97-AF65-F5344CB8AC3E}">
        <p14:creationId xmlns:p14="http://schemas.microsoft.com/office/powerpoint/2010/main" val="293540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6816B-1E49-500A-89F0-3E2DBA30B0F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56A97F6-A113-79F4-59A3-D1E2EF5CEC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43C1F04-B0B1-90ED-3876-2C05599A04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71D2CFF-9F39-513A-9514-1627737212DE}"/>
              </a:ext>
            </a:extLst>
          </p:cNvPr>
          <p:cNvSpPr>
            <a:spLocks noGrp="1"/>
          </p:cNvSpPr>
          <p:nvPr>
            <p:ph type="dt" sz="half" idx="10"/>
          </p:nvPr>
        </p:nvSpPr>
        <p:spPr/>
        <p:txBody>
          <a:bodyPr/>
          <a:lstStyle/>
          <a:p>
            <a:fld id="{BFC4C1C7-702F-4791-B4FD-F828F79437F5}" type="datetimeFigureOut">
              <a:rPr lang="en-IN" smtClean="0"/>
              <a:t>19-08-2025</a:t>
            </a:fld>
            <a:endParaRPr lang="en-IN" dirty="0"/>
          </a:p>
        </p:txBody>
      </p:sp>
      <p:sp>
        <p:nvSpPr>
          <p:cNvPr id="6" name="Footer Placeholder 5">
            <a:extLst>
              <a:ext uri="{FF2B5EF4-FFF2-40B4-BE49-F238E27FC236}">
                <a16:creationId xmlns:a16="http://schemas.microsoft.com/office/drawing/2014/main" id="{7BC78A04-BBAB-D446-5CCA-9C6A8CD0ACCD}"/>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07F81EDF-4B82-2A70-640A-913DA43BB05C}"/>
              </a:ext>
            </a:extLst>
          </p:cNvPr>
          <p:cNvSpPr>
            <a:spLocks noGrp="1"/>
          </p:cNvSpPr>
          <p:nvPr>
            <p:ph type="sldNum" sz="quarter" idx="12"/>
          </p:nvPr>
        </p:nvSpPr>
        <p:spPr/>
        <p:txBody>
          <a:bodyPr/>
          <a:lstStyle/>
          <a:p>
            <a:fld id="{93E0B94C-C5DF-4123-AE1C-1C3338921CD3}" type="slidenum">
              <a:rPr lang="en-IN" smtClean="0"/>
              <a:t>‹#›</a:t>
            </a:fld>
            <a:endParaRPr lang="en-IN" dirty="0"/>
          </a:p>
        </p:txBody>
      </p:sp>
    </p:spTree>
    <p:extLst>
      <p:ext uri="{BB962C8B-B14F-4D97-AF65-F5344CB8AC3E}">
        <p14:creationId xmlns:p14="http://schemas.microsoft.com/office/powerpoint/2010/main" val="10688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FA51-8874-200F-7FDD-4D9D9787E8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C54A7AA-7421-2613-88C0-AB3E0C387F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99FC7CA-5C2C-3B3B-0A88-A6F37252A0AB}"/>
              </a:ext>
            </a:extLst>
          </p:cNvPr>
          <p:cNvSpPr>
            <a:spLocks noGrp="1"/>
          </p:cNvSpPr>
          <p:nvPr>
            <p:ph type="dt" sz="half" idx="10"/>
          </p:nvPr>
        </p:nvSpPr>
        <p:spPr/>
        <p:txBody>
          <a:bodyPr/>
          <a:lstStyle/>
          <a:p>
            <a:fld id="{EA0FBED4-CC4E-4213-ABEC-E752CC70E6FD}" type="datetimeFigureOut">
              <a:rPr lang="en-IN" smtClean="0"/>
              <a:t>19-08-2025</a:t>
            </a:fld>
            <a:endParaRPr lang="en-IN"/>
          </a:p>
        </p:txBody>
      </p:sp>
      <p:sp>
        <p:nvSpPr>
          <p:cNvPr id="5" name="Footer Placeholder 4">
            <a:extLst>
              <a:ext uri="{FF2B5EF4-FFF2-40B4-BE49-F238E27FC236}">
                <a16:creationId xmlns:a16="http://schemas.microsoft.com/office/drawing/2014/main" id="{90AA9C38-B714-CD3B-B951-90917866E4C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D3AE9C9-3509-C964-0FA3-5BD1F149D4EB}"/>
              </a:ext>
            </a:extLst>
          </p:cNvPr>
          <p:cNvSpPr>
            <a:spLocks noGrp="1"/>
          </p:cNvSpPr>
          <p:nvPr>
            <p:ph type="sldNum" sz="quarter" idx="12"/>
          </p:nvPr>
        </p:nvSpPr>
        <p:spPr/>
        <p:txBody>
          <a:bodyPr/>
          <a:lstStyle/>
          <a:p>
            <a:fld id="{99B028BC-2E72-4D2B-8631-B773CFE67D68}" type="slidenum">
              <a:rPr lang="en-IN" smtClean="0"/>
              <a:t>‹#›</a:t>
            </a:fld>
            <a:endParaRPr lang="en-IN"/>
          </a:p>
        </p:txBody>
      </p:sp>
    </p:spTree>
    <p:extLst>
      <p:ext uri="{BB962C8B-B14F-4D97-AF65-F5344CB8AC3E}">
        <p14:creationId xmlns:p14="http://schemas.microsoft.com/office/powerpoint/2010/main" val="96992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FB44-807E-41E5-C596-A73F1F481DE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0D7B8B5-3EEB-DC4A-58F0-2D83EA2F04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3706DCB-0B1A-2D62-CE42-74F2876F4830}"/>
              </a:ext>
            </a:extLst>
          </p:cNvPr>
          <p:cNvSpPr>
            <a:spLocks noGrp="1"/>
          </p:cNvSpPr>
          <p:nvPr>
            <p:ph type="dt" sz="half" idx="10"/>
          </p:nvPr>
        </p:nvSpPr>
        <p:spPr/>
        <p:txBody>
          <a:bodyPr/>
          <a:lstStyle/>
          <a:p>
            <a:fld id="{EA0FBED4-CC4E-4213-ABEC-E752CC70E6FD}" type="datetimeFigureOut">
              <a:rPr lang="en-IN" smtClean="0"/>
              <a:t>19-08-2025</a:t>
            </a:fld>
            <a:endParaRPr lang="en-IN"/>
          </a:p>
        </p:txBody>
      </p:sp>
      <p:sp>
        <p:nvSpPr>
          <p:cNvPr id="5" name="Footer Placeholder 4">
            <a:extLst>
              <a:ext uri="{FF2B5EF4-FFF2-40B4-BE49-F238E27FC236}">
                <a16:creationId xmlns:a16="http://schemas.microsoft.com/office/drawing/2014/main" id="{471841EB-A4E4-4E34-CEE7-B9821F178B8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34B6559-C10E-AFE5-C4B5-D0844A4B89F5}"/>
              </a:ext>
            </a:extLst>
          </p:cNvPr>
          <p:cNvSpPr>
            <a:spLocks noGrp="1"/>
          </p:cNvSpPr>
          <p:nvPr>
            <p:ph type="sldNum" sz="quarter" idx="12"/>
          </p:nvPr>
        </p:nvSpPr>
        <p:spPr/>
        <p:txBody>
          <a:bodyPr/>
          <a:lstStyle/>
          <a:p>
            <a:fld id="{99B028BC-2E72-4D2B-8631-B773CFE67D68}" type="slidenum">
              <a:rPr lang="en-IN" smtClean="0"/>
              <a:t>‹#›</a:t>
            </a:fld>
            <a:endParaRPr lang="en-IN"/>
          </a:p>
        </p:txBody>
      </p:sp>
    </p:spTree>
    <p:extLst>
      <p:ext uri="{BB962C8B-B14F-4D97-AF65-F5344CB8AC3E}">
        <p14:creationId xmlns:p14="http://schemas.microsoft.com/office/powerpoint/2010/main" val="224153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2C1E3-7D5D-01C1-3FC6-F50EC9527F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D5B5A52-8CAE-FAB0-1D27-03D06AA0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E1D7FA-6C77-9CBE-2344-381CBBEA34E9}"/>
              </a:ext>
            </a:extLst>
          </p:cNvPr>
          <p:cNvSpPr>
            <a:spLocks noGrp="1"/>
          </p:cNvSpPr>
          <p:nvPr>
            <p:ph type="dt" sz="half" idx="10"/>
          </p:nvPr>
        </p:nvSpPr>
        <p:spPr/>
        <p:txBody>
          <a:bodyPr/>
          <a:lstStyle/>
          <a:p>
            <a:fld id="{EA0FBED4-CC4E-4213-ABEC-E752CC70E6FD}" type="datetimeFigureOut">
              <a:rPr lang="en-IN" smtClean="0"/>
              <a:t>19-08-2025</a:t>
            </a:fld>
            <a:endParaRPr lang="en-IN"/>
          </a:p>
        </p:txBody>
      </p:sp>
      <p:sp>
        <p:nvSpPr>
          <p:cNvPr id="5" name="Footer Placeholder 4">
            <a:extLst>
              <a:ext uri="{FF2B5EF4-FFF2-40B4-BE49-F238E27FC236}">
                <a16:creationId xmlns:a16="http://schemas.microsoft.com/office/drawing/2014/main" id="{A087D0B3-B95C-F380-BE28-D74DD2D1940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368192E-613C-9E90-D758-CE081A0F8C6B}"/>
              </a:ext>
            </a:extLst>
          </p:cNvPr>
          <p:cNvSpPr>
            <a:spLocks noGrp="1"/>
          </p:cNvSpPr>
          <p:nvPr>
            <p:ph type="sldNum" sz="quarter" idx="12"/>
          </p:nvPr>
        </p:nvSpPr>
        <p:spPr/>
        <p:txBody>
          <a:bodyPr/>
          <a:lstStyle/>
          <a:p>
            <a:fld id="{99B028BC-2E72-4D2B-8631-B773CFE67D68}" type="slidenum">
              <a:rPr lang="en-IN" smtClean="0"/>
              <a:t>‹#›</a:t>
            </a:fld>
            <a:endParaRPr lang="en-IN"/>
          </a:p>
        </p:txBody>
      </p:sp>
    </p:spTree>
    <p:extLst>
      <p:ext uri="{BB962C8B-B14F-4D97-AF65-F5344CB8AC3E}">
        <p14:creationId xmlns:p14="http://schemas.microsoft.com/office/powerpoint/2010/main" val="200150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D6D66-DB5C-302C-A3A7-9105D99FAE0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44B06E1-54E2-7525-FA5C-B4A49E3113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5D8FEEF-7F92-4524-1E1E-94547A9427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F177CDF-DFB5-8D92-6C05-DE0A0089C084}"/>
              </a:ext>
            </a:extLst>
          </p:cNvPr>
          <p:cNvSpPr>
            <a:spLocks noGrp="1"/>
          </p:cNvSpPr>
          <p:nvPr>
            <p:ph type="dt" sz="half" idx="10"/>
          </p:nvPr>
        </p:nvSpPr>
        <p:spPr/>
        <p:txBody>
          <a:bodyPr/>
          <a:lstStyle/>
          <a:p>
            <a:fld id="{BFC4C1C7-702F-4791-B4FD-F828F79437F5}" type="datetimeFigureOut">
              <a:rPr lang="en-IN" smtClean="0"/>
              <a:t>19-08-2025</a:t>
            </a:fld>
            <a:endParaRPr lang="en-IN" dirty="0"/>
          </a:p>
        </p:txBody>
      </p:sp>
      <p:sp>
        <p:nvSpPr>
          <p:cNvPr id="6" name="Footer Placeholder 5">
            <a:extLst>
              <a:ext uri="{FF2B5EF4-FFF2-40B4-BE49-F238E27FC236}">
                <a16:creationId xmlns:a16="http://schemas.microsoft.com/office/drawing/2014/main" id="{54A5E688-1D79-45A9-96B4-436DEAC11814}"/>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53BC60DE-B841-062A-03A5-A729F9C0E2DA}"/>
              </a:ext>
            </a:extLst>
          </p:cNvPr>
          <p:cNvSpPr>
            <a:spLocks noGrp="1"/>
          </p:cNvSpPr>
          <p:nvPr>
            <p:ph type="sldNum" sz="quarter" idx="12"/>
          </p:nvPr>
        </p:nvSpPr>
        <p:spPr/>
        <p:txBody>
          <a:bodyPr/>
          <a:lstStyle/>
          <a:p>
            <a:fld id="{93E0B94C-C5DF-4123-AE1C-1C3338921CD3}" type="slidenum">
              <a:rPr lang="en-IN" smtClean="0"/>
              <a:t>‹#›</a:t>
            </a:fld>
            <a:endParaRPr lang="en-IN" dirty="0"/>
          </a:p>
        </p:txBody>
      </p:sp>
    </p:spTree>
    <p:extLst>
      <p:ext uri="{BB962C8B-B14F-4D97-AF65-F5344CB8AC3E}">
        <p14:creationId xmlns:p14="http://schemas.microsoft.com/office/powerpoint/2010/main" val="1316000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792594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166B60-8F11-2F80-BDA5-D95C298BDE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C7BE93A-F8BA-35BA-0F6F-2908A1E7F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EA0BDB2-6D81-0525-C65E-EEA49301BA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FBED4-CC4E-4213-ABEC-E752CC70E6FD}" type="datetimeFigureOut">
              <a:rPr lang="en-IN" smtClean="0"/>
              <a:t>19-08-2025</a:t>
            </a:fld>
            <a:endParaRPr lang="en-IN"/>
          </a:p>
        </p:txBody>
      </p:sp>
      <p:sp>
        <p:nvSpPr>
          <p:cNvPr id="5" name="Footer Placeholder 4">
            <a:extLst>
              <a:ext uri="{FF2B5EF4-FFF2-40B4-BE49-F238E27FC236}">
                <a16:creationId xmlns:a16="http://schemas.microsoft.com/office/drawing/2014/main" id="{E3080EF3-98AE-F120-2A35-FFA6F41522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C2976CA-72DF-29F8-7D80-39E87A8A5E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028BC-2E72-4D2B-8631-B773CFE67D68}" type="slidenum">
              <a:rPr lang="en-IN" smtClean="0"/>
              <a:t>‹#›</a:t>
            </a:fld>
            <a:endParaRPr lang="en-IN"/>
          </a:p>
        </p:txBody>
      </p:sp>
    </p:spTree>
    <p:extLst>
      <p:ext uri="{BB962C8B-B14F-4D97-AF65-F5344CB8AC3E}">
        <p14:creationId xmlns:p14="http://schemas.microsoft.com/office/powerpoint/2010/main" val="123721984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34.png"/><Relationship Id="rId2" Type="http://schemas.openxmlformats.org/officeDocument/2006/relationships/customXml" Target="../ink/ink11.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33.jpeg"/><Relationship Id="rId4" Type="http://schemas.openxmlformats.org/officeDocument/2006/relationships/image" Target="../media/image7.png"/><Relationship Id="rId9"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8.png"/><Relationship Id="rId2" Type="http://schemas.openxmlformats.org/officeDocument/2006/relationships/image" Target="../media/image15.jpg"/><Relationship Id="rId1" Type="http://schemas.openxmlformats.org/officeDocument/2006/relationships/slideLayout" Target="../slideLayouts/slideLayout6.xml"/><Relationship Id="rId5" Type="http://schemas.openxmlformats.org/officeDocument/2006/relationships/customXml" Target="../ink/ink2.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customXml" Target="../ink/ink4.xml"/><Relationship Id="rId12" Type="http://schemas.openxmlformats.org/officeDocument/2006/relationships/image" Target="../media/image22.png"/><Relationship Id="rId2" Type="http://schemas.openxmlformats.org/officeDocument/2006/relationships/customXml" Target="../ink/ink3.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customXml" Target="../ink/ink6.xml"/><Relationship Id="rId5" Type="http://schemas.openxmlformats.org/officeDocument/2006/relationships/image" Target="../media/image170.png"/><Relationship Id="rId10" Type="http://schemas.openxmlformats.org/officeDocument/2006/relationships/image" Target="../media/image21.png"/><Relationship Id="rId9" Type="http://schemas.openxmlformats.org/officeDocument/2006/relationships/customXml" Target="../ink/ink5.xml"/></Relationships>
</file>

<file path=ppt/slides/_rels/slide7.xml.rels><?xml version="1.0" encoding="UTF-8" standalone="yes"?>
<Relationships xmlns="http://schemas.openxmlformats.org/package/2006/relationships"><Relationship Id="rId13" Type="http://schemas.openxmlformats.org/officeDocument/2006/relationships/image" Target="../media/image23.png"/><Relationship Id="rId12" Type="http://schemas.openxmlformats.org/officeDocument/2006/relationships/image" Target="../media/image20.jpg"/><Relationship Id="rId2" Type="http://schemas.openxmlformats.org/officeDocument/2006/relationships/customXml" Target="../ink/ink7.xml"/><Relationship Id="rId1" Type="http://schemas.openxmlformats.org/officeDocument/2006/relationships/slideLayout" Target="../slideLayouts/slideLayout6.xml"/><Relationship Id="rId11"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customXml" Target="../ink/ink9.xml"/><Relationship Id="rId5" Type="http://schemas.openxmlformats.org/officeDocument/2006/relationships/image" Target="../media/image28.png"/><Relationship Id="rId10" Type="http://schemas.openxmlformats.org/officeDocument/2006/relationships/image" Target="../media/image27.png"/><Relationship Id="rId4" Type="http://schemas.openxmlformats.org/officeDocument/2006/relationships/customXml" Target="../ink/ink8.xml"/><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9" name="Ink 18">
                <a:extLst>
                  <a:ext uri="{FF2B5EF4-FFF2-40B4-BE49-F238E27FC236}">
                    <a16:creationId xmlns:a16="http://schemas.microsoft.com/office/drawing/2014/main" id="{FF08D43A-1C06-1FBE-4E71-5AA448E54040}"/>
                  </a:ext>
                </a:extLst>
              </p14:cNvPr>
              <p14:cNvContentPartPr/>
              <p14:nvPr/>
            </p14:nvContentPartPr>
            <p14:xfrm>
              <a:off x="158744" y="6657433"/>
              <a:ext cx="44640" cy="12960"/>
            </p14:xfrm>
          </p:contentPart>
        </mc:Choice>
        <mc:Fallback xmlns="">
          <p:pic>
            <p:nvPicPr>
              <p:cNvPr id="19" name="Ink 18">
                <a:extLst>
                  <a:ext uri="{FF2B5EF4-FFF2-40B4-BE49-F238E27FC236}">
                    <a16:creationId xmlns:a16="http://schemas.microsoft.com/office/drawing/2014/main" id="{FF08D43A-1C06-1FBE-4E71-5AA448E54040}"/>
                  </a:ext>
                </a:extLst>
              </p:cNvPr>
              <p:cNvPicPr/>
              <p:nvPr/>
            </p:nvPicPr>
            <p:blipFill>
              <a:blip r:embed="rId4"/>
              <a:stretch>
                <a:fillRect/>
              </a:stretch>
            </p:blipFill>
            <p:spPr>
              <a:xfrm>
                <a:off x="152624" y="6651313"/>
                <a:ext cx="56880" cy="25200"/>
              </a:xfrm>
              <a:prstGeom prst="rect">
                <a:avLst/>
              </a:prstGeom>
            </p:spPr>
          </p:pic>
        </mc:Fallback>
      </mc:AlternateContent>
      <p:sp>
        <p:nvSpPr>
          <p:cNvPr id="20" name="Title 1">
            <a:extLst>
              <a:ext uri="{FF2B5EF4-FFF2-40B4-BE49-F238E27FC236}">
                <a16:creationId xmlns:a16="http://schemas.microsoft.com/office/drawing/2014/main" id="{31BED427-63F3-F2FC-7990-0DFDACB61118}"/>
              </a:ext>
            </a:extLst>
          </p:cNvPr>
          <p:cNvSpPr txBox="1">
            <a:spLocks/>
          </p:cNvSpPr>
          <p:nvPr/>
        </p:nvSpPr>
        <p:spPr>
          <a:xfrm>
            <a:off x="3208055" y="1739381"/>
            <a:ext cx="8415993" cy="229914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eaLnBrk="0" hangingPunct="0">
              <a:lnSpc>
                <a:spcPct val="100000"/>
              </a:lnSpc>
            </a:pPr>
            <a:r>
              <a:rPr lang="en-US" altLang="en-US" sz="3600" dirty="0">
                <a:solidFill>
                  <a:schemeClr val="accent6">
                    <a:lumMod val="75000"/>
                  </a:schemeClr>
                </a:solidFill>
                <a:latin typeface="Times New Roman" panose="02020603050405020304" pitchFamily="18" charset="0"/>
                <a:cs typeface="Times New Roman" panose="02020603050405020304" pitchFamily="18" charset="0"/>
              </a:rPr>
              <a:t>SMART-s based retrieval of Aerosol Optical Depth (AOD) from Pandora-2S </a:t>
            </a:r>
          </a:p>
          <a:p>
            <a:pPr lvl="0" algn="ctr" eaLnBrk="0" hangingPunct="0">
              <a:lnSpc>
                <a:spcPct val="100000"/>
              </a:lnSpc>
            </a:pPr>
            <a:r>
              <a:rPr lang="en-US" altLang="en-US" sz="3600" dirty="0">
                <a:solidFill>
                  <a:schemeClr val="accent6">
                    <a:lumMod val="75000"/>
                  </a:schemeClr>
                </a:solidFill>
                <a:latin typeface="Times New Roman" panose="02020603050405020304" pitchFamily="18" charset="0"/>
                <a:cs typeface="Times New Roman" panose="02020603050405020304" pitchFamily="18" charset="0"/>
              </a:rPr>
              <a:t>at Arlington</a:t>
            </a:r>
          </a:p>
        </p:txBody>
      </p:sp>
      <p:sp>
        <p:nvSpPr>
          <p:cNvPr id="21" name="TextBox 20">
            <a:extLst>
              <a:ext uri="{FF2B5EF4-FFF2-40B4-BE49-F238E27FC236}">
                <a16:creationId xmlns:a16="http://schemas.microsoft.com/office/drawing/2014/main" id="{76F79096-744A-599C-6A05-A145F8BA25DF}"/>
              </a:ext>
            </a:extLst>
          </p:cNvPr>
          <p:cNvSpPr txBox="1"/>
          <p:nvPr/>
        </p:nvSpPr>
        <p:spPr>
          <a:xfrm>
            <a:off x="3022101" y="3788887"/>
            <a:ext cx="8262384" cy="2123658"/>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Mahesh Bade</a:t>
            </a:r>
            <a:r>
              <a:rPr lang="en-US" sz="1600" b="1" baseline="30000" dirty="0">
                <a:latin typeface="Times New Roman" panose="02020603050405020304" pitchFamily="18" charset="0"/>
                <a:cs typeface="Times New Roman" panose="02020603050405020304" pitchFamily="18" charset="0"/>
              </a:rPr>
              <a:t>1</a:t>
            </a:r>
            <a:r>
              <a:rPr lang="en-US" sz="1600" b="1" dirty="0">
                <a:latin typeface="Times New Roman" panose="02020603050405020304" pitchFamily="18" charset="0"/>
                <a:cs typeface="Times New Roman" panose="02020603050405020304" pitchFamily="18" charset="0"/>
              </a:rPr>
              <a:t>, Ukkyo Jeong</a:t>
            </a:r>
            <a:r>
              <a:rPr lang="en-US" sz="1600" b="1" baseline="30000" dirty="0">
                <a:latin typeface="Times New Roman" panose="02020603050405020304" pitchFamily="18" charset="0"/>
                <a:cs typeface="Times New Roman" panose="02020603050405020304" pitchFamily="18" charset="0"/>
              </a:rPr>
              <a:t>2</a:t>
            </a:r>
            <a:r>
              <a:rPr lang="en-US" sz="1600" b="1" dirty="0">
                <a:latin typeface="Times New Roman" panose="02020603050405020304" pitchFamily="18" charset="0"/>
                <a:cs typeface="Times New Roman" panose="02020603050405020304" pitchFamily="18" charset="0"/>
              </a:rPr>
              <a:t>, </a:t>
            </a:r>
            <a:r>
              <a:rPr lang="en-IN" sz="1600" b="1" dirty="0">
                <a:latin typeface="Times New Roman" panose="02020603050405020304" pitchFamily="18" charset="0"/>
                <a:cs typeface="Times New Roman" panose="02020603050405020304" pitchFamily="18" charset="0"/>
              </a:rPr>
              <a:t>Seongyoung Kim</a:t>
            </a:r>
            <a:r>
              <a:rPr lang="en-US" sz="1600" b="1" baseline="30000" dirty="0">
                <a:latin typeface="Times New Roman" panose="02020603050405020304" pitchFamily="18" charset="0"/>
                <a:cs typeface="Times New Roman" panose="02020603050405020304" pitchFamily="18" charset="0"/>
              </a:rPr>
              <a:t>2</a:t>
            </a:r>
            <a:r>
              <a:rPr lang="en-IN" sz="1600" b="1" dirty="0">
                <a:latin typeface="Times New Roman" panose="02020603050405020304" pitchFamily="18" charset="0"/>
                <a:cs typeface="Times New Roman" panose="02020603050405020304" pitchFamily="18" charset="0"/>
              </a:rPr>
              <a:t>,</a:t>
            </a:r>
            <a:r>
              <a:rPr lang="en-US" sz="1600" b="1" dirty="0">
                <a:latin typeface="Times New Roman" panose="02020603050405020304" pitchFamily="18" charset="0"/>
                <a:cs typeface="Times New Roman" panose="02020603050405020304" pitchFamily="18" charset="0"/>
              </a:rPr>
              <a:t> </a:t>
            </a:r>
            <a:r>
              <a:rPr lang="en-IN" sz="1600" b="1" dirty="0">
                <a:latin typeface="Times New Roman" panose="02020603050405020304" pitchFamily="18" charset="0"/>
                <a:cs typeface="Times New Roman" panose="02020603050405020304" pitchFamily="18" charset="0"/>
              </a:rPr>
              <a:t>Si-Chee Tsay</a:t>
            </a:r>
            <a:r>
              <a:rPr lang="en-US" sz="1600" b="1" baseline="30000" dirty="0">
                <a:latin typeface="Times New Roman" panose="02020603050405020304" pitchFamily="18" charset="0"/>
                <a:cs typeface="Times New Roman" panose="02020603050405020304" pitchFamily="18" charset="0"/>
              </a:rPr>
              <a:t>3</a:t>
            </a:r>
            <a:r>
              <a:rPr lang="en-IN" sz="1600" b="1" dirty="0">
                <a:latin typeface="Times New Roman" panose="02020603050405020304" pitchFamily="18" charset="0"/>
                <a:cs typeface="Times New Roman" panose="02020603050405020304" pitchFamily="18" charset="0"/>
              </a:rPr>
              <a:t>, and </a:t>
            </a:r>
            <a:r>
              <a:rPr lang="en-US" sz="1600" b="1" dirty="0">
                <a:latin typeface="Times New Roman" panose="02020603050405020304" pitchFamily="18" charset="0"/>
                <a:cs typeface="Times New Roman" panose="02020603050405020304" pitchFamily="18" charset="0"/>
              </a:rPr>
              <a:t>Yang Li</a:t>
            </a:r>
            <a:r>
              <a:rPr lang="en-US" sz="1600" b="1" baseline="30000" dirty="0">
                <a:latin typeface="Times New Roman" panose="02020603050405020304" pitchFamily="18" charset="0"/>
                <a:cs typeface="Times New Roman" panose="02020603050405020304" pitchFamily="18" charset="0"/>
              </a:rPr>
              <a:t>1,*</a:t>
            </a:r>
            <a:endParaRPr lang="en-US" sz="1600" b="1" dirty="0">
              <a:latin typeface="Times New Roman" panose="02020603050405020304" pitchFamily="18" charset="0"/>
              <a:cs typeface="Times New Roman" panose="02020603050405020304" pitchFamily="18" charset="0"/>
            </a:endParaRPr>
          </a:p>
          <a:p>
            <a:pPr algn="ctr"/>
            <a:r>
              <a:rPr lang="en-US" sz="1600" baseline="30000" dirty="0">
                <a:latin typeface="Times New Roman" panose="02020603050405020304" pitchFamily="18" charset="0"/>
                <a:cs typeface="Times New Roman" panose="02020603050405020304" pitchFamily="18" charset="0"/>
              </a:rPr>
              <a:t>1</a:t>
            </a:r>
            <a:r>
              <a:rPr lang="en-US" sz="1600" dirty="0">
                <a:latin typeface="Times New Roman" panose="02020603050405020304" pitchFamily="18" charset="0"/>
                <a:cs typeface="Times New Roman" panose="02020603050405020304" pitchFamily="18" charset="0"/>
              </a:rPr>
              <a:t>Department of Environmental Science, Baylor University, Waco, TX-76706, USA</a:t>
            </a:r>
          </a:p>
          <a:p>
            <a:pPr algn="ctr"/>
            <a:r>
              <a:rPr lang="en-US" sz="1600" baseline="300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Division of Earth Environmental System Science, Major of Spatial Information Engineering, Pukyong National University, Busan, Republic of Korea</a:t>
            </a:r>
          </a:p>
          <a:p>
            <a:pPr algn="ctr"/>
            <a:r>
              <a:rPr lang="en-US" sz="1600" baseline="30000" dirty="0">
                <a:latin typeface="Times New Roman" panose="02020603050405020304" pitchFamily="18" charset="0"/>
                <a:cs typeface="Times New Roman" panose="02020603050405020304" pitchFamily="18" charset="0"/>
              </a:rPr>
              <a:t>3</a:t>
            </a:r>
            <a:r>
              <a:rPr lang="en-IN" sz="1600" dirty="0">
                <a:latin typeface="Times New Roman" panose="02020603050405020304" pitchFamily="18" charset="0"/>
                <a:cs typeface="Times New Roman" panose="02020603050405020304" pitchFamily="18" charset="0"/>
              </a:rPr>
              <a:t>NASA Goddard Space Flight Center, Greenbelt, MD, USA</a:t>
            </a:r>
            <a:endParaRPr lang="en-US" sz="1600" dirty="0">
              <a:latin typeface="Times New Roman" panose="02020603050405020304" pitchFamily="18" charset="0"/>
              <a:cs typeface="Times New Roman" panose="02020603050405020304" pitchFamily="18" charset="0"/>
            </a:endParaRPr>
          </a:p>
          <a:p>
            <a:pPr algn="ctr"/>
            <a:endParaRPr lang="en-US" sz="1600" dirty="0">
              <a:latin typeface="Times New Roman" panose="02020603050405020304" pitchFamily="18" charset="0"/>
              <a:cs typeface="Times New Roman" panose="02020603050405020304" pitchFamily="18" charset="0"/>
            </a:endParaRPr>
          </a:p>
          <a:p>
            <a:pPr algn="ctr"/>
            <a:r>
              <a:rPr lang="en-US" sz="1600" dirty="0">
                <a:latin typeface="Times New Roman" panose="02020603050405020304" pitchFamily="18" charset="0"/>
                <a:cs typeface="Times New Roman" panose="02020603050405020304" pitchFamily="18" charset="0"/>
              </a:rPr>
              <a:t>08/22/2025</a:t>
            </a:r>
          </a:p>
          <a:p>
            <a:pPr algn="ctr"/>
            <a:r>
              <a:rPr lang="en-US" sz="1600" dirty="0">
                <a:latin typeface="Times New Roman" panose="02020603050405020304" pitchFamily="18" charset="0"/>
                <a:cs typeface="Times New Roman" panose="02020603050405020304" pitchFamily="18" charset="0"/>
              </a:rPr>
              <a:t>*This research is funded by NASA’s Early Career Research (ECR) Program.</a:t>
            </a:r>
          </a:p>
        </p:txBody>
      </p:sp>
      <p:pic>
        <p:nvPicPr>
          <p:cNvPr id="3" name="Picture 2" descr="tempo logo">
            <a:extLst>
              <a:ext uri="{FF2B5EF4-FFF2-40B4-BE49-F238E27FC236}">
                <a16:creationId xmlns:a16="http://schemas.microsoft.com/office/drawing/2014/main" id="{459FEAEC-168B-3707-BAA2-9543B737E7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6835" y="130124"/>
            <a:ext cx="290403" cy="2769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20B8D15-00EB-ADA2-5A8E-C052EDA2C3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3357" y="130124"/>
            <a:ext cx="639324" cy="3577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E5CC42-46E6-6987-CE59-3B9DE5BD3C3A}"/>
              </a:ext>
            </a:extLst>
          </p:cNvPr>
          <p:cNvSpPr txBox="1"/>
          <p:nvPr/>
        </p:nvSpPr>
        <p:spPr>
          <a:xfrm>
            <a:off x="5097238" y="163201"/>
            <a:ext cx="3775781"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TEMPO/</a:t>
            </a:r>
            <a:r>
              <a:rPr lang="en-US" sz="1200" dirty="0" err="1">
                <a:latin typeface="Times New Roman" panose="02020603050405020304" pitchFamily="18" charset="0"/>
                <a:cs typeface="Times New Roman" panose="02020603050405020304" pitchFamily="18" charset="0"/>
              </a:rPr>
              <a:t>GeoXO</a:t>
            </a:r>
            <a:r>
              <a:rPr lang="en-US" sz="1200" dirty="0">
                <a:latin typeface="Times New Roman" panose="02020603050405020304" pitchFamily="18" charset="0"/>
                <a:cs typeface="Times New Roman" panose="02020603050405020304" pitchFamily="18" charset="0"/>
              </a:rPr>
              <a:t> ACX Joint Science Team Workshop</a:t>
            </a:r>
            <a:endParaRPr lang="en-IN" sz="1200" dirty="0">
              <a:latin typeface="Times New Roman" panose="02020603050405020304" pitchFamily="18" charset="0"/>
              <a:cs typeface="Times New Roman" panose="02020603050405020304" pitchFamily="18" charset="0"/>
            </a:endParaRPr>
          </a:p>
        </p:txBody>
      </p:sp>
      <p:pic>
        <p:nvPicPr>
          <p:cNvPr id="6" name="Picture 5" descr="Pandora 2S – SciGlob Instruments and Services, LLC.">
            <a:extLst>
              <a:ext uri="{FF2B5EF4-FFF2-40B4-BE49-F238E27FC236}">
                <a16:creationId xmlns:a16="http://schemas.microsoft.com/office/drawing/2014/main" id="{A8828988-DC41-6CAC-3C58-7178712E55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7599" y="1871489"/>
            <a:ext cx="1332672" cy="1557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74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FFAB8A-41A9-FC96-F26A-3A187C7B5B8C}"/>
              </a:ext>
            </a:extLst>
          </p:cNvPr>
          <p:cNvSpPr txBox="1"/>
          <p:nvPr/>
        </p:nvSpPr>
        <p:spPr>
          <a:xfrm>
            <a:off x="389106" y="151896"/>
            <a:ext cx="1853392" cy="461665"/>
          </a:xfrm>
          <a:prstGeom prst="rect">
            <a:avLst/>
          </a:prstGeom>
          <a:noFill/>
        </p:spPr>
        <p:txBody>
          <a:bodyPr wrap="none" rtlCol="0">
            <a:spAutoFit/>
          </a:bodyPr>
          <a:lstStyle/>
          <a:p>
            <a:pPr marR="0" lvl="0" algn="l" defTabSz="914400" rtl="0" eaLnBrk="0" fontAlgn="base" latinLnBrk="0" hangingPunct="0">
              <a:lnSpc>
                <a:spcPct val="100000"/>
              </a:lnSpc>
              <a:spcBef>
                <a:spcPct val="0"/>
              </a:spcBef>
              <a:spcAft>
                <a:spcPct val="0"/>
              </a:spcAft>
              <a:buClrTx/>
              <a:buSzTx/>
              <a:tabLst/>
            </a:pPr>
            <a:r>
              <a:rPr lang="en-IN" sz="2400" b="1" dirty="0">
                <a:latin typeface="Times New Roman" panose="02020603050405020304" pitchFamily="18" charset="0"/>
                <a:cs typeface="Times New Roman" panose="02020603050405020304" pitchFamily="18" charset="0"/>
              </a:rPr>
              <a:t>Conclusions </a:t>
            </a:r>
            <a:endParaRPr kumimoji="0" lang="en-US" altLang="en-US" sz="2400" b="1"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E54C7E2-916E-5DC3-F7C3-8F659A541430}"/>
              </a:ext>
            </a:extLst>
          </p:cNvPr>
          <p:cNvSpPr txBox="1"/>
          <p:nvPr/>
        </p:nvSpPr>
        <p:spPr>
          <a:xfrm>
            <a:off x="313275" y="787343"/>
            <a:ext cx="11565450" cy="5909310"/>
          </a:xfrm>
          <a:prstGeom prst="rect">
            <a:avLst/>
          </a:prstGeom>
          <a:noFill/>
        </p:spPr>
        <p:txBody>
          <a:bodyPr wrap="square">
            <a:spAutoFit/>
          </a:bodyPr>
          <a:lstStyle/>
          <a:p>
            <a:pPr marL="285750" indent="-28575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AOD data from the Pandora-2S instrument at the Arlington site were retrieved for January to December 2023 using the SMART-s algorithm and Langley-calibrated, high-resolution spectral data (280–820 nm).</a:t>
            </a:r>
          </a:p>
          <a:p>
            <a:pPr marL="285750" indent="-285750" algn="just">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Strong correlations between Pandora and nearby AERONET (</a:t>
            </a:r>
            <a:r>
              <a:rPr lang="en-US"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NEON_CLBJ (R=0.79)</a:t>
            </a:r>
            <a:r>
              <a:rPr lang="en-US" dirty="0">
                <a:latin typeface="Times New Roman" panose="02020603050405020304" pitchFamily="18" charset="0"/>
                <a:cs typeface="Times New Roman" panose="02020603050405020304" pitchFamily="18" charset="0"/>
              </a:rPr>
              <a:t>) sites confirm data reliability, with differences highlighting localized processes.</a:t>
            </a:r>
          </a:p>
          <a:p>
            <a:pPr marL="285750" indent="-285750" algn="just">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Summer patterns of HCHO, </a:t>
            </a:r>
            <a:r>
              <a:rPr lang="en-US" altLang="en-US" dirty="0">
                <a:latin typeface="Times New Roman" panose="02020603050405020304" pitchFamily="18" charset="0"/>
                <a:cs typeface="Times New Roman" panose="02020603050405020304" pitchFamily="18" charset="0"/>
              </a:rPr>
              <a:t>NO</a:t>
            </a:r>
            <a:r>
              <a:rPr lang="en-US" alt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and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correlate with aerosol loading, reflecting photochemical processes that influence secondary aerosol formation and also potential contribution from combustion emissions.</a:t>
            </a:r>
          </a:p>
          <a:p>
            <a:pPr marL="285750" indent="-285750" algn="just">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TEMPO satellite retrievals show good agreement with Pandora for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and moderate agreement for HCHO and </a:t>
            </a:r>
            <a:r>
              <a:rPr lang="en-US" altLang="en-US" dirty="0">
                <a:latin typeface="Times New Roman" panose="02020603050405020304" pitchFamily="18" charset="0"/>
                <a:cs typeface="Times New Roman" panose="02020603050405020304" pitchFamily="18" charset="0"/>
              </a:rPr>
              <a:t>NO</a:t>
            </a:r>
            <a:r>
              <a:rPr lang="en-US" alt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as TEMPO’s lower near-surface sensitivity affects </a:t>
            </a:r>
            <a:r>
              <a:rPr lang="en-US" altLang="en-US" dirty="0">
                <a:latin typeface="Times New Roman" panose="02020603050405020304" pitchFamily="18" charset="0"/>
                <a:cs typeface="Times New Roman" panose="02020603050405020304" pitchFamily="18" charset="0"/>
              </a:rPr>
              <a:t>NO</a:t>
            </a:r>
            <a:r>
              <a:rPr lang="en-US" alt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comparisons.</a:t>
            </a:r>
          </a:p>
          <a:p>
            <a:pPr marL="285750" indent="-285750" algn="just">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Pandora AOD retrievals are limited by clear-sky conditions, sparse 2S instrument coverage, and assumptions about aerosol properties, introducing some measurement uncertainties.</a:t>
            </a:r>
          </a:p>
          <a:p>
            <a:pPr marL="285750" indent="-285750" algn="just">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A multi-platform approach combining ground-based Pandora 2S, AERONET, and TEMPO satellite data provides a robust framework for validating aerosol and trace gas products, improving atmospheric chemistry understanding and supporting air quality management efforts.</a:t>
            </a:r>
          </a:p>
          <a:p>
            <a:pPr marL="285750" indent="-285750" algn="just">
              <a:buFont typeface="Wingdings" panose="05000000000000000000" pitchFamily="2" charset="2"/>
              <a:buChar char="Ø"/>
            </a:pPr>
            <a:endParaRPr lang="en-IN"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Future work will leverage these observational datasets and WRF-Chem simulations for improved understanding of aerosol–gas interactions, especially under pollution events such as wildfires.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481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1C4753D-0488-887A-B7A3-0ADFA8336A8E}"/>
                  </a:ext>
                </a:extLst>
              </p14:cNvPr>
              <p14:cNvContentPartPr/>
              <p14:nvPr/>
            </p14:nvContentPartPr>
            <p14:xfrm>
              <a:off x="158744" y="6657433"/>
              <a:ext cx="44640" cy="12960"/>
            </p14:xfrm>
          </p:contentPart>
        </mc:Choice>
        <mc:Fallback xmlns="">
          <p:pic>
            <p:nvPicPr>
              <p:cNvPr id="2" name="Ink 1">
                <a:extLst>
                  <a:ext uri="{FF2B5EF4-FFF2-40B4-BE49-F238E27FC236}">
                    <a16:creationId xmlns:a16="http://schemas.microsoft.com/office/drawing/2014/main" id="{D1C4753D-0488-887A-B7A3-0ADFA8336A8E}"/>
                  </a:ext>
                </a:extLst>
              </p:cNvPr>
              <p:cNvPicPr/>
              <p:nvPr/>
            </p:nvPicPr>
            <p:blipFill>
              <a:blip r:embed="rId4"/>
              <a:stretch>
                <a:fillRect/>
              </a:stretch>
            </p:blipFill>
            <p:spPr>
              <a:xfrm>
                <a:off x="152624" y="6651313"/>
                <a:ext cx="56880" cy="25200"/>
              </a:xfrm>
              <a:prstGeom prst="rect">
                <a:avLst/>
              </a:prstGeom>
            </p:spPr>
          </p:pic>
        </mc:Fallback>
      </mc:AlternateContent>
      <p:sp>
        <p:nvSpPr>
          <p:cNvPr id="3" name="Title 1">
            <a:extLst>
              <a:ext uri="{FF2B5EF4-FFF2-40B4-BE49-F238E27FC236}">
                <a16:creationId xmlns:a16="http://schemas.microsoft.com/office/drawing/2014/main" id="{1BA4CED6-5C38-A2E5-B43A-877B290AD65F}"/>
              </a:ext>
            </a:extLst>
          </p:cNvPr>
          <p:cNvSpPr txBox="1">
            <a:spLocks/>
          </p:cNvSpPr>
          <p:nvPr/>
        </p:nvSpPr>
        <p:spPr>
          <a:xfrm>
            <a:off x="1648700" y="191614"/>
            <a:ext cx="6060412" cy="745318"/>
          </a:xfrm>
          <a:prstGeom prst="rect">
            <a:avLst/>
          </a:prstGeom>
        </p:spPr>
        <p:txBody>
          <a:bodyPr/>
          <a:lstStyle>
            <a:lvl1pPr algn="ctr" defTabSz="342900" rtl="0" eaLnBrk="1" latinLnBrk="0" hangingPunct="1">
              <a:spcBef>
                <a:spcPct val="0"/>
              </a:spcBef>
              <a:buNone/>
              <a:defRPr sz="3300" kern="1200">
                <a:solidFill>
                  <a:schemeClr val="tx1"/>
                </a:solidFill>
                <a:latin typeface="+mj-lt"/>
                <a:ea typeface="+mj-ea"/>
                <a:cs typeface="+mj-cs"/>
              </a:defRPr>
            </a:lvl1pPr>
          </a:lstStyle>
          <a:p>
            <a:r>
              <a:rPr lang="en-US" sz="4400" b="1" dirty="0">
                <a:solidFill>
                  <a:srgbClr val="FF0000"/>
                </a:solidFill>
                <a:latin typeface="Times New Roman" panose="02020603050405020304" pitchFamily="18" charset="0"/>
                <a:cs typeface="Times New Roman" panose="02020603050405020304" pitchFamily="18" charset="0"/>
              </a:rPr>
              <a:t>Acknowledgement</a:t>
            </a:r>
          </a:p>
        </p:txBody>
      </p:sp>
      <p:sp>
        <p:nvSpPr>
          <p:cNvPr id="4" name="TextBox 3">
            <a:extLst>
              <a:ext uri="{FF2B5EF4-FFF2-40B4-BE49-F238E27FC236}">
                <a16:creationId xmlns:a16="http://schemas.microsoft.com/office/drawing/2014/main" id="{5E42AD69-CCDA-CB5C-595F-5E5F0F93A58B}"/>
              </a:ext>
            </a:extLst>
          </p:cNvPr>
          <p:cNvSpPr txBox="1"/>
          <p:nvPr/>
        </p:nvSpPr>
        <p:spPr>
          <a:xfrm>
            <a:off x="2253690" y="2102852"/>
            <a:ext cx="9938310" cy="4755148"/>
          </a:xfrm>
          <a:prstGeom prst="rect">
            <a:avLst/>
          </a:prstGeom>
          <a:noFill/>
        </p:spPr>
        <p:txBody>
          <a:bodyPr wrap="square" rtlCol="0">
            <a:spAutoFit/>
          </a:bodyPr>
          <a:lstStyle/>
          <a:p>
            <a:pPr>
              <a:lnSpc>
                <a:spcPct val="150000"/>
              </a:lnSpc>
            </a:pPr>
            <a:r>
              <a:rPr lang="en-US" dirty="0">
                <a:latin typeface="Times New Roman" panose="02020603050405020304" pitchFamily="18" charset="0"/>
                <a:cs typeface="Times New Roman" panose="02020603050405020304" pitchFamily="18" charset="0"/>
              </a:rPr>
              <a:t>Dr. Ukkyo Jeong, Pukyong National University, South Korea</a:t>
            </a:r>
          </a:p>
          <a:p>
            <a:pPr>
              <a:lnSpc>
                <a:spcPct val="150000"/>
              </a:lnSpc>
            </a:pPr>
            <a:r>
              <a:rPr lang="en-IN" dirty="0">
                <a:latin typeface="Times New Roman" panose="02020603050405020304" pitchFamily="18" charset="0"/>
                <a:cs typeface="Times New Roman" panose="02020603050405020304" pitchFamily="18" charset="0"/>
              </a:rPr>
              <a:t>Seongyoung Kim,</a:t>
            </a:r>
            <a:r>
              <a:rPr lang="en-US" dirty="0">
                <a:latin typeface="Times New Roman" panose="02020603050405020304" pitchFamily="18" charset="0"/>
                <a:cs typeface="Times New Roman" panose="02020603050405020304" pitchFamily="18" charset="0"/>
              </a:rPr>
              <a:t> Pukyong National University, South Korea</a:t>
            </a:r>
          </a:p>
          <a:p>
            <a:pPr>
              <a:lnSpc>
                <a:spcPct val="150000"/>
              </a:lnSpc>
            </a:pPr>
            <a:r>
              <a:rPr lang="en-US" dirty="0">
                <a:latin typeface="Times New Roman" panose="02020603050405020304" pitchFamily="18" charset="0"/>
                <a:cs typeface="Times New Roman" panose="02020603050405020304" pitchFamily="18" charset="0"/>
              </a:rPr>
              <a:t>Dr. </a:t>
            </a:r>
            <a:r>
              <a:rPr lang="en-IN" dirty="0">
                <a:latin typeface="Times New Roman" panose="02020603050405020304" pitchFamily="18" charset="0"/>
                <a:cs typeface="Times New Roman" panose="02020603050405020304" pitchFamily="18" charset="0"/>
              </a:rPr>
              <a:t>Bryan Place, SciGlob, USA</a:t>
            </a:r>
            <a:endParaRPr lang="en-US"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Dr. </a:t>
            </a:r>
            <a:r>
              <a:rPr lang="en-IN" dirty="0">
                <a:latin typeface="Times New Roman" panose="02020603050405020304" pitchFamily="18" charset="0"/>
                <a:cs typeface="Times New Roman" panose="02020603050405020304" pitchFamily="18" charset="0"/>
              </a:rPr>
              <a:t>Si-Chee Tsay, NASA Goddard Space Flight Center, USA</a:t>
            </a:r>
          </a:p>
          <a:p>
            <a:pPr algn="just">
              <a:lnSpc>
                <a:spcPct val="150000"/>
              </a:lnSpc>
            </a:pPr>
            <a:r>
              <a:rPr lang="en-IN" dirty="0">
                <a:latin typeface="Times New Roman" panose="02020603050405020304" pitchFamily="18" charset="0"/>
                <a:cs typeface="Times New Roman" panose="02020603050405020304" pitchFamily="18" charset="0"/>
              </a:rPr>
              <a:t>Dr. Shobha Kondragunta, </a:t>
            </a:r>
            <a:r>
              <a:rPr lang="en-US" dirty="0">
                <a:latin typeface="Times New Roman" panose="02020603050405020304" pitchFamily="18" charset="0"/>
                <a:cs typeface="Times New Roman" panose="02020603050405020304" pitchFamily="18" charset="0"/>
              </a:rPr>
              <a:t>National Oceanic and Atmospheric Administration., Satellite Meteorology and Climatology Division, </a:t>
            </a:r>
            <a:r>
              <a:rPr lang="en-IN" dirty="0">
                <a:latin typeface="Times New Roman" panose="02020603050405020304" pitchFamily="18" charset="0"/>
                <a:cs typeface="Times New Roman" panose="02020603050405020304" pitchFamily="18" charset="0"/>
              </a:rPr>
              <a:t>USA</a:t>
            </a:r>
          </a:p>
          <a:p>
            <a:pPr>
              <a:lnSpc>
                <a:spcPct val="150000"/>
              </a:lnSpc>
            </a:pPr>
            <a:r>
              <a:rPr lang="en-IN" dirty="0">
                <a:latin typeface="Times New Roman" panose="02020603050405020304" pitchFamily="18" charset="0"/>
                <a:cs typeface="Times New Roman" panose="02020603050405020304" pitchFamily="18" charset="0"/>
              </a:rPr>
              <a:t>Dr. Hai Zhang, </a:t>
            </a:r>
            <a:r>
              <a:rPr lang="en-US" dirty="0">
                <a:latin typeface="Times New Roman" panose="02020603050405020304" pitchFamily="18" charset="0"/>
                <a:cs typeface="Times New Roman" panose="02020603050405020304" pitchFamily="18" charset="0"/>
              </a:rPr>
              <a:t>National Oceanic and Atmospheric Administration., Satellite Meteorology and Climatology Division</a:t>
            </a:r>
            <a:r>
              <a:rPr lang="en-IN" dirty="0">
                <a:latin typeface="Times New Roman" panose="02020603050405020304" pitchFamily="18" charset="0"/>
                <a:cs typeface="Times New Roman" panose="02020603050405020304" pitchFamily="18" charset="0"/>
              </a:rPr>
              <a:t>, USA</a:t>
            </a:r>
          </a:p>
          <a:p>
            <a:pPr>
              <a:lnSpc>
                <a:spcPct val="150000"/>
              </a:lnSpc>
            </a:pPr>
            <a:r>
              <a:rPr lang="en-IN" dirty="0">
                <a:latin typeface="Times New Roman" panose="02020603050405020304" pitchFamily="18" charset="0"/>
                <a:cs typeface="Times New Roman" panose="02020603050405020304" pitchFamily="18" charset="0"/>
              </a:rPr>
              <a:t>Dr. Gonzalez Abad Gonzalo, Harvard and Smithsonian, USA</a:t>
            </a:r>
          </a:p>
          <a:p>
            <a:endParaRPr lang="en-IN"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B01F0DE-BD1B-9EE3-DE4D-20E2B74F054A}"/>
              </a:ext>
            </a:extLst>
          </p:cNvPr>
          <p:cNvSpPr txBox="1"/>
          <p:nvPr/>
        </p:nvSpPr>
        <p:spPr>
          <a:xfrm>
            <a:off x="8129211" y="2789903"/>
            <a:ext cx="4398018" cy="430887"/>
          </a:xfrm>
          <a:prstGeom prst="rect">
            <a:avLst/>
          </a:prstGeom>
          <a:noFill/>
        </p:spPr>
        <p:txBody>
          <a:bodyPr wrap="square" rtlCol="0">
            <a:spAutoFit/>
          </a:bodyPr>
          <a:lstStyle/>
          <a:p>
            <a:pPr algn="ctr"/>
            <a:r>
              <a:rPr lang="en-US" sz="2200" b="1" dirty="0">
                <a:solidFill>
                  <a:schemeClr val="accent6"/>
                </a:solidFill>
                <a:latin typeface="Times New Roman" panose="02020603050405020304" pitchFamily="18" charset="0"/>
                <a:cs typeface="Times New Roman" panose="02020603050405020304" pitchFamily="18" charset="0"/>
              </a:rPr>
              <a:t>bade_mahesh@baylor.edu</a:t>
            </a:r>
          </a:p>
        </p:txBody>
      </p:sp>
      <p:pic>
        <p:nvPicPr>
          <p:cNvPr id="7" name="Picture 2" descr="Save Environment">
            <a:extLst>
              <a:ext uri="{FF2B5EF4-FFF2-40B4-BE49-F238E27FC236}">
                <a16:creationId xmlns:a16="http://schemas.microsoft.com/office/drawing/2014/main" id="{5E117C56-BB4A-4F0D-0184-3EFF17D637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3305" y="5284278"/>
            <a:ext cx="2702443" cy="14272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1F353F4-364D-3B43-E926-2EC6D6554771}"/>
              </a:ext>
            </a:extLst>
          </p:cNvPr>
          <p:cNvSpPr txBox="1"/>
          <p:nvPr/>
        </p:nvSpPr>
        <p:spPr>
          <a:xfrm>
            <a:off x="9079102" y="1358278"/>
            <a:ext cx="2360583" cy="646331"/>
          </a:xfrm>
          <a:prstGeom prst="rect">
            <a:avLst/>
          </a:prstGeom>
          <a:noFill/>
        </p:spPr>
        <p:txBody>
          <a:bodyPr wrap="none" rtlCol="0">
            <a:spAutoFit/>
          </a:bodyPr>
          <a:lstStyle/>
          <a:p>
            <a:r>
              <a:rPr lang="en-US" sz="3600" b="1" dirty="0">
                <a:solidFill>
                  <a:schemeClr val="accent2">
                    <a:lumMod val="75000"/>
                  </a:schemeClr>
                </a:solidFill>
                <a:latin typeface="Times New Roman" panose="02020603050405020304" pitchFamily="18" charset="0"/>
                <a:cs typeface="Times New Roman" panose="02020603050405020304" pitchFamily="18" charset="0"/>
              </a:rPr>
              <a:t>Thank You</a:t>
            </a:r>
            <a:endParaRPr lang="en-IN" sz="36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10" name="Picture 9" descr="tempo logo">
            <a:extLst>
              <a:ext uri="{FF2B5EF4-FFF2-40B4-BE49-F238E27FC236}">
                <a16:creationId xmlns:a16="http://schemas.microsoft.com/office/drawing/2014/main" id="{E16C0B36-8B21-9FA8-D644-9B0F694485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202" y="5853799"/>
            <a:ext cx="954108" cy="91006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ciGlob Instruments and Services, LLC.">
            <a:extLst>
              <a:ext uri="{FF2B5EF4-FFF2-40B4-BE49-F238E27FC236}">
                <a16:creationId xmlns:a16="http://schemas.microsoft.com/office/drawing/2014/main" id="{6A3E67BD-7B78-9C17-7565-D601CB2DFD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1601" y="5853799"/>
            <a:ext cx="1902690" cy="4888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arly Career Research ID, circle border includes text FIES2A, SARP, FINESST, ECIP and Earth Science Division. The center of the image features two stick figures holding hands on stairs in front of Earth with a red arrow and star.">
            <a:extLst>
              <a:ext uri="{FF2B5EF4-FFF2-40B4-BE49-F238E27FC236}">
                <a16:creationId xmlns:a16="http://schemas.microsoft.com/office/drawing/2014/main" id="{6B3CEC3E-54D9-387F-D883-114E9BF35C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1050" y="1113493"/>
            <a:ext cx="872126" cy="8634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ASA - National Aeronautics and Space Administration">
            <a:extLst>
              <a:ext uri="{FF2B5EF4-FFF2-40B4-BE49-F238E27FC236}">
                <a16:creationId xmlns:a16="http://schemas.microsoft.com/office/drawing/2014/main" id="{54C52AA5-3BA9-46B4-11E7-8FE0CF7A7F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2899" y="917156"/>
            <a:ext cx="1256078" cy="125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178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B1F65-D760-F10F-A2CD-D93B379ABBF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EB4EBF4-62B9-32DC-0641-DF8C86673210}"/>
              </a:ext>
            </a:extLst>
          </p:cNvPr>
          <p:cNvSpPr txBox="1"/>
          <p:nvPr/>
        </p:nvSpPr>
        <p:spPr>
          <a:xfrm>
            <a:off x="2591556" y="93132"/>
            <a:ext cx="6094674" cy="461665"/>
          </a:xfrm>
          <a:prstGeom prst="rect">
            <a:avLst/>
          </a:prstGeom>
          <a:noFill/>
        </p:spPr>
        <p:txBody>
          <a:bodyPr wrap="square">
            <a:spAutoFit/>
          </a:bodyPr>
          <a:lstStyle/>
          <a:p>
            <a:pPr algn="ctr">
              <a:buNone/>
            </a:pPr>
            <a:r>
              <a:rPr lang="en-IN" sz="2400" b="1" dirty="0">
                <a:latin typeface="Times New Roman" panose="02020603050405020304" pitchFamily="18" charset="0"/>
                <a:cs typeface="Times New Roman" panose="02020603050405020304" pitchFamily="18" charset="0"/>
              </a:rPr>
              <a:t>Motivation </a:t>
            </a:r>
          </a:p>
        </p:txBody>
      </p:sp>
      <p:pic>
        <p:nvPicPr>
          <p:cNvPr id="2052" name="Picture 4" descr="Pandora 2S – SciGlob Instruments and Services, LLC.">
            <a:extLst>
              <a:ext uri="{FF2B5EF4-FFF2-40B4-BE49-F238E27FC236}">
                <a16:creationId xmlns:a16="http://schemas.microsoft.com/office/drawing/2014/main" id="{B4FC7B24-48F2-424E-7959-2528179A0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1013" y="1949427"/>
            <a:ext cx="2097948" cy="20979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6D0F0A3-6E40-FB71-4D29-153AAED2E1DD}"/>
              </a:ext>
            </a:extLst>
          </p:cNvPr>
          <p:cNvSpPr txBox="1"/>
          <p:nvPr/>
        </p:nvSpPr>
        <p:spPr>
          <a:xfrm>
            <a:off x="6951260" y="4633142"/>
            <a:ext cx="5058892" cy="584775"/>
          </a:xfrm>
          <a:prstGeom prst="rect">
            <a:avLst/>
          </a:prstGeom>
          <a:noFill/>
        </p:spPr>
        <p:txBody>
          <a:bodyPr wrap="square">
            <a:spAutoFit/>
          </a:bodyPr>
          <a:lstStyle/>
          <a:p>
            <a:pPr algn="ctr"/>
            <a:r>
              <a:rPr lang="en-US" sz="1600" b="1" dirty="0">
                <a:latin typeface="Times New Roman" panose="02020603050405020304" pitchFamily="18" charset="0"/>
                <a:cs typeface="Times New Roman" panose="02020603050405020304" pitchFamily="18" charset="0"/>
              </a:rPr>
              <a:t>PGN network showing the locations of Pandora 1S and 2S instruments across the USA (</a:t>
            </a:r>
            <a:r>
              <a:rPr lang="en-US" sz="1050" b="1" dirty="0">
                <a:latin typeface="Times New Roman" panose="02020603050405020304" pitchFamily="18" charset="0"/>
                <a:cs typeface="Times New Roman" panose="02020603050405020304" pitchFamily="18" charset="0"/>
              </a:rPr>
              <a:t>Image source: PGN website</a:t>
            </a:r>
            <a:r>
              <a:rPr lang="en-US" sz="1600" b="1" dirty="0">
                <a:latin typeface="Times New Roman" panose="02020603050405020304" pitchFamily="18" charset="0"/>
                <a:cs typeface="Times New Roman" panose="02020603050405020304" pitchFamily="18" charset="0"/>
              </a:rPr>
              <a:t>)</a:t>
            </a:r>
            <a:endParaRPr lang="en-IN" sz="16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1870B1B-EC8F-63B0-AC86-50C28E9BCA1F}"/>
              </a:ext>
            </a:extLst>
          </p:cNvPr>
          <p:cNvSpPr txBox="1"/>
          <p:nvPr/>
        </p:nvSpPr>
        <p:spPr>
          <a:xfrm>
            <a:off x="105916" y="6118537"/>
            <a:ext cx="12007308" cy="646331"/>
          </a:xfrm>
          <a:prstGeom prst="rect">
            <a:avLst/>
          </a:prstGeom>
          <a:noFill/>
        </p:spPr>
        <p:txBody>
          <a:bodyPr wrap="square">
            <a:spAutoFit/>
          </a:bodyPr>
          <a:lstStyle/>
          <a:p>
            <a:pPr marL="285750" lvl="0" indent="-285750" algn="just" eaLnBrk="0" hangingPunct="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Currently, there are four Pandora 2S instruments in the U.S. are equipped </a:t>
            </a:r>
            <a:r>
              <a:rPr lang="en-IN" dirty="0">
                <a:latin typeface="Times New Roman" panose="02020603050405020304" pitchFamily="18" charset="0"/>
                <a:cs typeface="Times New Roman" panose="02020603050405020304" pitchFamily="18" charset="0"/>
              </a:rPr>
              <a:t>to measure</a:t>
            </a:r>
            <a:r>
              <a:rPr lang="en-US" dirty="0">
                <a:latin typeface="Times New Roman" panose="02020603050405020304" pitchFamily="18" charset="0"/>
                <a:cs typeface="Times New Roman" panose="02020603050405020304" pitchFamily="18" charset="0"/>
              </a:rPr>
              <a:t> both AOD and trace gases, making them crucial for developing and testing Pandora AOD retrieval algorithms and validating satellite aerosol and gas products.</a:t>
            </a:r>
            <a:endParaRPr kumimoji="0" lang="en-US" altLang="en-US"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873A0A7-6FE6-1830-70BC-1A3C8E9A3BDB}"/>
              </a:ext>
            </a:extLst>
          </p:cNvPr>
          <p:cNvSpPr txBox="1"/>
          <p:nvPr/>
        </p:nvSpPr>
        <p:spPr>
          <a:xfrm>
            <a:off x="105916" y="4413314"/>
            <a:ext cx="6845344" cy="1477328"/>
          </a:xfrm>
          <a:prstGeom prst="rect">
            <a:avLst/>
          </a:prstGeom>
          <a:noFill/>
        </p:spPr>
        <p:txBody>
          <a:bodyPr wrap="square">
            <a:spAutoFit/>
          </a:bodyPr>
          <a:lstStyle/>
          <a:p>
            <a:pPr marL="285750" lvl="0" indent="-285750" algn="just" eaLnBrk="0" hangingPunct="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majority of Pandora instruments in the U.S. are 1S, optimized for trace gas retrieval but lacking AOD measurement capability.</a:t>
            </a:r>
          </a:p>
          <a:p>
            <a:pPr marL="285750" lvl="0" indent="-285750" algn="just" eaLnBrk="0" hangingPunct="0">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AERONET measures aerosol properties (AOD, Angstrom exponent, particle size) but not trace gases.</a:t>
            </a:r>
          </a:p>
          <a:p>
            <a:pPr marL="285750" lvl="0" indent="-285750" algn="just" eaLnBrk="0" hangingPunct="0">
              <a:buFont typeface="Wingdings" panose="05000000000000000000" pitchFamily="2" charset="2"/>
              <a:buChar char="Ø"/>
            </a:pPr>
            <a:endParaRPr kumimoji="0" lang="en-US" altLang="en-US"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 name="Picture 2" descr="Pandora 1S – SciGlob Instruments and Services, LLC.">
            <a:extLst>
              <a:ext uri="{FF2B5EF4-FFF2-40B4-BE49-F238E27FC236}">
                <a16:creationId xmlns:a16="http://schemas.microsoft.com/office/drawing/2014/main" id="{610C0D80-CEFB-9AF9-D503-73B3C654B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467" y="2042827"/>
            <a:ext cx="1887865" cy="18878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4E4A80E-AE0E-834F-2594-AEA0E4F1CDB7}"/>
              </a:ext>
            </a:extLst>
          </p:cNvPr>
          <p:cNvSpPr txBox="1"/>
          <p:nvPr/>
        </p:nvSpPr>
        <p:spPr>
          <a:xfrm>
            <a:off x="6120101" y="670613"/>
            <a:ext cx="5719933" cy="1200329"/>
          </a:xfrm>
          <a:prstGeom prst="rect">
            <a:avLst/>
          </a:prstGeom>
          <a:noFill/>
        </p:spPr>
        <p:txBody>
          <a:bodyPr wrap="square">
            <a:spAutoFit/>
          </a:bodyPr>
          <a:lstStyle/>
          <a:p>
            <a:pPr algn="just"/>
            <a:r>
              <a:rPr lang="en-US" b="1" dirty="0">
                <a:latin typeface="Times New Roman" panose="02020603050405020304" pitchFamily="18" charset="0"/>
                <a:cs typeface="Times New Roman" panose="02020603050405020304" pitchFamily="18" charset="0"/>
              </a:rPr>
              <a:t>Pandora Global Network (PGN):</a:t>
            </a:r>
            <a:r>
              <a:rPr lang="en-US" dirty="0">
                <a:latin typeface="Times New Roman" panose="02020603050405020304" pitchFamily="18" charset="0"/>
                <a:cs typeface="Times New Roman" panose="02020603050405020304" pitchFamily="18" charset="0"/>
              </a:rPr>
              <a:t> A worldwide network of Pandora spectrometers providing ground-based measurements of trace gases and aerosol optical depth (AOD).</a:t>
            </a:r>
            <a:endParaRPr lang="en-IN"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EC04FE8-9B93-06DC-0DBE-B99220B96584}"/>
              </a:ext>
            </a:extLst>
          </p:cNvPr>
          <p:cNvSpPr txBox="1"/>
          <p:nvPr/>
        </p:nvSpPr>
        <p:spPr>
          <a:xfrm>
            <a:off x="105916" y="749098"/>
            <a:ext cx="5911780" cy="1200329"/>
          </a:xfrm>
          <a:prstGeom prst="rect">
            <a:avLst/>
          </a:prstGeom>
          <a:noFill/>
        </p:spPr>
        <p:txBody>
          <a:bodyPr wrap="square">
            <a:spAutoFit/>
          </a:bodyPr>
          <a:lstStyle/>
          <a:p>
            <a:pPr algn="just"/>
            <a:r>
              <a:rPr lang="en-US" b="1" dirty="0">
                <a:latin typeface="Times New Roman" panose="02020603050405020304" pitchFamily="18" charset="0"/>
                <a:cs typeface="Times New Roman" panose="02020603050405020304" pitchFamily="18" charset="0"/>
              </a:rPr>
              <a:t>Pandora:</a:t>
            </a:r>
            <a:r>
              <a:rPr lang="en-US" dirty="0">
                <a:latin typeface="Times New Roman" panose="02020603050405020304" pitchFamily="18" charset="0"/>
                <a:cs typeface="Times New Roman" panose="02020603050405020304" pitchFamily="18" charset="0"/>
              </a:rPr>
              <a:t> A ground-based spectrometer (S) available in 1S and 2S, designed to measure trace gases and aerosol optical depth (AOD), supporting air quality research and satellite validation.</a:t>
            </a:r>
            <a:endParaRPr lang="en-IN"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89F4AC49-D815-4228-5C01-13CEE397C05B}"/>
              </a:ext>
            </a:extLst>
          </p:cNvPr>
          <p:cNvSpPr txBox="1"/>
          <p:nvPr/>
        </p:nvSpPr>
        <p:spPr>
          <a:xfrm>
            <a:off x="1278997" y="1958486"/>
            <a:ext cx="455574"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1S</a:t>
            </a:r>
            <a:endParaRPr lang="en-IN" sz="20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EA4F018B-9993-EC1F-A2E0-EADC2803C551}"/>
              </a:ext>
            </a:extLst>
          </p:cNvPr>
          <p:cNvSpPr txBox="1"/>
          <p:nvPr/>
        </p:nvSpPr>
        <p:spPr>
          <a:xfrm>
            <a:off x="3818800" y="1773694"/>
            <a:ext cx="455574"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2S</a:t>
            </a:r>
            <a:endParaRPr lang="en-IN" sz="20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F86F652-0AE8-0232-5AAA-7FB0EBB1F5EE}"/>
              </a:ext>
            </a:extLst>
          </p:cNvPr>
          <p:cNvSpPr txBox="1"/>
          <p:nvPr/>
        </p:nvSpPr>
        <p:spPr>
          <a:xfrm>
            <a:off x="4261300" y="4070508"/>
            <a:ext cx="1737852" cy="246221"/>
          </a:xfrm>
          <a:prstGeom prst="rect">
            <a:avLst/>
          </a:prstGeom>
          <a:noFill/>
        </p:spPr>
        <p:txBody>
          <a:bodyPr wrap="square">
            <a:spAutoFit/>
          </a:bodyPr>
          <a:lstStyle/>
          <a:p>
            <a:r>
              <a:rPr lang="en-US" sz="1000" dirty="0">
                <a:latin typeface="Times New Roman" panose="02020603050405020304" pitchFamily="18" charset="0"/>
                <a:cs typeface="Times New Roman" panose="02020603050405020304" pitchFamily="18" charset="0"/>
              </a:rPr>
              <a:t>Image source: Google images</a:t>
            </a:r>
            <a:endParaRPr lang="en-IN" sz="1000" dirty="0"/>
          </a:p>
        </p:txBody>
      </p:sp>
      <p:sp>
        <p:nvSpPr>
          <p:cNvPr id="9" name="TextBox 8">
            <a:extLst>
              <a:ext uri="{FF2B5EF4-FFF2-40B4-BE49-F238E27FC236}">
                <a16:creationId xmlns:a16="http://schemas.microsoft.com/office/drawing/2014/main" id="{E11D2702-CACF-1455-8957-60CC5D16E026}"/>
              </a:ext>
            </a:extLst>
          </p:cNvPr>
          <p:cNvSpPr txBox="1"/>
          <p:nvPr/>
        </p:nvSpPr>
        <p:spPr>
          <a:xfrm>
            <a:off x="144491" y="5676851"/>
            <a:ext cx="11903017" cy="369332"/>
          </a:xfrm>
          <a:prstGeom prst="rect">
            <a:avLst/>
          </a:prstGeom>
          <a:noFill/>
        </p:spPr>
        <p:txBody>
          <a:bodyPr wrap="square">
            <a:spAutoFit/>
          </a:bodyPr>
          <a:lstStyle/>
          <a:p>
            <a:pPr marL="285750" indent="-285750" algn="just" eaLnBrk="0" hangingPunct="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Collocated aerosol and trace gas measurements are essential for understanding atmospheric processes.</a:t>
            </a:r>
            <a:endParaRPr lang="en-US" altLang="en-US"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AD595FCF-AA5B-468F-A676-2B001FBF25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8755" y="1918365"/>
            <a:ext cx="5570605" cy="2422227"/>
          </a:xfrm>
          <a:prstGeom prst="rect">
            <a:avLst/>
          </a:prstGeom>
        </p:spPr>
      </p:pic>
    </p:spTree>
    <p:extLst>
      <p:ext uri="{BB962C8B-B14F-4D97-AF65-F5344CB8AC3E}">
        <p14:creationId xmlns:p14="http://schemas.microsoft.com/office/powerpoint/2010/main" val="521734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A2F381-AED0-ED37-5B80-3F1FEA97B972}"/>
              </a:ext>
            </a:extLst>
          </p:cNvPr>
          <p:cNvSpPr txBox="1"/>
          <p:nvPr/>
        </p:nvSpPr>
        <p:spPr>
          <a:xfrm>
            <a:off x="6774243" y="945083"/>
            <a:ext cx="5230666" cy="5444054"/>
          </a:xfrm>
          <a:prstGeom prst="rect">
            <a:avLst/>
          </a:prstGeom>
          <a:noFill/>
        </p:spPr>
        <p:txBody>
          <a:bodyPr wrap="square">
            <a:spAutoFit/>
          </a:bodyPr>
          <a:lstStyle/>
          <a:p>
            <a:pPr marL="342900" indent="-342900" algn="just" eaLnBrk="0" hangingPunct="0">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Research by Jeong et al. (2018) demonstrates that Pandora instruments, which are ultraviolet-visible-near-infrared (UV-Vis-NIR) spectroradiometers, can reliably retrieve both trace gases and AOD across varied atmospheric conditions.</a:t>
            </a:r>
            <a:endParaRPr lang="en-US" altLang="en-US" dirty="0">
              <a:latin typeface="Times New Roman" panose="02020603050405020304" pitchFamily="18" charset="0"/>
              <a:cs typeface="Times New Roman" panose="02020603050405020304" pitchFamily="18" charset="0"/>
            </a:endParaRPr>
          </a:p>
          <a:p>
            <a:pPr marL="342900" lvl="0" indent="-342900" algn="just" eaLnBrk="0" hangingPunct="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developed Spectral Measurements for Atmospheric Radiative Transfer spectroradiometer (SMART‑s) in </a:t>
            </a:r>
            <a:r>
              <a:rPr lang="en-IN" dirty="0">
                <a:latin typeface="Times New Roman" panose="02020603050405020304" pitchFamily="18" charset="0"/>
                <a:cs typeface="Times New Roman" panose="02020603050405020304" pitchFamily="18" charset="0"/>
              </a:rPr>
              <a:t>Jeong et al. (2020)</a:t>
            </a:r>
            <a:r>
              <a:rPr lang="en-US" dirty="0">
                <a:latin typeface="Times New Roman" panose="02020603050405020304" pitchFamily="18" charset="0"/>
                <a:cs typeface="Times New Roman" panose="02020603050405020304" pitchFamily="18" charset="0"/>
              </a:rPr>
              <a:t> covers a spectral range of 280–820 nm, broader than the standard Pandora spectrometer range (270–530 nm).</a:t>
            </a:r>
          </a:p>
          <a:p>
            <a:pPr marL="342900" lvl="0" indent="-342900" algn="just" eaLnBrk="0" hangingPunct="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SMART‑s can also be extended to retrieve data from Pandora‑2S with a spectral range of 420–800 nanometers.</a:t>
            </a:r>
          </a:p>
        </p:txBody>
      </p:sp>
      <p:sp>
        <p:nvSpPr>
          <p:cNvPr id="9" name="TextBox 8">
            <a:extLst>
              <a:ext uri="{FF2B5EF4-FFF2-40B4-BE49-F238E27FC236}">
                <a16:creationId xmlns:a16="http://schemas.microsoft.com/office/drawing/2014/main" id="{E7476D11-DF3F-F9B6-B42D-B28B45F03337}"/>
              </a:ext>
            </a:extLst>
          </p:cNvPr>
          <p:cNvSpPr txBox="1"/>
          <p:nvPr/>
        </p:nvSpPr>
        <p:spPr>
          <a:xfrm>
            <a:off x="2638930" y="95058"/>
            <a:ext cx="6094674" cy="461665"/>
          </a:xfrm>
          <a:prstGeom prst="rect">
            <a:avLst/>
          </a:prstGeom>
          <a:noFill/>
        </p:spPr>
        <p:txBody>
          <a:bodyPr wrap="square">
            <a:spAutoFit/>
          </a:bodyPr>
          <a:lstStyle/>
          <a:p>
            <a:pPr algn="ctr">
              <a:buNone/>
            </a:pPr>
            <a:r>
              <a:rPr lang="en-IN" sz="2400" b="1" dirty="0">
                <a:latin typeface="Times New Roman" panose="02020603050405020304" pitchFamily="18" charset="0"/>
                <a:cs typeface="Times New Roman" panose="02020603050405020304" pitchFamily="18" charset="0"/>
              </a:rPr>
              <a:t>Motivation </a:t>
            </a:r>
          </a:p>
        </p:txBody>
      </p:sp>
      <p:pic>
        <p:nvPicPr>
          <p:cNvPr id="3" name="Picture 2">
            <a:extLst>
              <a:ext uri="{FF2B5EF4-FFF2-40B4-BE49-F238E27FC236}">
                <a16:creationId xmlns:a16="http://schemas.microsoft.com/office/drawing/2014/main" id="{AD5CDEC9-3539-5F51-9C90-83B5889D9488}"/>
              </a:ext>
            </a:extLst>
          </p:cNvPr>
          <p:cNvPicPr>
            <a:picLocks noChangeAspect="1"/>
          </p:cNvPicPr>
          <p:nvPr/>
        </p:nvPicPr>
        <p:blipFill>
          <a:blip r:embed="rId2"/>
          <a:stretch>
            <a:fillRect/>
          </a:stretch>
        </p:blipFill>
        <p:spPr>
          <a:xfrm>
            <a:off x="171311" y="844892"/>
            <a:ext cx="6677487" cy="4717467"/>
          </a:xfrm>
          <a:prstGeom prst="rect">
            <a:avLst/>
          </a:prstGeom>
        </p:spPr>
      </p:pic>
      <p:sp>
        <p:nvSpPr>
          <p:cNvPr id="12" name="TextBox 11">
            <a:extLst>
              <a:ext uri="{FF2B5EF4-FFF2-40B4-BE49-F238E27FC236}">
                <a16:creationId xmlns:a16="http://schemas.microsoft.com/office/drawing/2014/main" id="{38D8FA8F-8A2C-F45C-3D71-84CE2567C3BB}"/>
              </a:ext>
            </a:extLst>
          </p:cNvPr>
          <p:cNvSpPr txBox="1"/>
          <p:nvPr/>
        </p:nvSpPr>
        <p:spPr>
          <a:xfrm>
            <a:off x="422894" y="5850528"/>
            <a:ext cx="6176689" cy="1077218"/>
          </a:xfrm>
          <a:prstGeom prst="rect">
            <a:avLst/>
          </a:prstGeom>
          <a:noFill/>
        </p:spPr>
        <p:txBody>
          <a:bodyPr wrap="square">
            <a:spAutoFit/>
          </a:bodyPr>
          <a:lstStyle/>
          <a:p>
            <a:r>
              <a:rPr lang="en-US" sz="1600" b="1" dirty="0">
                <a:latin typeface="Times New Roman" panose="02020603050405020304" pitchFamily="18" charset="0"/>
                <a:cs typeface="Times New Roman" panose="02020603050405020304" pitchFamily="18" charset="0"/>
              </a:rPr>
              <a:t>Temporal variations of 500 nm aerosol/cloud optical thickness and Ångström Exponent on (a) 12 Nov 2016 (clear) and (b) 23 Oct 2016 (partly cloudy) (</a:t>
            </a:r>
            <a:r>
              <a:rPr lang="en-IN" sz="1600" dirty="0">
                <a:latin typeface="Times New Roman" panose="02020603050405020304" pitchFamily="18" charset="0"/>
                <a:cs typeface="Times New Roman" panose="02020603050405020304" pitchFamily="18" charset="0"/>
              </a:rPr>
              <a:t>Jeong et al., 2018)</a:t>
            </a:r>
          </a:p>
          <a:p>
            <a:endParaRPr lang="en-IN"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755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3006E6-EAA3-0BD8-667E-5043DBF9192A}"/>
              </a:ext>
            </a:extLst>
          </p:cNvPr>
          <p:cNvSpPr>
            <a:spLocks noChangeArrowheads="1"/>
          </p:cNvSpPr>
          <p:nvPr/>
        </p:nvSpPr>
        <p:spPr bwMode="auto">
          <a:xfrm>
            <a:off x="176981" y="1322260"/>
            <a:ext cx="6019485"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hangingPunct="0"/>
            <a:endParaRPr kumimoji="0" lang="en-US" altLang="en-US"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342900" lvl="0" indent="-342900" algn="just" eaLnBrk="0" hangingPunct="0">
              <a:lnSpc>
                <a:spcPct val="15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Urban-industrial site in</a:t>
            </a:r>
            <a:r>
              <a:rPr lang="en-IN" dirty="0">
                <a:latin typeface="Times New Roman" panose="02020603050405020304" pitchFamily="18" charset="0"/>
                <a:cs typeface="Times New Roman" panose="02020603050405020304" pitchFamily="18" charset="0"/>
              </a:rPr>
              <a:t> Arlington, within </a:t>
            </a:r>
            <a:r>
              <a:rPr lang="en-US" altLang="en-US" dirty="0">
                <a:latin typeface="Times New Roman" panose="02020603050405020304" pitchFamily="18" charset="0"/>
                <a:cs typeface="Times New Roman" panose="02020603050405020304" pitchFamily="18" charset="0"/>
              </a:rPr>
              <a:t>the DFW (</a:t>
            </a:r>
            <a:r>
              <a:rPr lang="en-IN" dirty="0">
                <a:latin typeface="Times New Roman" panose="02020603050405020304" pitchFamily="18" charset="0"/>
                <a:cs typeface="Times New Roman" panose="02020603050405020304" pitchFamily="18" charset="0"/>
              </a:rPr>
              <a:t>Dallas–Fort Worth</a:t>
            </a:r>
            <a:r>
              <a:rPr lang="en-US" altLang="en-US" dirty="0">
                <a:latin typeface="Times New Roman" panose="02020603050405020304" pitchFamily="18" charset="0"/>
                <a:cs typeface="Times New Roman" panose="02020603050405020304" pitchFamily="18" charset="0"/>
              </a:rPr>
              <a:t>) metroplex</a:t>
            </a:r>
          </a:p>
          <a:p>
            <a:pPr marL="342900" lvl="0" indent="-342900" algn="just" eaLnBrk="0" hangingPunct="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Major highways (I-20, I-30, I-35W) → Elevated NO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&amp; VOCs</a:t>
            </a:r>
          </a:p>
          <a:p>
            <a:pPr marL="342900" lvl="0" indent="-342900" algn="just" eaLnBrk="0" hangingPunct="0">
              <a:lnSpc>
                <a:spcPct val="15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Nearby power plants (e.g., Mountain Creek) </a:t>
            </a:r>
          </a:p>
          <a:p>
            <a:pPr marL="342900" lvl="0" indent="-342900" algn="just" eaLnBrk="0" hangingPunct="0">
              <a:lnSpc>
                <a:spcPct val="15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Aircraft emissions from DFW Airport</a:t>
            </a:r>
          </a:p>
          <a:p>
            <a:pPr marL="342900" lvl="0" indent="-342900" algn="just" eaLnBrk="0" hangingPunct="0">
              <a:lnSpc>
                <a:spcPct val="15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High photochemical activity → O</a:t>
            </a:r>
            <a:r>
              <a:rPr lang="en-US" altLang="en-US" baseline="-25000" dirty="0">
                <a:latin typeface="Times New Roman" panose="02020603050405020304" pitchFamily="18" charset="0"/>
                <a:cs typeface="Times New Roman" panose="02020603050405020304" pitchFamily="18" charset="0"/>
              </a:rPr>
              <a:t>3</a:t>
            </a:r>
            <a:r>
              <a:rPr lang="en-US" altLang="en-US" dirty="0">
                <a:latin typeface="Times New Roman" panose="02020603050405020304" pitchFamily="18" charset="0"/>
                <a:cs typeface="Times New Roman" panose="02020603050405020304" pitchFamily="18" charset="0"/>
              </a:rPr>
              <a:t>, HCHO, SOA formation</a:t>
            </a:r>
          </a:p>
          <a:p>
            <a:pPr marL="342900" lvl="0" indent="-342900" algn="just" eaLnBrk="0" hangingPunct="0">
              <a:lnSpc>
                <a:spcPct val="15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Occasional impact from wildfire smoke &amp; regional transport</a:t>
            </a:r>
          </a:p>
          <a:p>
            <a:pPr marL="342900" lvl="0" indent="-342900" algn="just" eaLnBrk="0" hangingPunct="0">
              <a:lnSpc>
                <a:spcPct val="15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Column data of AOD, and trace gases (</a:t>
            </a:r>
            <a:r>
              <a:rPr lang="en-IN" dirty="0">
                <a:latin typeface="Times New Roman" panose="02020603050405020304" pitchFamily="18" charset="0"/>
                <a:cs typeface="Times New Roman" panose="02020603050405020304" pitchFamily="18" charset="0"/>
              </a:rPr>
              <a:t>HCHO, NO</a:t>
            </a:r>
            <a:r>
              <a:rPr lang="en-IN" baseline="-25000" dirty="0">
                <a:latin typeface="Times New Roman" panose="02020603050405020304" pitchFamily="18" charset="0"/>
                <a:cs typeface="Times New Roman" panose="02020603050405020304" pitchFamily="18" charset="0"/>
              </a:rPr>
              <a:t>2</a:t>
            </a:r>
            <a:r>
              <a:rPr lang="en-IN" dirty="0">
                <a:latin typeface="Times New Roman" panose="02020603050405020304" pitchFamily="18" charset="0"/>
                <a:cs typeface="Times New Roman" panose="02020603050405020304" pitchFamily="18" charset="0"/>
              </a:rPr>
              <a:t>, and O</a:t>
            </a:r>
            <a:r>
              <a:rPr lang="en-IN" baseline="-25000" dirty="0">
                <a:latin typeface="Times New Roman" panose="02020603050405020304" pitchFamily="18" charset="0"/>
                <a:cs typeface="Times New Roman" panose="02020603050405020304" pitchFamily="18" charset="0"/>
              </a:rPr>
              <a:t>3</a:t>
            </a:r>
            <a:r>
              <a:rPr lang="en-US" altLang="en-US" dirty="0">
                <a:latin typeface="Times New Roman" panose="02020603050405020304" pitchFamily="18" charset="0"/>
                <a:cs typeface="Times New Roman" panose="02020603050405020304" pitchFamily="18" charset="0"/>
              </a:rPr>
              <a:t>) can be obtained through PGN</a:t>
            </a:r>
          </a:p>
          <a:p>
            <a:pPr lvl="0" algn="just" eaLnBrk="0" hangingPunct="0"/>
            <a:endParaRPr lang="en-US" altLang="en-US" dirty="0">
              <a:latin typeface="Times New Roman" panose="02020603050405020304" pitchFamily="18" charset="0"/>
              <a:cs typeface="Times New Roman" panose="02020603050405020304" pitchFamily="18" charset="0"/>
            </a:endParaRPr>
          </a:p>
          <a:p>
            <a:pPr marL="285750" lvl="0" indent="-285750" algn="just" eaLnBrk="0" hangingPunct="0">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79AB3D4-A210-2387-704E-9AF08988FB68}"/>
              </a:ext>
            </a:extLst>
          </p:cNvPr>
          <p:cNvSpPr txBox="1"/>
          <p:nvPr/>
        </p:nvSpPr>
        <p:spPr>
          <a:xfrm>
            <a:off x="293267" y="292339"/>
            <a:ext cx="5517857" cy="1569660"/>
          </a:xfrm>
          <a:prstGeom prst="rect">
            <a:avLst/>
          </a:prstGeom>
          <a:noFill/>
        </p:spPr>
        <p:txBody>
          <a:bodyPr wrap="none" rtlCol="0">
            <a:spAutoFit/>
          </a:bodyPr>
          <a:lstStyle/>
          <a:p>
            <a:pPr algn="just"/>
            <a:r>
              <a:rPr lang="en-IN" sz="2400" b="1" dirty="0">
                <a:latin typeface="Times New Roman" panose="02020603050405020304" pitchFamily="18" charset="0"/>
                <a:cs typeface="Times New Roman" panose="02020603050405020304" pitchFamily="18" charset="0"/>
              </a:rPr>
              <a:t>Pandora-2S at Arlington, TX </a:t>
            </a:r>
          </a:p>
          <a:p>
            <a:pPr algn="just"/>
            <a:r>
              <a:rPr lang="en-IN" sz="2400" dirty="0">
                <a:latin typeface="Times New Roman" panose="02020603050405020304" pitchFamily="18" charset="0"/>
                <a:cs typeface="Times New Roman" panose="02020603050405020304" pitchFamily="18" charset="0"/>
              </a:rPr>
              <a:t>32.7316°N, 97.114°W</a:t>
            </a:r>
            <a:endParaRPr lang="en-US" altLang="en-US" sz="2400" dirty="0">
              <a:latin typeface="Times New Roman" panose="02020603050405020304" pitchFamily="18" charset="0"/>
              <a:cs typeface="Times New Roman" panose="02020603050405020304" pitchFamily="18" charset="0"/>
            </a:endParaRPr>
          </a:p>
          <a:p>
            <a:pPr algn="just"/>
            <a:r>
              <a:rPr lang="en-IN" sz="2400" kern="100" dirty="0">
                <a:latin typeface="Times New Roman" panose="02020603050405020304" pitchFamily="18" charset="0"/>
                <a:cs typeface="Times New Roman" panose="02020603050405020304" pitchFamily="18" charset="0"/>
              </a:rPr>
              <a:t>AOD processing: 01/01/2023 – 12/31/2023</a:t>
            </a:r>
            <a:endParaRPr lang="en-IN" sz="24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IN" sz="24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AF66373-E93D-895B-E55B-E57D4B27F0D0}"/>
              </a:ext>
            </a:extLst>
          </p:cNvPr>
          <p:cNvSpPr txBox="1"/>
          <p:nvPr/>
        </p:nvSpPr>
        <p:spPr>
          <a:xfrm>
            <a:off x="7592138" y="196261"/>
            <a:ext cx="3409863" cy="606256"/>
          </a:xfrm>
          <a:prstGeom prst="rect">
            <a:avLst/>
          </a:prstGeom>
          <a:noFill/>
        </p:spPr>
        <p:txBody>
          <a:bodyPr wrap="square">
            <a:spAutoFit/>
          </a:bodyPr>
          <a:lstStyle/>
          <a:p>
            <a:pPr marL="0" marR="0" algn="ctr">
              <a:lnSpc>
                <a:spcPct val="107000"/>
              </a:lnSpc>
              <a:spcAft>
                <a:spcPts val="800"/>
              </a:spcAft>
              <a:buNone/>
            </a:pPr>
            <a:r>
              <a:rPr lang="en-IN" sz="1600" b="1" kern="100" dirty="0">
                <a:latin typeface="Times New Roman" panose="02020603050405020304" pitchFamily="18" charset="0"/>
                <a:ea typeface="Calibri" panose="020F0502020204030204" pitchFamily="34" charset="0"/>
                <a:cs typeface="Times New Roman" panose="02020603050405020304" pitchFamily="18" charset="0"/>
              </a:rPr>
              <a:t>Geographical locations of Pandora and AERONET stations</a:t>
            </a:r>
            <a:endParaRPr lang="en-IN" sz="1600" b="1"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C7E1FAF4-B7D0-B57D-7356-E3C58F256FA6}"/>
              </a:ext>
            </a:extLst>
          </p:cNvPr>
          <p:cNvSpPr txBox="1"/>
          <p:nvPr/>
        </p:nvSpPr>
        <p:spPr>
          <a:xfrm>
            <a:off x="6480313" y="4916721"/>
            <a:ext cx="5534706" cy="873572"/>
          </a:xfrm>
          <a:prstGeom prst="rect">
            <a:avLst/>
          </a:prstGeom>
          <a:noFill/>
        </p:spPr>
        <p:txBody>
          <a:bodyPr wrap="square">
            <a:spAutoFit/>
          </a:bodyPr>
          <a:lstStyle/>
          <a:p>
            <a:pPr marL="285750" lvl="0" indent="-285750" algn="just" eaLnBrk="0" hangingPunct="0">
              <a:lnSpc>
                <a:spcPct val="150000"/>
              </a:lnSpc>
              <a:buFont typeface="Arial" panose="020B0604020202020204" pitchFamily="34" charset="0"/>
              <a:buChar char="•"/>
            </a:pPr>
            <a:r>
              <a:rPr lang="en-US" altLang="en-US" b="1" dirty="0">
                <a:solidFill>
                  <a:srgbClr val="00B050"/>
                </a:solidFill>
                <a:latin typeface="Times New Roman" panose="02020603050405020304" pitchFamily="18" charset="0"/>
                <a:cs typeface="Times New Roman" panose="02020603050405020304" pitchFamily="18" charset="0"/>
              </a:rPr>
              <a:t>AERONET</a:t>
            </a:r>
            <a:r>
              <a:rPr lang="en-US" altLang="en-US" dirty="0">
                <a:latin typeface="Times New Roman" panose="02020603050405020304" pitchFamily="18" charset="0"/>
                <a:cs typeface="Times New Roman" panose="02020603050405020304" pitchFamily="18" charset="0"/>
              </a:rPr>
              <a:t> stations near the Pandora site </a:t>
            </a:r>
            <a:r>
              <a:rPr lang="en-IN" dirty="0">
                <a:latin typeface="Times New Roman" panose="02020603050405020304" pitchFamily="18" charset="0"/>
                <a:cs typeface="Times New Roman" panose="02020603050405020304" pitchFamily="18" charset="0"/>
              </a:rPr>
              <a:t>provide</a:t>
            </a:r>
            <a:r>
              <a:rPr lang="en-US" altLang="en-US" dirty="0">
                <a:latin typeface="Times New Roman" panose="02020603050405020304" pitchFamily="18" charset="0"/>
                <a:cs typeface="Times New Roman" panose="02020603050405020304" pitchFamily="18" charset="0"/>
              </a:rPr>
              <a:t> continuous AOD data, supporting validation</a:t>
            </a:r>
          </a:p>
        </p:txBody>
      </p:sp>
      <p:pic>
        <p:nvPicPr>
          <p:cNvPr id="4" name="Picture 3">
            <a:extLst>
              <a:ext uri="{FF2B5EF4-FFF2-40B4-BE49-F238E27FC236}">
                <a16:creationId xmlns:a16="http://schemas.microsoft.com/office/drawing/2014/main" id="{1DA60D8B-C303-0341-94B0-8E7911722DA8}"/>
              </a:ext>
            </a:extLst>
          </p:cNvPr>
          <p:cNvPicPr>
            <a:picLocks noChangeAspect="1"/>
          </p:cNvPicPr>
          <p:nvPr/>
        </p:nvPicPr>
        <p:blipFill>
          <a:blip r:embed="rId2"/>
          <a:stretch>
            <a:fillRect/>
          </a:stretch>
        </p:blipFill>
        <p:spPr>
          <a:xfrm>
            <a:off x="7046335" y="994134"/>
            <a:ext cx="4448204" cy="3546334"/>
          </a:xfrm>
          <a:prstGeom prst="rect">
            <a:avLst/>
          </a:prstGeom>
        </p:spPr>
      </p:pic>
    </p:spTree>
    <p:extLst>
      <p:ext uri="{BB962C8B-B14F-4D97-AF65-F5344CB8AC3E}">
        <p14:creationId xmlns:p14="http://schemas.microsoft.com/office/powerpoint/2010/main" val="2043562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36C8B-9D7F-93CA-0397-34E67AAD8EB6}"/>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126DD514-9B5B-3E56-153B-9A0A3958287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792476" y="685317"/>
            <a:ext cx="4114800" cy="2743200"/>
          </a:xfrm>
          <a:prstGeom prst="rect">
            <a:avLst/>
          </a:prstGeom>
        </p:spPr>
      </p:pic>
      <p:pic>
        <p:nvPicPr>
          <p:cNvPr id="26" name="Picture 25">
            <a:extLst>
              <a:ext uri="{FF2B5EF4-FFF2-40B4-BE49-F238E27FC236}">
                <a16:creationId xmlns:a16="http://schemas.microsoft.com/office/drawing/2014/main" id="{06A50FF4-ECFD-A008-477B-9234A8D7ECE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891340" y="3496455"/>
            <a:ext cx="4114800" cy="2743200"/>
          </a:xfrm>
          <a:prstGeom prst="rect">
            <a:avLst/>
          </a:prstGeom>
        </p:spPr>
      </p:pic>
      <p:sp>
        <p:nvSpPr>
          <p:cNvPr id="27" name="TextBox 26">
            <a:extLst>
              <a:ext uri="{FF2B5EF4-FFF2-40B4-BE49-F238E27FC236}">
                <a16:creationId xmlns:a16="http://schemas.microsoft.com/office/drawing/2014/main" id="{35C46AEC-144C-CBE0-A4F1-78636B425C11}"/>
              </a:ext>
            </a:extLst>
          </p:cNvPr>
          <p:cNvSpPr txBox="1"/>
          <p:nvPr/>
        </p:nvSpPr>
        <p:spPr>
          <a:xfrm>
            <a:off x="0" y="2607"/>
            <a:ext cx="12113342" cy="461665"/>
          </a:xfrm>
          <a:prstGeom prst="rect">
            <a:avLst/>
          </a:prstGeom>
          <a:noFill/>
        </p:spPr>
        <p:txBody>
          <a:bodyPr wrap="square">
            <a:spAutoFit/>
          </a:bodyPr>
          <a:lstStyle/>
          <a:p>
            <a:r>
              <a:rPr lang="en-US" altLang="en-US" sz="2400" b="1" dirty="0">
                <a:latin typeface="Times New Roman" panose="02020603050405020304" pitchFamily="18" charset="0"/>
                <a:cs typeface="Times New Roman" panose="02020603050405020304" pitchFamily="18" charset="0"/>
              </a:rPr>
              <a:t>SMART-s (</a:t>
            </a:r>
            <a:r>
              <a:rPr lang="en-US" sz="2400" b="1" dirty="0">
                <a:latin typeface="Times New Roman" panose="02020603050405020304" pitchFamily="18" charset="0"/>
                <a:cs typeface="Times New Roman" panose="02020603050405020304" pitchFamily="18" charset="0"/>
              </a:rPr>
              <a:t>Spectral Measurements for Atmospheric Radiative Transfer- spectroradiometer</a:t>
            </a:r>
            <a:r>
              <a:rPr lang="en-US" altLang="en-US" sz="2400" b="1" dirty="0">
                <a:latin typeface="Times New Roman" panose="02020603050405020304" pitchFamily="18" charset="0"/>
                <a:cs typeface="Times New Roman" panose="02020603050405020304" pitchFamily="18" charset="0"/>
              </a:rPr>
              <a:t>) </a:t>
            </a:r>
            <a:endParaRPr lang="en-IN" sz="2400" b="1"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4163E446-E07A-7CEA-6E17-A9C7F97A11E9}"/>
              </a:ext>
            </a:extLst>
          </p:cNvPr>
          <p:cNvSpPr txBox="1"/>
          <p:nvPr/>
        </p:nvSpPr>
        <p:spPr>
          <a:xfrm>
            <a:off x="6360273" y="525944"/>
            <a:ext cx="5605585" cy="338554"/>
          </a:xfrm>
          <a:prstGeom prst="rect">
            <a:avLst/>
          </a:prstGeom>
          <a:noFill/>
        </p:spPr>
        <p:txBody>
          <a:bodyPr wrap="square">
            <a:spAutoFit/>
          </a:bodyPr>
          <a:lstStyle/>
          <a:p>
            <a:r>
              <a:rPr lang="en-US" sz="1600" b="1" dirty="0">
                <a:latin typeface="Times New Roman" panose="02020603050405020304" pitchFamily="18" charset="0"/>
                <a:cs typeface="Times New Roman" panose="02020603050405020304" pitchFamily="18" charset="0"/>
              </a:rPr>
              <a:t>Level 0 SMART-s raw spectral Signal, Arlington, 03/25/2023</a:t>
            </a:r>
            <a:endParaRPr lang="en-IN" sz="1600" b="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7134A7F-CD27-E03F-AA68-BA3E64AD3F75}"/>
              </a:ext>
            </a:extLst>
          </p:cNvPr>
          <p:cNvSpPr txBox="1"/>
          <p:nvPr/>
        </p:nvSpPr>
        <p:spPr>
          <a:xfrm>
            <a:off x="5416012" y="6239655"/>
            <a:ext cx="6867727" cy="584775"/>
          </a:xfrm>
          <a:prstGeom prst="rect">
            <a:avLst/>
          </a:prstGeom>
          <a:noFill/>
        </p:spPr>
        <p:txBody>
          <a:bodyPr wrap="square">
            <a:spAutoFit/>
          </a:bodyPr>
          <a:lstStyle/>
          <a:p>
            <a:pPr algn="ctr"/>
            <a:r>
              <a:rPr lang="en-US" sz="1600" b="1" dirty="0">
                <a:latin typeface="Times New Roman" panose="02020603050405020304" pitchFamily="18" charset="0"/>
                <a:cs typeface="Times New Roman" panose="02020603050405020304" pitchFamily="18" charset="0"/>
              </a:rPr>
              <a:t>Spectral Optical Thickness (400–1000 nm) before (red) and after (green) Neutral Density (ND) filter correction</a:t>
            </a:r>
            <a:endParaRPr lang="en-IN" sz="16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3664730-2283-2589-AF6F-418DADE15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372" y="474104"/>
            <a:ext cx="4306828" cy="6302735"/>
          </a:xfrm>
          <a:prstGeom prst="rect">
            <a:avLst/>
          </a:prstGeom>
        </p:spPr>
      </p:pic>
      <p:cxnSp>
        <p:nvCxnSpPr>
          <p:cNvPr id="5" name="Straight Arrow Connector 4">
            <a:extLst>
              <a:ext uri="{FF2B5EF4-FFF2-40B4-BE49-F238E27FC236}">
                <a16:creationId xmlns:a16="http://schemas.microsoft.com/office/drawing/2014/main" id="{CE8AC997-B93C-7DAA-3C49-43CA571F4F8F}"/>
              </a:ext>
            </a:extLst>
          </p:cNvPr>
          <p:cNvCxnSpPr>
            <a:cxnSpLocks/>
          </p:cNvCxnSpPr>
          <p:nvPr/>
        </p:nvCxnSpPr>
        <p:spPr>
          <a:xfrm>
            <a:off x="3672917" y="829940"/>
            <a:ext cx="3120362" cy="1243663"/>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2093FE4-4079-E375-0C9B-0DC11CA495B6}"/>
              </a:ext>
            </a:extLst>
          </p:cNvPr>
          <p:cNvCxnSpPr>
            <a:cxnSpLocks/>
          </p:cNvCxnSpPr>
          <p:nvPr/>
        </p:nvCxnSpPr>
        <p:spPr>
          <a:xfrm>
            <a:off x="4242741" y="3921377"/>
            <a:ext cx="2705104" cy="946678"/>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EA32859-DD73-8F62-93F0-BD17F21B743D}"/>
              </a:ext>
            </a:extLst>
          </p:cNvPr>
          <p:cNvSpPr txBox="1"/>
          <p:nvPr/>
        </p:nvSpPr>
        <p:spPr>
          <a:xfrm>
            <a:off x="10858656" y="6581001"/>
            <a:ext cx="1333344" cy="276999"/>
          </a:xfrm>
          <a:prstGeom prst="rect">
            <a:avLst/>
          </a:prstGeom>
          <a:noFill/>
        </p:spPr>
        <p:txBody>
          <a:bodyPr wrap="square">
            <a:spAutoFit/>
          </a:bodyPr>
          <a:lstStyle/>
          <a:p>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Jeong et al., 2018</a:t>
            </a:r>
            <a:endParaRPr lang="en-US" sz="1200" dirty="0"/>
          </a:p>
        </p:txBody>
      </p:sp>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AAE63764-C38C-2EA0-B785-61D5C91C4F69}"/>
                  </a:ext>
                </a:extLst>
              </p14:cNvPr>
              <p14:cNvContentPartPr/>
              <p14:nvPr/>
            </p14:nvContentPartPr>
            <p14:xfrm>
              <a:off x="2957981" y="5346742"/>
              <a:ext cx="1429872" cy="217174"/>
            </p14:xfrm>
          </p:contentPart>
        </mc:Choice>
        <mc:Fallback xmlns="">
          <p:pic>
            <p:nvPicPr>
              <p:cNvPr id="16" name="Ink 15">
                <a:extLst>
                  <a:ext uri="{FF2B5EF4-FFF2-40B4-BE49-F238E27FC236}">
                    <a16:creationId xmlns:a16="http://schemas.microsoft.com/office/drawing/2014/main" id="{AAE63764-C38C-2EA0-B785-61D5C91C4F69}"/>
                  </a:ext>
                </a:extLst>
              </p:cNvPr>
              <p:cNvPicPr/>
              <p:nvPr/>
            </p:nvPicPr>
            <p:blipFill>
              <a:blip r:embed="rId7"/>
              <a:stretch>
                <a:fillRect/>
              </a:stretch>
            </p:blipFill>
            <p:spPr>
              <a:xfrm>
                <a:off x="2953661" y="5342420"/>
                <a:ext cx="1438512" cy="225818"/>
              </a:xfrm>
              <a:prstGeom prst="rect">
                <a:avLst/>
              </a:prstGeom>
            </p:spPr>
          </p:pic>
        </mc:Fallback>
      </mc:AlternateContent>
    </p:spTree>
    <p:extLst>
      <p:ext uri="{BB962C8B-B14F-4D97-AF65-F5344CB8AC3E}">
        <p14:creationId xmlns:p14="http://schemas.microsoft.com/office/powerpoint/2010/main" val="186738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 fill="hold"/>
                                        <p:tgtEl>
                                          <p:spTgt spid="16"/>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AA065-AA48-BD96-43FC-3C1A17C1A7F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4576839-CFA2-D418-85BF-829AA2530607}"/>
              </a:ext>
            </a:extLst>
          </p:cNvPr>
          <p:cNvSpPr txBox="1"/>
          <p:nvPr/>
        </p:nvSpPr>
        <p:spPr>
          <a:xfrm>
            <a:off x="310101" y="258648"/>
            <a:ext cx="10260249" cy="461665"/>
          </a:xfrm>
          <a:prstGeom prst="rect">
            <a:avLst/>
          </a:prstGeom>
          <a:noFill/>
        </p:spPr>
        <p:txBody>
          <a:bodyPr wrap="square">
            <a:spAutoFit/>
          </a:bodyPr>
          <a:lstStyle/>
          <a:p>
            <a:pPr algn="just"/>
            <a:r>
              <a:rPr lang="en-US" altLang="en-US" sz="2400" b="1" dirty="0">
                <a:latin typeface="Times New Roman" panose="02020603050405020304" pitchFamily="18" charset="0"/>
                <a:cs typeface="Times New Roman" panose="02020603050405020304" pitchFamily="18" charset="0"/>
              </a:rPr>
              <a:t>SMART-s </a:t>
            </a:r>
            <a:r>
              <a:rPr lang="en-IN" sz="2400" b="1" dirty="0">
                <a:latin typeface="Times New Roman" panose="02020603050405020304" pitchFamily="18" charset="0"/>
                <a:cs typeface="Times New Roman" panose="02020603050405020304" pitchFamily="18" charset="0"/>
              </a:rPr>
              <a:t>processed</a:t>
            </a:r>
            <a:r>
              <a:rPr lang="en-US" altLang="en-US" sz="2400" b="1" dirty="0">
                <a:latin typeface="Times New Roman" panose="02020603050405020304" pitchFamily="18" charset="0"/>
                <a:cs typeface="Times New Roman" panose="02020603050405020304" pitchFamily="18" charset="0"/>
              </a:rPr>
              <a:t> Pandora AOD and comparison with AERONET</a:t>
            </a:r>
            <a:endParaRPr lang="en-IN"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3925911-83C6-123C-AA04-5D7AF7313151}"/>
              </a:ext>
            </a:extLst>
          </p:cNvPr>
          <p:cNvSpPr txBox="1"/>
          <p:nvPr/>
        </p:nvSpPr>
        <p:spPr>
          <a:xfrm>
            <a:off x="7437213" y="961747"/>
            <a:ext cx="4660491" cy="5355312"/>
          </a:xfrm>
          <a:prstGeom prst="rect">
            <a:avLst/>
          </a:prstGeom>
          <a:noFill/>
        </p:spPr>
        <p:txBody>
          <a:bodyPr wrap="square">
            <a:spAutoFit/>
          </a:bodyPr>
          <a:lstStyle/>
          <a:p>
            <a:pPr algn="just"/>
            <a:endParaRPr lang="en-US" kern="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endParaRPr>
          </a:p>
          <a:p>
            <a:pPr marL="285750" indent="-285750"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Black lines show Pandora AOD at 500 nm, while AERONET stations also show AOD at 500 nm: NEON_CLBJ (red), Seguin_Texas (orange), OU_NWC (green), and Univ_of_Houston (violet).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AOD exhibited notable temporal variability throughout the study period.</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AOD ranged from 0.05 to 0.6, with peaks in May and June, driven by summertime photochemistry and wildfires in April–May 2023 (WFCA, 2023; Star-Telegram, 2023).</a:t>
            </a:r>
          </a:p>
          <a:p>
            <a:pPr marL="285750" indent="-285750" algn="just">
              <a:buFont typeface="Arial" panose="020B0604020202020204" pitchFamily="34" charset="0"/>
              <a:buChar char="•"/>
            </a:pPr>
            <a:endParaRPr lang="en-US" kern="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Arlington’s highest daily mean AOD (&gt;1.0) in mid-April was caused by dust transport under strong winds and smoke from regional wildfires (WFCA, 2023; NOAA, 2023).</a:t>
            </a:r>
            <a:endParaRPr lang="en-IN"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20" name="Ink 19">
                <a:extLst>
                  <a:ext uri="{FF2B5EF4-FFF2-40B4-BE49-F238E27FC236}">
                    <a16:creationId xmlns:a16="http://schemas.microsoft.com/office/drawing/2014/main" id="{61F28A6F-EB92-0E58-08E1-6CEC376D469B}"/>
                  </a:ext>
                </a:extLst>
              </p14:cNvPr>
              <p14:cNvContentPartPr/>
              <p14:nvPr/>
            </p14:nvContentPartPr>
            <p14:xfrm>
              <a:off x="3812982" y="933855"/>
              <a:ext cx="360" cy="360"/>
            </p14:xfrm>
          </p:contentPart>
        </mc:Choice>
        <mc:Fallback xmlns="">
          <p:pic>
            <p:nvPicPr>
              <p:cNvPr id="20" name="Ink 19">
                <a:extLst>
                  <a:ext uri="{FF2B5EF4-FFF2-40B4-BE49-F238E27FC236}">
                    <a16:creationId xmlns:a16="http://schemas.microsoft.com/office/drawing/2014/main" id="{61F28A6F-EB92-0E58-08E1-6CEC376D469B}"/>
                  </a:ext>
                </a:extLst>
              </p:cNvPr>
              <p:cNvPicPr/>
              <p:nvPr/>
            </p:nvPicPr>
            <p:blipFill>
              <a:blip r:embed="rId5"/>
              <a:stretch>
                <a:fillRect/>
              </a:stretch>
            </p:blipFill>
            <p:spPr>
              <a:xfrm>
                <a:off x="3795342" y="825855"/>
                <a:ext cx="36000" cy="216000"/>
              </a:xfrm>
              <a:prstGeom prst="rect">
                <a:avLst/>
              </a:prstGeom>
            </p:spPr>
          </p:pic>
        </mc:Fallback>
      </mc:AlternateContent>
      <p:sp>
        <p:nvSpPr>
          <p:cNvPr id="12" name="TextBox 11">
            <a:extLst>
              <a:ext uri="{FF2B5EF4-FFF2-40B4-BE49-F238E27FC236}">
                <a16:creationId xmlns:a16="http://schemas.microsoft.com/office/drawing/2014/main" id="{8E234DF3-43E9-7530-6703-3BEE881C0F81}"/>
              </a:ext>
            </a:extLst>
          </p:cNvPr>
          <p:cNvSpPr txBox="1"/>
          <p:nvPr/>
        </p:nvSpPr>
        <p:spPr>
          <a:xfrm>
            <a:off x="710721" y="3490160"/>
            <a:ext cx="5643716" cy="584775"/>
          </a:xfrm>
          <a:prstGeom prst="rect">
            <a:avLst/>
          </a:prstGeom>
          <a:noFill/>
        </p:spPr>
        <p:txBody>
          <a:bodyPr wrap="square">
            <a:spAutoFit/>
          </a:bodyPr>
          <a:lstStyle/>
          <a:p>
            <a:pPr algn="ctr"/>
            <a:r>
              <a:rPr lang="en-US" sz="1600" b="1" dirty="0">
                <a:latin typeface="Times New Roman" panose="02020603050405020304" pitchFamily="18" charset="0"/>
                <a:cs typeface="Times New Roman" panose="02020603050405020304" pitchFamily="18" charset="0"/>
              </a:rPr>
              <a:t>Daily mean AOD at 500 nm from four AERONET sites </a:t>
            </a:r>
            <a:r>
              <a:rPr lang="en-IN" sz="1600" b="1" dirty="0">
                <a:latin typeface="Times New Roman" panose="02020603050405020304" pitchFamily="18" charset="0"/>
                <a:cs typeface="Times New Roman" panose="02020603050405020304" pitchFamily="18" charset="0"/>
              </a:rPr>
              <a:t>with Pandora comparison</a:t>
            </a:r>
            <a:r>
              <a:rPr lang="en-US" sz="1600" b="1" dirty="0">
                <a:latin typeface="Times New Roman" panose="02020603050405020304" pitchFamily="18" charset="0"/>
                <a:cs typeface="Times New Roman" panose="02020603050405020304" pitchFamily="18" charset="0"/>
              </a:rPr>
              <a:t>, 2023</a:t>
            </a:r>
            <a:endParaRPr lang="en-IN" sz="1600" b="1"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A00852BF-BB9F-A370-9910-FAE7DC930B56}"/>
              </a:ext>
            </a:extLst>
          </p:cNvPr>
          <p:cNvGraphicFramePr>
            <a:graphicFrameLocks noGrp="1"/>
          </p:cNvGraphicFramePr>
          <p:nvPr>
            <p:extLst>
              <p:ext uri="{D42A27DB-BD31-4B8C-83A1-F6EECF244321}">
                <p14:modId xmlns:p14="http://schemas.microsoft.com/office/powerpoint/2010/main" val="2721890882"/>
              </p:ext>
            </p:extLst>
          </p:nvPr>
        </p:nvGraphicFramePr>
        <p:xfrm>
          <a:off x="425250" y="1168345"/>
          <a:ext cx="7045317" cy="2321815"/>
        </p:xfrm>
        <a:graphic>
          <a:graphicData uri="http://schemas.openxmlformats.org/drawingml/2006/table">
            <a:tbl>
              <a:tblPr firstRow="1" firstCol="1" bandRow="1">
                <a:tableStyleId>{5940675A-B579-460E-94D1-54222C63F5DA}</a:tableStyleId>
              </a:tblPr>
              <a:tblGrid>
                <a:gridCol w="1133060">
                  <a:extLst>
                    <a:ext uri="{9D8B030D-6E8A-4147-A177-3AD203B41FA5}">
                      <a16:colId xmlns:a16="http://schemas.microsoft.com/office/drawing/2014/main" val="2892316685"/>
                    </a:ext>
                  </a:extLst>
                </a:gridCol>
                <a:gridCol w="2023429">
                  <a:extLst>
                    <a:ext uri="{9D8B030D-6E8A-4147-A177-3AD203B41FA5}">
                      <a16:colId xmlns:a16="http://schemas.microsoft.com/office/drawing/2014/main" val="4048523068"/>
                    </a:ext>
                  </a:extLst>
                </a:gridCol>
                <a:gridCol w="1629104">
                  <a:extLst>
                    <a:ext uri="{9D8B030D-6E8A-4147-A177-3AD203B41FA5}">
                      <a16:colId xmlns:a16="http://schemas.microsoft.com/office/drawing/2014/main" val="1625595749"/>
                    </a:ext>
                  </a:extLst>
                </a:gridCol>
                <a:gridCol w="2259724">
                  <a:extLst>
                    <a:ext uri="{9D8B030D-6E8A-4147-A177-3AD203B41FA5}">
                      <a16:colId xmlns:a16="http://schemas.microsoft.com/office/drawing/2014/main" val="3283925890"/>
                    </a:ext>
                  </a:extLst>
                </a:gridCol>
              </a:tblGrid>
              <a:tr h="197100">
                <a:tc>
                  <a:txBody>
                    <a:bodyPr/>
                    <a:lstStyle/>
                    <a:p>
                      <a:pPr marL="0" marR="0">
                        <a:lnSpc>
                          <a:spcPct val="107000"/>
                        </a:lnSpc>
                        <a:spcAft>
                          <a:spcPts val="800"/>
                        </a:spcAft>
                        <a:buNone/>
                      </a:pPr>
                      <a:r>
                        <a:rPr lang="en-IN" sz="1600" kern="100" dirty="0">
                          <a:effectLst/>
                          <a:latin typeface="Times New Roman" panose="02020603050405020304" pitchFamily="18" charset="0"/>
                          <a:cs typeface="Times New Roman" panose="02020603050405020304" pitchFamily="18" charset="0"/>
                        </a:rPr>
                        <a:t>Instrument</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Aft>
                          <a:spcPts val="800"/>
                        </a:spcAft>
                        <a:buNone/>
                      </a:pPr>
                      <a:r>
                        <a:rPr lang="en-IN" sz="1600" kern="100" dirty="0">
                          <a:effectLst/>
                          <a:latin typeface="Times New Roman" panose="02020603050405020304" pitchFamily="18" charset="0"/>
                          <a:cs typeface="Times New Roman" panose="02020603050405020304" pitchFamily="18" charset="0"/>
                        </a:rPr>
                        <a:t>Data used in this study</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Aft>
                          <a:spcPts val="800"/>
                        </a:spcAft>
                        <a:buNone/>
                      </a:pPr>
                      <a:r>
                        <a:rPr lang="en-US" sz="1600" kern="100" dirty="0">
                          <a:effectLst/>
                          <a:latin typeface="Times New Roman" panose="02020603050405020304" pitchFamily="18" charset="0"/>
                          <a:cs typeface="Times New Roman" panose="02020603050405020304" pitchFamily="18" charset="0"/>
                        </a:rPr>
                        <a:t>Spectral range</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IN" sz="1600" kern="100" dirty="0">
                          <a:effectLst/>
                          <a:latin typeface="Times New Roman" panose="02020603050405020304" pitchFamily="18" charset="0"/>
                          <a:cs typeface="Times New Roman" panose="02020603050405020304" pitchFamily="18" charset="0"/>
                        </a:rPr>
                        <a:t>Data period</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0197385"/>
                  </a:ext>
                </a:extLst>
              </a:tr>
              <a:tr h="827591">
                <a:tc>
                  <a:txBody>
                    <a:bodyPr/>
                    <a:lstStyle/>
                    <a:p>
                      <a:pPr marL="0" marR="0">
                        <a:lnSpc>
                          <a:spcPct val="107000"/>
                        </a:lnSpc>
                        <a:spcAft>
                          <a:spcPts val="800"/>
                        </a:spcAft>
                        <a:buNone/>
                      </a:pPr>
                      <a:r>
                        <a:rPr lang="en-IN" sz="1600" kern="100" dirty="0">
                          <a:effectLst/>
                          <a:latin typeface="Times New Roman" panose="02020603050405020304" pitchFamily="18" charset="0"/>
                          <a:cs typeface="Times New Roman" panose="02020603050405020304" pitchFamily="18" charset="0"/>
                        </a:rPr>
                        <a:t>Pandora-2S</a:t>
                      </a:r>
                    </a:p>
                    <a:p>
                      <a:pPr marL="0" marR="0">
                        <a:lnSpc>
                          <a:spcPct val="107000"/>
                        </a:lnSpc>
                        <a:spcAft>
                          <a:spcPts val="800"/>
                        </a:spcAft>
                        <a:buNone/>
                      </a:pPr>
                      <a:r>
                        <a:rPr lang="en-US" sz="1600" kern="100" dirty="0">
                          <a:effectLst/>
                          <a:latin typeface="Times New Roman" panose="02020603050405020304" pitchFamily="18" charset="0"/>
                          <a:cs typeface="Times New Roman" panose="02020603050405020304" pitchFamily="18" charset="0"/>
                        </a:rPr>
                        <a:t> </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Aft>
                          <a:spcPts val="800"/>
                        </a:spcAft>
                        <a:buNone/>
                      </a:pPr>
                      <a:r>
                        <a:rPr lang="en-IN" sz="1600" kern="100" dirty="0">
                          <a:effectLst/>
                          <a:latin typeface="Times New Roman" panose="02020603050405020304" pitchFamily="18" charset="0"/>
                          <a:cs typeface="Times New Roman" panose="02020603050405020304" pitchFamily="18" charset="0"/>
                        </a:rPr>
                        <a:t>AOD (500 and 550 nm)</a:t>
                      </a:r>
                    </a:p>
                    <a:p>
                      <a:pPr marL="0" marR="0">
                        <a:lnSpc>
                          <a:spcPct val="107000"/>
                        </a:lnSpc>
                        <a:spcAft>
                          <a:spcPts val="800"/>
                        </a:spcAft>
                        <a:buNone/>
                      </a:pPr>
                      <a:r>
                        <a:rPr lang="en-IN" sz="1600" kern="100" dirty="0">
                          <a:effectLst/>
                          <a:latin typeface="Times New Roman" panose="02020603050405020304" pitchFamily="18" charset="0"/>
                          <a:cs typeface="Times New Roman" panose="02020603050405020304" pitchFamily="18" charset="0"/>
                        </a:rPr>
                        <a:t>HCHO, NO</a:t>
                      </a:r>
                      <a:r>
                        <a:rPr lang="en-IN" sz="1600" kern="100" baseline="-25000" dirty="0">
                          <a:effectLst/>
                          <a:latin typeface="Times New Roman" panose="02020603050405020304" pitchFamily="18" charset="0"/>
                          <a:cs typeface="Times New Roman" panose="02020603050405020304" pitchFamily="18" charset="0"/>
                        </a:rPr>
                        <a:t>2</a:t>
                      </a:r>
                      <a:r>
                        <a:rPr lang="en-IN" sz="1600" kern="100" dirty="0">
                          <a:effectLst/>
                          <a:latin typeface="Times New Roman" panose="02020603050405020304" pitchFamily="18" charset="0"/>
                          <a:cs typeface="Times New Roman" panose="02020603050405020304" pitchFamily="18" charset="0"/>
                        </a:rPr>
                        <a:t>, O</a:t>
                      </a:r>
                      <a:r>
                        <a:rPr lang="en-IN" sz="1600" kern="100" baseline="-25000" dirty="0">
                          <a:effectLst/>
                          <a:latin typeface="Times New Roman" panose="02020603050405020304" pitchFamily="18" charset="0"/>
                          <a:cs typeface="Times New Roman" panose="02020603050405020304" pitchFamily="18" charset="0"/>
                        </a:rPr>
                        <a:t>3</a:t>
                      </a:r>
                      <a:endParaRPr lang="en-IN" sz="1600" kern="100" baseline="-25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Aft>
                          <a:spcPts val="800"/>
                        </a:spcAft>
                        <a:buNone/>
                      </a:pPr>
                      <a:r>
                        <a:rPr lang="en-US" sz="1600" kern="100" dirty="0">
                          <a:effectLst/>
                          <a:latin typeface="Times New Roman" panose="02020603050405020304" pitchFamily="18" charset="0"/>
                          <a:cs typeface="Times New Roman" panose="02020603050405020304" pitchFamily="18" charset="0"/>
                        </a:rPr>
                        <a:t> 280-525 nm (1S)</a:t>
                      </a:r>
                      <a:endParaRPr lang="en-IN" sz="1600" kern="100" dirty="0">
                        <a:effectLst/>
                        <a:latin typeface="Times New Roman" panose="02020603050405020304" pitchFamily="18" charset="0"/>
                        <a:cs typeface="Times New Roman" panose="02020603050405020304" pitchFamily="18" charset="0"/>
                      </a:endParaRPr>
                    </a:p>
                    <a:p>
                      <a:pPr marL="0" marR="0">
                        <a:lnSpc>
                          <a:spcPct val="107000"/>
                        </a:lnSpc>
                        <a:spcAft>
                          <a:spcPts val="800"/>
                        </a:spcAft>
                        <a:buNone/>
                      </a:pPr>
                      <a:r>
                        <a:rPr lang="en-US" sz="1600" kern="100" dirty="0">
                          <a:effectLst/>
                          <a:latin typeface="Times New Roman" panose="02020603050405020304" pitchFamily="18" charset="0"/>
                          <a:cs typeface="Times New Roman" panose="02020603050405020304" pitchFamily="18" charset="0"/>
                        </a:rPr>
                        <a:t> 400-900 nm (2S)</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IN" sz="1600" kern="100" dirty="0">
                          <a:effectLst/>
                          <a:latin typeface="Times New Roman" panose="02020603050405020304" pitchFamily="18" charset="0"/>
                          <a:cs typeface="Times New Roman" panose="02020603050405020304" pitchFamily="18" charset="0"/>
                        </a:rPr>
                        <a:t>01/01/2023 – 12/31/2023</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3888382"/>
                  </a:ext>
                </a:extLst>
              </a:tr>
              <a:tr h="490744">
                <a:tc>
                  <a:txBody>
                    <a:bodyPr/>
                    <a:lstStyle/>
                    <a:p>
                      <a:pPr marL="0" marR="0">
                        <a:lnSpc>
                          <a:spcPct val="107000"/>
                        </a:lnSpc>
                        <a:spcAft>
                          <a:spcPts val="800"/>
                        </a:spcAft>
                        <a:buNone/>
                      </a:pPr>
                      <a:r>
                        <a:rPr lang="en-IN" sz="1600" kern="100" dirty="0">
                          <a:effectLst/>
                          <a:latin typeface="Times New Roman" panose="02020603050405020304" pitchFamily="18" charset="0"/>
                          <a:cs typeface="Times New Roman" panose="02020603050405020304" pitchFamily="18" charset="0"/>
                        </a:rPr>
                        <a:t>AERONET</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Aft>
                          <a:spcPts val="800"/>
                        </a:spcAft>
                        <a:buNone/>
                      </a:pPr>
                      <a:r>
                        <a:rPr lang="en-IN" sz="1600" kern="100" dirty="0">
                          <a:effectLst/>
                          <a:latin typeface="Times New Roman" panose="02020603050405020304" pitchFamily="18" charset="0"/>
                          <a:cs typeface="Times New Roman" panose="02020603050405020304" pitchFamily="18" charset="0"/>
                        </a:rPr>
                        <a:t>AOD (500 nm)</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Aft>
                          <a:spcPts val="800"/>
                        </a:spcAft>
                        <a:buNone/>
                      </a:pPr>
                      <a:r>
                        <a:rPr lang="en-US" sz="1600" kern="100" dirty="0">
                          <a:effectLst/>
                          <a:latin typeface="Times New Roman" panose="02020603050405020304" pitchFamily="18" charset="0"/>
                          <a:cs typeface="Times New Roman" panose="02020603050405020304" pitchFamily="18" charset="0"/>
                        </a:rPr>
                        <a:t>340-1020 nm</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IN" sz="1600" kern="100" dirty="0">
                          <a:effectLst/>
                          <a:latin typeface="Times New Roman" panose="02020603050405020304" pitchFamily="18" charset="0"/>
                          <a:cs typeface="Times New Roman" panose="02020603050405020304" pitchFamily="18" charset="0"/>
                        </a:rPr>
                        <a:t>01/01/2023 – 12/31/2023</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0703273"/>
                  </a:ext>
                </a:extLst>
              </a:tr>
              <a:tr h="490744">
                <a:tc>
                  <a:txBody>
                    <a:bodyPr/>
                    <a:lstStyle/>
                    <a:p>
                      <a:pPr marL="0" marR="0">
                        <a:lnSpc>
                          <a:spcPct val="107000"/>
                        </a:lnSpc>
                        <a:spcAft>
                          <a:spcPts val="800"/>
                        </a:spcAft>
                        <a:buNone/>
                      </a:pPr>
                      <a:r>
                        <a:rPr lang="en-IN" sz="1600" kern="100">
                          <a:effectLst/>
                          <a:latin typeface="Times New Roman" panose="02020603050405020304" pitchFamily="18" charset="0"/>
                          <a:cs typeface="Times New Roman" panose="02020603050405020304" pitchFamily="18" charset="0"/>
                        </a:rPr>
                        <a:t>TEMPO</a:t>
                      </a:r>
                      <a:endParaRPr lang="en-IN"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Aft>
                          <a:spcPts val="800"/>
                        </a:spcAft>
                        <a:buNone/>
                      </a:pPr>
                      <a:r>
                        <a:rPr lang="en-IN" sz="1600" kern="100" dirty="0">
                          <a:effectLst/>
                          <a:latin typeface="Times New Roman" panose="02020603050405020304" pitchFamily="18" charset="0"/>
                          <a:cs typeface="Times New Roman" panose="02020603050405020304" pitchFamily="18" charset="0"/>
                        </a:rPr>
                        <a:t>AOD (550 nm), HCHO, NO</a:t>
                      </a:r>
                      <a:r>
                        <a:rPr lang="en-IN" sz="1600" kern="100" baseline="-25000" dirty="0">
                          <a:effectLst/>
                          <a:latin typeface="Times New Roman" panose="02020603050405020304" pitchFamily="18" charset="0"/>
                          <a:cs typeface="Times New Roman" panose="02020603050405020304" pitchFamily="18" charset="0"/>
                        </a:rPr>
                        <a:t>2</a:t>
                      </a:r>
                      <a:r>
                        <a:rPr lang="en-IN" sz="1600" kern="100" dirty="0">
                          <a:effectLst/>
                          <a:latin typeface="Times New Roman" panose="02020603050405020304" pitchFamily="18" charset="0"/>
                          <a:cs typeface="Times New Roman" panose="02020603050405020304" pitchFamily="18" charset="0"/>
                        </a:rPr>
                        <a:t>, O</a:t>
                      </a:r>
                      <a:r>
                        <a:rPr lang="en-IN" sz="1600" kern="100" baseline="-25000" dirty="0">
                          <a:effectLst/>
                          <a:latin typeface="Times New Roman" panose="02020603050405020304" pitchFamily="18" charset="0"/>
                          <a:cs typeface="Times New Roman" panose="02020603050405020304" pitchFamily="18" charset="0"/>
                        </a:rPr>
                        <a:t>3</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Aft>
                          <a:spcPts val="800"/>
                        </a:spcAft>
                        <a:buNone/>
                      </a:pPr>
                      <a:r>
                        <a:rPr lang="en-US" sz="1600" kern="100" dirty="0">
                          <a:effectLst/>
                          <a:latin typeface="Times New Roman" panose="02020603050405020304" pitchFamily="18" charset="0"/>
                          <a:cs typeface="Times New Roman" panose="02020603050405020304" pitchFamily="18" charset="0"/>
                        </a:rPr>
                        <a:t>290-740 nm</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IN" sz="1600" kern="100" dirty="0">
                          <a:effectLst/>
                          <a:latin typeface="Times New Roman" panose="02020603050405020304" pitchFamily="18" charset="0"/>
                          <a:cs typeface="Times New Roman" panose="02020603050405020304" pitchFamily="18" charset="0"/>
                        </a:rPr>
                        <a:t>08/02/2023 – 11/30/2023</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8447898"/>
                  </a:ext>
                </a:extLst>
              </a:tr>
            </a:tbl>
          </a:graphicData>
        </a:graphic>
      </p:graphicFrame>
      <p:sp>
        <p:nvSpPr>
          <p:cNvPr id="5" name="TextBox 4">
            <a:extLst>
              <a:ext uri="{FF2B5EF4-FFF2-40B4-BE49-F238E27FC236}">
                <a16:creationId xmlns:a16="http://schemas.microsoft.com/office/drawing/2014/main" id="{8516BE51-9F02-3589-295D-D33D4C88AB96}"/>
              </a:ext>
            </a:extLst>
          </p:cNvPr>
          <p:cNvSpPr txBox="1"/>
          <p:nvPr/>
        </p:nvSpPr>
        <p:spPr>
          <a:xfrm>
            <a:off x="310101" y="777081"/>
            <a:ext cx="6096000" cy="369332"/>
          </a:xfrm>
          <a:prstGeom prst="rect">
            <a:avLst/>
          </a:prstGeom>
          <a:noFill/>
        </p:spPr>
        <p:txBody>
          <a:bodyPr wrap="square">
            <a:spAutoFit/>
          </a:bodyPr>
          <a:lstStyle/>
          <a:p>
            <a:pPr algn="just"/>
            <a:r>
              <a:rPr lang="en-IN" sz="1800" b="1" dirty="0">
                <a:latin typeface="Times New Roman" panose="02020603050405020304" pitchFamily="18" charset="0"/>
                <a:cs typeface="Times New Roman" panose="02020603050405020304" pitchFamily="18" charset="0"/>
              </a:rPr>
              <a:t>Data retrieval, and processing</a:t>
            </a:r>
          </a:p>
        </p:txBody>
      </p:sp>
      <p:pic>
        <p:nvPicPr>
          <p:cNvPr id="10" name="Picture 9">
            <a:extLst>
              <a:ext uri="{FF2B5EF4-FFF2-40B4-BE49-F238E27FC236}">
                <a16:creationId xmlns:a16="http://schemas.microsoft.com/office/drawing/2014/main" id="{AC6722EB-56DF-772F-EE4E-0A29ACEF8F38}"/>
              </a:ext>
            </a:extLst>
          </p:cNvPr>
          <p:cNvPicPr>
            <a:picLocks/>
          </p:cNvPicPr>
          <p:nvPr/>
        </p:nvPicPr>
        <p:blipFill>
          <a:blip r:embed="rId6"/>
          <a:stretch>
            <a:fillRect/>
          </a:stretch>
        </p:blipFill>
        <p:spPr>
          <a:xfrm>
            <a:off x="94296" y="4020047"/>
            <a:ext cx="7315200" cy="2743200"/>
          </a:xfrm>
          <a:prstGeom prst="rect">
            <a:avLst/>
          </a:prstGeom>
        </p:spPr>
      </p:pic>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1F75DA8C-C297-6806-5EAD-61E0ACDFB08F}"/>
                  </a:ext>
                </a:extLst>
              </p14:cNvPr>
              <p14:cNvContentPartPr/>
              <p14:nvPr/>
            </p14:nvContentPartPr>
            <p14:xfrm rot="-768239">
              <a:off x="2412151" y="4421886"/>
              <a:ext cx="393886" cy="365871"/>
            </p14:xfrm>
          </p:contentPart>
        </mc:Choice>
        <mc:Fallback xmlns="">
          <p:pic>
            <p:nvPicPr>
              <p:cNvPr id="13" name="Ink 12">
                <a:extLst>
                  <a:ext uri="{FF2B5EF4-FFF2-40B4-BE49-F238E27FC236}">
                    <a16:creationId xmlns:a16="http://schemas.microsoft.com/office/drawing/2014/main" id="{1F75DA8C-C297-6806-5EAD-61E0ACDFB08F}"/>
                  </a:ext>
                </a:extLst>
              </p:cNvPr>
              <p:cNvPicPr/>
              <p:nvPr/>
            </p:nvPicPr>
            <p:blipFill>
              <a:blip r:embed="rId8"/>
              <a:stretch>
                <a:fillRect/>
              </a:stretch>
            </p:blipFill>
            <p:spPr>
              <a:xfrm rot="-768239">
                <a:off x="2403158" y="4412883"/>
                <a:ext cx="411512" cy="38351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0C9BC52F-0EC4-FD96-F169-1C3134F102C5}"/>
                  </a:ext>
                </a:extLst>
              </p14:cNvPr>
              <p14:cNvContentPartPr/>
              <p14:nvPr/>
            </p14:nvContentPartPr>
            <p14:xfrm rot="-544417">
              <a:off x="2865571" y="4843673"/>
              <a:ext cx="329069" cy="329069"/>
            </p14:xfrm>
          </p:contentPart>
        </mc:Choice>
        <mc:Fallback xmlns="">
          <p:pic>
            <p:nvPicPr>
              <p:cNvPr id="14" name="Ink 13">
                <a:extLst>
                  <a:ext uri="{FF2B5EF4-FFF2-40B4-BE49-F238E27FC236}">
                    <a16:creationId xmlns:a16="http://schemas.microsoft.com/office/drawing/2014/main" id="{0C9BC52F-0EC4-FD96-F169-1C3134F102C5}"/>
                  </a:ext>
                </a:extLst>
              </p:cNvPr>
              <p:cNvPicPr/>
              <p:nvPr/>
            </p:nvPicPr>
            <p:blipFill>
              <a:blip r:embed="rId10"/>
              <a:stretch>
                <a:fillRect/>
              </a:stretch>
            </p:blipFill>
            <p:spPr>
              <a:xfrm rot="-544417">
                <a:off x="2856570" y="4834672"/>
                <a:ext cx="346711" cy="34671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601FBAFE-B03D-5907-4BE7-8A34847793F9}"/>
                  </a:ext>
                </a:extLst>
              </p14:cNvPr>
              <p14:cNvContentPartPr/>
              <p14:nvPr/>
            </p14:nvContentPartPr>
            <p14:xfrm rot="-567271">
              <a:off x="3651461" y="4849549"/>
              <a:ext cx="323041" cy="322742"/>
            </p14:xfrm>
          </p:contentPart>
        </mc:Choice>
        <mc:Fallback xmlns="">
          <p:pic>
            <p:nvPicPr>
              <p:cNvPr id="15" name="Ink 14">
                <a:extLst>
                  <a:ext uri="{FF2B5EF4-FFF2-40B4-BE49-F238E27FC236}">
                    <a16:creationId xmlns:a16="http://schemas.microsoft.com/office/drawing/2014/main" id="{601FBAFE-B03D-5907-4BE7-8A34847793F9}"/>
                  </a:ext>
                </a:extLst>
              </p:cNvPr>
              <p:cNvPicPr/>
              <p:nvPr/>
            </p:nvPicPr>
            <p:blipFill>
              <a:blip r:embed="rId12"/>
              <a:stretch>
                <a:fillRect/>
              </a:stretch>
            </p:blipFill>
            <p:spPr>
              <a:xfrm rot="-567271">
                <a:off x="3642468" y="4840554"/>
                <a:ext cx="340668" cy="340372"/>
              </a:xfrm>
              <a:prstGeom prst="rect">
                <a:avLst/>
              </a:prstGeom>
            </p:spPr>
          </p:pic>
        </mc:Fallback>
      </mc:AlternateContent>
    </p:spTree>
    <p:extLst>
      <p:ext uri="{BB962C8B-B14F-4D97-AF65-F5344CB8AC3E}">
        <p14:creationId xmlns:p14="http://schemas.microsoft.com/office/powerpoint/2010/main" val="412518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 fill="hold"/>
                                        <p:tgtEl>
                                          <p:spTgt spid="13"/>
                                        </p:tgtEl>
                                        <p:attrNameLst>
                                          <p:attrName>drawProgress</p:attrName>
                                        </p:attrNameLst>
                                      </p:cBhvr>
                                      <p:tavLst>
                                        <p:tav tm="0">
                                          <p:val>
                                            <p:fltVal val="0"/>
                                          </p:val>
                                        </p:tav>
                                        <p:tav tm="100000">
                                          <p:val>
                                            <p:fltVal val="1"/>
                                          </p:val>
                                        </p:tav>
                                      </p:tavLst>
                                    </p:anim>
                                  </p:childTnLst>
                                </p:cTn>
                              </p:par>
                              <p:par>
                                <p:cTn id="8" presetID="63"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 fill="hold"/>
                                        <p:tgtEl>
                                          <p:spTgt spid="14"/>
                                        </p:tgtEl>
                                        <p:attrNameLst>
                                          <p:attrName>drawProgress</p:attrName>
                                        </p:attrNameLst>
                                      </p:cBhvr>
                                      <p:tavLst>
                                        <p:tav tm="0">
                                          <p:val>
                                            <p:fltVal val="0"/>
                                          </p:val>
                                        </p:tav>
                                        <p:tav tm="100000">
                                          <p:val>
                                            <p:fltVal val="1"/>
                                          </p:val>
                                        </p:tav>
                                      </p:tavLst>
                                    </p:anim>
                                  </p:childTnLst>
                                </p:cTn>
                              </p:par>
                              <p:par>
                                <p:cTn id="11" presetID="63"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 fill="hold"/>
                                        <p:tgtEl>
                                          <p:spTgt spid="15"/>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F7CB7-DC33-91D2-E1A7-C13CFD229EBE}"/>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7960F92B-BB68-8C36-9DD3-DE2A063EC624}"/>
              </a:ext>
            </a:extLst>
          </p:cNvPr>
          <p:cNvSpPr txBox="1"/>
          <p:nvPr/>
        </p:nvSpPr>
        <p:spPr>
          <a:xfrm>
            <a:off x="88863" y="4942902"/>
            <a:ext cx="12103137" cy="1914114"/>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Pandora showed strong agreement with AERONET sites, with NEON_CLBJ (32 km away) and OU_NWC (302 km away) following Arlington’s trends; NEON_CLBJ had the highest correlation (R =0.79).</a:t>
            </a:r>
          </a:p>
          <a:p>
            <a:pPr marL="285750" marR="0" indent="-285750" algn="just">
              <a:spcAft>
                <a:spcPts val="8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Seguin_Texas and Univ_of_Houston displayed moderately lower correlations (R = 0.61 and R = 0.59, respectively), with slightly different AOD amplitudes likely due to local sources and meteorological variations.</a:t>
            </a:r>
          </a:p>
          <a:p>
            <a:pPr marL="285750" marR="0" indent="-285750" algn="just">
              <a:spcAft>
                <a:spcPts val="8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These results highlight Pandora’s ability to capture regional aerosol variability and complement ground-based networks, though localized AOD peaks show the need for denser monitoring to capture fine-scale variations.</a:t>
            </a:r>
            <a:endParaRPr lang="en-IN" dirty="0">
              <a:effectLst/>
              <a:latin typeface="Times New Roman" panose="02020603050405020304" pitchFamily="18" charset="0"/>
              <a:ea typeface="Aptos" panose="020B0004020202020204" pitchFamily="34"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7E603B0-70E6-EEA1-EF8A-E61B96B6B63E}"/>
                  </a:ext>
                </a:extLst>
              </p14:cNvPr>
              <p14:cNvContentPartPr/>
              <p14:nvPr/>
            </p14:nvContentPartPr>
            <p14:xfrm>
              <a:off x="5605435" y="3927913"/>
              <a:ext cx="360" cy="360"/>
            </p14:xfrm>
          </p:contentPart>
        </mc:Choice>
        <mc:Fallback xmlns="">
          <p:pic>
            <p:nvPicPr>
              <p:cNvPr id="2" name="Ink 1">
                <a:extLst>
                  <a:ext uri="{FF2B5EF4-FFF2-40B4-BE49-F238E27FC236}">
                    <a16:creationId xmlns:a16="http://schemas.microsoft.com/office/drawing/2014/main" id="{07E603B0-70E6-EEA1-EF8A-E61B96B6B63E}"/>
                  </a:ext>
                </a:extLst>
              </p:cNvPr>
              <p:cNvPicPr/>
              <p:nvPr/>
            </p:nvPicPr>
            <p:blipFill>
              <a:blip r:embed="rId11"/>
              <a:stretch>
                <a:fillRect/>
              </a:stretch>
            </p:blipFill>
            <p:spPr>
              <a:xfrm>
                <a:off x="5599315" y="3921793"/>
                <a:ext cx="12600" cy="12600"/>
              </a:xfrm>
              <a:prstGeom prst="rect">
                <a:avLst/>
              </a:prstGeom>
            </p:spPr>
          </p:pic>
        </mc:Fallback>
      </mc:AlternateContent>
      <p:sp>
        <p:nvSpPr>
          <p:cNvPr id="8" name="TextBox 7">
            <a:extLst>
              <a:ext uri="{FF2B5EF4-FFF2-40B4-BE49-F238E27FC236}">
                <a16:creationId xmlns:a16="http://schemas.microsoft.com/office/drawing/2014/main" id="{D8126E8E-07E5-4C06-7F3E-5C3D2985AF1E}"/>
              </a:ext>
            </a:extLst>
          </p:cNvPr>
          <p:cNvSpPr txBox="1"/>
          <p:nvPr/>
        </p:nvSpPr>
        <p:spPr>
          <a:xfrm>
            <a:off x="42922" y="168613"/>
            <a:ext cx="11904720" cy="461665"/>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Comparison of Pandora and AERONET AOD during </a:t>
            </a:r>
            <a:r>
              <a:rPr lang="en-IN" sz="2400" b="1" dirty="0">
                <a:latin typeface="Times New Roman" panose="02020603050405020304" pitchFamily="18" charset="0"/>
                <a:cs typeface="Times New Roman" panose="02020603050405020304" pitchFamily="18" charset="0"/>
              </a:rPr>
              <a:t>late-summer events, 2023</a:t>
            </a:r>
          </a:p>
        </p:txBody>
      </p:sp>
      <p:sp>
        <p:nvSpPr>
          <p:cNvPr id="3" name="TextBox 2">
            <a:extLst>
              <a:ext uri="{FF2B5EF4-FFF2-40B4-BE49-F238E27FC236}">
                <a16:creationId xmlns:a16="http://schemas.microsoft.com/office/drawing/2014/main" id="{9C989C26-9DDC-DC19-7564-26A2A41787FA}"/>
              </a:ext>
            </a:extLst>
          </p:cNvPr>
          <p:cNvSpPr txBox="1"/>
          <p:nvPr/>
        </p:nvSpPr>
        <p:spPr>
          <a:xfrm>
            <a:off x="305689" y="758079"/>
            <a:ext cx="5643716" cy="584775"/>
          </a:xfrm>
          <a:prstGeom prst="rect">
            <a:avLst/>
          </a:prstGeom>
          <a:noFill/>
        </p:spPr>
        <p:txBody>
          <a:bodyPr wrap="square">
            <a:spAutoFit/>
          </a:bodyPr>
          <a:lstStyle/>
          <a:p>
            <a:pPr algn="ctr"/>
            <a:r>
              <a:rPr lang="en-US" sz="1600" b="1" dirty="0">
                <a:latin typeface="Times New Roman" panose="02020603050405020304" pitchFamily="18" charset="0"/>
                <a:cs typeface="Times New Roman" panose="02020603050405020304" pitchFamily="18" charset="0"/>
              </a:rPr>
              <a:t>Daily mean AOD at 500 nm from four AERONET sites compared with Pandora measurements, August-October, 2023</a:t>
            </a:r>
            <a:endParaRPr lang="en-IN" sz="16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316FBA3-169B-6458-DF70-6F72351704F1}"/>
              </a:ext>
            </a:extLst>
          </p:cNvPr>
          <p:cNvSpPr txBox="1"/>
          <p:nvPr/>
        </p:nvSpPr>
        <p:spPr>
          <a:xfrm>
            <a:off x="6140431" y="630278"/>
            <a:ext cx="6100916" cy="584775"/>
          </a:xfrm>
          <a:prstGeom prst="rect">
            <a:avLst/>
          </a:prstGeom>
          <a:noFill/>
        </p:spPr>
        <p:txBody>
          <a:bodyPr wrap="square">
            <a:spAutoFit/>
          </a:bodyPr>
          <a:lstStyle/>
          <a:p>
            <a:pPr algn="ctr"/>
            <a:r>
              <a:rPr lang="en-US" sz="1600" b="1" dirty="0">
                <a:latin typeface="Times New Roman" panose="02020603050405020304" pitchFamily="18" charset="0"/>
                <a:cs typeface="Times New Roman" panose="02020603050405020304" pitchFamily="18" charset="0"/>
              </a:rPr>
              <a:t>Correlation of daily mean AOD between Pandora and four AERONET sites, 2023</a:t>
            </a:r>
            <a:endParaRPr lang="en-IN" sz="1600" b="1"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D15A376-C4B9-7A74-973E-36E1E8741D26}"/>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6550264" y="1190950"/>
            <a:ext cx="5486400" cy="3657600"/>
          </a:xfrm>
          <a:prstGeom prst="rect">
            <a:avLst/>
          </a:prstGeom>
        </p:spPr>
      </p:pic>
      <p:pic>
        <p:nvPicPr>
          <p:cNvPr id="15" name="Picture 14">
            <a:extLst>
              <a:ext uri="{FF2B5EF4-FFF2-40B4-BE49-F238E27FC236}">
                <a16:creationId xmlns:a16="http://schemas.microsoft.com/office/drawing/2014/main" id="{C81A8594-DFEE-FDBE-51E1-1C1F096B15CA}"/>
              </a:ext>
            </a:extLst>
          </p:cNvPr>
          <p:cNvPicPr>
            <a:picLocks noChangeAspect="1"/>
          </p:cNvPicPr>
          <p:nvPr/>
        </p:nvPicPr>
        <p:blipFill>
          <a:blip r:embed="rId13"/>
          <a:stretch>
            <a:fillRect/>
          </a:stretch>
        </p:blipFill>
        <p:spPr>
          <a:xfrm>
            <a:off x="88863" y="1716425"/>
            <a:ext cx="6355903" cy="2513902"/>
          </a:xfrm>
          <a:prstGeom prst="rect">
            <a:avLst/>
          </a:prstGeom>
        </p:spPr>
      </p:pic>
    </p:spTree>
    <p:extLst>
      <p:ext uri="{BB962C8B-B14F-4D97-AF65-F5344CB8AC3E}">
        <p14:creationId xmlns:p14="http://schemas.microsoft.com/office/powerpoint/2010/main" val="3433244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D453A-2CA9-CAE0-09C1-197477A82DD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972952B-5039-E4A0-A23D-FDB45242A29F}"/>
              </a:ext>
            </a:extLst>
          </p:cNvPr>
          <p:cNvSpPr txBox="1"/>
          <p:nvPr/>
        </p:nvSpPr>
        <p:spPr>
          <a:xfrm>
            <a:off x="271732" y="119766"/>
            <a:ext cx="6208581" cy="461665"/>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Comparison of Pandora AOD with TEMPO</a:t>
            </a:r>
          </a:p>
        </p:txBody>
      </p:sp>
      <p:sp>
        <p:nvSpPr>
          <p:cNvPr id="3" name="TextBox 2">
            <a:extLst>
              <a:ext uri="{FF2B5EF4-FFF2-40B4-BE49-F238E27FC236}">
                <a16:creationId xmlns:a16="http://schemas.microsoft.com/office/drawing/2014/main" id="{C7DCE7BA-0717-5522-BAB4-394F829B2564}"/>
              </a:ext>
            </a:extLst>
          </p:cNvPr>
          <p:cNvSpPr txBox="1"/>
          <p:nvPr/>
        </p:nvSpPr>
        <p:spPr>
          <a:xfrm>
            <a:off x="131166" y="661684"/>
            <a:ext cx="6889744" cy="1077218"/>
          </a:xfrm>
          <a:prstGeom prst="rect">
            <a:avLst/>
          </a:prstGeom>
          <a:noFill/>
        </p:spPr>
        <p:txBody>
          <a:bodyPr wrap="square">
            <a:spAutoFit/>
          </a:bodyPr>
          <a:lstStyle/>
          <a:p>
            <a:pPr algn="ctr"/>
            <a:r>
              <a:rPr lang="en-US" sz="1600" b="1" dirty="0">
                <a:latin typeface="Times New Roman" panose="02020603050405020304" pitchFamily="18" charset="0"/>
                <a:cs typeface="Times New Roman" panose="02020603050405020304" pitchFamily="18" charset="0"/>
              </a:rPr>
              <a:t>Daily mean AOD at 550 nm from TEMPO compared with Pandora measurements at Arlington</a:t>
            </a:r>
            <a:r>
              <a:rPr lang="en-IN" sz="160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(a) January-December 2023, (b) August–October 2023</a:t>
            </a:r>
          </a:p>
          <a:p>
            <a:pPr algn="ctr"/>
            <a:endParaRPr lang="en-IN" sz="16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684F694-C215-68AA-5759-EF9ED947DC9F}"/>
              </a:ext>
            </a:extLst>
          </p:cNvPr>
          <p:cNvSpPr txBox="1"/>
          <p:nvPr/>
        </p:nvSpPr>
        <p:spPr>
          <a:xfrm>
            <a:off x="6694243" y="168134"/>
            <a:ext cx="5539538" cy="584775"/>
          </a:xfrm>
          <a:prstGeom prst="rect">
            <a:avLst/>
          </a:prstGeom>
          <a:noFill/>
        </p:spPr>
        <p:txBody>
          <a:bodyPr wrap="square">
            <a:spAutoFit/>
          </a:bodyPr>
          <a:lstStyle/>
          <a:p>
            <a:pPr algn="ctr"/>
            <a:r>
              <a:rPr lang="en-US" sz="1600" b="1" dirty="0">
                <a:latin typeface="Times New Roman" panose="02020603050405020304" pitchFamily="18" charset="0"/>
                <a:cs typeface="Times New Roman" panose="02020603050405020304" pitchFamily="18" charset="0"/>
              </a:rPr>
              <a:t>Correlation of daily mean AOD between Pandora and TEMPO at Arlington, August-October, 2023</a:t>
            </a:r>
            <a:endParaRPr lang="en-IN" sz="16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CD77AB9-AA9A-04D0-FBEC-F884C52E138A}"/>
              </a:ext>
            </a:extLst>
          </p:cNvPr>
          <p:cNvSpPr txBox="1"/>
          <p:nvPr/>
        </p:nvSpPr>
        <p:spPr>
          <a:xfrm>
            <a:off x="6592264" y="3503133"/>
            <a:ext cx="5408272" cy="3139321"/>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TEMPO (red) and Pandora (black) AOD at 550 nm generally agree  (R = 0.66) with similar seasonal trends.</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Notable elevated AOD levels from TEMPO occurred in September and October. Around noon, the sun is nearly behind the satellite, creating a backscattering geometry that increases apparent surface reflectance and cloud contamination, potentially leading to overestimated TEMPO AOD (per communication with Dr. Hai Zhang, NOAA).</a:t>
            </a:r>
            <a:endParaRPr lang="en-IN"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19128EEE-C209-C94E-4119-FA61284B9B49}"/>
              </a:ext>
            </a:extLst>
          </p:cNvPr>
          <p:cNvPicPr>
            <a:picLocks/>
          </p:cNvPicPr>
          <p:nvPr/>
        </p:nvPicPr>
        <p:blipFill>
          <a:blip r:embed="rId2"/>
          <a:stretch>
            <a:fillRect/>
          </a:stretch>
        </p:blipFill>
        <p:spPr>
          <a:xfrm>
            <a:off x="271732" y="1423221"/>
            <a:ext cx="6400800" cy="2743200"/>
          </a:xfrm>
          <a:prstGeom prst="rect">
            <a:avLst/>
          </a:prstGeom>
        </p:spPr>
      </p:pic>
      <p:pic>
        <p:nvPicPr>
          <p:cNvPr id="15" name="Picture 14">
            <a:extLst>
              <a:ext uri="{FF2B5EF4-FFF2-40B4-BE49-F238E27FC236}">
                <a16:creationId xmlns:a16="http://schemas.microsoft.com/office/drawing/2014/main" id="{92208CC2-CAA1-C440-C7F5-C4720310E647}"/>
              </a:ext>
            </a:extLst>
          </p:cNvPr>
          <p:cNvPicPr>
            <a:picLocks/>
          </p:cNvPicPr>
          <p:nvPr/>
        </p:nvPicPr>
        <p:blipFill>
          <a:blip r:embed="rId3"/>
          <a:stretch>
            <a:fillRect/>
          </a:stretch>
        </p:blipFill>
        <p:spPr>
          <a:xfrm>
            <a:off x="271732" y="4165263"/>
            <a:ext cx="6400800" cy="2743200"/>
          </a:xfrm>
          <a:prstGeom prst="rect">
            <a:avLst/>
          </a:prstGeom>
        </p:spPr>
      </p:pic>
      <p:sp>
        <p:nvSpPr>
          <p:cNvPr id="17" name="TextBox 16">
            <a:extLst>
              <a:ext uri="{FF2B5EF4-FFF2-40B4-BE49-F238E27FC236}">
                <a16:creationId xmlns:a16="http://schemas.microsoft.com/office/drawing/2014/main" id="{B26AC2AA-B05D-3AED-8352-2EA2A3653ECE}"/>
              </a:ext>
            </a:extLst>
          </p:cNvPr>
          <p:cNvSpPr txBox="1"/>
          <p:nvPr/>
        </p:nvSpPr>
        <p:spPr>
          <a:xfrm>
            <a:off x="150251" y="1370917"/>
            <a:ext cx="389850" cy="369332"/>
          </a:xfrm>
          <a:prstGeom prst="rect">
            <a:avLst/>
          </a:prstGeom>
          <a:noFill/>
        </p:spPr>
        <p:txBody>
          <a:bodyPr wrap="none" rtlCol="0">
            <a:spAutoFit/>
          </a:bodyPr>
          <a:lstStyle/>
          <a:p>
            <a:r>
              <a:rPr lang="en-US" b="1" dirty="0"/>
              <a:t>a)</a:t>
            </a:r>
            <a:endParaRPr lang="en-IN" b="1" dirty="0"/>
          </a:p>
        </p:txBody>
      </p:sp>
      <p:sp>
        <p:nvSpPr>
          <p:cNvPr id="21" name="TextBox 20">
            <a:extLst>
              <a:ext uri="{FF2B5EF4-FFF2-40B4-BE49-F238E27FC236}">
                <a16:creationId xmlns:a16="http://schemas.microsoft.com/office/drawing/2014/main" id="{B31B7B72-8CEE-4958-BCD4-ECEDC80FE8BD}"/>
              </a:ext>
            </a:extLst>
          </p:cNvPr>
          <p:cNvSpPr txBox="1"/>
          <p:nvPr/>
        </p:nvSpPr>
        <p:spPr>
          <a:xfrm>
            <a:off x="191464" y="4196106"/>
            <a:ext cx="402674" cy="369332"/>
          </a:xfrm>
          <a:prstGeom prst="rect">
            <a:avLst/>
          </a:prstGeom>
          <a:noFill/>
        </p:spPr>
        <p:txBody>
          <a:bodyPr wrap="none" rtlCol="0">
            <a:spAutoFit/>
          </a:bodyPr>
          <a:lstStyle/>
          <a:p>
            <a:r>
              <a:rPr lang="en-US" b="1" dirty="0"/>
              <a:t>b)</a:t>
            </a:r>
            <a:endParaRPr lang="en-IN" b="1" dirty="0"/>
          </a:p>
        </p:txBody>
      </p:sp>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79A0C856-7E8F-F227-39CA-934EF68EDAD3}"/>
                  </a:ext>
                </a:extLst>
              </p14:cNvPr>
              <p14:cNvContentPartPr/>
              <p14:nvPr/>
            </p14:nvContentPartPr>
            <p14:xfrm rot="-595557">
              <a:off x="2723656" y="5246429"/>
              <a:ext cx="446448" cy="446448"/>
            </p14:xfrm>
          </p:contentPart>
        </mc:Choice>
        <mc:Fallback xmlns="">
          <p:pic>
            <p:nvPicPr>
              <p:cNvPr id="22" name="Ink 21">
                <a:extLst>
                  <a:ext uri="{FF2B5EF4-FFF2-40B4-BE49-F238E27FC236}">
                    <a16:creationId xmlns:a16="http://schemas.microsoft.com/office/drawing/2014/main" id="{79A0C856-7E8F-F227-39CA-934EF68EDAD3}"/>
                  </a:ext>
                </a:extLst>
              </p:cNvPr>
              <p:cNvPicPr/>
              <p:nvPr/>
            </p:nvPicPr>
            <p:blipFill>
              <a:blip r:embed="rId5"/>
              <a:stretch>
                <a:fillRect/>
              </a:stretch>
            </p:blipFill>
            <p:spPr>
              <a:xfrm rot="-595557">
                <a:off x="2714662" y="5237428"/>
                <a:ext cx="464076" cy="46409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2">
                <a:extLst>
                  <a:ext uri="{FF2B5EF4-FFF2-40B4-BE49-F238E27FC236}">
                    <a16:creationId xmlns:a16="http://schemas.microsoft.com/office/drawing/2014/main" id="{1A6B6DF5-5F09-CFAB-F27E-51204F0C5D8A}"/>
                  </a:ext>
                </a:extLst>
              </p14:cNvPr>
              <p14:cNvContentPartPr/>
              <p14:nvPr/>
            </p14:nvContentPartPr>
            <p14:xfrm rot="-823170">
              <a:off x="3884740" y="5195298"/>
              <a:ext cx="365238" cy="365238"/>
            </p14:xfrm>
          </p:contentPart>
        </mc:Choice>
        <mc:Fallback xmlns="">
          <p:pic>
            <p:nvPicPr>
              <p:cNvPr id="23" name="Ink 22">
                <a:extLst>
                  <a:ext uri="{FF2B5EF4-FFF2-40B4-BE49-F238E27FC236}">
                    <a16:creationId xmlns:a16="http://schemas.microsoft.com/office/drawing/2014/main" id="{1A6B6DF5-5F09-CFAB-F27E-51204F0C5D8A}"/>
                  </a:ext>
                </a:extLst>
              </p:cNvPr>
              <p:cNvPicPr/>
              <p:nvPr/>
            </p:nvPicPr>
            <p:blipFill>
              <a:blip r:embed="rId7"/>
              <a:stretch>
                <a:fillRect/>
              </a:stretch>
            </p:blipFill>
            <p:spPr>
              <a:xfrm rot="-823170">
                <a:off x="3875744" y="5186293"/>
                <a:ext cx="382870" cy="38288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3">
                <a:extLst>
                  <a:ext uri="{FF2B5EF4-FFF2-40B4-BE49-F238E27FC236}">
                    <a16:creationId xmlns:a16="http://schemas.microsoft.com/office/drawing/2014/main" id="{2F001BD4-519F-B7D8-3AD6-89651119C97C}"/>
                  </a:ext>
                </a:extLst>
              </p14:cNvPr>
              <p14:cNvContentPartPr/>
              <p14:nvPr/>
            </p14:nvContentPartPr>
            <p14:xfrm rot="-682849">
              <a:off x="6205064" y="4864226"/>
              <a:ext cx="318750" cy="318750"/>
            </p14:xfrm>
          </p:contentPart>
        </mc:Choice>
        <mc:Fallback xmlns="">
          <p:pic>
            <p:nvPicPr>
              <p:cNvPr id="24" name="Ink 23">
                <a:extLst>
                  <a:ext uri="{FF2B5EF4-FFF2-40B4-BE49-F238E27FC236}">
                    <a16:creationId xmlns:a16="http://schemas.microsoft.com/office/drawing/2014/main" id="{2F001BD4-519F-B7D8-3AD6-89651119C97C}"/>
                  </a:ext>
                </a:extLst>
              </p:cNvPr>
              <p:cNvPicPr/>
              <p:nvPr/>
            </p:nvPicPr>
            <p:blipFill>
              <a:blip r:embed="rId9"/>
              <a:stretch>
                <a:fillRect/>
              </a:stretch>
            </p:blipFill>
            <p:spPr>
              <a:xfrm rot="-682849">
                <a:off x="6196070" y="4855232"/>
                <a:ext cx="336378" cy="336378"/>
              </a:xfrm>
              <a:prstGeom prst="rect">
                <a:avLst/>
              </a:prstGeom>
            </p:spPr>
          </p:pic>
        </mc:Fallback>
      </mc:AlternateContent>
      <p:pic>
        <p:nvPicPr>
          <p:cNvPr id="5" name="Picture 4">
            <a:extLst>
              <a:ext uri="{FF2B5EF4-FFF2-40B4-BE49-F238E27FC236}">
                <a16:creationId xmlns:a16="http://schemas.microsoft.com/office/drawing/2014/main" id="{D01C0872-765D-5AB2-D4C1-BEC9755A2267}"/>
              </a:ext>
            </a:extLst>
          </p:cNvPr>
          <p:cNvPicPr>
            <a:picLocks/>
          </p:cNvPicPr>
          <p:nvPr/>
        </p:nvPicPr>
        <p:blipFill>
          <a:blip r:embed="rId10"/>
          <a:stretch>
            <a:fillRect/>
          </a:stretch>
        </p:blipFill>
        <p:spPr>
          <a:xfrm>
            <a:off x="7863812" y="752909"/>
            <a:ext cx="3200400" cy="2743200"/>
          </a:xfrm>
          <a:prstGeom prst="rect">
            <a:avLst/>
          </a:prstGeom>
        </p:spPr>
      </p:pic>
    </p:spTree>
    <p:extLst>
      <p:ext uri="{BB962C8B-B14F-4D97-AF65-F5344CB8AC3E}">
        <p14:creationId xmlns:p14="http://schemas.microsoft.com/office/powerpoint/2010/main" val="2153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 fill="hold"/>
                                        <p:tgtEl>
                                          <p:spTgt spid="22"/>
                                        </p:tgtEl>
                                        <p:attrNameLst>
                                          <p:attrName>drawProgress</p:attrName>
                                        </p:attrNameLst>
                                      </p:cBhvr>
                                      <p:tavLst>
                                        <p:tav tm="0">
                                          <p:val>
                                            <p:fltVal val="0"/>
                                          </p:val>
                                        </p:tav>
                                        <p:tav tm="100000">
                                          <p:val>
                                            <p:fltVal val="1"/>
                                          </p:val>
                                        </p:tav>
                                      </p:tavLst>
                                    </p:anim>
                                  </p:childTnLst>
                                </p:cTn>
                              </p:par>
                              <p:par>
                                <p:cTn id="8" presetID="63"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10" fill="hold"/>
                                        <p:tgtEl>
                                          <p:spTgt spid="23"/>
                                        </p:tgtEl>
                                        <p:attrNameLst>
                                          <p:attrName>drawProgress</p:attrName>
                                        </p:attrNameLst>
                                      </p:cBhvr>
                                      <p:tavLst>
                                        <p:tav tm="0">
                                          <p:val>
                                            <p:fltVal val="0"/>
                                          </p:val>
                                        </p:tav>
                                        <p:tav tm="100000">
                                          <p:val>
                                            <p:fltVal val="1"/>
                                          </p:val>
                                        </p:tav>
                                      </p:tavLst>
                                    </p:anim>
                                  </p:childTnLst>
                                </p:cTn>
                              </p:par>
                              <p:par>
                                <p:cTn id="11" presetID="63"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 fill="hold"/>
                                        <p:tgtEl>
                                          <p:spTgt spid="24"/>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E4722-BF6E-974B-CD46-6837FECE358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762D781-BB1D-0E87-ABA0-097B91AD2110}"/>
              </a:ext>
            </a:extLst>
          </p:cNvPr>
          <p:cNvSpPr txBox="1"/>
          <p:nvPr/>
        </p:nvSpPr>
        <p:spPr>
          <a:xfrm>
            <a:off x="246249" y="124530"/>
            <a:ext cx="11018519" cy="461665"/>
          </a:xfrm>
          <a:prstGeom prst="rect">
            <a:avLst/>
          </a:prstGeom>
          <a:noFill/>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Co-variations of AOD and trace gases observed by Pandora &amp; TEMPO</a:t>
            </a:r>
            <a:endParaRPr lang="en-IN" sz="2400" b="1" baseline="-25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49BFA08-0237-5722-0C60-39D1DA670319}"/>
              </a:ext>
            </a:extLst>
          </p:cNvPr>
          <p:cNvSpPr txBox="1"/>
          <p:nvPr/>
        </p:nvSpPr>
        <p:spPr>
          <a:xfrm>
            <a:off x="0" y="6167270"/>
            <a:ext cx="4760208" cy="584775"/>
          </a:xfrm>
          <a:prstGeom prst="rect">
            <a:avLst/>
          </a:prstGeom>
          <a:noFill/>
        </p:spPr>
        <p:txBody>
          <a:bodyPr wrap="square">
            <a:spAutoFit/>
          </a:bodyPr>
          <a:lstStyle/>
          <a:p>
            <a:pPr algn="ctr" eaLnBrk="0" hangingPunct="0"/>
            <a:r>
              <a:rPr lang="en-US" sz="1600" b="1" dirty="0">
                <a:latin typeface="Times New Roman" panose="02020603050405020304" pitchFamily="18" charset="0"/>
                <a:cs typeface="Times New Roman" panose="02020603050405020304" pitchFamily="18" charset="0"/>
              </a:rPr>
              <a:t>Daily mean Pandora and TEMPO AOD and trace gases </a:t>
            </a:r>
            <a:endParaRPr lang="en-US" altLang="en-US" sz="16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A3C9B7B-DA0F-47FD-73EA-A31AFB165083}"/>
              </a:ext>
            </a:extLst>
          </p:cNvPr>
          <p:cNvSpPr txBox="1"/>
          <p:nvPr/>
        </p:nvSpPr>
        <p:spPr>
          <a:xfrm>
            <a:off x="7374255" y="881509"/>
            <a:ext cx="4491924" cy="5078313"/>
          </a:xfrm>
          <a:prstGeom prst="rect">
            <a:avLst/>
          </a:prstGeom>
          <a:noFill/>
        </p:spPr>
        <p:txBody>
          <a:bodyPr wrap="square">
            <a:spAutoFit/>
          </a:bodyPr>
          <a:lstStyle/>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Pandora AOD and trace gases show good agreement with TEMPO data. </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Strong </a:t>
            </a:r>
            <a:r>
              <a:rPr lang="en-IN" dirty="0">
                <a:latin typeface="Times New Roman" panose="02020603050405020304" pitchFamily="18" charset="0"/>
                <a:cs typeface="Times New Roman" panose="02020603050405020304" pitchFamily="18" charset="0"/>
              </a:rPr>
              <a:t>coincident</a:t>
            </a:r>
            <a:r>
              <a:rPr lang="en-US" dirty="0">
                <a:latin typeface="Times New Roman" panose="02020603050405020304" pitchFamily="18" charset="0"/>
                <a:cs typeface="Times New Roman" panose="02020603050405020304" pitchFamily="18" charset="0"/>
              </a:rPr>
              <a:t> HCHO–AOD peaks with elevated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from mid-August to early September indicate intense VOC oxidation, rapid SOA formation, and VOC-driven ozone production under warm, sunny, stagnant conditions (</a:t>
            </a:r>
            <a:r>
              <a:rPr lang="da-DK" dirty="0">
                <a:latin typeface="Times New Roman" panose="02020603050405020304" pitchFamily="18" charset="0"/>
                <a:cs typeface="Times New Roman" panose="02020603050405020304" pitchFamily="18" charset="0"/>
              </a:rPr>
              <a:t>Chauhan et al., 2025; TCEQ, 2024)</a:t>
            </a:r>
            <a:r>
              <a:rPr lang="en-US"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General NO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–AOD co-variations from September to October could reflect combustion effects and NO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-driven secondary nitrate aerosol formation (</a:t>
            </a:r>
            <a:r>
              <a:rPr lang="en-IN" dirty="0">
                <a:latin typeface="Times New Roman" panose="02020603050405020304" pitchFamily="18" charset="0"/>
                <a:cs typeface="Times New Roman" panose="02020603050405020304" pitchFamily="18" charset="0"/>
              </a:rPr>
              <a:t>Zhao et al., 2018; Lin et al., 2021</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51607AD2-BDBA-0745-1A44-63BED03C432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46249" y="680870"/>
            <a:ext cx="5029200" cy="5486400"/>
          </a:xfrm>
          <a:prstGeom prst="rect">
            <a:avLst/>
          </a:prstGeom>
        </p:spPr>
      </p:pic>
      <p:sp>
        <p:nvSpPr>
          <p:cNvPr id="21" name="Rectangle 20">
            <a:extLst>
              <a:ext uri="{FF2B5EF4-FFF2-40B4-BE49-F238E27FC236}">
                <a16:creationId xmlns:a16="http://schemas.microsoft.com/office/drawing/2014/main" id="{B2713C49-C00E-E0EA-0DFE-3B7715EB469E}"/>
              </a:ext>
            </a:extLst>
          </p:cNvPr>
          <p:cNvSpPr/>
          <p:nvPr/>
        </p:nvSpPr>
        <p:spPr>
          <a:xfrm>
            <a:off x="1415650" y="722258"/>
            <a:ext cx="943560" cy="5047920"/>
          </a:xfrm>
          <a:prstGeom prst="rect">
            <a:avLst/>
          </a:prstGeom>
          <a:solidFill>
            <a:schemeClr val="accent1">
              <a:alpha val="1540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1E2B1209-C77B-58E0-9E24-0291E1C707E5}"/>
              </a:ext>
            </a:extLst>
          </p:cNvPr>
          <p:cNvSpPr/>
          <p:nvPr/>
        </p:nvSpPr>
        <p:spPr>
          <a:xfrm>
            <a:off x="2925214" y="732768"/>
            <a:ext cx="1542983" cy="5026901"/>
          </a:xfrm>
          <a:prstGeom prst="rect">
            <a:avLst/>
          </a:prstGeom>
          <a:solidFill>
            <a:schemeClr val="accent2">
              <a:lumMod val="75000"/>
              <a:alpha val="15406"/>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CF74344E-3D8C-8606-AF3D-A41A66132D8F}"/>
              </a:ext>
            </a:extLst>
          </p:cNvPr>
          <p:cNvSpPr txBox="1"/>
          <p:nvPr/>
        </p:nvSpPr>
        <p:spPr>
          <a:xfrm>
            <a:off x="4898423" y="724021"/>
            <a:ext cx="377026"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a:t>
            </a:r>
            <a:endParaRPr lang="en-IN"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CE88ECB5-5098-F325-8571-D9B7F3EBFEA6}"/>
              </a:ext>
            </a:extLst>
          </p:cNvPr>
          <p:cNvSpPr txBox="1"/>
          <p:nvPr/>
        </p:nvSpPr>
        <p:spPr>
          <a:xfrm>
            <a:off x="4872775" y="1997059"/>
            <a:ext cx="402674"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b)</a:t>
            </a:r>
            <a:endParaRPr lang="en-IN" b="1"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C6B73C8B-0365-1338-0B2C-322B55710FEC}"/>
              </a:ext>
            </a:extLst>
          </p:cNvPr>
          <p:cNvSpPr txBox="1"/>
          <p:nvPr/>
        </p:nvSpPr>
        <p:spPr>
          <a:xfrm>
            <a:off x="4911247" y="3297023"/>
            <a:ext cx="364202"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c)</a:t>
            </a:r>
            <a:endParaRPr lang="en-IN" b="1"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FD48CC78-9106-3560-14C8-200741BE1B4A}"/>
              </a:ext>
            </a:extLst>
          </p:cNvPr>
          <p:cNvSpPr txBox="1"/>
          <p:nvPr/>
        </p:nvSpPr>
        <p:spPr>
          <a:xfrm>
            <a:off x="4911247" y="4547480"/>
            <a:ext cx="402674"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d)</a:t>
            </a:r>
            <a:endParaRPr lang="en-IN" b="1"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662F6369-9923-E018-3B5B-2002D103F10B}"/>
              </a:ext>
            </a:extLst>
          </p:cNvPr>
          <p:cNvSpPr txBox="1"/>
          <p:nvPr/>
        </p:nvSpPr>
        <p:spPr>
          <a:xfrm>
            <a:off x="4872775" y="6322481"/>
            <a:ext cx="2868203" cy="553998"/>
          </a:xfrm>
          <a:prstGeom prst="rect">
            <a:avLst/>
          </a:prstGeom>
          <a:noFill/>
        </p:spPr>
        <p:txBody>
          <a:bodyPr wrap="square">
            <a:spAutoFit/>
          </a:bodyPr>
          <a:lstStyle/>
          <a:p>
            <a:pPr algn="ctr"/>
            <a:r>
              <a:rPr lang="en-US" sz="1500" b="1" dirty="0">
                <a:latin typeface="Times New Roman" panose="02020603050405020304" pitchFamily="18" charset="0"/>
                <a:cs typeface="Times New Roman" panose="02020603050405020304" pitchFamily="18" charset="0"/>
              </a:rPr>
              <a:t>a) AOD b) HCHO, c) NO</a:t>
            </a:r>
            <a:r>
              <a:rPr lang="en-US" sz="1500" b="1" baseline="-25000" dirty="0">
                <a:latin typeface="Times New Roman" panose="02020603050405020304" pitchFamily="18" charset="0"/>
                <a:cs typeface="Times New Roman" panose="02020603050405020304" pitchFamily="18" charset="0"/>
              </a:rPr>
              <a:t>2</a:t>
            </a:r>
            <a:r>
              <a:rPr lang="en-US" sz="1500" b="1" dirty="0">
                <a:latin typeface="Times New Roman" panose="02020603050405020304" pitchFamily="18" charset="0"/>
                <a:cs typeface="Times New Roman" panose="02020603050405020304" pitchFamily="18" charset="0"/>
              </a:rPr>
              <a:t>, </a:t>
            </a:r>
          </a:p>
          <a:p>
            <a:pPr algn="ctr"/>
            <a:r>
              <a:rPr lang="en-US" sz="1500" b="1" dirty="0">
                <a:latin typeface="Times New Roman" panose="02020603050405020304" pitchFamily="18" charset="0"/>
                <a:cs typeface="Times New Roman" panose="02020603050405020304" pitchFamily="18" charset="0"/>
              </a:rPr>
              <a:t>d) O</a:t>
            </a:r>
            <a:r>
              <a:rPr lang="en-US" sz="1500" b="1" baseline="-25000" dirty="0">
                <a:latin typeface="Times New Roman" panose="02020603050405020304" pitchFamily="18" charset="0"/>
                <a:cs typeface="Times New Roman" panose="02020603050405020304" pitchFamily="18" charset="0"/>
              </a:rPr>
              <a:t>3</a:t>
            </a:r>
            <a:endParaRPr lang="en-IN" sz="1500" b="1" dirty="0">
              <a:latin typeface="Times New Roman" panose="02020603050405020304" pitchFamily="18" charset="0"/>
              <a:cs typeface="Times New Roman" panose="02020603050405020304" pitchFamily="18" charset="0"/>
            </a:endParaRPr>
          </a:p>
        </p:txBody>
      </p:sp>
      <p:pic>
        <p:nvPicPr>
          <p:cNvPr id="51" name="Picture 50">
            <a:extLst>
              <a:ext uri="{FF2B5EF4-FFF2-40B4-BE49-F238E27FC236}">
                <a16:creationId xmlns:a16="http://schemas.microsoft.com/office/drawing/2014/main" id="{891044A1-10AF-17BC-E13F-07A6D1AFF1F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313508" y="586195"/>
            <a:ext cx="2011680" cy="5760720"/>
          </a:xfrm>
          <a:prstGeom prst="rect">
            <a:avLst/>
          </a:prstGeom>
        </p:spPr>
      </p:pic>
      <p:sp>
        <p:nvSpPr>
          <p:cNvPr id="52" name="TextBox 51">
            <a:extLst>
              <a:ext uri="{FF2B5EF4-FFF2-40B4-BE49-F238E27FC236}">
                <a16:creationId xmlns:a16="http://schemas.microsoft.com/office/drawing/2014/main" id="{3AD40C4B-4B26-B690-423B-C2C02F5FACFF}"/>
              </a:ext>
            </a:extLst>
          </p:cNvPr>
          <p:cNvSpPr txBox="1"/>
          <p:nvPr/>
        </p:nvSpPr>
        <p:spPr>
          <a:xfrm>
            <a:off x="6969000" y="572129"/>
            <a:ext cx="356188"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a)</a:t>
            </a:r>
            <a:endParaRPr lang="en-IN" sz="1600" b="1" dirty="0">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7F44DDF9-DDA9-AA02-A922-DF088129F381}"/>
              </a:ext>
            </a:extLst>
          </p:cNvPr>
          <p:cNvSpPr txBox="1"/>
          <p:nvPr/>
        </p:nvSpPr>
        <p:spPr>
          <a:xfrm>
            <a:off x="6961099" y="2017169"/>
            <a:ext cx="367408"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b)</a:t>
            </a:r>
            <a:endParaRPr lang="en-IN" sz="1600" b="1" dirty="0">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FB603D11-3BCA-6C76-08A1-F451DC9CB67A}"/>
              </a:ext>
            </a:extLst>
          </p:cNvPr>
          <p:cNvSpPr txBox="1"/>
          <p:nvPr/>
        </p:nvSpPr>
        <p:spPr>
          <a:xfrm>
            <a:off x="6961099" y="3440622"/>
            <a:ext cx="344966"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c)</a:t>
            </a:r>
            <a:endParaRPr lang="en-IN" sz="1600" b="1"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F8E19FB1-614F-C2EE-9F7C-B884A5B63A0D}"/>
              </a:ext>
            </a:extLst>
          </p:cNvPr>
          <p:cNvSpPr txBox="1"/>
          <p:nvPr/>
        </p:nvSpPr>
        <p:spPr>
          <a:xfrm>
            <a:off x="6959440" y="4864075"/>
            <a:ext cx="367408"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d)</a:t>
            </a:r>
            <a:endParaRPr lang="en-IN"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37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660FA67C-B074-483E-AE3D-4A9C11E4D2DC}" vid="{B43A1CAB-6E2D-43B6-BD6A-1106FD73CE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3972</TotalTime>
  <Words>1537</Words>
  <Application>Microsoft Office PowerPoint</Application>
  <PresentationFormat>Widescreen</PresentationFormat>
  <Paragraphs>130</Paragraphs>
  <Slides>11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Aptos</vt:lpstr>
      <vt:lpstr>Arial</vt:lpstr>
      <vt:lpstr>Calibri</vt:lpstr>
      <vt:lpstr>Calibri Light</vt:lpstr>
      <vt:lpstr>Times New Roman</vt:lpstr>
      <vt:lpstr>Wingdings</vt:lpstr>
      <vt:lpstr>Default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MAHESH BADE</dc:creator>
  <cp:lastModifiedBy>MAHESH BADE</cp:lastModifiedBy>
  <cp:revision>303</cp:revision>
  <dcterms:created xsi:type="dcterms:W3CDTF">2024-10-18T19:45:21Z</dcterms:created>
  <dcterms:modified xsi:type="dcterms:W3CDTF">2025-08-20T01:53:29Z</dcterms:modified>
</cp:coreProperties>
</file>