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610" r:id="rId3"/>
    <p:sldId id="274" r:id="rId4"/>
    <p:sldId id="602" r:id="rId5"/>
    <p:sldId id="258" r:id="rId6"/>
    <p:sldId id="604" r:id="rId7"/>
    <p:sldId id="607" r:id="rId8"/>
    <p:sldId id="608" r:id="rId9"/>
    <p:sldId id="603" r:id="rId10"/>
    <p:sldId id="268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48"/>
  </p:normalViewPr>
  <p:slideViewPr>
    <p:cSldViewPr snapToGrid="0">
      <p:cViewPr>
        <p:scale>
          <a:sx n="110" d="100"/>
          <a:sy n="110" d="100"/>
        </p:scale>
        <p:origin x="48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7175E-1A37-6445-B008-CD2C23BF7D2C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7EE2-3097-BE44-B237-BB1D7DF1E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E388-F59F-1E4C-A1BD-05F3D49B14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2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59DC-BE76-00F1-6F46-077F92971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CB2E6-444D-413C-59BF-DDD7AE291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492D-286C-D827-1B75-49A9DE90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91C2-BD8A-614F-E57E-FAB050D2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4A56E-49D7-565C-651A-8FA645F6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C286-03C4-08BB-7774-A4855841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FDEE2-5586-005B-3230-8FDE72C0E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CECF1-65D8-61C6-6743-A5ABCE15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2AFB1-138B-808B-A9CA-E85FF457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4B1E0-08DA-EEA5-118E-4C1F1265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2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E3465-4D09-9FFE-4724-8FEDEE636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ED11-BDF5-F29C-D659-EFEEC3E48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BFAE-E5D2-CC76-85DE-72A8203B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DBA57-8BCC-9DEE-7DDE-4B1DD7AA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0DB1-1707-0E48-FA15-FC5DCE43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4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C7B1-D595-7526-611F-82359871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3BCF3-0A13-1C64-DF91-E517A33F4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528B-D5E4-596F-DB78-B6904FFC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AB6C4-4998-6BEB-7160-4BDC48EE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C10FC-0614-5888-D940-E6049132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8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D749-0EF7-A0E7-DE38-B705CA41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BEA1B-0EB8-102A-E634-AF2BFF27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6A365-DC53-A65C-A658-1F78AD95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F8583-9F23-84A6-D5B5-A2BC9B6E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A7398-6CCF-EBB5-3707-25120127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1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9F00-6A54-654D-AD9D-7B1E404A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FEB6-B218-CE89-BBAA-3B56EC72D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6F7E2-A723-09BE-40AE-3437D036C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CAE18-AE6E-6642-3368-E38F2DE0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DADE8-8477-5CF5-EEEE-0D8CA83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1FB88-7047-C199-22C4-1649DAA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AA14-F778-41DE-696B-6D3C8932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5010D-6B1A-D1E4-3E0B-C0F8860F3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11A7-8AE3-2BFC-053A-360B74613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9A886-5C45-8BB9-3D99-77EE04AFA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DFD8-28C0-5938-24AB-3A781C882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F2E00-6128-129B-5336-CFC65F2D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4AB13-AB4C-2A99-748E-D90FC166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8C5DB-4BC0-E826-FCED-45475B04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1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97BE-83A7-DB49-26EF-9CBA7DB44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F66EE-337E-86C7-6BC8-DA1A70F5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D2742-FE1D-2559-6230-49291F15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04BCF-A638-30F6-BC58-B52D3B9F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E90CB-9099-0E42-517F-09B2129E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6690B-E34A-9E82-1C4A-4909C073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0FDB8-9697-27B7-5B8B-F0C767A9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AE34-9A9D-6D6B-AD03-6FE02C1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B1C13-B9AD-68B1-6DBA-31F4ABD0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08E54-5C58-3F1C-0D2B-530AF8CC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FDDAA-F44E-D11F-87A7-0C5C86CB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DEFF2-BFE5-48B3-0C31-6C443988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36E10-A000-9757-04C7-7D85FCD6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0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B7F7-4811-7E63-A4F5-136C8888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4079E-ED0D-D488-5D65-D21AA2ABE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EA588-0FDA-8019-CEC3-1F394B35D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8DBA7-6FCD-C6C2-F09C-3221146C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6943B-36FE-AD3B-E2CD-3149B1CE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C66C-4D9D-57D6-E90D-5422EF84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AD31C-E2AB-F204-AB97-FA25F794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08F71-070E-0B45-B53B-E12051E0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8DF96-B67B-4B93-E098-FD945009F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560B9-CC45-254C-A2E6-9A954E5CA25F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D4B01-EB88-F5E1-A956-635D1E75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CC17B-7FF1-E5DB-80A2-B3FA91DDC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E66149-4BAE-5248-9378-46650C9B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4.png"/><Relationship Id="rId5" Type="http://schemas.openxmlformats.org/officeDocument/2006/relationships/image" Target="../media/image48.png"/><Relationship Id="rId10" Type="http://schemas.openxmlformats.org/officeDocument/2006/relationships/image" Target="../media/image3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36367BB-D78E-109E-E2B8-EC10371A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8"/>
          <a:stretch/>
        </p:blipFill>
        <p:spPr bwMode="auto">
          <a:xfrm>
            <a:off x="1" y="467788"/>
            <a:ext cx="12191999" cy="621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E64E92-744C-5CB8-CCB7-BDB243C56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794" y="2784814"/>
            <a:ext cx="9144000" cy="122691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err="1">
                <a:latin typeface="Helvetica" pitchFamily="2" charset="0"/>
              </a:rPr>
              <a:t>Tianlang</a:t>
            </a:r>
            <a:r>
              <a:rPr lang="en-US" altLang="zh-CN" dirty="0">
                <a:latin typeface="Helvetica" pitchFamily="2" charset="0"/>
              </a:rPr>
              <a:t> Zhao</a:t>
            </a:r>
            <a:r>
              <a:rPr lang="en-US" altLang="zh-CN" baseline="30000" dirty="0">
                <a:latin typeface="Helvetica" pitchFamily="2" charset="0"/>
              </a:rPr>
              <a:t>1</a:t>
            </a:r>
            <a:r>
              <a:rPr lang="en-US" altLang="zh-CN" dirty="0">
                <a:latin typeface="Helvetica" pitchFamily="2" charset="0"/>
              </a:rPr>
              <a:t>, </a:t>
            </a:r>
            <a:r>
              <a:rPr lang="en-US" altLang="zh-CN" dirty="0" err="1">
                <a:latin typeface="Helvetica" pitchFamily="2" charset="0"/>
              </a:rPr>
              <a:t>Jingqiu</a:t>
            </a:r>
            <a:r>
              <a:rPr lang="en-US" altLang="zh-CN" dirty="0">
                <a:latin typeface="Helvetica" pitchFamily="2" charset="0"/>
              </a:rPr>
              <a:t> Mao</a:t>
            </a:r>
            <a:r>
              <a:rPr lang="en-US" altLang="zh-CN" baseline="30000" dirty="0">
                <a:latin typeface="Helvetica" pitchFamily="2" charset="0"/>
              </a:rPr>
              <a:t>1</a:t>
            </a:r>
            <a:r>
              <a:rPr lang="zh-CN" altLang="en-US" baseline="30000" dirty="0">
                <a:latin typeface="Helvetica" pitchFamily="2" charset="0"/>
              </a:rPr>
              <a:t>*</a:t>
            </a:r>
            <a:r>
              <a:rPr lang="en-US" altLang="zh-CN" dirty="0">
                <a:latin typeface="Helvetica" pitchFamily="2" charset="0"/>
              </a:rPr>
              <a:t>, </a:t>
            </a:r>
            <a:r>
              <a:rPr lang="en-US" altLang="zh-CN" dirty="0" err="1">
                <a:latin typeface="Helvetica" pitchFamily="2" charset="0"/>
              </a:rPr>
              <a:t>Xiaoyi</a:t>
            </a:r>
            <a:r>
              <a:rPr lang="en-US" altLang="zh-CN" dirty="0">
                <a:latin typeface="Helvetica" pitchFamily="2" charset="0"/>
              </a:rPr>
              <a:t> Zhao</a:t>
            </a:r>
            <a:r>
              <a:rPr lang="en-US" altLang="zh-CN" baseline="30000" dirty="0">
                <a:latin typeface="Helvetica" pitchFamily="2" charset="0"/>
              </a:rPr>
              <a:t>2</a:t>
            </a:r>
            <a:r>
              <a:rPr lang="zh-CN" altLang="en-US" baseline="30000" dirty="0">
                <a:latin typeface="Helvetica" pitchFamily="2" charset="0"/>
              </a:rPr>
              <a:t>*</a:t>
            </a:r>
            <a:r>
              <a:rPr lang="en-US" altLang="zh-CN" dirty="0">
                <a:latin typeface="Helvetica" pitchFamily="2" charset="0"/>
              </a:rPr>
              <a:t>, Debora Griffin</a:t>
            </a:r>
            <a:r>
              <a:rPr lang="en-US" altLang="zh-CN" baseline="30000" dirty="0">
                <a:latin typeface="Helvetica" pitchFamily="2" charset="0"/>
              </a:rPr>
              <a:t>2</a:t>
            </a:r>
            <a:r>
              <a:rPr lang="en-US" altLang="zh-CN" dirty="0">
                <a:latin typeface="Helvetica" pitchFamily="2" charset="0"/>
              </a:rPr>
              <a:t>, </a:t>
            </a:r>
            <a:r>
              <a:rPr lang="en-US" altLang="zh-CN" dirty="0" err="1">
                <a:latin typeface="Helvetica" pitchFamily="2" charset="0"/>
              </a:rPr>
              <a:t>Ramina</a:t>
            </a:r>
            <a:r>
              <a:rPr lang="en-US" altLang="zh-CN" dirty="0">
                <a:latin typeface="Helvetica" pitchFamily="2" charset="0"/>
              </a:rPr>
              <a:t> Alwarda</a:t>
            </a:r>
            <a:r>
              <a:rPr lang="en-US" altLang="zh-CN" baseline="30000" dirty="0">
                <a:latin typeface="Helvetica" pitchFamily="2" charset="0"/>
              </a:rPr>
              <a:t>3</a:t>
            </a:r>
            <a:r>
              <a:rPr lang="en-US" altLang="zh-CN" dirty="0">
                <a:latin typeface="Helvetica" pitchFamily="2" charset="0"/>
              </a:rPr>
              <a:t>, Kim Strong</a:t>
            </a:r>
            <a:r>
              <a:rPr lang="en-US" altLang="zh-CN" baseline="30000" dirty="0">
                <a:latin typeface="Helvetica" pitchFamily="2" charset="0"/>
              </a:rPr>
              <a:t>3</a:t>
            </a:r>
            <a:r>
              <a:rPr lang="en-US" altLang="zh-CN" dirty="0">
                <a:latin typeface="Helvetica" pitchFamily="2" charset="0"/>
              </a:rPr>
              <a:t>, William R Simpson</a:t>
            </a:r>
            <a:r>
              <a:rPr lang="en-US" altLang="zh-CN" baseline="30000" dirty="0">
                <a:latin typeface="Helvetica" pitchFamily="2" charset="0"/>
              </a:rPr>
              <a:t>1</a:t>
            </a:r>
            <a:r>
              <a:rPr lang="en-US" altLang="zh-CN" dirty="0">
                <a:latin typeface="Helvetica" pitchFamily="2" charset="0"/>
              </a:rPr>
              <a:t>, Martina M Friedrich</a:t>
            </a:r>
            <a:r>
              <a:rPr lang="en-US" altLang="zh-CN" baseline="30000" dirty="0">
                <a:latin typeface="Helvetica" pitchFamily="2" charset="0"/>
              </a:rPr>
              <a:t>4</a:t>
            </a:r>
            <a:r>
              <a:rPr lang="en-US" altLang="zh-CN" dirty="0">
                <a:latin typeface="Helvetica" pitchFamily="2" charset="0"/>
              </a:rPr>
              <a:t>, Martin Tiefengraber</a:t>
            </a:r>
            <a:r>
              <a:rPr lang="en-US" altLang="zh-CN" baseline="30000" dirty="0">
                <a:latin typeface="Helvetica" pitchFamily="2" charset="0"/>
              </a:rPr>
              <a:t>5</a:t>
            </a:r>
            <a:r>
              <a:rPr lang="en-US" altLang="zh-CN" dirty="0">
                <a:latin typeface="Helvetica" pitchFamily="2" charset="0"/>
              </a:rPr>
              <a:t>, Manuel Gebetsberger</a:t>
            </a:r>
            <a:r>
              <a:rPr lang="en-US" altLang="zh-CN" baseline="30000" dirty="0">
                <a:latin typeface="Helvetica" pitchFamily="2" charset="0"/>
              </a:rPr>
              <a:t>5</a:t>
            </a:r>
            <a:r>
              <a:rPr lang="en-US" altLang="zh-CN" dirty="0">
                <a:latin typeface="Helvetica" pitchFamily="2" charset="0"/>
              </a:rPr>
              <a:t>, Alexander Cede</a:t>
            </a:r>
            <a:r>
              <a:rPr lang="en-US" altLang="zh-CN" baseline="30000" dirty="0">
                <a:latin typeface="Helvetica" pitchFamily="2" charset="0"/>
              </a:rPr>
              <a:t>5</a:t>
            </a:r>
            <a:r>
              <a:rPr lang="en-US" altLang="zh-CN" dirty="0">
                <a:latin typeface="Helvetica" pitchFamily="2" charset="0"/>
              </a:rPr>
              <a:t>, Elena Spinei</a:t>
            </a:r>
            <a:r>
              <a:rPr lang="en-US" altLang="zh-CN" baseline="30000" dirty="0">
                <a:latin typeface="Helvetica" pitchFamily="2" charset="0"/>
              </a:rPr>
              <a:t>6</a:t>
            </a:r>
            <a:r>
              <a:rPr lang="en-US" altLang="zh-CN" dirty="0">
                <a:latin typeface="Helvetica" pitchFamily="2" charset="0"/>
              </a:rPr>
              <a:t>, Apoorva Pandey</a:t>
            </a:r>
            <a:r>
              <a:rPr lang="en-US" altLang="zh-CN" baseline="30000" dirty="0">
                <a:latin typeface="Helvetica" pitchFamily="2" charset="0"/>
              </a:rPr>
              <a:t>6,7</a:t>
            </a:r>
            <a:r>
              <a:rPr lang="en-US" altLang="zh-CN" dirty="0">
                <a:latin typeface="Helvetica" pitchFamily="2" charset="0"/>
              </a:rPr>
              <a:t>, Thomas F Hanisco</a:t>
            </a:r>
            <a:r>
              <a:rPr lang="en-US" altLang="zh-CN" baseline="30000" dirty="0">
                <a:latin typeface="Helvetica" pitchFamily="2" charset="0"/>
              </a:rPr>
              <a:t>6</a:t>
            </a:r>
            <a:endParaRPr lang="en-US" baseline="30000" dirty="0">
              <a:latin typeface="Helvetica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ADF8CAD-25B2-2A30-F007-911005C1F27B}"/>
              </a:ext>
            </a:extLst>
          </p:cNvPr>
          <p:cNvSpPr txBox="1">
            <a:spLocks/>
          </p:cNvSpPr>
          <p:nvPr/>
        </p:nvSpPr>
        <p:spPr>
          <a:xfrm>
            <a:off x="1661113" y="4011731"/>
            <a:ext cx="8573615" cy="54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1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Alaska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Fairbanks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Environment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Canada,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3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Toronto,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4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BIRA-IASB,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5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LuftBlick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6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NASA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GSFC,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7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 of Maryland Baltimore County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E2155-0F20-96AC-5AC2-E06FC7F9B83E}"/>
              </a:ext>
            </a:extLst>
          </p:cNvPr>
          <p:cNvSpPr txBox="1"/>
          <p:nvPr/>
        </p:nvSpPr>
        <p:spPr>
          <a:xfrm>
            <a:off x="5097325" y="6469685"/>
            <a:ext cx="7247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itchFamily="2" charset="0"/>
              </a:rPr>
              <a:t>This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work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is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supported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by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UAF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Troth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 err="1">
                <a:latin typeface="Helvetica" pitchFamily="2" charset="0"/>
              </a:rPr>
              <a:t>Yeddha</a:t>
            </a:r>
            <a:r>
              <a:rPr lang="en-US" altLang="zh-CN" sz="2000" dirty="0">
                <a:latin typeface="Helvetica" pitchFamily="2" charset="0"/>
              </a:rPr>
              <a:t>’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R1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fellowship</a:t>
            </a: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ED89D0-F626-F1B1-0681-FAE0FF79A032}"/>
              </a:ext>
            </a:extLst>
          </p:cNvPr>
          <p:cNvGrpSpPr/>
          <p:nvPr/>
        </p:nvGrpSpPr>
        <p:grpSpPr>
          <a:xfrm>
            <a:off x="1482452" y="4747095"/>
            <a:ext cx="9019342" cy="1353832"/>
            <a:chOff x="564497" y="4803225"/>
            <a:chExt cx="9019342" cy="13538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DACB6C-2115-8578-7232-B9DF73C5BFEF}"/>
                </a:ext>
              </a:extLst>
            </p:cNvPr>
            <p:cNvGrpSpPr/>
            <p:nvPr/>
          </p:nvGrpSpPr>
          <p:grpSpPr>
            <a:xfrm>
              <a:off x="2200558" y="4840139"/>
              <a:ext cx="7383281" cy="1254158"/>
              <a:chOff x="1518580" y="4816852"/>
              <a:chExt cx="8862364" cy="1505402"/>
            </a:xfrm>
          </p:grpSpPr>
          <p:pic>
            <p:nvPicPr>
              <p:cNvPr id="26626" name="Picture 2">
                <a:extLst>
                  <a:ext uri="{FF2B5EF4-FFF2-40B4-BE49-F238E27FC236}">
                    <a16:creationId xmlns:a16="http://schemas.microsoft.com/office/drawing/2014/main" id="{D8913604-3A0D-51C1-923C-0687804D2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04" t="34592" r="15981" b="36196"/>
              <a:stretch/>
            </p:blipFill>
            <p:spPr bwMode="auto">
              <a:xfrm>
                <a:off x="7025152" y="4816852"/>
                <a:ext cx="3355792" cy="819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66E7829-EE6D-BAE7-5B75-B79B49E0B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614" t="8960" r="25986" b="9217"/>
              <a:stretch/>
            </p:blipFill>
            <p:spPr>
              <a:xfrm>
                <a:off x="1518580" y="4816852"/>
                <a:ext cx="1780913" cy="150540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4D3485D-2E20-9963-CBA5-B4B3683B3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9124" y="4879886"/>
                <a:ext cx="1513542" cy="1356398"/>
              </a:xfrm>
              <a:prstGeom prst="rect">
                <a:avLst/>
              </a:prstGeom>
            </p:spPr>
          </p:pic>
          <p:pic>
            <p:nvPicPr>
              <p:cNvPr id="26634" name="Picture 10" descr="Observational &amp; model data | Royal Belgian Institute for ...">
                <a:extLst>
                  <a:ext uri="{FF2B5EF4-FFF2-40B4-BE49-F238E27FC236}">
                    <a16:creationId xmlns:a16="http://schemas.microsoft.com/office/drawing/2014/main" id="{2672C053-FA38-F734-6278-9EBD85E3FD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9493" y="4816852"/>
                <a:ext cx="1507145" cy="1505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36" name="Picture 12" descr="LuftBlick">
                <a:extLst>
                  <a:ext uri="{FF2B5EF4-FFF2-40B4-BE49-F238E27FC236}">
                    <a16:creationId xmlns:a16="http://schemas.microsoft.com/office/drawing/2014/main" id="{3A4C7A20-1B2E-789D-C2B8-B0C7B1F6A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7841" y="5603011"/>
                <a:ext cx="3070414" cy="633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BF20BD-A7CB-4703-208D-49BD04FAC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4497" y="4803225"/>
              <a:ext cx="1542238" cy="13538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437DB6-BC97-AFF0-7A21-BD2A18076B93}"/>
              </a:ext>
            </a:extLst>
          </p:cNvPr>
          <p:cNvSpPr txBox="1"/>
          <p:nvPr/>
        </p:nvSpPr>
        <p:spPr>
          <a:xfrm>
            <a:off x="0" y="6550013"/>
            <a:ext cx="3239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Helvetica" pitchFamily="2" charset="0"/>
              </a:rPr>
              <a:t>* </a:t>
            </a:r>
            <a:r>
              <a:rPr lang="en-US" altLang="zh-CN" dirty="0">
                <a:latin typeface="Helvetica" pitchFamily="2" charset="0"/>
              </a:rPr>
              <a:t>Corresponding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authors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E1EBC9-ABF4-0F77-07B4-CE98C7C7B460}"/>
              </a:ext>
            </a:extLst>
          </p:cNvPr>
          <p:cNvSpPr txBox="1">
            <a:spLocks/>
          </p:cNvSpPr>
          <p:nvPr/>
        </p:nvSpPr>
        <p:spPr>
          <a:xfrm>
            <a:off x="918886" y="321248"/>
            <a:ext cx="9877847" cy="1951720"/>
          </a:xfrm>
          <a:prstGeom prst="rect">
            <a:avLst/>
          </a:prstGeom>
          <a:noFill/>
          <a:ln>
            <a:noFill/>
          </a:ln>
          <a:effectLst>
            <a:glow rad="1905000">
              <a:srgbClr val="FFFF00">
                <a:alpha val="40000"/>
              </a:srgbClr>
            </a:glow>
            <a:outerShdw blurRad="50800" dist="50800" sx="1000" sy="1000" algn="ctr" rotWithShape="0">
              <a:srgbClr val="FFFF00"/>
            </a:outerShdw>
            <a:reflection stA="0" endPos="0" dist="50800" dir="5400000" sy="-100000" algn="bl" rotWithShape="0"/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Optimal-Estimation Pandora Multi-Axis Retrievals for Evaluating diurnal cycle of TEMPO HCHO over North America</a:t>
            </a:r>
            <a:endParaRPr lang="en-US" sz="4000" b="1" dirty="0">
              <a:ln>
                <a:solidFill>
                  <a:schemeClr val="bg2">
                    <a:alpha val="45000"/>
                  </a:schemeClr>
                </a:solidFill>
              </a:ln>
              <a:solidFill>
                <a:srgbClr val="0020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5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3262-BF45-5147-84A0-F2E389E5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>
            <a:extLst>
              <a:ext uri="{FF2B5EF4-FFF2-40B4-BE49-F238E27FC236}">
                <a16:creationId xmlns:a16="http://schemas.microsoft.com/office/drawing/2014/main" id="{61354163-4F4A-9A0A-8A36-2F65A3810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9937" r="54787" b="15353"/>
          <a:stretch/>
        </p:blipFill>
        <p:spPr bwMode="auto">
          <a:xfrm>
            <a:off x="1244853" y="3396089"/>
            <a:ext cx="1813880" cy="16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6B9A93A7-EE40-7460-A1E0-C51CEF5D5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2" t="10223" r="17734" b="14646"/>
          <a:stretch/>
        </p:blipFill>
        <p:spPr bwMode="auto">
          <a:xfrm>
            <a:off x="3071636" y="1677036"/>
            <a:ext cx="1782438" cy="16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016193-B749-90BC-6EC2-46770DAB3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3872"/>
          <a:stretch/>
        </p:blipFill>
        <p:spPr bwMode="auto">
          <a:xfrm>
            <a:off x="5384948" y="3409135"/>
            <a:ext cx="2430636" cy="18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DB369A-9803-5EE3-86C1-E3973A423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4161"/>
          <a:stretch/>
        </p:blipFill>
        <p:spPr bwMode="auto">
          <a:xfrm>
            <a:off x="5412755" y="1570909"/>
            <a:ext cx="2402829" cy="183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B1AE267-ADF0-9BC2-5C56-3038018E0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8" t="11229" r="17917" b="16906"/>
          <a:stretch/>
        </p:blipFill>
        <p:spPr bwMode="auto">
          <a:xfrm>
            <a:off x="1257512" y="1679191"/>
            <a:ext cx="1782438" cy="154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068D4AD6-0AE1-B9AF-C328-6321DDE80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9752" r="55398" b="15117"/>
          <a:stretch/>
        </p:blipFill>
        <p:spPr bwMode="auto">
          <a:xfrm>
            <a:off x="3095586" y="3425196"/>
            <a:ext cx="1758982" cy="16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BD8C4F0-CDDE-EA39-C41D-69E9C35D8D96}"/>
              </a:ext>
            </a:extLst>
          </p:cNvPr>
          <p:cNvGrpSpPr/>
          <p:nvPr/>
        </p:nvGrpSpPr>
        <p:grpSpPr>
          <a:xfrm>
            <a:off x="8181114" y="617916"/>
            <a:ext cx="3458792" cy="4988070"/>
            <a:chOff x="343989" y="1031332"/>
            <a:chExt cx="3754544" cy="54145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6A0022-E4A0-A880-965C-D7987A1B84B4}"/>
                </a:ext>
              </a:extLst>
            </p:cNvPr>
            <p:cNvGrpSpPr/>
            <p:nvPr/>
          </p:nvGrpSpPr>
          <p:grpSpPr>
            <a:xfrm>
              <a:off x="343989" y="1031332"/>
              <a:ext cx="3754544" cy="4999078"/>
              <a:chOff x="718156" y="1251251"/>
              <a:chExt cx="3082870" cy="410476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956D52E-BA74-C7C2-B1A7-8A16A0B35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45940" b="11238"/>
              <a:stretch/>
            </p:blipFill>
            <p:spPr>
              <a:xfrm>
                <a:off x="742073" y="1251251"/>
                <a:ext cx="2966124" cy="217775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4159D7F-B390-E4FF-01D9-6512A62A3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0871" y="1747946"/>
                <a:ext cx="1372094" cy="63010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E78FD0E-08AE-90E9-C1D4-5A4EEA7D0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3600" t="5111" b="11238"/>
              <a:stretch/>
            </p:blipFill>
            <p:spPr>
              <a:xfrm>
                <a:off x="1255172" y="3303648"/>
                <a:ext cx="2545854" cy="205236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2339021-12F4-56E4-F9BA-55DD98A10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8156" y="3478755"/>
                <a:ext cx="527992" cy="1817512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6637034-44F3-7ADC-8F8E-24FD90E15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4161" t="90845" r="13548" b="432"/>
            <a:stretch/>
          </p:blipFill>
          <p:spPr>
            <a:xfrm>
              <a:off x="1116780" y="6097722"/>
              <a:ext cx="2837970" cy="34819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BC9AB0B-1AEF-3A2B-6DCB-3218035E02A3}"/>
              </a:ext>
            </a:extLst>
          </p:cNvPr>
          <p:cNvSpPr txBox="1"/>
          <p:nvPr/>
        </p:nvSpPr>
        <p:spPr>
          <a:xfrm>
            <a:off x="230653" y="5678542"/>
            <a:ext cx="471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Heatwaves</a:t>
            </a:r>
            <a:r>
              <a:rPr lang="zh-CN" altLang="en-US" dirty="0"/>
              <a:t> </a:t>
            </a:r>
            <a:r>
              <a:rPr lang="en-US" altLang="zh-CN" dirty="0"/>
              <a:t>intensify</a:t>
            </a:r>
            <a:r>
              <a:rPr lang="zh-CN" altLang="en-US" dirty="0"/>
              <a:t> </a:t>
            </a:r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concentration,</a:t>
            </a:r>
            <a:r>
              <a:rPr lang="zh-CN" altLang="en-US" dirty="0"/>
              <a:t> </a:t>
            </a:r>
            <a:r>
              <a:rPr lang="en-US" altLang="zh-CN" dirty="0"/>
              <a:t>especially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elevated</a:t>
            </a:r>
            <a:r>
              <a:rPr lang="zh-CN" altLang="en-US" dirty="0"/>
              <a:t> </a:t>
            </a:r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52975-BA04-7409-131D-734FC526A6C6}"/>
              </a:ext>
            </a:extLst>
          </p:cNvPr>
          <p:cNvSpPr txBox="1"/>
          <p:nvPr/>
        </p:nvSpPr>
        <p:spPr>
          <a:xfrm>
            <a:off x="4942548" y="5667621"/>
            <a:ext cx="242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mostly</a:t>
            </a:r>
            <a:r>
              <a:rPr lang="zh-CN" altLang="en-US" dirty="0"/>
              <a:t> </a:t>
            </a:r>
            <a:r>
              <a:rPr lang="en-US" altLang="zh-CN" dirty="0"/>
              <a:t>intensify</a:t>
            </a:r>
            <a:r>
              <a:rPr lang="zh-CN" altLang="en-US" dirty="0"/>
              <a:t> </a:t>
            </a:r>
            <a:r>
              <a:rPr lang="en-US" altLang="zh-CN" dirty="0"/>
              <a:t>near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1659C9-C122-B3B4-485F-ED5C1B431690}"/>
              </a:ext>
            </a:extLst>
          </p:cNvPr>
          <p:cNvSpPr txBox="1"/>
          <p:nvPr/>
        </p:nvSpPr>
        <p:spPr>
          <a:xfrm>
            <a:off x="7815584" y="5667621"/>
            <a:ext cx="437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column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O</a:t>
            </a:r>
            <a:r>
              <a:rPr lang="en-US" altLang="zh-CN" sz="1100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heatwaves.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EC38F6-064A-025F-F50E-6CDA25F2C210}"/>
              </a:ext>
            </a:extLst>
          </p:cNvPr>
          <p:cNvSpPr txBox="1"/>
          <p:nvPr/>
        </p:nvSpPr>
        <p:spPr>
          <a:xfrm>
            <a:off x="5422967" y="6435740"/>
            <a:ext cx="622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Zhao et al , 2025 in prep (presented in AGU24 fall meeting)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694C89-FEA2-06DC-785F-CFA82981B794}"/>
              </a:ext>
            </a:extLst>
          </p:cNvPr>
          <p:cNvSpPr txBox="1"/>
          <p:nvPr/>
        </p:nvSpPr>
        <p:spPr>
          <a:xfrm>
            <a:off x="3198636" y="5041760"/>
            <a:ext cx="39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DC634-5A22-75CE-838F-764107FD1681}"/>
              </a:ext>
            </a:extLst>
          </p:cNvPr>
          <p:cNvSpPr txBox="1"/>
          <p:nvPr/>
        </p:nvSpPr>
        <p:spPr>
          <a:xfrm>
            <a:off x="3837391" y="5043375"/>
            <a:ext cx="70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4CD5CC-A58A-79DA-537B-AFDF0618C64C}"/>
              </a:ext>
            </a:extLst>
          </p:cNvPr>
          <p:cNvSpPr txBox="1"/>
          <p:nvPr/>
        </p:nvSpPr>
        <p:spPr>
          <a:xfrm>
            <a:off x="4493897" y="5049080"/>
            <a:ext cx="70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4AA9D9-DCB2-D94A-C573-E71561AB290C}"/>
              </a:ext>
            </a:extLst>
          </p:cNvPr>
          <p:cNvSpPr txBox="1"/>
          <p:nvPr/>
        </p:nvSpPr>
        <p:spPr>
          <a:xfrm>
            <a:off x="3466847" y="5244199"/>
            <a:ext cx="123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hour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2FB165-1167-88F8-B43D-DFA2A72FCF59}"/>
              </a:ext>
            </a:extLst>
          </p:cNvPr>
          <p:cNvSpPr txBox="1"/>
          <p:nvPr/>
        </p:nvSpPr>
        <p:spPr>
          <a:xfrm>
            <a:off x="1011112" y="471377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D6379D-79A1-2A41-B9DB-D207E9485B73}"/>
              </a:ext>
            </a:extLst>
          </p:cNvPr>
          <p:cNvSpPr txBox="1"/>
          <p:nvPr/>
        </p:nvSpPr>
        <p:spPr>
          <a:xfrm>
            <a:off x="1020715" y="423311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3D3B65-CE10-E7AC-7498-D215986FA7F3}"/>
              </a:ext>
            </a:extLst>
          </p:cNvPr>
          <p:cNvSpPr txBox="1"/>
          <p:nvPr/>
        </p:nvSpPr>
        <p:spPr>
          <a:xfrm>
            <a:off x="1011112" y="375738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35733C-B843-9F4B-7A5F-5FD771B38F0D}"/>
              </a:ext>
            </a:extLst>
          </p:cNvPr>
          <p:cNvSpPr txBox="1"/>
          <p:nvPr/>
        </p:nvSpPr>
        <p:spPr>
          <a:xfrm>
            <a:off x="1028939" y="327919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30D8E2-68C6-E319-7335-0910EBFCDB0A}"/>
              </a:ext>
            </a:extLst>
          </p:cNvPr>
          <p:cNvSpPr txBox="1"/>
          <p:nvPr/>
        </p:nvSpPr>
        <p:spPr>
          <a:xfrm>
            <a:off x="1179956" y="5002372"/>
            <a:ext cx="39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DEF36E-FCB8-233C-2306-172B5FECDCFF}"/>
              </a:ext>
            </a:extLst>
          </p:cNvPr>
          <p:cNvSpPr txBox="1"/>
          <p:nvPr/>
        </p:nvSpPr>
        <p:spPr>
          <a:xfrm>
            <a:off x="1785108" y="4994143"/>
            <a:ext cx="70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5C8812-2BB3-6197-B6BE-3B6653A29302}"/>
              </a:ext>
            </a:extLst>
          </p:cNvPr>
          <p:cNvSpPr txBox="1"/>
          <p:nvPr/>
        </p:nvSpPr>
        <p:spPr>
          <a:xfrm>
            <a:off x="2506606" y="4987495"/>
            <a:ext cx="70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50BCC3-31F0-2F4F-631F-5FD5F67BED32}"/>
              </a:ext>
            </a:extLst>
          </p:cNvPr>
          <p:cNvSpPr txBox="1"/>
          <p:nvPr/>
        </p:nvSpPr>
        <p:spPr>
          <a:xfrm>
            <a:off x="1319936" y="1385296"/>
            <a:ext cx="152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Green</a:t>
            </a:r>
            <a:r>
              <a:rPr lang="en-US" altLang="zh-CN" dirty="0" err="1"/>
              <a:t>beltMD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CB38CC-E7ED-D84A-F7DB-E6DA16AC6693}"/>
              </a:ext>
            </a:extLst>
          </p:cNvPr>
          <p:cNvSpPr txBox="1"/>
          <p:nvPr/>
        </p:nvSpPr>
        <p:spPr>
          <a:xfrm>
            <a:off x="2919921" y="1414566"/>
            <a:ext cx="19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MountainViewCA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175942-41B7-04E0-9AAC-818C2E3C7DD1}"/>
              </a:ext>
            </a:extLst>
          </p:cNvPr>
          <p:cNvSpPr txBox="1"/>
          <p:nvPr/>
        </p:nvSpPr>
        <p:spPr>
          <a:xfrm>
            <a:off x="1028939" y="286350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B11C63-E3F6-DBAE-1D50-60253FA89073}"/>
              </a:ext>
            </a:extLst>
          </p:cNvPr>
          <p:cNvSpPr txBox="1"/>
          <p:nvPr/>
        </p:nvSpPr>
        <p:spPr>
          <a:xfrm>
            <a:off x="1038542" y="238284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BE70D6-F92F-C63E-5B68-C749A2544230}"/>
              </a:ext>
            </a:extLst>
          </p:cNvPr>
          <p:cNvSpPr txBox="1"/>
          <p:nvPr/>
        </p:nvSpPr>
        <p:spPr>
          <a:xfrm>
            <a:off x="1028939" y="190711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B1D1EE-30DC-8660-FE96-8527D7D67394}"/>
              </a:ext>
            </a:extLst>
          </p:cNvPr>
          <p:cNvSpPr txBox="1"/>
          <p:nvPr/>
        </p:nvSpPr>
        <p:spPr>
          <a:xfrm>
            <a:off x="1046766" y="142892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5AD2BE-FA47-0B0F-B8BD-D13BE4690D2B}"/>
              </a:ext>
            </a:extLst>
          </p:cNvPr>
          <p:cNvSpPr txBox="1"/>
          <p:nvPr/>
        </p:nvSpPr>
        <p:spPr>
          <a:xfrm>
            <a:off x="5888615" y="1354434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BayonneNJ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D3085A-F924-2343-E4BB-7CCEA7B2BF66}"/>
              </a:ext>
            </a:extLst>
          </p:cNvPr>
          <p:cNvSpPr txBox="1"/>
          <p:nvPr/>
        </p:nvSpPr>
        <p:spPr>
          <a:xfrm>
            <a:off x="7252638" y="1372922"/>
            <a:ext cx="84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mol/mol</a:t>
            </a:r>
            <a:endParaRPr 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FC05EF-6B84-3D92-A34B-5E556CBA18FE}"/>
              </a:ext>
            </a:extLst>
          </p:cNvPr>
          <p:cNvSpPr txBox="1"/>
          <p:nvPr/>
        </p:nvSpPr>
        <p:spPr>
          <a:xfrm>
            <a:off x="500438" y="1385994"/>
            <a:ext cx="1195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Altitude</a:t>
            </a:r>
          </a:p>
          <a:p>
            <a:r>
              <a:rPr lang="en-US" altLang="zh-CN" sz="1100" dirty="0"/>
              <a:t>(km)</a:t>
            </a:r>
            <a:endParaRPr lang="en-US" sz="11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6DDBC8-7D56-FE8B-F71E-21DC08DCFAC5}"/>
              </a:ext>
            </a:extLst>
          </p:cNvPr>
          <p:cNvGrpSpPr/>
          <p:nvPr/>
        </p:nvGrpSpPr>
        <p:grpSpPr>
          <a:xfrm>
            <a:off x="4854074" y="1594283"/>
            <a:ext cx="442292" cy="1829298"/>
            <a:chOff x="5713548" y="1341462"/>
            <a:chExt cx="637703" cy="2637511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2A524FE4-472B-846E-AF0D-973E7A486B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41287"/>
            <a:stretch/>
          </p:blipFill>
          <p:spPr bwMode="auto">
            <a:xfrm>
              <a:off x="5800492" y="1341462"/>
              <a:ext cx="550759" cy="263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48BBA4-3F6F-9E48-3D73-0AD3DF75C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3548" y="1885650"/>
              <a:ext cx="251883" cy="17529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F06E88-9B0E-4213-88E9-9FA9281EE7C8}"/>
              </a:ext>
            </a:extLst>
          </p:cNvPr>
          <p:cNvGrpSpPr/>
          <p:nvPr/>
        </p:nvGrpSpPr>
        <p:grpSpPr>
          <a:xfrm>
            <a:off x="4847098" y="3372312"/>
            <a:ext cx="442292" cy="1829298"/>
            <a:chOff x="5713548" y="1341462"/>
            <a:chExt cx="637703" cy="2637511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41131BB3-264D-224E-BE48-1F26173653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41287"/>
            <a:stretch/>
          </p:blipFill>
          <p:spPr bwMode="auto">
            <a:xfrm>
              <a:off x="5800492" y="1341462"/>
              <a:ext cx="550759" cy="263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62507E-A76A-36AC-A97C-E2F8E330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3548" y="1885650"/>
              <a:ext cx="251883" cy="17529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76748F-08F5-8EA6-DDFA-0E18E4E36826}"/>
              </a:ext>
            </a:extLst>
          </p:cNvPr>
          <p:cNvSpPr txBox="1"/>
          <p:nvPr/>
        </p:nvSpPr>
        <p:spPr>
          <a:xfrm>
            <a:off x="4702313" y="1476654"/>
            <a:ext cx="1036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molec</a:t>
            </a:r>
            <a:r>
              <a:rPr lang="en-US" altLang="zh-CN" sz="1400" dirty="0"/>
              <a:t>/cm</a:t>
            </a:r>
            <a:r>
              <a:rPr lang="en-US" altLang="zh-CN" sz="1400" baseline="30000" dirty="0"/>
              <a:t>2</a:t>
            </a:r>
            <a:endParaRPr lang="en-US" sz="14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CDB4F4-9700-BCE4-CCFA-465AC5151A98}"/>
              </a:ext>
            </a:extLst>
          </p:cNvPr>
          <p:cNvSpPr txBox="1"/>
          <p:nvPr/>
        </p:nvSpPr>
        <p:spPr>
          <a:xfrm>
            <a:off x="34821" y="2535447"/>
            <a:ext cx="226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Non-heatwaves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7F781-BDF2-B8D9-802B-9BAACB6FD4E1}"/>
              </a:ext>
            </a:extLst>
          </p:cNvPr>
          <p:cNvSpPr txBox="1"/>
          <p:nvPr/>
        </p:nvSpPr>
        <p:spPr>
          <a:xfrm>
            <a:off x="-36337" y="3961567"/>
            <a:ext cx="160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heatwaves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A2348-9601-96A8-7199-0F9DA221882F}"/>
              </a:ext>
            </a:extLst>
          </p:cNvPr>
          <p:cNvSpPr txBox="1"/>
          <p:nvPr/>
        </p:nvSpPr>
        <p:spPr>
          <a:xfrm>
            <a:off x="1724524" y="881301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MMF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5BB1F7-98AE-6000-8DC1-17327F1D0038}"/>
              </a:ext>
            </a:extLst>
          </p:cNvPr>
          <p:cNvSpPr txBox="1"/>
          <p:nvPr/>
        </p:nvSpPr>
        <p:spPr>
          <a:xfrm>
            <a:off x="3715989" y="89362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MMF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C7F75A-83E8-890E-52B8-4727E9B30D5B}"/>
              </a:ext>
            </a:extLst>
          </p:cNvPr>
          <p:cNvSpPr txBox="1"/>
          <p:nvPr/>
        </p:nvSpPr>
        <p:spPr>
          <a:xfrm>
            <a:off x="5888615" y="874388"/>
            <a:ext cx="166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GEOS-CF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4E539-F067-BF12-EBD4-115CE1EF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53" y="35515"/>
            <a:ext cx="10186562" cy="649742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Helvetica" pitchFamily="2" charset="0"/>
              </a:rPr>
              <a:t>Elevated</a:t>
            </a:r>
            <a:r>
              <a:rPr lang="zh-CN" altLang="en-US" sz="3200" dirty="0">
                <a:latin typeface="Helvetica" pitchFamily="2" charset="0"/>
              </a:rPr>
              <a:t> </a:t>
            </a:r>
            <a:r>
              <a:rPr lang="en-US" altLang="zh-CN" sz="3200" dirty="0">
                <a:latin typeface="Helvetica" pitchFamily="2" charset="0"/>
              </a:rPr>
              <a:t>HCHO</a:t>
            </a:r>
            <a:r>
              <a:rPr lang="zh-CN" altLang="en-US" sz="3200" dirty="0">
                <a:latin typeface="Helvetica" pitchFamily="2" charset="0"/>
              </a:rPr>
              <a:t> </a:t>
            </a:r>
            <a:r>
              <a:rPr lang="en-US" altLang="zh-CN" sz="3200" dirty="0">
                <a:latin typeface="Helvetica" pitchFamily="2" charset="0"/>
              </a:rPr>
              <a:t>layer</a:t>
            </a:r>
            <a:r>
              <a:rPr lang="zh-CN" altLang="en-US" sz="3200" dirty="0">
                <a:latin typeface="Helvetica" pitchFamily="2" charset="0"/>
              </a:rPr>
              <a:t> </a:t>
            </a:r>
            <a:r>
              <a:rPr lang="en-US" altLang="zh-CN" sz="3200" dirty="0">
                <a:latin typeface="Helvetica" pitchFamily="2" charset="0"/>
              </a:rPr>
              <a:t>intensifies</a:t>
            </a:r>
            <a:r>
              <a:rPr lang="zh-CN" altLang="en-US" sz="3200" dirty="0">
                <a:latin typeface="Helvetica" pitchFamily="2" charset="0"/>
              </a:rPr>
              <a:t> </a:t>
            </a:r>
            <a:r>
              <a:rPr lang="en-US" altLang="zh-CN" sz="3200" dirty="0">
                <a:latin typeface="Helvetica" pitchFamily="2" charset="0"/>
              </a:rPr>
              <a:t>during</a:t>
            </a:r>
            <a:r>
              <a:rPr lang="zh-CN" altLang="en-US" sz="3200" dirty="0">
                <a:latin typeface="Helvetica" pitchFamily="2" charset="0"/>
              </a:rPr>
              <a:t> </a:t>
            </a:r>
            <a:r>
              <a:rPr lang="en-US" altLang="zh-CN" sz="3200" dirty="0">
                <a:latin typeface="Helvetica" pitchFamily="2" charset="0"/>
              </a:rPr>
              <a:t>heatwaves</a:t>
            </a:r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67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D4A64-292B-8CCA-FCFB-F9A348CD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9762-0B39-6654-C9DC-5AC1E0F6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54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Helvetica" pitchFamily="2" charset="0"/>
              </a:rPr>
              <a:t>Takeaways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B969F-E739-22B3-EB58-FB295E032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200" y="1751429"/>
            <a:ext cx="9499600" cy="4560438"/>
          </a:xfrm>
        </p:spPr>
        <p:txBody>
          <a:bodyPr/>
          <a:lstStyle/>
          <a:p>
            <a:r>
              <a:rPr lang="en-US" altLang="zh-CN" dirty="0">
                <a:latin typeface="Helvetica" pitchFamily="2" charset="0"/>
              </a:rPr>
              <a:t>We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successfully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retrieved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multiple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sites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North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America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using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algorithm;</a:t>
            </a:r>
          </a:p>
          <a:p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show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good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agreement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TROPOMI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&amp;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TEMPO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columns,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agree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well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TEMPO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diurnal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cycle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across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North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America;</a:t>
            </a:r>
          </a:p>
          <a:p>
            <a:r>
              <a:rPr lang="en-US" altLang="zh-CN" dirty="0">
                <a:latin typeface="Helvetica" pitchFamily="2" charset="0"/>
              </a:rPr>
              <a:t>Multiple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results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show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elevated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layer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during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midday-afternoon;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concentration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will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intensified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high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temperatures.</a:t>
            </a: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3DA31-927D-4150-6820-0A2B2C6663AE}"/>
              </a:ext>
            </a:extLst>
          </p:cNvPr>
          <p:cNvSpPr txBox="1"/>
          <p:nvPr/>
        </p:nvSpPr>
        <p:spPr>
          <a:xfrm>
            <a:off x="709684" y="6344662"/>
            <a:ext cx="11196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Happy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discuss</a:t>
            </a:r>
            <a:r>
              <a:rPr lang="zh-CN" altLang="en-US" sz="2000" dirty="0"/>
              <a:t> </a:t>
            </a:r>
            <a:r>
              <a:rPr lang="en-US" altLang="zh-CN" sz="2000" dirty="0"/>
              <a:t>more</a:t>
            </a:r>
            <a:r>
              <a:rPr lang="zh-CN" altLang="en-US" sz="2000" dirty="0"/>
              <a:t> </a:t>
            </a:r>
            <a:r>
              <a:rPr lang="en-US" altLang="zh-CN" sz="2000" dirty="0"/>
              <a:t>details</a:t>
            </a:r>
            <a:r>
              <a:rPr lang="zh-CN" altLang="en-US" sz="2000" dirty="0"/>
              <a:t> </a:t>
            </a:r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you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interested!</a:t>
            </a:r>
            <a:r>
              <a:rPr lang="zh-CN" altLang="en-US" sz="2000" dirty="0"/>
              <a:t>    </a:t>
            </a:r>
            <a:r>
              <a:rPr lang="en-US" altLang="zh-CN" sz="2000" dirty="0"/>
              <a:t>Feel</a:t>
            </a:r>
            <a:r>
              <a:rPr lang="zh-CN" altLang="en-US" sz="2000" dirty="0"/>
              <a:t> </a:t>
            </a:r>
            <a:r>
              <a:rPr lang="en-US" altLang="zh-CN" sz="2000" dirty="0"/>
              <a:t>free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contact</a:t>
            </a:r>
            <a:r>
              <a:rPr lang="zh-CN" altLang="en-US" sz="2000" dirty="0"/>
              <a:t> </a:t>
            </a:r>
            <a:r>
              <a:rPr lang="en-US" altLang="zh-CN" sz="2000" dirty="0"/>
              <a:t>me:</a:t>
            </a:r>
            <a:r>
              <a:rPr lang="zh-CN" altLang="en-US" sz="2000" dirty="0"/>
              <a:t>  </a:t>
            </a:r>
            <a:r>
              <a:rPr lang="en-US" altLang="zh-CN" sz="2000" u="sng" dirty="0" err="1"/>
              <a:t>tzhao@alaska.edu</a:t>
            </a:r>
            <a:endParaRPr lang="en-US" sz="2000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9D20C4-6092-9DD6-BBF7-06A7C843CB29}"/>
              </a:ext>
            </a:extLst>
          </p:cNvPr>
          <p:cNvSpPr txBox="1">
            <a:spLocks/>
          </p:cNvSpPr>
          <p:nvPr/>
        </p:nvSpPr>
        <p:spPr>
          <a:xfrm>
            <a:off x="6487242" y="5608724"/>
            <a:ext cx="5419034" cy="403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Helvetica" pitchFamily="2" charset="0"/>
              </a:rPr>
              <a:t>Thank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you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for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your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attention!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8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2C66-C1F8-CD39-EE9D-D95457FB3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2785BD7-6861-3F5A-7032-9600F736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4" y="7820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Helvetica" pitchFamily="2" charset="0"/>
              </a:rPr>
              <a:t>HCHO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vertical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profile:</a:t>
            </a:r>
            <a:r>
              <a:rPr lang="zh-CN" altLang="en-US" sz="3600" dirty="0">
                <a:latin typeface="Helvetica" pitchFamily="2" charset="0"/>
              </a:rPr>
              <a:t>  </a:t>
            </a:r>
            <a:r>
              <a:rPr lang="en-US" altLang="zh-CN" sz="3600" dirty="0">
                <a:latin typeface="Helvetica" pitchFamily="2" charset="0"/>
              </a:rPr>
              <a:t>a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key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to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understand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meteorology-chemistry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interaction</a:t>
            </a:r>
            <a:endParaRPr lang="en-US" sz="3600" dirty="0">
              <a:latin typeface="Helvetica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9F209EE-3334-24A0-D564-B1248D94CA78}"/>
              </a:ext>
            </a:extLst>
          </p:cNvPr>
          <p:cNvSpPr txBox="1">
            <a:spLocks/>
          </p:cNvSpPr>
          <p:nvPr/>
        </p:nvSpPr>
        <p:spPr>
          <a:xfrm>
            <a:off x="-42547" y="5724630"/>
            <a:ext cx="3254691" cy="1101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altLang="zh-CN" dirty="0">
                <a:latin typeface="Helvetica" pitchFamily="2" charset="0"/>
              </a:rPr>
              <a:t>Zhao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al.,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2025,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submitted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GRL,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revision</a:t>
            </a:r>
            <a:endParaRPr lang="en-US" dirty="0">
              <a:latin typeface="Helvetica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CC5DBA-7D4A-38D2-58D7-5BEF8EC4B634}"/>
              </a:ext>
            </a:extLst>
          </p:cNvPr>
          <p:cNvGrpSpPr/>
          <p:nvPr/>
        </p:nvGrpSpPr>
        <p:grpSpPr>
          <a:xfrm>
            <a:off x="7304695" y="1826643"/>
            <a:ext cx="3546734" cy="3784117"/>
            <a:chOff x="1123140" y="2153707"/>
            <a:chExt cx="3546734" cy="37841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A07EB0-9E91-B2C9-A8F1-DD714A7469BB}"/>
                </a:ext>
              </a:extLst>
            </p:cNvPr>
            <p:cNvGrpSpPr/>
            <p:nvPr/>
          </p:nvGrpSpPr>
          <p:grpSpPr>
            <a:xfrm>
              <a:off x="1123140" y="2153707"/>
              <a:ext cx="2860564" cy="2925703"/>
              <a:chOff x="1006997" y="2233914"/>
              <a:chExt cx="3983578" cy="407429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4F81B80-FD87-D58F-979F-2AB0313B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553" t="14518" r="8563" b="5889"/>
              <a:stretch/>
            </p:blipFill>
            <p:spPr>
              <a:xfrm>
                <a:off x="1006997" y="2233914"/>
                <a:ext cx="3983578" cy="407429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46FBEFC-47C8-8CAD-D35B-2785B5E40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3185" y="2372810"/>
                <a:ext cx="668036" cy="524736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6F0672-A3E0-97D0-35C1-0176FC6EA133}"/>
                </a:ext>
              </a:extLst>
            </p:cNvPr>
            <p:cNvSpPr txBox="1"/>
            <p:nvPr/>
          </p:nvSpPr>
          <p:spPr>
            <a:xfrm>
              <a:off x="1698101" y="5291493"/>
              <a:ext cx="204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HCHO</a:t>
              </a:r>
              <a:r>
                <a:rPr lang="zh-CN" altLang="en-US" dirty="0"/>
                <a:t> </a:t>
              </a:r>
              <a:r>
                <a:rPr lang="en-US" altLang="zh-CN" dirty="0"/>
                <a:t>mixing</a:t>
              </a:r>
              <a:r>
                <a:rPr lang="zh-CN" altLang="en-US" dirty="0"/>
                <a:t> </a:t>
              </a:r>
              <a:r>
                <a:rPr lang="en-US" altLang="zh-CN" dirty="0"/>
                <a:t>ratio</a:t>
              </a:r>
            </a:p>
            <a:p>
              <a:pPr algn="ctr"/>
              <a:r>
                <a:rPr lang="en-US" altLang="zh-CN" dirty="0"/>
                <a:t>(</a:t>
              </a:r>
              <a:r>
                <a:rPr lang="en-US" altLang="zh-CN" dirty="0" err="1"/>
                <a:t>pptv</a:t>
              </a:r>
              <a:r>
                <a:rPr lang="en-US" altLang="zh-CN" dirty="0"/>
                <a:t>)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C64617-4EE5-AD40-4F00-649C8C9C4137}"/>
                </a:ext>
              </a:extLst>
            </p:cNvPr>
            <p:cNvSpPr txBox="1"/>
            <p:nvPr/>
          </p:nvSpPr>
          <p:spPr>
            <a:xfrm rot="16200000">
              <a:off x="3757284" y="3288735"/>
              <a:ext cx="1455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Altitude</a:t>
              </a:r>
              <a:r>
                <a:rPr lang="zh-CN" altLang="en-US" dirty="0"/>
                <a:t> </a:t>
              </a:r>
              <a:r>
                <a:rPr lang="en-US" altLang="zh-CN" dirty="0"/>
                <a:t>(km)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A23C6D-A0FE-E039-F0C0-E11D70DBD2E4}"/>
                </a:ext>
              </a:extLst>
            </p:cNvPr>
            <p:cNvSpPr txBox="1"/>
            <p:nvPr/>
          </p:nvSpPr>
          <p:spPr>
            <a:xfrm>
              <a:off x="2088146" y="2389879"/>
              <a:ext cx="1133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GEOS-CF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B8CA80-B757-1500-7667-CA540E448552}"/>
                </a:ext>
              </a:extLst>
            </p:cNvPr>
            <p:cNvSpPr txBox="1"/>
            <p:nvPr/>
          </p:nvSpPr>
          <p:spPr>
            <a:xfrm>
              <a:off x="1408125" y="4131274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3F4"/>
                  </a:solidFill>
                </a:rPr>
                <a:t>PGN</a:t>
              </a:r>
              <a:r>
                <a:rPr lang="zh-CN" altLang="en-US" dirty="0">
                  <a:solidFill>
                    <a:srgbClr val="0003F4"/>
                  </a:solidFill>
                </a:rPr>
                <a:t> </a:t>
              </a:r>
              <a:endParaRPr lang="en-US" dirty="0">
                <a:solidFill>
                  <a:srgbClr val="0003F4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DE65850-7EA2-55C2-0DC4-1320337A6081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2650910" y="2759211"/>
              <a:ext cx="3737" cy="56272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A4B84A2-CDDE-935F-6E75-FF0ED45B48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5733" y="3732553"/>
              <a:ext cx="442455" cy="475894"/>
            </a:xfrm>
            <a:prstGeom prst="straightConnector1">
              <a:avLst/>
            </a:prstGeom>
            <a:ln w="47625">
              <a:solidFill>
                <a:srgbClr val="0003F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49DB06-89D6-7FB1-EF96-C4E07C9A514A}"/>
              </a:ext>
            </a:extLst>
          </p:cNvPr>
          <p:cNvGrpSpPr/>
          <p:nvPr/>
        </p:nvGrpSpPr>
        <p:grpSpPr>
          <a:xfrm>
            <a:off x="3140796" y="1797950"/>
            <a:ext cx="3138857" cy="4343472"/>
            <a:chOff x="4532755" y="2153706"/>
            <a:chExt cx="2926211" cy="40492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33B4ED-1160-42BC-0481-666DB5D6F37F}"/>
                </a:ext>
              </a:extLst>
            </p:cNvPr>
            <p:cNvGrpSpPr/>
            <p:nvPr/>
          </p:nvGrpSpPr>
          <p:grpSpPr>
            <a:xfrm>
              <a:off x="5073161" y="2153706"/>
              <a:ext cx="2131514" cy="4049215"/>
              <a:chOff x="4617814" y="1973443"/>
              <a:chExt cx="2513159" cy="477422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35C7C4-7593-A7F1-5557-BF2DA86C1688}"/>
                  </a:ext>
                </a:extLst>
              </p:cNvPr>
              <p:cNvGrpSpPr/>
              <p:nvPr/>
            </p:nvGrpSpPr>
            <p:grpSpPr>
              <a:xfrm>
                <a:off x="4708039" y="1973443"/>
                <a:ext cx="2422934" cy="4774226"/>
                <a:chOff x="4798263" y="1979271"/>
                <a:chExt cx="2021200" cy="4356489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1CE368A5-A73E-8485-26A0-C8C1A6B6DE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0897" t="5950"/>
                <a:stretch/>
              </p:blipFill>
              <p:spPr>
                <a:xfrm>
                  <a:off x="4798263" y="1979271"/>
                  <a:ext cx="2021200" cy="4356489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78F8783-484C-818A-71FF-A8CFC29766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26585" y="4189936"/>
                  <a:ext cx="393700" cy="353489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6F8A783B-B974-2BAB-F142-AEE983CBF6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15746" y="2056622"/>
                  <a:ext cx="393700" cy="353489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AB38EC7-4A36-1F41-02BB-E2F2A8549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7814" y="4055756"/>
                <a:ext cx="2365545" cy="30480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A96B9C-E101-DA99-0BE4-9A775C4EFADD}"/>
                </a:ext>
              </a:extLst>
            </p:cNvPr>
            <p:cNvSpPr txBox="1"/>
            <p:nvPr/>
          </p:nvSpPr>
          <p:spPr>
            <a:xfrm rot="16200000">
              <a:off x="4409616" y="4955588"/>
              <a:ext cx="590589" cy="344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Helvetica" pitchFamily="2" charset="0"/>
                </a:rPr>
                <a:t>ppb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endParaRPr lang="en-US" altLang="zh-CN" dirty="0">
                <a:latin typeface="Helvetica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721340-9375-4FD3-A774-D3238C68F780}"/>
                </a:ext>
              </a:extLst>
            </p:cNvPr>
            <p:cNvSpPr txBox="1"/>
            <p:nvPr/>
          </p:nvSpPr>
          <p:spPr>
            <a:xfrm rot="16200000">
              <a:off x="3903008" y="2944035"/>
              <a:ext cx="1614255" cy="344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Helvetica" pitchFamily="2" charset="0"/>
                </a:rPr>
                <a:t>molecules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r>
                <a:rPr lang="en-US" altLang="zh-CN" dirty="0">
                  <a:latin typeface="Helvetica" pitchFamily="2" charset="0"/>
                </a:rPr>
                <a:t>cm</a:t>
              </a:r>
              <a:r>
                <a:rPr lang="en-US" altLang="zh-CN" baseline="30000" dirty="0">
                  <a:latin typeface="Helvetica" pitchFamily="2" charset="0"/>
                </a:rPr>
                <a:t>-2</a:t>
              </a:r>
              <a:endParaRPr lang="en-US" altLang="zh-CN" dirty="0">
                <a:latin typeface="Helvetica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D02F33-1A80-C3B8-5FE0-B3CDAD70BD4A}"/>
                </a:ext>
              </a:extLst>
            </p:cNvPr>
            <p:cNvSpPr txBox="1"/>
            <p:nvPr/>
          </p:nvSpPr>
          <p:spPr>
            <a:xfrm>
              <a:off x="6325964" y="2637945"/>
              <a:ext cx="1133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GEOS-CF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8F7B5D3-AD47-757B-6ECA-AC5481D5630A}"/>
                </a:ext>
              </a:extLst>
            </p:cNvPr>
            <p:cNvSpPr txBox="1"/>
            <p:nvPr/>
          </p:nvSpPr>
          <p:spPr>
            <a:xfrm>
              <a:off x="6557173" y="3192487"/>
              <a:ext cx="601050" cy="344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3F4"/>
                  </a:solidFill>
                </a:rPr>
                <a:t>PGN</a:t>
              </a:r>
              <a:endParaRPr lang="en-US" dirty="0">
                <a:solidFill>
                  <a:srgbClr val="0003F4"/>
                </a:solidFill>
              </a:endParaRPr>
            </a:p>
          </p:txBody>
        </p:sp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6C936D1E-74A6-88DA-D1B7-AB76BF48DE44}"/>
              </a:ext>
            </a:extLst>
          </p:cNvPr>
          <p:cNvSpPr/>
          <p:nvPr/>
        </p:nvSpPr>
        <p:spPr>
          <a:xfrm flipH="1">
            <a:off x="6431537" y="2000867"/>
            <a:ext cx="713852" cy="2522717"/>
          </a:xfrm>
          <a:prstGeom prst="rightBrace">
            <a:avLst>
              <a:gd name="adj1" fmla="val 39218"/>
              <a:gd name="adj2" fmla="val 31068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4580AB-67EB-900D-DE68-DF62B9288189}"/>
              </a:ext>
            </a:extLst>
          </p:cNvPr>
          <p:cNvCxnSpPr>
            <a:cxnSpLocks/>
          </p:cNvCxnSpPr>
          <p:nvPr/>
        </p:nvCxnSpPr>
        <p:spPr>
          <a:xfrm flipH="1">
            <a:off x="5760464" y="4504493"/>
            <a:ext cx="3646583" cy="569051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CCE6219-12CD-FEF4-B4C5-AE17AAF7A7A3}"/>
              </a:ext>
            </a:extLst>
          </p:cNvPr>
          <p:cNvSpPr txBox="1"/>
          <p:nvPr/>
        </p:nvSpPr>
        <p:spPr>
          <a:xfrm>
            <a:off x="6120833" y="5732299"/>
            <a:ext cx="6071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HCHO</a:t>
            </a:r>
            <a:r>
              <a:rPr lang="zh-CN" altLang="en-US" sz="2800" dirty="0"/>
              <a:t> </a:t>
            </a:r>
            <a:r>
              <a:rPr lang="en-US" altLang="zh-CN" sz="2800" dirty="0"/>
              <a:t>profile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</a:t>
            </a:r>
            <a:r>
              <a:rPr lang="zh-CN" altLang="en-US" sz="2800" dirty="0"/>
              <a:t> </a:t>
            </a:r>
            <a:r>
              <a:rPr lang="en-US" altLang="zh-CN" sz="2800" dirty="0"/>
              <a:t>helps</a:t>
            </a:r>
            <a:r>
              <a:rPr lang="zh-CN" altLang="en-US" sz="2800" dirty="0"/>
              <a:t> </a:t>
            </a:r>
            <a:r>
              <a:rPr lang="en-US" altLang="zh-CN" sz="2800" dirty="0"/>
              <a:t>reconcile</a:t>
            </a:r>
            <a:r>
              <a:rPr lang="zh-CN" altLang="en-US" sz="2800" dirty="0"/>
              <a:t> </a:t>
            </a:r>
            <a:r>
              <a:rPr lang="en-US" altLang="zh-CN" sz="2800" dirty="0"/>
              <a:t>column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surface</a:t>
            </a:r>
            <a:r>
              <a:rPr lang="zh-CN" altLang="en-US" sz="2800" dirty="0"/>
              <a:t> </a:t>
            </a:r>
            <a:r>
              <a:rPr lang="en-US" altLang="zh-CN" sz="2800" dirty="0"/>
              <a:t>data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307737-15ED-09BE-292B-5F9FE0D5EF85}"/>
              </a:ext>
            </a:extLst>
          </p:cNvPr>
          <p:cNvSpPr txBox="1"/>
          <p:nvPr/>
        </p:nvSpPr>
        <p:spPr>
          <a:xfrm>
            <a:off x="10165259" y="36195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53FA5E-322D-D3FA-398C-31D8E912C0D4}"/>
              </a:ext>
            </a:extLst>
          </p:cNvPr>
          <p:cNvSpPr txBox="1"/>
          <p:nvPr/>
        </p:nvSpPr>
        <p:spPr>
          <a:xfrm>
            <a:off x="10165259" y="452358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6EA82-1FF4-2046-0C43-7F6F6607B374}"/>
              </a:ext>
            </a:extLst>
          </p:cNvPr>
          <p:cNvSpPr txBox="1"/>
          <p:nvPr/>
        </p:nvSpPr>
        <p:spPr>
          <a:xfrm>
            <a:off x="10165259" y="264409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269E-DCE4-E0C4-4356-CD81A2205A66}"/>
              </a:ext>
            </a:extLst>
          </p:cNvPr>
          <p:cNvSpPr txBox="1"/>
          <p:nvPr/>
        </p:nvSpPr>
        <p:spPr>
          <a:xfrm>
            <a:off x="10165259" y="168122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DCC534-B6E7-2BD2-169F-A19EE85BFC93}"/>
              </a:ext>
            </a:extLst>
          </p:cNvPr>
          <p:cNvSpPr txBox="1"/>
          <p:nvPr/>
        </p:nvSpPr>
        <p:spPr>
          <a:xfrm>
            <a:off x="8298515" y="467216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D83C82-EE04-A00E-7C99-24535A68BBD6}"/>
              </a:ext>
            </a:extLst>
          </p:cNvPr>
          <p:cNvSpPr txBox="1"/>
          <p:nvPr/>
        </p:nvSpPr>
        <p:spPr>
          <a:xfrm>
            <a:off x="9412304" y="468501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2C565E3-92BF-05A2-ED3A-7EC7FF81F8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84" r="93214"/>
          <a:stretch/>
        </p:blipFill>
        <p:spPr>
          <a:xfrm>
            <a:off x="3617838" y="1368492"/>
            <a:ext cx="152146" cy="48714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E1864A7-A544-6484-756B-0C95FFB05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984" y="1517546"/>
            <a:ext cx="624542" cy="279557"/>
          </a:xfrm>
          <a:prstGeom prst="rect">
            <a:avLst/>
          </a:prstGeom>
        </p:spPr>
      </p:pic>
      <p:sp>
        <p:nvSpPr>
          <p:cNvPr id="59" name="Left Brace 58">
            <a:extLst>
              <a:ext uri="{FF2B5EF4-FFF2-40B4-BE49-F238E27FC236}">
                <a16:creationId xmlns:a16="http://schemas.microsoft.com/office/drawing/2014/main" id="{5FBF94DD-A8E1-75A1-3381-C01CA11B8FC5}"/>
              </a:ext>
            </a:extLst>
          </p:cNvPr>
          <p:cNvSpPr/>
          <p:nvPr/>
        </p:nvSpPr>
        <p:spPr>
          <a:xfrm>
            <a:off x="2157739" y="3146337"/>
            <a:ext cx="557212" cy="1208106"/>
          </a:xfrm>
          <a:prstGeom prst="leftBrac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69F4A4-CFAF-A921-B566-9855DBD84FF4}"/>
              </a:ext>
            </a:extLst>
          </p:cNvPr>
          <p:cNvSpPr txBox="1"/>
          <p:nvPr/>
        </p:nvSpPr>
        <p:spPr>
          <a:xfrm>
            <a:off x="189003" y="2937031"/>
            <a:ext cx="1892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Different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model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bias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for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column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and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surface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55B51F-F490-EEF1-D2F2-07EE18685163}"/>
              </a:ext>
            </a:extLst>
          </p:cNvPr>
          <p:cNvSpPr txBox="1"/>
          <p:nvPr/>
        </p:nvSpPr>
        <p:spPr>
          <a:xfrm>
            <a:off x="3895352" y="1771689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HCHO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column</a:t>
            </a:r>
            <a:endParaRPr lang="en-US" sz="24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B261F9A-693C-D537-C0F6-9B1D0F441142}"/>
              </a:ext>
            </a:extLst>
          </p:cNvPr>
          <p:cNvSpPr txBox="1"/>
          <p:nvPr/>
        </p:nvSpPr>
        <p:spPr>
          <a:xfrm>
            <a:off x="3975860" y="3955006"/>
            <a:ext cx="2227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Surface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HCHO</a:t>
            </a:r>
            <a:endParaRPr lang="en-US" sz="24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9B0A47-1494-663A-A93B-FECE36D75EC4}"/>
              </a:ext>
            </a:extLst>
          </p:cNvPr>
          <p:cNvSpPr txBox="1"/>
          <p:nvPr/>
        </p:nvSpPr>
        <p:spPr>
          <a:xfrm>
            <a:off x="4078973" y="598787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Local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hours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138E0-705D-B865-BF5E-EA3185C69AB8}"/>
              </a:ext>
            </a:extLst>
          </p:cNvPr>
          <p:cNvSpPr txBox="1"/>
          <p:nvPr/>
        </p:nvSpPr>
        <p:spPr>
          <a:xfrm>
            <a:off x="7339592" y="1364362"/>
            <a:ext cx="290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Eastern</a:t>
            </a:r>
            <a:r>
              <a:rPr lang="zh-CN" altLang="en-US" sz="2400" dirty="0"/>
              <a:t> </a:t>
            </a:r>
            <a:r>
              <a:rPr lang="en-US" altLang="zh-CN" sz="2400" dirty="0"/>
              <a:t>US,</a:t>
            </a:r>
            <a:r>
              <a:rPr lang="zh-CN" altLang="en-US" sz="2400" dirty="0"/>
              <a:t> </a:t>
            </a:r>
            <a:r>
              <a:rPr lang="en-US" altLang="zh-CN" sz="2400" dirty="0"/>
              <a:t>summer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016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80DD-ED6B-5D5B-D6C5-3E3CD27F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0" y="139931"/>
            <a:ext cx="11095494" cy="70373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Advantages</a:t>
            </a:r>
            <a:r>
              <a:rPr lang="zh-CN" altLang="en-US" sz="3600" dirty="0"/>
              <a:t> </a:t>
            </a:r>
            <a:r>
              <a:rPr lang="en-US" altLang="zh-CN" sz="3600" dirty="0"/>
              <a:t>of</a:t>
            </a:r>
            <a:r>
              <a:rPr lang="zh-CN" altLang="en-US" sz="3600" dirty="0"/>
              <a:t> </a:t>
            </a:r>
            <a:r>
              <a:rPr lang="en-US" altLang="zh-CN" sz="3600" dirty="0"/>
              <a:t>PGN</a:t>
            </a:r>
            <a:r>
              <a:rPr lang="zh-CN" altLang="en-US" sz="3600" dirty="0"/>
              <a:t>* </a:t>
            </a:r>
            <a:r>
              <a:rPr lang="en-US" altLang="zh-CN" sz="3600" dirty="0"/>
              <a:t>multi-axis</a:t>
            </a:r>
            <a:r>
              <a:rPr lang="zh-CN" altLang="en-US" sz="3600" dirty="0"/>
              <a:t> </a:t>
            </a:r>
            <a:r>
              <a:rPr lang="en-US" altLang="zh-CN" sz="3600" dirty="0"/>
              <a:t>mode</a:t>
            </a:r>
            <a:endParaRPr lang="en-US" sz="3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FA58AE-FAE6-F4FD-A197-1EE9D1DE11A4}"/>
              </a:ext>
            </a:extLst>
          </p:cNvPr>
          <p:cNvSpPr txBox="1">
            <a:spLocks/>
          </p:cNvSpPr>
          <p:nvPr/>
        </p:nvSpPr>
        <p:spPr>
          <a:xfrm>
            <a:off x="5357996" y="3703984"/>
            <a:ext cx="3662645" cy="2194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zh-CN" sz="2400" dirty="0"/>
              <a:t>Long-term</a:t>
            </a:r>
            <a:r>
              <a:rPr lang="zh-CN" altLang="en-US" sz="2400" dirty="0"/>
              <a:t> </a:t>
            </a:r>
            <a:r>
              <a:rPr lang="en-US" altLang="zh-CN" sz="2400" dirty="0"/>
              <a:t>continuous</a:t>
            </a:r>
            <a:r>
              <a:rPr lang="zh-CN" altLang="en-US" sz="2400" dirty="0"/>
              <a:t> </a:t>
            </a:r>
            <a:r>
              <a:rPr lang="en-US" altLang="zh-CN" sz="2400" dirty="0"/>
              <a:t>observations</a:t>
            </a:r>
          </a:p>
          <a:p>
            <a:pPr>
              <a:buFontTx/>
              <a:buChar char="-"/>
            </a:pPr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temporal</a:t>
            </a:r>
            <a:r>
              <a:rPr lang="zh-CN" altLang="en-US" sz="2400" dirty="0"/>
              <a:t> </a:t>
            </a:r>
            <a:r>
              <a:rPr lang="en-US" altLang="zh-CN" sz="2400" dirty="0"/>
              <a:t>resolution</a:t>
            </a:r>
          </a:p>
          <a:p>
            <a:pPr>
              <a:buFontTx/>
              <a:buChar char="-"/>
            </a:pPr>
            <a:r>
              <a:rPr lang="en-US" altLang="zh-CN" sz="2400" dirty="0"/>
              <a:t>Large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global</a:t>
            </a:r>
            <a:r>
              <a:rPr lang="zh-CN" altLang="en-US" sz="2400" dirty="0"/>
              <a:t> </a:t>
            </a:r>
            <a:r>
              <a:rPr lang="en-US" altLang="zh-CN" sz="2400" dirty="0"/>
              <a:t>distributed</a:t>
            </a:r>
            <a:r>
              <a:rPr lang="zh-CN" altLang="en-US" sz="2400" dirty="0"/>
              <a:t> </a:t>
            </a:r>
            <a:r>
              <a:rPr lang="en-US" altLang="zh-CN" sz="2400" dirty="0"/>
              <a:t>network</a:t>
            </a:r>
          </a:p>
          <a:p>
            <a:pPr>
              <a:buFontTx/>
              <a:buChar char="-"/>
            </a:pPr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sensitivity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near-surface</a:t>
            </a:r>
            <a:r>
              <a:rPr lang="zh-CN" altLang="en-US" sz="2400" dirty="0"/>
              <a:t> </a:t>
            </a:r>
            <a:r>
              <a:rPr lang="en-US" altLang="zh-CN" sz="2400" dirty="0"/>
              <a:t>trace</a:t>
            </a:r>
            <a:r>
              <a:rPr lang="zh-CN" altLang="en-US" sz="2400" dirty="0"/>
              <a:t> </a:t>
            </a:r>
            <a:r>
              <a:rPr lang="en-US" altLang="zh-CN" sz="2400" dirty="0"/>
              <a:t>gases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C9C154-C549-30FC-B2BE-1412CBB9A5C0}"/>
              </a:ext>
            </a:extLst>
          </p:cNvPr>
          <p:cNvSpPr txBox="1">
            <a:spLocks/>
          </p:cNvSpPr>
          <p:nvPr/>
        </p:nvSpPr>
        <p:spPr>
          <a:xfrm>
            <a:off x="13650920" y="3513174"/>
            <a:ext cx="3579841" cy="833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Intercomparison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difficult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instrument</a:t>
            </a:r>
            <a:r>
              <a:rPr lang="zh-CN" altLang="en-US" dirty="0"/>
              <a:t> </a:t>
            </a:r>
            <a:r>
              <a:rPr lang="en-US" altLang="zh-CN" dirty="0"/>
              <a:t>build,</a:t>
            </a:r>
            <a:r>
              <a:rPr lang="zh-CN" altLang="en-US" dirty="0"/>
              <a:t> </a:t>
            </a:r>
            <a:r>
              <a:rPr lang="en-US" altLang="zh-CN" dirty="0"/>
              <a:t>scanning</a:t>
            </a:r>
            <a:r>
              <a:rPr lang="zh-CN" altLang="en-US" dirty="0"/>
              <a:t> </a:t>
            </a:r>
            <a:r>
              <a:rPr lang="en-US" altLang="zh-CN" dirty="0"/>
              <a:t>routine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125502-2EC4-8683-B47C-C0166B0EAE7D}"/>
              </a:ext>
            </a:extLst>
          </p:cNvPr>
          <p:cNvSpPr txBox="1">
            <a:spLocks/>
          </p:cNvSpPr>
          <p:nvPr/>
        </p:nvSpPr>
        <p:spPr>
          <a:xfrm>
            <a:off x="13650920" y="5852804"/>
            <a:ext cx="3579841" cy="833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Uniform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build,</a:t>
            </a:r>
            <a:r>
              <a:rPr lang="zh-CN" altLang="en-US" dirty="0"/>
              <a:t> </a:t>
            </a:r>
            <a:r>
              <a:rPr lang="en-US" altLang="zh-CN" dirty="0"/>
              <a:t>calibration,</a:t>
            </a:r>
            <a:r>
              <a:rPr lang="zh-CN" altLang="en-US" dirty="0"/>
              <a:t> </a:t>
            </a:r>
            <a:r>
              <a:rPr lang="en-US" altLang="zh-CN" dirty="0"/>
              <a:t>algorithm,</a:t>
            </a:r>
            <a:r>
              <a:rPr lang="zh-CN" altLang="en-US" dirty="0"/>
              <a:t> </a:t>
            </a:r>
            <a:r>
              <a:rPr lang="en-US" altLang="zh-CN" dirty="0"/>
              <a:t>centralized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process,</a:t>
            </a:r>
            <a:r>
              <a:rPr lang="zh-CN" altLang="en-US" dirty="0"/>
              <a:t> </a:t>
            </a:r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download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5B13B65-16A7-ADD7-2194-C8F9B64DCEC9}"/>
              </a:ext>
            </a:extLst>
          </p:cNvPr>
          <p:cNvSpPr txBox="1">
            <a:spLocks/>
          </p:cNvSpPr>
          <p:nvPr/>
        </p:nvSpPr>
        <p:spPr>
          <a:xfrm>
            <a:off x="4563864" y="1217781"/>
            <a:ext cx="3579841" cy="833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CN" dirty="0"/>
          </a:p>
        </p:txBody>
      </p: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67032663-3F9C-6CE8-1723-FAD97DAA3E25}"/>
              </a:ext>
            </a:extLst>
          </p:cNvPr>
          <p:cNvGrpSpPr/>
          <p:nvPr/>
        </p:nvGrpSpPr>
        <p:grpSpPr>
          <a:xfrm>
            <a:off x="9142250" y="928095"/>
            <a:ext cx="2499620" cy="1205965"/>
            <a:chOff x="9150062" y="3689292"/>
            <a:chExt cx="2833441" cy="1367020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F893C59-6582-E746-27F6-3B29ED562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062" y="3696941"/>
              <a:ext cx="1344074" cy="134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8425F35E-5AE3-3F61-7F65-A115D74D6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5753" y="3712238"/>
              <a:ext cx="1344074" cy="134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BE8B06B4-03E0-C3FF-8CC4-B6BA90E31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7270" y="3704589"/>
              <a:ext cx="1344074" cy="134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13BEAF0B-6C22-9116-2C2B-3C5633B09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429" y="3689292"/>
              <a:ext cx="1344074" cy="134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F5F707-709C-9CA7-E8C0-BD0B86D31145}"/>
              </a:ext>
            </a:extLst>
          </p:cNvPr>
          <p:cNvGrpSpPr/>
          <p:nvPr/>
        </p:nvGrpSpPr>
        <p:grpSpPr>
          <a:xfrm>
            <a:off x="9213000" y="3426709"/>
            <a:ext cx="2508296" cy="2194959"/>
            <a:chOff x="130484" y="4471548"/>
            <a:chExt cx="2924254" cy="25589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F97B4D-70AF-1629-5C33-FA64B6393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" t="7594" r="2775" b="4734"/>
            <a:stretch/>
          </p:blipFill>
          <p:spPr>
            <a:xfrm>
              <a:off x="180577" y="4859196"/>
              <a:ext cx="2809415" cy="21713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059EE8E-94F8-5396-601C-FC4768A39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2328" y="6085237"/>
              <a:ext cx="260905" cy="270844"/>
            </a:xfrm>
            <a:prstGeom prst="rect">
              <a:avLst/>
            </a:prstGeom>
            <a:scene3d>
              <a:camera prst="perspectiveContrastingLeftFacing">
                <a:rot lat="1800000" lon="2400000" rev="21594000"/>
              </a:camera>
              <a:lightRig rig="threePt" dir="t"/>
            </a:scene3d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E5CF8D-6C2B-4273-6924-F6DFAFB00EFD}"/>
                </a:ext>
              </a:extLst>
            </p:cNvPr>
            <p:cNvSpPr txBox="1"/>
            <p:nvPr/>
          </p:nvSpPr>
          <p:spPr>
            <a:xfrm rot="16434742">
              <a:off x="2275240" y="5418116"/>
              <a:ext cx="1149406" cy="40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Altitude</a:t>
              </a:r>
              <a:endPara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2" descr="Cartoon Satellite Images – Browse 76,591 Stock Photos, Vectors, and Video |  Adobe Stock">
              <a:extLst>
                <a:ext uri="{FF2B5EF4-FFF2-40B4-BE49-F238E27FC236}">
                  <a16:creationId xmlns:a16="http://schemas.microsoft.com/office/drawing/2014/main" id="{B395E97D-F9F1-254C-4B45-CE19E95E0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0484" y="4471548"/>
              <a:ext cx="653979" cy="58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AC9AFB8-41CD-DCAC-2F5D-94ADEB5B89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52" y="5117383"/>
              <a:ext cx="336610" cy="113686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6D46FD5-1E04-EF02-3992-321222BDDEFB}"/>
                </a:ext>
              </a:extLst>
            </p:cNvPr>
            <p:cNvCxnSpPr>
              <a:cxnSpLocks/>
            </p:cNvCxnSpPr>
            <p:nvPr/>
          </p:nvCxnSpPr>
          <p:spPr>
            <a:xfrm>
              <a:off x="729282" y="5083854"/>
              <a:ext cx="790840" cy="67458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68334BD-6FEB-EBB2-7E68-695BC625E172}"/>
                </a:ext>
              </a:extLst>
            </p:cNvPr>
            <p:cNvCxnSpPr>
              <a:cxnSpLocks/>
            </p:cNvCxnSpPr>
            <p:nvPr/>
          </p:nvCxnSpPr>
          <p:spPr>
            <a:xfrm>
              <a:off x="716483" y="5129273"/>
              <a:ext cx="803640" cy="173231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9" name="Group 2138">
            <a:extLst>
              <a:ext uri="{FF2B5EF4-FFF2-40B4-BE49-F238E27FC236}">
                <a16:creationId xmlns:a16="http://schemas.microsoft.com/office/drawing/2014/main" id="{B1011FDF-BBD9-B0E0-6264-C407B46259DD}"/>
              </a:ext>
            </a:extLst>
          </p:cNvPr>
          <p:cNvGrpSpPr/>
          <p:nvPr/>
        </p:nvGrpSpPr>
        <p:grpSpPr>
          <a:xfrm>
            <a:off x="6321269" y="1547686"/>
            <a:ext cx="2057168" cy="1965488"/>
            <a:chOff x="3068320" y="1791031"/>
            <a:chExt cx="4287520" cy="4096442"/>
          </a:xfrm>
        </p:grpSpPr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5DB69667-0123-90CE-8C9D-4B7650F083BC}"/>
                </a:ext>
              </a:extLst>
            </p:cNvPr>
            <p:cNvSpPr txBox="1"/>
            <p:nvPr/>
          </p:nvSpPr>
          <p:spPr>
            <a:xfrm>
              <a:off x="3068320" y="1791031"/>
              <a:ext cx="4287520" cy="39703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7900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  <a:alpha val="50000"/>
                  </a:schemeClr>
                </a:gs>
              </a:gsLst>
              <a:lin ang="540000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141" name="Group 2140">
              <a:extLst>
                <a:ext uri="{FF2B5EF4-FFF2-40B4-BE49-F238E27FC236}">
                  <a16:creationId xmlns:a16="http://schemas.microsoft.com/office/drawing/2014/main" id="{65845AA0-5B56-9692-696A-6EB8B5599BAC}"/>
                </a:ext>
              </a:extLst>
            </p:cNvPr>
            <p:cNvGrpSpPr/>
            <p:nvPr/>
          </p:nvGrpSpPr>
          <p:grpSpPr>
            <a:xfrm>
              <a:off x="3068320" y="2658201"/>
              <a:ext cx="4287520" cy="3229272"/>
              <a:chOff x="3068320" y="2658201"/>
              <a:chExt cx="4287520" cy="3229272"/>
            </a:xfrm>
          </p:grpSpPr>
          <p:sp>
            <p:nvSpPr>
              <p:cNvPr id="2142" name="Rectangle 2141">
                <a:extLst>
                  <a:ext uri="{FF2B5EF4-FFF2-40B4-BE49-F238E27FC236}">
                    <a16:creationId xmlns:a16="http://schemas.microsoft.com/office/drawing/2014/main" id="{2A547303-2B48-DF8E-3442-77F50215D743}"/>
                  </a:ext>
                </a:extLst>
              </p:cNvPr>
              <p:cNvSpPr/>
              <p:nvPr/>
            </p:nvSpPr>
            <p:spPr>
              <a:xfrm flipV="1">
                <a:off x="3068320" y="5759434"/>
                <a:ext cx="4287520" cy="12803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3" name="Freeform 2142">
                <a:extLst>
                  <a:ext uri="{FF2B5EF4-FFF2-40B4-BE49-F238E27FC236}">
                    <a16:creationId xmlns:a16="http://schemas.microsoft.com/office/drawing/2014/main" id="{A509D86D-A2BA-FE07-FEBC-0FADB3C63F06}"/>
                  </a:ext>
                </a:extLst>
              </p:cNvPr>
              <p:cNvSpPr/>
              <p:nvPr/>
            </p:nvSpPr>
            <p:spPr>
              <a:xfrm flipH="1">
                <a:off x="3855683" y="3907126"/>
                <a:ext cx="3181600" cy="1401135"/>
              </a:xfrm>
              <a:custGeom>
                <a:avLst/>
                <a:gdLst>
                  <a:gd name="connsiteX0" fmla="*/ 1937288 w 1937288"/>
                  <a:gd name="connsiteY0" fmla="*/ 5584 h 1255116"/>
                  <a:gd name="connsiteX1" fmla="*/ 1689315 w 1937288"/>
                  <a:gd name="connsiteY1" fmla="*/ 13333 h 1255116"/>
                  <a:gd name="connsiteX2" fmla="*/ 1518834 w 1937288"/>
                  <a:gd name="connsiteY2" fmla="*/ 121821 h 1255116"/>
                  <a:gd name="connsiteX3" fmla="*/ 1332854 w 1937288"/>
                  <a:gd name="connsiteY3" fmla="*/ 400790 h 1255116"/>
                  <a:gd name="connsiteX4" fmla="*/ 1177871 w 1937288"/>
                  <a:gd name="connsiteY4" fmla="*/ 865740 h 1255116"/>
                  <a:gd name="connsiteX5" fmla="*/ 1015139 w 1937288"/>
                  <a:gd name="connsiteY5" fmla="*/ 1245448 h 1255116"/>
                  <a:gd name="connsiteX6" fmla="*/ 883403 w 1937288"/>
                  <a:gd name="connsiteY6" fmla="*/ 1105963 h 1255116"/>
                  <a:gd name="connsiteX7" fmla="*/ 751668 w 1937288"/>
                  <a:gd name="connsiteY7" fmla="*/ 718506 h 1255116"/>
                  <a:gd name="connsiteX8" fmla="*/ 627681 w 1937288"/>
                  <a:gd name="connsiteY8" fmla="*/ 315550 h 1255116"/>
                  <a:gd name="connsiteX9" fmla="*/ 519193 w 1937288"/>
                  <a:gd name="connsiteY9" fmla="*/ 83075 h 1255116"/>
                  <a:gd name="connsiteX10" fmla="*/ 0 w 1937288"/>
                  <a:gd name="connsiteY10" fmla="*/ 28831 h 125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7288" h="1255116">
                    <a:moveTo>
                      <a:pt x="1937288" y="5584"/>
                    </a:moveTo>
                    <a:cubicBezTo>
                      <a:pt x="1848172" y="-228"/>
                      <a:pt x="1759057" y="-6040"/>
                      <a:pt x="1689315" y="13333"/>
                    </a:cubicBezTo>
                    <a:cubicBezTo>
                      <a:pt x="1619573" y="32706"/>
                      <a:pt x="1578244" y="57245"/>
                      <a:pt x="1518834" y="121821"/>
                    </a:cubicBezTo>
                    <a:cubicBezTo>
                      <a:pt x="1459424" y="186397"/>
                      <a:pt x="1389681" y="276804"/>
                      <a:pt x="1332854" y="400790"/>
                    </a:cubicBezTo>
                    <a:cubicBezTo>
                      <a:pt x="1276027" y="524777"/>
                      <a:pt x="1230823" y="724964"/>
                      <a:pt x="1177871" y="865740"/>
                    </a:cubicBezTo>
                    <a:cubicBezTo>
                      <a:pt x="1124918" y="1006516"/>
                      <a:pt x="1064217" y="1205411"/>
                      <a:pt x="1015139" y="1245448"/>
                    </a:cubicBezTo>
                    <a:cubicBezTo>
                      <a:pt x="966061" y="1285485"/>
                      <a:pt x="927315" y="1193787"/>
                      <a:pt x="883403" y="1105963"/>
                    </a:cubicBezTo>
                    <a:cubicBezTo>
                      <a:pt x="839491" y="1018139"/>
                      <a:pt x="794288" y="850241"/>
                      <a:pt x="751668" y="718506"/>
                    </a:cubicBezTo>
                    <a:cubicBezTo>
                      <a:pt x="709048" y="586771"/>
                      <a:pt x="666427" y="421455"/>
                      <a:pt x="627681" y="315550"/>
                    </a:cubicBezTo>
                    <a:cubicBezTo>
                      <a:pt x="588935" y="209645"/>
                      <a:pt x="623806" y="130861"/>
                      <a:pt x="519193" y="83075"/>
                    </a:cubicBezTo>
                    <a:cubicBezTo>
                      <a:pt x="414580" y="35289"/>
                      <a:pt x="207290" y="32060"/>
                      <a:pt x="0" y="28831"/>
                    </a:cubicBezTo>
                  </a:path>
                </a:pathLst>
              </a:custGeom>
              <a:noFill/>
              <a:ln w="50800">
                <a:tailEnd type="arrow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44" name="Picture 8" descr="Generated image">
                <a:extLst>
                  <a:ext uri="{FF2B5EF4-FFF2-40B4-BE49-F238E27FC236}">
                    <a16:creationId xmlns:a16="http://schemas.microsoft.com/office/drawing/2014/main" id="{83703446-0D9C-D2AF-8DD9-43D4A7547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37654" flipH="1">
                <a:off x="3357621" y="2658201"/>
                <a:ext cx="2057695" cy="17189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5" name="Picture 4">
                <a:extLst>
                  <a:ext uri="{FF2B5EF4-FFF2-40B4-BE49-F238E27FC236}">
                    <a16:creationId xmlns:a16="http://schemas.microsoft.com/office/drawing/2014/main" id="{EF6B05BE-F3B0-A3B5-BF5A-103851230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635"/>
              <a:stretch/>
            </p:blipFill>
            <p:spPr bwMode="auto">
              <a:xfrm flipH="1">
                <a:off x="4432373" y="5256821"/>
                <a:ext cx="674285" cy="541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46" name="Group 2145">
                <a:extLst>
                  <a:ext uri="{FF2B5EF4-FFF2-40B4-BE49-F238E27FC236}">
                    <a16:creationId xmlns:a16="http://schemas.microsoft.com/office/drawing/2014/main" id="{A9B7DACD-3E9C-302D-4878-97B811899F42}"/>
                  </a:ext>
                </a:extLst>
              </p:cNvPr>
              <p:cNvGrpSpPr/>
              <p:nvPr/>
            </p:nvGrpSpPr>
            <p:grpSpPr>
              <a:xfrm>
                <a:off x="4942572" y="5103940"/>
                <a:ext cx="1331495" cy="638744"/>
                <a:chOff x="5087838" y="4979213"/>
                <a:chExt cx="952896" cy="463129"/>
              </a:xfrm>
            </p:grpSpPr>
            <p:cxnSp>
              <p:nvCxnSpPr>
                <p:cNvPr id="2147" name="Straight Arrow Connector 2146">
                  <a:extLst>
                    <a:ext uri="{FF2B5EF4-FFF2-40B4-BE49-F238E27FC236}">
                      <a16:creationId xmlns:a16="http://schemas.microsoft.com/office/drawing/2014/main" id="{9AC95315-AD4C-94F3-80CD-9FB0AA04D3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7838" y="5303896"/>
                  <a:ext cx="952896" cy="130856"/>
                </a:xfrm>
                <a:prstGeom prst="straightConnector1">
                  <a:avLst/>
                </a:prstGeom>
                <a:ln w="22225">
                  <a:solidFill>
                    <a:srgbClr val="C00000">
                      <a:alpha val="88887"/>
                    </a:srgbClr>
                  </a:solidFill>
                  <a:prstDash val="soli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8" name="Straight Arrow Connector 2147">
                  <a:extLst>
                    <a:ext uri="{FF2B5EF4-FFF2-40B4-BE49-F238E27FC236}">
                      <a16:creationId xmlns:a16="http://schemas.microsoft.com/office/drawing/2014/main" id="{157BD75C-1509-DEA5-1BC0-78ECEA8E5C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7838" y="5395344"/>
                  <a:ext cx="952896" cy="39408"/>
                </a:xfrm>
                <a:prstGeom prst="straightConnector1">
                  <a:avLst/>
                </a:prstGeom>
                <a:ln w="22225">
                  <a:solidFill>
                    <a:srgbClr val="C00000">
                      <a:alpha val="88887"/>
                    </a:srgbClr>
                  </a:solidFill>
                  <a:prstDash val="soli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9" name="Straight Arrow Connector 2148">
                  <a:extLst>
                    <a:ext uri="{FF2B5EF4-FFF2-40B4-BE49-F238E27FC236}">
                      <a16:creationId xmlns:a16="http://schemas.microsoft.com/office/drawing/2014/main" id="{C0011D4B-C553-89E7-A87F-F0CBA1230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7838" y="5218806"/>
                  <a:ext cx="906004" cy="221006"/>
                </a:xfrm>
                <a:prstGeom prst="straightConnector1">
                  <a:avLst/>
                </a:prstGeom>
                <a:ln w="22225">
                  <a:solidFill>
                    <a:srgbClr val="C00000">
                      <a:alpha val="88887"/>
                    </a:srgbClr>
                  </a:solidFill>
                  <a:prstDash val="soli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0" name="Straight Arrow Connector 2149">
                  <a:extLst>
                    <a:ext uri="{FF2B5EF4-FFF2-40B4-BE49-F238E27FC236}">
                      <a16:creationId xmlns:a16="http://schemas.microsoft.com/office/drawing/2014/main" id="{2668DBD4-F557-88C5-FA42-0FBAAFF85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7838" y="5133716"/>
                  <a:ext cx="855762" cy="308626"/>
                </a:xfrm>
                <a:prstGeom prst="straightConnector1">
                  <a:avLst/>
                </a:prstGeom>
                <a:ln w="22225">
                  <a:solidFill>
                    <a:srgbClr val="C00000">
                      <a:alpha val="88887"/>
                    </a:srgbClr>
                  </a:solidFill>
                  <a:prstDash val="soli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1" name="Straight Arrow Connector 2150">
                  <a:extLst>
                    <a:ext uri="{FF2B5EF4-FFF2-40B4-BE49-F238E27FC236}">
                      <a16:creationId xmlns:a16="http://schemas.microsoft.com/office/drawing/2014/main" id="{2B8D6D86-57D2-B187-485E-D811C7FF8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7838" y="5048626"/>
                  <a:ext cx="800496" cy="388628"/>
                </a:xfrm>
                <a:prstGeom prst="straightConnector1">
                  <a:avLst/>
                </a:prstGeom>
                <a:ln w="22225">
                  <a:solidFill>
                    <a:srgbClr val="C00000">
                      <a:alpha val="88887"/>
                    </a:srgbClr>
                  </a:solidFill>
                  <a:prstDash val="soli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2" name="Straight Arrow Connector 2151">
                  <a:extLst>
                    <a:ext uri="{FF2B5EF4-FFF2-40B4-BE49-F238E27FC236}">
                      <a16:creationId xmlns:a16="http://schemas.microsoft.com/office/drawing/2014/main" id="{048E8A54-8869-DF6E-1935-0F2B9B289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7838" y="4979213"/>
                  <a:ext cx="676647" cy="458041"/>
                </a:xfrm>
                <a:prstGeom prst="straightConnector1">
                  <a:avLst/>
                </a:prstGeom>
                <a:ln w="22225">
                  <a:solidFill>
                    <a:srgbClr val="C00000">
                      <a:alpha val="88887"/>
                    </a:srgbClr>
                  </a:solidFill>
                  <a:prstDash val="soli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161" name="Content Placeholder 2">
            <a:extLst>
              <a:ext uri="{FF2B5EF4-FFF2-40B4-BE49-F238E27FC236}">
                <a16:creationId xmlns:a16="http://schemas.microsoft.com/office/drawing/2014/main" id="{0522FB1A-701B-5A4E-4CC2-D668D6C034D8}"/>
              </a:ext>
            </a:extLst>
          </p:cNvPr>
          <p:cNvSpPr txBox="1">
            <a:spLocks/>
          </p:cNvSpPr>
          <p:nvPr/>
        </p:nvSpPr>
        <p:spPr>
          <a:xfrm>
            <a:off x="9020641" y="5640740"/>
            <a:ext cx="3279969" cy="145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/>
              <a:t>Longer</a:t>
            </a:r>
            <a:r>
              <a:rPr lang="zh-CN" altLang="en-US" sz="2400" dirty="0"/>
              <a:t> </a:t>
            </a:r>
            <a:r>
              <a:rPr lang="en-US" altLang="zh-CN" sz="2400" dirty="0"/>
              <a:t>integration</a:t>
            </a:r>
            <a:r>
              <a:rPr lang="zh-CN" altLang="en-US" sz="2400" dirty="0"/>
              <a:t> </a:t>
            </a:r>
            <a:r>
              <a:rPr lang="en-US" altLang="zh-CN" sz="2400" dirty="0"/>
              <a:t>time</a:t>
            </a:r>
            <a:r>
              <a:rPr lang="zh-CN" altLang="en-US" sz="2400" dirty="0"/>
              <a:t> </a:t>
            </a:r>
            <a:r>
              <a:rPr lang="en-US" altLang="zh-CN" sz="2400" dirty="0"/>
              <a:t>increases</a:t>
            </a:r>
            <a:r>
              <a:rPr lang="zh-CN" altLang="en-US" sz="2400" dirty="0"/>
              <a:t> </a:t>
            </a:r>
            <a:r>
              <a:rPr lang="en-US" altLang="zh-CN" sz="2400" dirty="0"/>
              <a:t>Signal-to-Noise</a:t>
            </a:r>
            <a:r>
              <a:rPr lang="zh-CN" altLang="en-US" sz="2400" dirty="0"/>
              <a:t> </a:t>
            </a:r>
            <a:r>
              <a:rPr lang="en-US" altLang="zh-CN" sz="2400" dirty="0"/>
              <a:t>Ratio</a:t>
            </a:r>
            <a:r>
              <a:rPr lang="zh-CN" altLang="en-US" sz="2400" dirty="0"/>
              <a:t> </a:t>
            </a:r>
            <a:r>
              <a:rPr lang="en-US" altLang="zh-CN" sz="2400" dirty="0"/>
              <a:t>(SNR)</a:t>
            </a:r>
          </a:p>
        </p:txBody>
      </p:sp>
      <p:sp>
        <p:nvSpPr>
          <p:cNvPr id="2162" name="Content Placeholder 2">
            <a:extLst>
              <a:ext uri="{FF2B5EF4-FFF2-40B4-BE49-F238E27FC236}">
                <a16:creationId xmlns:a16="http://schemas.microsoft.com/office/drawing/2014/main" id="{55E3464A-9B4B-6782-A251-4B9B82FCE0B4}"/>
              </a:ext>
            </a:extLst>
          </p:cNvPr>
          <p:cNvSpPr txBox="1">
            <a:spLocks/>
          </p:cNvSpPr>
          <p:nvPr/>
        </p:nvSpPr>
        <p:spPr>
          <a:xfrm>
            <a:off x="8924526" y="2296469"/>
            <a:ext cx="3187006" cy="833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zh-CN" sz="2400" dirty="0"/>
              <a:t>Standardized</a:t>
            </a:r>
            <a:r>
              <a:rPr lang="zh-CN" altLang="en-US" sz="2400" dirty="0"/>
              <a:t> </a:t>
            </a:r>
            <a:r>
              <a:rPr lang="en-US" altLang="zh-CN" sz="2400" dirty="0"/>
              <a:t>instrument</a:t>
            </a:r>
          </a:p>
          <a:p>
            <a:pPr>
              <a:buFontTx/>
              <a:buChar char="-"/>
            </a:pPr>
            <a:r>
              <a:rPr lang="en-US" altLang="zh-CN" sz="2400" dirty="0"/>
              <a:t>consistent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52795-EEC3-D4E9-0216-52A1BEEF32FB}"/>
              </a:ext>
            </a:extLst>
          </p:cNvPr>
          <p:cNvSpPr txBox="1">
            <a:spLocks/>
          </p:cNvSpPr>
          <p:nvPr/>
        </p:nvSpPr>
        <p:spPr>
          <a:xfrm>
            <a:off x="132209" y="6501767"/>
            <a:ext cx="3810850" cy="374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Helvetica" pitchFamily="2" charset="0"/>
              </a:rPr>
              <a:t>PGN: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Pandonia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Global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Network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A6930-BB2B-6627-175A-934B921CA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89" y="1108401"/>
            <a:ext cx="4952583" cy="2928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908F69-BAD6-D45A-6F31-1B2728714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827" y="4150535"/>
            <a:ext cx="2480705" cy="1970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46E80-885E-749C-0F90-240322A24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1525" y="4150535"/>
            <a:ext cx="2758531" cy="21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278AC-821A-07D8-6E80-B7F8FE5A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1412-B0C1-750F-2301-6A46B1F6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69" y="357645"/>
            <a:ext cx="11322825" cy="750611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Helvetica" pitchFamily="2" charset="0"/>
              </a:rPr>
              <a:t>We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present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new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retrieval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of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PGN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HCHO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profiles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using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MMF</a:t>
            </a:r>
            <a:r>
              <a:rPr lang="zh-CN" altLang="en-US" sz="3600" dirty="0">
                <a:latin typeface="Helvetica" pitchFamily="2" charset="0"/>
              </a:rPr>
              <a:t>* </a:t>
            </a:r>
            <a:r>
              <a:rPr lang="en-US" altLang="zh-CN" sz="3600" dirty="0">
                <a:latin typeface="Helvetica" pitchFamily="2" charset="0"/>
              </a:rPr>
              <a:t>optimal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estimation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(OE)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algorithm</a:t>
            </a:r>
            <a:endParaRPr lang="en-US" sz="3600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E5E9-9033-B9BC-1C02-425E13CD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462" y="2011218"/>
            <a:ext cx="6440184" cy="3072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400" b="1" dirty="0">
                <a:latin typeface="Helvetica" pitchFamily="2" charset="0"/>
              </a:rPr>
              <a:t>Advantages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of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MMF</a:t>
            </a:r>
            <a:r>
              <a:rPr lang="en-US" altLang="zh-CN" sz="2400" dirty="0">
                <a:latin typeface="Helvetica" pitchFamily="2" charset="0"/>
              </a:rPr>
              <a:t>:</a:t>
            </a:r>
          </a:p>
          <a:p>
            <a:pPr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OE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retrieval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provides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averaging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kernel,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allowing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‘apple-to-apple’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comparisons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with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other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datasets</a:t>
            </a:r>
          </a:p>
          <a:p>
            <a:pPr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Using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radiative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transport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model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calculate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AMF,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which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more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reliable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under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complex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aerosol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and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scattering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situations.</a:t>
            </a:r>
          </a:p>
          <a:p>
            <a:pPr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offers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better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vertical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resolution.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82BA05-1527-E8D7-D8E7-46B9F748D4A5}"/>
              </a:ext>
            </a:extLst>
          </p:cNvPr>
          <p:cNvSpPr txBox="1">
            <a:spLocks/>
          </p:cNvSpPr>
          <p:nvPr/>
        </p:nvSpPr>
        <p:spPr>
          <a:xfrm>
            <a:off x="7162800" y="5986463"/>
            <a:ext cx="4844005" cy="871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altLang="zh-CN" dirty="0">
                <a:latin typeface="Helvetica" pitchFamily="2" charset="0"/>
              </a:rPr>
              <a:t>MMF: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Mexican MAX-DOAS Fit</a:t>
            </a:r>
            <a:r>
              <a:rPr lang="zh-CN" altLang="en-US" dirty="0">
                <a:latin typeface="Helvetica" pitchFamily="2" charset="0"/>
              </a:rPr>
              <a:t>  </a:t>
            </a:r>
            <a:r>
              <a:rPr lang="en-US" altLang="zh-CN" dirty="0">
                <a:latin typeface="Helvetica" pitchFamily="2" charset="0"/>
              </a:rPr>
              <a:t>(Friedrich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al.,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2019)</a:t>
            </a:r>
          </a:p>
          <a:p>
            <a:pPr marL="0" indent="0" algn="ctr">
              <a:buNone/>
            </a:pPr>
            <a:r>
              <a:rPr lang="en-US" altLang="zh-CN" dirty="0">
                <a:latin typeface="Helvetica" pitchFamily="2" charset="0"/>
              </a:rPr>
              <a:t>FRM4DOAS: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https://frm4doas.aeronomie.be/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2E8AF-CC95-8FBA-025B-6CA792C26ACD}"/>
              </a:ext>
            </a:extLst>
          </p:cNvPr>
          <p:cNvSpPr txBox="1">
            <a:spLocks/>
          </p:cNvSpPr>
          <p:nvPr/>
        </p:nvSpPr>
        <p:spPr>
          <a:xfrm>
            <a:off x="313469" y="2011218"/>
            <a:ext cx="4550918" cy="1149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Helvetica" pitchFamily="2" charset="0"/>
              </a:rPr>
              <a:t>MMF is one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of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the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official OE algorithm for FRM4DOAS</a:t>
            </a:r>
            <a:r>
              <a:rPr lang="zh-CN" altLang="en-US" sz="2400" b="1" dirty="0">
                <a:latin typeface="Helvetica" pitchFamily="2" charset="0"/>
              </a:rPr>
              <a:t>* </a:t>
            </a:r>
            <a:r>
              <a:rPr lang="en-US" altLang="zh-CN" sz="2400" b="1" dirty="0">
                <a:latin typeface="Helvetica" pitchFamily="2" charset="0"/>
              </a:rPr>
              <a:t>and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NDACC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MAX-DOAS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data.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06BEB8-ED0C-61D8-4C21-32F7BBE7B195}"/>
              </a:ext>
            </a:extLst>
          </p:cNvPr>
          <p:cNvSpPr txBox="1">
            <a:spLocks/>
          </p:cNvSpPr>
          <p:nvPr/>
        </p:nvSpPr>
        <p:spPr>
          <a:xfrm>
            <a:off x="313469" y="3821022"/>
            <a:ext cx="5008575" cy="10554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bit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more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computation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expensive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than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PGN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official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profiling,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but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has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many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advantages</a:t>
            </a:r>
            <a:r>
              <a:rPr lang="zh-CN" altLang="en-US" sz="2400" dirty="0">
                <a:latin typeface="Helvetica" pitchFamily="2" charset="0"/>
              </a:rPr>
              <a:t> </a:t>
            </a:r>
            <a:endParaRPr lang="en-US" altLang="zh-CN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29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C966-A3E4-6B29-B649-E92A57B8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2" name="Picture 2">
            <a:extLst>
              <a:ext uri="{FF2B5EF4-FFF2-40B4-BE49-F238E27FC236}">
                <a16:creationId xmlns:a16="http://schemas.microsoft.com/office/drawing/2014/main" id="{F85C912C-C47E-9E43-891D-D26BCEF58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0" t="7145"/>
          <a:stretch/>
        </p:blipFill>
        <p:spPr bwMode="auto">
          <a:xfrm>
            <a:off x="6266206" y="4635074"/>
            <a:ext cx="1961222" cy="22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>
            <a:extLst>
              <a:ext uri="{FF2B5EF4-FFF2-40B4-BE49-F238E27FC236}">
                <a16:creationId xmlns:a16="http://schemas.microsoft.com/office/drawing/2014/main" id="{B2ECABFF-FBC3-560C-D15D-DB1A193BE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0" t="6923"/>
          <a:stretch/>
        </p:blipFill>
        <p:spPr bwMode="auto">
          <a:xfrm>
            <a:off x="2055685" y="4728313"/>
            <a:ext cx="1865551" cy="21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">
            <a:extLst>
              <a:ext uri="{FF2B5EF4-FFF2-40B4-BE49-F238E27FC236}">
                <a16:creationId xmlns:a16="http://schemas.microsoft.com/office/drawing/2014/main" id="{B94E9B42-08B9-1A95-1ED5-8254EE90C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6923"/>
          <a:stretch/>
        </p:blipFill>
        <p:spPr bwMode="auto">
          <a:xfrm>
            <a:off x="372384" y="2207881"/>
            <a:ext cx="1716885" cy="19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>
            <a:extLst>
              <a:ext uri="{FF2B5EF4-FFF2-40B4-BE49-F238E27FC236}">
                <a16:creationId xmlns:a16="http://schemas.microsoft.com/office/drawing/2014/main" id="{69D335A6-C9BE-D9E8-140A-CC61F0A24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0" t="7145"/>
          <a:stretch/>
        </p:blipFill>
        <p:spPr bwMode="auto">
          <a:xfrm>
            <a:off x="3295596" y="925095"/>
            <a:ext cx="1604250" cy="18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10">
            <a:extLst>
              <a:ext uri="{FF2B5EF4-FFF2-40B4-BE49-F238E27FC236}">
                <a16:creationId xmlns:a16="http://schemas.microsoft.com/office/drawing/2014/main" id="{2AE8426A-6B0A-FBDE-9E17-0D255794F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0" t="6481"/>
          <a:stretch/>
        </p:blipFill>
        <p:spPr bwMode="auto">
          <a:xfrm>
            <a:off x="6269106" y="2332492"/>
            <a:ext cx="1942003" cy="22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E1AB0-B435-B7C4-D625-2E3B69D4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92" y="157065"/>
            <a:ext cx="9403296" cy="762496"/>
          </a:xfrm>
        </p:spPr>
        <p:txBody>
          <a:bodyPr>
            <a:noAutofit/>
          </a:bodyPr>
          <a:lstStyle/>
          <a:p>
            <a:r>
              <a:rPr lang="en-US" altLang="zh-CN" sz="2800" dirty="0">
                <a:latin typeface="Helvetica" pitchFamily="2" charset="0"/>
              </a:rPr>
              <a:t>PGN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MMF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retrieval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show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good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agreement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with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TEMPO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and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TROPOMI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in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North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America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(17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sites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in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2024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summer)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0760834-A24F-DA42-DC1B-B1A9E94C5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"/>
          <a:stretch/>
        </p:blipFill>
        <p:spPr bwMode="auto">
          <a:xfrm>
            <a:off x="9201482" y="831136"/>
            <a:ext cx="2870304" cy="288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AF737-13FB-A76A-4DF2-65CEAEBC099C}"/>
              </a:ext>
            </a:extLst>
          </p:cNvPr>
          <p:cNvSpPr txBox="1"/>
          <p:nvPr/>
        </p:nvSpPr>
        <p:spPr>
          <a:xfrm>
            <a:off x="11312827" y="556354"/>
            <a:ext cx="91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Counts</a:t>
            </a:r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D97C4CF-F2A4-BE64-3C8B-8FA4C8624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"/>
          <a:stretch/>
        </p:blipFill>
        <p:spPr bwMode="auto">
          <a:xfrm>
            <a:off x="9201482" y="3816321"/>
            <a:ext cx="2870304" cy="288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02466FB7-E830-52C4-ABCD-C40BB1EB4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5241" r="3515" b="3103"/>
          <a:stretch/>
        </p:blipFill>
        <p:spPr bwMode="auto">
          <a:xfrm>
            <a:off x="2200160" y="2744889"/>
            <a:ext cx="3961404" cy="19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30CB87E-E1B0-F757-EF00-F5112B35F86E}"/>
              </a:ext>
            </a:extLst>
          </p:cNvPr>
          <p:cNvCxnSpPr>
            <a:cxnSpLocks/>
          </p:cNvCxnSpPr>
          <p:nvPr/>
        </p:nvCxnSpPr>
        <p:spPr>
          <a:xfrm flipH="1">
            <a:off x="3131748" y="4027096"/>
            <a:ext cx="1057541" cy="84065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0CCF62-9BBC-8CCC-1AA8-AA1ED655D6B8}"/>
              </a:ext>
            </a:extLst>
          </p:cNvPr>
          <p:cNvCxnSpPr>
            <a:cxnSpLocks/>
          </p:cNvCxnSpPr>
          <p:nvPr/>
        </p:nvCxnSpPr>
        <p:spPr>
          <a:xfrm>
            <a:off x="5206435" y="3628389"/>
            <a:ext cx="1116663" cy="107678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C293CEA-1EEC-3058-3E6B-12FDAFA8F51F}"/>
              </a:ext>
            </a:extLst>
          </p:cNvPr>
          <p:cNvSpPr txBox="1"/>
          <p:nvPr/>
        </p:nvSpPr>
        <p:spPr>
          <a:xfrm>
            <a:off x="560863" y="2273444"/>
            <a:ext cx="16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MountainView</a:t>
            </a:r>
            <a:endParaRPr lang="en-US" altLang="zh-CN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B08482-8730-5777-5B57-4BABFB531A32}"/>
              </a:ext>
            </a:extLst>
          </p:cNvPr>
          <p:cNvSpPr txBox="1"/>
          <p:nvPr/>
        </p:nvSpPr>
        <p:spPr>
          <a:xfrm>
            <a:off x="2318705" y="486775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Aldine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5A03DD-C455-3D32-2F99-AF9CE7D33587}"/>
              </a:ext>
            </a:extLst>
          </p:cNvPr>
          <p:cNvSpPr txBox="1"/>
          <p:nvPr/>
        </p:nvSpPr>
        <p:spPr>
          <a:xfrm>
            <a:off x="6552610" y="477129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ChapelHill</a:t>
            </a:r>
            <a:endParaRPr lang="en-US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5E8480F-9FE2-B39D-E59A-59D9E290E64F}"/>
              </a:ext>
            </a:extLst>
          </p:cNvPr>
          <p:cNvCxnSpPr>
            <a:cxnSpLocks/>
          </p:cNvCxnSpPr>
          <p:nvPr/>
        </p:nvCxnSpPr>
        <p:spPr>
          <a:xfrm flipH="1" flipV="1">
            <a:off x="1990325" y="3416336"/>
            <a:ext cx="523723" cy="3595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77" name="Straight Arrow Connector 24576">
            <a:extLst>
              <a:ext uri="{FF2B5EF4-FFF2-40B4-BE49-F238E27FC236}">
                <a16:creationId xmlns:a16="http://schemas.microsoft.com/office/drawing/2014/main" id="{5F04E761-B024-AF84-9F90-C56996C4B02B}"/>
              </a:ext>
            </a:extLst>
          </p:cNvPr>
          <p:cNvCxnSpPr>
            <a:cxnSpLocks/>
          </p:cNvCxnSpPr>
          <p:nvPr/>
        </p:nvCxnSpPr>
        <p:spPr>
          <a:xfrm>
            <a:off x="5267291" y="3386204"/>
            <a:ext cx="1055807" cy="3013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79" name="Straight Arrow Connector 24578">
            <a:extLst>
              <a:ext uri="{FF2B5EF4-FFF2-40B4-BE49-F238E27FC236}">
                <a16:creationId xmlns:a16="http://schemas.microsoft.com/office/drawing/2014/main" id="{560D591F-B9DE-FA56-B60A-8B2A46053CA8}"/>
              </a:ext>
            </a:extLst>
          </p:cNvPr>
          <p:cNvCxnSpPr>
            <a:cxnSpLocks/>
          </p:cNvCxnSpPr>
          <p:nvPr/>
        </p:nvCxnSpPr>
        <p:spPr>
          <a:xfrm flipH="1" flipV="1">
            <a:off x="3603555" y="2569755"/>
            <a:ext cx="5730" cy="66441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0" name="TextBox 24579">
            <a:extLst>
              <a:ext uri="{FF2B5EF4-FFF2-40B4-BE49-F238E27FC236}">
                <a16:creationId xmlns:a16="http://schemas.microsoft.com/office/drawing/2014/main" id="{5F6AAB96-9445-EC3B-F929-ED2FE57C0688}"/>
              </a:ext>
            </a:extLst>
          </p:cNvPr>
          <p:cNvSpPr txBox="1"/>
          <p:nvPr/>
        </p:nvSpPr>
        <p:spPr>
          <a:xfrm>
            <a:off x="3565125" y="1216711"/>
            <a:ext cx="218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BoulderCO</a:t>
            </a:r>
            <a:r>
              <a:rPr lang="en-US" altLang="zh-CN" dirty="0"/>
              <a:t>-NCAR</a:t>
            </a:r>
            <a:endParaRPr lang="en-US" dirty="0"/>
          </a:p>
        </p:txBody>
      </p:sp>
      <p:sp>
        <p:nvSpPr>
          <p:cNvPr id="24581" name="TextBox 24580">
            <a:extLst>
              <a:ext uri="{FF2B5EF4-FFF2-40B4-BE49-F238E27FC236}">
                <a16:creationId xmlns:a16="http://schemas.microsoft.com/office/drawing/2014/main" id="{F42EA242-826C-4088-79E6-E88C5883CAC3}"/>
              </a:ext>
            </a:extLst>
          </p:cNvPr>
          <p:cNvSpPr txBox="1"/>
          <p:nvPr/>
        </p:nvSpPr>
        <p:spPr>
          <a:xfrm>
            <a:off x="6524512" y="2459753"/>
            <a:ext cx="118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GreenBelt</a:t>
            </a:r>
            <a:endParaRPr lang="en-US" dirty="0"/>
          </a:p>
        </p:txBody>
      </p:sp>
      <p:sp>
        <p:nvSpPr>
          <p:cNvPr id="24585" name="TextBox 24584">
            <a:extLst>
              <a:ext uri="{FF2B5EF4-FFF2-40B4-BE49-F238E27FC236}">
                <a16:creationId xmlns:a16="http://schemas.microsoft.com/office/drawing/2014/main" id="{897524CB-F35E-E046-A31D-6A0F7C6BEE8A}"/>
              </a:ext>
            </a:extLst>
          </p:cNvPr>
          <p:cNvSpPr txBox="1"/>
          <p:nvPr/>
        </p:nvSpPr>
        <p:spPr>
          <a:xfrm rot="16200000">
            <a:off x="7916071" y="4964934"/>
            <a:ext cx="21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PGN</a:t>
            </a:r>
            <a:r>
              <a:rPr lang="zh-CN" altLang="en-US" dirty="0"/>
              <a:t> </a:t>
            </a:r>
            <a:r>
              <a:rPr lang="en-US" altLang="zh-CN" dirty="0"/>
              <a:t>MMF</a:t>
            </a:r>
            <a:r>
              <a:rPr lang="zh-CN" altLang="en-US" dirty="0"/>
              <a:t> </a:t>
            </a:r>
            <a:r>
              <a:rPr lang="en-US" altLang="zh-CN" dirty="0"/>
              <a:t>Trop</a:t>
            </a:r>
            <a:r>
              <a:rPr lang="zh-CN" altLang="en-US" dirty="0"/>
              <a:t> </a:t>
            </a:r>
            <a:r>
              <a:rPr lang="en-US" altLang="zh-CN" dirty="0"/>
              <a:t>VCD</a:t>
            </a:r>
            <a:endParaRPr lang="en-US" dirty="0"/>
          </a:p>
        </p:txBody>
      </p:sp>
      <p:sp>
        <p:nvSpPr>
          <p:cNvPr id="24586" name="TextBox 24585">
            <a:extLst>
              <a:ext uri="{FF2B5EF4-FFF2-40B4-BE49-F238E27FC236}">
                <a16:creationId xmlns:a16="http://schemas.microsoft.com/office/drawing/2014/main" id="{7AF74673-760D-E5D5-BD48-F10E7545DA14}"/>
              </a:ext>
            </a:extLst>
          </p:cNvPr>
          <p:cNvSpPr txBox="1"/>
          <p:nvPr/>
        </p:nvSpPr>
        <p:spPr>
          <a:xfrm rot="16200000">
            <a:off x="7953166" y="2115026"/>
            <a:ext cx="21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PGN</a:t>
            </a:r>
            <a:r>
              <a:rPr lang="zh-CN" altLang="en-US" dirty="0"/>
              <a:t> </a:t>
            </a:r>
            <a:r>
              <a:rPr lang="en-US" altLang="zh-CN" dirty="0"/>
              <a:t>MMF</a:t>
            </a:r>
            <a:r>
              <a:rPr lang="zh-CN" altLang="en-US" dirty="0"/>
              <a:t> </a:t>
            </a:r>
            <a:r>
              <a:rPr lang="en-US" altLang="zh-CN" dirty="0"/>
              <a:t>Trop</a:t>
            </a:r>
            <a:r>
              <a:rPr lang="zh-CN" altLang="en-US" dirty="0"/>
              <a:t> </a:t>
            </a:r>
            <a:r>
              <a:rPr lang="en-US" altLang="zh-CN" dirty="0"/>
              <a:t>VCD</a:t>
            </a:r>
            <a:endParaRPr lang="en-US" dirty="0"/>
          </a:p>
        </p:txBody>
      </p:sp>
      <p:sp>
        <p:nvSpPr>
          <p:cNvPr id="24587" name="TextBox 24586">
            <a:extLst>
              <a:ext uri="{FF2B5EF4-FFF2-40B4-BE49-F238E27FC236}">
                <a16:creationId xmlns:a16="http://schemas.microsoft.com/office/drawing/2014/main" id="{96BC0C32-5525-5EE7-9EF4-596D464D2077}"/>
              </a:ext>
            </a:extLst>
          </p:cNvPr>
          <p:cNvSpPr txBox="1"/>
          <p:nvPr/>
        </p:nvSpPr>
        <p:spPr>
          <a:xfrm>
            <a:off x="9855058" y="6572875"/>
            <a:ext cx="179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TROPOMI</a:t>
            </a:r>
            <a:r>
              <a:rPr lang="zh-CN" altLang="en-US" dirty="0"/>
              <a:t> </a:t>
            </a:r>
            <a:r>
              <a:rPr lang="en-US" altLang="zh-CN" dirty="0"/>
              <a:t>VCD</a:t>
            </a:r>
            <a:endParaRPr lang="en-US" dirty="0"/>
          </a:p>
        </p:txBody>
      </p:sp>
      <p:sp>
        <p:nvSpPr>
          <p:cNvPr id="24589" name="TextBox 24588">
            <a:extLst>
              <a:ext uri="{FF2B5EF4-FFF2-40B4-BE49-F238E27FC236}">
                <a16:creationId xmlns:a16="http://schemas.microsoft.com/office/drawing/2014/main" id="{E1BED6F9-205F-2071-B62B-D48E9CE7FEC2}"/>
              </a:ext>
            </a:extLst>
          </p:cNvPr>
          <p:cNvSpPr txBox="1"/>
          <p:nvPr/>
        </p:nvSpPr>
        <p:spPr>
          <a:xfrm>
            <a:off x="9871158" y="3497574"/>
            <a:ext cx="179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TEMPO</a:t>
            </a:r>
            <a:r>
              <a:rPr lang="zh-CN" altLang="en-US" dirty="0"/>
              <a:t> </a:t>
            </a:r>
            <a:r>
              <a:rPr lang="en-US" altLang="zh-CN" dirty="0"/>
              <a:t>VCD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AFF6A8-6FF2-C87C-9D9C-105FC545EFF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702514" y="5618082"/>
            <a:ext cx="194006" cy="224382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35FD6A-B229-E56B-64E0-209D7B3FA276}"/>
              </a:ext>
            </a:extLst>
          </p:cNvPr>
          <p:cNvSpPr txBox="1"/>
          <p:nvPr/>
        </p:nvSpPr>
        <p:spPr>
          <a:xfrm>
            <a:off x="3896520" y="5657798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PGN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multi-axis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136B86-8A75-4866-DD0B-43B0B753B24D}"/>
              </a:ext>
            </a:extLst>
          </p:cNvPr>
          <p:cNvCxnSpPr>
            <a:cxnSpLocks/>
          </p:cNvCxnSpPr>
          <p:nvPr/>
        </p:nvCxnSpPr>
        <p:spPr>
          <a:xfrm flipH="1">
            <a:off x="3603555" y="5114719"/>
            <a:ext cx="318223" cy="75813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875943-BD25-16D6-6974-8A0C3BE44E92}"/>
              </a:ext>
            </a:extLst>
          </p:cNvPr>
          <p:cNvSpPr txBox="1"/>
          <p:nvPr/>
        </p:nvSpPr>
        <p:spPr>
          <a:xfrm>
            <a:off x="3903246" y="497897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PGN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direct-sun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85DA28-9E2F-9785-BAB5-DFD307D6FEC9}"/>
              </a:ext>
            </a:extLst>
          </p:cNvPr>
          <p:cNvSpPr txBox="1"/>
          <p:nvPr/>
        </p:nvSpPr>
        <p:spPr>
          <a:xfrm>
            <a:off x="3901317" y="5311741"/>
            <a:ext cx="14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</a:t>
            </a:r>
            <a:r>
              <a:rPr lang="zh-CN" altLang="en-US" dirty="0"/>
              <a:t> </a:t>
            </a:r>
            <a:r>
              <a:rPr lang="en-US" altLang="zh-CN" dirty="0"/>
              <a:t>VCD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01C3EE0-9F71-F1B1-1232-2BA64C4E4AED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396698" y="5387554"/>
            <a:ext cx="504619" cy="10885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5530BC-DFA3-6F4E-E6F9-E495BBA0141F}"/>
              </a:ext>
            </a:extLst>
          </p:cNvPr>
          <p:cNvSpPr txBox="1"/>
          <p:nvPr/>
        </p:nvSpPr>
        <p:spPr>
          <a:xfrm>
            <a:off x="3896520" y="596729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4FF"/>
                </a:solidFill>
              </a:rPr>
              <a:t>PGN</a:t>
            </a:r>
            <a:r>
              <a:rPr lang="zh-CN" altLang="en-US" dirty="0">
                <a:solidFill>
                  <a:srgbClr val="0024FF"/>
                </a:solidFill>
              </a:rPr>
              <a:t> </a:t>
            </a:r>
            <a:r>
              <a:rPr lang="en-US" altLang="zh-CN" dirty="0">
                <a:solidFill>
                  <a:srgbClr val="0024FF"/>
                </a:solidFill>
              </a:rPr>
              <a:t>MMF</a:t>
            </a:r>
            <a:endParaRPr lang="en-US" dirty="0">
              <a:solidFill>
                <a:srgbClr val="0024FF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42A8800-AFAB-512E-0927-74B56FBB912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3565125" y="5932905"/>
            <a:ext cx="331395" cy="219055"/>
          </a:xfrm>
          <a:prstGeom prst="straightConnector1">
            <a:avLst/>
          </a:prstGeom>
          <a:ln w="22225">
            <a:solidFill>
              <a:srgbClr val="002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69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DAB1DD-08BA-122C-7124-F020735B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923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Helvetica" pitchFamily="2" charset="0"/>
              </a:rPr>
              <a:t>MMF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shows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elevated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HCHO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layer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in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midday-afternoon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at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several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sites,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(2024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summer)</a:t>
            </a:r>
            <a:endParaRPr lang="en-US" sz="3600" dirty="0">
              <a:latin typeface="Helvetica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6E4128-200C-14FE-A380-2E812A904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4"/>
          <a:stretch/>
        </p:blipFill>
        <p:spPr bwMode="auto">
          <a:xfrm>
            <a:off x="362858" y="1340262"/>
            <a:ext cx="2865864" cy="26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A71BDDD-E58B-03B1-96BF-E18E568B6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0"/>
          <a:stretch/>
        </p:blipFill>
        <p:spPr bwMode="auto">
          <a:xfrm>
            <a:off x="3481881" y="1359399"/>
            <a:ext cx="2087516" cy="256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1C6042D-C8D5-8866-C99D-B19CD0E18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4"/>
          <a:stretch/>
        </p:blipFill>
        <p:spPr bwMode="auto">
          <a:xfrm>
            <a:off x="6787375" y="1340262"/>
            <a:ext cx="2865863" cy="261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EC4EAC4-4C0D-4030-D576-D54A10B2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0"/>
          <a:stretch/>
        </p:blipFill>
        <p:spPr bwMode="auto">
          <a:xfrm>
            <a:off x="9815155" y="1359399"/>
            <a:ext cx="2116649" cy="26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3063FEF-81F0-0657-7276-566BD5C77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6"/>
          <a:stretch/>
        </p:blipFill>
        <p:spPr bwMode="auto">
          <a:xfrm>
            <a:off x="362856" y="3956059"/>
            <a:ext cx="2865864" cy="26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6F254AA-DD2D-A7C3-6B10-6BD801BC2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6"/>
          <a:stretch/>
        </p:blipFill>
        <p:spPr bwMode="auto">
          <a:xfrm>
            <a:off x="3481882" y="4012415"/>
            <a:ext cx="2097948" cy="256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4B08622-F39F-BDA5-E889-42B14460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2"/>
          <a:stretch/>
        </p:blipFill>
        <p:spPr bwMode="auto">
          <a:xfrm>
            <a:off x="6787374" y="4040182"/>
            <a:ext cx="2865863" cy="26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D63C8F6-0D98-226B-CEFE-FCDE4BB37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1"/>
          <a:stretch/>
        </p:blipFill>
        <p:spPr bwMode="auto">
          <a:xfrm>
            <a:off x="9815155" y="4168812"/>
            <a:ext cx="2118346" cy="26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9FA667-F826-9D7D-EFB7-072D7D908276}"/>
              </a:ext>
            </a:extLst>
          </p:cNvPr>
          <p:cNvGrpSpPr/>
          <p:nvPr/>
        </p:nvGrpSpPr>
        <p:grpSpPr>
          <a:xfrm>
            <a:off x="5569398" y="1233234"/>
            <a:ext cx="719436" cy="2975555"/>
            <a:chOff x="5713548" y="1341462"/>
            <a:chExt cx="637703" cy="2637511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A0EB62C8-39FD-2EA9-F2EB-5EB22F0F3F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41287"/>
            <a:stretch/>
          </p:blipFill>
          <p:spPr bwMode="auto">
            <a:xfrm>
              <a:off x="5800492" y="1341462"/>
              <a:ext cx="550759" cy="263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5370CC-9330-CD09-57EE-02589C2F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3548" y="1885650"/>
              <a:ext cx="251883" cy="17529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0CC451-84D5-D024-BDA5-743EAD015B5A}"/>
              </a:ext>
            </a:extLst>
          </p:cNvPr>
          <p:cNvSpPr txBox="1"/>
          <p:nvPr/>
        </p:nvSpPr>
        <p:spPr>
          <a:xfrm rot="16200000">
            <a:off x="4943125" y="4642618"/>
            <a:ext cx="2282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concentration</a:t>
            </a:r>
          </a:p>
          <a:p>
            <a:pPr algn="ctr"/>
            <a:r>
              <a:rPr lang="en-US" altLang="zh-CN" dirty="0"/>
              <a:t>Molecules</a:t>
            </a:r>
            <a:r>
              <a:rPr lang="zh-CN" altLang="en-US" dirty="0"/>
              <a:t> </a:t>
            </a:r>
            <a:r>
              <a:rPr lang="en-US" altLang="zh-CN" dirty="0"/>
              <a:t>cm</a:t>
            </a:r>
            <a:r>
              <a:rPr lang="en-US" altLang="zh-CN" baseline="30000" dirty="0"/>
              <a:t>-2</a:t>
            </a:r>
            <a:endParaRPr lang="en-US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3896C-4A34-0A50-5669-08FE29B62EAB}"/>
              </a:ext>
            </a:extLst>
          </p:cNvPr>
          <p:cNvSpPr txBox="1"/>
          <p:nvPr/>
        </p:nvSpPr>
        <p:spPr>
          <a:xfrm>
            <a:off x="1235395" y="2642314"/>
            <a:ext cx="2284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Degree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of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Freedom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4C2E49-A640-6D93-F05A-3105A13B925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676172" y="2980011"/>
            <a:ext cx="128425" cy="10411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432231-B0C9-6443-924C-3E7993C72389}"/>
              </a:ext>
            </a:extLst>
          </p:cNvPr>
          <p:cNvSpPr txBox="1"/>
          <p:nvPr/>
        </p:nvSpPr>
        <p:spPr>
          <a:xfrm>
            <a:off x="4804597" y="2841511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PGN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multi-axis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D527F0-E289-B8B7-DD6D-3FB728B0834B}"/>
              </a:ext>
            </a:extLst>
          </p:cNvPr>
          <p:cNvCxnSpPr>
            <a:cxnSpLocks/>
          </p:cNvCxnSpPr>
          <p:nvPr/>
        </p:nvCxnSpPr>
        <p:spPr>
          <a:xfrm flipH="1">
            <a:off x="4190904" y="2298432"/>
            <a:ext cx="638951" cy="594393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20A6A12-B08F-54E8-FC96-6F3A98EB0AFC}"/>
              </a:ext>
            </a:extLst>
          </p:cNvPr>
          <p:cNvSpPr txBox="1"/>
          <p:nvPr/>
        </p:nvSpPr>
        <p:spPr>
          <a:xfrm>
            <a:off x="4811323" y="2162683"/>
            <a:ext cx="1205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PGN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direct-sun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30F15B-1B0F-AE54-D2BF-B3CA6CEC34E6}"/>
              </a:ext>
            </a:extLst>
          </p:cNvPr>
          <p:cNvSpPr txBox="1"/>
          <p:nvPr/>
        </p:nvSpPr>
        <p:spPr>
          <a:xfrm>
            <a:off x="4809394" y="2495454"/>
            <a:ext cx="995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TEMPO</a:t>
            </a:r>
            <a:r>
              <a:rPr lang="zh-CN" altLang="en-US" sz="1200" dirty="0"/>
              <a:t> </a:t>
            </a:r>
            <a:r>
              <a:rPr lang="en-US" altLang="zh-CN" sz="1200" dirty="0"/>
              <a:t>VCD</a:t>
            </a:r>
            <a:endParaRPr lang="en-US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B32FB8-60D5-C7A4-7300-8BD619F493A5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676172" y="2633954"/>
            <a:ext cx="133222" cy="26931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EEB2ECF-316E-51D6-1901-E0B365ED055A}"/>
              </a:ext>
            </a:extLst>
          </p:cNvPr>
          <p:cNvSpPr txBox="1"/>
          <p:nvPr/>
        </p:nvSpPr>
        <p:spPr>
          <a:xfrm>
            <a:off x="4804597" y="3151007"/>
            <a:ext cx="84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4FF"/>
                </a:solidFill>
              </a:rPr>
              <a:t>PGN</a:t>
            </a:r>
            <a:r>
              <a:rPr lang="zh-CN" altLang="en-US" sz="1200" dirty="0">
                <a:solidFill>
                  <a:srgbClr val="0024FF"/>
                </a:solidFill>
              </a:rPr>
              <a:t> </a:t>
            </a:r>
            <a:r>
              <a:rPr lang="en-US" altLang="zh-CN" sz="1200" dirty="0">
                <a:solidFill>
                  <a:srgbClr val="0024FF"/>
                </a:solidFill>
              </a:rPr>
              <a:t>MMF</a:t>
            </a:r>
            <a:endParaRPr lang="en-US" sz="1200" dirty="0">
              <a:solidFill>
                <a:srgbClr val="0024FF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74C456-AC1D-028F-55A0-7B472AA5F6B8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4473202" y="3116618"/>
            <a:ext cx="331395" cy="172889"/>
          </a:xfrm>
          <a:prstGeom prst="straightConnector1">
            <a:avLst/>
          </a:prstGeom>
          <a:ln w="22225">
            <a:solidFill>
              <a:srgbClr val="002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6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68023-6F45-6245-6A2F-91A218FE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CEB7-2928-D6C0-D63D-7BDF6AAE1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54" y="164013"/>
            <a:ext cx="10515600" cy="738196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MMF</a:t>
            </a:r>
            <a:r>
              <a:rPr lang="zh-CN" altLang="en-US" sz="3600" dirty="0"/>
              <a:t> </a:t>
            </a:r>
            <a:r>
              <a:rPr lang="en-US" altLang="zh-CN" sz="3600" dirty="0"/>
              <a:t>shows</a:t>
            </a:r>
            <a:r>
              <a:rPr lang="zh-CN" altLang="en-US" sz="3600" dirty="0"/>
              <a:t> </a:t>
            </a:r>
            <a:r>
              <a:rPr lang="en-US" altLang="zh-CN" sz="3600" dirty="0"/>
              <a:t>some</a:t>
            </a:r>
            <a:r>
              <a:rPr lang="zh-CN" altLang="en-US" sz="3600" dirty="0"/>
              <a:t> </a:t>
            </a:r>
            <a:r>
              <a:rPr lang="en-US" altLang="zh-CN" sz="3600" dirty="0"/>
              <a:t>unique</a:t>
            </a:r>
            <a:r>
              <a:rPr lang="zh-CN" altLang="en-US" sz="3600" dirty="0"/>
              <a:t> </a:t>
            </a:r>
            <a:r>
              <a:rPr lang="en-US" altLang="zh-CN" sz="3600" dirty="0"/>
              <a:t>HCHO</a:t>
            </a:r>
            <a:r>
              <a:rPr lang="zh-CN" altLang="en-US" sz="3600" dirty="0"/>
              <a:t> </a:t>
            </a:r>
            <a:r>
              <a:rPr lang="en-US" altLang="zh-CN" sz="3600" dirty="0"/>
              <a:t>profile</a:t>
            </a:r>
            <a:r>
              <a:rPr lang="zh-CN" altLang="en-US" sz="3600" dirty="0"/>
              <a:t> </a:t>
            </a:r>
            <a:r>
              <a:rPr lang="en-US" altLang="zh-CN" sz="3600" dirty="0"/>
              <a:t>features,</a:t>
            </a:r>
            <a:r>
              <a:rPr lang="zh-CN" altLang="en-US" sz="3600" dirty="0"/>
              <a:t> </a:t>
            </a:r>
            <a:r>
              <a:rPr lang="en-US" altLang="zh-CN" sz="3600" dirty="0"/>
              <a:t>compared</a:t>
            </a:r>
            <a:r>
              <a:rPr lang="zh-CN" altLang="en-US" sz="3600" dirty="0"/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dirty="0"/>
              <a:t>PGN</a:t>
            </a:r>
            <a:r>
              <a:rPr lang="zh-CN" altLang="en-US" sz="3600" dirty="0"/>
              <a:t> </a:t>
            </a:r>
            <a:r>
              <a:rPr lang="en-US" altLang="zh-CN" sz="3600" dirty="0"/>
              <a:t>L2</a:t>
            </a:r>
            <a:r>
              <a:rPr lang="zh-CN" altLang="en-US" sz="3600" dirty="0"/>
              <a:t> </a:t>
            </a:r>
            <a:r>
              <a:rPr lang="en-US" altLang="zh-CN" sz="3600" dirty="0"/>
              <a:t>data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GEOSCF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7B4A-8EAB-55FC-F634-82047BA7A972}"/>
              </a:ext>
            </a:extLst>
          </p:cNvPr>
          <p:cNvSpPr txBox="1"/>
          <p:nvPr/>
        </p:nvSpPr>
        <p:spPr>
          <a:xfrm>
            <a:off x="57334" y="5081314"/>
            <a:ext cx="218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Washing</a:t>
            </a:r>
            <a:r>
              <a:rPr lang="en-US" altLang="zh-CN" sz="2400" dirty="0" err="1"/>
              <a:t>tonDC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09A03-E2CB-C4C3-D4B1-5558728F5B87}"/>
              </a:ext>
            </a:extLst>
          </p:cNvPr>
          <p:cNvSpPr txBox="1"/>
          <p:nvPr/>
        </p:nvSpPr>
        <p:spPr>
          <a:xfrm>
            <a:off x="284320" y="2282714"/>
            <a:ext cx="172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Greenbelt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828F0-2128-833B-8E40-40B4B6E743D3}"/>
              </a:ext>
            </a:extLst>
          </p:cNvPr>
          <p:cNvSpPr txBox="1"/>
          <p:nvPr/>
        </p:nvSpPr>
        <p:spPr>
          <a:xfrm>
            <a:off x="3378820" y="1123951"/>
            <a:ext cx="104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MMF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13E1B-25F1-3B62-D63E-054273E94A4A}"/>
              </a:ext>
            </a:extLst>
          </p:cNvPr>
          <p:cNvSpPr txBox="1"/>
          <p:nvPr/>
        </p:nvSpPr>
        <p:spPr>
          <a:xfrm>
            <a:off x="6255750" y="1107227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PGN</a:t>
            </a:r>
            <a:r>
              <a:rPr lang="zh-CN" altLang="en-US" sz="3200" dirty="0"/>
              <a:t> </a:t>
            </a:r>
            <a:r>
              <a:rPr lang="en-US" altLang="zh-CN" sz="3200" dirty="0"/>
              <a:t>L2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78AB9-500B-DEFF-FBCE-ABF13F2F42FA}"/>
              </a:ext>
            </a:extLst>
          </p:cNvPr>
          <p:cNvSpPr txBox="1"/>
          <p:nvPr/>
        </p:nvSpPr>
        <p:spPr>
          <a:xfrm>
            <a:off x="9595948" y="1135195"/>
            <a:ext cx="1870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GEOS-CF</a:t>
            </a:r>
            <a:endParaRPr lang="en-US" sz="3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C54B8FF-B207-E498-FA30-4821D5052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17" y="1685124"/>
            <a:ext cx="6284609" cy="24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AAEF528-4E17-4A83-3354-E4C9B515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16" y="4176287"/>
            <a:ext cx="6402951" cy="25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649A60A-5187-7E74-1748-FD2E2CE2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84" y="4238609"/>
            <a:ext cx="2384594" cy="246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CA333F1-C06E-AD5A-409D-63B4DB47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44" y="1719970"/>
            <a:ext cx="2434333" cy="25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4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BC08C90-76FB-1DBC-AC42-26C4BF055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94" y="4737131"/>
            <a:ext cx="2067408" cy="1880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E18B1-9B85-1B64-29B2-3A44E03E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4" y="-32575"/>
            <a:ext cx="10515600" cy="1060792"/>
          </a:xfrm>
        </p:spPr>
        <p:txBody>
          <a:bodyPr/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elevated</a:t>
            </a:r>
            <a:r>
              <a:rPr lang="zh-CN" altLang="en-US" dirty="0"/>
              <a:t> </a:t>
            </a:r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real?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445CB5-BA9D-30AE-A8DE-A8726064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50" y="3008897"/>
            <a:ext cx="2308644" cy="364006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F228ABB-DF9E-E312-069D-8A078C2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56" y="2341280"/>
            <a:ext cx="907061" cy="9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2C63041-EAA5-F5ED-3925-B94B30CF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223" y="3996833"/>
            <a:ext cx="961679" cy="96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D972CC-7903-0A6F-7FDB-F038843228E2}"/>
              </a:ext>
            </a:extLst>
          </p:cNvPr>
          <p:cNvSpPr txBox="1"/>
          <p:nvPr/>
        </p:nvSpPr>
        <p:spPr>
          <a:xfrm>
            <a:off x="6431062" y="2986731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330m</a:t>
            </a:r>
            <a:endParaRPr lang="en-US" sz="28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C969ACA-3DF5-4FAE-D7C0-AD582E153BED}"/>
              </a:ext>
            </a:extLst>
          </p:cNvPr>
          <p:cNvGrpSpPr/>
          <p:nvPr/>
        </p:nvGrpSpPr>
        <p:grpSpPr>
          <a:xfrm>
            <a:off x="9314157" y="2640286"/>
            <a:ext cx="315110" cy="1977271"/>
            <a:chOff x="6202227" y="3719758"/>
            <a:chExt cx="315110" cy="2893098"/>
          </a:xfrm>
        </p:grpSpPr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25887B8B-38E5-7046-75C5-E56E09D31131}"/>
                </a:ext>
              </a:extLst>
            </p:cNvPr>
            <p:cNvSpPr/>
            <p:nvPr/>
          </p:nvSpPr>
          <p:spPr>
            <a:xfrm>
              <a:off x="6202227" y="4464259"/>
              <a:ext cx="311552" cy="2148597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26CC0548-FFE4-7FB8-66F1-B19814A7801E}"/>
                </a:ext>
              </a:extLst>
            </p:cNvPr>
            <p:cNvSpPr/>
            <p:nvPr/>
          </p:nvSpPr>
          <p:spPr>
            <a:xfrm rot="10800000">
              <a:off x="6205785" y="3719758"/>
              <a:ext cx="311552" cy="2148597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FE841F-908F-6FF7-61A2-415E95135756}"/>
              </a:ext>
            </a:extLst>
          </p:cNvPr>
          <p:cNvSpPr txBox="1"/>
          <p:nvPr/>
        </p:nvSpPr>
        <p:spPr>
          <a:xfrm>
            <a:off x="8946601" y="3406870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154m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D71D9B-72F5-6E43-AFD5-890ABF5ED7B1}"/>
              </a:ext>
            </a:extLst>
          </p:cNvPr>
          <p:cNvSpPr txBox="1"/>
          <p:nvPr/>
        </p:nvSpPr>
        <p:spPr>
          <a:xfrm>
            <a:off x="9223773" y="4740505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176m</a:t>
            </a:r>
            <a:endParaRPr lang="en-US" sz="28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13CBAD-EC58-C36C-4483-5E3A0171B558}"/>
              </a:ext>
            </a:extLst>
          </p:cNvPr>
          <p:cNvGrpSpPr/>
          <p:nvPr/>
        </p:nvGrpSpPr>
        <p:grpSpPr>
          <a:xfrm>
            <a:off x="685598" y="971705"/>
            <a:ext cx="5265475" cy="3137028"/>
            <a:chOff x="525684" y="1584884"/>
            <a:chExt cx="5265475" cy="31370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24D986D-4B7E-DF5E-A96E-3CF45B71DD28}"/>
                </a:ext>
              </a:extLst>
            </p:cNvPr>
            <p:cNvGrpSpPr/>
            <p:nvPr/>
          </p:nvGrpSpPr>
          <p:grpSpPr>
            <a:xfrm>
              <a:off x="525684" y="1584884"/>
              <a:ext cx="5077508" cy="3032673"/>
              <a:chOff x="1589302" y="1445177"/>
              <a:chExt cx="5077508" cy="30326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C11E58F-92FE-D57A-7FD8-341B3F2FA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54000"/>
              </a:blip>
              <a:srcRect b="39920"/>
              <a:stretch/>
            </p:blipFill>
            <p:spPr>
              <a:xfrm>
                <a:off x="1589302" y="1445177"/>
                <a:ext cx="5077508" cy="3032673"/>
              </a:xfrm>
              <a:prstGeom prst="rect">
                <a:avLst/>
              </a:prstGeom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F2266F1D-A8F4-6457-AF7C-4C8711D2F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" t="3408" r="8459" b="9006"/>
              <a:stretch/>
            </p:blipFill>
            <p:spPr bwMode="auto">
              <a:xfrm>
                <a:off x="4272958" y="3322404"/>
                <a:ext cx="590550" cy="600075"/>
              </a:xfrm>
              <a:prstGeom prst="rect">
                <a:avLst/>
              </a:prstGeom>
              <a:noFill/>
              <a:effectLst>
                <a:glow rad="69098">
                  <a:schemeClr val="accent1"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BAC843E4-63A1-02FC-7AF5-E16DEEBF5677}"/>
                  </a:ext>
                </a:extLst>
              </p:cNvPr>
              <p:cNvSpPr/>
              <p:nvPr/>
            </p:nvSpPr>
            <p:spPr>
              <a:xfrm rot="11857022">
                <a:off x="2627347" y="2010960"/>
                <a:ext cx="970649" cy="208734"/>
              </a:xfrm>
              <a:prstGeom prst="rightArrow">
                <a:avLst/>
              </a:prstGeom>
              <a:solidFill>
                <a:srgbClr val="FF0000"/>
              </a:solidFill>
              <a:ln w="19050">
                <a:solidFill>
                  <a:schemeClr val="bg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Arrow 14">
                <a:extLst>
                  <a:ext uri="{FF2B5EF4-FFF2-40B4-BE49-F238E27FC236}">
                    <a16:creationId xmlns:a16="http://schemas.microsoft.com/office/drawing/2014/main" id="{F749BE13-DD7E-3C1C-FB8D-AA7D7CFD7C43}"/>
                  </a:ext>
                </a:extLst>
              </p:cNvPr>
              <p:cNvSpPr/>
              <p:nvPr/>
            </p:nvSpPr>
            <p:spPr>
              <a:xfrm rot="15808265">
                <a:off x="3849234" y="2840666"/>
                <a:ext cx="970649" cy="208734"/>
              </a:xfrm>
              <a:prstGeom prst="rightArrow">
                <a:avLst/>
              </a:prstGeom>
              <a:solidFill>
                <a:srgbClr val="FF0000"/>
              </a:solidFill>
              <a:ln w="19050">
                <a:solidFill>
                  <a:schemeClr val="bg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D80672-8621-8AEA-849B-D5BDD5B5B847}"/>
                </a:ext>
              </a:extLst>
            </p:cNvPr>
            <p:cNvSpPr txBox="1"/>
            <p:nvPr/>
          </p:nvSpPr>
          <p:spPr>
            <a:xfrm>
              <a:off x="2960769" y="2153446"/>
              <a:ext cx="28303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Azim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uth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Viewing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Angle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9B96D54-47BD-BCCA-5A13-9A155A1107F2}"/>
                </a:ext>
              </a:extLst>
            </p:cNvPr>
            <p:cNvSpPr/>
            <p:nvPr/>
          </p:nvSpPr>
          <p:spPr>
            <a:xfrm rot="19519920">
              <a:off x="2634224" y="2905289"/>
              <a:ext cx="327705" cy="967239"/>
            </a:xfrm>
            <a:prstGeom prst="leftBrace">
              <a:avLst/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77BFCC-C5D8-7E60-4904-0E9E5DA16F8D}"/>
                </a:ext>
              </a:extLst>
            </p:cNvPr>
            <p:cNvSpPr txBox="1"/>
            <p:nvPr/>
          </p:nvSpPr>
          <p:spPr>
            <a:xfrm>
              <a:off x="1736852" y="3417030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1.3</a:t>
              </a:r>
              <a:r>
                <a:rPr lang="zh-CN" altLang="en-US" b="1" dirty="0"/>
                <a:t> </a:t>
              </a:r>
              <a:r>
                <a:rPr lang="en-US" altLang="zh-CN" b="1" dirty="0"/>
                <a:t>miles</a:t>
              </a:r>
              <a:endParaRPr lang="en-US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E8333F-7156-09FD-11CC-DDD9EBDE315B}"/>
                </a:ext>
              </a:extLst>
            </p:cNvPr>
            <p:cNvSpPr txBox="1"/>
            <p:nvPr/>
          </p:nvSpPr>
          <p:spPr>
            <a:xfrm>
              <a:off x="3780903" y="4014026"/>
              <a:ext cx="18492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T</a:t>
              </a:r>
              <a:r>
                <a:rPr lang="en-US" altLang="zh-CN" sz="4000" dirty="0"/>
                <a:t>oronto</a:t>
              </a:r>
              <a:endParaRPr lang="en-US" sz="4000" dirty="0"/>
            </a:p>
          </p:txBody>
        </p:sp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ABA7CC47-0866-68A2-1911-17BA45F5F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6" t="3408" r="8459" b="9006"/>
            <a:stretch/>
          </p:blipFill>
          <p:spPr bwMode="auto">
            <a:xfrm>
              <a:off x="2468998" y="2287610"/>
              <a:ext cx="590550" cy="600075"/>
            </a:xfrm>
            <a:prstGeom prst="rect">
              <a:avLst/>
            </a:prstGeom>
            <a:noFill/>
            <a:effectLst>
              <a:glow rad="69098">
                <a:schemeClr val="accent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22D1700-51C8-BF62-8B6E-5FB65B97DE7F}"/>
              </a:ext>
            </a:extLst>
          </p:cNvPr>
          <p:cNvSpPr txBox="1"/>
          <p:nvPr/>
        </p:nvSpPr>
        <p:spPr>
          <a:xfrm>
            <a:off x="6282930" y="1012071"/>
            <a:ext cx="5691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Question:</a:t>
            </a:r>
            <a:r>
              <a:rPr lang="zh-CN" altLang="en-US" sz="2400" dirty="0">
                <a:latin typeface="Helvetica" pitchFamily="2" charset="0"/>
              </a:rPr>
              <a:t>  </a:t>
            </a:r>
            <a:r>
              <a:rPr lang="en-US" altLang="zh-CN" sz="2400" dirty="0">
                <a:latin typeface="Helvetica" pitchFamily="2" charset="0"/>
              </a:rPr>
              <a:t>Can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reproduce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PGN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direct-sun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partial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column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between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two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instruments?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B2E371-9513-C542-0DA8-06696022D461}"/>
              </a:ext>
            </a:extLst>
          </p:cNvPr>
          <p:cNvGrpSpPr/>
          <p:nvPr/>
        </p:nvGrpSpPr>
        <p:grpSpPr>
          <a:xfrm>
            <a:off x="2541513" y="4175246"/>
            <a:ext cx="3241971" cy="2528368"/>
            <a:chOff x="8935655" y="93382"/>
            <a:chExt cx="2843265" cy="221742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A205F45-BFF9-1AF7-3C06-882A45DB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5655" y="93382"/>
              <a:ext cx="2843265" cy="2217423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A66DF98-AF6C-7E62-F87D-D59EDD7C67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65394" y="1335386"/>
              <a:ext cx="60166" cy="319736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6CFBCA0-B948-45DD-4F2F-2C2ED19530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25889" y="1439501"/>
              <a:ext cx="295499" cy="12625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C41E5F2-04DB-F654-E80E-70A801E3D3B3}"/>
              </a:ext>
            </a:extLst>
          </p:cNvPr>
          <p:cNvSpPr txBox="1"/>
          <p:nvPr/>
        </p:nvSpPr>
        <p:spPr>
          <a:xfrm>
            <a:off x="-82203" y="4855353"/>
            <a:ext cx="2872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TEMPO</a:t>
            </a:r>
            <a:r>
              <a:rPr lang="zh-CN" altLang="en-US" sz="2000" dirty="0"/>
              <a:t> </a:t>
            </a:r>
            <a:r>
              <a:rPr lang="en-US" altLang="zh-CN" sz="2000" dirty="0"/>
              <a:t>median</a:t>
            </a:r>
          </a:p>
          <a:p>
            <a:pPr algn="ctr"/>
            <a:r>
              <a:rPr lang="en-US" altLang="zh-CN" sz="2000" dirty="0"/>
              <a:t>HCHO</a:t>
            </a:r>
            <a:r>
              <a:rPr lang="zh-CN" altLang="en-US" sz="2000" dirty="0"/>
              <a:t> </a:t>
            </a:r>
            <a:r>
              <a:rPr lang="en-US" altLang="zh-CN" sz="2000" dirty="0"/>
              <a:t>column</a:t>
            </a:r>
          </a:p>
          <a:p>
            <a:pPr algn="ctr"/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-</a:t>
            </a:r>
            <a:r>
              <a:rPr lang="zh-CN" altLang="en-US" sz="2000" dirty="0"/>
              <a:t> </a:t>
            </a:r>
            <a:r>
              <a:rPr lang="en-US" altLang="zh-CN" sz="2000" dirty="0"/>
              <a:t>July</a:t>
            </a:r>
            <a:r>
              <a:rPr lang="zh-CN" altLang="en-US" sz="2000" dirty="0"/>
              <a:t> </a:t>
            </a:r>
            <a:r>
              <a:rPr lang="en-US" altLang="zh-CN" sz="2000" dirty="0"/>
              <a:t>30,</a:t>
            </a:r>
            <a:r>
              <a:rPr lang="zh-CN" altLang="en-US" sz="2000" dirty="0"/>
              <a:t> </a:t>
            </a:r>
            <a:r>
              <a:rPr lang="en-US" altLang="zh-CN" sz="2000" dirty="0"/>
              <a:t>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063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8FE752-A562-F8DB-1C20-60CD3146E263}"/>
              </a:ext>
            </a:extLst>
          </p:cNvPr>
          <p:cNvSpPr txBox="1">
            <a:spLocks/>
          </p:cNvSpPr>
          <p:nvPr/>
        </p:nvSpPr>
        <p:spPr>
          <a:xfrm>
            <a:off x="6562846" y="3599727"/>
            <a:ext cx="5282346" cy="2685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Helvetica" pitchFamily="2" charset="0"/>
              </a:rPr>
              <a:t>MMF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capture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a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diurnal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cycle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of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HCHO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partial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column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in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between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the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two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instruments,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which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is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similar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to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that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direct-sun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HCHO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column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difference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shows.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038DA0-557D-AA48-A984-F270D5DC391C}"/>
              </a:ext>
            </a:extLst>
          </p:cNvPr>
          <p:cNvGrpSpPr/>
          <p:nvPr/>
        </p:nvGrpSpPr>
        <p:grpSpPr>
          <a:xfrm>
            <a:off x="1631598" y="231215"/>
            <a:ext cx="7948119" cy="3216504"/>
            <a:chOff x="280784" y="212496"/>
            <a:chExt cx="7948119" cy="3216504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1D6B8DF3-FD90-8B49-62B5-E41BF49DD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84" y="212496"/>
              <a:ext cx="7948119" cy="321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C4C0C-3FC2-6693-4F79-A488E058B478}"/>
                </a:ext>
              </a:extLst>
            </p:cNvPr>
            <p:cNvSpPr/>
            <p:nvPr/>
          </p:nvSpPr>
          <p:spPr>
            <a:xfrm>
              <a:off x="790450" y="2666121"/>
              <a:ext cx="2415654" cy="286604"/>
            </a:xfrm>
            <a:prstGeom prst="rect">
              <a:avLst/>
            </a:prstGeom>
            <a:noFill/>
            <a:ln w="603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48257823-4DDE-AE0C-0616-D199CC6A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71" y="3504047"/>
            <a:ext cx="4975029" cy="33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41E5BA-513B-98F5-E987-0959323DA43D}"/>
              </a:ext>
            </a:extLst>
          </p:cNvPr>
          <p:cNvCxnSpPr>
            <a:cxnSpLocks/>
          </p:cNvCxnSpPr>
          <p:nvPr/>
        </p:nvCxnSpPr>
        <p:spPr>
          <a:xfrm>
            <a:off x="4094351" y="2971444"/>
            <a:ext cx="462567" cy="567963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4544ECD-3951-AB40-C8FC-8CAC60B74312}"/>
              </a:ext>
            </a:extLst>
          </p:cNvPr>
          <p:cNvSpPr txBox="1"/>
          <p:nvPr/>
        </p:nvSpPr>
        <p:spPr>
          <a:xfrm>
            <a:off x="2913523" y="3950208"/>
            <a:ext cx="228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3F4"/>
                </a:solidFill>
              </a:rPr>
              <a:t>Direc</a:t>
            </a:r>
            <a:r>
              <a:rPr lang="en-US" altLang="zh-CN" dirty="0">
                <a:solidFill>
                  <a:srgbClr val="0003F4"/>
                </a:solidFill>
              </a:rPr>
              <a:t>t-sun</a:t>
            </a:r>
            <a:r>
              <a:rPr lang="zh-CN" altLang="en-US" dirty="0">
                <a:solidFill>
                  <a:srgbClr val="0003F4"/>
                </a:solidFill>
              </a:rPr>
              <a:t> </a:t>
            </a:r>
            <a:r>
              <a:rPr lang="en-US" altLang="zh-CN" dirty="0">
                <a:solidFill>
                  <a:srgbClr val="0003F4"/>
                </a:solidFill>
              </a:rPr>
              <a:t>difference</a:t>
            </a:r>
            <a:endParaRPr lang="en-US" dirty="0">
              <a:solidFill>
                <a:srgbClr val="0003F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84FB4-8F61-225D-3529-FC8B9FBB7F3A}"/>
              </a:ext>
            </a:extLst>
          </p:cNvPr>
          <p:cNvSpPr txBox="1"/>
          <p:nvPr/>
        </p:nvSpPr>
        <p:spPr>
          <a:xfrm>
            <a:off x="2358179" y="5389709"/>
            <a:ext cx="284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MMF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first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layer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of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 err="1">
                <a:solidFill>
                  <a:srgbClr val="00B050"/>
                </a:solidFill>
              </a:rPr>
              <a:t>StGeorge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8755F-BF7E-07EF-6953-62FCDB2B7398}"/>
              </a:ext>
            </a:extLst>
          </p:cNvPr>
          <p:cNvSpPr txBox="1">
            <a:spLocks/>
          </p:cNvSpPr>
          <p:nvPr/>
        </p:nvSpPr>
        <p:spPr>
          <a:xfrm>
            <a:off x="6562846" y="6285052"/>
            <a:ext cx="5356804" cy="535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Helvetica" pitchFamily="2" charset="0"/>
              </a:rPr>
              <a:t>More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observational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evidence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needed.</a:t>
            </a:r>
          </a:p>
        </p:txBody>
      </p:sp>
    </p:spTree>
    <p:extLst>
      <p:ext uri="{BB962C8B-B14F-4D97-AF65-F5344CB8AC3E}">
        <p14:creationId xmlns:p14="http://schemas.microsoft.com/office/powerpoint/2010/main" val="335388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728</Words>
  <Application>Microsoft Macintosh PowerPoint</Application>
  <PresentationFormat>Widescreen</PresentationFormat>
  <Paragraphs>150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Helvetica</vt:lpstr>
      <vt:lpstr>Office Theme</vt:lpstr>
      <vt:lpstr>PowerPoint Presentation</vt:lpstr>
      <vt:lpstr>HCHO vertical profile:  a key to understand meteorology-chemistry interaction</vt:lpstr>
      <vt:lpstr>Advantages of PGN* multi-axis mode</vt:lpstr>
      <vt:lpstr>We present a new retrieval of PGN HCHO profiles using MMF* optimal estimation (OE) algorithm</vt:lpstr>
      <vt:lpstr>PGN MMF retrieval show good agreement with TEMPO and TROPOMI in North America (17 sites in 2024 summer)</vt:lpstr>
      <vt:lpstr>MMF shows an elevated HCHO layer in midday-afternoon at several sites, (2024 summer)</vt:lpstr>
      <vt:lpstr>MMF shows some unique HCHO profile features, compared to PGN L2 data and GEOSCF</vt:lpstr>
      <vt:lpstr>Is the elevated HCHO real? –  A case study</vt:lpstr>
      <vt:lpstr>PowerPoint Presentation</vt:lpstr>
      <vt:lpstr>Elevated HCHO layer intensifies during heatwaves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Tianlang Zhao</dc:creator>
  <cp:lastModifiedBy>Tianlang Zhao</cp:lastModifiedBy>
  <cp:revision>7</cp:revision>
  <dcterms:created xsi:type="dcterms:W3CDTF">2025-08-20T13:11:47Z</dcterms:created>
  <dcterms:modified xsi:type="dcterms:W3CDTF">2025-08-22T11:57:57Z</dcterms:modified>
</cp:coreProperties>
</file>