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2"/>
  </p:notesMasterIdLst>
  <p:sldIdLst>
    <p:sldId id="419" r:id="rId2"/>
    <p:sldId id="262" r:id="rId3"/>
    <p:sldId id="274" r:id="rId4"/>
    <p:sldId id="420" r:id="rId5"/>
    <p:sldId id="2214" r:id="rId6"/>
    <p:sldId id="2225" r:id="rId7"/>
    <p:sldId id="2230" r:id="rId8"/>
    <p:sldId id="2224" r:id="rId9"/>
    <p:sldId id="2215" r:id="rId10"/>
    <p:sldId id="2217" r:id="rId11"/>
    <p:sldId id="2216" r:id="rId12"/>
    <p:sldId id="423" r:id="rId13"/>
    <p:sldId id="278" r:id="rId14"/>
    <p:sldId id="2222" r:id="rId15"/>
    <p:sldId id="2220" r:id="rId16"/>
    <p:sldId id="2218" r:id="rId17"/>
    <p:sldId id="2228" r:id="rId18"/>
    <p:sldId id="273" r:id="rId19"/>
    <p:sldId id="280" r:id="rId20"/>
    <p:sldId id="417" r:id="rId21"/>
  </p:sldIdLst>
  <p:sldSz cx="18288000" cy="10287000"/>
  <p:notesSz cx="18288000" cy="10287000"/>
  <p:embeddedFontLst>
    <p:embeddedFont>
      <p:font typeface="Arial Black" panose="020B0604020202020204" pitchFamily="34" charset="0"/>
      <p:regular r:id="rId23"/>
      <p:bold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Trebuchet MS" panose="020B0703020202090204" pitchFamily="34" charset="0"/>
      <p:regular r:id="rId27"/>
      <p:bold r:id="rId28"/>
      <p: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2"/>
    <a:srgbClr val="F2FEFF"/>
    <a:srgbClr val="FF5901"/>
    <a:srgbClr val="AED9E6"/>
    <a:srgbClr val="94C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7"/>
    <p:restoredTop sz="94658"/>
  </p:normalViewPr>
  <p:slideViewPr>
    <p:cSldViewPr snapToGrid="0">
      <p:cViewPr varScale="1">
        <p:scale>
          <a:sx n="80" d="100"/>
          <a:sy n="80" d="100"/>
        </p:scale>
        <p:origin x="952" y="20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2ed2f1096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2ed2f10961_3_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>
          <a:extLst>
            <a:ext uri="{FF2B5EF4-FFF2-40B4-BE49-F238E27FC236}">
              <a16:creationId xmlns:a16="http://schemas.microsoft.com/office/drawing/2014/main" id="{9BBE4700-EBC1-4310-90B5-526BF6D16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2827fe8674_0_93:notes">
            <a:extLst>
              <a:ext uri="{FF2B5EF4-FFF2-40B4-BE49-F238E27FC236}">
                <a16:creationId xmlns:a16="http://schemas.microsoft.com/office/drawing/2014/main" id="{6ECC0AF3-B2DE-6CD8-36C9-3E23D818D6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2827fe8674_0_93:notes">
            <a:extLst>
              <a:ext uri="{FF2B5EF4-FFF2-40B4-BE49-F238E27FC236}">
                <a16:creationId xmlns:a16="http://schemas.microsoft.com/office/drawing/2014/main" id="{F4F28F26-8AB3-12AF-B268-C2CF44947F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438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8586977b3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d8586977b3_0_30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2827fe867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2827fe8674_0_9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10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85691fbb2_2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d85691fbb2_2_15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>
          <a:extLst>
            <a:ext uri="{FF2B5EF4-FFF2-40B4-BE49-F238E27FC236}">
              <a16:creationId xmlns:a16="http://schemas.microsoft.com/office/drawing/2014/main" id="{2CEE352C-832B-E37F-426E-EABF667D0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85691fbb2_2_157:notes">
            <a:extLst>
              <a:ext uri="{FF2B5EF4-FFF2-40B4-BE49-F238E27FC236}">
                <a16:creationId xmlns:a16="http://schemas.microsoft.com/office/drawing/2014/main" id="{1F9ABBDB-F1C9-B66F-A8B7-CB3163C0B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d85691fbb2_2_157:notes">
            <a:extLst>
              <a:ext uri="{FF2B5EF4-FFF2-40B4-BE49-F238E27FC236}">
                <a16:creationId xmlns:a16="http://schemas.microsoft.com/office/drawing/2014/main" id="{D64C89B7-3988-54D8-27D9-AFE9CFE40B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961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>
          <a:extLst>
            <a:ext uri="{FF2B5EF4-FFF2-40B4-BE49-F238E27FC236}">
              <a16:creationId xmlns:a16="http://schemas.microsoft.com/office/drawing/2014/main" id="{BD21ED57-1F58-C1B8-6CFC-145A7658C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85691fbb2_2_157:notes">
            <a:extLst>
              <a:ext uri="{FF2B5EF4-FFF2-40B4-BE49-F238E27FC236}">
                <a16:creationId xmlns:a16="http://schemas.microsoft.com/office/drawing/2014/main" id="{B5ACF103-2DFA-300C-4D09-2A23D416A2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d85691fbb2_2_157:notes">
            <a:extLst>
              <a:ext uri="{FF2B5EF4-FFF2-40B4-BE49-F238E27FC236}">
                <a16:creationId xmlns:a16="http://schemas.microsoft.com/office/drawing/2014/main" id="{AB26BB2C-8C59-C4AC-D088-50F8A02EF8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224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51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d8586977b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d8586977b3_0_47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2827fe867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2827fe8674_0_8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36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6183391" y="318609"/>
            <a:ext cx="5149850" cy="90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750" b="0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6183391" y="318609"/>
            <a:ext cx="5149850" cy="90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750" b="0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8287998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183391" y="318609"/>
            <a:ext cx="5149850" cy="90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75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3;p9">
            <a:extLst>
              <a:ext uri="{FF2B5EF4-FFF2-40B4-BE49-F238E27FC236}">
                <a16:creationId xmlns:a16="http://schemas.microsoft.com/office/drawing/2014/main" id="{CF597244-DBC8-2721-1D08-F3D256EE3AC7}"/>
              </a:ext>
            </a:extLst>
          </p:cNvPr>
          <p:cNvSpPr txBox="1">
            <a:spLocks/>
          </p:cNvSpPr>
          <p:nvPr/>
        </p:nvSpPr>
        <p:spPr>
          <a:xfrm>
            <a:off x="0" y="36576"/>
            <a:ext cx="18287999" cy="18466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Leveraging Observations of Remotely Sensed HCHO Column to Assess Surface Ozone</a:t>
            </a:r>
            <a:endParaRPr lang="en-US" sz="60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NASA's TEMPO Spectrometer Closer to Completion - Via Satellite">
            <a:extLst>
              <a:ext uri="{FF2B5EF4-FFF2-40B4-BE49-F238E27FC236}">
                <a16:creationId xmlns:a16="http://schemas.microsoft.com/office/drawing/2014/main" id="{44FD5697-6F38-5B4B-3AFB-5A94DC89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05408"/>
            <a:ext cx="9173450" cy="73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EAD275-8BF8-7A0E-3F71-D586906F0E8B}"/>
              </a:ext>
            </a:extLst>
          </p:cNvPr>
          <p:cNvSpPr txBox="1"/>
          <p:nvPr/>
        </p:nvSpPr>
        <p:spPr>
          <a:xfrm>
            <a:off x="15436495" y="9892771"/>
            <a:ext cx="2355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p</a:t>
            </a:r>
            <a:r>
              <a:rPr lang="en-US" sz="1600" b="0" i="0" strike="noStrike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rajjwal.rawat@nasa.gov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E195C3-1C3B-475F-B8B6-DBD833422466}"/>
              </a:ext>
            </a:extLst>
          </p:cNvPr>
          <p:cNvSpPr txBox="1"/>
          <p:nvPr/>
        </p:nvSpPr>
        <p:spPr>
          <a:xfrm>
            <a:off x="9353455" y="6950324"/>
            <a:ext cx="65603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Langley Research Center, Hampton, VA, USA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Environmental Protection Agency, NC, USA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NASA Goddard Space Flight Center, Greenbelt, MD, USA </a:t>
            </a:r>
          </a:p>
          <a:p>
            <a:r>
              <a:rPr lang="en-US" sz="1800" baseline="30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Harvard-Smithsonian Center for Astrophysics, Cambridge, </a:t>
            </a:r>
          </a:p>
          <a:p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Massachusetts, 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A7B8C-C287-FF4E-84EE-5540D29E9D47}"/>
              </a:ext>
            </a:extLst>
          </p:cNvPr>
          <p:cNvSpPr txBox="1"/>
          <p:nvPr/>
        </p:nvSpPr>
        <p:spPr>
          <a:xfrm>
            <a:off x="9119404" y="3753668"/>
            <a:ext cx="917345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Prajjwal Rawat</a:t>
            </a:r>
            <a:r>
              <a:rPr lang="en-US" sz="36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James H. Crawford</a:t>
            </a:r>
            <a:r>
              <a:rPr lang="en-US" sz="2800" b="1" baseline="30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Katherine 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R. Travis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Laura M. Judd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Mary Angelique G. Demetillo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Tabitha C. Lee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James J. Szykman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Lukas C. Valin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Barron Henderson</a:t>
            </a:r>
            <a:r>
              <a:rPr lang="en-US" sz="2800" b="1" baseline="300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Eric Baumann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Thomas F. Hanisco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Gonzalo Gonzalez Abad</a:t>
            </a:r>
            <a:r>
              <a:rPr lang="en-US" sz="28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endParaRPr lang="en-US" sz="28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17837355-C1D7-2E40-C282-66593409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9" y="1914526"/>
            <a:ext cx="996064" cy="94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ASA logo">
            <a:extLst>
              <a:ext uri="{FF2B5EF4-FFF2-40B4-BE49-F238E27FC236}">
                <a16:creationId xmlns:a16="http://schemas.microsoft.com/office/drawing/2014/main" id="{36CB8066-EB5B-0B4F-DF3D-00AC0B869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6585" r="20960" b="5920"/>
          <a:stretch/>
        </p:blipFill>
        <p:spPr bwMode="auto">
          <a:xfrm>
            <a:off x="14783952" y="7280891"/>
            <a:ext cx="1768366" cy="12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ndonia Global Network">
            <a:extLst>
              <a:ext uri="{FF2B5EF4-FFF2-40B4-BE49-F238E27FC236}">
                <a16:creationId xmlns:a16="http://schemas.microsoft.com/office/drawing/2014/main" id="{E6D2F917-3F11-4022-2812-454BCA91C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81" y="1871440"/>
            <a:ext cx="990882" cy="99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88B75EC-F6ED-72CD-8EC4-FBF8E36F7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490" y="7412001"/>
            <a:ext cx="880070" cy="87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Smithsonian Institution - The Ocean ...">
            <a:extLst>
              <a:ext uri="{FF2B5EF4-FFF2-40B4-BE49-F238E27FC236}">
                <a16:creationId xmlns:a16="http://schemas.microsoft.com/office/drawing/2014/main" id="{DB33A0B8-4D24-AF35-A3D1-08655942C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10579" r="16016" b="10133"/>
          <a:stretch/>
        </p:blipFill>
        <p:spPr bwMode="auto">
          <a:xfrm>
            <a:off x="16457120" y="7407733"/>
            <a:ext cx="739095" cy="8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86845-4525-7685-5C93-B8648CA6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E5A5D-9B0A-0633-947D-60C3DCD3F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42" y="1817232"/>
            <a:ext cx="6320842" cy="796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19136-2ED8-7E4E-6245-A18EE414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27" y="1817232"/>
            <a:ext cx="7617069" cy="7969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2CD539-6312-1490-B660-CDA95F5F8297}"/>
              </a:ext>
            </a:extLst>
          </p:cNvPr>
          <p:cNvSpPr txBox="1"/>
          <p:nvPr/>
        </p:nvSpPr>
        <p:spPr>
          <a:xfrm>
            <a:off x="12547" y="215020"/>
            <a:ext cx="18189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Houston Shows Robust O₃–HCHO Relationship, Yet Some High HCHO Areas Are Unmonitored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B5D9C-58C1-4DBE-CD51-2FE5C6F38CCC}"/>
              </a:ext>
            </a:extLst>
          </p:cNvPr>
          <p:cNvSpPr txBox="1"/>
          <p:nvPr/>
        </p:nvSpPr>
        <p:spPr>
          <a:xfrm>
            <a:off x="7864903" y="4601540"/>
            <a:ext cx="2009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relationship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D18D2A-4028-696D-4214-5DD0E508C5C2}"/>
              </a:ext>
            </a:extLst>
          </p:cNvPr>
          <p:cNvSpPr txBox="1"/>
          <p:nvPr/>
        </p:nvSpPr>
        <p:spPr>
          <a:xfrm>
            <a:off x="9529043" y="1817232"/>
            <a:ext cx="458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HCHO distribution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09CB3-EE70-89F8-8462-91BE1DD4B8F0}"/>
              </a:ext>
            </a:extLst>
          </p:cNvPr>
          <p:cNvSpPr txBox="1"/>
          <p:nvPr/>
        </p:nvSpPr>
        <p:spPr>
          <a:xfrm>
            <a:off x="14704211" y="3339692"/>
            <a:ext cx="3474061" cy="39703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Over the Houston region, </a:t>
            </a:r>
            <a:r>
              <a:rPr lang="en-US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HCHO shows a good spatial link to ozone (r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≈ 0.63), However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strategies missing some photochemical hotspots or potential high ozone regions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3A39DE-A0D3-509A-3739-FB4D2398F6D8}"/>
              </a:ext>
            </a:extLst>
          </p:cNvPr>
          <p:cNvSpPr/>
          <p:nvPr/>
        </p:nvSpPr>
        <p:spPr>
          <a:xfrm>
            <a:off x="12345231" y="2863996"/>
            <a:ext cx="1611399" cy="82568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B6668F3-48EA-7B1E-BA2D-8CC8CB8C2685}"/>
              </a:ext>
            </a:extLst>
          </p:cNvPr>
          <p:cNvSpPr/>
          <p:nvPr/>
        </p:nvSpPr>
        <p:spPr>
          <a:xfrm>
            <a:off x="2711115" y="3144254"/>
            <a:ext cx="1315453" cy="96252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BE358D-1064-6B3E-B47E-900A2CD194E9}"/>
              </a:ext>
            </a:extLst>
          </p:cNvPr>
          <p:cNvCxnSpPr>
            <a:cxnSpLocks/>
          </p:cNvCxnSpPr>
          <p:nvPr/>
        </p:nvCxnSpPr>
        <p:spPr>
          <a:xfrm flipV="1">
            <a:off x="4150283" y="3339692"/>
            <a:ext cx="8071233" cy="3499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B447EC0-91F3-5238-6933-8E3AE588737F}"/>
              </a:ext>
            </a:extLst>
          </p:cNvPr>
          <p:cNvSpPr txBox="1"/>
          <p:nvPr/>
        </p:nvSpPr>
        <p:spPr>
          <a:xfrm>
            <a:off x="13050253" y="2200685"/>
            <a:ext cx="1796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Unmonitored region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D5902-11C2-B125-E9AE-BAACCAE34668}"/>
              </a:ext>
            </a:extLst>
          </p:cNvPr>
          <p:cNvSpPr txBox="1"/>
          <p:nvPr/>
        </p:nvSpPr>
        <p:spPr>
          <a:xfrm>
            <a:off x="3404588" y="7867461"/>
            <a:ext cx="3292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Jun to Sep 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✕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1km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map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B4A648-1A13-88A8-4943-8996D26DD3CF}"/>
              </a:ext>
            </a:extLst>
          </p:cNvPr>
          <p:cNvSpPr txBox="1"/>
          <p:nvPr/>
        </p:nvSpPr>
        <p:spPr>
          <a:xfrm>
            <a:off x="6209219" y="8927010"/>
            <a:ext cx="1041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0.7 DU</a:t>
            </a:r>
          </a:p>
        </p:txBody>
      </p:sp>
    </p:spTree>
    <p:extLst>
      <p:ext uri="{BB962C8B-B14F-4D97-AF65-F5344CB8AC3E}">
        <p14:creationId xmlns:p14="http://schemas.microsoft.com/office/powerpoint/2010/main" val="25282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D7E47-3D17-F016-1C61-E79521B29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12" y="1545582"/>
            <a:ext cx="5585698" cy="7664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43F397-D638-B3F6-FDFF-4AC343CB0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273" y="1512324"/>
            <a:ext cx="7514102" cy="77684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8C94AB-20F1-EC75-1B8A-AD0AA6315E34}"/>
              </a:ext>
            </a:extLst>
          </p:cNvPr>
          <p:cNvSpPr txBox="1"/>
          <p:nvPr/>
        </p:nvSpPr>
        <p:spPr>
          <a:xfrm>
            <a:off x="-174037" y="300271"/>
            <a:ext cx="18909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O₃–HCHO Correlation Despite Small HCHO Variability in Atlanta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A8BA01-5E3C-A085-1BD8-86F424AD585A}"/>
              </a:ext>
            </a:extLst>
          </p:cNvPr>
          <p:cNvSpPr txBox="1"/>
          <p:nvPr/>
        </p:nvSpPr>
        <p:spPr>
          <a:xfrm>
            <a:off x="6241001" y="8196592"/>
            <a:ext cx="1041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0.6 DU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4EC892-19C6-1D20-5F11-DC412A22C0B8}"/>
              </a:ext>
            </a:extLst>
          </p:cNvPr>
          <p:cNvSpPr txBox="1"/>
          <p:nvPr/>
        </p:nvSpPr>
        <p:spPr>
          <a:xfrm>
            <a:off x="8257210" y="1480491"/>
            <a:ext cx="458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HCHO distribution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39A10F-CE03-35C6-B56C-BBACF3D17994}"/>
              </a:ext>
            </a:extLst>
          </p:cNvPr>
          <p:cNvSpPr txBox="1"/>
          <p:nvPr/>
        </p:nvSpPr>
        <p:spPr>
          <a:xfrm>
            <a:off x="7062758" y="4180301"/>
            <a:ext cx="2009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relationship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D06561-AA0C-C12B-2E85-23A71FA2D8EA}"/>
              </a:ext>
            </a:extLst>
          </p:cNvPr>
          <p:cNvSpPr txBox="1"/>
          <p:nvPr/>
        </p:nvSpPr>
        <p:spPr>
          <a:xfrm>
            <a:off x="13888937" y="1698598"/>
            <a:ext cx="4163872" cy="69865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Over the Atlanta region, </a:t>
            </a:r>
            <a:r>
              <a:rPr lang="en-US" sz="32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HCHO shows a good spatial link to ozone (r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≈ 0.6), and monitoring strategies capture photochemical hotspots well.</a:t>
            </a:r>
          </a:p>
          <a:p>
            <a:pPr marL="457200" indent="-45720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/>
              <a:t>Atlanta shows lower NO</a:t>
            </a:r>
            <a:r>
              <a:rPr lang="en-US" sz="3200" b="1" baseline="-25000" dirty="0"/>
              <a:t>2</a:t>
            </a:r>
            <a:r>
              <a:rPr lang="en-US" sz="3200" b="1" dirty="0"/>
              <a:t> column and HCHO column are relatively uniform.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5E066-B1E3-E46B-27B8-21EDB5B9965A}"/>
              </a:ext>
            </a:extLst>
          </p:cNvPr>
          <p:cNvSpPr txBox="1"/>
          <p:nvPr/>
        </p:nvSpPr>
        <p:spPr>
          <a:xfrm>
            <a:off x="5281167" y="8536202"/>
            <a:ext cx="1041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0.7 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C4D91C-A24E-5763-E9E2-A7E3158ACE22}"/>
              </a:ext>
            </a:extLst>
          </p:cNvPr>
          <p:cNvSpPr txBox="1"/>
          <p:nvPr/>
        </p:nvSpPr>
        <p:spPr>
          <a:xfrm>
            <a:off x="1070943" y="7486094"/>
            <a:ext cx="3292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Jun to Sep 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✕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1km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map</a:t>
            </a:r>
          </a:p>
        </p:txBody>
      </p:sp>
    </p:spTree>
    <p:extLst>
      <p:ext uri="{BB962C8B-B14F-4D97-AF65-F5344CB8AC3E}">
        <p14:creationId xmlns:p14="http://schemas.microsoft.com/office/powerpoint/2010/main" val="109955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AA586-9A83-65E2-7F8F-76F44D602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4" y="1688896"/>
            <a:ext cx="5800369" cy="6036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DC978-C439-B7B4-0963-2A3201A6ED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0"/>
          <a:stretch>
            <a:fillRect/>
          </a:stretch>
        </p:blipFill>
        <p:spPr>
          <a:xfrm>
            <a:off x="10362080" y="1685162"/>
            <a:ext cx="4339287" cy="3384838"/>
          </a:xfrm>
          <a:prstGeom prst="rect">
            <a:avLst/>
          </a:prstGeom>
        </p:spPr>
      </p:pic>
      <p:sp>
        <p:nvSpPr>
          <p:cNvPr id="7" name="Google Shape;372;p29">
            <a:extLst>
              <a:ext uri="{FF2B5EF4-FFF2-40B4-BE49-F238E27FC236}">
                <a16:creationId xmlns:a16="http://schemas.microsoft.com/office/drawing/2014/main" id="{DACFFDE9-B6D1-A08D-2C52-B3533DFACF54}"/>
              </a:ext>
            </a:extLst>
          </p:cNvPr>
          <p:cNvSpPr txBox="1"/>
          <p:nvPr/>
        </p:nvSpPr>
        <p:spPr>
          <a:xfrm>
            <a:off x="876714" y="-43102"/>
            <a:ext cx="16502248" cy="156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1375" rIns="0" bIns="0" anchor="t" anchorCtr="0">
            <a:spAutoFit/>
          </a:bodyPr>
          <a:lstStyle/>
          <a:p>
            <a:pPr marL="29844" lvl="0" algn="ctr"/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 Fire Events Disrupt O₃–HCHO Linkage in LA, While PM₂.₅ shows Good Correlation Spatially</a:t>
            </a:r>
            <a:endParaRPr sz="4400" b="1" dirty="0">
              <a:solidFill>
                <a:srgbClr val="FFC000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CB37B-B68F-451B-6297-42509390DBDF}"/>
              </a:ext>
            </a:extLst>
          </p:cNvPr>
          <p:cNvSpPr txBox="1"/>
          <p:nvPr/>
        </p:nvSpPr>
        <p:spPr>
          <a:xfrm>
            <a:off x="11853119" y="3816213"/>
            <a:ext cx="202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PM2.5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B333C-3A4D-3B77-A214-D7C024286936}"/>
              </a:ext>
            </a:extLst>
          </p:cNvPr>
          <p:cNvSpPr txBox="1"/>
          <p:nvPr/>
        </p:nvSpPr>
        <p:spPr>
          <a:xfrm>
            <a:off x="14890566" y="3184438"/>
            <a:ext cx="3307548" cy="55092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 fire events disrupt the relationship between ozone and </a:t>
            </a: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 due to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ozone titration, primary HCHO emissions, lesser photochemistry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PM2.5 correlates well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7D91AA-63AD-D829-3ACE-75ABE0909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543" y="1685162"/>
            <a:ext cx="4339287" cy="33665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A53BE7-9849-A82C-5551-C600637F342D}"/>
              </a:ext>
            </a:extLst>
          </p:cNvPr>
          <p:cNvSpPr txBox="1"/>
          <p:nvPr/>
        </p:nvSpPr>
        <p:spPr>
          <a:xfrm>
            <a:off x="8117186" y="3878163"/>
            <a:ext cx="202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Ozone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FA8B664-C6A7-B1B2-1E3A-A63210BD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43" y="5180424"/>
            <a:ext cx="8753824" cy="501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D35651-62E1-5990-9919-384D615D8C0E}"/>
              </a:ext>
            </a:extLst>
          </p:cNvPr>
          <p:cNvSpPr txBox="1"/>
          <p:nvPr/>
        </p:nvSpPr>
        <p:spPr>
          <a:xfrm>
            <a:off x="255417" y="8059495"/>
            <a:ext cx="54333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strategies capture high ozone hotspots well.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96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1"/>
          <p:cNvSpPr txBox="1"/>
          <p:nvPr/>
        </p:nvSpPr>
        <p:spPr>
          <a:xfrm>
            <a:off x="4143875" y="437775"/>
            <a:ext cx="89640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dirty="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sz="5300" b="1" dirty="0">
              <a:solidFill>
                <a:srgbClr val="FFDE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598"/>
            <a:ext cx="19812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4">
            <a:extLst>
              <a:ext uri="{FF2B5EF4-FFF2-40B4-BE49-F238E27FC236}">
                <a16:creationId xmlns:a16="http://schemas.microsoft.com/office/drawing/2014/main" id="{5C6F3BC1-206B-2F8F-607F-0F0CC495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452" y="218764"/>
            <a:ext cx="1449782" cy="137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andonia Global Network">
            <a:extLst>
              <a:ext uri="{FF2B5EF4-FFF2-40B4-BE49-F238E27FC236}">
                <a16:creationId xmlns:a16="http://schemas.microsoft.com/office/drawing/2014/main" id="{DCFE1054-E05B-C022-EC18-F7980100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348" y="124008"/>
            <a:ext cx="1449782" cy="1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479CB-F137-595A-60A5-D55B99919D07}"/>
              </a:ext>
            </a:extLst>
          </p:cNvPr>
          <p:cNvSpPr txBox="1"/>
          <p:nvPr/>
        </p:nvSpPr>
        <p:spPr>
          <a:xfrm>
            <a:off x="1081325" y="1832899"/>
            <a:ext cx="170646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 and TEMPO </a:t>
            </a:r>
            <a:r>
              <a:rPr lang="el-G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 observations show strong spatial and temporal relationships with surface ozone.</a:t>
            </a: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TEMPO </a:t>
            </a:r>
            <a:r>
              <a:rPr lang="el-G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 offers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 potential for mapping ozone exceedance days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 spatial–temporal correlation will improve understanding of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ozone distribution in air quality models.</a:t>
            </a: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 ozone–HCHO relationship further validates the scientific value of TEMPO </a:t>
            </a:r>
            <a:r>
              <a:rPr lang="el-G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HCHO.</a:t>
            </a: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Findings have important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implications for air quality monitoring and policy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local and regional scales.</a:t>
            </a:r>
          </a:p>
        </p:txBody>
      </p:sp>
      <p:sp>
        <p:nvSpPr>
          <p:cNvPr id="5" name="Google Shape;419;p31">
            <a:extLst>
              <a:ext uri="{FF2B5EF4-FFF2-40B4-BE49-F238E27FC236}">
                <a16:creationId xmlns:a16="http://schemas.microsoft.com/office/drawing/2014/main" id="{45EC4B9D-E527-73E4-D736-BC5D9AF59B20}"/>
              </a:ext>
            </a:extLst>
          </p:cNvPr>
          <p:cNvSpPr txBox="1"/>
          <p:nvPr/>
        </p:nvSpPr>
        <p:spPr>
          <a:xfrm>
            <a:off x="4143875" y="6843900"/>
            <a:ext cx="89640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 dirty="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 sz="5300" b="1" dirty="0">
              <a:solidFill>
                <a:srgbClr val="FFDE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91F62-2B10-E476-63EE-FB920E0CA7E4}"/>
              </a:ext>
            </a:extLst>
          </p:cNvPr>
          <p:cNvSpPr txBox="1"/>
          <p:nvPr/>
        </p:nvSpPr>
        <p:spPr>
          <a:xfrm>
            <a:off x="1081325" y="7844400"/>
            <a:ext cx="168957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sub-column ozone retrievals 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be evaluated against surface ozone observations, with a focus on their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coherence with TEMPO </a:t>
            </a:r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 in active urban photochemical regions.</a:t>
            </a:r>
            <a:endParaRPr lang="en-US" sz="60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B28C5-24E3-E700-9915-C72FBFE1790D}"/>
              </a:ext>
            </a:extLst>
          </p:cNvPr>
          <p:cNvSpPr txBox="1"/>
          <p:nvPr/>
        </p:nvSpPr>
        <p:spPr>
          <a:xfrm>
            <a:off x="13844016" y="9040504"/>
            <a:ext cx="7737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75B9E-A724-1CBD-B5EB-CAD37C3EEAE2}"/>
              </a:ext>
            </a:extLst>
          </p:cNvPr>
          <p:cNvSpPr txBox="1"/>
          <p:nvPr/>
        </p:nvSpPr>
        <p:spPr>
          <a:xfrm>
            <a:off x="13837390" y="9702224"/>
            <a:ext cx="7167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p</a:t>
            </a:r>
            <a:r>
              <a:rPr lang="en-US" sz="2800" b="0" i="0" strike="noStrike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rajjwal.rawat@nasa.gov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0D7809-A9A7-C0B8-DC5B-8E424B8B0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206" y="1592993"/>
            <a:ext cx="4633983" cy="6188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032F3-F4EC-BDDC-61FD-B3429EAE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9323" y="1596570"/>
            <a:ext cx="4940943" cy="6188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50223-A60D-FBB1-2717-ADAF3D7BFFFD}"/>
              </a:ext>
            </a:extLst>
          </p:cNvPr>
          <p:cNvSpPr txBox="1"/>
          <p:nvPr/>
        </p:nvSpPr>
        <p:spPr>
          <a:xfrm>
            <a:off x="173736" y="7922852"/>
            <a:ext cx="18288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ozone over different regions is associated with higher 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 as seen by TEMPO.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endParaRPr lang="en-US" sz="16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 of 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 increases along with ozone and shows the regions of active photochemical activity.</a:t>
            </a: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endParaRPr lang="en-US" sz="16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000"/>
              </a:buClr>
              <a:buFont typeface="+mj-lt"/>
              <a:buAutoNum type="arabicPeriod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regions with high HCHO, indicating potential high ozone, remain unmonitored.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F7140F-0751-E015-B348-353561F17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3" y="1600144"/>
            <a:ext cx="8169920" cy="6155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4547B7-B12D-120E-9621-AF8822CD6CB3}"/>
              </a:ext>
            </a:extLst>
          </p:cNvPr>
          <p:cNvSpPr txBox="1"/>
          <p:nvPr/>
        </p:nvSpPr>
        <p:spPr>
          <a:xfrm>
            <a:off x="173736" y="36576"/>
            <a:ext cx="181142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Mapping potential surface ozone exceedances using </a:t>
            </a:r>
            <a:r>
              <a:rPr lang="en-US" sz="4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daily</a:t>
            </a:r>
            <a:r>
              <a:rPr lang="en-US" sz="4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TEMPO </a:t>
            </a:r>
            <a:r>
              <a:rPr lang="en-US" sz="40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4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HCHO observations.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924B2-20E8-BF4A-B69A-332B26B605EC}"/>
              </a:ext>
            </a:extLst>
          </p:cNvPr>
          <p:cNvSpPr txBox="1"/>
          <p:nvPr/>
        </p:nvSpPr>
        <p:spPr>
          <a:xfrm>
            <a:off x="4581082" y="5234940"/>
            <a:ext cx="331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20D89-350B-BF60-0F9A-8445550D03E5}"/>
              </a:ext>
            </a:extLst>
          </p:cNvPr>
          <p:cNvSpPr txBox="1"/>
          <p:nvPr/>
        </p:nvSpPr>
        <p:spPr>
          <a:xfrm>
            <a:off x="8746669" y="5721728"/>
            <a:ext cx="264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0DAFC-DA82-8114-699F-ADE1553D9DE8}"/>
              </a:ext>
            </a:extLst>
          </p:cNvPr>
          <p:cNvSpPr txBox="1"/>
          <p:nvPr/>
        </p:nvSpPr>
        <p:spPr>
          <a:xfrm>
            <a:off x="15783410" y="5866818"/>
            <a:ext cx="455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Houston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54E745-EAC7-9A05-81C7-60ED372F5B99}"/>
              </a:ext>
            </a:extLst>
          </p:cNvPr>
          <p:cNvSpPr txBox="1"/>
          <p:nvPr/>
        </p:nvSpPr>
        <p:spPr>
          <a:xfrm>
            <a:off x="16110862" y="9461735"/>
            <a:ext cx="2003402" cy="523220"/>
          </a:xfrm>
          <a:prstGeom prst="rect">
            <a:avLst/>
          </a:prstGeom>
          <a:solidFill>
            <a:srgbClr val="F2F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CloudF&lt;0.2</a:t>
            </a:r>
          </a:p>
        </p:txBody>
      </p:sp>
    </p:spTree>
    <p:extLst>
      <p:ext uri="{BB962C8B-B14F-4D97-AF65-F5344CB8AC3E}">
        <p14:creationId xmlns:p14="http://schemas.microsoft.com/office/powerpoint/2010/main" val="305821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09658-638D-D6CF-BD1A-9BD68784D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0596D5-5158-9E1B-7C40-618ABE243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88" y="522060"/>
            <a:ext cx="5586561" cy="4621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64CC28-EE59-A205-DE75-995D5A0B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462" y="522060"/>
            <a:ext cx="5965182" cy="4621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9FEC88-58D0-999A-B639-2B07E375E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678" y="5486400"/>
            <a:ext cx="5965185" cy="46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78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5A122-1B67-C44F-E479-D3B700443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F09BF-4A67-51DC-8307-DCBA61E5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998" y="1138333"/>
            <a:ext cx="8243371" cy="8522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BCE5E-B02D-30BD-52F8-026DA2437CA7}"/>
              </a:ext>
            </a:extLst>
          </p:cNvPr>
          <p:cNvSpPr txBox="1"/>
          <p:nvPr/>
        </p:nvSpPr>
        <p:spPr>
          <a:xfrm>
            <a:off x="1524442" y="163766"/>
            <a:ext cx="16503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Michigan Lake area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HCHO column and surface ozone during Jun – Sep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4BB5E1-7F4E-121C-E622-E8D2EAEC6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79" y="1029772"/>
            <a:ext cx="6006684" cy="8739519"/>
          </a:xfrm>
          <a:prstGeom prst="rect">
            <a:avLst/>
          </a:prstGeom>
        </p:spPr>
      </p:pic>
      <p:pic>
        <p:nvPicPr>
          <p:cNvPr id="12" name="Picture 11" descr="Graphical user interface, map&#10;&#10;AI-generated content may be incorrect.">
            <a:extLst>
              <a:ext uri="{FF2B5EF4-FFF2-40B4-BE49-F238E27FC236}">
                <a16:creationId xmlns:a16="http://schemas.microsoft.com/office/drawing/2014/main" id="{6E6C4B1C-6BFF-1F27-CFAA-4086090270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26" t="26942" r="39486" b="15675"/>
          <a:stretch>
            <a:fillRect/>
          </a:stretch>
        </p:blipFill>
        <p:spPr>
          <a:xfrm>
            <a:off x="2312412" y="1375618"/>
            <a:ext cx="2832507" cy="3008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11BD1D-8EBA-CB2C-7552-18D35EFA949C}"/>
              </a:ext>
            </a:extLst>
          </p:cNvPr>
          <p:cNvSpPr txBox="1"/>
          <p:nvPr/>
        </p:nvSpPr>
        <p:spPr>
          <a:xfrm>
            <a:off x="2874239" y="4384240"/>
            <a:ext cx="1993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b="1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nonattainment areas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1C6330-148F-4A85-C118-B53F44DCC9EB}"/>
              </a:ext>
            </a:extLst>
          </p:cNvPr>
          <p:cNvSpPr txBox="1"/>
          <p:nvPr/>
        </p:nvSpPr>
        <p:spPr>
          <a:xfrm>
            <a:off x="8806880" y="1144786"/>
            <a:ext cx="458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HCHO distribution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ED371-D532-F95F-1F57-BE4A8A913C6E}"/>
              </a:ext>
            </a:extLst>
          </p:cNvPr>
          <p:cNvSpPr txBox="1"/>
          <p:nvPr/>
        </p:nvSpPr>
        <p:spPr>
          <a:xfrm>
            <a:off x="11905531" y="3585253"/>
            <a:ext cx="2009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relationship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201A9-A326-B021-28BE-C0BF9669E7F7}"/>
              </a:ext>
            </a:extLst>
          </p:cNvPr>
          <p:cNvSpPr txBox="1"/>
          <p:nvPr/>
        </p:nvSpPr>
        <p:spPr>
          <a:xfrm>
            <a:off x="14687405" y="2298653"/>
            <a:ext cx="3326275" cy="513986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Over the Michigan Lake region, </a:t>
            </a:r>
            <a:r>
              <a:rPr lang="en-US" sz="32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HCHO shows a moderate spatial link to ozone (r ≈ 0.38), and monitoring strategies capture photochemical hotspots well.</a:t>
            </a:r>
          </a:p>
        </p:txBody>
      </p:sp>
    </p:spTree>
    <p:extLst>
      <p:ext uri="{BB962C8B-B14F-4D97-AF65-F5344CB8AC3E}">
        <p14:creationId xmlns:p14="http://schemas.microsoft.com/office/powerpoint/2010/main" val="161154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0155F-440C-89CF-BB81-C7632809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19" y="2670431"/>
            <a:ext cx="6995138" cy="5851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7E10ED-BBD8-9B4C-3411-3FDA4A19F9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147"/>
          <a:stretch>
            <a:fillRect/>
          </a:stretch>
        </p:blipFill>
        <p:spPr>
          <a:xfrm>
            <a:off x="7722698" y="2670430"/>
            <a:ext cx="10036551" cy="58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6"/>
          <p:cNvSpPr txBox="1"/>
          <p:nvPr/>
        </p:nvSpPr>
        <p:spPr>
          <a:xfrm>
            <a:off x="109448" y="-37725"/>
            <a:ext cx="180147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2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Surface Ozone Signature/Observations from Space: utilization of Geostationary satellite</a:t>
            </a:r>
            <a:endParaRPr sz="3600" b="1">
              <a:solidFill>
                <a:srgbClr val="FFDE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1200183" y="3084988"/>
            <a:ext cx="4168500" cy="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Ozone sensitivity NASA </a:t>
            </a:r>
            <a:endParaRPr sz="2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AIRS/Aqua satellite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453800" y="1271025"/>
            <a:ext cx="159483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Efforts to observe near-surface ozone directly from space are hindered by the limited sensitivity of ozone satellite retrievals to the lower troposphere.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3947350"/>
            <a:ext cx="6533147" cy="63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6"/>
          <p:cNvSpPr/>
          <p:nvPr/>
        </p:nvSpPr>
        <p:spPr>
          <a:xfrm>
            <a:off x="1173414" y="6565044"/>
            <a:ext cx="5131133" cy="1167251"/>
          </a:xfrm>
          <a:prstGeom prst="rect">
            <a:avLst/>
          </a:prstGeom>
          <a:solidFill>
            <a:srgbClr val="FFDE58">
              <a:alpha val="2264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4882847" y="6488382"/>
            <a:ext cx="17265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Lower stratosphere</a:t>
            </a: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1200175" y="4807644"/>
            <a:ext cx="10221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InfraRed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3" name="Google Shape;32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56900" y="0"/>
            <a:ext cx="1726500" cy="125337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6"/>
          <p:cNvSpPr/>
          <p:nvPr/>
        </p:nvSpPr>
        <p:spPr>
          <a:xfrm>
            <a:off x="2202525" y="3968925"/>
            <a:ext cx="2254200" cy="1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F55A8-A13E-5565-3013-D33CE728602F}"/>
              </a:ext>
            </a:extLst>
          </p:cNvPr>
          <p:cNvSpPr txBox="1"/>
          <p:nvPr/>
        </p:nvSpPr>
        <p:spPr>
          <a:xfrm>
            <a:off x="11152680" y="2828696"/>
            <a:ext cx="5504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 sensitivity</a:t>
            </a: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 UV and UV-VIS </a:t>
            </a:r>
          </a:p>
        </p:txBody>
      </p:sp>
      <p:pic>
        <p:nvPicPr>
          <p:cNvPr id="2050" name="Picture 2" descr="Fig. 8">
            <a:extLst>
              <a:ext uri="{FF2B5EF4-FFF2-40B4-BE49-F238E27FC236}">
                <a16:creationId xmlns:a16="http://schemas.microsoft.com/office/drawing/2014/main" id="{DE4E71D6-49AA-13DC-2063-15434BD6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72" y="3574579"/>
            <a:ext cx="9980176" cy="66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28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85942-2CBA-43F1-A6BD-6CC03EC16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56" y="396069"/>
            <a:ext cx="6360984" cy="4287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9C73F-3893-B0CD-6A4F-2FF3665B0FF4}"/>
              </a:ext>
            </a:extLst>
          </p:cNvPr>
          <p:cNvSpPr txBox="1"/>
          <p:nvPr/>
        </p:nvSpPr>
        <p:spPr>
          <a:xfrm>
            <a:off x="4527680" y="547400"/>
            <a:ext cx="3262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05, 09 Aug GCAS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D6EF6-95C8-0D47-5717-E15BD0FFE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56" y="4834303"/>
            <a:ext cx="652629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B8A43-6FD5-EF11-2B3B-AEB92C4A1E12}"/>
              </a:ext>
            </a:extLst>
          </p:cNvPr>
          <p:cNvSpPr txBox="1"/>
          <p:nvPr/>
        </p:nvSpPr>
        <p:spPr>
          <a:xfrm>
            <a:off x="1697680" y="5537012"/>
            <a:ext cx="3262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05, 09 Aug TEMPO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2373A-1593-D367-C023-437C9F609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576" y="579397"/>
            <a:ext cx="8794608" cy="883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04;p26">
            <a:extLst>
              <a:ext uri="{FF2B5EF4-FFF2-40B4-BE49-F238E27FC236}">
                <a16:creationId xmlns:a16="http://schemas.microsoft.com/office/drawing/2014/main" id="{B5E031FC-A5D3-F149-AA6B-C95CFD60741C}"/>
              </a:ext>
            </a:extLst>
          </p:cNvPr>
          <p:cNvSpPr txBox="1"/>
          <p:nvPr/>
        </p:nvSpPr>
        <p:spPr>
          <a:xfrm>
            <a:off x="2348550" y="-75606"/>
            <a:ext cx="14306369" cy="97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2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Surface Ozone and Signature/Observations from Space</a:t>
            </a:r>
            <a:endParaRPr sz="4800" b="1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2009A4-0DBB-F586-E66B-31D51A07343A}"/>
              </a:ext>
            </a:extLst>
          </p:cNvPr>
          <p:cNvGrpSpPr/>
          <p:nvPr/>
        </p:nvGrpSpPr>
        <p:grpSpPr>
          <a:xfrm>
            <a:off x="324737" y="3814440"/>
            <a:ext cx="1919053" cy="1176767"/>
            <a:chOff x="6248400" y="4419600"/>
            <a:chExt cx="1369304" cy="787603"/>
          </a:xfrm>
        </p:grpSpPr>
        <p:pic>
          <p:nvPicPr>
            <p:cNvPr id="13" name="Picture 81" descr="MCj02808020000[1]">
              <a:extLst>
                <a:ext uri="{FF2B5EF4-FFF2-40B4-BE49-F238E27FC236}">
                  <a16:creationId xmlns:a16="http://schemas.microsoft.com/office/drawing/2014/main" id="{7FC3B1C8-B1A7-364A-EFED-E3B8BFCF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8400" y="4419600"/>
              <a:ext cx="907134" cy="782523"/>
            </a:xfrm>
            <a:prstGeom prst="rect">
              <a:avLst/>
            </a:prstGeom>
            <a:noFill/>
          </p:spPr>
        </p:pic>
        <p:graphicFrame>
          <p:nvGraphicFramePr>
            <p:cNvPr id="14" name="Object 1">
              <a:extLst>
                <a:ext uri="{FF2B5EF4-FFF2-40B4-BE49-F238E27FC236}">
                  <a16:creationId xmlns:a16="http://schemas.microsoft.com/office/drawing/2014/main" id="{8613B8FF-7D73-3816-E3D5-E744649986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95059" y="4459851"/>
            <a:ext cx="522645" cy="747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2286198" imgH="1706667" progId="">
                    <p:embed/>
                  </p:oleObj>
                </mc:Choice>
                <mc:Fallback>
                  <p:oleObj name="Photo Editor Photo" r:id="rId4" imgW="2286198" imgH="1706667" progId="">
                    <p:embed/>
                    <p:pic>
                      <p:nvPicPr>
                        <p:cNvPr id="14" name="Object 1">
                          <a:extLst>
                            <a:ext uri="{FF2B5EF4-FFF2-40B4-BE49-F238E27FC236}">
                              <a16:creationId xmlns:a16="http://schemas.microsoft.com/office/drawing/2014/main" id="{8613B8FF-7D73-3816-E3D5-E744649986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334" t="37302" r="45084" b="9944"/>
                        <a:stretch>
                          <a:fillRect/>
                        </a:stretch>
                      </p:blipFill>
                      <p:spPr bwMode="auto">
                        <a:xfrm>
                          <a:off x="7095059" y="4459851"/>
                          <a:ext cx="522645" cy="747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Picture 923" descr="Image result for wildfires cartoon">
            <a:extLst>
              <a:ext uri="{FF2B5EF4-FFF2-40B4-BE49-F238E27FC236}">
                <a16:creationId xmlns:a16="http://schemas.microsoft.com/office/drawing/2014/main" id="{E5A7DB02-D9DD-3CB9-CAD1-6BD1718B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29" y="3799512"/>
            <a:ext cx="1404374" cy="12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20" descr="Related image">
            <a:extLst>
              <a:ext uri="{FF2B5EF4-FFF2-40B4-BE49-F238E27FC236}">
                <a16:creationId xmlns:a16="http://schemas.microsoft.com/office/drawing/2014/main" id="{F80C7A04-CBF2-0361-5C79-944E8AC5B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57" y="3859651"/>
            <a:ext cx="1023057" cy="113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9">
            <a:extLst>
              <a:ext uri="{FF2B5EF4-FFF2-40B4-BE49-F238E27FC236}">
                <a16:creationId xmlns:a16="http://schemas.microsoft.com/office/drawing/2014/main" id="{1A0C460D-AA95-5F41-4CC8-2E49F33D2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111" y="2708288"/>
            <a:ext cx="24032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Anthropogenic, biogenic, fire, etc.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F47622AA-46F4-1A2E-BC26-DBF1DAE2BA8E}"/>
              </a:ext>
            </a:extLst>
          </p:cNvPr>
          <p:cNvSpPr/>
          <p:nvPr/>
        </p:nvSpPr>
        <p:spPr>
          <a:xfrm>
            <a:off x="2022819" y="2418063"/>
            <a:ext cx="579292" cy="1116627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5D4527A2-2C11-C49D-5ACF-BCD1186C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29" y="1640726"/>
            <a:ext cx="53963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99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Nitrogen oxides, CO,  VOCs</a:t>
            </a:r>
          </a:p>
        </p:txBody>
      </p:sp>
      <p:sp>
        <p:nvSpPr>
          <p:cNvPr id="24" name="AutoShape 33">
            <a:extLst>
              <a:ext uri="{FF2B5EF4-FFF2-40B4-BE49-F238E27FC236}">
                <a16:creationId xmlns:a16="http://schemas.microsoft.com/office/drawing/2014/main" id="{D869F3BE-9427-FCCE-8067-42AB2D8E6FE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43239" y="975127"/>
            <a:ext cx="391243" cy="1957735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id="{B26CF600-85A8-24AE-9D58-A34488737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83" y="1427500"/>
            <a:ext cx="4603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err="1">
                <a:solidFill>
                  <a:schemeClr val="bg1"/>
                </a:solidFill>
              </a:rPr>
              <a:t>h</a:t>
            </a:r>
            <a:r>
              <a:rPr lang="en-US" altLang="en-US" sz="20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 Box 44">
            <a:extLst>
              <a:ext uri="{FF2B5EF4-FFF2-40B4-BE49-F238E27FC236}">
                <a16:creationId xmlns:a16="http://schemas.microsoft.com/office/drawing/2014/main" id="{2D7A2C32-FFA2-FBCD-E5A2-14AE1BE65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870" y="1514508"/>
            <a:ext cx="31954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Ozone (O</a:t>
            </a:r>
            <a:r>
              <a:rPr lang="en-US" altLang="en-US" sz="4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Text Box 46">
            <a:extLst>
              <a:ext uri="{FF2B5EF4-FFF2-40B4-BE49-F238E27FC236}">
                <a16:creationId xmlns:a16="http://schemas.microsoft.com/office/drawing/2014/main" id="{903E932F-84B3-FC59-148B-347C4675B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4956" y="1361626"/>
            <a:ext cx="992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err="1">
                <a:solidFill>
                  <a:schemeClr val="bg1"/>
                </a:solidFill>
              </a:rPr>
              <a:t>h</a:t>
            </a:r>
            <a:r>
              <a:rPr lang="en-US" altLang="en-US" sz="1800" dirty="0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altLang="en-US" sz="1800" dirty="0">
                <a:solidFill>
                  <a:schemeClr val="bg1"/>
                </a:solidFill>
              </a:rPr>
              <a:t>, H</a:t>
            </a:r>
            <a:r>
              <a:rPr lang="en-US" altLang="en-US" sz="1800" baseline="-25000" dirty="0">
                <a:solidFill>
                  <a:schemeClr val="bg1"/>
                </a:solidFill>
              </a:rPr>
              <a:t>2</a:t>
            </a:r>
            <a:r>
              <a:rPr lang="en-US" altLang="en-US" sz="1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8" name="Text Box 47">
            <a:extLst>
              <a:ext uri="{FF2B5EF4-FFF2-40B4-BE49-F238E27FC236}">
                <a16:creationId xmlns:a16="http://schemas.microsoft.com/office/drawing/2014/main" id="{A19DF6EB-0DF6-32F0-127A-9771FE89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1035" y="1572494"/>
            <a:ext cx="8467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99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en-US" altLang="en-US" sz="3200" b="1" baseline="-25000" dirty="0" err="1">
                <a:solidFill>
                  <a:srgbClr val="99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altLang="en-US" sz="3200" b="1" baseline="-25000" dirty="0">
              <a:solidFill>
                <a:srgbClr val="99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AutoShape 33">
            <a:extLst>
              <a:ext uri="{FF2B5EF4-FFF2-40B4-BE49-F238E27FC236}">
                <a16:creationId xmlns:a16="http://schemas.microsoft.com/office/drawing/2014/main" id="{90E8FD46-54A7-F2FE-DF28-CCD78965FE1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3137392" y="1008371"/>
            <a:ext cx="423553" cy="1796305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86A4ED-DD8D-B59F-8207-8C6F023459FF}"/>
              </a:ext>
            </a:extLst>
          </p:cNvPr>
          <p:cNvSpPr txBox="1"/>
          <p:nvPr/>
        </p:nvSpPr>
        <p:spPr>
          <a:xfrm>
            <a:off x="1458812" y="4958685"/>
            <a:ext cx="255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D5B8DA-6AC7-2B96-B96C-EDFF5B55BF7B}"/>
              </a:ext>
            </a:extLst>
          </p:cNvPr>
          <p:cNvSpPr txBox="1"/>
          <p:nvPr/>
        </p:nvSpPr>
        <p:spPr>
          <a:xfrm>
            <a:off x="5908060" y="2134220"/>
            <a:ext cx="3077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 photochemistry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7FFD7E-83CB-951E-5FB8-7DD6B9C55A6A}"/>
              </a:ext>
            </a:extLst>
          </p:cNvPr>
          <p:cNvSpPr txBox="1"/>
          <p:nvPr/>
        </p:nvSpPr>
        <p:spPr>
          <a:xfrm>
            <a:off x="324737" y="5586974"/>
            <a:ext cx="1758902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4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round ozone monitors are </a:t>
            </a:r>
            <a:r>
              <a:rPr lang="en-US" sz="40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sparse across many regions </a:t>
            </a:r>
            <a:r>
              <a:rPr lang="en-US" sz="4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potentially miss small-scale air quality events.</a:t>
            </a:r>
            <a:r>
              <a:rPr lang="en-US" sz="4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observations can help fill these gaps in unmonitored regions, but 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near-surface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ozone retrieval remains challenging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due to optical interference from clouds, aerosols, and stratospheric ozone.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2333AD-BCD4-F69B-4538-FDC9B08B0E5A}"/>
              </a:ext>
            </a:extLst>
          </p:cNvPr>
          <p:cNvSpPr txBox="1"/>
          <p:nvPr/>
        </p:nvSpPr>
        <p:spPr>
          <a:xfrm>
            <a:off x="1615505" y="8909655"/>
            <a:ext cx="154426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formation of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peroxy</a:t>
            </a: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radicals during the secondary production of HCHO makes it a helpful indicator for surface ozone.</a:t>
            </a: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600DA8-A7A3-E957-8761-04F167C9CED2}"/>
              </a:ext>
            </a:extLst>
          </p:cNvPr>
          <p:cNvSpPr txBox="1"/>
          <p:nvPr/>
        </p:nvSpPr>
        <p:spPr>
          <a:xfrm>
            <a:off x="14250433" y="9754368"/>
            <a:ext cx="3262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[Schroeder et al., 2016]</a:t>
            </a:r>
            <a:endParaRPr lang="en-US" sz="2000" dirty="0">
              <a:solidFill>
                <a:srgbClr val="FFC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393476-B5C2-031C-C6B3-4E389C1F06B6}"/>
              </a:ext>
            </a:extLst>
          </p:cNvPr>
          <p:cNvSpPr txBox="1"/>
          <p:nvPr/>
        </p:nvSpPr>
        <p:spPr>
          <a:xfrm>
            <a:off x="5908060" y="3723564"/>
            <a:ext cx="11582399" cy="1323439"/>
          </a:xfrm>
          <a:prstGeom prst="rect">
            <a:avLst/>
          </a:prstGeom>
          <a:solidFill>
            <a:srgbClr val="DCE6F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Despite decades of declines in precursors, many U.S. cities still exceed the EPA 8-hour ozone NAAQS.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>
          <a:extLst>
            <a:ext uri="{FF2B5EF4-FFF2-40B4-BE49-F238E27FC236}">
              <a16:creationId xmlns:a16="http://schemas.microsoft.com/office/drawing/2014/main" id="{594327A7-686E-E3D5-77DD-C39C263B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">
            <a:extLst>
              <a:ext uri="{FF2B5EF4-FFF2-40B4-BE49-F238E27FC236}">
                <a16:creationId xmlns:a16="http://schemas.microsoft.com/office/drawing/2014/main" id="{42450FF8-0174-A732-5B35-E60625099407}"/>
              </a:ext>
            </a:extLst>
          </p:cNvPr>
          <p:cNvSpPr txBox="1"/>
          <p:nvPr/>
        </p:nvSpPr>
        <p:spPr>
          <a:xfrm>
            <a:off x="1530785" y="-129709"/>
            <a:ext cx="107016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2550" rIns="0" bIns="0" anchor="t" anchorCtr="0">
            <a:spAutoFit/>
          </a:bodyPr>
          <a:lstStyle/>
          <a:p>
            <a:pPr marL="10096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dirty="0">
                <a:solidFill>
                  <a:srgbClr val="FFDE58"/>
                </a:solidFill>
                <a:latin typeface="Calibri"/>
                <a:ea typeface="Calibri"/>
                <a:cs typeface="Calibri"/>
                <a:sym typeface="Calibri"/>
              </a:rPr>
              <a:t>TEMPO v3 HCHO column agrees well with Pandora</a:t>
            </a:r>
            <a:endParaRPr sz="3900" b="1" dirty="0">
              <a:solidFill>
                <a:srgbClr val="FFDE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Map&#10;&#10;AI-generated content may be incorrect.">
            <a:extLst>
              <a:ext uri="{FF2B5EF4-FFF2-40B4-BE49-F238E27FC236}">
                <a16:creationId xmlns:a16="http://schemas.microsoft.com/office/drawing/2014/main" id="{7A993472-F128-D6C6-5A19-C74A124D2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1454" r="7629" b="1456"/>
          <a:stretch>
            <a:fillRect/>
          </a:stretch>
        </p:blipFill>
        <p:spPr bwMode="auto">
          <a:xfrm>
            <a:off x="135170" y="1345812"/>
            <a:ext cx="6385268" cy="4335570"/>
          </a:xfrm>
          <a:prstGeom prst="rect">
            <a:avLst/>
          </a:prstGeom>
          <a:ln>
            <a:noFill/>
          </a:ln>
          <a:effectLst>
            <a:softEdge rad="55329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B7051421-A012-1AC6-3E6E-44F7236BB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6" t="1474" r="1474" b="1472"/>
          <a:stretch>
            <a:fillRect/>
          </a:stretch>
        </p:blipFill>
        <p:spPr bwMode="auto">
          <a:xfrm>
            <a:off x="6596994" y="1394617"/>
            <a:ext cx="4293659" cy="4301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F232C7-0659-7494-4AD4-270FA67A3D47}"/>
              </a:ext>
            </a:extLst>
          </p:cNvPr>
          <p:cNvSpPr txBox="1"/>
          <p:nvPr/>
        </p:nvSpPr>
        <p:spPr>
          <a:xfrm>
            <a:off x="943132" y="874786"/>
            <a:ext cx="528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Oversampled Map of TEMPO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BDB57-7D98-DE18-7F49-8DF20FC92C83}"/>
              </a:ext>
            </a:extLst>
          </p:cNvPr>
          <p:cNvSpPr txBox="1"/>
          <p:nvPr/>
        </p:nvSpPr>
        <p:spPr>
          <a:xfrm>
            <a:off x="9740903" y="4835723"/>
            <a:ext cx="1718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sun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7D5D2-AE4B-C64A-5BEA-340FB5E1B023}"/>
              </a:ext>
            </a:extLst>
          </p:cNvPr>
          <p:cNvSpPr txBox="1"/>
          <p:nvPr/>
        </p:nvSpPr>
        <p:spPr>
          <a:xfrm>
            <a:off x="11032173" y="2622238"/>
            <a:ext cx="17182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 DS shows R</a:t>
            </a:r>
            <a:r>
              <a:rPr lang="en-US" sz="28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about 0.63 to 0.84.</a:t>
            </a:r>
          </a:p>
        </p:txBody>
      </p:sp>
      <p:pic>
        <p:nvPicPr>
          <p:cNvPr id="16" name="Picture 15" descr="Chart, histogram&#10;&#10;AI-generated content may be incorrect.">
            <a:extLst>
              <a:ext uri="{FF2B5EF4-FFF2-40B4-BE49-F238E27FC236}">
                <a16:creationId xmlns:a16="http://schemas.microsoft.com/office/drawing/2014/main" id="{3535065B-FA99-78C1-F376-E0B09C3DA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t="1513" r="1892" b="2007"/>
          <a:stretch/>
        </p:blipFill>
        <p:spPr bwMode="auto">
          <a:xfrm>
            <a:off x="13324564" y="1563871"/>
            <a:ext cx="4846166" cy="4846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D1D6A3-71DA-2FE3-C4D6-AE899CCABA49}"/>
              </a:ext>
            </a:extLst>
          </p:cNvPr>
          <p:cNvSpPr txBox="1"/>
          <p:nvPr/>
        </p:nvSpPr>
        <p:spPr>
          <a:xfrm>
            <a:off x="13146452" y="644891"/>
            <a:ext cx="5141548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Histogram of difference between TEMPO and Pandora HCHO column.</a:t>
            </a:r>
            <a:endParaRPr lang="en-US" sz="28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773DE4-4FBA-7BF7-48B8-9D2CE389A67D}"/>
              </a:ext>
            </a:extLst>
          </p:cNvPr>
          <p:cNvSpPr txBox="1"/>
          <p:nvPr/>
        </p:nvSpPr>
        <p:spPr>
          <a:xfrm>
            <a:off x="16451822" y="2856427"/>
            <a:ext cx="1755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TEMPO required precision</a:t>
            </a:r>
          </a:p>
          <a:p>
            <a:pPr algn="ctr"/>
            <a:r>
              <a:rPr lang="en-US" sz="20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 × 10</a:t>
            </a:r>
            <a:r>
              <a:rPr lang="en-US" sz="2000" b="1" baseline="30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16</a:t>
            </a:r>
            <a:r>
              <a:rPr lang="en-US" sz="20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BC9A86-6FFE-68B1-0BF8-99348AF02D36}"/>
              </a:ext>
            </a:extLst>
          </p:cNvPr>
          <p:cNvSpPr txBox="1"/>
          <p:nvPr/>
        </p:nvSpPr>
        <p:spPr>
          <a:xfrm>
            <a:off x="5419268" y="9832070"/>
            <a:ext cx="318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00DD5-DB3B-73AC-33CF-64777B8F49E5}"/>
              </a:ext>
            </a:extLst>
          </p:cNvPr>
          <p:cNvSpPr txBox="1"/>
          <p:nvPr/>
        </p:nvSpPr>
        <p:spPr>
          <a:xfrm rot="16200000">
            <a:off x="-1420100" y="7846762"/>
            <a:ext cx="356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Normalized Total Column HCHO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102F3-69DE-CE21-200C-20109EBC85E4}"/>
              </a:ext>
            </a:extLst>
          </p:cNvPr>
          <p:cNvSpPr txBox="1"/>
          <p:nvPr/>
        </p:nvSpPr>
        <p:spPr>
          <a:xfrm>
            <a:off x="546920" y="5890798"/>
            <a:ext cx="11541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 and Pandora HCHO Columns Exhibit Similar Diurnal Patterns</a:t>
            </a:r>
          </a:p>
        </p:txBody>
      </p:sp>
      <p:pic>
        <p:nvPicPr>
          <p:cNvPr id="26" name="Picture 25" descr="Diagram&#10;&#10;AI-generated content may be incorrect.">
            <a:extLst>
              <a:ext uri="{FF2B5EF4-FFF2-40B4-BE49-F238E27FC236}">
                <a16:creationId xmlns:a16="http://schemas.microsoft.com/office/drawing/2014/main" id="{493CC99E-D0CB-3CC8-DC87-9468F88D51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33525" r="95379" b="35628"/>
          <a:stretch/>
        </p:blipFill>
        <p:spPr bwMode="auto">
          <a:xfrm>
            <a:off x="546920" y="6397444"/>
            <a:ext cx="322713" cy="3558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00DA9D-7BE2-9696-BE76-CE7E64067C28}"/>
              </a:ext>
            </a:extLst>
          </p:cNvPr>
          <p:cNvSpPr txBox="1"/>
          <p:nvPr/>
        </p:nvSpPr>
        <p:spPr>
          <a:xfrm>
            <a:off x="12481162" y="6728755"/>
            <a:ext cx="53181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most PGN sites, TEMPO and Pandora HCHO show similar diurnal patterns.</a:t>
            </a:r>
          </a:p>
        </p:txBody>
      </p:sp>
      <p:pic>
        <p:nvPicPr>
          <p:cNvPr id="38" name="Picture 37" descr="Diagram&#10;&#10;AI-generated content may be incorrect.">
            <a:extLst>
              <a:ext uri="{FF2B5EF4-FFF2-40B4-BE49-F238E27FC236}">
                <a16:creationId xmlns:a16="http://schemas.microsoft.com/office/drawing/2014/main" id="{9928255E-6A7D-100B-EC8D-52FF8DE8E4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3" t="49783" r="24626" b="34293"/>
          <a:stretch>
            <a:fillRect/>
          </a:stretch>
        </p:blipFill>
        <p:spPr bwMode="auto">
          <a:xfrm>
            <a:off x="3584732" y="6398537"/>
            <a:ext cx="2817976" cy="1683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 descr="Diagram&#10;&#10;AI-generated content may be incorrect.">
            <a:extLst>
              <a:ext uri="{FF2B5EF4-FFF2-40B4-BE49-F238E27FC236}">
                <a16:creationId xmlns:a16="http://schemas.microsoft.com/office/drawing/2014/main" id="{B75F8BDD-3E4B-CB1E-2119-E8005E0275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2" t="65513" r="53102" b="18969"/>
          <a:stretch>
            <a:fillRect/>
          </a:stretch>
        </p:blipFill>
        <p:spPr bwMode="auto">
          <a:xfrm>
            <a:off x="6393181" y="6399481"/>
            <a:ext cx="2780283" cy="1683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Diagram&#10;&#10;AI-generated content may be incorrect.">
            <a:extLst>
              <a:ext uri="{FF2B5EF4-FFF2-40B4-BE49-F238E27FC236}">
                <a16:creationId xmlns:a16="http://schemas.microsoft.com/office/drawing/2014/main" id="{DEB4423E-77FE-A508-2BCA-D53E2641BE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50171" r="67283" b="34416"/>
          <a:stretch>
            <a:fillRect/>
          </a:stretch>
        </p:blipFill>
        <p:spPr bwMode="auto">
          <a:xfrm>
            <a:off x="866914" y="6397565"/>
            <a:ext cx="2734668" cy="1683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 descr="Diagram&#10;&#10;AI-generated content may be incorrect.">
            <a:extLst>
              <a:ext uri="{FF2B5EF4-FFF2-40B4-BE49-F238E27FC236}">
                <a16:creationId xmlns:a16="http://schemas.microsoft.com/office/drawing/2014/main" id="{4B98AE44-54A3-AC3B-D16F-520F8FB7C8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65603" r="81512" b="19395"/>
          <a:stretch>
            <a:fillRect/>
          </a:stretch>
        </p:blipFill>
        <p:spPr bwMode="auto">
          <a:xfrm>
            <a:off x="9178332" y="6399071"/>
            <a:ext cx="2780284" cy="1682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3" descr="Diagram&#10;&#10;AI-generated content may be incorrect.">
            <a:extLst>
              <a:ext uri="{FF2B5EF4-FFF2-40B4-BE49-F238E27FC236}">
                <a16:creationId xmlns:a16="http://schemas.microsoft.com/office/drawing/2014/main" id="{2FF12AB4-F13D-475F-C9C7-26806D054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4" t="79581" r="7551" b="3187"/>
          <a:stretch>
            <a:fillRect/>
          </a:stretch>
        </p:blipFill>
        <p:spPr bwMode="auto">
          <a:xfrm>
            <a:off x="6286333" y="8081304"/>
            <a:ext cx="5690020" cy="1874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 descr="Diagram&#10;&#10;AI-generated content may be incorrect.">
            <a:extLst>
              <a:ext uri="{FF2B5EF4-FFF2-40B4-BE49-F238E27FC236}">
                <a16:creationId xmlns:a16="http://schemas.microsoft.com/office/drawing/2014/main" id="{D36717DA-E91F-41EB-D1DD-54F6341DC2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4" t="65533" r="24684" b="19003"/>
          <a:stretch>
            <a:fillRect/>
          </a:stretch>
        </p:blipFill>
        <p:spPr bwMode="auto">
          <a:xfrm>
            <a:off x="831335" y="8081303"/>
            <a:ext cx="2736726" cy="1795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45" descr="Diagram&#10;&#10;AI-generated content may be incorrect.">
            <a:extLst>
              <a:ext uri="{FF2B5EF4-FFF2-40B4-BE49-F238E27FC236}">
                <a16:creationId xmlns:a16="http://schemas.microsoft.com/office/drawing/2014/main" id="{80EC3815-5052-0201-7E05-0986D50BA5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6" t="95512" r="51723" b="3187"/>
          <a:stretch>
            <a:fillRect/>
          </a:stretch>
        </p:blipFill>
        <p:spPr bwMode="auto">
          <a:xfrm>
            <a:off x="866915" y="9852276"/>
            <a:ext cx="2701146" cy="100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 descr="Diagram&#10;&#10;AI-generated content may be incorrect.">
            <a:extLst>
              <a:ext uri="{FF2B5EF4-FFF2-40B4-BE49-F238E27FC236}">
                <a16:creationId xmlns:a16="http://schemas.microsoft.com/office/drawing/2014/main" id="{E88DF577-D3F1-84AE-0CF0-C4DB8E62BB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3" t="80251" r="51723" b="3187"/>
          <a:stretch>
            <a:fillRect/>
          </a:stretch>
        </p:blipFill>
        <p:spPr bwMode="auto">
          <a:xfrm>
            <a:off x="3554562" y="8062918"/>
            <a:ext cx="2817976" cy="1890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0197734-CA62-B267-9C09-A9C5D0AB58FF}"/>
              </a:ext>
            </a:extLst>
          </p:cNvPr>
          <p:cNvSpPr/>
          <p:nvPr/>
        </p:nvSpPr>
        <p:spPr>
          <a:xfrm>
            <a:off x="1195326" y="6693408"/>
            <a:ext cx="2223206" cy="19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363CB7-02CF-A63F-DF87-939B06ECA622}"/>
              </a:ext>
            </a:extLst>
          </p:cNvPr>
          <p:cNvSpPr/>
          <p:nvPr/>
        </p:nvSpPr>
        <p:spPr>
          <a:xfrm>
            <a:off x="3921198" y="6715580"/>
            <a:ext cx="2223206" cy="19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D89B6DE-CF2A-CC67-2042-AADE00DA2BA3}"/>
              </a:ext>
            </a:extLst>
          </p:cNvPr>
          <p:cNvSpPr/>
          <p:nvPr/>
        </p:nvSpPr>
        <p:spPr>
          <a:xfrm>
            <a:off x="6712888" y="6753569"/>
            <a:ext cx="2223206" cy="19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C5A196D-AC88-B48E-BE62-63D247455146}"/>
              </a:ext>
            </a:extLst>
          </p:cNvPr>
          <p:cNvSpPr/>
          <p:nvPr/>
        </p:nvSpPr>
        <p:spPr>
          <a:xfrm>
            <a:off x="9493171" y="6789458"/>
            <a:ext cx="2223206" cy="19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D9E794-9DD1-E715-A396-C5FFFD9E77C0}"/>
              </a:ext>
            </a:extLst>
          </p:cNvPr>
          <p:cNvSpPr/>
          <p:nvPr/>
        </p:nvSpPr>
        <p:spPr>
          <a:xfrm>
            <a:off x="1206521" y="8433845"/>
            <a:ext cx="2223206" cy="19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758E985-E715-74E9-3F2A-C3DC1B7000BC}"/>
              </a:ext>
            </a:extLst>
          </p:cNvPr>
          <p:cNvSpPr/>
          <p:nvPr/>
        </p:nvSpPr>
        <p:spPr>
          <a:xfrm>
            <a:off x="3978221" y="8397269"/>
            <a:ext cx="2223206" cy="19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12886A-6A71-0796-C2A5-724CEBE8590A}"/>
              </a:ext>
            </a:extLst>
          </p:cNvPr>
          <p:cNvSpPr/>
          <p:nvPr/>
        </p:nvSpPr>
        <p:spPr>
          <a:xfrm>
            <a:off x="6611587" y="8474381"/>
            <a:ext cx="2223206" cy="19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9B1AAA1-784D-9207-0F8F-5DE4715F2941}"/>
              </a:ext>
            </a:extLst>
          </p:cNvPr>
          <p:cNvSpPr/>
          <p:nvPr/>
        </p:nvSpPr>
        <p:spPr>
          <a:xfrm>
            <a:off x="9493171" y="8474381"/>
            <a:ext cx="2223206" cy="190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FA8F86-A22D-C5DB-5574-8E03C55851F3}"/>
              </a:ext>
            </a:extLst>
          </p:cNvPr>
          <p:cNvSpPr txBox="1"/>
          <p:nvPr/>
        </p:nvSpPr>
        <p:spPr>
          <a:xfrm>
            <a:off x="4354430" y="6526530"/>
            <a:ext cx="7277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Normalized Median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CFABDF-6FA4-18CA-DC80-EAECA8D4B320}"/>
              </a:ext>
            </a:extLst>
          </p:cNvPr>
          <p:cNvSpPr txBox="1"/>
          <p:nvPr/>
        </p:nvSpPr>
        <p:spPr>
          <a:xfrm>
            <a:off x="1084193" y="6623434"/>
            <a:ext cx="302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TEMPO</a:t>
            </a:r>
            <a:r>
              <a:rPr lang="en-US" sz="1800" dirty="0"/>
              <a:t>	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PANDORA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350D77-10C8-A046-E54C-11E048C82E5B}"/>
              </a:ext>
            </a:extLst>
          </p:cNvPr>
          <p:cNvSpPr txBox="1"/>
          <p:nvPr/>
        </p:nvSpPr>
        <p:spPr>
          <a:xfrm>
            <a:off x="12284796" y="7662245"/>
            <a:ext cx="582561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Robust agreement between TEMPO and Pandora </a:t>
            </a:r>
            <a:r>
              <a:rPr lang="en-US" sz="30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3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 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its value for investigating surface ozone dynamics </a:t>
            </a:r>
            <a:r>
              <a:rPr lang="en-US" sz="3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other air quality studies.</a:t>
            </a:r>
          </a:p>
        </p:txBody>
      </p:sp>
    </p:spTree>
    <p:extLst>
      <p:ext uri="{BB962C8B-B14F-4D97-AF65-F5344CB8AC3E}">
        <p14:creationId xmlns:p14="http://schemas.microsoft.com/office/powerpoint/2010/main" val="678693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/>
        </p:nvSpPr>
        <p:spPr>
          <a:xfrm>
            <a:off x="328833" y="149286"/>
            <a:ext cx="17755313" cy="1896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2025" rIns="0" bIns="0" anchor="t" anchorCtr="0">
            <a:spAutoFit/>
          </a:bodyPr>
          <a:lstStyle/>
          <a:p>
            <a:pPr marL="104138" lvl="0" algn="ctr"/>
            <a:r>
              <a:rPr lang="en-US" sz="5400" b="1" dirty="0">
                <a:solidFill>
                  <a:srgbClr val="FFC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Column HCHO can indicate surface ozone variability/tendencies</a:t>
            </a:r>
            <a:endParaRPr sz="5400" b="1" dirty="0">
              <a:solidFill>
                <a:srgbClr val="FFC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2037825" y="2458971"/>
            <a:ext cx="14296542" cy="16780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R="508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</a:pPr>
            <a:r>
              <a:rPr lang="en-US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Observations of column (Ω) HCHO and surface ozone during different field campaigns show ΩHCHO as a valuable indicator of surface ozone variability.</a:t>
            </a:r>
            <a:endParaRPr sz="3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7"/>
          <p:cNvSpPr txBox="1"/>
          <p:nvPr/>
        </p:nvSpPr>
        <p:spPr>
          <a:xfrm rot="-5400000">
            <a:off x="-1034217" y="6104607"/>
            <a:ext cx="2726100" cy="3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Ozone (ppb)</a:t>
            </a:r>
            <a:endParaRPr sz="2400" dirty="0">
              <a:solidFill>
                <a:schemeClr val="lt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338" name="Google Shape;338;p27"/>
          <p:cNvSpPr txBox="1"/>
          <p:nvPr/>
        </p:nvSpPr>
        <p:spPr>
          <a:xfrm rot="-5400000">
            <a:off x="5395216" y="6226698"/>
            <a:ext cx="2726100" cy="3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Ozone (ppb)</a:t>
            </a:r>
            <a:endParaRPr sz="2400" dirty="0">
              <a:solidFill>
                <a:schemeClr val="lt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47F5DBF-A8C4-9B7F-C16D-BD4144BCC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24" t="25662" r="44359" b="43929"/>
          <a:stretch>
            <a:fillRect/>
          </a:stretch>
        </p:blipFill>
        <p:spPr>
          <a:xfrm>
            <a:off x="532686" y="4996816"/>
            <a:ext cx="5790145" cy="4013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C0626-0343-0223-B745-FBBB18327D60}"/>
              </a:ext>
            </a:extLst>
          </p:cNvPr>
          <p:cNvSpPr txBox="1"/>
          <p:nvPr/>
        </p:nvSpPr>
        <p:spPr>
          <a:xfrm>
            <a:off x="2373564" y="9397951"/>
            <a:ext cx="21083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FFC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[Schroeder et al., 2016]</a:t>
            </a:r>
            <a:endParaRPr lang="en-US" sz="12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16A1C-4621-A471-379F-2911D589A378}"/>
              </a:ext>
            </a:extLst>
          </p:cNvPr>
          <p:cNvSpPr txBox="1"/>
          <p:nvPr/>
        </p:nvSpPr>
        <p:spPr>
          <a:xfrm>
            <a:off x="14758237" y="9325283"/>
            <a:ext cx="1576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[Travis et al., 2022]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5F6D7-D87A-D0B6-1E93-A50E7F5B28A1}"/>
              </a:ext>
            </a:extLst>
          </p:cNvPr>
          <p:cNvSpPr txBox="1"/>
          <p:nvPr/>
        </p:nvSpPr>
        <p:spPr>
          <a:xfrm>
            <a:off x="2037825" y="9046794"/>
            <a:ext cx="2958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DISCOVER-AQ campaign</a:t>
            </a:r>
            <a:endParaRPr lang="en-US" sz="28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1CD73-DE46-EE7A-4B45-56112508AA53}"/>
              </a:ext>
            </a:extLst>
          </p:cNvPr>
          <p:cNvSpPr txBox="1"/>
          <p:nvPr/>
        </p:nvSpPr>
        <p:spPr>
          <a:xfrm>
            <a:off x="8332308" y="8999228"/>
            <a:ext cx="2567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KORUS-AQ campaign</a:t>
            </a:r>
            <a:endParaRPr lang="en-US" sz="20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063AC9-A1B5-3ABE-0217-4BB5E3DDCD4A}"/>
              </a:ext>
            </a:extLst>
          </p:cNvPr>
          <p:cNvSpPr txBox="1"/>
          <p:nvPr/>
        </p:nvSpPr>
        <p:spPr>
          <a:xfrm>
            <a:off x="14511528" y="8994425"/>
            <a:ext cx="2958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LISTOS  campaign</a:t>
            </a:r>
            <a:endParaRPr lang="en-US" sz="2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444AFC-EB03-387F-AA21-506ACD4A19E3}"/>
              </a:ext>
            </a:extLst>
          </p:cNvPr>
          <p:cNvSpPr txBox="1"/>
          <p:nvPr/>
        </p:nvSpPr>
        <p:spPr>
          <a:xfrm>
            <a:off x="12526383" y="4541151"/>
            <a:ext cx="5487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Long Island Sound </a:t>
            </a:r>
            <a:endParaRPr lang="en-US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3B66B-DE95-E89C-0185-7B9FEEF3F85F}"/>
              </a:ext>
            </a:extLst>
          </p:cNvPr>
          <p:cNvSpPr txBox="1"/>
          <p:nvPr/>
        </p:nvSpPr>
        <p:spPr>
          <a:xfrm>
            <a:off x="8686482" y="9353420"/>
            <a:ext cx="15761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[Travis et al., 2022]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F3F22429-AA1D-CA64-9A97-A3C62E570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29" t="24575" r="21459" b="29429"/>
          <a:stretch/>
        </p:blipFill>
        <p:spPr>
          <a:xfrm>
            <a:off x="6973894" y="4988806"/>
            <a:ext cx="5232648" cy="40056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1AE336-5712-92C6-F213-474272E6E229}"/>
              </a:ext>
            </a:extLst>
          </p:cNvPr>
          <p:cNvSpPr txBox="1"/>
          <p:nvPr/>
        </p:nvSpPr>
        <p:spPr>
          <a:xfrm>
            <a:off x="7505438" y="4436215"/>
            <a:ext cx="4169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Olympic Park, S Korea</a:t>
            </a:r>
            <a:endParaRPr lang="en-US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4" descr="Details are in the caption following the image">
            <a:extLst>
              <a:ext uri="{FF2B5EF4-FFF2-40B4-BE49-F238E27FC236}">
                <a16:creationId xmlns:a16="http://schemas.microsoft.com/office/drawing/2014/main" id="{9C7E557D-6407-60F5-FDFF-F2BAA3322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8"/>
          <a:stretch>
            <a:fillRect/>
          </a:stretch>
        </p:blipFill>
        <p:spPr bwMode="auto">
          <a:xfrm>
            <a:off x="12526383" y="5122940"/>
            <a:ext cx="5516145" cy="38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3433E8-B42C-9F31-C8F2-4EAB12B0D549}"/>
              </a:ext>
            </a:extLst>
          </p:cNvPr>
          <p:cNvSpPr txBox="1"/>
          <p:nvPr/>
        </p:nvSpPr>
        <p:spPr>
          <a:xfrm>
            <a:off x="2430562" y="4466101"/>
            <a:ext cx="2823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Maryland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12C38B-1E19-660C-7F85-445EB0FEC9BD}"/>
              </a:ext>
            </a:extLst>
          </p:cNvPr>
          <p:cNvSpPr txBox="1"/>
          <p:nvPr/>
        </p:nvSpPr>
        <p:spPr>
          <a:xfrm>
            <a:off x="13277088" y="5213592"/>
            <a:ext cx="246888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GCAS airborne</a:t>
            </a:r>
          </a:p>
        </p:txBody>
      </p:sp>
    </p:spTree>
    <p:extLst>
      <p:ext uri="{BB962C8B-B14F-4D97-AF65-F5344CB8AC3E}">
        <p14:creationId xmlns:p14="http://schemas.microsoft.com/office/powerpoint/2010/main" val="114384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27F617B-9AE0-E041-7D77-53BA6ED712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7"/>
          <a:stretch>
            <a:fillRect/>
          </a:stretch>
        </p:blipFill>
        <p:spPr>
          <a:xfrm>
            <a:off x="1379606" y="5887466"/>
            <a:ext cx="12883693" cy="40996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62C49AA-9DCC-76F3-B689-AF1C29005D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67"/>
          <a:stretch>
            <a:fillRect/>
          </a:stretch>
        </p:blipFill>
        <p:spPr>
          <a:xfrm>
            <a:off x="1379609" y="1574201"/>
            <a:ext cx="12883690" cy="409960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C781C85-9790-CFA7-1D33-4D6169D8B504}"/>
              </a:ext>
            </a:extLst>
          </p:cNvPr>
          <p:cNvSpPr txBox="1"/>
          <p:nvPr/>
        </p:nvSpPr>
        <p:spPr>
          <a:xfrm>
            <a:off x="222618" y="236912"/>
            <a:ext cx="17425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4400" b="1" baseline="-25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:HCHO Relationship with TEMPO as good as with Pandora in 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NY- NJ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8398A71-C928-9E92-FA4F-55E32D74697F}"/>
              </a:ext>
            </a:extLst>
          </p:cNvPr>
          <p:cNvSpPr txBox="1"/>
          <p:nvPr/>
        </p:nvSpPr>
        <p:spPr>
          <a:xfrm>
            <a:off x="2754398" y="1993096"/>
            <a:ext cx="2432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 DS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83E8DA-1D9C-934F-CA7B-3CBF32A21AB3}"/>
              </a:ext>
            </a:extLst>
          </p:cNvPr>
          <p:cNvSpPr txBox="1"/>
          <p:nvPr/>
        </p:nvSpPr>
        <p:spPr>
          <a:xfrm>
            <a:off x="6973238" y="2007213"/>
            <a:ext cx="265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 SS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4C62DD-EDB5-69EA-EF1E-7D07CE480B98}"/>
              </a:ext>
            </a:extLst>
          </p:cNvPr>
          <p:cNvSpPr txBox="1"/>
          <p:nvPr/>
        </p:nvSpPr>
        <p:spPr>
          <a:xfrm>
            <a:off x="11367134" y="1967511"/>
            <a:ext cx="20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24D9F2-D0EF-E6C2-A728-AF9A5432B4AF}"/>
              </a:ext>
            </a:extLst>
          </p:cNvPr>
          <p:cNvSpPr txBox="1"/>
          <p:nvPr/>
        </p:nvSpPr>
        <p:spPr>
          <a:xfrm>
            <a:off x="3716017" y="6224420"/>
            <a:ext cx="134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CE7274-CA06-F899-8838-07550130E1FA}"/>
              </a:ext>
            </a:extLst>
          </p:cNvPr>
          <p:cNvSpPr txBox="1"/>
          <p:nvPr/>
        </p:nvSpPr>
        <p:spPr>
          <a:xfrm>
            <a:off x="8151803" y="6241081"/>
            <a:ext cx="106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71C12D-B594-3032-AB40-AC2EE6A92A53}"/>
              </a:ext>
            </a:extLst>
          </p:cNvPr>
          <p:cNvSpPr txBox="1"/>
          <p:nvPr/>
        </p:nvSpPr>
        <p:spPr>
          <a:xfrm>
            <a:off x="11220830" y="6258428"/>
            <a:ext cx="20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D80698E-6633-41F1-3B71-6BC5EDF4D2FA}"/>
              </a:ext>
            </a:extLst>
          </p:cNvPr>
          <p:cNvSpPr txBox="1"/>
          <p:nvPr/>
        </p:nvSpPr>
        <p:spPr>
          <a:xfrm>
            <a:off x="13347372" y="2552285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910AAD-493A-D23C-D5F1-65E864444728}"/>
              </a:ext>
            </a:extLst>
          </p:cNvPr>
          <p:cNvSpPr txBox="1"/>
          <p:nvPr/>
        </p:nvSpPr>
        <p:spPr>
          <a:xfrm>
            <a:off x="9129983" y="2552285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D86FC8-CD15-3998-208D-4F9E3883C2A7}"/>
              </a:ext>
            </a:extLst>
          </p:cNvPr>
          <p:cNvSpPr txBox="1"/>
          <p:nvPr/>
        </p:nvSpPr>
        <p:spPr>
          <a:xfrm>
            <a:off x="4922114" y="2552284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5560C42-D1CA-00F4-48E9-23915D453740}"/>
              </a:ext>
            </a:extLst>
          </p:cNvPr>
          <p:cNvSpPr txBox="1"/>
          <p:nvPr/>
        </p:nvSpPr>
        <p:spPr>
          <a:xfrm>
            <a:off x="13347372" y="6836227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9E806CD-D045-9E27-422B-8A96096EDD90}"/>
              </a:ext>
            </a:extLst>
          </p:cNvPr>
          <p:cNvSpPr txBox="1"/>
          <p:nvPr/>
        </p:nvSpPr>
        <p:spPr>
          <a:xfrm>
            <a:off x="9129983" y="6874718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6C3A705-9A1F-D163-0580-DB4C461C92EB}"/>
              </a:ext>
            </a:extLst>
          </p:cNvPr>
          <p:cNvSpPr txBox="1"/>
          <p:nvPr/>
        </p:nvSpPr>
        <p:spPr>
          <a:xfrm>
            <a:off x="4922114" y="6891091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0967CFF-DF47-CB7E-E64A-DCD04027C19A}"/>
              </a:ext>
            </a:extLst>
          </p:cNvPr>
          <p:cNvSpPr txBox="1"/>
          <p:nvPr/>
        </p:nvSpPr>
        <p:spPr>
          <a:xfrm>
            <a:off x="14571983" y="6258428"/>
            <a:ext cx="2734132" cy="224676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average surface ozone and </a:t>
            </a:r>
            <a:r>
              <a:rPr lang="en-US" sz="2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 during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 to Sep 2024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(10 – 18 LT)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4E4C161-3CE4-8726-9A10-C4ADC23C6988}"/>
              </a:ext>
            </a:extLst>
          </p:cNvPr>
          <p:cNvSpPr txBox="1"/>
          <p:nvPr/>
        </p:nvSpPr>
        <p:spPr>
          <a:xfrm>
            <a:off x="3824440" y="4395643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=0.55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317E2D5-018A-D863-820A-8FC89CAE7A5F}"/>
              </a:ext>
            </a:extLst>
          </p:cNvPr>
          <p:cNvSpPr txBox="1"/>
          <p:nvPr/>
        </p:nvSpPr>
        <p:spPr>
          <a:xfrm>
            <a:off x="8092130" y="3946884"/>
            <a:ext cx="16864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=0.45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5F5E71-C823-3EC8-4EA8-3BE110656ACE}"/>
              </a:ext>
            </a:extLst>
          </p:cNvPr>
          <p:cNvSpPr txBox="1"/>
          <p:nvPr/>
        </p:nvSpPr>
        <p:spPr>
          <a:xfrm>
            <a:off x="11912379" y="4346052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=0.49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9FB20AA-6110-2433-3D8B-4E6179C3173B}"/>
              </a:ext>
            </a:extLst>
          </p:cNvPr>
          <p:cNvSpPr txBox="1"/>
          <p:nvPr/>
        </p:nvSpPr>
        <p:spPr>
          <a:xfrm>
            <a:off x="3656557" y="8687275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=0.39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4A8DDAD-7078-16C9-2F25-C71BBA63C4A7}"/>
              </a:ext>
            </a:extLst>
          </p:cNvPr>
          <p:cNvSpPr txBox="1"/>
          <p:nvPr/>
        </p:nvSpPr>
        <p:spPr>
          <a:xfrm>
            <a:off x="7949788" y="8267354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=0.65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AB7FBAF-42BC-6ADB-55FE-4165086AD743}"/>
              </a:ext>
            </a:extLst>
          </p:cNvPr>
          <p:cNvSpPr txBox="1"/>
          <p:nvPr/>
        </p:nvSpPr>
        <p:spPr>
          <a:xfrm>
            <a:off x="12040715" y="8687275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=0.49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E33FCC7-6A59-0596-693C-0B13793EAEF1}"/>
              </a:ext>
            </a:extLst>
          </p:cNvPr>
          <p:cNvSpPr/>
          <p:nvPr/>
        </p:nvSpPr>
        <p:spPr>
          <a:xfrm>
            <a:off x="8299921" y="4632641"/>
            <a:ext cx="1159412" cy="37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E338B1C-1C76-1D63-D2FC-3382E6AFDE8E}"/>
              </a:ext>
            </a:extLst>
          </p:cNvPr>
          <p:cNvSpPr txBox="1"/>
          <p:nvPr/>
        </p:nvSpPr>
        <p:spPr>
          <a:xfrm>
            <a:off x="6291419" y="4487896"/>
            <a:ext cx="512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Bayonne Pandora site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9B8E76B-87CF-BACE-FB2D-DF41BAF442CC}"/>
              </a:ext>
            </a:extLst>
          </p:cNvPr>
          <p:cNvSpPr/>
          <p:nvPr/>
        </p:nvSpPr>
        <p:spPr>
          <a:xfrm>
            <a:off x="8185943" y="8919561"/>
            <a:ext cx="1159412" cy="37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B14BA85-2EC4-582E-6E59-4604A3173572}"/>
              </a:ext>
            </a:extLst>
          </p:cNvPr>
          <p:cNvSpPr txBox="1"/>
          <p:nvPr/>
        </p:nvSpPr>
        <p:spPr>
          <a:xfrm>
            <a:off x="6679575" y="8765519"/>
            <a:ext cx="508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Manhattan Pandora site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815096-76B7-7C42-F109-738F996A9639}"/>
              </a:ext>
            </a:extLst>
          </p:cNvPr>
          <p:cNvSpPr txBox="1"/>
          <p:nvPr/>
        </p:nvSpPr>
        <p:spPr>
          <a:xfrm>
            <a:off x="14463560" y="1597064"/>
            <a:ext cx="37261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shows similar or stronger O₃–HCHO relationships across other NY ozone monitoring sites.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7C499-E2B5-4B0D-E209-792129065206}"/>
              </a:ext>
            </a:extLst>
          </p:cNvPr>
          <p:cNvSpPr txBox="1"/>
          <p:nvPr/>
        </p:nvSpPr>
        <p:spPr>
          <a:xfrm>
            <a:off x="14631443" y="8856552"/>
            <a:ext cx="3212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Screened quality flagged data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E65B9608-381D-891E-DB0C-572ACA83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A815F33-FF50-92D4-5580-7C6B7F83C8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86"/>
          <a:stretch>
            <a:fillRect/>
          </a:stretch>
        </p:blipFill>
        <p:spPr>
          <a:xfrm>
            <a:off x="64562" y="6859442"/>
            <a:ext cx="10163485" cy="32170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B80700-A2B5-4D4E-70D2-C52D3C1842DF}"/>
              </a:ext>
            </a:extLst>
          </p:cNvPr>
          <p:cNvSpPr txBox="1"/>
          <p:nvPr/>
        </p:nvSpPr>
        <p:spPr>
          <a:xfrm>
            <a:off x="1748325" y="7095264"/>
            <a:ext cx="134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36DBC0-08A0-AB3D-493F-20814D7358F4}"/>
              </a:ext>
            </a:extLst>
          </p:cNvPr>
          <p:cNvSpPr txBox="1"/>
          <p:nvPr/>
        </p:nvSpPr>
        <p:spPr>
          <a:xfrm>
            <a:off x="4941017" y="7043216"/>
            <a:ext cx="106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0C5553-B83C-8002-DC96-F83DB29B1316}"/>
              </a:ext>
            </a:extLst>
          </p:cNvPr>
          <p:cNvSpPr txBox="1"/>
          <p:nvPr/>
        </p:nvSpPr>
        <p:spPr>
          <a:xfrm>
            <a:off x="7992899" y="7234112"/>
            <a:ext cx="20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21C9A-852D-241B-D798-A0C412E88CA4}"/>
              </a:ext>
            </a:extLst>
          </p:cNvPr>
          <p:cNvSpPr txBox="1"/>
          <p:nvPr/>
        </p:nvSpPr>
        <p:spPr>
          <a:xfrm>
            <a:off x="9441777" y="7520316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F22459-F78A-DABE-0D8F-9C3803FD2097}"/>
              </a:ext>
            </a:extLst>
          </p:cNvPr>
          <p:cNvSpPr txBox="1"/>
          <p:nvPr/>
        </p:nvSpPr>
        <p:spPr>
          <a:xfrm>
            <a:off x="6118164" y="7508960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D226AB-2407-A77C-B110-699183B40C83}"/>
              </a:ext>
            </a:extLst>
          </p:cNvPr>
          <p:cNvSpPr txBox="1"/>
          <p:nvPr/>
        </p:nvSpPr>
        <p:spPr>
          <a:xfrm>
            <a:off x="2811589" y="7536358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8116D5-7606-324E-2780-F1F5867C8D4D}"/>
              </a:ext>
            </a:extLst>
          </p:cNvPr>
          <p:cNvSpPr txBox="1"/>
          <p:nvPr/>
        </p:nvSpPr>
        <p:spPr>
          <a:xfrm>
            <a:off x="10972800" y="329443"/>
            <a:ext cx="66362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Pandora and TEMPO </a:t>
            </a:r>
            <a:r>
              <a:rPr lang="en-US" sz="44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relationship with surface ozone over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Boston MA, New Haven CT, and Bristol PA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3AF25F1-AEF7-428E-288B-69DFFE1469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31"/>
          <a:stretch>
            <a:fillRect/>
          </a:stretch>
        </p:blipFill>
        <p:spPr>
          <a:xfrm>
            <a:off x="64563" y="154603"/>
            <a:ext cx="10163484" cy="32128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459A3AB-3550-EADB-7FB9-1ECEE84AA6B8}"/>
              </a:ext>
            </a:extLst>
          </p:cNvPr>
          <p:cNvSpPr txBox="1"/>
          <p:nvPr/>
        </p:nvSpPr>
        <p:spPr>
          <a:xfrm>
            <a:off x="1494400" y="615161"/>
            <a:ext cx="134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2037A-45FB-75F9-EF90-42BC165DC419}"/>
              </a:ext>
            </a:extLst>
          </p:cNvPr>
          <p:cNvSpPr txBox="1"/>
          <p:nvPr/>
        </p:nvSpPr>
        <p:spPr>
          <a:xfrm>
            <a:off x="4611945" y="558861"/>
            <a:ext cx="106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88F97C-C8D3-964D-7D46-DA93734CB2C9}"/>
              </a:ext>
            </a:extLst>
          </p:cNvPr>
          <p:cNvSpPr txBox="1"/>
          <p:nvPr/>
        </p:nvSpPr>
        <p:spPr>
          <a:xfrm>
            <a:off x="7452880" y="615162"/>
            <a:ext cx="20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FA3882-3590-365B-F83A-9C9413A6723E}"/>
              </a:ext>
            </a:extLst>
          </p:cNvPr>
          <p:cNvSpPr txBox="1"/>
          <p:nvPr/>
        </p:nvSpPr>
        <p:spPr>
          <a:xfrm>
            <a:off x="9174313" y="851247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991320-1AA0-9DF8-6740-1E7D85C46510}"/>
              </a:ext>
            </a:extLst>
          </p:cNvPr>
          <p:cNvSpPr txBox="1"/>
          <p:nvPr/>
        </p:nvSpPr>
        <p:spPr>
          <a:xfrm>
            <a:off x="5989839" y="835858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FE67A8-7752-53B7-709C-81C0BD1CE6D5}"/>
              </a:ext>
            </a:extLst>
          </p:cNvPr>
          <p:cNvSpPr txBox="1"/>
          <p:nvPr/>
        </p:nvSpPr>
        <p:spPr>
          <a:xfrm>
            <a:off x="2813458" y="851247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66B10EA-4D67-D50D-FDE8-3E63B1ABB252}"/>
              </a:ext>
            </a:extLst>
          </p:cNvPr>
          <p:cNvSpPr txBox="1"/>
          <p:nvPr/>
        </p:nvSpPr>
        <p:spPr>
          <a:xfrm>
            <a:off x="1623450" y="2190275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=0.67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9D4F40-ADA0-CB35-7CAA-19B9478D90D9}"/>
              </a:ext>
            </a:extLst>
          </p:cNvPr>
          <p:cNvSpPr txBox="1"/>
          <p:nvPr/>
        </p:nvSpPr>
        <p:spPr>
          <a:xfrm>
            <a:off x="8063822" y="2193066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=0.61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46C38C-CD70-05A9-D4FF-5F47A246FF12}"/>
              </a:ext>
            </a:extLst>
          </p:cNvPr>
          <p:cNvSpPr txBox="1"/>
          <p:nvPr/>
        </p:nvSpPr>
        <p:spPr>
          <a:xfrm>
            <a:off x="1778458" y="8994738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=0.54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07E1E8-69F7-2356-7E65-46E7CB3D5458}"/>
              </a:ext>
            </a:extLst>
          </p:cNvPr>
          <p:cNvSpPr txBox="1"/>
          <p:nvPr/>
        </p:nvSpPr>
        <p:spPr>
          <a:xfrm>
            <a:off x="8330234" y="8963848"/>
            <a:ext cx="16928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=0.38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6005198-A601-BF30-5857-019CB7321FC6}"/>
              </a:ext>
            </a:extLst>
          </p:cNvPr>
          <p:cNvSpPr/>
          <p:nvPr/>
        </p:nvSpPr>
        <p:spPr>
          <a:xfrm>
            <a:off x="5476383" y="8999755"/>
            <a:ext cx="791706" cy="581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0676E4-80D5-13EA-AFD5-931677ED6CEC}"/>
              </a:ext>
            </a:extLst>
          </p:cNvPr>
          <p:cNvSpPr txBox="1"/>
          <p:nvPr/>
        </p:nvSpPr>
        <p:spPr>
          <a:xfrm>
            <a:off x="4412546" y="9197011"/>
            <a:ext cx="3735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BristolPA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Pandora site 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CB7DF1E-B7AB-FDED-D388-BE73B9723142}"/>
              </a:ext>
            </a:extLst>
          </p:cNvPr>
          <p:cNvSpPr/>
          <p:nvPr/>
        </p:nvSpPr>
        <p:spPr>
          <a:xfrm>
            <a:off x="5540155" y="2281303"/>
            <a:ext cx="7002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036BAB-B54C-E329-8318-2455CF71CF57}"/>
              </a:ext>
            </a:extLst>
          </p:cNvPr>
          <p:cNvSpPr txBox="1"/>
          <p:nvPr/>
        </p:nvSpPr>
        <p:spPr>
          <a:xfrm>
            <a:off x="4322136" y="2485234"/>
            <a:ext cx="452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BostonMA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Pandora site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969920A-E0BD-D79D-D0EB-3D905C0F2704}"/>
              </a:ext>
            </a:extLst>
          </p:cNvPr>
          <p:cNvSpPr txBox="1"/>
          <p:nvPr/>
        </p:nvSpPr>
        <p:spPr>
          <a:xfrm>
            <a:off x="4945349" y="8504723"/>
            <a:ext cx="1745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=0.54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2D0C58-9ECF-65E0-AE7E-C1DAD60C3777}"/>
              </a:ext>
            </a:extLst>
          </p:cNvPr>
          <p:cNvSpPr txBox="1"/>
          <p:nvPr/>
        </p:nvSpPr>
        <p:spPr>
          <a:xfrm>
            <a:off x="5228188" y="1956012"/>
            <a:ext cx="14630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=0.67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2ED34-DF1D-2F3C-AEF4-DF554F0DBC81}"/>
              </a:ext>
            </a:extLst>
          </p:cNvPr>
          <p:cNvSpPr txBox="1"/>
          <p:nvPr/>
        </p:nvSpPr>
        <p:spPr>
          <a:xfrm>
            <a:off x="10587828" y="4728290"/>
            <a:ext cx="70211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Both Pandora and TEMPO capture the O₃–HCHO relationship well, though TEMPO shows slightly lower correlation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O₃–HCHO relationship can be used to assess the accuracy and reliability of Pandora DS and SS observations.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7B31F-4840-40BD-F067-93C7EDEB26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67"/>
          <a:stretch>
            <a:fillRect/>
          </a:stretch>
        </p:blipFill>
        <p:spPr>
          <a:xfrm>
            <a:off x="64562" y="3485613"/>
            <a:ext cx="10163484" cy="3228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26A721-F999-D79E-385F-1306822D9DDF}"/>
              </a:ext>
            </a:extLst>
          </p:cNvPr>
          <p:cNvSpPr txBox="1"/>
          <p:nvPr/>
        </p:nvSpPr>
        <p:spPr>
          <a:xfrm>
            <a:off x="1675976" y="3662737"/>
            <a:ext cx="134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A2DC6-98BC-B4D3-3D25-8CFDEAF818BB}"/>
              </a:ext>
            </a:extLst>
          </p:cNvPr>
          <p:cNvSpPr txBox="1"/>
          <p:nvPr/>
        </p:nvSpPr>
        <p:spPr>
          <a:xfrm>
            <a:off x="5228188" y="3681295"/>
            <a:ext cx="106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42EE9-2263-37F8-630B-71E173E1B0C5}"/>
              </a:ext>
            </a:extLst>
          </p:cNvPr>
          <p:cNvSpPr txBox="1"/>
          <p:nvPr/>
        </p:nvSpPr>
        <p:spPr>
          <a:xfrm>
            <a:off x="7908511" y="3613143"/>
            <a:ext cx="20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575FF1-A989-CDD1-15FC-02F5E9B6FB68}"/>
              </a:ext>
            </a:extLst>
          </p:cNvPr>
          <p:cNvSpPr txBox="1"/>
          <p:nvPr/>
        </p:nvSpPr>
        <p:spPr>
          <a:xfrm>
            <a:off x="9405858" y="4173645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42D8C-28BC-ADB7-684C-E3A7DF4074C8}"/>
              </a:ext>
            </a:extLst>
          </p:cNvPr>
          <p:cNvSpPr txBox="1"/>
          <p:nvPr/>
        </p:nvSpPr>
        <p:spPr>
          <a:xfrm>
            <a:off x="6082245" y="4162289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3161A-9D27-AF5C-F477-044374D9765E}"/>
              </a:ext>
            </a:extLst>
          </p:cNvPr>
          <p:cNvSpPr txBox="1"/>
          <p:nvPr/>
        </p:nvSpPr>
        <p:spPr>
          <a:xfrm>
            <a:off x="2775670" y="4189687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AF5A6-18AA-1572-FE35-7AC50A4B34EA}"/>
              </a:ext>
            </a:extLst>
          </p:cNvPr>
          <p:cNvSpPr txBox="1"/>
          <p:nvPr/>
        </p:nvSpPr>
        <p:spPr>
          <a:xfrm>
            <a:off x="1742539" y="5648067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9E0D12-DCD3-D08A-76E7-0E43F1874204}"/>
              </a:ext>
            </a:extLst>
          </p:cNvPr>
          <p:cNvSpPr txBox="1"/>
          <p:nvPr/>
        </p:nvSpPr>
        <p:spPr>
          <a:xfrm>
            <a:off x="8294315" y="5617177"/>
            <a:ext cx="16928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=0.43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7F7F7-35A0-4ECD-88A8-5FE22CA98EA0}"/>
              </a:ext>
            </a:extLst>
          </p:cNvPr>
          <p:cNvSpPr txBox="1"/>
          <p:nvPr/>
        </p:nvSpPr>
        <p:spPr>
          <a:xfrm>
            <a:off x="4909430" y="5158052"/>
            <a:ext cx="1745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=0.56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D1427D-6799-C2A9-9102-F4F91D9FCC0A}"/>
              </a:ext>
            </a:extLst>
          </p:cNvPr>
          <p:cNvSpPr/>
          <p:nvPr/>
        </p:nvSpPr>
        <p:spPr>
          <a:xfrm>
            <a:off x="5475377" y="5836467"/>
            <a:ext cx="957507" cy="362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955677-D3FC-BC28-7809-FC6E33D59E57}"/>
              </a:ext>
            </a:extLst>
          </p:cNvPr>
          <p:cNvSpPr txBox="1"/>
          <p:nvPr/>
        </p:nvSpPr>
        <p:spPr>
          <a:xfrm>
            <a:off x="3974576" y="5786245"/>
            <a:ext cx="4841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HavenCT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Pandora site </a:t>
            </a:r>
          </a:p>
        </p:txBody>
      </p:sp>
    </p:spTree>
    <p:extLst>
      <p:ext uri="{BB962C8B-B14F-4D97-AF65-F5344CB8AC3E}">
        <p14:creationId xmlns:p14="http://schemas.microsoft.com/office/powerpoint/2010/main" val="3733578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9A2A3A-B4F4-A986-E1DE-64AD19A010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08"/>
          <a:stretch>
            <a:fillRect/>
          </a:stretch>
        </p:blipFill>
        <p:spPr>
          <a:xfrm>
            <a:off x="274319" y="5763950"/>
            <a:ext cx="13277091" cy="425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4C3D5-F26E-CEE2-B0E1-7713848B5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08"/>
          <a:stretch>
            <a:fillRect/>
          </a:stretch>
        </p:blipFill>
        <p:spPr>
          <a:xfrm>
            <a:off x="274319" y="1371247"/>
            <a:ext cx="13277089" cy="425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E340B-F6B4-7BF0-01ED-DC5C09099DB7}"/>
              </a:ext>
            </a:extLst>
          </p:cNvPr>
          <p:cNvSpPr txBox="1"/>
          <p:nvPr/>
        </p:nvSpPr>
        <p:spPr>
          <a:xfrm>
            <a:off x="2486046" y="1635963"/>
            <a:ext cx="134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441C2-50D9-A05F-B6CE-5791D839DE15}"/>
              </a:ext>
            </a:extLst>
          </p:cNvPr>
          <p:cNvSpPr txBox="1"/>
          <p:nvPr/>
        </p:nvSpPr>
        <p:spPr>
          <a:xfrm>
            <a:off x="6969439" y="1635964"/>
            <a:ext cx="106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1F0C3-1B71-B244-ACA4-0328B86E6E5E}"/>
              </a:ext>
            </a:extLst>
          </p:cNvPr>
          <p:cNvSpPr txBox="1"/>
          <p:nvPr/>
        </p:nvSpPr>
        <p:spPr>
          <a:xfrm>
            <a:off x="10555101" y="1723463"/>
            <a:ext cx="20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B3497-5014-F78F-341A-862236E41E01}"/>
              </a:ext>
            </a:extLst>
          </p:cNvPr>
          <p:cNvSpPr txBox="1"/>
          <p:nvPr/>
        </p:nvSpPr>
        <p:spPr>
          <a:xfrm>
            <a:off x="2632350" y="6278653"/>
            <a:ext cx="134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CCBB3-09EE-4173-0AEF-8655881A5730}"/>
              </a:ext>
            </a:extLst>
          </p:cNvPr>
          <p:cNvSpPr txBox="1"/>
          <p:nvPr/>
        </p:nvSpPr>
        <p:spPr>
          <a:xfrm>
            <a:off x="6732031" y="6366152"/>
            <a:ext cx="106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AF89E-9162-1793-7104-E4C9D130D300}"/>
              </a:ext>
            </a:extLst>
          </p:cNvPr>
          <p:cNvSpPr txBox="1"/>
          <p:nvPr/>
        </p:nvSpPr>
        <p:spPr>
          <a:xfrm>
            <a:off x="10555101" y="6366153"/>
            <a:ext cx="20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954DEF-7D52-5F06-D9AC-2D30E917E352}"/>
              </a:ext>
            </a:extLst>
          </p:cNvPr>
          <p:cNvSpPr txBox="1"/>
          <p:nvPr/>
        </p:nvSpPr>
        <p:spPr>
          <a:xfrm>
            <a:off x="12584628" y="2308238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33E574-A185-CDC5-DEAF-8D8F23F4C096}"/>
              </a:ext>
            </a:extLst>
          </p:cNvPr>
          <p:cNvSpPr txBox="1"/>
          <p:nvPr/>
        </p:nvSpPr>
        <p:spPr>
          <a:xfrm>
            <a:off x="8271585" y="2309069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DF1FC-2D5F-AA90-443C-9158D2572ABB}"/>
              </a:ext>
            </a:extLst>
          </p:cNvPr>
          <p:cNvSpPr txBox="1"/>
          <p:nvPr/>
        </p:nvSpPr>
        <p:spPr>
          <a:xfrm>
            <a:off x="3977682" y="2344813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F3030C-C2D0-4961-2E9D-B39409570C39}"/>
              </a:ext>
            </a:extLst>
          </p:cNvPr>
          <p:cNvSpPr txBox="1"/>
          <p:nvPr/>
        </p:nvSpPr>
        <p:spPr>
          <a:xfrm>
            <a:off x="4016742" y="6551300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35BE6-5D53-B6D2-712E-3F91337F20EC}"/>
              </a:ext>
            </a:extLst>
          </p:cNvPr>
          <p:cNvSpPr txBox="1"/>
          <p:nvPr/>
        </p:nvSpPr>
        <p:spPr>
          <a:xfrm>
            <a:off x="8234131" y="6562772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34E8-F3C6-A6F2-9BF1-0FE3C5A14C64}"/>
              </a:ext>
            </a:extLst>
          </p:cNvPr>
          <p:cNvSpPr txBox="1"/>
          <p:nvPr/>
        </p:nvSpPr>
        <p:spPr>
          <a:xfrm>
            <a:off x="12597385" y="6564434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0E2237-407C-D5F5-0B03-4C6F567BF3BD}"/>
              </a:ext>
            </a:extLst>
          </p:cNvPr>
          <p:cNvSpPr txBox="1"/>
          <p:nvPr/>
        </p:nvSpPr>
        <p:spPr>
          <a:xfrm>
            <a:off x="183525" y="219715"/>
            <a:ext cx="17425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Pandora Shows better O₃–HCHO Relationship than TEMPO in Atlanta</a:t>
            </a:r>
            <a:endParaRPr lang="en-US" sz="4000" dirty="0">
              <a:solidFill>
                <a:srgbClr val="FFC000"/>
              </a:solidFill>
            </a:endParaRPr>
          </a:p>
          <a:p>
            <a:pPr algn="ctr"/>
            <a:endParaRPr lang="en-US" sz="4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122351-8B71-C505-4E73-FF8F1D00CFF9}"/>
              </a:ext>
            </a:extLst>
          </p:cNvPr>
          <p:cNvSpPr txBox="1"/>
          <p:nvPr/>
        </p:nvSpPr>
        <p:spPr>
          <a:xfrm>
            <a:off x="13752575" y="2792079"/>
            <a:ext cx="4261105" cy="35394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Overall, TEMPO shows difficulty in capturing the ozone–HCHO relationship; however, 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correlations are seen in individual months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except June.</a:t>
            </a:r>
            <a:endParaRPr lang="en-US" sz="5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FF8835-9D7E-3B2A-EE19-B63929DF8B0E}"/>
              </a:ext>
            </a:extLst>
          </p:cNvPr>
          <p:cNvSpPr/>
          <p:nvPr/>
        </p:nvSpPr>
        <p:spPr>
          <a:xfrm>
            <a:off x="7285438" y="4278219"/>
            <a:ext cx="1463040" cy="646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6A74AF-83AC-9E82-8FBF-4AC161A3F7D7}"/>
              </a:ext>
            </a:extLst>
          </p:cNvPr>
          <p:cNvSpPr/>
          <p:nvPr/>
        </p:nvSpPr>
        <p:spPr>
          <a:xfrm>
            <a:off x="7117878" y="8687216"/>
            <a:ext cx="1459194" cy="646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3B44E0-4CA9-FC6E-F7D4-7F9FFC67B26A}"/>
              </a:ext>
            </a:extLst>
          </p:cNvPr>
          <p:cNvSpPr txBox="1"/>
          <p:nvPr/>
        </p:nvSpPr>
        <p:spPr>
          <a:xfrm>
            <a:off x="6014027" y="4545659"/>
            <a:ext cx="512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Atlanta GT Pandora site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04D32-1084-6524-055B-8862BB7E9F5F}"/>
              </a:ext>
            </a:extLst>
          </p:cNvPr>
          <p:cNvSpPr txBox="1"/>
          <p:nvPr/>
        </p:nvSpPr>
        <p:spPr>
          <a:xfrm>
            <a:off x="5662151" y="8823915"/>
            <a:ext cx="6468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Atlanta SD Pandora site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95CA32-41AA-21E0-0862-623ADBC989A4}"/>
              </a:ext>
            </a:extLst>
          </p:cNvPr>
          <p:cNvSpPr txBox="1"/>
          <p:nvPr/>
        </p:nvSpPr>
        <p:spPr>
          <a:xfrm>
            <a:off x="2628359" y="4315968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=0.58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A19968-4B59-ED5A-3329-987834A7F300}"/>
              </a:ext>
            </a:extLst>
          </p:cNvPr>
          <p:cNvSpPr txBox="1"/>
          <p:nvPr/>
        </p:nvSpPr>
        <p:spPr>
          <a:xfrm>
            <a:off x="7285438" y="3899328"/>
            <a:ext cx="17671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=0.39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B8D2C7-86EE-EA3B-6A9A-F7EF65572DB3}"/>
              </a:ext>
            </a:extLst>
          </p:cNvPr>
          <p:cNvSpPr txBox="1"/>
          <p:nvPr/>
        </p:nvSpPr>
        <p:spPr>
          <a:xfrm>
            <a:off x="11462337" y="4282900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=0.23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8428C-7CED-8673-070C-7BF8F1325F14}"/>
              </a:ext>
            </a:extLst>
          </p:cNvPr>
          <p:cNvSpPr txBox="1"/>
          <p:nvPr/>
        </p:nvSpPr>
        <p:spPr>
          <a:xfrm>
            <a:off x="2919948" y="8687216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=0.39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FECFE-A8EB-09A4-E167-0119167AF52D}"/>
              </a:ext>
            </a:extLst>
          </p:cNvPr>
          <p:cNvSpPr txBox="1"/>
          <p:nvPr/>
        </p:nvSpPr>
        <p:spPr>
          <a:xfrm>
            <a:off x="7388435" y="8295701"/>
            <a:ext cx="16641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=0.30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ECB743-CC07-AA4C-A734-403295F44B4E}"/>
              </a:ext>
            </a:extLst>
          </p:cNvPr>
          <p:cNvSpPr txBox="1"/>
          <p:nvPr/>
        </p:nvSpPr>
        <p:spPr>
          <a:xfrm>
            <a:off x="11147863" y="8714187"/>
            <a:ext cx="1822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=0.40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0DC1A7-CCC0-3A12-272C-A6FCBBA018F0}"/>
              </a:ext>
            </a:extLst>
          </p:cNvPr>
          <p:cNvSpPr txBox="1"/>
          <p:nvPr/>
        </p:nvSpPr>
        <p:spPr>
          <a:xfrm>
            <a:off x="13752576" y="6455836"/>
            <a:ext cx="4261105" cy="255454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Cloud influence 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may explain the larger uncertainty, while V4 retrievals could yield improved relationships.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6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07CA70-259F-24A7-49E6-FC9F252E0F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59"/>
          <a:stretch>
            <a:fillRect/>
          </a:stretch>
        </p:blipFill>
        <p:spPr>
          <a:xfrm>
            <a:off x="156410" y="5793128"/>
            <a:ext cx="13962009" cy="4444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41662E-4BED-E19E-B622-BF1A3AD4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59"/>
          <a:stretch>
            <a:fillRect/>
          </a:stretch>
        </p:blipFill>
        <p:spPr>
          <a:xfrm>
            <a:off x="156411" y="1302428"/>
            <a:ext cx="13962010" cy="4444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4BC895-12CB-BA35-FCA4-DDD52D0BA484}"/>
              </a:ext>
            </a:extLst>
          </p:cNvPr>
          <p:cNvSpPr txBox="1"/>
          <p:nvPr/>
        </p:nvSpPr>
        <p:spPr>
          <a:xfrm>
            <a:off x="-33067" y="146716"/>
            <a:ext cx="17425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Underestimation at Higher Columns Likely Reduces Correlation</a:t>
            </a:r>
            <a:endParaRPr lang="en-US" sz="413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6729A7-25C7-6203-88D8-65CFF273FA99}"/>
              </a:ext>
            </a:extLst>
          </p:cNvPr>
          <p:cNvSpPr txBox="1"/>
          <p:nvPr/>
        </p:nvSpPr>
        <p:spPr>
          <a:xfrm>
            <a:off x="1891600" y="1758841"/>
            <a:ext cx="134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D6D3B-9D7D-E09A-94F6-BDBBAB40DC20}"/>
              </a:ext>
            </a:extLst>
          </p:cNvPr>
          <p:cNvSpPr txBox="1"/>
          <p:nvPr/>
        </p:nvSpPr>
        <p:spPr>
          <a:xfrm>
            <a:off x="6440315" y="1683400"/>
            <a:ext cx="106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DE2E4-5CA2-1EBE-EF0C-0312B5B38309}"/>
              </a:ext>
            </a:extLst>
          </p:cNvPr>
          <p:cNvSpPr txBox="1"/>
          <p:nvPr/>
        </p:nvSpPr>
        <p:spPr>
          <a:xfrm>
            <a:off x="11508758" y="1677144"/>
            <a:ext cx="1599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5160FC-96CE-6C06-22E0-2F43CBEE5F5A}"/>
              </a:ext>
            </a:extLst>
          </p:cNvPr>
          <p:cNvSpPr txBox="1"/>
          <p:nvPr/>
        </p:nvSpPr>
        <p:spPr>
          <a:xfrm>
            <a:off x="2518505" y="6203369"/>
            <a:ext cx="1246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608EBD-BFBF-D76A-78CC-9167BA8B5C00}"/>
              </a:ext>
            </a:extLst>
          </p:cNvPr>
          <p:cNvSpPr txBox="1"/>
          <p:nvPr/>
        </p:nvSpPr>
        <p:spPr>
          <a:xfrm>
            <a:off x="6974675" y="6209775"/>
            <a:ext cx="99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603184-1A2D-A3BD-4DF1-2F68E0CE46EC}"/>
              </a:ext>
            </a:extLst>
          </p:cNvPr>
          <p:cNvSpPr txBox="1"/>
          <p:nvPr/>
        </p:nvSpPr>
        <p:spPr>
          <a:xfrm>
            <a:off x="11351008" y="6281874"/>
            <a:ext cx="1914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E0123-1FA3-1408-B522-A2CE01F42852}"/>
              </a:ext>
            </a:extLst>
          </p:cNvPr>
          <p:cNvSpPr txBox="1"/>
          <p:nvPr/>
        </p:nvSpPr>
        <p:spPr>
          <a:xfrm>
            <a:off x="13107762" y="2269000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7399F-A8BA-E071-C34C-2816A6C3723A}"/>
              </a:ext>
            </a:extLst>
          </p:cNvPr>
          <p:cNvSpPr txBox="1"/>
          <p:nvPr/>
        </p:nvSpPr>
        <p:spPr>
          <a:xfrm>
            <a:off x="8582903" y="2272694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AC5AF3-CF9C-83DF-535C-EB24156054F4}"/>
              </a:ext>
            </a:extLst>
          </p:cNvPr>
          <p:cNvSpPr txBox="1"/>
          <p:nvPr/>
        </p:nvSpPr>
        <p:spPr>
          <a:xfrm>
            <a:off x="4120485" y="2248435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39ACDF-8472-639F-F5BC-47DDC5E06E19}"/>
              </a:ext>
            </a:extLst>
          </p:cNvPr>
          <p:cNvSpPr txBox="1"/>
          <p:nvPr/>
        </p:nvSpPr>
        <p:spPr>
          <a:xfrm>
            <a:off x="4090128" y="6780243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268D3C-222A-8B19-7988-176A29EB374A}"/>
              </a:ext>
            </a:extLst>
          </p:cNvPr>
          <p:cNvSpPr txBox="1"/>
          <p:nvPr/>
        </p:nvSpPr>
        <p:spPr>
          <a:xfrm>
            <a:off x="13139846" y="6774271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C1C9DA-F3FF-FF96-8220-EE69947DB642}"/>
              </a:ext>
            </a:extLst>
          </p:cNvPr>
          <p:cNvSpPr txBox="1"/>
          <p:nvPr/>
        </p:nvSpPr>
        <p:spPr>
          <a:xfrm>
            <a:off x="8614987" y="6780243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415E5D-DE78-9F36-6CE2-9ED53B58D3AE}"/>
              </a:ext>
            </a:extLst>
          </p:cNvPr>
          <p:cNvSpPr txBox="1"/>
          <p:nvPr/>
        </p:nvSpPr>
        <p:spPr>
          <a:xfrm>
            <a:off x="2816352" y="4362488"/>
            <a:ext cx="1920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=0.55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3A0062-5A98-CDF1-B963-88369382FC40}"/>
              </a:ext>
            </a:extLst>
          </p:cNvPr>
          <p:cNvSpPr txBox="1"/>
          <p:nvPr/>
        </p:nvSpPr>
        <p:spPr>
          <a:xfrm>
            <a:off x="7426300" y="4096154"/>
            <a:ext cx="1920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=0.51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C9B536-A419-4140-E2D7-38D3EDA8A223}"/>
              </a:ext>
            </a:extLst>
          </p:cNvPr>
          <p:cNvSpPr txBox="1"/>
          <p:nvPr/>
        </p:nvSpPr>
        <p:spPr>
          <a:xfrm>
            <a:off x="11866265" y="4350351"/>
            <a:ext cx="1920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=0.35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B70ED6-5F0E-0168-A3E4-13289DCDFE16}"/>
              </a:ext>
            </a:extLst>
          </p:cNvPr>
          <p:cNvSpPr txBox="1"/>
          <p:nvPr/>
        </p:nvSpPr>
        <p:spPr>
          <a:xfrm>
            <a:off x="3030817" y="8873483"/>
            <a:ext cx="1779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=0.57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038C1E-F508-AB68-539B-ED8AF111AA99}"/>
              </a:ext>
            </a:extLst>
          </p:cNvPr>
          <p:cNvSpPr txBox="1"/>
          <p:nvPr/>
        </p:nvSpPr>
        <p:spPr>
          <a:xfrm>
            <a:off x="11910132" y="8848099"/>
            <a:ext cx="1779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=0.31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2C8E3B-C718-8993-B407-0FCAFD6D77F4}"/>
              </a:ext>
            </a:extLst>
          </p:cNvPr>
          <p:cNvSpPr/>
          <p:nvPr/>
        </p:nvSpPr>
        <p:spPr>
          <a:xfrm>
            <a:off x="7700211" y="4761391"/>
            <a:ext cx="979472" cy="31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7FEC21-8912-4AB1-121E-6C64B7D96FE6}"/>
              </a:ext>
            </a:extLst>
          </p:cNvPr>
          <p:cNvSpPr txBox="1"/>
          <p:nvPr/>
        </p:nvSpPr>
        <p:spPr>
          <a:xfrm>
            <a:off x="6051942" y="4583402"/>
            <a:ext cx="512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HoustonTX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Pandora site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69B0D2-9B94-70EE-867C-56AF12FF3C5B}"/>
              </a:ext>
            </a:extLst>
          </p:cNvPr>
          <p:cNvSpPr/>
          <p:nvPr/>
        </p:nvSpPr>
        <p:spPr>
          <a:xfrm>
            <a:off x="7700211" y="8845773"/>
            <a:ext cx="137241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AE759E-CBD7-0C68-6962-F8023E934306}"/>
              </a:ext>
            </a:extLst>
          </p:cNvPr>
          <p:cNvSpPr txBox="1"/>
          <p:nvPr/>
        </p:nvSpPr>
        <p:spPr>
          <a:xfrm>
            <a:off x="6205268" y="9171219"/>
            <a:ext cx="7272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Houston-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SanJacinto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 site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19865B-76EC-05DA-6A10-19B8F81FC88F}"/>
              </a:ext>
            </a:extLst>
          </p:cNvPr>
          <p:cNvSpPr txBox="1"/>
          <p:nvPr/>
        </p:nvSpPr>
        <p:spPr>
          <a:xfrm>
            <a:off x="7501467" y="8522607"/>
            <a:ext cx="1779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=0.53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F911BA-C421-FA62-A365-79CEF9BE28CD}"/>
              </a:ext>
            </a:extLst>
          </p:cNvPr>
          <p:cNvSpPr txBox="1"/>
          <p:nvPr/>
        </p:nvSpPr>
        <p:spPr>
          <a:xfrm>
            <a:off x="14167515" y="2583858"/>
            <a:ext cx="41204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underestimates (-20%) at higher columns, weakening the ozone–HCHO relationship at elevated ozone levels, whereas Pandora captures the full dynamic range.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01A61A-1637-799C-EC8C-B83E185B1754}"/>
              </a:ext>
            </a:extLst>
          </p:cNvPr>
          <p:cNvSpPr txBox="1"/>
          <p:nvPr/>
        </p:nvSpPr>
        <p:spPr>
          <a:xfrm>
            <a:off x="14317163" y="8522607"/>
            <a:ext cx="3560787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Validation Results Presented in our Poster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5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4EEC3948-5E0C-F82B-77CF-B098C794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466DF-E1E1-3228-65E2-01568BCF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01"/>
          <a:stretch>
            <a:fillRect/>
          </a:stretch>
        </p:blipFill>
        <p:spPr>
          <a:xfrm>
            <a:off x="112373" y="210088"/>
            <a:ext cx="10098192" cy="3233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FBA35C-915B-C718-57C0-B82082D758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34"/>
          <a:stretch>
            <a:fillRect/>
          </a:stretch>
        </p:blipFill>
        <p:spPr>
          <a:xfrm>
            <a:off x="112372" y="3526040"/>
            <a:ext cx="10098192" cy="3166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950C1A-080F-0D0F-495D-45F3C211C8B9}"/>
              </a:ext>
            </a:extLst>
          </p:cNvPr>
          <p:cNvSpPr txBox="1"/>
          <p:nvPr/>
        </p:nvSpPr>
        <p:spPr>
          <a:xfrm>
            <a:off x="1538412" y="540381"/>
            <a:ext cx="134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DF2C4-589C-C0E4-095B-EC97AADF8D72}"/>
              </a:ext>
            </a:extLst>
          </p:cNvPr>
          <p:cNvSpPr txBox="1"/>
          <p:nvPr/>
        </p:nvSpPr>
        <p:spPr>
          <a:xfrm>
            <a:off x="5094746" y="543802"/>
            <a:ext cx="106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DB7FC-D99F-509D-3F34-E47DAA9E246B}"/>
              </a:ext>
            </a:extLst>
          </p:cNvPr>
          <p:cNvSpPr txBox="1"/>
          <p:nvPr/>
        </p:nvSpPr>
        <p:spPr>
          <a:xfrm>
            <a:off x="7862270" y="488961"/>
            <a:ext cx="20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511FF-6CE9-BD81-61CA-7A4B0F6B7824}"/>
              </a:ext>
            </a:extLst>
          </p:cNvPr>
          <p:cNvSpPr txBox="1"/>
          <p:nvPr/>
        </p:nvSpPr>
        <p:spPr>
          <a:xfrm>
            <a:off x="1604833" y="3767528"/>
            <a:ext cx="1374648" cy="5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67161-EB66-A854-33AB-BFE36E6E708D}"/>
              </a:ext>
            </a:extLst>
          </p:cNvPr>
          <p:cNvSpPr txBox="1"/>
          <p:nvPr/>
        </p:nvSpPr>
        <p:spPr>
          <a:xfrm>
            <a:off x="4948826" y="3743226"/>
            <a:ext cx="1092009" cy="5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F9CF9D-93CF-980D-D207-308234816626}"/>
              </a:ext>
            </a:extLst>
          </p:cNvPr>
          <p:cNvSpPr txBox="1"/>
          <p:nvPr/>
        </p:nvSpPr>
        <p:spPr>
          <a:xfrm>
            <a:off x="7803807" y="3713533"/>
            <a:ext cx="2111125" cy="5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FF469E-219E-42E8-DE82-B1384F2E7FBD}"/>
              </a:ext>
            </a:extLst>
          </p:cNvPr>
          <p:cNvSpPr txBox="1"/>
          <p:nvPr/>
        </p:nvSpPr>
        <p:spPr>
          <a:xfrm>
            <a:off x="9376691" y="977311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C8438F-BBBA-4C99-F56D-1487619A35CA}"/>
              </a:ext>
            </a:extLst>
          </p:cNvPr>
          <p:cNvSpPr txBox="1"/>
          <p:nvPr/>
        </p:nvSpPr>
        <p:spPr>
          <a:xfrm>
            <a:off x="6108517" y="961761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394EBC-04AD-0F44-EC2C-499B1421C4DD}"/>
              </a:ext>
            </a:extLst>
          </p:cNvPr>
          <p:cNvSpPr txBox="1"/>
          <p:nvPr/>
        </p:nvSpPr>
        <p:spPr>
          <a:xfrm>
            <a:off x="2840244" y="921915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8131CA-E642-5CE0-30C2-0F14A785D858}"/>
              </a:ext>
            </a:extLst>
          </p:cNvPr>
          <p:cNvSpPr txBox="1"/>
          <p:nvPr/>
        </p:nvSpPr>
        <p:spPr>
          <a:xfrm>
            <a:off x="1757346" y="2351595"/>
            <a:ext cx="17567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=0.57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E439D9-8316-CBB9-A932-0B52032170EE}"/>
              </a:ext>
            </a:extLst>
          </p:cNvPr>
          <p:cNvSpPr/>
          <p:nvPr/>
        </p:nvSpPr>
        <p:spPr>
          <a:xfrm>
            <a:off x="7670927" y="5627389"/>
            <a:ext cx="1188443" cy="67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6E822E-EBCC-F69C-665B-468A2D1C74DB}"/>
              </a:ext>
            </a:extLst>
          </p:cNvPr>
          <p:cNvSpPr txBox="1"/>
          <p:nvPr/>
        </p:nvSpPr>
        <p:spPr>
          <a:xfrm>
            <a:off x="2106491" y="5667208"/>
            <a:ext cx="1374647" cy="5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=0.57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9457BC-D5D8-5DF3-F064-0FCE344EF74B}"/>
              </a:ext>
            </a:extLst>
          </p:cNvPr>
          <p:cNvSpPr txBox="1"/>
          <p:nvPr/>
        </p:nvSpPr>
        <p:spPr>
          <a:xfrm>
            <a:off x="5316264" y="5181221"/>
            <a:ext cx="1374647" cy="5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=0.51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C5EC07-C219-1980-7E9A-35CE39887EAF}"/>
              </a:ext>
            </a:extLst>
          </p:cNvPr>
          <p:cNvSpPr txBox="1"/>
          <p:nvPr/>
        </p:nvSpPr>
        <p:spPr>
          <a:xfrm>
            <a:off x="8419504" y="5651894"/>
            <a:ext cx="1374647" cy="5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=0.47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D515B4-A57C-25E3-0670-510FAF6ED936}"/>
              </a:ext>
            </a:extLst>
          </p:cNvPr>
          <p:cNvSpPr txBox="1"/>
          <p:nvPr/>
        </p:nvSpPr>
        <p:spPr>
          <a:xfrm>
            <a:off x="8265619" y="2343535"/>
            <a:ext cx="15285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=0.45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94228-E7AE-E68D-9CB8-2F529495D5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31"/>
          <a:stretch>
            <a:fillRect/>
          </a:stretch>
        </p:blipFill>
        <p:spPr>
          <a:xfrm>
            <a:off x="128745" y="6830580"/>
            <a:ext cx="10098192" cy="3243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20406-44F4-14C7-B61C-F8CB3E0F8727}"/>
              </a:ext>
            </a:extLst>
          </p:cNvPr>
          <p:cNvSpPr txBox="1"/>
          <p:nvPr/>
        </p:nvSpPr>
        <p:spPr>
          <a:xfrm>
            <a:off x="1517293" y="7123141"/>
            <a:ext cx="1033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3753F9-17C3-11EF-FF21-2D8A4D3A1AF2}"/>
              </a:ext>
            </a:extLst>
          </p:cNvPr>
          <p:cNvSpPr txBox="1"/>
          <p:nvPr/>
        </p:nvSpPr>
        <p:spPr>
          <a:xfrm>
            <a:off x="5030092" y="7105099"/>
            <a:ext cx="82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A911DB-1646-F7C5-F80E-FAB084FD4A38}"/>
              </a:ext>
            </a:extLst>
          </p:cNvPr>
          <p:cNvSpPr txBox="1"/>
          <p:nvPr/>
        </p:nvSpPr>
        <p:spPr>
          <a:xfrm>
            <a:off x="7920970" y="7070218"/>
            <a:ext cx="158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E0D4D1-5116-F2CF-E62D-B1D00973D6F9}"/>
              </a:ext>
            </a:extLst>
          </p:cNvPr>
          <p:cNvSpPr txBox="1"/>
          <p:nvPr/>
        </p:nvSpPr>
        <p:spPr>
          <a:xfrm>
            <a:off x="1619494" y="8973531"/>
            <a:ext cx="18616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=0.58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278A92-2A82-444D-036B-543FB5DC7F6F}"/>
              </a:ext>
            </a:extLst>
          </p:cNvPr>
          <p:cNvSpPr txBox="1"/>
          <p:nvPr/>
        </p:nvSpPr>
        <p:spPr>
          <a:xfrm>
            <a:off x="5039182" y="8435023"/>
            <a:ext cx="16230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=0.55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3A2933-15D9-C5F7-9692-283921D3E5B5}"/>
              </a:ext>
            </a:extLst>
          </p:cNvPr>
          <p:cNvSpPr txBox="1"/>
          <p:nvPr/>
        </p:nvSpPr>
        <p:spPr>
          <a:xfrm>
            <a:off x="8098755" y="8986961"/>
            <a:ext cx="19381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=0.37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B8D3AA-7EEB-2FF1-1C8D-118697003C2D}"/>
              </a:ext>
            </a:extLst>
          </p:cNvPr>
          <p:cNvSpPr/>
          <p:nvPr/>
        </p:nvSpPr>
        <p:spPr>
          <a:xfrm>
            <a:off x="5333458" y="8925405"/>
            <a:ext cx="10687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729C7-3F0E-20CA-A7F0-CBF1B523AF0C}"/>
              </a:ext>
            </a:extLst>
          </p:cNvPr>
          <p:cNvSpPr txBox="1"/>
          <p:nvPr/>
        </p:nvSpPr>
        <p:spPr>
          <a:xfrm>
            <a:off x="4239176" y="9143109"/>
            <a:ext cx="4779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TurlockCA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Pandora site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055A956-D9C2-F9E2-79B9-2A1360E6C644}"/>
              </a:ext>
            </a:extLst>
          </p:cNvPr>
          <p:cNvSpPr/>
          <p:nvPr/>
        </p:nvSpPr>
        <p:spPr>
          <a:xfrm>
            <a:off x="5585186" y="5627389"/>
            <a:ext cx="739106" cy="598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153E2CF-240C-3F4D-9360-C29F083D89A7}"/>
              </a:ext>
            </a:extLst>
          </p:cNvPr>
          <p:cNvSpPr/>
          <p:nvPr/>
        </p:nvSpPr>
        <p:spPr>
          <a:xfrm>
            <a:off x="5629107" y="2363342"/>
            <a:ext cx="739106" cy="598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0C6193-2472-8FE3-6BC4-7AEAD7A58B65}"/>
              </a:ext>
            </a:extLst>
          </p:cNvPr>
          <p:cNvSpPr txBox="1"/>
          <p:nvPr/>
        </p:nvSpPr>
        <p:spPr>
          <a:xfrm>
            <a:off x="4153045" y="2508883"/>
            <a:ext cx="3735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ChicagoIL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Pandora site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475E67-4488-BAE4-C274-DC37B8D0DF2F}"/>
              </a:ext>
            </a:extLst>
          </p:cNvPr>
          <p:cNvSpPr txBox="1"/>
          <p:nvPr/>
        </p:nvSpPr>
        <p:spPr>
          <a:xfrm>
            <a:off x="4153045" y="5765070"/>
            <a:ext cx="411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KenoshaWI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Pandora site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B9F0BA-298C-4023-9B22-67C9593689D3}"/>
              </a:ext>
            </a:extLst>
          </p:cNvPr>
          <p:cNvSpPr txBox="1"/>
          <p:nvPr/>
        </p:nvSpPr>
        <p:spPr>
          <a:xfrm>
            <a:off x="5286296" y="2031321"/>
            <a:ext cx="13277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=0.60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F11C6-E90B-CE8F-49CC-5D51A4281000}"/>
              </a:ext>
            </a:extLst>
          </p:cNvPr>
          <p:cNvSpPr txBox="1"/>
          <p:nvPr/>
        </p:nvSpPr>
        <p:spPr>
          <a:xfrm>
            <a:off x="10451145" y="3318436"/>
            <a:ext cx="768802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 and TEMPO HCHO capture surface ozone dynamics well.</a:t>
            </a: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TEMPO </a:t>
            </a:r>
            <a:r>
              <a:rPr lang="el-GR" sz="3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3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HCHO offers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 potential for mapping ozone exceedance days.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Long-term HCHO averages can reveal photochemical hotspots: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 for identifying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high-ozone regions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guiding monitoring and air quality strategies within cities.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6004F-B460-F151-D441-BA6844488FEB}"/>
              </a:ext>
            </a:extLst>
          </p:cNvPr>
          <p:cNvSpPr txBox="1"/>
          <p:nvPr/>
        </p:nvSpPr>
        <p:spPr>
          <a:xfrm>
            <a:off x="10633641" y="45335"/>
            <a:ext cx="6636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Pandora and TEMPO </a:t>
            </a:r>
            <a:r>
              <a:rPr lang="en-US" sz="40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relationship with surface ozone over Chicago-Kenosha and Turlock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34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E805C7-8070-BC0F-5469-73CCEEC66119}"/>
              </a:ext>
            </a:extLst>
          </p:cNvPr>
          <p:cNvSpPr txBox="1"/>
          <p:nvPr/>
        </p:nvSpPr>
        <p:spPr>
          <a:xfrm>
            <a:off x="-310896" y="261175"/>
            <a:ext cx="18909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Observations Highlight a 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Spatial</a:t>
            </a:r>
            <a:r>
              <a:rPr lang="en-US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O₃–HCHO Link in New York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EE1187-4FD5-C218-CA1D-AAFAD8092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705" y="1436721"/>
            <a:ext cx="6652987" cy="68781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F5508A-5518-FC82-EAD3-ABA88DC25CC1}"/>
              </a:ext>
            </a:extLst>
          </p:cNvPr>
          <p:cNvSpPr txBox="1"/>
          <p:nvPr/>
        </p:nvSpPr>
        <p:spPr>
          <a:xfrm>
            <a:off x="475488" y="8385256"/>
            <a:ext cx="9523385" cy="178510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shows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well the ozone monitoring network covers 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possible ozone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exceedance 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regions.</a:t>
            </a:r>
          </a:p>
          <a:p>
            <a:pPr marL="285750" indent="-28575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endParaRPr lang="en-US" sz="1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Clr>
                <a:srgbClr val="FFC000"/>
              </a:buClr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NO₂ reveals emission hotspots, while TEMPO HCHO captures ozone tendency well.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F2815-F557-3F3D-3F5B-BF497B449E80}"/>
              </a:ext>
            </a:extLst>
          </p:cNvPr>
          <p:cNvSpPr txBox="1"/>
          <p:nvPr/>
        </p:nvSpPr>
        <p:spPr>
          <a:xfrm>
            <a:off x="10853704" y="8598739"/>
            <a:ext cx="6652987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Over the NY region, </a:t>
            </a:r>
            <a:r>
              <a:rPr lang="en-US" sz="24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HCHO shows a good spatial link to ozone (r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≈ 0.5), and monitoring strategies capture photochemical hotspots well.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C3782-F932-3E61-5540-66A66D1E5B5A}"/>
              </a:ext>
            </a:extLst>
          </p:cNvPr>
          <p:cNvSpPr txBox="1"/>
          <p:nvPr/>
        </p:nvSpPr>
        <p:spPr>
          <a:xfrm>
            <a:off x="12643803" y="1386536"/>
            <a:ext cx="458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 HCHO distribution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74ED3D-24A7-F6DE-354A-E9E4A5C3864B}"/>
              </a:ext>
            </a:extLst>
          </p:cNvPr>
          <p:cNvSpPr txBox="1"/>
          <p:nvPr/>
        </p:nvSpPr>
        <p:spPr>
          <a:xfrm>
            <a:off x="11639026" y="3829370"/>
            <a:ext cx="2009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relationship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9ED81-948D-BA33-F574-DE607F438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32" y="1360040"/>
            <a:ext cx="9377241" cy="7031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A5048-6498-D9A3-6102-56831BE2B153}"/>
              </a:ext>
            </a:extLst>
          </p:cNvPr>
          <p:cNvSpPr txBox="1"/>
          <p:nvPr/>
        </p:nvSpPr>
        <p:spPr>
          <a:xfrm>
            <a:off x="9308592" y="7234492"/>
            <a:ext cx="1041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0.7 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FF4BB-0E7E-3AA7-422C-A020041C6E86}"/>
              </a:ext>
            </a:extLst>
          </p:cNvPr>
          <p:cNvSpPr txBox="1"/>
          <p:nvPr/>
        </p:nvSpPr>
        <p:spPr>
          <a:xfrm>
            <a:off x="6382789" y="6084473"/>
            <a:ext cx="3292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Jun to Sep 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✕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1km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map</a:t>
            </a:r>
          </a:p>
        </p:txBody>
      </p:sp>
    </p:spTree>
    <p:extLst>
      <p:ext uri="{BB962C8B-B14F-4D97-AF65-F5344CB8AC3E}">
        <p14:creationId xmlns:p14="http://schemas.microsoft.com/office/powerpoint/2010/main" val="515772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25547</TotalTime>
  <Words>1405</Words>
  <Application>Microsoft Macintosh PowerPoint</Application>
  <PresentationFormat>Custom</PresentationFormat>
  <Paragraphs>258</Paragraphs>
  <Slides>20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Symbol</vt:lpstr>
      <vt:lpstr>Arial</vt:lpstr>
      <vt:lpstr>Times New Roman</vt:lpstr>
      <vt:lpstr>Helvetica</vt:lpstr>
      <vt:lpstr>Trebuchet MS</vt:lpstr>
      <vt:lpstr>Calibri</vt:lpstr>
      <vt:lpstr>Verdana</vt:lpstr>
      <vt:lpstr>Arial Black</vt:lpstr>
      <vt:lpstr>Courier New</vt:lpstr>
      <vt:lpstr>Tahoma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Rawat, Prajjwal S. (LARC-E303)[NPP POST-DOC CONTRACT]</cp:lastModifiedBy>
  <cp:revision>29</cp:revision>
  <dcterms:modified xsi:type="dcterms:W3CDTF">2025-08-21T16:14:30Z</dcterms:modified>
</cp:coreProperties>
</file>