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634" r:id="rId2"/>
    <p:sldId id="579" r:id="rId3"/>
    <p:sldId id="635" r:id="rId4"/>
    <p:sldId id="274" r:id="rId5"/>
    <p:sldId id="586" r:id="rId6"/>
    <p:sldId id="612" r:id="rId7"/>
    <p:sldId id="420" r:id="rId8"/>
    <p:sldId id="639" r:id="rId9"/>
    <p:sldId id="272" r:id="rId10"/>
    <p:sldId id="281" r:id="rId11"/>
    <p:sldId id="63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2B5A97-45EC-D648-AE76-83F17F0B6DFA}">
          <p14:sldIdLst>
            <p14:sldId id="634"/>
            <p14:sldId id="579"/>
            <p14:sldId id="635"/>
            <p14:sldId id="274"/>
            <p14:sldId id="586"/>
            <p14:sldId id="612"/>
            <p14:sldId id="420"/>
            <p14:sldId id="639"/>
            <p14:sldId id="272"/>
            <p14:sldId id="281"/>
            <p14:sldId id="6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2B0"/>
    <a:srgbClr val="A6D953"/>
    <a:srgbClr val="1B9E76"/>
    <a:srgbClr val="D7E5F2"/>
    <a:srgbClr val="156082"/>
    <a:srgbClr val="9777B0"/>
    <a:srgbClr val="A8CD64"/>
    <a:srgbClr val="1E3664"/>
    <a:srgbClr val="278EFF"/>
    <a:srgbClr val="C44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2"/>
    <p:restoredTop sz="91973"/>
  </p:normalViewPr>
  <p:slideViewPr>
    <p:cSldViewPr snapToGrid="0">
      <p:cViewPr>
        <p:scale>
          <a:sx n="113" d="100"/>
          <a:sy n="113" d="100"/>
        </p:scale>
        <p:origin x="24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3EAF6-7C23-7842-847B-4B50ADDA593E}" type="datetimeFigureOut">
              <a:rPr lang="en-US" smtClean="0"/>
              <a:t>8/19/25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C9B60-0F3B-A244-9D0F-D2EDE243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3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9B60-0F3B-A244-9D0F-D2EDE2430F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68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active photochemistry in summer than in winter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9B60-0F3B-A244-9D0F-D2EDE2430F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02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E05A5-E9CB-4A4C-AF33-E726276933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9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E05A5-E9CB-4A4C-AF33-E726276933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8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E05A5-E9CB-4A4C-AF33-E726276933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2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9B60-0F3B-A244-9D0F-D2EDE2430F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8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AD30E-F377-7845-8C58-5F1D46AC1E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6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E05A5-E9CB-4A4C-AF33-E726276933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E05A5-E9CB-4A4C-AF33-E726276933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75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9B60-0F3B-A244-9D0F-D2EDE2430F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2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9B60-0F3B-A244-9D0F-D2EDE2430F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05CE-977A-CFFD-C786-A1B258E1B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EC3A6-CAE8-3CEB-4B5A-FCEEA05FE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9D90B-088F-97E3-7E12-C4E7A0485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4D33-9A9C-6740-B214-58203A437241}" type="datetime1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DE869-2C93-FA25-4678-15B6413B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FA414-9FD5-23A3-0856-AA5551D1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8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7C07A-6E67-29BC-2856-A9735400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6AE3A-361C-4337-B24D-2F255743A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BFBAE-948E-15F9-82BC-C69A9DCB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F6AB-3214-3141-9B8A-44CE4E940FAE}" type="datetime1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FA302-8383-15B0-B9B0-BE67F4DB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A3AC6-CE43-FC32-AEF4-9D376AF8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B2CBF5-2EC3-409E-2B93-165E6F0D0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517AC-7B1C-63C0-676E-DA743E13B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06BFA-A386-31B7-9B53-6D455178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0EB4-C4F0-8B4C-84CC-6C9179176C87}" type="datetime1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D6BDC-B04A-10C1-A0EB-0CABB06E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4DC37-7556-90DF-362D-899B00A0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9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63CF-75B1-E7FC-73A6-EC0D043C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8F2CF-C88E-4CF0-D78E-6077C4AF5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2CDAC-A522-4DE1-7EFE-3F46DA9A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C05E-ADAD-9243-BD3F-82E73D832120}" type="datetime1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40EF6-BF2C-F928-A9C2-9D12075F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51991-0884-8025-D5B6-418CC67E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9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A476-5403-2DFF-84F1-FF02D69F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8E4D3-80EF-79E8-53DE-6A5AE3821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318F-4193-DC35-4B3D-5E8CE725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5E5B-2399-C240-9607-F7FC5F7AA262}" type="datetime1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D6DFF-CF78-ACE5-ABBB-E332E983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2D2F-1EB4-3E92-E4B6-BD63067E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0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AAC0-6C57-579B-6CC9-AB442BA6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A1E76-4B22-05E2-09F5-2BC5E99E7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CF94C-BB07-6AE3-8593-1B0BE6013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A6A81-CA0A-6E89-2318-80282B75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743D-5D1B-A143-A208-F1E3D34E60E0}" type="datetime1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E4246-A592-C92E-6AD4-132A030F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CCBE8-FE2D-54AA-0EF7-B7BE0077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3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D3F-193F-74EB-7750-1FADC233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2792D-725D-EE2D-5470-D5D4616CB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9302D-A498-BFAA-2A8A-989FB3B68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B4651-D2AD-75F7-4E89-A6AF3C6D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8D0FC-B0D7-EB3A-51BB-26A767CAC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318734-D93C-665C-A89E-818CEEDA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E3BE-54C1-2442-B41D-EB2F6E40A3AA}" type="datetime1">
              <a:rPr lang="en-US" smtClean="0"/>
              <a:t>8/19/25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915FD1-EDF9-8B71-44DA-0296BB1D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9C728-BA09-758E-4358-CE3F662F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6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183D-FAFD-171D-B640-78D6E20D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EE173-F145-4D3F-50B6-4B499FFB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0A65-FD63-F945-81B0-3155C804812D}" type="datetime1">
              <a:rPr lang="en-US" smtClean="0"/>
              <a:t>8/19/25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49D00-52A3-38E3-AF2A-741491D5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9077A-0635-BE94-9CA0-1A3909CD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6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3690E-44B6-7A91-632B-B944959DA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3941-08A1-5A47-BC52-0358F46EB9E7}" type="datetime1">
              <a:rPr lang="en-US" smtClean="0"/>
              <a:t>8/19/25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C7BA1-618F-E857-557C-8052E2A3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19A26-A70F-F7AD-2596-1FECACF0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4299-FDCA-0743-A4A3-67A495FF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6BF29-C8B5-368E-5543-1C0A6F68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87A61-FB09-FC0E-376A-9949E8161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1CB61-F69B-E2C2-92CD-BEB06FC4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D84D-9268-4E44-AE01-FEAF1DEFE1A0}" type="datetime1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07F7A-403F-093C-0C3F-7267368D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5A7A0-0772-0DB3-BC35-B6B6184D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7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4469-D144-8E93-0AA8-366D9148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44A3B6-5CCA-AF7C-6302-2636EFEC5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2EDE0-287D-9D19-000C-7D1B6D40E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8D92A-65DC-52BA-9B63-234308D2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E2DD-02D4-F14E-B182-4F1809047976}" type="datetime1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58A39-792A-B0EF-25E4-43B20633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25589-8327-9653-BD25-DF1EB495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6EBF6-DD22-79CB-339E-ECDE3391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820DA-EAEC-9CA6-7E55-03EEDDEB9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6047F-BDA7-308A-AB4D-6CD606F01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53AA4-0049-F843-AD46-E9F405B6230A}" type="datetime1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DB4AD-F6A5-DB02-BBB0-9BF0CC8C7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57047-EB14-E484-FA3D-FFD96229E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2F4054-EDAC-AC46-9928-75171971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3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.png"/><Relationship Id="rId18" Type="http://schemas.openxmlformats.org/officeDocument/2006/relationships/image" Target="../media/image13.svg"/><Relationship Id="rId3" Type="http://schemas.openxmlformats.org/officeDocument/2006/relationships/image" Target="../media/image8.png"/><Relationship Id="rId12" Type="http://schemas.openxmlformats.org/officeDocument/2006/relationships/image" Target="../media/image138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4" Type="http://schemas.openxmlformats.org/officeDocument/2006/relationships/image" Target="../media/image9.png"/><Relationship Id="rId1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31296C-820C-E358-49AB-0370695AA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1158"/>
            <a:ext cx="12192001" cy="32333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73606C-A605-572A-7DE0-59AEE0F2B520}"/>
              </a:ext>
            </a:extLst>
          </p:cNvPr>
          <p:cNvSpPr/>
          <p:nvPr/>
        </p:nvSpPr>
        <p:spPr>
          <a:xfrm>
            <a:off x="0" y="0"/>
            <a:ext cx="12192000" cy="3222172"/>
          </a:xfrm>
          <a:prstGeom prst="rect">
            <a:avLst/>
          </a:prstGeom>
          <a:solidFill>
            <a:schemeClr val="accent4">
              <a:lumMod val="50000"/>
              <a:alpha val="649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DA96A-C658-705D-EC18-E8B122E8E097}"/>
              </a:ext>
            </a:extLst>
          </p:cNvPr>
          <p:cNvSpPr txBox="1"/>
          <p:nvPr/>
        </p:nvSpPr>
        <p:spPr>
          <a:xfrm>
            <a:off x="581731" y="963375"/>
            <a:ext cx="109897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TEMPO cloud-sliced NO</a:t>
            </a:r>
            <a:r>
              <a:rPr lang="en-US" sz="3600" b="1" baseline="-25000" dirty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observations</a:t>
            </a:r>
            <a:r>
              <a: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：</a:t>
            </a:r>
            <a:endParaRPr lang="en-US" altLang="zh-CN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Implications for sources and chemistry of free tropospheric NO</a:t>
            </a:r>
            <a:r>
              <a:rPr lang="en-US" sz="2800" b="1" baseline="-25000" dirty="0">
                <a:solidFill>
                  <a:schemeClr val="bg1"/>
                </a:solidFill>
                <a:latin typeface="Cambria" panose="02040503050406030204" pitchFamily="18" charset="0"/>
              </a:rPr>
              <a:t>x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B567B-109A-A24F-F660-2E4D0A5C4293}"/>
              </a:ext>
            </a:extLst>
          </p:cNvPr>
          <p:cNvSpPr/>
          <p:nvPr/>
        </p:nvSpPr>
        <p:spPr>
          <a:xfrm>
            <a:off x="0" y="6664214"/>
            <a:ext cx="12192000" cy="20282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026CA9CA-C066-0A86-2E31-B0C22177BF4A}"/>
              </a:ext>
            </a:extLst>
          </p:cNvPr>
          <p:cNvSpPr txBox="1"/>
          <p:nvPr/>
        </p:nvSpPr>
        <p:spPr>
          <a:xfrm>
            <a:off x="581731" y="3429000"/>
            <a:ext cx="603297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zh-CN" sz="2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Ruijun Dang</a:t>
            </a:r>
          </a:p>
          <a:p>
            <a:r>
              <a:rPr kumimoji="1" lang="en-US" altLang="zh-CN" sz="2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Harvard University</a:t>
            </a:r>
            <a:endParaRPr kumimoji="1" lang="en-US" altLang="zh-CN" sz="28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2219A-2C5A-57C6-75C0-3A8749E761C2}"/>
              </a:ext>
            </a:extLst>
          </p:cNvPr>
          <p:cNvSpPr txBox="1"/>
          <p:nvPr/>
        </p:nvSpPr>
        <p:spPr>
          <a:xfrm>
            <a:off x="581731" y="4484889"/>
            <a:ext cx="11231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Daniel J. Jacob, </a:t>
            </a:r>
            <a:r>
              <a:rPr kumimoji="1" lang="en-US" altLang="zh-CN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Yujin</a:t>
            </a:r>
            <a:r>
              <a:rPr kumimoji="1" lang="en-US" altLang="zh-CN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Oak, Laura Yang</a:t>
            </a: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ptos" panose="020B0004020202020204" pitchFamily="34" charset="0"/>
                <a:cs typeface="Arial" panose="020B0604020202020204" pitchFamily="34" charset="0"/>
              </a:rPr>
              <a:t>(ACMG, Harvard) </a:t>
            </a:r>
          </a:p>
          <a:p>
            <a:r>
              <a:rPr kumimoji="1" lang="en-US" altLang="zh-CN" sz="2000" dirty="0">
                <a:latin typeface="Aptos" panose="020B0004020202020204" pitchFamily="34" charset="0"/>
                <a:cs typeface="Arial" panose="020B0604020202020204" pitchFamily="34" charset="0"/>
              </a:rPr>
              <a:t>Helen Wang, Caroline R. </a:t>
            </a:r>
            <a:r>
              <a:rPr kumimoji="1" lang="en-US" altLang="zh-CN" sz="2000" dirty="0" err="1">
                <a:latin typeface="Aptos" panose="020B0004020202020204" pitchFamily="34" charset="0"/>
                <a:cs typeface="Arial" panose="020B0604020202020204" pitchFamily="34" charset="0"/>
              </a:rPr>
              <a:t>Nowlan</a:t>
            </a:r>
            <a:r>
              <a:rPr kumimoji="1" lang="en-US" altLang="zh-CN" sz="2000" dirty="0">
                <a:latin typeface="Aptos" panose="020B0004020202020204" pitchFamily="34" charset="0"/>
                <a:cs typeface="Arial" panose="020B0604020202020204" pitchFamily="34" charset="0"/>
              </a:rPr>
              <a:t>, Gonzalo Gonzalez Abad, </a:t>
            </a:r>
            <a:r>
              <a:rPr kumimoji="1" lang="en-US" altLang="zh-CN" sz="2000" dirty="0" err="1">
                <a:latin typeface="Aptos" panose="020B0004020202020204" pitchFamily="34" charset="0"/>
                <a:cs typeface="Arial" panose="020B0604020202020204" pitchFamily="34" charset="0"/>
              </a:rPr>
              <a:t>Heesung</a:t>
            </a:r>
            <a:r>
              <a:rPr kumimoji="1" lang="en-US" altLang="zh-CN" sz="2000" dirty="0">
                <a:latin typeface="Aptos" panose="020B0004020202020204" pitchFamily="34" charset="0"/>
                <a:cs typeface="Arial" panose="020B0604020202020204" pitchFamily="34" charset="0"/>
              </a:rPr>
              <a:t> Chong, </a:t>
            </a:r>
            <a:r>
              <a:rPr kumimoji="1" lang="en-US" altLang="zh-CN" sz="2000" dirty="0" err="1">
                <a:latin typeface="Aptos" panose="020B0004020202020204" pitchFamily="34" charset="0"/>
                <a:cs typeface="Arial" panose="020B0604020202020204" pitchFamily="34" charset="0"/>
              </a:rPr>
              <a:t>Xiong</a:t>
            </a:r>
            <a:r>
              <a:rPr kumimoji="1" lang="en-US" altLang="zh-CN" sz="2000" dirty="0">
                <a:latin typeface="Aptos" panose="020B0004020202020204" pitchFamily="34" charset="0"/>
                <a:cs typeface="Arial" panose="020B0604020202020204" pitchFamily="34" charset="0"/>
              </a:rPr>
              <a:t> Liu (Harvard-SAO)</a:t>
            </a:r>
          </a:p>
          <a:p>
            <a:r>
              <a:rPr kumimoji="1" lang="en-US" altLang="zh-CN" sz="2000" dirty="0">
                <a:latin typeface="Aptos" panose="020B0004020202020204" pitchFamily="34" charset="0"/>
                <a:cs typeface="Arial" panose="020B0604020202020204" pitchFamily="34" charset="0"/>
              </a:rPr>
              <a:t>Viral Shah (NASA GMAO), Drew W. Rollins (NOAA CSL), James H. Crawford (NASA Langley)</a:t>
            </a:r>
          </a:p>
          <a:p>
            <a:r>
              <a:rPr kumimoji="1" lang="en-US" altLang="zh-CN" sz="2000" dirty="0">
                <a:latin typeface="Aptos" panose="020B0004020202020204" pitchFamily="34" charset="0"/>
                <a:cs typeface="Arial" panose="020B0604020202020204" pitchFamily="34" charset="0"/>
              </a:rPr>
              <a:t>Eloise A. Marais, Rebekah P. Horner (UCL)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26628-4F54-C682-2F75-B1CCB00F5DDE}"/>
              </a:ext>
            </a:extLst>
          </p:cNvPr>
          <p:cNvSpPr txBox="1"/>
          <p:nvPr/>
        </p:nvSpPr>
        <p:spPr>
          <a:xfrm>
            <a:off x="581731" y="5989808"/>
            <a:ext cx="6619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TEMPO/</a:t>
            </a:r>
            <a:r>
              <a:rPr kumimoji="1" lang="en-US" altLang="zh-CN" sz="2000" b="1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GeoXO</a:t>
            </a:r>
            <a:r>
              <a:rPr kumimoji="1" lang="en-US" altLang="zh-CN" sz="20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ACX, August 22, 2025</a:t>
            </a:r>
            <a:endParaRPr kumimoji="1" lang="en-US" altLang="zh-CN" sz="32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33F57-9992-6CC7-BA55-D7EF18234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802" y="3271425"/>
            <a:ext cx="1526046" cy="142431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82AACDE-F10F-EAAA-6DF5-5075314B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50" y="3321861"/>
            <a:ext cx="1390836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9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FD1DD6-317F-E66E-50EB-A307F6AA1E89}"/>
              </a:ext>
            </a:extLst>
          </p:cNvPr>
          <p:cNvSpPr txBox="1"/>
          <p:nvPr/>
        </p:nvSpPr>
        <p:spPr>
          <a:xfrm>
            <a:off x="7726642" y="1294438"/>
            <a:ext cx="383226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Winter FT NO</a:t>
            </a:r>
            <a:r>
              <a:rPr lang="en-US" b="1" baseline="-25000" dirty="0"/>
              <a:t>2</a:t>
            </a:r>
            <a:r>
              <a:rPr lang="en-US" b="1" dirty="0"/>
              <a:t>:</a:t>
            </a:r>
          </a:p>
          <a:p>
            <a:r>
              <a:rPr lang="en-US" dirty="0"/>
              <a:t>- NO</a:t>
            </a:r>
            <a:r>
              <a:rPr lang="en-US" baseline="-25000" dirty="0"/>
              <a:t>x</a:t>
            </a:r>
            <a:r>
              <a:rPr lang="en-US" dirty="0"/>
              <a:t> is flat; </a:t>
            </a:r>
          </a:p>
          <a:p>
            <a:r>
              <a:rPr lang="en-US" dirty="0"/>
              <a:t>- NO</a:t>
            </a:r>
            <a:r>
              <a:rPr lang="en-US" baseline="-25000" dirty="0"/>
              <a:t>2</a:t>
            </a:r>
            <a:r>
              <a:rPr lang="en-US" dirty="0"/>
              <a:t>/NO</a:t>
            </a:r>
            <a:r>
              <a:rPr lang="en-US" baseline="-25000" dirty="0"/>
              <a:t>x</a:t>
            </a:r>
            <a:r>
              <a:rPr lang="en-US" dirty="0"/>
              <a:t> is the main driver (changes in </a:t>
            </a:r>
            <a:r>
              <a:rPr lang="en-US" sz="1800" dirty="0">
                <a:ea typeface="DengXian" panose="02010600030101010101" pitchFamily="2" charset="-122"/>
                <a:cs typeface="Times New Roman" panose="02020603050405020304" pitchFamily="18" charset="0"/>
              </a:rPr>
              <a:t>NO-NO</a:t>
            </a:r>
            <a:r>
              <a:rPr lang="en-US" sz="1800" baseline="-25000" dirty="0"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800" dirty="0">
                <a:ea typeface="DengXian" panose="02010600030101010101" pitchFamily="2" charset="-122"/>
                <a:cs typeface="Times New Roman" panose="02020603050405020304" pitchFamily="18" charset="0"/>
              </a:rPr>
              <a:t>-O</a:t>
            </a:r>
            <a:r>
              <a:rPr lang="en-US" sz="1800" baseline="-25000" dirty="0"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1800" dirty="0">
                <a:ea typeface="DengXian" panose="02010600030101010101" pitchFamily="2" charset="-122"/>
                <a:cs typeface="Times New Roman" panose="02020603050405020304" pitchFamily="18" charset="0"/>
              </a:rPr>
              <a:t> PSS throughout the day</a:t>
            </a:r>
            <a:r>
              <a:rPr lang="en-US" dirty="0"/>
              <a:t>)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Summer FT NO</a:t>
            </a:r>
            <a:r>
              <a:rPr lang="en-US" b="1" baseline="-25000" dirty="0"/>
              <a:t>2</a:t>
            </a:r>
            <a:r>
              <a:rPr lang="en-US" b="1" dirty="0"/>
              <a:t>:</a:t>
            </a:r>
          </a:p>
          <a:p>
            <a:pPr>
              <a:spcAft>
                <a:spcPts val="600"/>
              </a:spcAft>
            </a:pPr>
            <a:r>
              <a:rPr lang="en-US" dirty="0"/>
              <a:t>- Both NO</a:t>
            </a:r>
            <a:r>
              <a:rPr lang="en-US" baseline="-25000" dirty="0"/>
              <a:t>x</a:t>
            </a:r>
            <a:r>
              <a:rPr lang="en-US" dirty="0"/>
              <a:t> and NO</a:t>
            </a:r>
            <a:r>
              <a:rPr lang="en-US" baseline="-25000" dirty="0"/>
              <a:t>2</a:t>
            </a:r>
            <a:r>
              <a:rPr lang="en-US" dirty="0"/>
              <a:t>/NO</a:t>
            </a:r>
            <a:r>
              <a:rPr lang="en-US" baseline="-25000" dirty="0"/>
              <a:t>x</a:t>
            </a:r>
            <a:r>
              <a:rPr lang="en-US" dirty="0"/>
              <a:t> contribute</a:t>
            </a:r>
          </a:p>
          <a:p>
            <a:r>
              <a:rPr lang="en-US" dirty="0"/>
              <a:t>- </a:t>
            </a:r>
            <a:r>
              <a:rPr lang="en-US" b="1" dirty="0">
                <a:solidFill>
                  <a:srgbClr val="9777B0"/>
                </a:solidFill>
              </a:rPr>
              <a:t>Chemical loss </a:t>
            </a:r>
            <a:r>
              <a:rPr lang="en-US" dirty="0"/>
              <a:t>together with </a:t>
            </a:r>
            <a:r>
              <a:rPr lang="en-US" b="1" dirty="0">
                <a:solidFill>
                  <a:srgbClr val="A6D953"/>
                </a:solidFill>
              </a:rPr>
              <a:t>lightning emissions </a:t>
            </a:r>
            <a:r>
              <a:rPr lang="en-US" dirty="0"/>
              <a:t>drives a noontime NO</a:t>
            </a:r>
            <a:r>
              <a:rPr lang="en-US" baseline="-25000" dirty="0"/>
              <a:t>x</a:t>
            </a:r>
            <a:r>
              <a:rPr lang="en-US" dirty="0"/>
              <a:t> minimum</a:t>
            </a:r>
          </a:p>
          <a:p>
            <a:r>
              <a:rPr lang="en-US" dirty="0"/>
              <a:t>- </a:t>
            </a:r>
            <a:r>
              <a:rPr lang="en-US" i="1" dirty="0"/>
              <a:t>NO</a:t>
            </a:r>
            <a:r>
              <a:rPr lang="en-US" i="1" baseline="-25000" dirty="0"/>
              <a:t>2</a:t>
            </a:r>
            <a:r>
              <a:rPr lang="en-US" i="1" dirty="0"/>
              <a:t>+OH → HNO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dirty="0"/>
              <a:t>is the major NO</a:t>
            </a:r>
            <a:r>
              <a:rPr lang="en-US" baseline="-25000" dirty="0"/>
              <a:t>x</a:t>
            </a:r>
            <a:r>
              <a:rPr lang="en-US" dirty="0"/>
              <a:t> chemical loss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95AE9-6C74-C704-70E3-BB1A8DB1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B808C8-780C-7204-21E8-75C0DB5A0AE2}"/>
              </a:ext>
            </a:extLst>
          </p:cNvPr>
          <p:cNvSpPr txBox="1"/>
          <p:nvPr/>
        </p:nvSpPr>
        <p:spPr>
          <a:xfrm>
            <a:off x="578961" y="270415"/>
            <a:ext cx="11164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analysis – what drives the FT NO</a:t>
            </a:r>
            <a:r>
              <a:rPr lang="en-US" sz="2800" b="1" baseline="-25000" dirty="0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diurnal shape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258EEA-B673-DF28-B34D-53C4F36ACE18}"/>
              </a:ext>
            </a:extLst>
          </p:cNvPr>
          <p:cNvGrpSpPr/>
          <p:nvPr/>
        </p:nvGrpSpPr>
        <p:grpSpPr>
          <a:xfrm>
            <a:off x="497329" y="939836"/>
            <a:ext cx="7048446" cy="5926812"/>
            <a:chOff x="497329" y="939836"/>
            <a:chExt cx="7048446" cy="59268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6F03B9-2D82-3A64-4B69-5632E639B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6126" y="1294438"/>
              <a:ext cx="1669448" cy="169823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B7DD046-B61F-0F90-7FB6-6502985D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8192" y="4691166"/>
              <a:ext cx="1947583" cy="1620508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103A61D-259D-5692-886A-4833ED308930}"/>
                </a:ext>
              </a:extLst>
            </p:cNvPr>
            <p:cNvGrpSpPr/>
            <p:nvPr/>
          </p:nvGrpSpPr>
          <p:grpSpPr>
            <a:xfrm>
              <a:off x="497329" y="939836"/>
              <a:ext cx="4984778" cy="5926812"/>
              <a:chOff x="1636295" y="931188"/>
              <a:chExt cx="4984778" cy="592681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F769FD2-621A-A87D-BC8F-1099B973BD79}"/>
                  </a:ext>
                </a:extLst>
              </p:cNvPr>
              <p:cNvGrpSpPr/>
              <p:nvPr/>
            </p:nvGrpSpPr>
            <p:grpSpPr>
              <a:xfrm>
                <a:off x="2383111" y="965656"/>
                <a:ext cx="4229445" cy="5573256"/>
                <a:chOff x="838200" y="88900"/>
                <a:chExt cx="5136950" cy="6769100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9FC7F117-CFFF-7493-D635-FB22226FCB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66950" y="88900"/>
                  <a:ext cx="2108200" cy="6769100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F2287C3E-0D39-6F65-2247-BC986B320D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8200" y="88900"/>
                  <a:ext cx="3048000" cy="6769100"/>
                </a:xfrm>
                <a:prstGeom prst="rect">
                  <a:avLst/>
                </a:prstGeom>
              </p:spPr>
            </p:pic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692883-24DA-9F3D-A9B1-81C0DA0424F7}"/>
                  </a:ext>
                </a:extLst>
              </p:cNvPr>
              <p:cNvSpPr txBox="1"/>
              <p:nvPr/>
            </p:nvSpPr>
            <p:spPr>
              <a:xfrm>
                <a:off x="3186059" y="6519446"/>
                <a:ext cx="175471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Local time, hours</a:t>
                </a:r>
                <a:r>
                  <a:rPr lang="zh-CN" altLang="en-US" sz="1600" dirty="0"/>
                  <a:t> </a:t>
                </a:r>
                <a:endParaRPr lang="en-US" sz="16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1ABE88-6AEF-D6F2-6FAE-05F7D9C43501}"/>
                  </a:ext>
                </a:extLst>
              </p:cNvPr>
              <p:cNvSpPr txBox="1"/>
              <p:nvPr/>
            </p:nvSpPr>
            <p:spPr>
              <a:xfrm>
                <a:off x="4866362" y="6519446"/>
                <a:ext cx="175471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Local time, hours</a:t>
                </a:r>
                <a:r>
                  <a:rPr lang="zh-CN" altLang="en-US" sz="1600" dirty="0"/>
                  <a:t> </a:t>
                </a:r>
                <a:endParaRPr lang="en-US" sz="16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2BE81E-C86B-C61D-D386-11FE3FB2DB6F}"/>
                  </a:ext>
                </a:extLst>
              </p:cNvPr>
              <p:cNvSpPr txBox="1"/>
              <p:nvPr/>
            </p:nvSpPr>
            <p:spPr>
              <a:xfrm>
                <a:off x="3735698" y="936936"/>
                <a:ext cx="49532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DJF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818729-991C-C632-0FA4-B27217D085C6}"/>
                  </a:ext>
                </a:extLst>
              </p:cNvPr>
              <p:cNvSpPr txBox="1"/>
              <p:nvPr/>
            </p:nvSpPr>
            <p:spPr>
              <a:xfrm>
                <a:off x="5480612" y="931188"/>
                <a:ext cx="43313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JJA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4F235D-E427-DA17-A173-2874FAF0A03A}"/>
                  </a:ext>
                </a:extLst>
              </p:cNvPr>
              <p:cNvSpPr txBox="1"/>
              <p:nvPr/>
            </p:nvSpPr>
            <p:spPr>
              <a:xfrm>
                <a:off x="1772054" y="1596297"/>
                <a:ext cx="1130672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 dirty="0"/>
              </a:p>
              <a:p>
                <a:pPr algn="ctr"/>
                <a:r>
                  <a:rPr lang="en-US" sz="1600" dirty="0"/>
                  <a:t>FT NO</a:t>
                </a:r>
                <a:r>
                  <a:rPr lang="en-US" sz="1600" baseline="-25000" dirty="0"/>
                  <a:t>x</a:t>
                </a:r>
                <a:r>
                  <a:rPr lang="en-US" sz="1600" dirty="0"/>
                  <a:t> conc. (ppt)</a:t>
                </a:r>
              </a:p>
              <a:p>
                <a:pPr algn="ctr"/>
                <a:endParaRPr lang="en-US" sz="16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7CC155-966A-878C-0362-5AB998CE83B1}"/>
                  </a:ext>
                </a:extLst>
              </p:cNvPr>
              <p:cNvSpPr txBox="1"/>
              <p:nvPr/>
            </p:nvSpPr>
            <p:spPr>
              <a:xfrm>
                <a:off x="1749781" y="3213675"/>
                <a:ext cx="1130672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 dirty="0"/>
              </a:p>
              <a:p>
                <a:pPr algn="ctr"/>
                <a:r>
                  <a:rPr lang="en-US" sz="1600" dirty="0"/>
                  <a:t>NO</a:t>
                </a:r>
                <a:r>
                  <a:rPr lang="en-US" sz="1600" baseline="-25000" dirty="0"/>
                  <a:t>2</a:t>
                </a:r>
                <a:r>
                  <a:rPr lang="en-US" sz="1600" dirty="0"/>
                  <a:t>/NO</a:t>
                </a:r>
                <a:r>
                  <a:rPr lang="en-US" sz="1600" baseline="-25000" dirty="0"/>
                  <a:t>x</a:t>
                </a:r>
                <a:r>
                  <a:rPr lang="en-US" sz="1600" dirty="0"/>
                  <a:t> (mol/mol)</a:t>
                </a:r>
              </a:p>
              <a:p>
                <a:pPr algn="ctr"/>
                <a:endParaRPr lang="en-US" sz="16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673A91-4159-A7F1-C6E2-6963B6DD65AB}"/>
                  </a:ext>
                </a:extLst>
              </p:cNvPr>
              <p:cNvSpPr txBox="1"/>
              <p:nvPr/>
            </p:nvSpPr>
            <p:spPr>
              <a:xfrm>
                <a:off x="1636295" y="4831053"/>
                <a:ext cx="1272102" cy="1323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 dirty="0"/>
              </a:p>
              <a:p>
                <a:pPr algn="ctr"/>
                <a:r>
                  <a:rPr lang="en-US" sz="1600" dirty="0"/>
                  <a:t>NO</a:t>
                </a:r>
                <a:r>
                  <a:rPr lang="en-US" sz="1600" baseline="-25000" dirty="0"/>
                  <a:t>x</a:t>
                </a:r>
                <a:r>
                  <a:rPr lang="en-US" sz="1600" dirty="0"/>
                  <a:t> tendencies</a:t>
                </a:r>
              </a:p>
              <a:p>
                <a:pPr algn="ctr"/>
                <a:r>
                  <a:rPr lang="en-US" sz="1600" dirty="0"/>
                  <a:t>(10</a:t>
                </a:r>
                <a:r>
                  <a:rPr lang="en-US" sz="1600" baseline="30000" dirty="0"/>
                  <a:t>5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kgN</a:t>
                </a:r>
                <a:r>
                  <a:rPr lang="en-US" sz="1600" dirty="0"/>
                  <a:t> h</a:t>
                </a:r>
                <a:r>
                  <a:rPr lang="en-US" sz="1600" baseline="30000" dirty="0"/>
                  <a:t>-1</a:t>
                </a:r>
                <a:r>
                  <a:rPr lang="en-US" sz="1600" dirty="0"/>
                  <a:t>)</a:t>
                </a:r>
              </a:p>
              <a:p>
                <a:pPr algn="ctr"/>
                <a:endParaRPr lang="en-US" sz="1600" dirty="0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C3112C6-2325-2405-18EF-8598A93A5CC4}"/>
              </a:ext>
            </a:extLst>
          </p:cNvPr>
          <p:cNvSpPr txBox="1"/>
          <p:nvPr/>
        </p:nvSpPr>
        <p:spPr>
          <a:xfrm>
            <a:off x="5562536" y="6315543"/>
            <a:ext cx="19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(Transport + mixing)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653A684-145C-8F5E-0B67-1017E76A8D11}"/>
              </a:ext>
            </a:extLst>
          </p:cNvPr>
          <p:cNvCxnSpPr>
            <a:cxnSpLocks/>
          </p:cNvCxnSpPr>
          <p:nvPr/>
        </p:nvCxnSpPr>
        <p:spPr>
          <a:xfrm>
            <a:off x="6338155" y="6244296"/>
            <a:ext cx="0" cy="12899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685165A-4C7C-A46E-AFD9-7C607F507717}"/>
              </a:ext>
            </a:extLst>
          </p:cNvPr>
          <p:cNvSpPr txBox="1"/>
          <p:nvPr/>
        </p:nvSpPr>
        <p:spPr>
          <a:xfrm>
            <a:off x="535982" y="6204928"/>
            <a:ext cx="141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 entire TEMPO FOV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013B8-AEDA-D195-427B-6FFEBBBD25D2}"/>
              </a:ext>
            </a:extLst>
          </p:cNvPr>
          <p:cNvSpPr txBox="1"/>
          <p:nvPr/>
        </p:nvSpPr>
        <p:spPr>
          <a:xfrm>
            <a:off x="9007712" y="6369635"/>
            <a:ext cx="2010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Dang et al., (in prep.)</a:t>
            </a:r>
          </a:p>
        </p:txBody>
      </p:sp>
    </p:spTree>
    <p:extLst>
      <p:ext uri="{BB962C8B-B14F-4D97-AF65-F5344CB8AC3E}">
        <p14:creationId xmlns:p14="http://schemas.microsoft.com/office/powerpoint/2010/main" val="124529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16248F-EEEF-F889-6AFD-4AF987CA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FB5541-A2DF-7576-E99A-CC0180D0F412}"/>
              </a:ext>
            </a:extLst>
          </p:cNvPr>
          <p:cNvSpPr txBox="1"/>
          <p:nvPr/>
        </p:nvSpPr>
        <p:spPr>
          <a:xfrm>
            <a:off x="569510" y="1936056"/>
            <a:ext cx="1104528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TEMPO product shows improved performance than TROPOMI.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TEMPO + GLM reveal large errors in modeled lightning NO</a:t>
            </a:r>
            <a:r>
              <a:rPr lang="en-US" sz="2000" baseline="-25000" dirty="0">
                <a:ea typeface="DengXia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emissions.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57B609-F6FA-B439-3ABF-E3E275A39C5B}"/>
              </a:ext>
            </a:extLst>
          </p:cNvPr>
          <p:cNvSpPr txBox="1"/>
          <p:nvPr/>
        </p:nvSpPr>
        <p:spPr>
          <a:xfrm>
            <a:off x="569510" y="1069333"/>
            <a:ext cx="11045282" cy="769441"/>
          </a:xfrm>
          <a:prstGeom prst="rect">
            <a:avLst/>
          </a:prstGeom>
          <a:solidFill>
            <a:schemeClr val="accent4">
              <a:lumMod val="75000"/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We develop a new TEMPO cloud-sliced FT (700-300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hPa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) NO</a:t>
            </a:r>
            <a:r>
              <a:rPr lang="en-US" sz="2200" b="1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 product </a:t>
            </a:r>
          </a:p>
          <a:p>
            <a:pPr algn="ctr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with unique diurnal resolution.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683B7-E0A1-0B92-2054-C3DEE5EBFAD7}"/>
              </a:ext>
            </a:extLst>
          </p:cNvPr>
          <p:cNvSpPr txBox="1"/>
          <p:nvPr/>
        </p:nvSpPr>
        <p:spPr>
          <a:xfrm>
            <a:off x="530834" y="281301"/>
            <a:ext cx="1094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Takeaways</a:t>
            </a:r>
            <a:endParaRPr lang="en-US" sz="2800" dirty="0">
              <a:solidFill>
                <a:srgbClr val="1F3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D6062-20DC-3597-9FDA-4CE0224CD15B}"/>
              </a:ext>
            </a:extLst>
          </p:cNvPr>
          <p:cNvSpPr txBox="1"/>
          <p:nvPr/>
        </p:nvSpPr>
        <p:spPr>
          <a:xfrm>
            <a:off x="569510" y="3062361"/>
            <a:ext cx="11032203" cy="430887"/>
          </a:xfrm>
          <a:prstGeom prst="rect">
            <a:avLst/>
          </a:prstGeom>
          <a:solidFill>
            <a:schemeClr val="accent4">
              <a:lumMod val="75000"/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We use improved GEOS-Chem to better understand sources and chemistry of FT NO</a:t>
            </a:r>
            <a:r>
              <a:rPr lang="en-US" sz="2200" b="1" baseline="-250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BECA8-DBD6-09CA-EBA4-EA128174D7A0}"/>
              </a:ext>
            </a:extLst>
          </p:cNvPr>
          <p:cNvSpPr txBox="1"/>
          <p:nvPr/>
        </p:nvSpPr>
        <p:spPr>
          <a:xfrm>
            <a:off x="569510" y="3641231"/>
            <a:ext cx="110452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NO</a:t>
            </a:r>
            <a:r>
              <a:rPr lang="en-US" sz="2000" baseline="-25000" dirty="0"/>
              <a:t>x</a:t>
            </a:r>
            <a:r>
              <a:rPr lang="en-US" sz="2000" dirty="0"/>
              <a:t> yield of 150 mol N flash</a:t>
            </a:r>
            <a:r>
              <a:rPr lang="en-US" sz="2000" baseline="30000" dirty="0"/>
              <a:t>-1</a:t>
            </a:r>
            <a:r>
              <a:rPr lang="en-US" sz="2000" dirty="0"/>
              <a:t> enables model to best match the TEMPO FT NO</a:t>
            </a:r>
            <a:r>
              <a:rPr lang="en-US" sz="2000" baseline="-25000" dirty="0"/>
              <a:t>2</a:t>
            </a:r>
            <a:r>
              <a:rPr lang="en-US" sz="2000" dirty="0"/>
              <a:t> observations</a:t>
            </a:r>
            <a:endParaRPr lang="en-US" sz="2000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Lightning is the leading FT NO</a:t>
            </a:r>
            <a:r>
              <a:rPr lang="en-US" sz="2000" baseline="-25000" dirty="0">
                <a:ea typeface="DengXia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source in all seasons except winter.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The diurnal variation of FT NO</a:t>
            </a:r>
            <a:r>
              <a:rPr lang="en-US" sz="2000" baseline="-25000" dirty="0"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is mainly driven by NO-NO</a:t>
            </a:r>
            <a:r>
              <a:rPr lang="en-US" sz="2000" baseline="-25000" dirty="0"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-O</a:t>
            </a:r>
            <a:r>
              <a:rPr lang="en-US" sz="2000" baseline="-25000" dirty="0"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photochemical steady state, with additional contribution from midday NO</a:t>
            </a:r>
            <a:r>
              <a:rPr lang="en-US" sz="2000" baseline="-25000" dirty="0">
                <a:ea typeface="DengXia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loss in summer (NO</a:t>
            </a:r>
            <a:r>
              <a:rPr lang="en-US" sz="2000" baseline="-25000" dirty="0"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+OH).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E5122-E2EF-6D86-D15C-7CB9FC884E29}"/>
              </a:ext>
            </a:extLst>
          </p:cNvPr>
          <p:cNvSpPr txBox="1"/>
          <p:nvPr/>
        </p:nvSpPr>
        <p:spPr>
          <a:xfrm>
            <a:off x="6865432" y="5825725"/>
            <a:ext cx="4749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Contact: </a:t>
            </a:r>
            <a:r>
              <a:rPr kumimoji="1" lang="en-US" altLang="zh-CN" sz="2400" b="1" dirty="0" err="1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rjdang@g.harvard.edu</a:t>
            </a:r>
            <a:endParaRPr kumimoji="1" lang="en-US" altLang="zh-CN" sz="3600" b="1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2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p-Down Arrow 8">
            <a:extLst>
              <a:ext uri="{FF2B5EF4-FFF2-40B4-BE49-F238E27FC236}">
                <a16:creationId xmlns:a16="http://schemas.microsoft.com/office/drawing/2014/main" id="{60919476-E4B9-1EB3-1272-3C23F39B3FB6}"/>
              </a:ext>
            </a:extLst>
          </p:cNvPr>
          <p:cNvSpPr/>
          <p:nvPr/>
        </p:nvSpPr>
        <p:spPr>
          <a:xfrm>
            <a:off x="406439" y="1881562"/>
            <a:ext cx="467068" cy="3229004"/>
          </a:xfrm>
          <a:prstGeom prst="upDownArrow">
            <a:avLst/>
          </a:prstGeom>
          <a:solidFill>
            <a:schemeClr val="accent2">
              <a:alpha val="7003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41D3801-6564-462B-2663-1D1E8814FD05}"/>
              </a:ext>
            </a:extLst>
          </p:cNvPr>
          <p:cNvSpPr txBox="1"/>
          <p:nvPr/>
        </p:nvSpPr>
        <p:spPr>
          <a:xfrm>
            <a:off x="1105488" y="2000725"/>
            <a:ext cx="200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1E3664"/>
                </a:solidFill>
                <a:latin typeface="Avenir Book" panose="02000503020000020003" pitchFamily="2" charset="0"/>
              </a:rPr>
              <a:t>Free Troposphere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B0535C0-75B5-7D97-BEA5-A0D4C828AE31}"/>
              </a:ext>
            </a:extLst>
          </p:cNvPr>
          <p:cNvSpPr txBox="1"/>
          <p:nvPr/>
        </p:nvSpPr>
        <p:spPr>
          <a:xfrm>
            <a:off x="991501" y="5809858"/>
            <a:ext cx="200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3764"/>
                </a:solidFill>
                <a:latin typeface="Avenir Book" panose="02000503020000020003" pitchFamily="2" charset="0"/>
              </a:rPr>
              <a:t>Boundary layer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5D69CAF-8AB0-A955-E8D2-B393F6802F77}"/>
              </a:ext>
            </a:extLst>
          </p:cNvPr>
          <p:cNvSpPr txBox="1"/>
          <p:nvPr/>
        </p:nvSpPr>
        <p:spPr>
          <a:xfrm>
            <a:off x="388639" y="5110566"/>
            <a:ext cx="894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~2 km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3F72F4-8975-3E80-4506-74C4E53FAC27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282906" y="5310621"/>
            <a:ext cx="1984401" cy="0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D6831C-5EAA-CD63-27B7-1663FED87CDE}"/>
              </a:ext>
            </a:extLst>
          </p:cNvPr>
          <p:cNvCxnSpPr>
            <a:cxnSpLocks/>
          </p:cNvCxnSpPr>
          <p:nvPr/>
        </p:nvCxnSpPr>
        <p:spPr>
          <a:xfrm>
            <a:off x="1748718" y="1681507"/>
            <a:ext cx="1518589" cy="0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FD36DAD-00C1-BAD7-EC57-F24CC12C9251}"/>
              </a:ext>
            </a:extLst>
          </p:cNvPr>
          <p:cNvSpPr txBox="1"/>
          <p:nvPr/>
        </p:nvSpPr>
        <p:spPr>
          <a:xfrm>
            <a:off x="290154" y="1481452"/>
            <a:ext cx="15185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Tropopause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F15CC4-5314-BF38-F1FB-DBEC0A114A4B}"/>
              </a:ext>
            </a:extLst>
          </p:cNvPr>
          <p:cNvSpPr txBox="1"/>
          <p:nvPr/>
        </p:nvSpPr>
        <p:spPr>
          <a:xfrm>
            <a:off x="6652485" y="1496841"/>
            <a:ext cx="5408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FT NO</a:t>
            </a:r>
            <a:r>
              <a:rPr lang="en-US" sz="2000" baseline="-25000" dirty="0"/>
              <a:t>x</a:t>
            </a:r>
            <a:r>
              <a:rPr lang="en-US" sz="2000" dirty="0"/>
              <a:t> is a major driver of global oxidant chemistry.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1B4AEE-AEBC-152D-94F0-83D3B31E4EC4}"/>
              </a:ext>
            </a:extLst>
          </p:cNvPr>
          <p:cNvSpPr txBox="1"/>
          <p:nvPr/>
        </p:nvSpPr>
        <p:spPr>
          <a:xfrm>
            <a:off x="578962" y="281301"/>
            <a:ext cx="1105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Free Tropospheric (FT) NO</a:t>
            </a:r>
            <a:r>
              <a:rPr lang="en-US" sz="2800" b="1" baseline="-25000" dirty="0">
                <a:solidFill>
                  <a:srgbClr val="1F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baseline="-25000" dirty="0">
              <a:solidFill>
                <a:srgbClr val="1F3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33D7F-98F4-3D65-79B8-14562757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2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50F6B5-86D6-7F2E-2223-0E1485CB5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52" y="2434667"/>
            <a:ext cx="2414456" cy="16851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53475FA-2C37-3806-4022-A2E246D62861}"/>
              </a:ext>
            </a:extLst>
          </p:cNvPr>
          <p:cNvSpPr txBox="1"/>
          <p:nvPr/>
        </p:nvSpPr>
        <p:spPr>
          <a:xfrm>
            <a:off x="6652485" y="2617855"/>
            <a:ext cx="5408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FT NO</a:t>
            </a:r>
            <a:r>
              <a:rPr lang="en-US" sz="2000" baseline="-25000" dirty="0"/>
              <a:t>2</a:t>
            </a:r>
            <a:r>
              <a:rPr lang="en-US" sz="2000" dirty="0"/>
              <a:t> contributes a background column that must be accounted for when interpreting satellite data for surface NO</a:t>
            </a:r>
            <a:r>
              <a:rPr lang="en-US" sz="2000" baseline="-25000" dirty="0"/>
              <a:t>x</a:t>
            </a:r>
            <a:r>
              <a:rPr lang="en-US" sz="2000" dirty="0"/>
              <a:t> emissions.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DC2C41-22FF-D552-4A19-1F25A32616B9}"/>
              </a:ext>
            </a:extLst>
          </p:cNvPr>
          <p:cNvSpPr txBox="1"/>
          <p:nvPr/>
        </p:nvSpPr>
        <p:spPr>
          <a:xfrm>
            <a:off x="6650318" y="4402680"/>
            <a:ext cx="4984220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 remain in 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source</a:t>
            </a:r>
            <a:r>
              <a:rPr lang="en-US" b="1" dirty="0">
                <a:solidFill>
                  <a:srgbClr val="278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nitrate reservoirs</a:t>
            </a:r>
          </a:p>
          <a:p>
            <a:pPr algn="ctr"/>
            <a:endParaRPr lang="en-US" b="1" baseline="-25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But we lack observations!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009AFEF-AB0A-C77F-CC77-6C9DD80457E8}"/>
              </a:ext>
            </a:extLst>
          </p:cNvPr>
          <p:cNvGrpSpPr/>
          <p:nvPr/>
        </p:nvGrpSpPr>
        <p:grpSpPr>
          <a:xfrm>
            <a:off x="3280063" y="1140307"/>
            <a:ext cx="3063380" cy="5615966"/>
            <a:chOff x="3436180" y="1140307"/>
            <a:chExt cx="3063380" cy="56159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94EDC5-9395-F947-B01F-0F5F503DE143}"/>
                </a:ext>
              </a:extLst>
            </p:cNvPr>
            <p:cNvGrpSpPr/>
            <p:nvPr/>
          </p:nvGrpSpPr>
          <p:grpSpPr>
            <a:xfrm>
              <a:off x="3436180" y="1140307"/>
              <a:ext cx="3063380" cy="5306675"/>
              <a:chOff x="2726757" y="1140307"/>
              <a:chExt cx="3063380" cy="5306675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24FD8AD-6949-4411-3536-ABE3159358B2}"/>
                  </a:ext>
                </a:extLst>
              </p:cNvPr>
              <p:cNvGrpSpPr/>
              <p:nvPr/>
            </p:nvGrpSpPr>
            <p:grpSpPr>
              <a:xfrm>
                <a:off x="2726757" y="1140307"/>
                <a:ext cx="3063380" cy="5306675"/>
                <a:chOff x="2726757" y="1131071"/>
                <a:chExt cx="3063380" cy="5306675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FDA2005E-C5FF-7063-5D7F-BF91BE10C5F5}"/>
                    </a:ext>
                  </a:extLst>
                </p:cNvPr>
                <p:cNvGrpSpPr/>
                <p:nvPr/>
              </p:nvGrpSpPr>
              <p:grpSpPr>
                <a:xfrm>
                  <a:off x="2726757" y="1440362"/>
                  <a:ext cx="3063380" cy="4997384"/>
                  <a:chOff x="7520942" y="1419526"/>
                  <a:chExt cx="3030714" cy="4944096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DBBCE549-5A7E-CDBF-2ECD-E03819C84A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881844" y="1419526"/>
                    <a:ext cx="2669812" cy="4944096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0141233E-C687-69F5-36D7-63FBD0E2DF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520942" y="1516614"/>
                    <a:ext cx="428726" cy="456091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27684B35-83A8-3092-2C39-93EBFD8A82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54357" y="1131071"/>
                  <a:ext cx="2172971" cy="410889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FF8F20-B2BA-8219-757A-848EF4C4DACD}"/>
                  </a:ext>
                </a:extLst>
              </p:cNvPr>
              <p:cNvSpPr txBox="1"/>
              <p:nvPr/>
            </p:nvSpPr>
            <p:spPr>
              <a:xfrm>
                <a:off x="3963448" y="1634852"/>
                <a:ext cx="1639102" cy="83099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accent2"/>
                    </a:solidFill>
                  </a:rPr>
                  <a:t>North America</a:t>
                </a:r>
              </a:p>
              <a:p>
                <a:r>
                  <a:rPr lang="en-US" sz="1600" dirty="0">
                    <a:solidFill>
                      <a:schemeClr val="accent2"/>
                    </a:solidFill>
                  </a:rPr>
                  <a:t>65% in summer</a:t>
                </a:r>
              </a:p>
              <a:p>
                <a:r>
                  <a:rPr lang="en-US" sz="1600" dirty="0">
                    <a:solidFill>
                      <a:schemeClr val="accent2"/>
                    </a:solidFill>
                  </a:rPr>
                  <a:t>25% in winter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FE450E-0928-A1DC-B850-6DE68367C70C}"/>
                  </a:ext>
                </a:extLst>
              </p:cNvPr>
              <p:cNvSpPr txBox="1"/>
              <p:nvPr/>
            </p:nvSpPr>
            <p:spPr>
              <a:xfrm>
                <a:off x="3442327" y="4588042"/>
                <a:ext cx="7255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winter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6CDEF7-A473-D6A9-AA8C-C3B932BB87D1}"/>
                  </a:ext>
                </a:extLst>
              </p:cNvPr>
              <p:cNvSpPr txBox="1"/>
              <p:nvPr/>
            </p:nvSpPr>
            <p:spPr>
              <a:xfrm>
                <a:off x="4203082" y="4588042"/>
                <a:ext cx="873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summer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0FFE633-87AE-1BAA-8542-E5409ECB4D40}"/>
                </a:ext>
              </a:extLst>
            </p:cNvPr>
            <p:cNvSpPr txBox="1"/>
            <p:nvPr/>
          </p:nvSpPr>
          <p:spPr>
            <a:xfrm>
              <a:off x="4330713" y="6417719"/>
              <a:ext cx="171393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Shah et al. (20</a:t>
              </a: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</a:rPr>
                <a:t>23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8D35E0-4B07-2912-AB81-6B769BE5E276}"/>
              </a:ext>
            </a:extLst>
          </p:cNvPr>
          <p:cNvGrpSpPr/>
          <p:nvPr/>
        </p:nvGrpSpPr>
        <p:grpSpPr>
          <a:xfrm>
            <a:off x="852924" y="3474092"/>
            <a:ext cx="2482382" cy="1513363"/>
            <a:chOff x="852924" y="3474092"/>
            <a:chExt cx="2482382" cy="1513363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5EE87F0-FC5A-F8EE-1D2B-FCFF6D7D0C03}"/>
                </a:ext>
              </a:extLst>
            </p:cNvPr>
            <p:cNvSpPr/>
            <p:nvPr/>
          </p:nvSpPr>
          <p:spPr>
            <a:xfrm rot="8138381">
              <a:off x="1256734" y="4160242"/>
              <a:ext cx="359445" cy="366185"/>
            </a:xfrm>
            <a:custGeom>
              <a:avLst/>
              <a:gdLst>
                <a:gd name="connsiteX0" fmla="*/ 1544972 w 1544972"/>
                <a:gd name="connsiteY0" fmla="*/ 1563457 h 1573942"/>
                <a:gd name="connsiteX1" fmla="*/ 1518005 w 1544972"/>
                <a:gd name="connsiteY1" fmla="*/ 1550654 h 1573942"/>
                <a:gd name="connsiteX2" fmla="*/ 288117 w 1544972"/>
                <a:gd name="connsiteY2" fmla="*/ 1444048 h 1573942"/>
                <a:gd name="connsiteX3" fmla="*/ 193413 w 1544972"/>
                <a:gd name="connsiteY3" fmla="*/ 1509177 h 1573942"/>
                <a:gd name="connsiteX4" fmla="*/ 257932 w 1544972"/>
                <a:gd name="connsiteY4" fmla="*/ 1573942 h 1573942"/>
                <a:gd name="connsiteX5" fmla="*/ 0 w 1544972"/>
                <a:gd name="connsiteY5" fmla="*/ 1573942 h 1573942"/>
                <a:gd name="connsiteX6" fmla="*/ 0 w 1544972"/>
                <a:gd name="connsiteY6" fmla="*/ 1315107 h 1573942"/>
                <a:gd name="connsiteX7" fmla="*/ 53444 w 1544972"/>
                <a:gd name="connsiteY7" fmla="*/ 1368927 h 1573942"/>
                <a:gd name="connsiteX8" fmla="*/ 66606 w 1544972"/>
                <a:gd name="connsiteY8" fmla="*/ 1343962 h 1573942"/>
                <a:gd name="connsiteX9" fmla="*/ 74941 w 1544972"/>
                <a:gd name="connsiteY9" fmla="*/ 266904 h 1573942"/>
                <a:gd name="connsiteX10" fmla="*/ 1379 w 1544972"/>
                <a:gd name="connsiteY10" fmla="*/ 24044 h 1573942"/>
                <a:gd name="connsiteX11" fmla="*/ 0 w 1544972"/>
                <a:gd name="connsiteY11" fmla="*/ 20737 h 1573942"/>
                <a:gd name="connsiteX12" fmla="*/ 0 w 1544972"/>
                <a:gd name="connsiteY12" fmla="*/ 0 h 1573942"/>
                <a:gd name="connsiteX13" fmla="*/ 76681 w 1544972"/>
                <a:gd name="connsiteY13" fmla="*/ 157533 h 1573942"/>
                <a:gd name="connsiteX14" fmla="*/ 659335 w 1544972"/>
                <a:gd name="connsiteY14" fmla="*/ 912708 h 1573942"/>
                <a:gd name="connsiteX15" fmla="*/ 1412279 w 1544972"/>
                <a:gd name="connsiteY15" fmla="*/ 1498239 h 157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4972" h="1573942">
                  <a:moveTo>
                    <a:pt x="1544972" y="1563457"/>
                  </a:moveTo>
                  <a:lnTo>
                    <a:pt x="1518005" y="1550654"/>
                  </a:lnTo>
                  <a:cubicBezTo>
                    <a:pt x="1029909" y="1347256"/>
                    <a:pt x="551698" y="1315350"/>
                    <a:pt x="288117" y="1444048"/>
                  </a:cubicBezTo>
                  <a:lnTo>
                    <a:pt x="193413" y="1509177"/>
                  </a:lnTo>
                  <a:lnTo>
                    <a:pt x="257932" y="1573942"/>
                  </a:lnTo>
                  <a:lnTo>
                    <a:pt x="0" y="1573942"/>
                  </a:lnTo>
                  <a:lnTo>
                    <a:pt x="0" y="1315107"/>
                  </a:lnTo>
                  <a:lnTo>
                    <a:pt x="53444" y="1368927"/>
                  </a:lnTo>
                  <a:lnTo>
                    <a:pt x="66606" y="1343962"/>
                  </a:lnTo>
                  <a:cubicBezTo>
                    <a:pt x="169486" y="1085254"/>
                    <a:pt x="180300" y="688024"/>
                    <a:pt x="74941" y="266904"/>
                  </a:cubicBezTo>
                  <a:cubicBezTo>
                    <a:pt x="53869" y="182680"/>
                    <a:pt x="29148" y="101488"/>
                    <a:pt x="1379" y="24044"/>
                  </a:cubicBezTo>
                  <a:lnTo>
                    <a:pt x="0" y="20737"/>
                  </a:lnTo>
                  <a:lnTo>
                    <a:pt x="0" y="0"/>
                  </a:lnTo>
                  <a:lnTo>
                    <a:pt x="76681" y="157533"/>
                  </a:lnTo>
                  <a:cubicBezTo>
                    <a:pt x="213551" y="402442"/>
                    <a:pt x="411967" y="664394"/>
                    <a:pt x="659335" y="912708"/>
                  </a:cubicBezTo>
                  <a:cubicBezTo>
                    <a:pt x="906703" y="1161022"/>
                    <a:pt x="1167896" y="1360437"/>
                    <a:pt x="1412279" y="1498239"/>
                  </a:cubicBezTo>
                  <a:close/>
                </a:path>
              </a:pathLst>
            </a:custGeom>
            <a:gradFill flip="none" rotWithShape="1">
              <a:gsLst>
                <a:gs pos="95000">
                  <a:schemeClr val="accent5">
                    <a:lumMod val="75000"/>
                  </a:schemeClr>
                </a:gs>
                <a:gs pos="0">
                  <a:schemeClr val="bg1"/>
                </a:gs>
                <a:gs pos="100000">
                  <a:srgbClr val="278EFF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08FAB39-ABC3-4641-A54B-004C49ED1F37}"/>
                </a:ext>
              </a:extLst>
            </p:cNvPr>
            <p:cNvSpPr txBox="1"/>
            <p:nvPr/>
          </p:nvSpPr>
          <p:spPr>
            <a:xfrm>
              <a:off x="852924" y="4402680"/>
              <a:ext cx="18047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Lightning, Aviation</a:t>
              </a:r>
            </a:p>
            <a:p>
              <a:pPr algn="ct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Surface uplift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3214983-9DE5-B32C-6D46-E629EACB32B2}"/>
                </a:ext>
              </a:extLst>
            </p:cNvPr>
            <p:cNvSpPr txBox="1"/>
            <p:nvPr/>
          </p:nvSpPr>
          <p:spPr>
            <a:xfrm>
              <a:off x="2277516" y="3474092"/>
              <a:ext cx="10577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5"/>
                  </a:solidFill>
                </a:rPr>
                <a:t>Nitrate </a:t>
              </a:r>
            </a:p>
            <a:p>
              <a:pPr algn="ctr"/>
              <a:r>
                <a:rPr lang="en-US" sz="1600" dirty="0">
                  <a:solidFill>
                    <a:schemeClr val="accent5"/>
                  </a:solidFill>
                </a:rPr>
                <a:t>reservoirs</a:t>
              </a:r>
              <a:endParaRPr lang="en-US" sz="1600" baseline="-25000" dirty="0">
                <a:solidFill>
                  <a:schemeClr val="accent5"/>
                </a:solidFill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BE88A66-42B7-F05F-930F-DFB2E72829BF}"/>
                </a:ext>
              </a:extLst>
            </p:cNvPr>
            <p:cNvCxnSpPr>
              <a:cxnSpLocks/>
            </p:cNvCxnSpPr>
            <p:nvPr/>
          </p:nvCxnSpPr>
          <p:spPr>
            <a:xfrm>
              <a:off x="2058393" y="3668958"/>
              <a:ext cx="261075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1776822-1C1C-CF75-B82E-6A450BEAC6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9965" y="3766480"/>
              <a:ext cx="257200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439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E5E18E-1768-949B-0116-93BB6DD2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9C42D7-30C6-607C-ECDF-CE165128BB9D}"/>
              </a:ext>
            </a:extLst>
          </p:cNvPr>
          <p:cNvGrpSpPr/>
          <p:nvPr/>
        </p:nvGrpSpPr>
        <p:grpSpPr>
          <a:xfrm>
            <a:off x="345773" y="2048453"/>
            <a:ext cx="4976623" cy="4333500"/>
            <a:chOff x="761251" y="1731446"/>
            <a:chExt cx="5124508" cy="412060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D9886AC-8F92-4F5F-7B74-D5F274272A68}"/>
                </a:ext>
              </a:extLst>
            </p:cNvPr>
            <p:cNvCxnSpPr>
              <a:cxnSpLocks/>
            </p:cNvCxnSpPr>
            <p:nvPr/>
          </p:nvCxnSpPr>
          <p:spPr>
            <a:xfrm>
              <a:off x="2346140" y="2217661"/>
              <a:ext cx="3168136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F62D79E-4F9E-8319-BBA4-082F4217E4AA}"/>
                </a:ext>
              </a:extLst>
            </p:cNvPr>
            <p:cNvGrpSpPr/>
            <p:nvPr/>
          </p:nvGrpSpPr>
          <p:grpSpPr>
            <a:xfrm>
              <a:off x="761251" y="1731446"/>
              <a:ext cx="5124508" cy="4120602"/>
              <a:chOff x="435043" y="1667439"/>
              <a:chExt cx="5806443" cy="466894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747E171-1C43-647F-268C-62285CAACD2B}"/>
                  </a:ext>
                </a:extLst>
              </p:cNvPr>
              <p:cNvGrpSpPr/>
              <p:nvPr/>
            </p:nvGrpSpPr>
            <p:grpSpPr>
              <a:xfrm>
                <a:off x="1133511" y="5586401"/>
                <a:ext cx="4687058" cy="749984"/>
                <a:chOff x="2466474" y="5060044"/>
                <a:chExt cx="6073429" cy="771106"/>
              </a:xfrm>
            </p:grpSpPr>
            <p:sp>
              <p:nvSpPr>
                <p:cNvPr id="6" name="Parallelogram 5">
                  <a:extLst>
                    <a:ext uri="{FF2B5EF4-FFF2-40B4-BE49-F238E27FC236}">
                      <a16:creationId xmlns:a16="http://schemas.microsoft.com/office/drawing/2014/main" id="{1EC75797-1A28-518D-380E-0D6B9E4B4290}"/>
                    </a:ext>
                  </a:extLst>
                </p:cNvPr>
                <p:cNvSpPr/>
                <p:nvPr/>
              </p:nvSpPr>
              <p:spPr>
                <a:xfrm>
                  <a:off x="2466474" y="5060044"/>
                  <a:ext cx="6073429" cy="767751"/>
                </a:xfrm>
                <a:prstGeom prst="parallelogram">
                  <a:avLst>
                    <a:gd name="adj" fmla="val 208589"/>
                  </a:avLst>
                </a:prstGeom>
                <a:solidFill>
                  <a:srgbClr val="9EC3E7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9EC3E7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2A3847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0070B67-CE68-AD55-6B0B-CF5414CF270E}"/>
                    </a:ext>
                  </a:extLst>
                </p:cNvPr>
                <p:cNvSpPr txBox="1"/>
                <p:nvPr/>
              </p:nvSpPr>
              <p:spPr>
                <a:xfrm rot="20027948">
                  <a:off x="2672846" y="5104935"/>
                  <a:ext cx="960059" cy="379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2A3847"/>
                      </a:solidFill>
                      <a:latin typeface="Aptos" panose="020B0004020202020204" pitchFamily="34" charset="0"/>
                    </a:rPr>
                    <a:t>50km</a:t>
                  </a:r>
                  <a:endParaRPr lang="en-US" dirty="0">
                    <a:solidFill>
                      <a:srgbClr val="2A3847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404C76D-2852-0D31-E860-4471E91C0B70}"/>
                    </a:ext>
                  </a:extLst>
                </p:cNvPr>
                <p:cNvSpPr txBox="1"/>
                <p:nvPr/>
              </p:nvSpPr>
              <p:spPr>
                <a:xfrm>
                  <a:off x="4100619" y="5451417"/>
                  <a:ext cx="960059" cy="3797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2A3847"/>
                      </a:solidFill>
                      <a:latin typeface="Aptos" panose="020B0004020202020204" pitchFamily="34" charset="0"/>
                    </a:rPr>
                    <a:t>50km</a:t>
                  </a:r>
                  <a:endParaRPr lang="en-US" dirty="0">
                    <a:solidFill>
                      <a:srgbClr val="2A3847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DFB1228-8E12-BD41-066E-00321359A8AE}"/>
                  </a:ext>
                </a:extLst>
              </p:cNvPr>
              <p:cNvGrpSpPr/>
              <p:nvPr/>
            </p:nvGrpSpPr>
            <p:grpSpPr>
              <a:xfrm>
                <a:off x="491015" y="2239964"/>
                <a:ext cx="3759337" cy="2029367"/>
                <a:chOff x="1613552" y="2153653"/>
                <a:chExt cx="4871295" cy="2086515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2499B76E-70B8-21CC-31B2-214AB647C3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0800000">
                  <a:off x="3867991" y="3016532"/>
                  <a:ext cx="1384541" cy="838166"/>
                </a:xfrm>
                <a:prstGeom prst="rect">
                  <a:avLst/>
                </a:prstGeom>
              </p:spPr>
            </p:pic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D1BFF28-03CD-63AC-C396-D1E30ECAEC63}"/>
                    </a:ext>
                  </a:extLst>
                </p:cNvPr>
                <p:cNvCxnSpPr>
                  <a:cxnSpLocks/>
                  <a:stCxn id="19" idx="3"/>
                </p:cNvCxnSpPr>
                <p:nvPr/>
              </p:nvCxnSpPr>
              <p:spPr>
                <a:xfrm>
                  <a:off x="3867991" y="3435615"/>
                  <a:ext cx="1384541" cy="0"/>
                </a:xfrm>
                <a:prstGeom prst="line">
                  <a:avLst/>
                </a:prstGeom>
                <a:ln w="34925" cmpd="sng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1FDD5CC-2115-D2F2-399B-4AE7E23FD28D}"/>
                    </a:ext>
                  </a:extLst>
                </p:cNvPr>
                <p:cNvSpPr txBox="1"/>
                <p:nvPr/>
              </p:nvSpPr>
              <p:spPr>
                <a:xfrm>
                  <a:off x="5145166" y="3099651"/>
                  <a:ext cx="1339681" cy="1140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2A3847"/>
                      </a:solidFill>
                      <a:latin typeface="Aptos" panose="020B0004020202020204" pitchFamily="34" charset="0"/>
                    </a:rPr>
                    <a:t>300 </a:t>
                  </a:r>
                  <a:r>
                    <a:rPr lang="en-US" dirty="0" err="1">
                      <a:solidFill>
                        <a:srgbClr val="2A3847"/>
                      </a:solidFill>
                      <a:latin typeface="Aptos" panose="020B0004020202020204" pitchFamily="34" charset="0"/>
                    </a:rPr>
                    <a:t>hPa</a:t>
                  </a:r>
                  <a:endParaRPr lang="en-US" dirty="0">
                    <a:solidFill>
                      <a:srgbClr val="2A3847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C3B6AA6-0B22-06BA-1D70-23F75209B598}"/>
                    </a:ext>
                  </a:extLst>
                </p:cNvPr>
                <p:cNvSpPr txBox="1"/>
                <p:nvPr/>
              </p:nvSpPr>
              <p:spPr>
                <a:xfrm>
                  <a:off x="1613552" y="3226072"/>
                  <a:ext cx="2093947" cy="7159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dirty="0">
                      <a:solidFill>
                        <a:srgbClr val="2A3847"/>
                      </a:solidFill>
                    </a:rPr>
                    <a:t>Cloud</a:t>
                  </a:r>
                  <a:r>
                    <a:rPr lang="zh-CN" altLang="en-US" dirty="0">
                      <a:solidFill>
                        <a:srgbClr val="2A3847"/>
                      </a:solidFill>
                    </a:rPr>
                    <a:t> </a:t>
                  </a:r>
                  <a:r>
                    <a:rPr lang="en-US" altLang="zh-CN" dirty="0">
                      <a:solidFill>
                        <a:srgbClr val="2A3847"/>
                      </a:solidFill>
                    </a:rPr>
                    <a:t>pressure</a:t>
                  </a:r>
                  <a:endParaRPr lang="en-US" dirty="0">
                    <a:solidFill>
                      <a:srgbClr val="2A3847"/>
                    </a:solidFill>
                  </a:endParaRPr>
                </a:p>
              </p:txBody>
            </p: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C96D565F-B42B-0DA5-130D-1716EC89D5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81419" y="2153653"/>
                  <a:ext cx="0" cy="1272476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32A8F6C-FAEB-FC55-3CC5-3B27F0512E71}"/>
                  </a:ext>
                </a:extLst>
              </p:cNvPr>
              <p:cNvGrpSpPr/>
              <p:nvPr/>
            </p:nvGrpSpPr>
            <p:grpSpPr>
              <a:xfrm>
                <a:off x="3733414" y="2239963"/>
                <a:ext cx="1627325" cy="3460083"/>
                <a:chOff x="5815008" y="2153653"/>
                <a:chExt cx="2108666" cy="3557518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54B2F5F1-961C-EF35-7135-D6CD1D2996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5815008" y="5007970"/>
                  <a:ext cx="800100" cy="482600"/>
                </a:xfrm>
                <a:custGeom>
                  <a:avLst/>
                  <a:gdLst>
                    <a:gd name="connsiteX0" fmla="*/ 0 w 800100"/>
                    <a:gd name="connsiteY0" fmla="*/ 0 h 482600"/>
                    <a:gd name="connsiteX1" fmla="*/ 800100 w 800100"/>
                    <a:gd name="connsiteY1" fmla="*/ 0 h 482600"/>
                    <a:gd name="connsiteX2" fmla="*/ 800100 w 800100"/>
                    <a:gd name="connsiteY2" fmla="*/ 482600 h 482600"/>
                    <a:gd name="connsiteX3" fmla="*/ 0 w 800100"/>
                    <a:gd name="connsiteY3" fmla="*/ 482600 h 482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0100" h="482600">
                      <a:moveTo>
                        <a:pt x="0" y="0"/>
                      </a:moveTo>
                      <a:lnTo>
                        <a:pt x="800100" y="0"/>
                      </a:lnTo>
                      <a:lnTo>
                        <a:pt x="800100" y="482600"/>
                      </a:lnTo>
                      <a:lnTo>
                        <a:pt x="0" y="482600"/>
                      </a:lnTo>
                      <a:close/>
                    </a:path>
                  </a:pathLst>
                </a:custGeom>
              </p:spPr>
            </p:pic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19F9CE9-E182-7AB0-20EA-B7A6686766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15008" y="5300881"/>
                  <a:ext cx="800100" cy="0"/>
                </a:xfrm>
                <a:prstGeom prst="line">
                  <a:avLst/>
                </a:prstGeom>
                <a:ln w="34925" cmpd="sng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2E27585-B6A9-BF2B-3D9A-BA67C7CA3938}"/>
                    </a:ext>
                  </a:extLst>
                </p:cNvPr>
                <p:cNvSpPr txBox="1"/>
                <p:nvPr/>
              </p:nvSpPr>
              <p:spPr>
                <a:xfrm>
                  <a:off x="6499884" y="4995200"/>
                  <a:ext cx="1423790" cy="7159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2A3847"/>
                      </a:solidFill>
                      <a:latin typeface="Aptos" panose="020B0004020202020204" pitchFamily="34" charset="0"/>
                    </a:rPr>
                    <a:t>700 </a:t>
                  </a:r>
                  <a:r>
                    <a:rPr lang="en-US" altLang="zh-CN" dirty="0" err="1">
                      <a:solidFill>
                        <a:srgbClr val="2A3847"/>
                      </a:solidFill>
                      <a:latin typeface="Aptos" panose="020B0004020202020204" pitchFamily="34" charset="0"/>
                    </a:rPr>
                    <a:t>hPa</a:t>
                  </a:r>
                  <a:endParaRPr lang="en-US" dirty="0">
                    <a:solidFill>
                      <a:srgbClr val="2A3847"/>
                    </a:solidFill>
                    <a:latin typeface="Aptos" panose="020B0004020202020204" pitchFamily="34" charset="0"/>
                  </a:endParaRPr>
                </a:p>
              </p:txBody>
            </p: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624DF57F-B558-EDE2-E4F7-75470EB40F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15058" y="2153653"/>
                  <a:ext cx="0" cy="3100441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36" name="Group 14335">
                <a:extLst>
                  <a:ext uri="{FF2B5EF4-FFF2-40B4-BE49-F238E27FC236}">
                    <a16:creationId xmlns:a16="http://schemas.microsoft.com/office/drawing/2014/main" id="{54A9DD5A-A68D-ACA9-3930-67BE20B4A1E1}"/>
                  </a:ext>
                </a:extLst>
              </p:cNvPr>
              <p:cNvGrpSpPr/>
              <p:nvPr/>
            </p:nvGrpSpPr>
            <p:grpSpPr>
              <a:xfrm>
                <a:off x="4517152" y="2239963"/>
                <a:ext cx="1724334" cy="2276107"/>
                <a:chOff x="6830550" y="2153653"/>
                <a:chExt cx="2234365" cy="2340203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E070F951-94AF-5953-53E7-FF3CBECB7B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30550" y="3736442"/>
                  <a:ext cx="1251149" cy="757414"/>
                </a:xfrm>
                <a:prstGeom prst="rect">
                  <a:avLst/>
                </a:prstGeom>
              </p:spPr>
            </p:pic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5F388CD-BF10-86F3-2873-043B0DB8F934}"/>
                    </a:ext>
                  </a:extLst>
                </p:cNvPr>
                <p:cNvCxnSpPr>
                  <a:cxnSpLocks/>
                  <a:stCxn id="27" idx="1"/>
                  <a:endCxn id="27" idx="3"/>
                </p:cNvCxnSpPr>
                <p:nvPr/>
              </p:nvCxnSpPr>
              <p:spPr>
                <a:xfrm>
                  <a:off x="6830550" y="4115149"/>
                  <a:ext cx="1251149" cy="0"/>
                </a:xfrm>
                <a:prstGeom prst="line">
                  <a:avLst/>
                </a:prstGeom>
                <a:ln w="34925" cmpd="sng">
                  <a:solidFill>
                    <a:srgbClr val="0070C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BB3383A-9DD2-3191-5B18-88C8C846A761}"/>
                    </a:ext>
                  </a:extLst>
                </p:cNvPr>
                <p:cNvSpPr txBox="1"/>
                <p:nvPr/>
              </p:nvSpPr>
              <p:spPr>
                <a:xfrm>
                  <a:off x="8026475" y="3763968"/>
                  <a:ext cx="1038440" cy="7159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2A3847"/>
                      </a:solidFill>
                      <a:latin typeface="Aptos" panose="020B0004020202020204" pitchFamily="34" charset="0"/>
                    </a:rPr>
                    <a:t>450 </a:t>
                  </a:r>
                  <a:r>
                    <a:rPr lang="en-US" altLang="zh-CN" dirty="0" err="1">
                      <a:solidFill>
                        <a:srgbClr val="2A3847"/>
                      </a:solidFill>
                      <a:latin typeface="Aptos" panose="020B0004020202020204" pitchFamily="34" charset="0"/>
                    </a:rPr>
                    <a:t>hPa</a:t>
                  </a:r>
                  <a:endParaRPr lang="en-US" dirty="0">
                    <a:solidFill>
                      <a:srgbClr val="2A3847"/>
                    </a:solidFill>
                    <a:latin typeface="Aptos" panose="020B0004020202020204" pitchFamily="34" charset="0"/>
                  </a:endParaRPr>
                </a:p>
              </p:txBody>
            </p: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395656EE-4143-3E08-069F-01E19ACAB8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56124" y="2153653"/>
                  <a:ext cx="0" cy="1961496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F64D903-E0B7-4513-5D45-EB734B451703}"/>
                  </a:ext>
                </a:extLst>
              </p:cNvPr>
              <p:cNvSpPr txBox="1"/>
              <p:nvPr/>
            </p:nvSpPr>
            <p:spPr>
              <a:xfrm>
                <a:off x="1991071" y="1667439"/>
                <a:ext cx="4069264" cy="431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2A3847"/>
                    </a:solidFill>
                  </a:rPr>
                  <a:t>Measured</a:t>
                </a:r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rgbClr val="2A3847"/>
                    </a:solidFill>
                  </a:rPr>
                  <a:t>above-cloud NO</a:t>
                </a:r>
                <a:r>
                  <a:rPr lang="en-US" baseline="-25000" dirty="0">
                    <a:solidFill>
                      <a:srgbClr val="2A3847"/>
                    </a:solidFill>
                  </a:rPr>
                  <a:t>2</a:t>
                </a:r>
                <a:r>
                  <a:rPr lang="en-US" dirty="0">
                    <a:solidFill>
                      <a:srgbClr val="2A3847"/>
                    </a:solidFill>
                  </a:rPr>
                  <a:t> VCD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AD8349-6A6B-4A05-2A61-BC0235B20DBA}"/>
                  </a:ext>
                </a:extLst>
              </p:cNvPr>
              <p:cNvSpPr txBox="1"/>
              <p:nvPr/>
            </p:nvSpPr>
            <p:spPr>
              <a:xfrm>
                <a:off x="435043" y="2004257"/>
                <a:ext cx="1615967" cy="397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2A3847"/>
                    </a:solidFill>
                  </a:rPr>
                  <a:t>TOA</a:t>
                </a:r>
              </a:p>
            </p:txBody>
          </p: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6CAE541-D3BE-0D43-32E7-867EC194BC5C}"/>
              </a:ext>
            </a:extLst>
          </p:cNvPr>
          <p:cNvSpPr txBox="1"/>
          <p:nvPr/>
        </p:nvSpPr>
        <p:spPr>
          <a:xfrm>
            <a:off x="578962" y="270415"/>
            <a:ext cx="1107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cloud-slicing technique to derive FT NO</a:t>
            </a:r>
            <a:r>
              <a:rPr lang="en-US" sz="2800" b="1" baseline="-25000" dirty="0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TEMPO</a:t>
            </a:r>
            <a:endParaRPr lang="en-US" sz="2800" baseline="-25000" dirty="0">
              <a:solidFill>
                <a:srgbClr val="1E3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E40ED5-0E45-1E82-9D36-001170E08F14}"/>
              </a:ext>
            </a:extLst>
          </p:cNvPr>
          <p:cNvGrpSpPr/>
          <p:nvPr/>
        </p:nvGrpSpPr>
        <p:grpSpPr>
          <a:xfrm>
            <a:off x="6199074" y="2206439"/>
            <a:ext cx="5111111" cy="2873796"/>
            <a:chOff x="480399" y="3543045"/>
            <a:chExt cx="5111111" cy="287379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E6446AD-459A-C149-53B6-C8F9A51EB707}"/>
                </a:ext>
              </a:extLst>
            </p:cNvPr>
            <p:cNvSpPr/>
            <p:nvPr/>
          </p:nvSpPr>
          <p:spPr>
            <a:xfrm>
              <a:off x="480399" y="3543045"/>
              <a:ext cx="5111111" cy="2873796"/>
            </a:xfrm>
            <a:prstGeom prst="rect">
              <a:avLst/>
            </a:prstGeom>
            <a:solidFill>
              <a:srgbClr val="D7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2A3847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C2C5F91-7325-8100-49D9-0F19AD2CEF62}"/>
                </a:ext>
              </a:extLst>
            </p:cNvPr>
            <p:cNvSpPr/>
            <p:nvPr/>
          </p:nvSpPr>
          <p:spPr>
            <a:xfrm>
              <a:off x="597611" y="3674245"/>
              <a:ext cx="4877638" cy="264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2A3847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8C22FCD-B885-DECD-0482-AF1F47D35891}"/>
                </a:ext>
              </a:extLst>
            </p:cNvPr>
            <p:cNvGrpSpPr/>
            <p:nvPr/>
          </p:nvGrpSpPr>
          <p:grpSpPr>
            <a:xfrm>
              <a:off x="653091" y="3754147"/>
              <a:ext cx="3131170" cy="2546765"/>
              <a:chOff x="6704320" y="2427859"/>
              <a:chExt cx="3131170" cy="2546765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026E0B5-BB46-9AA1-D4EA-672FAFD787C7}"/>
                  </a:ext>
                </a:extLst>
              </p:cNvPr>
              <p:cNvGrpSpPr/>
              <p:nvPr/>
            </p:nvGrpSpPr>
            <p:grpSpPr>
              <a:xfrm>
                <a:off x="6704320" y="2838470"/>
                <a:ext cx="3131170" cy="2136154"/>
                <a:chOff x="8241400" y="4055031"/>
                <a:chExt cx="3131170" cy="2136154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C5759752-8ADD-C2A5-9BE9-E30C9EDCB9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86076" y="4055032"/>
                  <a:ext cx="0" cy="1719180"/>
                </a:xfrm>
                <a:prstGeom prst="line">
                  <a:avLst/>
                </a:prstGeom>
                <a:ln w="28575">
                  <a:solidFill>
                    <a:srgbClr val="2A3847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C6512205-4F4F-2FDC-5975-9503A41DCA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74925" y="5763061"/>
                  <a:ext cx="2686493" cy="0"/>
                </a:xfrm>
                <a:prstGeom prst="line">
                  <a:avLst/>
                </a:prstGeom>
                <a:ln w="28575">
                  <a:solidFill>
                    <a:srgbClr val="2A3847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CBDABEC3-84F3-0B00-34E6-E60696B54250}"/>
                    </a:ext>
                  </a:extLst>
                </p:cNvPr>
                <p:cNvSpPr txBox="1"/>
                <p:nvPr/>
              </p:nvSpPr>
              <p:spPr>
                <a:xfrm>
                  <a:off x="8686076" y="5821853"/>
                  <a:ext cx="26864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2A3847"/>
                      </a:solidFill>
                      <a:ea typeface="Microsoft YaHei" panose="020B0503020204020204" pitchFamily="34" charset="-122"/>
                    </a:rPr>
                    <a:t>Above cloud NO</a:t>
                  </a:r>
                  <a:r>
                    <a:rPr lang="en-US" baseline="-25000" dirty="0">
                      <a:solidFill>
                        <a:srgbClr val="2A3847"/>
                      </a:solidFill>
                      <a:ea typeface="Microsoft YaHei" panose="020B0503020204020204" pitchFamily="34" charset="-122"/>
                    </a:rPr>
                    <a:t>2</a:t>
                  </a:r>
                  <a:r>
                    <a:rPr lang="en-US" dirty="0">
                      <a:solidFill>
                        <a:srgbClr val="2A3847"/>
                      </a:solidFill>
                      <a:ea typeface="Microsoft YaHei" panose="020B0503020204020204" pitchFamily="34" charset="-122"/>
                    </a:rPr>
                    <a:t> VCD</a:t>
                  </a:r>
                  <a:endParaRPr lang="en-US" altLang="zh-CN" dirty="0">
                    <a:solidFill>
                      <a:srgbClr val="2A3847"/>
                    </a:solidFill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0BAF50F2-931E-C6C8-8D18-9FF2DBED15F3}"/>
                    </a:ext>
                  </a:extLst>
                </p:cNvPr>
                <p:cNvSpPr txBox="1"/>
                <p:nvPr/>
              </p:nvSpPr>
              <p:spPr>
                <a:xfrm rot="16200000">
                  <a:off x="7566476" y="4729955"/>
                  <a:ext cx="171917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2A3847"/>
                      </a:solidFill>
                      <a:latin typeface="Calibri" panose="020F0502020204030204" pitchFamily="34" charset="0"/>
                      <a:ea typeface="Microsoft YaHei" panose="020B0503020204020204" pitchFamily="34" charset="-122"/>
                      <a:cs typeface="Calibri" panose="020F0502020204030204" pitchFamily="34" charset="0"/>
                    </a:rPr>
                    <a:t>Cloud pressure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BE28D2A-5BF6-2F37-820F-F986515F2A0B}"/>
                  </a:ext>
                </a:extLst>
              </p:cNvPr>
              <p:cNvGrpSpPr/>
              <p:nvPr/>
            </p:nvGrpSpPr>
            <p:grpSpPr>
              <a:xfrm>
                <a:off x="7111352" y="2427859"/>
                <a:ext cx="2715949" cy="2116005"/>
                <a:chOff x="7077899" y="2405556"/>
                <a:chExt cx="2715949" cy="211600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61AA85C6-EABA-C9AC-A0D6-B4E4716176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38090" y="4183007"/>
                      <a:ext cx="64029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𝑉𝐶𝐷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61AA85C6-EABA-C9AC-A0D6-B4E4716176F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38090" y="4183007"/>
                      <a:ext cx="640294" cy="33855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r="-38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ABB50310-E029-4F7E-13F5-C82F3FF843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77899" y="3616001"/>
                      <a:ext cx="57074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ABB50310-E029-4F7E-13F5-C82F3FF8436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77899" y="3616001"/>
                      <a:ext cx="570746" cy="33855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9C43111-9C0B-4303-C863-85C308F6118F}"/>
                    </a:ext>
                  </a:extLst>
                </p:cNvPr>
                <p:cNvSpPr txBox="1"/>
                <p:nvPr/>
              </p:nvSpPr>
              <p:spPr>
                <a:xfrm>
                  <a:off x="7461794" y="2405556"/>
                  <a:ext cx="179288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2A3847"/>
                      </a:solidFill>
                      <a:latin typeface="Calibri" panose="020F0502020204030204" pitchFamily="34" charset="0"/>
                      <a:ea typeface="Microsoft YaHei" panose="020B0503020204020204" pitchFamily="34" charset="-122"/>
                      <a:cs typeface="Calibri" panose="020F0502020204030204" pitchFamily="34" charset="0"/>
                    </a:rPr>
                    <a:t>TOA</a:t>
                  </a:r>
                </a:p>
              </p:txBody>
            </p: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91522820-C431-9FD9-012C-E3AE6AEE70D2}"/>
                    </a:ext>
                  </a:extLst>
                </p:cNvPr>
                <p:cNvGrpSpPr/>
                <p:nvPr/>
              </p:nvGrpSpPr>
              <p:grpSpPr>
                <a:xfrm>
                  <a:off x="7148996" y="2816168"/>
                  <a:ext cx="2644852" cy="1536585"/>
                  <a:chOff x="7148996" y="2816168"/>
                  <a:chExt cx="2644852" cy="1536585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E34FCFAD-EB98-8C77-3961-E5CB1BE726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86089" y="3193741"/>
                    <a:ext cx="0" cy="962620"/>
                  </a:xfrm>
                  <a:prstGeom prst="line">
                    <a:avLst/>
                  </a:prstGeom>
                  <a:ln w="12700">
                    <a:solidFill>
                      <a:schemeClr val="accent6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9A0359CD-D91C-EC4E-F44A-A50255009F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74938" y="4137785"/>
                    <a:ext cx="1701477" cy="0"/>
                  </a:xfrm>
                  <a:prstGeom prst="line">
                    <a:avLst/>
                  </a:prstGeom>
                  <a:ln w="12700">
                    <a:solidFill>
                      <a:schemeClr val="accent6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9EE7ACE-5ED0-350C-8198-0BD8B3E2FF22}"/>
                      </a:ext>
                    </a:extLst>
                  </p:cNvPr>
                  <p:cNvGrpSpPr/>
                  <p:nvPr/>
                </p:nvGrpSpPr>
                <p:grpSpPr>
                  <a:xfrm>
                    <a:off x="7306286" y="3005741"/>
                    <a:ext cx="2258685" cy="1347012"/>
                    <a:chOff x="7306286" y="3106100"/>
                    <a:chExt cx="2258685" cy="1347012"/>
                  </a:xfrm>
                </p:grpSpPr>
                <p:pic>
                  <p:nvPicPr>
                    <p:cNvPr id="101" name="Picture 100">
                      <a:extLst>
                        <a:ext uri="{FF2B5EF4-FFF2-40B4-BE49-F238E27FC236}">
                          <a16:creationId xmlns:a16="http://schemas.microsoft.com/office/drawing/2014/main" id="{D2460211-4ADC-017D-97BF-F36513C3829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>
                    <a:xfrm>
                      <a:off x="7306286" y="3106100"/>
                      <a:ext cx="570745" cy="433868"/>
                    </a:xfrm>
                    <a:custGeom>
                      <a:avLst/>
                      <a:gdLst>
                        <a:gd name="connsiteX0" fmla="*/ 0 w 800100"/>
                        <a:gd name="connsiteY0" fmla="*/ 0 h 482600"/>
                        <a:gd name="connsiteX1" fmla="*/ 800100 w 800100"/>
                        <a:gd name="connsiteY1" fmla="*/ 0 h 482600"/>
                        <a:gd name="connsiteX2" fmla="*/ 800100 w 800100"/>
                        <a:gd name="connsiteY2" fmla="*/ 482600 h 482600"/>
                        <a:gd name="connsiteX3" fmla="*/ 0 w 800100"/>
                        <a:gd name="connsiteY3" fmla="*/ 482600 h 482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00100" h="482600">
                          <a:moveTo>
                            <a:pt x="0" y="0"/>
                          </a:moveTo>
                          <a:lnTo>
                            <a:pt x="800100" y="0"/>
                          </a:lnTo>
                          <a:lnTo>
                            <a:pt x="800100" y="482600"/>
                          </a:lnTo>
                          <a:lnTo>
                            <a:pt x="0" y="4826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</p:spPr>
                </p:pic>
                <p:pic>
                  <p:nvPicPr>
                    <p:cNvPr id="103" name="Picture 102">
                      <a:extLst>
                        <a:ext uri="{FF2B5EF4-FFF2-40B4-BE49-F238E27FC236}">
                          <a16:creationId xmlns:a16="http://schemas.microsoft.com/office/drawing/2014/main" id="{7796EA66-DE6E-1B95-19C6-EBF93C00369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>
                    <a:xfrm>
                      <a:off x="7932829" y="3438431"/>
                      <a:ext cx="570745" cy="433868"/>
                    </a:xfrm>
                    <a:custGeom>
                      <a:avLst/>
                      <a:gdLst>
                        <a:gd name="connsiteX0" fmla="*/ 0 w 800100"/>
                        <a:gd name="connsiteY0" fmla="*/ 0 h 482600"/>
                        <a:gd name="connsiteX1" fmla="*/ 800100 w 800100"/>
                        <a:gd name="connsiteY1" fmla="*/ 0 h 482600"/>
                        <a:gd name="connsiteX2" fmla="*/ 800100 w 800100"/>
                        <a:gd name="connsiteY2" fmla="*/ 482600 h 482600"/>
                        <a:gd name="connsiteX3" fmla="*/ 0 w 800100"/>
                        <a:gd name="connsiteY3" fmla="*/ 482600 h 482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00100" h="482600">
                          <a:moveTo>
                            <a:pt x="0" y="0"/>
                          </a:moveTo>
                          <a:lnTo>
                            <a:pt x="800100" y="0"/>
                          </a:lnTo>
                          <a:lnTo>
                            <a:pt x="800100" y="482600"/>
                          </a:lnTo>
                          <a:lnTo>
                            <a:pt x="0" y="4826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</p:spPr>
                </p:pic>
                <p:pic>
                  <p:nvPicPr>
                    <p:cNvPr id="104" name="Picture 103">
                      <a:extLst>
                        <a:ext uri="{FF2B5EF4-FFF2-40B4-BE49-F238E27FC236}">
                          <a16:creationId xmlns:a16="http://schemas.microsoft.com/office/drawing/2014/main" id="{F4E60B1D-D409-B0A9-40EB-9163D18CC4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>
                    <a:xfrm>
                      <a:off x="8994226" y="4019244"/>
                      <a:ext cx="570745" cy="433868"/>
                    </a:xfrm>
                    <a:custGeom>
                      <a:avLst/>
                      <a:gdLst>
                        <a:gd name="connsiteX0" fmla="*/ 0 w 800100"/>
                        <a:gd name="connsiteY0" fmla="*/ 0 h 482600"/>
                        <a:gd name="connsiteX1" fmla="*/ 800100 w 800100"/>
                        <a:gd name="connsiteY1" fmla="*/ 0 h 482600"/>
                        <a:gd name="connsiteX2" fmla="*/ 800100 w 800100"/>
                        <a:gd name="connsiteY2" fmla="*/ 482600 h 482600"/>
                        <a:gd name="connsiteX3" fmla="*/ 0 w 800100"/>
                        <a:gd name="connsiteY3" fmla="*/ 482600 h 482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00100" h="482600">
                          <a:moveTo>
                            <a:pt x="0" y="0"/>
                          </a:moveTo>
                          <a:lnTo>
                            <a:pt x="800100" y="0"/>
                          </a:lnTo>
                          <a:lnTo>
                            <a:pt x="800100" y="482600"/>
                          </a:lnTo>
                          <a:lnTo>
                            <a:pt x="0" y="4826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</p:spPr>
                </p:pic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965C2580-E4D7-8FBB-13AC-3AA568F70A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7590933" y="3287077"/>
                      <a:ext cx="1682309" cy="955891"/>
                    </a:xfrm>
                    <a:prstGeom prst="line">
                      <a:avLst/>
                    </a:prstGeom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6" name="Oval 105">
                      <a:extLst>
                        <a:ext uri="{FF2B5EF4-FFF2-40B4-BE49-F238E27FC236}">
                          <a16:creationId xmlns:a16="http://schemas.microsoft.com/office/drawing/2014/main" id="{204336D3-D67D-6C13-5220-2A1E051CFB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4680" y="3226781"/>
                      <a:ext cx="192506" cy="192506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Oval 108">
                      <a:extLst>
                        <a:ext uri="{FF2B5EF4-FFF2-40B4-BE49-F238E27FC236}">
                          <a16:creationId xmlns:a16="http://schemas.microsoft.com/office/drawing/2014/main" id="{6531EAAE-E058-7AC9-E48E-8E314B2E09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2373" y="3559111"/>
                      <a:ext cx="192506" cy="192506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id="{487759C1-BDF8-3590-1A99-814DA48ABE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2620" y="4139925"/>
                      <a:ext cx="192506" cy="192506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FDA4F822-CF06-8FAB-1C55-EFBA82A69C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48996" y="2816168"/>
                    <a:ext cx="2644852" cy="0"/>
                  </a:xfrm>
                  <a:prstGeom prst="line">
                    <a:avLst/>
                  </a:prstGeom>
                  <a:ln w="25400">
                    <a:solidFill>
                      <a:srgbClr val="2A3847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8CA30767-B8D8-092B-10DC-D8F3BA600E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86089" y="2843361"/>
                    <a:ext cx="0" cy="408661"/>
                  </a:xfrm>
                  <a:prstGeom prst="line">
                    <a:avLst/>
                  </a:prstGeom>
                  <a:ln w="19050">
                    <a:solidFill>
                      <a:srgbClr val="2A3847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97A9FD38-B398-2CE8-E031-915F55C988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228626" y="2848067"/>
                    <a:ext cx="0" cy="740664"/>
                  </a:xfrm>
                  <a:prstGeom prst="line">
                    <a:avLst/>
                  </a:prstGeom>
                  <a:ln w="19050">
                    <a:solidFill>
                      <a:srgbClr val="2A3847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2E4F1A15-D506-493A-2628-72BC9EE6DD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273242" y="2843361"/>
                    <a:ext cx="6356" cy="1313000"/>
                  </a:xfrm>
                  <a:prstGeom prst="line">
                    <a:avLst/>
                  </a:prstGeom>
                  <a:ln w="19050">
                    <a:solidFill>
                      <a:srgbClr val="2A3847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ounded Rectangle 83">
                  <a:extLst>
                    <a:ext uri="{FF2B5EF4-FFF2-40B4-BE49-F238E27FC236}">
                      <a16:creationId xmlns:a16="http://schemas.microsoft.com/office/drawing/2014/main" id="{6C6F6B96-F5AD-C297-E9A5-6EF3D5B325CC}"/>
                    </a:ext>
                  </a:extLst>
                </p:cNvPr>
                <p:cNvSpPr/>
                <p:nvPr/>
              </p:nvSpPr>
              <p:spPr>
                <a:xfrm>
                  <a:off x="3871672" y="4544857"/>
                  <a:ext cx="1494892" cy="685758"/>
                </a:xfrm>
                <a:prstGeom prst="roundRect">
                  <a:avLst>
                    <a:gd name="adj" fmla="val 26424"/>
                  </a:avLst>
                </a:prstGeom>
                <a:solidFill>
                  <a:srgbClr val="0070C0"/>
                </a:solidFill>
                <a:ln>
                  <a:noFill/>
                </a:ln>
                <a:effectLst>
                  <a:outerShdw blurRad="63759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𝑁𝑂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𝑉𝐶𝐷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4" name="Rounded Rectangle 83">
                  <a:extLst>
                    <a:ext uri="{FF2B5EF4-FFF2-40B4-BE49-F238E27FC236}">
                      <a16:creationId xmlns:a16="http://schemas.microsoft.com/office/drawing/2014/main" id="{6C6F6B96-F5AD-C297-E9A5-6EF3D5B325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672" y="4544857"/>
                  <a:ext cx="1494892" cy="685758"/>
                </a:xfrm>
                <a:prstGeom prst="roundRect">
                  <a:avLst>
                    <a:gd name="adj" fmla="val 26424"/>
                  </a:avLst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>
                  <a:outerShdw blurRad="63759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D49ABC-60D4-108B-9462-C34FD500E69F}"/>
              </a:ext>
            </a:extLst>
          </p:cNvPr>
          <p:cNvGrpSpPr/>
          <p:nvPr/>
        </p:nvGrpSpPr>
        <p:grpSpPr>
          <a:xfrm>
            <a:off x="565584" y="1019105"/>
            <a:ext cx="5022107" cy="814904"/>
            <a:chOff x="422348" y="1308316"/>
            <a:chExt cx="5022107" cy="81490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99B94D-A535-6FAA-CB5F-55AA8AD63FAB}"/>
                </a:ext>
              </a:extLst>
            </p:cNvPr>
            <p:cNvSpPr txBox="1"/>
            <p:nvPr/>
          </p:nvSpPr>
          <p:spPr>
            <a:xfrm>
              <a:off x="662324" y="1476889"/>
              <a:ext cx="4782131" cy="646331"/>
            </a:xfrm>
            <a:prstGeom prst="rect">
              <a:avLst/>
            </a:prstGeom>
            <a:solidFill>
              <a:srgbClr val="D7E5F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Observing columns over adjacent fully cloudy scenes with different cloud pressures</a:t>
              </a:r>
            </a:p>
          </p:txBody>
        </p:sp>
        <p:pic>
          <p:nvPicPr>
            <p:cNvPr id="9" name="Graphic 8" descr="Badge 1 with solid fill">
              <a:extLst>
                <a:ext uri="{FF2B5EF4-FFF2-40B4-BE49-F238E27FC236}">
                  <a16:creationId xmlns:a16="http://schemas.microsoft.com/office/drawing/2014/main" id="{A2E91E1A-3A89-B530-7EFD-D8C573188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22348" y="1308316"/>
              <a:ext cx="435348" cy="43534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75536B-6626-3CF9-0351-3A4330E17571}"/>
              </a:ext>
            </a:extLst>
          </p:cNvPr>
          <p:cNvGrpSpPr/>
          <p:nvPr/>
        </p:nvGrpSpPr>
        <p:grpSpPr>
          <a:xfrm>
            <a:off x="5880777" y="1019552"/>
            <a:ext cx="5459645" cy="814904"/>
            <a:chOff x="5878326" y="1308316"/>
            <a:chExt cx="5459645" cy="81490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699E481-0BA3-5ABB-AC7E-81F321098CD9}"/>
                </a:ext>
              </a:extLst>
            </p:cNvPr>
            <p:cNvSpPr txBox="1"/>
            <p:nvPr/>
          </p:nvSpPr>
          <p:spPr>
            <a:xfrm>
              <a:off x="6139509" y="1476889"/>
              <a:ext cx="5198462" cy="646331"/>
            </a:xfrm>
            <a:prstGeom prst="rect">
              <a:avLst/>
            </a:prstGeom>
            <a:solidFill>
              <a:srgbClr val="D7E5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2A3847"/>
                  </a:solidFill>
                </a:rPr>
                <a:t>Inferring NO</a:t>
              </a:r>
              <a:r>
                <a:rPr lang="en-US" baseline="-25000" dirty="0">
                  <a:solidFill>
                    <a:srgbClr val="2A3847"/>
                  </a:solidFill>
                </a:rPr>
                <a:t>2</a:t>
              </a:r>
              <a:r>
                <a:rPr lang="en-US" dirty="0">
                  <a:solidFill>
                    <a:srgbClr val="2A3847"/>
                  </a:solidFill>
                </a:rPr>
                <a:t> concentration from the regression slope between NO</a:t>
              </a:r>
              <a:r>
                <a:rPr lang="en-US" baseline="-25000" dirty="0">
                  <a:solidFill>
                    <a:srgbClr val="2A3847"/>
                  </a:solidFill>
                </a:rPr>
                <a:t>2</a:t>
              </a:r>
              <a:r>
                <a:rPr lang="en-US" dirty="0">
                  <a:solidFill>
                    <a:srgbClr val="2A3847"/>
                  </a:solidFill>
                </a:rPr>
                <a:t> VCD and cloud pressure</a:t>
              </a:r>
            </a:p>
          </p:txBody>
        </p:sp>
        <p:pic>
          <p:nvPicPr>
            <p:cNvPr id="12" name="Graphic 11" descr="Badge with solid fill">
              <a:extLst>
                <a:ext uri="{FF2B5EF4-FFF2-40B4-BE49-F238E27FC236}">
                  <a16:creationId xmlns:a16="http://schemas.microsoft.com/office/drawing/2014/main" id="{1478F985-2434-081E-BD03-BAE917925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878326" y="1308316"/>
              <a:ext cx="435348" cy="43534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8BFB821-0B3D-8D1D-F618-B51FF34FA8E5}"/>
              </a:ext>
            </a:extLst>
          </p:cNvPr>
          <p:cNvSpPr txBox="1"/>
          <p:nvPr/>
        </p:nvSpPr>
        <p:spPr>
          <a:xfrm>
            <a:off x="5919061" y="5586008"/>
            <a:ext cx="5644259" cy="769441"/>
          </a:xfrm>
          <a:prstGeom prst="rect">
            <a:avLst/>
          </a:prstGeom>
          <a:solidFill>
            <a:srgbClr val="D7E4F1"/>
          </a:solidFill>
          <a:effectLst>
            <a:outerShdw blurRad="177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High observation density from TEMPO enables effective cloud slicing </a:t>
            </a:r>
          </a:p>
        </p:txBody>
      </p:sp>
    </p:spTree>
    <p:extLst>
      <p:ext uri="{BB962C8B-B14F-4D97-AF65-F5344CB8AC3E}">
        <p14:creationId xmlns:p14="http://schemas.microsoft.com/office/powerpoint/2010/main" val="66799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E453F-AE73-549C-7BE9-0E2F8446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B30E-EB52-F548-B287-6B5707D51D51}" type="slidenum">
              <a:rPr lang="en-US" smtClean="0"/>
              <a:t>4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ED879A-D731-DAEC-AE49-B2679C0C7FE3}"/>
              </a:ext>
            </a:extLst>
          </p:cNvPr>
          <p:cNvSpPr txBox="1"/>
          <p:nvPr/>
        </p:nvSpPr>
        <p:spPr>
          <a:xfrm>
            <a:off x="7201833" y="2774204"/>
            <a:ext cx="4990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Consistency between the two products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correlation coefficient (r): 0.30-0.73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regression slope: 1.1-1.3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TEMPO - with denser sampling - provides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significantly more data samples (3x more)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smoother background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better coverage (e.g., western US; winter)</a:t>
            </a:r>
          </a:p>
          <a:p>
            <a:r>
              <a:rPr lang="en-US" b="1" dirty="0"/>
              <a:t>with only 1 year of data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F69E7B-13C5-DB36-EEC8-302F4F7A00AF}"/>
              </a:ext>
            </a:extLst>
          </p:cNvPr>
          <p:cNvSpPr txBox="1"/>
          <p:nvPr/>
        </p:nvSpPr>
        <p:spPr>
          <a:xfrm>
            <a:off x="578962" y="270415"/>
            <a:ext cx="1107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tropospheric NO</a:t>
            </a:r>
            <a:r>
              <a:rPr lang="en-US" sz="2800" b="1" baseline="-25000" dirty="0">
                <a:solidFill>
                  <a:srgbClr val="1F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1F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TEMPO: comparison to TROPOMI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8891C1-8D3B-A18F-6B97-902177FB0479}"/>
              </a:ext>
            </a:extLst>
          </p:cNvPr>
          <p:cNvGrpSpPr/>
          <p:nvPr/>
        </p:nvGrpSpPr>
        <p:grpSpPr>
          <a:xfrm>
            <a:off x="180242" y="861791"/>
            <a:ext cx="6811573" cy="6001848"/>
            <a:chOff x="180242" y="861791"/>
            <a:chExt cx="6811573" cy="6001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3406B4-D66D-F081-FAB0-0E67FF5035D9}"/>
                </a:ext>
              </a:extLst>
            </p:cNvPr>
            <p:cNvGrpSpPr/>
            <p:nvPr/>
          </p:nvGrpSpPr>
          <p:grpSpPr>
            <a:xfrm>
              <a:off x="180242" y="861791"/>
              <a:ext cx="3722116" cy="6001848"/>
              <a:chOff x="180242" y="861791"/>
              <a:chExt cx="3722116" cy="600184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1FB0F43-9EAA-8F4C-5B7D-0FDEE1B7A863}"/>
                  </a:ext>
                </a:extLst>
              </p:cNvPr>
              <p:cNvGrpSpPr/>
              <p:nvPr/>
            </p:nvGrpSpPr>
            <p:grpSpPr>
              <a:xfrm>
                <a:off x="180242" y="861791"/>
                <a:ext cx="3722116" cy="4809778"/>
                <a:chOff x="180242" y="861791"/>
                <a:chExt cx="3722116" cy="4809778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37CAEA6-99A6-F463-3BF4-5A13230264C1}"/>
                    </a:ext>
                  </a:extLst>
                </p:cNvPr>
                <p:cNvSpPr txBox="1"/>
                <p:nvPr/>
              </p:nvSpPr>
              <p:spPr>
                <a:xfrm>
                  <a:off x="387927" y="1638952"/>
                  <a:ext cx="50436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DJF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D1EBDAE-DE24-3F71-3950-FF3CCE77FDB1}"/>
                    </a:ext>
                  </a:extLst>
                </p:cNvPr>
                <p:cNvSpPr txBox="1"/>
                <p:nvPr/>
              </p:nvSpPr>
              <p:spPr>
                <a:xfrm>
                  <a:off x="824288" y="861791"/>
                  <a:ext cx="307807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TEMPO (2023-2024, 1-year)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A3BBE10-11A7-31D4-55B3-A6F66167D485}"/>
                    </a:ext>
                  </a:extLst>
                </p:cNvPr>
                <p:cNvSpPr txBox="1"/>
                <p:nvPr/>
              </p:nvSpPr>
              <p:spPr>
                <a:xfrm>
                  <a:off x="180242" y="2860047"/>
                  <a:ext cx="71205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MAM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DE963EF-FC56-0603-AB40-CC35EE4BF954}"/>
                    </a:ext>
                  </a:extLst>
                </p:cNvPr>
                <p:cNvSpPr txBox="1"/>
                <p:nvPr/>
              </p:nvSpPr>
              <p:spPr>
                <a:xfrm>
                  <a:off x="409502" y="4081142"/>
                  <a:ext cx="46121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JJA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7F4FC8B-152D-5AB8-BEB5-3C122F5FDBF3}"/>
                    </a:ext>
                  </a:extLst>
                </p:cNvPr>
                <p:cNvSpPr txBox="1"/>
                <p:nvPr/>
              </p:nvSpPr>
              <p:spPr>
                <a:xfrm>
                  <a:off x="268024" y="5302237"/>
                  <a:ext cx="59182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SON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43CA35-97FA-5AE0-4A78-B9E01B85282B}"/>
                  </a:ext>
                </a:extLst>
              </p:cNvPr>
              <p:cNvSpPr txBox="1"/>
              <p:nvPr/>
            </p:nvSpPr>
            <p:spPr>
              <a:xfrm>
                <a:off x="1664648" y="6494307"/>
                <a:ext cx="13874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FT NO</a:t>
                </a:r>
                <a:r>
                  <a:rPr lang="en-US" baseline="-25000" dirty="0"/>
                  <a:t>2</a:t>
                </a:r>
                <a:r>
                  <a:rPr lang="en-US" dirty="0"/>
                  <a:t> (ppt)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5CAEB1-84AF-49DB-74E8-404A16B4E7E2}"/>
                </a:ext>
              </a:extLst>
            </p:cNvPr>
            <p:cNvSpPr txBox="1"/>
            <p:nvPr/>
          </p:nvSpPr>
          <p:spPr>
            <a:xfrm>
              <a:off x="3771508" y="861791"/>
              <a:ext cx="32203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TROPOMI (2018-2021, 4-year)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0EBDF1-76EF-9451-C7BD-184E3911A61C}"/>
                </a:ext>
              </a:extLst>
            </p:cNvPr>
            <p:cNvSpPr txBox="1"/>
            <p:nvPr/>
          </p:nvSpPr>
          <p:spPr>
            <a:xfrm>
              <a:off x="4707852" y="6488668"/>
              <a:ext cx="13874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FT NO</a:t>
              </a:r>
              <a:r>
                <a:rPr lang="en-US" baseline="-25000" dirty="0"/>
                <a:t>2</a:t>
              </a:r>
              <a:r>
                <a:rPr lang="en-US" dirty="0"/>
                <a:t> (ppt)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BBB86A0-CE76-C284-D511-D354349049B2}"/>
              </a:ext>
            </a:extLst>
          </p:cNvPr>
          <p:cNvSpPr txBox="1"/>
          <p:nvPr/>
        </p:nvSpPr>
        <p:spPr>
          <a:xfrm>
            <a:off x="8955233" y="6356350"/>
            <a:ext cx="2165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Dang et al.,  (in review)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EFEEF3-4FEC-3C3F-9EA3-7FC0938C6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28" y="1187171"/>
            <a:ext cx="5948580" cy="53208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F59744-B5A0-79C7-C056-09701C73925F}"/>
              </a:ext>
            </a:extLst>
          </p:cNvPr>
          <p:cNvSpPr txBox="1"/>
          <p:nvPr/>
        </p:nvSpPr>
        <p:spPr>
          <a:xfrm>
            <a:off x="7201832" y="1187171"/>
            <a:ext cx="4990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cs typeface="Arial" panose="020B0604020202020204" pitchFamily="34" charset="0"/>
              </a:rPr>
              <a:t>Seasonal 700-300 </a:t>
            </a:r>
            <a:r>
              <a:rPr lang="en-US" sz="1800" b="1" dirty="0" err="1">
                <a:cs typeface="Arial" panose="020B0604020202020204" pitchFamily="34" charset="0"/>
              </a:rPr>
              <a:t>hPa</a:t>
            </a:r>
            <a:r>
              <a:rPr lang="en-US" sz="1800" b="1" dirty="0">
                <a:cs typeface="Arial" panose="020B0604020202020204" pitchFamily="34" charset="0"/>
              </a:rPr>
              <a:t> NO</a:t>
            </a:r>
            <a:r>
              <a:rPr lang="en-US" sz="1800" b="1" baseline="-25000" dirty="0">
                <a:cs typeface="Arial" panose="020B0604020202020204" pitchFamily="34" charset="0"/>
              </a:rPr>
              <a:t>2</a:t>
            </a:r>
            <a:r>
              <a:rPr lang="en-US" sz="1800" b="1" dirty="0">
                <a:cs typeface="Arial" panose="020B0604020202020204" pitchFamily="34" charset="0"/>
              </a:rPr>
              <a:t> on 2° x 2.5°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seasonal: reversed pattern compared to the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spatial: weaker gradient than at surface</a:t>
            </a:r>
          </a:p>
        </p:txBody>
      </p:sp>
    </p:spTree>
    <p:extLst>
      <p:ext uri="{BB962C8B-B14F-4D97-AF65-F5344CB8AC3E}">
        <p14:creationId xmlns:p14="http://schemas.microsoft.com/office/powerpoint/2010/main" val="267107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94813-FD47-69DD-AC9B-EA5880E36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63" y="2273627"/>
            <a:ext cx="6711412" cy="38372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9A5104-0AB1-4C95-48D2-A41E2BCF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B30E-EB52-F548-B287-6B5707D51D51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FC474-5EC5-D635-788A-8EB3F28C6F11}"/>
              </a:ext>
            </a:extLst>
          </p:cNvPr>
          <p:cNvSpPr txBox="1"/>
          <p:nvPr/>
        </p:nvSpPr>
        <p:spPr>
          <a:xfrm>
            <a:off x="578962" y="270415"/>
            <a:ext cx="1107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with vertical profiles from aircraft campaigns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DC4406-3370-B3FA-6FE9-AD741F13BBA0}"/>
              </a:ext>
            </a:extLst>
          </p:cNvPr>
          <p:cNvSpPr txBox="1"/>
          <p:nvPr/>
        </p:nvSpPr>
        <p:spPr>
          <a:xfrm>
            <a:off x="650409" y="1040408"/>
            <a:ext cx="10891181" cy="1107996"/>
          </a:xfrm>
          <a:prstGeom prst="rect">
            <a:avLst/>
          </a:prstGeom>
          <a:solidFill>
            <a:srgbClr val="D7E5F2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Aircraft campaigns averaged on the 2° x 2.5° grid: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INTEX-B, ARCTAS, DC-3, SEAC4RS, DISCOVER-AQ, FRAPPE, WINTER, AEROMMA campaigns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PSS NO</a:t>
            </a:r>
            <a:r>
              <a:rPr lang="en-US" baseline="-25000" dirty="0"/>
              <a:t>2</a:t>
            </a:r>
            <a:r>
              <a:rPr lang="en-US" dirty="0"/>
              <a:t> inferred from observations of NO, O</a:t>
            </a:r>
            <a:r>
              <a:rPr lang="en-US" baseline="-25000" dirty="0"/>
              <a:t>3</a:t>
            </a:r>
            <a:r>
              <a:rPr lang="en-US" dirty="0"/>
              <a:t>, J(NO</a:t>
            </a:r>
            <a:r>
              <a:rPr lang="en-US" baseline="-25000" dirty="0"/>
              <a:t>2</a:t>
            </a:r>
            <a:r>
              <a:rPr lang="en-US" dirty="0"/>
              <a:t>), HO</a:t>
            </a:r>
            <a:r>
              <a:rPr lang="en-US" baseline="-250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AB6A8-ED9F-AF0B-E0D3-62EBA690BAA2}"/>
              </a:ext>
            </a:extLst>
          </p:cNvPr>
          <p:cNvSpPr txBox="1"/>
          <p:nvPr/>
        </p:nvSpPr>
        <p:spPr>
          <a:xfrm>
            <a:off x="7133890" y="2761087"/>
            <a:ext cx="452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Aircraft observations show: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values in spring and summer over the eastern US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/>
              <a:t>TEMPO captures the observed variability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better than TROPOMI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/>
              <a:t>Conservative error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14</a:t>
            </a:r>
            <a:r>
              <a:rPr lang="en-US" altLang="zh-CN" dirty="0"/>
              <a:t>%</a:t>
            </a:r>
            <a:r>
              <a:rPr lang="en-US" dirty="0"/>
              <a:t> accuracy and 50% precision in TEMPO product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A54F24-ABED-D882-AECE-CA60591AB90C}"/>
              </a:ext>
            </a:extLst>
          </p:cNvPr>
          <p:cNvGrpSpPr/>
          <p:nvPr/>
        </p:nvGrpSpPr>
        <p:grpSpPr>
          <a:xfrm>
            <a:off x="1106464" y="2394505"/>
            <a:ext cx="5637730" cy="445605"/>
            <a:chOff x="1449355" y="2082424"/>
            <a:chExt cx="5893857" cy="46584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6B2C57-5445-629C-E912-3DB480C56B5A}"/>
                </a:ext>
              </a:extLst>
            </p:cNvPr>
            <p:cNvSpPr/>
            <p:nvPr/>
          </p:nvSpPr>
          <p:spPr>
            <a:xfrm>
              <a:off x="1449355" y="2082424"/>
              <a:ext cx="5771111" cy="288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4C5127-5EE7-BB52-752F-120DDA0C963C}"/>
                </a:ext>
              </a:extLst>
            </p:cNvPr>
            <p:cNvSpPr txBox="1"/>
            <p:nvPr/>
          </p:nvSpPr>
          <p:spPr>
            <a:xfrm>
              <a:off x="1519301" y="2162162"/>
              <a:ext cx="2294734" cy="386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TEMPO vs. aircraft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51D89A-E32B-25C5-1CFF-245B92AD1A6F}"/>
                </a:ext>
              </a:extLst>
            </p:cNvPr>
            <p:cNvSpPr txBox="1"/>
            <p:nvPr/>
          </p:nvSpPr>
          <p:spPr>
            <a:xfrm>
              <a:off x="4770580" y="2162162"/>
              <a:ext cx="2572632" cy="386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TROPOMI vs. aircraft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E009586-FA07-CF92-0CE0-EB75C508DC9F}"/>
              </a:ext>
            </a:extLst>
          </p:cNvPr>
          <p:cNvSpPr txBox="1"/>
          <p:nvPr/>
        </p:nvSpPr>
        <p:spPr>
          <a:xfrm>
            <a:off x="8955233" y="6356350"/>
            <a:ext cx="2165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Dang et al.,  (in review)</a:t>
            </a:r>
          </a:p>
        </p:txBody>
      </p:sp>
    </p:spTree>
    <p:extLst>
      <p:ext uri="{BB962C8B-B14F-4D97-AF65-F5344CB8AC3E}">
        <p14:creationId xmlns:p14="http://schemas.microsoft.com/office/powerpoint/2010/main" val="328821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A26DF-F705-E04A-17A4-4509B25A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D0E2A-6F81-4837-CCB1-9C596D2F5956}"/>
              </a:ext>
            </a:extLst>
          </p:cNvPr>
          <p:cNvSpPr txBox="1"/>
          <p:nvPr/>
        </p:nvSpPr>
        <p:spPr>
          <a:xfrm>
            <a:off x="530834" y="281301"/>
            <a:ext cx="1094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enables the first diurnal observations of FT NO</a:t>
            </a:r>
            <a:r>
              <a:rPr lang="en-US" sz="2800" b="1" baseline="-25000" dirty="0">
                <a:solidFill>
                  <a:srgbClr val="1F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1F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1F3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ECB38-54B1-077D-B9BB-C2EB5CE25CF1}"/>
              </a:ext>
            </a:extLst>
          </p:cNvPr>
          <p:cNvSpPr txBox="1"/>
          <p:nvPr/>
        </p:nvSpPr>
        <p:spPr>
          <a:xfrm>
            <a:off x="9180553" y="3072604"/>
            <a:ext cx="2840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Flat in winter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midday minimum in spring-fall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A6BF3A-F626-AE3A-4B03-E5F1BDF2EA47}"/>
              </a:ext>
            </a:extLst>
          </p:cNvPr>
          <p:cNvGrpSpPr/>
          <p:nvPr/>
        </p:nvGrpSpPr>
        <p:grpSpPr>
          <a:xfrm>
            <a:off x="2755995" y="1147134"/>
            <a:ext cx="6199238" cy="5039939"/>
            <a:chOff x="108136" y="961875"/>
            <a:chExt cx="6199238" cy="503993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D870E93-1C95-6AB5-123B-D9679E0AE885}"/>
                </a:ext>
              </a:extLst>
            </p:cNvPr>
            <p:cNvGrpSpPr/>
            <p:nvPr/>
          </p:nvGrpSpPr>
          <p:grpSpPr>
            <a:xfrm>
              <a:off x="108136" y="961875"/>
              <a:ext cx="6199238" cy="5023048"/>
              <a:chOff x="3294980" y="1636295"/>
              <a:chExt cx="5194501" cy="420894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454C37F-1D01-EEF9-2AFB-CB140C945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4980" y="1720647"/>
                <a:ext cx="5194501" cy="4124589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64465B-56CE-F7B4-A608-1E1E497571A8}"/>
                  </a:ext>
                </a:extLst>
              </p:cNvPr>
              <p:cNvSpPr txBox="1"/>
              <p:nvPr/>
            </p:nvSpPr>
            <p:spPr>
              <a:xfrm>
                <a:off x="3960672" y="1636295"/>
                <a:ext cx="427065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Diurnal variation of FT NO</a:t>
                </a:r>
                <a:r>
                  <a:rPr lang="en-US" sz="1600" baseline="-25000" dirty="0"/>
                  <a:t>2</a:t>
                </a:r>
                <a:r>
                  <a:rPr lang="en-US" sz="1600" dirty="0"/>
                  <a:t> over North America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AF1D0E7-F32E-B3CA-4B40-45FFE22C407A}"/>
                </a:ext>
              </a:extLst>
            </p:cNvPr>
            <p:cNvGrpSpPr/>
            <p:nvPr/>
          </p:nvGrpSpPr>
          <p:grpSpPr>
            <a:xfrm>
              <a:off x="834444" y="1000912"/>
              <a:ext cx="5261556" cy="5000902"/>
              <a:chOff x="834444" y="1000912"/>
              <a:chExt cx="5261556" cy="50009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03493B7-195F-362A-AF1B-F17ADB6DD5FD}"/>
                  </a:ext>
                </a:extLst>
              </p:cNvPr>
              <p:cNvGrpSpPr/>
              <p:nvPr/>
            </p:nvGrpSpPr>
            <p:grpSpPr>
              <a:xfrm>
                <a:off x="834444" y="1000912"/>
                <a:ext cx="5261556" cy="2872166"/>
                <a:chOff x="834444" y="1000912"/>
                <a:chExt cx="5261556" cy="2872166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4DC0DEA-26D8-1EC7-49E9-768EAEF00F53}"/>
                    </a:ext>
                  </a:extLst>
                </p:cNvPr>
                <p:cNvSpPr txBox="1"/>
                <p:nvPr/>
              </p:nvSpPr>
              <p:spPr>
                <a:xfrm>
                  <a:off x="1418930" y="1000912"/>
                  <a:ext cx="420128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TEMPO diurnal FT NO</a:t>
                  </a:r>
                  <a:r>
                    <a:rPr lang="en-US" b="1" baseline="-25000" dirty="0"/>
                    <a:t>2</a:t>
                  </a:r>
                  <a:r>
                    <a:rPr lang="en-US" b="1" dirty="0"/>
                    <a:t> (700-300 </a:t>
                  </a:r>
                  <a:r>
                    <a:rPr lang="en-US" b="1" dirty="0" err="1"/>
                    <a:t>hPa</a:t>
                  </a:r>
                  <a:r>
                    <a:rPr lang="en-US" b="1" dirty="0"/>
                    <a:t>)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C8DB5E2-CAE2-0F24-0B15-231F401A0390}"/>
                    </a:ext>
                  </a:extLst>
                </p:cNvPr>
                <p:cNvSpPr txBox="1"/>
                <p:nvPr/>
              </p:nvSpPr>
              <p:spPr>
                <a:xfrm>
                  <a:off x="834444" y="1491078"/>
                  <a:ext cx="149024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7030A0"/>
                      </a:solidFill>
                    </a:rPr>
                    <a:t>  TEMPO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9BB2765-9FC1-2366-A43F-88BA3EAF3572}"/>
                    </a:ext>
                  </a:extLst>
                </p:cNvPr>
                <p:cNvSpPr txBox="1"/>
                <p:nvPr/>
              </p:nvSpPr>
              <p:spPr>
                <a:xfrm>
                  <a:off x="867495" y="1751198"/>
                  <a:ext cx="1223469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4DAF4A"/>
                      </a:solidFill>
                    </a:rPr>
                    <a:t>Sampled GEOS-CF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EA15624-B8CF-407D-2AC4-CB80B4A493D4}"/>
                    </a:ext>
                  </a:extLst>
                </p:cNvPr>
                <p:cNvSpPr txBox="1"/>
                <p:nvPr/>
              </p:nvSpPr>
              <p:spPr>
                <a:xfrm>
                  <a:off x="2787401" y="1495450"/>
                  <a:ext cx="50436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DJF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E32B5B4-2E64-500A-EDEA-78A80AAD050B}"/>
                    </a:ext>
                  </a:extLst>
                </p:cNvPr>
                <p:cNvSpPr txBox="1"/>
                <p:nvPr/>
              </p:nvSpPr>
              <p:spPr>
                <a:xfrm>
                  <a:off x="5383946" y="1505396"/>
                  <a:ext cx="71205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MAM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E48E01C-5ECE-B47F-BD05-1959B397ED33}"/>
                    </a:ext>
                  </a:extLst>
                </p:cNvPr>
                <p:cNvSpPr txBox="1"/>
                <p:nvPr/>
              </p:nvSpPr>
              <p:spPr>
                <a:xfrm>
                  <a:off x="2830553" y="3488586"/>
                  <a:ext cx="46121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JJA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8D02790-A4FE-19CF-4730-F000677345D9}"/>
                    </a:ext>
                  </a:extLst>
                </p:cNvPr>
                <p:cNvSpPr txBox="1"/>
                <p:nvPr/>
              </p:nvSpPr>
              <p:spPr>
                <a:xfrm>
                  <a:off x="5451712" y="3503746"/>
                  <a:ext cx="59182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SON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105185-BAC1-0403-340C-6A369BD9A202}"/>
                  </a:ext>
                </a:extLst>
              </p:cNvPr>
              <p:cNvSpPr txBox="1"/>
              <p:nvPr/>
            </p:nvSpPr>
            <p:spPr>
              <a:xfrm>
                <a:off x="1435527" y="5632482"/>
                <a:ext cx="13188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Local time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D7F555-0F72-D5D4-A080-D6629B1399C3}"/>
                  </a:ext>
                </a:extLst>
              </p:cNvPr>
              <p:cNvSpPr txBox="1"/>
              <p:nvPr/>
            </p:nvSpPr>
            <p:spPr>
              <a:xfrm>
                <a:off x="4165734" y="5632482"/>
                <a:ext cx="13188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Local time 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93DD1D7-168A-514F-C2ED-8BD627328C26}"/>
              </a:ext>
            </a:extLst>
          </p:cNvPr>
          <p:cNvSpPr txBox="1"/>
          <p:nvPr/>
        </p:nvSpPr>
        <p:spPr>
          <a:xfrm>
            <a:off x="8955233" y="6356350"/>
            <a:ext cx="2165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Dang et al.,  (in review)</a:t>
            </a:r>
          </a:p>
        </p:txBody>
      </p:sp>
    </p:spTree>
    <p:extLst>
      <p:ext uri="{BB962C8B-B14F-4D97-AF65-F5344CB8AC3E}">
        <p14:creationId xmlns:p14="http://schemas.microsoft.com/office/powerpoint/2010/main" val="177426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80B40-826E-618C-509B-4C367ED5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3E929-2A4D-5902-0B59-F6638EB28FD3}"/>
              </a:ext>
            </a:extLst>
          </p:cNvPr>
          <p:cNvSpPr txBox="1"/>
          <p:nvPr/>
        </p:nvSpPr>
        <p:spPr>
          <a:xfrm>
            <a:off x="172888" y="136525"/>
            <a:ext cx="1184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+ Geostationary Lightning Mapper (GLM) </a:t>
            </a:r>
          </a:p>
          <a:p>
            <a:pPr algn="ctr"/>
            <a:r>
              <a:rPr lang="en-US" sz="2800" b="1" dirty="0">
                <a:solidFill>
                  <a:srgbClr val="1F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 large errors in GEOS-CF lightning NO</a:t>
            </a:r>
            <a:r>
              <a:rPr lang="en-US" sz="2800" b="1" baseline="-25000" dirty="0">
                <a:solidFill>
                  <a:srgbClr val="1F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dirty="0">
                <a:solidFill>
                  <a:srgbClr val="1F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</a:t>
            </a:r>
            <a:endParaRPr lang="en-US" sz="2800" baseline="-25000" dirty="0">
              <a:solidFill>
                <a:srgbClr val="1F3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19102C-683F-2F90-FFDB-4D5DE3C605BE}"/>
              </a:ext>
            </a:extLst>
          </p:cNvPr>
          <p:cNvSpPr txBox="1"/>
          <p:nvPr/>
        </p:nvSpPr>
        <p:spPr>
          <a:xfrm>
            <a:off x="265165" y="6165328"/>
            <a:ext cx="2124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Dang et al., (in review)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BDE4CC-D745-011D-FCE9-FBF42A4E2B8C}"/>
              </a:ext>
            </a:extLst>
          </p:cNvPr>
          <p:cNvGrpSpPr/>
          <p:nvPr/>
        </p:nvGrpSpPr>
        <p:grpSpPr>
          <a:xfrm>
            <a:off x="185629" y="1271799"/>
            <a:ext cx="7115423" cy="4817802"/>
            <a:chOff x="95317" y="1181487"/>
            <a:chExt cx="7115423" cy="4817802"/>
          </a:xfrm>
        </p:grpSpPr>
        <p:sp>
          <p:nvSpPr>
            <p:cNvPr id="2" name="矩形: 圆顶角 40">
              <a:extLst>
                <a:ext uri="{FF2B5EF4-FFF2-40B4-BE49-F238E27FC236}">
                  <a16:creationId xmlns:a16="http://schemas.microsoft.com/office/drawing/2014/main" id="{8077B648-F5E1-9B79-2134-B2F493A9B8BB}"/>
                </a:ext>
              </a:extLst>
            </p:cNvPr>
            <p:cNvSpPr/>
            <p:nvPr/>
          </p:nvSpPr>
          <p:spPr>
            <a:xfrm>
              <a:off x="95318" y="1181487"/>
              <a:ext cx="7115421" cy="4817801"/>
            </a:xfrm>
            <a:prstGeom prst="round2Same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/>
                </a:gs>
              </a:gsLst>
              <a:lin ang="0" scaled="1"/>
            </a:gradFill>
            <a:ln w="3175">
              <a:solidFill>
                <a:srgbClr val="B4CBDD">
                  <a:alpha val="37000"/>
                </a:srgbClr>
              </a:solidFill>
              <a:miter lim="800000"/>
            </a:ln>
            <a:effectLst>
              <a:outerShdw blurRad="203200" sx="101000" sy="101000" algn="ctr" rotWithShape="0">
                <a:schemeClr val="tx1">
                  <a:alpha val="14000"/>
                </a:schemeClr>
              </a:outerShdw>
            </a:effectLst>
          </p:spPr>
          <p:txBody>
            <a:bodyPr rot="10800000"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C1AC04-2838-1577-DEE2-E8DC19BC0DC5}"/>
                </a:ext>
              </a:extLst>
            </p:cNvPr>
            <p:cNvSpPr txBox="1"/>
            <p:nvPr/>
          </p:nvSpPr>
          <p:spPr>
            <a:xfrm>
              <a:off x="95317" y="1181487"/>
              <a:ext cx="7115421" cy="64633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1. CTH-based </a:t>
              </a:r>
              <a:r>
                <a:rPr lang="en-US" b="1" dirty="0"/>
                <a:t>flash rate parameterization </a:t>
              </a:r>
              <a:r>
                <a:rPr lang="en-US" dirty="0"/>
                <a:t>needs improvement</a:t>
              </a:r>
            </a:p>
            <a:p>
              <a:pPr algn="ctr"/>
              <a:r>
                <a:rPr lang="en-US" dirty="0"/>
                <a:t>land-ocean contrast and diurnal variation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8ADB45-6CC8-E16F-43A1-1D0937FBB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19" y="2010463"/>
              <a:ext cx="7115421" cy="398882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A2A9BE-48B7-E1D4-890A-C635899FB721}"/>
              </a:ext>
            </a:extLst>
          </p:cNvPr>
          <p:cNvGrpSpPr/>
          <p:nvPr/>
        </p:nvGrpSpPr>
        <p:grpSpPr>
          <a:xfrm>
            <a:off x="7458593" y="1270206"/>
            <a:ext cx="4580608" cy="5519003"/>
            <a:chOff x="7458593" y="1179894"/>
            <a:chExt cx="4580608" cy="551900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253757D-9F51-F5A7-CB9F-B9F141AA106C}"/>
                </a:ext>
              </a:extLst>
            </p:cNvPr>
            <p:cNvGrpSpPr/>
            <p:nvPr/>
          </p:nvGrpSpPr>
          <p:grpSpPr>
            <a:xfrm>
              <a:off x="7458593" y="1179894"/>
              <a:ext cx="4580608" cy="5519003"/>
              <a:chOff x="7300547" y="1202472"/>
              <a:chExt cx="4580608" cy="5519003"/>
            </a:xfrm>
          </p:grpSpPr>
          <p:sp>
            <p:nvSpPr>
              <p:cNvPr id="9" name="矩形: 圆顶角 40">
                <a:extLst>
                  <a:ext uri="{FF2B5EF4-FFF2-40B4-BE49-F238E27FC236}">
                    <a16:creationId xmlns:a16="http://schemas.microsoft.com/office/drawing/2014/main" id="{1D4938BA-632B-EEB0-BEA9-DF1C16415A74}"/>
                  </a:ext>
                </a:extLst>
              </p:cNvPr>
              <p:cNvSpPr/>
              <p:nvPr/>
            </p:nvSpPr>
            <p:spPr>
              <a:xfrm>
                <a:off x="7300549" y="1202472"/>
                <a:ext cx="4520156" cy="5519003"/>
              </a:xfrm>
              <a:prstGeom prst="round2SameRect">
                <a:avLst>
                  <a:gd name="adj1" fmla="val 0"/>
                  <a:gd name="adj2" fmla="val 0"/>
                </a:avLst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/>
                  </a:gs>
                </a:gsLst>
                <a:lin ang="0" scaled="1"/>
              </a:gradFill>
              <a:ln w="3175">
                <a:solidFill>
                  <a:srgbClr val="B4CBDD">
                    <a:alpha val="37000"/>
                  </a:srgbClr>
                </a:solidFill>
                <a:miter lim="800000"/>
              </a:ln>
              <a:effectLst>
                <a:outerShdw blurRad="203200" sx="101000" sy="101000" algn="ctr" rotWithShape="0">
                  <a:schemeClr val="tx1">
                    <a:alpha val="14000"/>
                  </a:schemeClr>
                </a:outerShdw>
              </a:effectLst>
            </p:spPr>
            <p:txBody>
              <a:bodyPr rot="10800000"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cs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6E8B82-2BFF-130C-177A-695AD572CC0C}"/>
                  </a:ext>
                </a:extLst>
              </p:cNvPr>
              <p:cNvSpPr txBox="1"/>
              <p:nvPr/>
            </p:nvSpPr>
            <p:spPr>
              <a:xfrm>
                <a:off x="7300547" y="1202472"/>
                <a:ext cx="4520156" cy="36933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2. </a:t>
                </a:r>
                <a:r>
                  <a:rPr lang="en-US" b="1" dirty="0"/>
                  <a:t>NO</a:t>
                </a:r>
                <a:r>
                  <a:rPr lang="en-US" b="1" baseline="-25000" dirty="0"/>
                  <a:t>x</a:t>
                </a:r>
                <a:r>
                  <a:rPr lang="en-US" b="1" dirty="0"/>
                  <a:t>-yield per flash </a:t>
                </a:r>
                <a:r>
                  <a:rPr lang="en-US" dirty="0"/>
                  <a:t>needs to be lowered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09CE7DA-7904-0387-BBAF-1F5B37E5FB06}"/>
                  </a:ext>
                </a:extLst>
              </p:cNvPr>
              <p:cNvGrpSpPr/>
              <p:nvPr/>
            </p:nvGrpSpPr>
            <p:grpSpPr>
              <a:xfrm>
                <a:off x="8056091" y="1582881"/>
                <a:ext cx="3825064" cy="4993818"/>
                <a:chOff x="8089958" y="1729638"/>
                <a:chExt cx="3825064" cy="4993818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262E4B7E-D02A-A021-CD98-82664D5E3523}"/>
                    </a:ext>
                  </a:extLst>
                </p:cNvPr>
                <p:cNvGrpSpPr/>
                <p:nvPr/>
              </p:nvGrpSpPr>
              <p:grpSpPr>
                <a:xfrm>
                  <a:off x="8089958" y="1729638"/>
                  <a:ext cx="2820766" cy="3192007"/>
                  <a:chOff x="8762410" y="1842728"/>
                  <a:chExt cx="3487057" cy="3945989"/>
                </a:xfrm>
              </p:grpSpPr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667CC3E7-AFCF-5195-B343-68B1C07024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762410" y="4341851"/>
                    <a:ext cx="3485637" cy="1446866"/>
                  </a:xfrm>
                  <a:prstGeom prst="rect">
                    <a:avLst/>
                  </a:prstGeom>
                </p:spPr>
              </p:pic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5E780F2-E7E9-16A5-3C11-2F8A87B293DE}"/>
                      </a:ext>
                    </a:extLst>
                  </p:cNvPr>
                  <p:cNvSpPr txBox="1"/>
                  <p:nvPr/>
                </p:nvSpPr>
                <p:spPr>
                  <a:xfrm>
                    <a:off x="9938724" y="3956710"/>
                    <a:ext cx="1272138" cy="4185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/>
                      <a:t>GEOS-CF</a:t>
                    </a:r>
                  </a:p>
                </p:txBody>
              </p:sp>
              <p:pic>
                <p:nvPicPr>
                  <p:cNvPr id="23" name="Picture 22">
                    <a:extLst>
                      <a:ext uri="{FF2B5EF4-FFF2-40B4-BE49-F238E27FC236}">
                        <a16:creationId xmlns:a16="http://schemas.microsoft.com/office/drawing/2014/main" id="{6C0E18A7-E171-5A82-5DE2-CD87FFF4E5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763830" y="2243381"/>
                    <a:ext cx="3485637" cy="1808172"/>
                  </a:xfrm>
                  <a:prstGeom prst="rect">
                    <a:avLst/>
                  </a:prstGeom>
                </p:spPr>
              </p:pic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580482E-B79E-885A-4751-888DF54CCBC6}"/>
                      </a:ext>
                    </a:extLst>
                  </p:cNvPr>
                  <p:cNvSpPr txBox="1"/>
                  <p:nvPr/>
                </p:nvSpPr>
                <p:spPr>
                  <a:xfrm>
                    <a:off x="10051417" y="1856421"/>
                    <a:ext cx="1022927" cy="4185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/>
                      <a:t>TEMPO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26627E39-8663-8F1C-E76A-4ED80353B8F4}"/>
                      </a:ext>
                    </a:extLst>
                  </p:cNvPr>
                  <p:cNvSpPr txBox="1"/>
                  <p:nvPr/>
                </p:nvSpPr>
                <p:spPr>
                  <a:xfrm>
                    <a:off x="11157458" y="1842728"/>
                    <a:ext cx="990745" cy="4185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/>
                      <a:t>FT NO</a:t>
                    </a:r>
                    <a:r>
                      <a:rPr lang="en-US" sz="1600" baseline="-25000" dirty="0"/>
                      <a:t>2</a:t>
                    </a:r>
                  </a:p>
                </p:txBody>
              </p:sp>
            </p:grp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106E2C69-2FF4-A282-8866-0D1C45ACC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89958" y="4991298"/>
                  <a:ext cx="2991098" cy="1732158"/>
                </a:xfrm>
                <a:prstGeom prst="rect">
                  <a:avLst/>
                </a:prstGeom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747894-B5C5-EC97-22F0-10FBEDFF5A56}"/>
                    </a:ext>
                  </a:extLst>
                </p:cNvPr>
                <p:cNvSpPr txBox="1"/>
                <p:nvPr/>
              </p:nvSpPr>
              <p:spPr>
                <a:xfrm>
                  <a:off x="10111622" y="5189573"/>
                  <a:ext cx="180340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/>
                    <a:t>500 mol N flash</a:t>
                  </a:r>
                  <a:r>
                    <a:rPr lang="en-US" sz="1600" baseline="30000" dirty="0"/>
                    <a:t>-1</a:t>
                  </a:r>
                  <a:r>
                    <a:rPr lang="en-US" sz="1600" dirty="0"/>
                    <a:t> 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70AD157-30C5-36A5-F663-1C1B0C943499}"/>
                    </a:ext>
                  </a:extLst>
                </p:cNvPr>
                <p:cNvSpPr txBox="1"/>
                <p:nvPr/>
              </p:nvSpPr>
              <p:spPr>
                <a:xfrm>
                  <a:off x="10111622" y="6047210"/>
                  <a:ext cx="180340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/>
                    <a:t>260 mol N flash</a:t>
                  </a:r>
                  <a:r>
                    <a:rPr lang="en-US" sz="1600" baseline="30000" dirty="0"/>
                    <a:t>-1</a:t>
                  </a:r>
                  <a:r>
                    <a:rPr lang="en-US" sz="1600" dirty="0"/>
                    <a:t> </a:t>
                  </a:r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9957AC-21F5-3043-1BEF-1965485CE1D6}"/>
                </a:ext>
              </a:extLst>
            </p:cNvPr>
            <p:cNvSpPr txBox="1"/>
            <p:nvPr/>
          </p:nvSpPr>
          <p:spPr>
            <a:xfrm>
              <a:off x="10206039" y="3270567"/>
              <a:ext cx="801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FT NO</a:t>
              </a:r>
              <a:r>
                <a:rPr lang="en-US" sz="1600" baseline="-25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113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95F2FED9-D13B-E128-CCF1-49A71DA989FC}"/>
              </a:ext>
            </a:extLst>
          </p:cNvPr>
          <p:cNvGrpSpPr/>
          <p:nvPr/>
        </p:nvGrpSpPr>
        <p:grpSpPr>
          <a:xfrm>
            <a:off x="169225" y="793635"/>
            <a:ext cx="10244726" cy="6070004"/>
            <a:chOff x="169225" y="793635"/>
            <a:chExt cx="10244726" cy="60700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166F136-8405-803D-00A8-9B6560D53938}"/>
                </a:ext>
              </a:extLst>
            </p:cNvPr>
            <p:cNvGrpSpPr/>
            <p:nvPr/>
          </p:nvGrpSpPr>
          <p:grpSpPr>
            <a:xfrm>
              <a:off x="433246" y="793635"/>
              <a:ext cx="8397589" cy="6063841"/>
              <a:chOff x="551052" y="306990"/>
              <a:chExt cx="8474270" cy="611921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5292321-4C98-4E55-0F00-3DEA4F74C0B1}"/>
                  </a:ext>
                </a:extLst>
              </p:cNvPr>
              <p:cNvGrpSpPr/>
              <p:nvPr/>
            </p:nvGrpSpPr>
            <p:grpSpPr>
              <a:xfrm>
                <a:off x="551052" y="306990"/>
                <a:ext cx="8474270" cy="6119210"/>
                <a:chOff x="551052" y="306990"/>
                <a:chExt cx="8474270" cy="6119210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5854DF98-C92A-E492-8A29-83E0D829C4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1052" y="431800"/>
                  <a:ext cx="5842000" cy="5994400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A334BFB2-1632-F1F4-EE31-582FF757C4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94822" y="306990"/>
                  <a:ext cx="2730500" cy="6108700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2A1C01F-E782-C765-591E-483EACEC9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1377" y="456983"/>
                <a:ext cx="2691282" cy="5953825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9F94EE8-6B24-82A0-EDFF-4FC4FB7601F3}"/>
                </a:ext>
              </a:extLst>
            </p:cNvPr>
            <p:cNvGrpSpPr/>
            <p:nvPr/>
          </p:nvGrpSpPr>
          <p:grpSpPr>
            <a:xfrm>
              <a:off x="169225" y="861791"/>
              <a:ext cx="6038319" cy="6001848"/>
              <a:chOff x="169225" y="861791"/>
              <a:chExt cx="6038319" cy="600184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2C7700A-EED2-24F8-3780-CE3C3A816829}"/>
                  </a:ext>
                </a:extLst>
              </p:cNvPr>
              <p:cNvGrpSpPr/>
              <p:nvPr/>
            </p:nvGrpSpPr>
            <p:grpSpPr>
              <a:xfrm>
                <a:off x="169225" y="861791"/>
                <a:ext cx="5474027" cy="6001848"/>
                <a:chOff x="169225" y="861791"/>
                <a:chExt cx="5474027" cy="600184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76A38F9-BA45-B62E-7A54-86107052AC01}"/>
                    </a:ext>
                  </a:extLst>
                </p:cNvPr>
                <p:cNvGrpSpPr/>
                <p:nvPr/>
              </p:nvGrpSpPr>
              <p:grpSpPr>
                <a:xfrm>
                  <a:off x="169225" y="861791"/>
                  <a:ext cx="2982645" cy="6001848"/>
                  <a:chOff x="169225" y="861791"/>
                  <a:chExt cx="2982645" cy="6001848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458D7E13-E987-0124-04BE-705B4F630061}"/>
                      </a:ext>
                    </a:extLst>
                  </p:cNvPr>
                  <p:cNvGrpSpPr/>
                  <p:nvPr/>
                </p:nvGrpSpPr>
                <p:grpSpPr>
                  <a:xfrm>
                    <a:off x="169225" y="861791"/>
                    <a:ext cx="2982645" cy="4809778"/>
                    <a:chOff x="169225" y="861791"/>
                    <a:chExt cx="2982645" cy="4809778"/>
                  </a:xfrm>
                </p:grpSpPr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008489CC-BE3B-76BC-9A17-C5E150C8AD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5893" y="1638952"/>
                      <a:ext cx="504369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DJF</a:t>
                      </a:r>
                    </a:p>
                  </p:txBody>
                </p: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73F19F39-C8A1-A23B-FA9D-B1FB568984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5082" y="861791"/>
                      <a:ext cx="1866788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TEMPO </a:t>
                      </a:r>
                    </a:p>
                  </p:txBody>
                </p: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99684396-68D7-1F8E-3220-2ACAE3D7E4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9225" y="2860047"/>
                      <a:ext cx="712054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MAM</a:t>
                      </a:r>
                    </a:p>
                  </p:txBody>
                </p:sp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94F28567-EB76-0355-F11A-F0CF94CF4E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9502" y="4081142"/>
                      <a:ext cx="461217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JJA</a:t>
                      </a:r>
                    </a:p>
                  </p:txBody>
                </p:sp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30F0371A-A7CC-75D7-F57B-65CB6DB78D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8024" y="5302237"/>
                      <a:ext cx="591829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SON</a:t>
                      </a:r>
                    </a:p>
                  </p:txBody>
                </p: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E07F7F1-96AA-5B7D-8FF6-16EF1B748A69}"/>
                      </a:ext>
                    </a:extLst>
                  </p:cNvPr>
                  <p:cNvSpPr txBox="1"/>
                  <p:nvPr/>
                </p:nvSpPr>
                <p:spPr>
                  <a:xfrm>
                    <a:off x="1664648" y="6494307"/>
                    <a:ext cx="138749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FT NO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 (ppt)</a:t>
                    </a:r>
                  </a:p>
                </p:txBody>
              </p: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8EEF394-9E5E-22EB-F18E-500F35BEBCFC}"/>
                    </a:ext>
                  </a:extLst>
                </p:cNvPr>
                <p:cNvSpPr txBox="1"/>
                <p:nvPr/>
              </p:nvSpPr>
              <p:spPr>
                <a:xfrm>
                  <a:off x="4255756" y="6488668"/>
                  <a:ext cx="138749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FT NO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(ppt)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922938-9EBE-94DB-FBA6-D54E0DBD9B6A}"/>
                  </a:ext>
                </a:extLst>
              </p:cNvPr>
              <p:cNvSpPr txBox="1"/>
              <p:nvPr/>
            </p:nvSpPr>
            <p:spPr>
              <a:xfrm>
                <a:off x="3608261" y="861791"/>
                <a:ext cx="259928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GEOS-Chem </a:t>
                </a:r>
                <a:r>
                  <a:rPr lang="en-US" i="1" dirty="0"/>
                  <a:t>Yield_150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AF2187-F1CE-0D9E-8127-4FF34B913ED0}"/>
                </a:ext>
              </a:extLst>
            </p:cNvPr>
            <p:cNvSpPr/>
            <p:nvPr/>
          </p:nvSpPr>
          <p:spPr>
            <a:xfrm>
              <a:off x="6210979" y="822624"/>
              <a:ext cx="4202972" cy="6024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945D89-C04A-D267-886F-C7064D8A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E3A73-C001-BF9B-C2EC-1CAB0BE895F7}"/>
              </a:ext>
            </a:extLst>
          </p:cNvPr>
          <p:cNvSpPr txBox="1"/>
          <p:nvPr/>
        </p:nvSpPr>
        <p:spPr>
          <a:xfrm>
            <a:off x="9007712" y="6369635"/>
            <a:ext cx="2010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Dang et al., (in prep.)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16BFB-8CAB-04DB-2256-B8804A5435E0}"/>
              </a:ext>
            </a:extLst>
          </p:cNvPr>
          <p:cNvSpPr txBox="1"/>
          <p:nvPr/>
        </p:nvSpPr>
        <p:spPr>
          <a:xfrm>
            <a:off x="578961" y="270415"/>
            <a:ext cx="11164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Constraining lightning NO</a:t>
            </a:r>
            <a:r>
              <a:rPr lang="en-US" sz="2800" b="1" baseline="-25000" dirty="0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dirty="0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 using TEMPO and GLM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2E1E22F-F19E-D2C4-AC2C-12E4363A2D76}"/>
              </a:ext>
            </a:extLst>
          </p:cNvPr>
          <p:cNvGrpSpPr/>
          <p:nvPr/>
        </p:nvGrpSpPr>
        <p:grpSpPr>
          <a:xfrm>
            <a:off x="6624799" y="1528057"/>
            <a:ext cx="5143276" cy="1452729"/>
            <a:chOff x="6624799" y="1196366"/>
            <a:chExt cx="5143276" cy="14527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19DE0F-95ED-FA33-ADDE-7F63E5283A81}"/>
                </a:ext>
              </a:extLst>
            </p:cNvPr>
            <p:cNvSpPr txBox="1"/>
            <p:nvPr/>
          </p:nvSpPr>
          <p:spPr>
            <a:xfrm>
              <a:off x="6624799" y="1633432"/>
              <a:ext cx="4634264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accent1"/>
                  </a:solidFill>
                </a:rPr>
                <a:t>For flash rates ⇢ </a:t>
              </a:r>
              <a:r>
                <a:rPr lang="en-US" dirty="0"/>
                <a:t>prescribed hourly GLM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915DF2-0C90-F997-2E4E-CAE2A5F74BCC}"/>
                </a:ext>
              </a:extLst>
            </p:cNvPr>
            <p:cNvSpPr txBox="1"/>
            <p:nvPr/>
          </p:nvSpPr>
          <p:spPr>
            <a:xfrm>
              <a:off x="6625188" y="2002764"/>
              <a:ext cx="5142887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accent1"/>
                  </a:solidFill>
                </a:rPr>
                <a:t>For NO</a:t>
              </a:r>
              <a:r>
                <a:rPr lang="en-US" b="1" baseline="-25000" dirty="0">
                  <a:solidFill>
                    <a:schemeClr val="accent1"/>
                  </a:solidFill>
                </a:rPr>
                <a:t>x</a:t>
              </a:r>
              <a:r>
                <a:rPr lang="en-US" b="1" dirty="0">
                  <a:solidFill>
                    <a:schemeClr val="accent1"/>
                  </a:solidFill>
                </a:rPr>
                <a:t> yield per flash ⇢ </a:t>
              </a:r>
              <a:r>
                <a:rPr lang="en-US" dirty="0">
                  <a:solidFill>
                    <a:schemeClr val="tx1"/>
                  </a:solidFill>
                </a:rPr>
                <a:t>adjust yield to best </a:t>
              </a:r>
              <a:r>
                <a:rPr lang="en-US" dirty="0"/>
                <a:t>match TEMPO FT NO</a:t>
              </a:r>
              <a:r>
                <a:rPr lang="en-US" baseline="-25000" dirty="0"/>
                <a:t>2</a:t>
              </a:r>
              <a:r>
                <a:rPr lang="en-US" dirty="0"/>
                <a:t> observations</a:t>
              </a:r>
              <a:r>
                <a:rPr lang="en-US" b="1" dirty="0">
                  <a:solidFill>
                    <a:schemeClr val="accent1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094452-1AA6-9389-061A-4ED1B999396F}"/>
                </a:ext>
              </a:extLst>
            </p:cNvPr>
            <p:cNvSpPr txBox="1"/>
            <p:nvPr/>
          </p:nvSpPr>
          <p:spPr>
            <a:xfrm>
              <a:off x="6625188" y="1196366"/>
              <a:ext cx="4020234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Constraining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tx1"/>
                  </a:solidFill>
                </a:rPr>
                <a:t>l</a:t>
              </a:r>
              <a:r>
                <a:rPr lang="en-US" sz="2000" b="1" dirty="0">
                  <a:solidFill>
                    <a:schemeClr val="tx1"/>
                  </a:solidFill>
                </a:rPr>
                <a:t>ightning emissions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9F0558-6D0A-AE6A-85B8-74D8FFA5B37A}"/>
              </a:ext>
            </a:extLst>
          </p:cNvPr>
          <p:cNvGrpSpPr/>
          <p:nvPr/>
        </p:nvGrpSpPr>
        <p:grpSpPr>
          <a:xfrm>
            <a:off x="6624798" y="3710505"/>
            <a:ext cx="4877542" cy="1631216"/>
            <a:chOff x="6648414" y="2764615"/>
            <a:chExt cx="4877542" cy="16312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85E899-2B21-0573-81B1-F21885BEE3BF}"/>
                </a:ext>
              </a:extLst>
            </p:cNvPr>
            <p:cNvSpPr txBox="1"/>
            <p:nvPr/>
          </p:nvSpPr>
          <p:spPr>
            <a:xfrm>
              <a:off x="6648414" y="3472501"/>
              <a:ext cx="48771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TEMPO</a:t>
              </a:r>
              <a:r>
                <a:rPr lang="en-US" altLang="zh-CN" dirty="0"/>
                <a:t>-model</a:t>
              </a:r>
              <a:r>
                <a:rPr lang="zh-CN" altLang="en-US" dirty="0"/>
                <a:t> </a:t>
              </a:r>
              <a:r>
                <a:rPr lang="en-US" dirty="0"/>
                <a:t>difference has been reduced to 0-2 ppt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Good agreement in diurnal cycle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4C54C9-B8F6-F58E-ADC4-E4DA09E080EA}"/>
                </a:ext>
              </a:extLst>
            </p:cNvPr>
            <p:cNvSpPr txBox="1"/>
            <p:nvPr/>
          </p:nvSpPr>
          <p:spPr>
            <a:xfrm>
              <a:off x="6648804" y="2764615"/>
              <a:ext cx="4877152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A yield of 150 mol N flash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-1</a:t>
              </a:r>
              <a:r>
                <a:rPr lang="en-US" sz="2000" b="1" dirty="0">
                  <a:solidFill>
                    <a:schemeClr val="tx1"/>
                  </a:solidFill>
                </a:rPr>
                <a:t> appears most reasonable for North America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32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46A325-5C2E-2DF3-3829-BAF0920952AE}"/>
              </a:ext>
            </a:extLst>
          </p:cNvPr>
          <p:cNvSpPr txBox="1"/>
          <p:nvPr/>
        </p:nvSpPr>
        <p:spPr>
          <a:xfrm>
            <a:off x="580054" y="1459645"/>
            <a:ext cx="9615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B9E76"/>
                </a:solidFill>
              </a:rPr>
              <a:t>Emission (70%) </a:t>
            </a:r>
            <a:r>
              <a:rPr lang="en-US" dirty="0"/>
              <a:t>+ </a:t>
            </a:r>
            <a:r>
              <a:rPr lang="en-US" b="1" dirty="0">
                <a:solidFill>
                  <a:srgbClr val="4B72B0"/>
                </a:solidFill>
              </a:rPr>
              <a:t>convection (10-20%) </a:t>
            </a:r>
            <a:r>
              <a:rPr lang="en-US" dirty="0"/>
              <a:t>account for 80-90% of total FT NO</a:t>
            </a:r>
            <a:r>
              <a:rPr lang="en-US" baseline="-25000" dirty="0"/>
              <a:t>x</a:t>
            </a:r>
            <a:r>
              <a:rPr lang="en-US" dirty="0"/>
              <a:t> sources.</a:t>
            </a:r>
          </a:p>
          <a:p>
            <a:r>
              <a:rPr lang="en-US" b="1" dirty="0">
                <a:solidFill>
                  <a:srgbClr val="1B9E76"/>
                </a:solidFill>
              </a:rPr>
              <a:t>	Aviation</a:t>
            </a:r>
            <a:r>
              <a:rPr lang="en-US" b="1" dirty="0"/>
              <a:t> </a:t>
            </a:r>
            <a:r>
              <a:rPr lang="en-US" dirty="0"/>
              <a:t>dominants in winter (up to 40%); </a:t>
            </a:r>
          </a:p>
          <a:p>
            <a:r>
              <a:rPr lang="en-US" b="1" dirty="0">
                <a:solidFill>
                  <a:srgbClr val="A6D953"/>
                </a:solidFill>
              </a:rPr>
              <a:t>	Lightning</a:t>
            </a:r>
            <a:r>
              <a:rPr lang="en-US" dirty="0"/>
              <a:t> dominants in other seasons (up to 60% in summer).</a:t>
            </a:r>
          </a:p>
          <a:p>
            <a:r>
              <a:rPr lang="en-US" dirty="0"/>
              <a:t>	</a:t>
            </a:r>
            <a:r>
              <a:rPr lang="en-US" b="1" dirty="0">
                <a:solidFill>
                  <a:srgbClr val="4B72B0"/>
                </a:solidFill>
              </a:rPr>
              <a:t>Convection</a:t>
            </a:r>
            <a:r>
              <a:rPr lang="en-US" dirty="0"/>
              <a:t> contribution is strongest in summer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66E2F-3CF1-CACE-F3C3-CEF1C384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4054-EDAC-AC46-9928-75171971308E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BA42E8-0A88-F9FE-AEE4-3AE81B680670}"/>
              </a:ext>
            </a:extLst>
          </p:cNvPr>
          <p:cNvGrpSpPr/>
          <p:nvPr/>
        </p:nvGrpSpPr>
        <p:grpSpPr>
          <a:xfrm>
            <a:off x="869932" y="2744609"/>
            <a:ext cx="9325435" cy="3794303"/>
            <a:chOff x="578961" y="2927171"/>
            <a:chExt cx="9325435" cy="37943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5D878C-D58D-4E9C-9029-F8EF62892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961" y="2927171"/>
              <a:ext cx="9325435" cy="379430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D3F9B3-B6E6-C782-5C54-5482B7AB6208}"/>
                </a:ext>
              </a:extLst>
            </p:cNvPr>
            <p:cNvSpPr txBox="1"/>
            <p:nvPr/>
          </p:nvSpPr>
          <p:spPr>
            <a:xfrm>
              <a:off x="646695" y="3344841"/>
              <a:ext cx="1416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For entire TEMPO FOV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7F12AB-B4BE-34C1-4993-5BE476DB115A}"/>
              </a:ext>
            </a:extLst>
          </p:cNvPr>
          <p:cNvSpPr txBox="1"/>
          <p:nvPr/>
        </p:nvSpPr>
        <p:spPr>
          <a:xfrm>
            <a:off x="9007712" y="6369635"/>
            <a:ext cx="2010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Dang et al., (in prep.)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26B41-E1D0-7CEC-D619-631D74C8E41D}"/>
              </a:ext>
            </a:extLst>
          </p:cNvPr>
          <p:cNvSpPr txBox="1"/>
          <p:nvPr/>
        </p:nvSpPr>
        <p:spPr>
          <a:xfrm>
            <a:off x="578961" y="991867"/>
            <a:ext cx="610981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NO</a:t>
            </a:r>
            <a:r>
              <a:rPr lang="en-US" sz="2000" b="1" baseline="-25000" dirty="0"/>
              <a:t>x</a:t>
            </a:r>
            <a:r>
              <a:rPr lang="en-US" sz="2000" b="1" dirty="0"/>
              <a:t> family: NO + NO</a:t>
            </a:r>
            <a:r>
              <a:rPr lang="en-US" sz="2000" b="1" baseline="-25000" dirty="0"/>
              <a:t>2</a:t>
            </a:r>
            <a:r>
              <a:rPr lang="en-US" sz="2000" b="1" dirty="0"/>
              <a:t> + NO</a:t>
            </a:r>
            <a:r>
              <a:rPr lang="en-US" sz="2000" b="1" baseline="-25000" dirty="0"/>
              <a:t>3</a:t>
            </a:r>
            <a:r>
              <a:rPr lang="en-US" sz="2000" b="1" dirty="0"/>
              <a:t> + 2N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  <a:r>
              <a:rPr lang="en-US" sz="2000" b="1" baseline="-25000" dirty="0"/>
              <a:t>5</a:t>
            </a:r>
            <a:r>
              <a:rPr lang="en-US" sz="2000" b="1" dirty="0"/>
              <a:t> + HONO + HNO</a:t>
            </a:r>
            <a:r>
              <a:rPr lang="en-US" sz="2000" b="1" baseline="-25000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003BE-7CB0-0FBB-A17C-DD14265C6CD8}"/>
              </a:ext>
            </a:extLst>
          </p:cNvPr>
          <p:cNvSpPr txBox="1"/>
          <p:nvPr/>
        </p:nvSpPr>
        <p:spPr>
          <a:xfrm>
            <a:off x="578961" y="270415"/>
            <a:ext cx="1143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analysis – contributions of individual processes to FT NO</a:t>
            </a:r>
            <a:r>
              <a:rPr lang="en-US" sz="2800" b="1" baseline="-25000" dirty="0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2523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18122</TotalTime>
  <Words>1037</Words>
  <Application>Microsoft Macintosh PowerPoint</Application>
  <PresentationFormat>Widescreen</PresentationFormat>
  <Paragraphs>190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Avenir Book</vt:lpstr>
      <vt:lpstr>Calibri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Ruijun Dang</dc:creator>
  <cp:lastModifiedBy>Ruijun Dang</cp:lastModifiedBy>
  <cp:revision>1716</cp:revision>
  <dcterms:created xsi:type="dcterms:W3CDTF">2025-07-11T14:22:25Z</dcterms:created>
  <dcterms:modified xsi:type="dcterms:W3CDTF">2025-08-20T15:28:20Z</dcterms:modified>
</cp:coreProperties>
</file>