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79" r:id="rId4"/>
    <p:sldId id="261" r:id="rId5"/>
    <p:sldId id="268" r:id="rId6"/>
    <p:sldId id="270" r:id="rId7"/>
    <p:sldId id="276" r:id="rId8"/>
    <p:sldId id="277" r:id="rId9"/>
    <p:sldId id="278" r:id="rId10"/>
    <p:sldId id="280" r:id="rId11"/>
    <p:sldId id="271" r:id="rId12"/>
    <p:sldId id="269" r:id="rId13"/>
    <p:sldId id="262" r:id="rId14"/>
    <p:sldId id="266" r:id="rId15"/>
    <p:sldId id="27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100"/>
    <a:srgbClr val="DAE9F7"/>
    <a:srgbClr val="0B76A0"/>
    <a:srgbClr val="B4E6FA"/>
    <a:srgbClr val="0A8416"/>
    <a:srgbClr val="00B050"/>
    <a:srgbClr val="1F3B96"/>
    <a:srgbClr val="FF27C8"/>
    <a:srgbClr val="468AD3"/>
    <a:srgbClr val="3F83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5C8292-3B76-4E3D-84D7-035F93818B8B}" v="2" dt="2025-08-21T14:10:30.7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86015" autoAdjust="0"/>
  </p:normalViewPr>
  <p:slideViewPr>
    <p:cSldViewPr snapToGrid="0">
      <p:cViewPr varScale="1">
        <p:scale>
          <a:sx n="60" d="100"/>
          <a:sy n="60" d="100"/>
        </p:scale>
        <p:origin x="10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ra Lietzke" userId="b5e6df5e-b738-4ea7-a1b2-66095d35876a" providerId="ADAL" clId="{3C5C8292-3B76-4E3D-84D7-035F93818B8B}"/>
    <pc:docChg chg="undo custSel modSld">
      <pc:chgData name="Clara Lietzke" userId="b5e6df5e-b738-4ea7-a1b2-66095d35876a" providerId="ADAL" clId="{3C5C8292-3B76-4E3D-84D7-035F93818B8B}" dt="2025-08-21T14:12:40.036" v="27" actId="1076"/>
      <pc:docMkLst>
        <pc:docMk/>
      </pc:docMkLst>
      <pc:sldChg chg="addSp modSp mod modNotesTx">
        <pc:chgData name="Clara Lietzke" userId="b5e6df5e-b738-4ea7-a1b2-66095d35876a" providerId="ADAL" clId="{3C5C8292-3B76-4E3D-84D7-035F93818B8B}" dt="2025-08-21T14:12:40.036" v="27" actId="1076"/>
        <pc:sldMkLst>
          <pc:docMk/>
          <pc:sldMk cId="1660649390" sldId="257"/>
        </pc:sldMkLst>
        <pc:picChg chg="add mod">
          <ac:chgData name="Clara Lietzke" userId="b5e6df5e-b738-4ea7-a1b2-66095d35876a" providerId="ADAL" clId="{3C5C8292-3B76-4E3D-84D7-035F93818B8B}" dt="2025-08-21T14:12:34.119" v="25" actId="1076"/>
          <ac:picMkLst>
            <pc:docMk/>
            <pc:sldMk cId="1660649390" sldId="257"/>
            <ac:picMk id="4" creationId="{1BC7A3F2-AC88-137D-7914-0BE4DEA7D654}"/>
          </ac:picMkLst>
        </pc:picChg>
        <pc:picChg chg="mod">
          <ac:chgData name="Clara Lietzke" userId="b5e6df5e-b738-4ea7-a1b2-66095d35876a" providerId="ADAL" clId="{3C5C8292-3B76-4E3D-84D7-035F93818B8B}" dt="2025-08-21T14:12:40.036" v="27" actId="1076"/>
          <ac:picMkLst>
            <pc:docMk/>
            <pc:sldMk cId="1660649390" sldId="257"/>
            <ac:picMk id="5" creationId="{36F544DB-2191-4F82-1F47-281104D09A49}"/>
          </ac:picMkLst>
        </pc:picChg>
        <pc:picChg chg="add mod">
          <ac:chgData name="Clara Lietzke" userId="b5e6df5e-b738-4ea7-a1b2-66095d35876a" providerId="ADAL" clId="{3C5C8292-3B76-4E3D-84D7-035F93818B8B}" dt="2025-08-21T14:10:47.712" v="19" actId="1076"/>
          <ac:picMkLst>
            <pc:docMk/>
            <pc:sldMk cId="1660649390" sldId="257"/>
            <ac:picMk id="6" creationId="{83039C6A-C9B0-D12F-8FB2-57D5F3F5DEFD}"/>
          </ac:picMkLst>
        </pc:picChg>
      </pc:sldChg>
      <pc:sldChg chg="modNotesTx">
        <pc:chgData name="Clara Lietzke" userId="b5e6df5e-b738-4ea7-a1b2-66095d35876a" providerId="ADAL" clId="{3C5C8292-3B76-4E3D-84D7-035F93818B8B}" dt="2025-08-21T13:06:33.930" v="1" actId="20577"/>
        <pc:sldMkLst>
          <pc:docMk/>
          <pc:sldMk cId="1660169215" sldId="258"/>
        </pc:sldMkLst>
      </pc:sldChg>
      <pc:sldChg chg="modNotesTx">
        <pc:chgData name="Clara Lietzke" userId="b5e6df5e-b738-4ea7-a1b2-66095d35876a" providerId="ADAL" clId="{3C5C8292-3B76-4E3D-84D7-035F93818B8B}" dt="2025-08-21T13:06:45.729" v="3" actId="20577"/>
        <pc:sldMkLst>
          <pc:docMk/>
          <pc:sldMk cId="2081033359" sldId="261"/>
        </pc:sldMkLst>
      </pc:sldChg>
      <pc:sldChg chg="modNotesTx">
        <pc:chgData name="Clara Lietzke" userId="b5e6df5e-b738-4ea7-a1b2-66095d35876a" providerId="ADAL" clId="{3C5C8292-3B76-4E3D-84D7-035F93818B8B}" dt="2025-08-21T13:07:28.169" v="4" actId="20577"/>
        <pc:sldMkLst>
          <pc:docMk/>
          <pc:sldMk cId="803225345" sldId="268"/>
        </pc:sldMkLst>
      </pc:sldChg>
      <pc:sldChg chg="modNotesTx">
        <pc:chgData name="Clara Lietzke" userId="b5e6df5e-b738-4ea7-a1b2-66095d35876a" providerId="ADAL" clId="{3C5C8292-3B76-4E3D-84D7-035F93818B8B}" dt="2025-08-21T13:07:34.233" v="5" actId="6549"/>
        <pc:sldMkLst>
          <pc:docMk/>
          <pc:sldMk cId="4215005465" sldId="270"/>
        </pc:sldMkLst>
      </pc:sldChg>
      <pc:sldChg chg="modNotesTx">
        <pc:chgData name="Clara Lietzke" userId="b5e6df5e-b738-4ea7-a1b2-66095d35876a" providerId="ADAL" clId="{3C5C8292-3B76-4E3D-84D7-035F93818B8B}" dt="2025-08-21T13:08:26.708" v="10" actId="6549"/>
        <pc:sldMkLst>
          <pc:docMk/>
          <pc:sldMk cId="2245639330" sldId="271"/>
        </pc:sldMkLst>
      </pc:sldChg>
      <pc:sldChg chg="modNotesTx">
        <pc:chgData name="Clara Lietzke" userId="b5e6df5e-b738-4ea7-a1b2-66095d35876a" providerId="ADAL" clId="{3C5C8292-3B76-4E3D-84D7-035F93818B8B}" dt="2025-08-21T13:07:38.235" v="6" actId="6549"/>
        <pc:sldMkLst>
          <pc:docMk/>
          <pc:sldMk cId="2963752283" sldId="276"/>
        </pc:sldMkLst>
      </pc:sldChg>
      <pc:sldChg chg="modNotesTx">
        <pc:chgData name="Clara Lietzke" userId="b5e6df5e-b738-4ea7-a1b2-66095d35876a" providerId="ADAL" clId="{3C5C8292-3B76-4E3D-84D7-035F93818B8B}" dt="2025-08-21T13:07:43.768" v="7" actId="20577"/>
        <pc:sldMkLst>
          <pc:docMk/>
          <pc:sldMk cId="808970435" sldId="277"/>
        </pc:sldMkLst>
      </pc:sldChg>
      <pc:sldChg chg="modNotesTx">
        <pc:chgData name="Clara Lietzke" userId="b5e6df5e-b738-4ea7-a1b2-66095d35876a" providerId="ADAL" clId="{3C5C8292-3B76-4E3D-84D7-035F93818B8B}" dt="2025-08-21T13:07:48.177" v="8" actId="20577"/>
        <pc:sldMkLst>
          <pc:docMk/>
          <pc:sldMk cId="3968612306" sldId="278"/>
        </pc:sldMkLst>
      </pc:sldChg>
      <pc:sldChg chg="modNotesTx">
        <pc:chgData name="Clara Lietzke" userId="b5e6df5e-b738-4ea7-a1b2-66095d35876a" providerId="ADAL" clId="{3C5C8292-3B76-4E3D-84D7-035F93818B8B}" dt="2025-08-21T13:06:39.778" v="2" actId="20577"/>
        <pc:sldMkLst>
          <pc:docMk/>
          <pc:sldMk cId="2944932417" sldId="279"/>
        </pc:sldMkLst>
      </pc:sldChg>
      <pc:sldChg chg="modNotesTx">
        <pc:chgData name="Clara Lietzke" userId="b5e6df5e-b738-4ea7-a1b2-66095d35876a" providerId="ADAL" clId="{3C5C8292-3B76-4E3D-84D7-035F93818B8B}" dt="2025-08-21T13:08:21.918" v="9" actId="6549"/>
        <pc:sldMkLst>
          <pc:docMk/>
          <pc:sldMk cId="660995597" sldId="28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34E1EA-1379-4817-BF1B-604AC4967E69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611678-F89F-4358-A51C-1B8D23056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825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11678-F89F-4358-A51C-1B8D23056F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432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9F1C2-F459-209E-C8BB-C2FE2ED74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57BABC-AFDD-9046-3920-B780A01CF3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3E6376-8D8E-ED43-54ED-054843B81D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6708C2-DE3F-8F43-71D9-7519E45481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11678-F89F-4358-A51C-1B8D23056F2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378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11678-F89F-4358-A51C-1B8D23056F2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8143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Dix et al – using TROPOMI, NOx lifetime ~4.5 </a:t>
            </a:r>
            <a:r>
              <a:rPr lang="en-US" dirty="0" err="1"/>
              <a:t>hr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11678-F89F-4358-A51C-1B8D23056F2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954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11678-F89F-4358-A51C-1B8D23056F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089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11678-F89F-4358-A51C-1B8D23056F2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447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11678-F89F-4358-A51C-1B8D23056F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110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11678-F89F-4358-A51C-1B8D23056F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87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11678-F89F-4358-A51C-1B8D23056F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072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11678-F89F-4358-A51C-1B8D23056F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38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11678-F89F-4358-A51C-1B8D23056F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919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11678-F89F-4358-A51C-1B8D23056F2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891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6150C-BB78-49FD-A766-E2823B878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2A88B7-6B98-3963-CA59-D482A6A6F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7C8EB-DA58-61D2-E97E-BB22EC179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A341B-C446-45C1-92DE-2B02CA88AB06}" type="datetime1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803DE-67AF-B9E4-13AC-DE5AAFDDA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E8721-8D97-44AA-92C5-C5E08C251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BA49F-E3D6-46A4-B793-AF54BE0DC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31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CA077-F1B7-EE6A-4447-F5ED7F2C8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8BC7C5-ECCF-2017-6B49-9FA96BCBDB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FDA7F-E8A7-24C4-4ACF-7B95F688B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E3F95-7936-47B7-8EF0-870B7FCAB867}" type="datetime1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FFA9B-671D-2C97-47CB-E2230C1B2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36A5B-52B9-B4F4-6555-3B3427965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BA49F-E3D6-46A4-B793-AF54BE0DC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241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D3517F-5708-E30A-A515-B3697F01A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7DABAD-6F5B-4246-44EF-BDD4A7B994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9436F-0467-23B8-E6AD-C3FBCE355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25995-9531-4A4B-A985-E01A5B907768}" type="datetime1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D84AF1-DE9A-C01D-784E-5DEC1B8E7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0DD61E-FFBD-9C6D-196A-DC45F848E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BA49F-E3D6-46A4-B793-AF54BE0DC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214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BFFB1-6F77-EF56-5D13-F79EBD1D5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816" y="365125"/>
            <a:ext cx="11308314" cy="8904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E0397-25AF-74E9-E890-BC52A9357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816" y="1405719"/>
            <a:ext cx="11308314" cy="47712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465D95-BCF4-8575-6111-021575423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B7207-7C7B-4ED6-8D1C-310FE844B8B7}" type="datetime1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F8587-AC30-7321-C43F-D9F649BCC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7315200" cy="365125"/>
          </a:xfrm>
        </p:spPr>
        <p:txBody>
          <a:bodyPr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08454-6861-4A2B-303D-2B19E0648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3301" y="6356350"/>
            <a:ext cx="408295" cy="36512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2D5BA49F-E3D6-46A4-B793-AF54BE0DC07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893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09B24-7D70-3877-81A4-9218308BF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6A747-0691-C9A9-A185-E42EB964C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C9F35-9F78-A211-929A-D4609F5B8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A7076-72A6-4208-A9B2-3C265FA8DDFB}" type="datetime1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761BA-A303-FFAD-D076-789251F64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D5E2E-C914-9C58-7D7B-1E6204BA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BA49F-E3D6-46A4-B793-AF54BE0DC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548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F5944-D769-B75D-762D-E05092B06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E401B-D8CF-0D87-20BE-E5EA5C9A20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2789DB-03C9-537F-BD09-3D24A15ED9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2A71EE-BB63-BF55-CB44-675B20E9E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8CF45-56FB-4149-99AD-E4699CA114D4}" type="datetime1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206ADE-B24C-18DA-AC37-83B02CAA9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70681E-B79B-5A3F-E4B8-71BDF8DD8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BA49F-E3D6-46A4-B793-AF54BE0DC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80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22F1B-33AB-95AC-4ECB-9AAFF7ED9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669918-190F-FF2D-91C7-2A7089F8B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9BC2CB-D414-A655-65FF-A9F68D2ED9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A21830-12CA-3E38-04FE-D8055B7E23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9E0578-E852-4B30-C65C-BB2284D4B2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A553BA-40C3-020C-9E7C-9A87B7804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49330-7963-4F67-8250-AC2F39BEABF5}" type="datetime1">
              <a:rPr lang="en-US" smtClean="0"/>
              <a:t>8/21/2025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1794F9-E0AE-7927-A90A-8466C7E33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F5F97D-2CC5-81CD-ECB5-26A199301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BA49F-E3D6-46A4-B793-AF54BE0DC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29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23A80-8153-4686-E0C7-B3D310021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BE7265-522A-0410-EAAA-59CEA9094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4AC3F-1891-46AB-8740-F16ABBADE587}" type="datetime1">
              <a:rPr lang="en-US" smtClean="0"/>
              <a:t>8/21/2025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60BE58-BF6A-DA55-0A57-525A97CA2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573FB-0BA6-D40E-A19D-E0AED456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BA49F-E3D6-46A4-B793-AF54BE0DC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361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897446-3365-34C4-D83B-325E1CA4D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4F9EC-0207-40FC-BF0E-8448A6F03F23}" type="datetime1">
              <a:rPr lang="en-US" smtClean="0"/>
              <a:t>8/21/2025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BEE267-668F-C5E9-661D-E5089D89D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BCA699-1430-C4DF-7614-C426B677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BA49F-E3D6-46A4-B793-AF54BE0DC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5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4F2F5-9DCC-06C8-51C6-0E8CCD473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EE7D1-1D84-9AF4-6FF8-AC49BBC22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8294DE-9B12-3DBA-886B-50D50D4E9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29D014-0FAA-5D10-B6ED-4AF065FE6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26DD7-998A-4383-8729-1F388251433B}" type="datetime1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72C8A5-B920-9F51-45E1-D3D4FD0F5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C42C0-1B7B-10DE-A111-30C92B0FF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BA49F-E3D6-46A4-B793-AF54BE0DC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44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CA153-2546-9492-BD74-19688D54B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44D915-2A19-7B78-6BAD-32D50C3641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E30CBD-D9C1-C8DF-F25C-39ACA4E49B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5B1651-7E92-3E81-28DD-E138D8C07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605C3-7E28-4F4A-B359-61CEDD5C9C77}" type="datetime1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140934-058B-433F-CA2B-132E20333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672542-3FB5-6557-27F1-F3AD30897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BA49F-E3D6-46A4-B793-AF54BE0DC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201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929AF6-9E8D-0B5F-665C-8C2C32DCA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B43915-EB31-4FCF-74F1-01E7F23A0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AC15CE-2702-5F25-0ACC-A446FB8CFC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A02156-36EF-4C53-9BA9-C5305D86D4AA}" type="datetime1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F19C0-0235-F2BA-7E12-AE019730D9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5BF63-7B17-2D5C-4B09-BE6F2F59E8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5BA49F-E3D6-46A4-B793-AF54BE0DC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16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1.pn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ndscape of mountains and clouds&#10;&#10;AI-generated content may be incorrect.">
            <a:extLst>
              <a:ext uri="{FF2B5EF4-FFF2-40B4-BE49-F238E27FC236}">
                <a16:creationId xmlns:a16="http://schemas.microsoft.com/office/drawing/2014/main" id="{36F544DB-2191-4F82-1F47-281104D09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9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landscape of mountains and clouds&#10;&#10;AI-generated content may be incorrect.">
            <a:extLst>
              <a:ext uri="{FF2B5EF4-FFF2-40B4-BE49-F238E27FC236}">
                <a16:creationId xmlns:a16="http://schemas.microsoft.com/office/drawing/2014/main" id="{DD1602EF-8672-5F46-3A63-AF144457C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3569"/>
          <a:stretch/>
        </p:blipFill>
        <p:spPr>
          <a:xfrm flipV="1">
            <a:off x="0" y="0"/>
            <a:ext cx="12192000" cy="162711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90DF6EC-7409-3E1D-A170-B1BA5D84DC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9908" y="3699282"/>
            <a:ext cx="10808171" cy="1627112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Clara Lietzke*, Sunil Baidar, Jan-Lukas Tirpitz, Ruby Burgess, Robert G. Ryan, Alan Brewer, Steve Brown, Xinrong Ren, Rainer Volkamer*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*Dept. of Chemistry &amp; CIRES, CU Boulder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TEMPO/</a:t>
            </a:r>
            <a:r>
              <a:rPr lang="en-US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GeoXO</a:t>
            </a:r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ACX Joint Science Team Workshop – Aug 2025</a:t>
            </a:r>
          </a:p>
        </p:txBody>
      </p:sp>
      <p:pic>
        <p:nvPicPr>
          <p:cNvPr id="7" name="Picture 6" descr="A landscape of mountains and clouds&#10;&#10;AI-generated content may be incorrect.">
            <a:extLst>
              <a:ext uri="{FF2B5EF4-FFF2-40B4-BE49-F238E27FC236}">
                <a16:creationId xmlns:a16="http://schemas.microsoft.com/office/drawing/2014/main" id="{8AE8E9A3-013C-C3B3-63AA-19C9CE78E3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8815"/>
          <a:stretch/>
        </p:blipFill>
        <p:spPr>
          <a:xfrm>
            <a:off x="-120316" y="1140151"/>
            <a:ext cx="12428621" cy="162711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D78F16-D37E-7360-3A03-B1F385438D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007" y="358631"/>
            <a:ext cx="12192000" cy="1323474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Evaluating TEMPO and quantifying NO</a:t>
            </a:r>
            <a:r>
              <a:rPr lang="en-US" sz="4000" b="1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x</a:t>
            </a:r>
            <a:r>
              <a:rPr lang="en-US" sz="4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with </a:t>
            </a:r>
            <a:br>
              <a:rPr lang="en-US" sz="4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</a:br>
            <a:r>
              <a:rPr lang="en-US" sz="4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AMAX-DOAS in the Colorado Front Range</a:t>
            </a:r>
          </a:p>
        </p:txBody>
      </p:sp>
      <p:pic>
        <p:nvPicPr>
          <p:cNvPr id="4" name="Google Shape;109;p1" descr="CU Boulder Chemistry (@CUBoulderCHEM) / Twitter">
            <a:extLst>
              <a:ext uri="{FF2B5EF4-FFF2-40B4-BE49-F238E27FC236}">
                <a16:creationId xmlns:a16="http://schemas.microsoft.com/office/drawing/2014/main" id="{1BC7A3F2-AC88-137D-7914-0BE4DEA7D65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1268" y="5621384"/>
            <a:ext cx="1097280" cy="109728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Google Shape;110;p1" descr="CIRES – Medium">
            <a:extLst>
              <a:ext uri="{FF2B5EF4-FFF2-40B4-BE49-F238E27FC236}">
                <a16:creationId xmlns:a16="http://schemas.microsoft.com/office/drawing/2014/main" id="{83039C6A-C9B0-D12F-8FB2-57D5F3F5DEF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502619" y="5886894"/>
            <a:ext cx="1509510" cy="74303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0649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1A288-07B0-5964-64F7-A5B97EF4D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775D7-A66B-0654-89FC-C73E29718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815" y="129151"/>
            <a:ext cx="8107255" cy="890469"/>
          </a:xfrm>
        </p:spPr>
        <p:txBody>
          <a:bodyPr>
            <a:noAutofit/>
          </a:bodyPr>
          <a:lstStyle/>
          <a:p>
            <a:r>
              <a:rPr lang="en-US" sz="3200" dirty="0"/>
              <a:t>TEMPO captures NO</a:t>
            </a:r>
            <a:r>
              <a:rPr lang="en-US" sz="3200" baseline="-25000" dirty="0"/>
              <a:t>2</a:t>
            </a:r>
            <a:r>
              <a:rPr lang="en-US" sz="3200" dirty="0"/>
              <a:t> plumes over Denver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6C834D-E024-8EA4-1C6D-8CB75CE5F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E86694E-2344-081C-5580-221C1FEE93E6}"/>
              </a:ext>
            </a:extLst>
          </p:cNvPr>
          <p:cNvGrpSpPr/>
          <p:nvPr/>
        </p:nvGrpSpPr>
        <p:grpSpPr>
          <a:xfrm>
            <a:off x="189417" y="1108114"/>
            <a:ext cx="7509861" cy="5486413"/>
            <a:chOff x="387816" y="1235062"/>
            <a:chExt cx="7509861" cy="5486413"/>
          </a:xfrm>
        </p:grpSpPr>
        <p:pic>
          <p:nvPicPr>
            <p:cNvPr id="9" name="Picture 8" descr="A colorful image of a fishing line&#10;&#10;AI-generated content may be incorrect.">
              <a:extLst>
                <a:ext uri="{FF2B5EF4-FFF2-40B4-BE49-F238E27FC236}">
                  <a16:creationId xmlns:a16="http://schemas.microsoft.com/office/drawing/2014/main" id="{51D0989C-03C2-11EB-1CBE-5C915B3C4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57" r="19750"/>
            <a:stretch>
              <a:fillRect/>
            </a:stretch>
          </p:blipFill>
          <p:spPr>
            <a:xfrm>
              <a:off x="3784474" y="1235063"/>
              <a:ext cx="2879797" cy="5486411"/>
            </a:xfrm>
            <a:prstGeom prst="rect">
              <a:avLst/>
            </a:prstGeom>
          </p:spPr>
        </p:pic>
        <p:pic>
          <p:nvPicPr>
            <p:cNvPr id="7" name="Picture 6" descr="A colorful image of a fishing line&#10;&#10;AI-generated content may be incorrect.">
              <a:extLst>
                <a:ext uri="{FF2B5EF4-FFF2-40B4-BE49-F238E27FC236}">
                  <a16:creationId xmlns:a16="http://schemas.microsoft.com/office/drawing/2014/main" id="{65BBA425-0CE2-5FBF-9DBB-DD80BE863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64" r="19040"/>
            <a:stretch>
              <a:fillRect/>
            </a:stretch>
          </p:blipFill>
          <p:spPr>
            <a:xfrm>
              <a:off x="387816" y="1235064"/>
              <a:ext cx="3456122" cy="5486411"/>
            </a:xfrm>
            <a:prstGeom prst="rect">
              <a:avLst/>
            </a:prstGeom>
          </p:spPr>
        </p:pic>
        <p:pic>
          <p:nvPicPr>
            <p:cNvPr id="10" name="Picture 9" descr="A colorful image of a fishing line&#10;&#10;AI-generated content may be incorrect.">
              <a:extLst>
                <a:ext uri="{FF2B5EF4-FFF2-40B4-BE49-F238E27FC236}">
                  <a16:creationId xmlns:a16="http://schemas.microsoft.com/office/drawing/2014/main" id="{E7383F86-4342-2F36-921C-1BBBAF7E0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948" r="4170"/>
            <a:stretch>
              <a:fillRect/>
            </a:stretch>
          </p:blipFill>
          <p:spPr>
            <a:xfrm>
              <a:off x="6719806" y="1235062"/>
              <a:ext cx="1177871" cy="5486411"/>
            </a:xfrm>
            <a:prstGeom prst="rect">
              <a:avLst/>
            </a:prstGeom>
          </p:spPr>
        </p:pic>
      </p:grpSp>
      <p:pic>
        <p:nvPicPr>
          <p:cNvPr id="17" name="Picture 16" descr="A graph of different types of data&#10;&#10;AI-generated content may be incorrect.">
            <a:extLst>
              <a:ext uri="{FF2B5EF4-FFF2-40B4-BE49-F238E27FC236}">
                <a16:creationId xmlns:a16="http://schemas.microsoft.com/office/drawing/2014/main" id="{161ECC9E-CCF2-7693-4BD1-8AF4BC80B5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>
          <a:xfrm>
            <a:off x="8014568" y="3389529"/>
            <a:ext cx="3922784" cy="3355855"/>
          </a:xfrm>
          <a:prstGeom prst="rect">
            <a:avLst/>
          </a:prstGeom>
        </p:spPr>
      </p:pic>
      <p:pic>
        <p:nvPicPr>
          <p:cNvPr id="18" name="Picture 17" descr="A graph of different types of data&#10;&#10;AI-generated content may be incorrect.">
            <a:extLst>
              <a:ext uri="{FF2B5EF4-FFF2-40B4-BE49-F238E27FC236}">
                <a16:creationId xmlns:a16="http://schemas.microsoft.com/office/drawing/2014/main" id="{7AB5D068-3E3F-5DD9-5E53-D45C2F485A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20"/>
          <a:stretch>
            <a:fillRect/>
          </a:stretch>
        </p:blipFill>
        <p:spPr>
          <a:xfrm>
            <a:off x="7946460" y="90470"/>
            <a:ext cx="3976144" cy="335585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92849A-A8E6-80A4-62F2-D0F878EDA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BA49F-E3D6-46A4-B793-AF54BE0DC07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0" name="Picture 19" descr="A colorful image of a person&#10;&#10;AI-generated content may be incorrect.">
            <a:extLst>
              <a:ext uri="{FF2B5EF4-FFF2-40B4-BE49-F238E27FC236}">
                <a16:creationId xmlns:a16="http://schemas.microsoft.com/office/drawing/2014/main" id="{4C5CBEBD-5A92-66B6-CA2E-B409A4AA8E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5" r="19157"/>
          <a:stretch>
            <a:fillRect/>
          </a:stretch>
        </p:blipFill>
        <p:spPr>
          <a:xfrm>
            <a:off x="3630110" y="1108115"/>
            <a:ext cx="2891979" cy="5486411"/>
          </a:xfrm>
          <a:prstGeom prst="rect">
            <a:avLst/>
          </a:prstGeom>
        </p:spPr>
      </p:pic>
      <p:pic>
        <p:nvPicPr>
          <p:cNvPr id="24" name="Picture 23" descr="A close-up of a screen&#10;&#10;AI-generated content may be incorrect.">
            <a:extLst>
              <a:ext uri="{FF2B5EF4-FFF2-40B4-BE49-F238E27FC236}">
                <a16:creationId xmlns:a16="http://schemas.microsoft.com/office/drawing/2014/main" id="{B69C1B37-1A7D-9883-8EB5-57CC8559EA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3" r="19130"/>
          <a:stretch>
            <a:fillRect/>
          </a:stretch>
        </p:blipFill>
        <p:spPr>
          <a:xfrm>
            <a:off x="181723" y="1108115"/>
            <a:ext cx="3456123" cy="548641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0C15309-A9B8-2AC4-D94E-F80070A0869B}"/>
              </a:ext>
            </a:extLst>
          </p:cNvPr>
          <p:cNvSpPr/>
          <p:nvPr/>
        </p:nvSpPr>
        <p:spPr>
          <a:xfrm>
            <a:off x="9032033" y="129151"/>
            <a:ext cx="634481" cy="1401069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0C46EE1-354D-04EC-4EDB-B07608C8FEA9}"/>
              </a:ext>
            </a:extLst>
          </p:cNvPr>
          <p:cNvSpPr/>
          <p:nvPr/>
        </p:nvSpPr>
        <p:spPr>
          <a:xfrm>
            <a:off x="1774405" y="3993502"/>
            <a:ext cx="634481" cy="597159"/>
          </a:xfrm>
          <a:prstGeom prst="ellipse">
            <a:avLst/>
          </a:prstGeom>
          <a:noFill/>
          <a:ln w="28575">
            <a:solidFill>
              <a:srgbClr val="FFC1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FF1AEF1-418B-D46A-F00F-4D83AF65354B}"/>
              </a:ext>
            </a:extLst>
          </p:cNvPr>
          <p:cNvSpPr/>
          <p:nvPr/>
        </p:nvSpPr>
        <p:spPr>
          <a:xfrm>
            <a:off x="10305629" y="4391234"/>
            <a:ext cx="1501935" cy="914400"/>
          </a:xfrm>
          <a:prstGeom prst="ellipse">
            <a:avLst/>
          </a:prstGeom>
          <a:noFill/>
          <a:ln w="28575">
            <a:solidFill>
              <a:srgbClr val="FFC1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48AC3F-A11A-AEB7-4609-2827B0877AAA}"/>
              </a:ext>
            </a:extLst>
          </p:cNvPr>
          <p:cNvSpPr/>
          <p:nvPr/>
        </p:nvSpPr>
        <p:spPr>
          <a:xfrm>
            <a:off x="3586075" y="1019620"/>
            <a:ext cx="4298705" cy="56634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chart of a number of objects&#10;&#10;AI-generated content may be incorrect.">
            <a:extLst>
              <a:ext uri="{FF2B5EF4-FFF2-40B4-BE49-F238E27FC236}">
                <a16:creationId xmlns:a16="http://schemas.microsoft.com/office/drawing/2014/main" id="{BD1DEDE0-D4E4-67A5-B883-4676DCB631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3" t="3164" r="2315" b="2716"/>
          <a:stretch>
            <a:fillRect/>
          </a:stretch>
        </p:blipFill>
        <p:spPr>
          <a:xfrm>
            <a:off x="3548753" y="1318382"/>
            <a:ext cx="4428493" cy="506587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D57C4B1-4661-5606-B64C-5E466E9C08D4}"/>
              </a:ext>
            </a:extLst>
          </p:cNvPr>
          <p:cNvSpPr txBox="1"/>
          <p:nvPr/>
        </p:nvSpPr>
        <p:spPr>
          <a:xfrm>
            <a:off x="5164256" y="2654702"/>
            <a:ext cx="1386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Sub-pixel </a:t>
            </a:r>
          </a:p>
          <a:p>
            <a:r>
              <a:rPr lang="en-US" b="1" dirty="0"/>
              <a:t>variability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965957E-4A4E-A607-05A9-FF4071CBE171}"/>
              </a:ext>
            </a:extLst>
          </p:cNvPr>
          <p:cNvCxnSpPr/>
          <p:nvPr/>
        </p:nvCxnSpPr>
        <p:spPr>
          <a:xfrm flipH="1" flipV="1">
            <a:off x="4973575" y="2326386"/>
            <a:ext cx="264256" cy="3597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B5EFDCD-7135-1832-E58F-7FF5D2D93C55}"/>
              </a:ext>
            </a:extLst>
          </p:cNvPr>
          <p:cNvCxnSpPr>
            <a:cxnSpLocks/>
          </p:cNvCxnSpPr>
          <p:nvPr/>
        </p:nvCxnSpPr>
        <p:spPr>
          <a:xfrm flipH="1" flipV="1">
            <a:off x="4909795" y="2872581"/>
            <a:ext cx="265953" cy="424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1C0D27B-EB4B-1B73-C0E1-FF2A3813C69F}"/>
              </a:ext>
            </a:extLst>
          </p:cNvPr>
          <p:cNvCxnSpPr>
            <a:cxnSpLocks/>
          </p:cNvCxnSpPr>
          <p:nvPr/>
        </p:nvCxnSpPr>
        <p:spPr>
          <a:xfrm flipH="1">
            <a:off x="4894512" y="3067463"/>
            <a:ext cx="285377" cy="1463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099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AB14F-E565-B785-9880-98A57BC9D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FA14C-D6FD-8864-8FD1-DB2261209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&amp;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8ADA2-C706-E425-B6ED-70049FDA0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814" y="1319445"/>
            <a:ext cx="8391997" cy="351602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Synergies between DOAS, Doppler lidar, and in situ measurements allow for quantification of NO</a:t>
            </a:r>
            <a:r>
              <a:rPr lang="en-US" baseline="-25000" dirty="0"/>
              <a:t>x</a:t>
            </a:r>
            <a:r>
              <a:rPr lang="en-US" dirty="0"/>
              <a:t> emissions from small (individual CAFO) and large (basin-wide) source areas</a:t>
            </a:r>
          </a:p>
          <a:p>
            <a:r>
              <a:rPr lang="en-US" dirty="0"/>
              <a:t>NO</a:t>
            </a:r>
            <a:r>
              <a:rPr lang="en-US" baseline="-25000" dirty="0"/>
              <a:t>x</a:t>
            </a:r>
            <a:r>
              <a:rPr lang="en-US" dirty="0"/>
              <a:t> emissions are underestimated in emissions inventories</a:t>
            </a:r>
          </a:p>
          <a:p>
            <a:r>
              <a:rPr lang="en-US" dirty="0"/>
              <a:t>TEMPO captures NO</a:t>
            </a:r>
            <a:r>
              <a:rPr lang="en-US" baseline="-25000" dirty="0"/>
              <a:t>2</a:t>
            </a:r>
            <a:r>
              <a:rPr lang="en-US" dirty="0"/>
              <a:t> plumes over Denver</a:t>
            </a:r>
            <a:endParaRPr lang="en-US" baseline="-25000" dirty="0"/>
          </a:p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Synergies with TEMPO &amp; future opportunities</a:t>
            </a:r>
          </a:p>
          <a:p>
            <a:pPr lvl="1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Evaluate TEMPO’s ability to quantify NO</a:t>
            </a:r>
            <a:r>
              <a:rPr lang="en-US" b="1" baseline="-25000" dirty="0">
                <a:solidFill>
                  <a:schemeClr val="accent5">
                    <a:lumMod val="75000"/>
                  </a:schemeClr>
                </a:solidFill>
              </a:rPr>
              <a:t>x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 emissions</a:t>
            </a:r>
          </a:p>
          <a:p>
            <a:pPr lvl="1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RTM using albedo and off-axis angles</a:t>
            </a:r>
            <a:br>
              <a:rPr lang="en-US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(+ expand to low altitude legs)</a:t>
            </a:r>
          </a:p>
          <a:p>
            <a:pPr lvl="1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Evaluate TEMPO a priori</a:t>
            </a:r>
          </a:p>
          <a:p>
            <a:pPr lvl="1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Evaluate TEMPO HCHO</a:t>
            </a:r>
          </a:p>
          <a:p>
            <a:pPr lvl="1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RFN and O</a:t>
            </a:r>
            <a:r>
              <a:rPr lang="en-US" b="1" baseline="-25000" dirty="0">
                <a:solidFill>
                  <a:schemeClr val="accent5">
                    <a:lumMod val="75000"/>
                  </a:schemeClr>
                </a:solidFill>
              </a:rPr>
              <a:t>3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 photochemistry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01F153-5DB3-3078-1C64-A3BCC4960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0404" y="6356350"/>
            <a:ext cx="11308314" cy="365125"/>
          </a:xfrm>
        </p:spPr>
        <p:txBody>
          <a:bodyPr/>
          <a:lstStyle/>
          <a:p>
            <a:pPr algn="l"/>
            <a:r>
              <a:rPr lang="en-US" b="1" dirty="0"/>
              <a:t>Thanks to the AMMBEC team – Volkamer group members, NOAA CSL, NOAA ARL, and NOAA AOC for their contributions!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598485-3607-2206-EE30-1AB42410C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BA49F-E3D6-46A4-B793-AF54BE0DC07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D956D31F-BAEB-638F-9820-17A8F36DE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04" y="5087957"/>
            <a:ext cx="4147088" cy="72864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E2908B-B2F4-67C2-375D-E61ADCA25902}"/>
              </a:ext>
            </a:extLst>
          </p:cNvPr>
          <p:cNvSpPr txBox="1"/>
          <p:nvPr/>
        </p:nvSpPr>
        <p:spPr>
          <a:xfrm>
            <a:off x="210404" y="5862622"/>
            <a:ext cx="421553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/>
              <a:t>State of Colorado contract #2025*0297</a:t>
            </a:r>
          </a:p>
        </p:txBody>
      </p:sp>
      <p:pic>
        <p:nvPicPr>
          <p:cNvPr id="9" name="Picture 8" descr="A screen shot of a computer generated image&#10;&#10;AI-generated content may be incorrect.">
            <a:extLst>
              <a:ext uri="{FF2B5EF4-FFF2-40B4-BE49-F238E27FC236}">
                <a16:creationId xmlns:a16="http://schemas.microsoft.com/office/drawing/2014/main" id="{0396C314-C6AC-C9A9-207D-2EB065B441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9"/>
          <a:stretch>
            <a:fillRect/>
          </a:stretch>
        </p:blipFill>
        <p:spPr>
          <a:xfrm>
            <a:off x="8810590" y="167521"/>
            <a:ext cx="3200400" cy="31351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23BDC9-9D49-500B-18DF-8C081595F8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0686" y="3562005"/>
            <a:ext cx="2824954" cy="21033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6D3E7D-1F94-A88A-3323-62C62578EEAF}"/>
              </a:ext>
            </a:extLst>
          </p:cNvPr>
          <p:cNvSpPr txBox="1"/>
          <p:nvPr/>
        </p:nvSpPr>
        <p:spPr>
          <a:xfrm rot="5400000">
            <a:off x="10769086" y="1657708"/>
            <a:ext cx="201672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Surface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albdeo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screen shot of a satellite&#10;&#10;AI-generated content may be incorrect.">
            <a:extLst>
              <a:ext uri="{FF2B5EF4-FFF2-40B4-BE49-F238E27FC236}">
                <a16:creationId xmlns:a16="http://schemas.microsoft.com/office/drawing/2014/main" id="{8A452531-4BED-9AE3-F05A-60C48F54B9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8"/>
          <a:stretch>
            <a:fillRect/>
          </a:stretch>
        </p:blipFill>
        <p:spPr>
          <a:xfrm>
            <a:off x="8761714" y="3288845"/>
            <a:ext cx="3200400" cy="30182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3768CB1-D2D4-EEC4-01C1-162B8B4CD8E5}"/>
              </a:ext>
            </a:extLst>
          </p:cNvPr>
          <p:cNvSpPr txBox="1"/>
          <p:nvPr/>
        </p:nvSpPr>
        <p:spPr>
          <a:xfrm rot="5400000">
            <a:off x="10450748" y="4699321"/>
            <a:ext cx="262262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HCHO VCD [molec cm</a:t>
            </a:r>
            <a:r>
              <a:rPr 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5A693D-78CF-BAC4-6300-AEA227AD0140}"/>
              </a:ext>
            </a:extLst>
          </p:cNvPr>
          <p:cNvSpPr txBox="1"/>
          <p:nvPr/>
        </p:nvSpPr>
        <p:spPr>
          <a:xfrm>
            <a:off x="5452025" y="5707725"/>
            <a:ext cx="3042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Forward off-axis angles supporting RTM</a:t>
            </a:r>
          </a:p>
        </p:txBody>
      </p:sp>
    </p:spTree>
    <p:extLst>
      <p:ext uri="{BB962C8B-B14F-4D97-AF65-F5344CB8AC3E}">
        <p14:creationId xmlns:p14="http://schemas.microsoft.com/office/powerpoint/2010/main" val="224563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 animBg="1"/>
      <p:bldP spid="15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9263-02D6-7841-323B-1378B7E16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913CD-11EC-D3E8-D6D1-6772F99C26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288283-8B08-CAC9-4B40-9EB4F8793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E98B1A-F4B8-2FCE-AEAA-4EB3FFAD3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BA49F-E3D6-46A4-B793-AF54BE0DC07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963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92919-93F6-1E4A-EDBD-993447DAF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 balance approach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396ED2-421C-A4B4-F39F-B75CB56A73B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69013" y="1456944"/>
                <a:ext cx="10712583" cy="4771244"/>
              </a:xfrm>
            </p:spPr>
            <p:txBody>
              <a:bodyPr/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dirty="0"/>
                  <a:t>Net source strength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𝑸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 </m:t>
                    </m:r>
                  </m:oMath>
                </a14:m>
                <a:r>
                  <a:rPr lang="en-US" dirty="0"/>
                  <a:t> 	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= </m:t>
                    </m:r>
                    <m:nary>
                      <m:naryPr>
                        <m:chr m:val="∮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 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 </m:t>
                        </m:r>
                      </m:sup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nary>
                    <m:r>
                      <a:rPr lang="en-US" i="1">
                        <a:latin typeface="Cambria Math" panose="02040503050406030204" pitchFamily="18" charset="0"/>
                      </a:rPr>
                      <m:t>∙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𝑑𝑆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 + </m:t>
                    </m:r>
                    <m:nary>
                      <m:nary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 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 </m:t>
                        </m:r>
                      </m:sup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𝑑𝑉</m:t>
                        </m:r>
                      </m:e>
                    </m:nary>
                  </m:oMath>
                </a14:m>
                <a:endParaRPr lang="en-US" i="1" dirty="0"/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dirty="0"/>
                  <a:t>				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dirty="0"/>
                  <a:t>				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= </m:t>
                    </m:r>
                    <m:nary>
                      <m:naryPr>
                        <m:chr m:val="∮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 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 </m:t>
                        </m:r>
                      </m:sup>
                      <m:e>
                        <m:sSubSup>
                          <m:sSubSupPr>
                            <m:ctrlPr>
                              <a:rPr lang="en-US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𝑎𝑣𝑔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d>
                          <m:dPr>
                            <m:ctrlPr>
                              <a:rPr lang="en-US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∙</m:t>
                        </m:r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𝑐𝑜𝑙𝑢𝑚𝑛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∙</m:t>
                        </m:r>
                        <m:r>
                          <a:rPr lang="en-US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nary>
                  </m:oMath>
                </a14:m>
                <a:r>
                  <a:rPr lang="en-US" i="1" dirty="0"/>
                  <a:t>		(1)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dirty="0"/>
                  <a:t>				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i="1" dirty="0"/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dirty="0"/>
                  <a:t>				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= </m:t>
                    </m:r>
                    <m:nary>
                      <m:naryPr>
                        <m:chr m:val="∮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 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 </m:t>
                        </m:r>
                      </m:sup>
                      <m:e>
                        <m:nary>
                          <m:naryPr>
                            <m:ctrlPr>
                              <a:rPr lang="en-US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 0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 </m:t>
                            </m:r>
                            <m:r>
                              <a:rPr lang="en-US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𝐵𝐿𝐻</m:t>
                            </m:r>
                          </m:sup>
                          <m:e>
                            <m:r>
                              <a:rPr lang="en-US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𝑐𝑜𝑛𝑐</m:t>
                            </m:r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d>
                          </m:e>
                        </m:nary>
                      </m:e>
                    </m:nary>
                    <m:r>
                      <a:rPr lang="en-US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∙</m:t>
                    </m:r>
                    <m:r>
                      <a:rPr lang="en-US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𝑑𝑧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∙</m:t>
                    </m:r>
                    <m:r>
                      <a:rPr lang="en-US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 </m:t>
                    </m:r>
                  </m:oMath>
                </a14:m>
                <a:r>
                  <a:rPr lang="en-US" i="1" dirty="0"/>
                  <a:t>		(2)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396ED2-421C-A4B4-F39F-B75CB56A73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69013" y="1456944"/>
                <a:ext cx="10712583" cy="4771244"/>
              </a:xfrm>
              <a:blipFill>
                <a:blip r:embed="rId2"/>
                <a:stretch>
                  <a:fillRect l="-1138" r="-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B1557F-4172-4748-B336-3E6160651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BA49F-E3D6-46A4-B793-AF54BE0DC07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AC280D-6B95-7BA6-EB30-29F8DBFF7E72}"/>
              </a:ext>
            </a:extLst>
          </p:cNvPr>
          <p:cNvSpPr txBox="1"/>
          <p:nvPr/>
        </p:nvSpPr>
        <p:spPr>
          <a:xfrm>
            <a:off x="1073294" y="5515617"/>
            <a:ext cx="3653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Sum NO</a:t>
            </a:r>
            <a:r>
              <a:rPr lang="en-US" baseline="-25000" dirty="0"/>
              <a:t>2</a:t>
            </a:r>
            <a:r>
              <a:rPr lang="en-US" dirty="0"/>
              <a:t> flux, </a:t>
            </a:r>
            <a:r>
              <a:rPr lang="en-US" b="1" i="1" dirty="0"/>
              <a:t>F</a:t>
            </a:r>
            <a:r>
              <a:rPr lang="en-US" dirty="0"/>
              <a:t>, along a closed path, </a:t>
            </a:r>
            <a:r>
              <a:rPr lang="en-US" b="1" i="1" dirty="0"/>
              <a:t>S</a:t>
            </a:r>
            <a:r>
              <a:rPr lang="en-US" dirty="0"/>
              <a:t>, to get emission rate, </a:t>
            </a:r>
            <a:r>
              <a:rPr lang="en-US" b="1" i="1" dirty="0"/>
              <a:t>Q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449FB98-91F9-D9E3-CEF0-7EAEA0A7414E}"/>
              </a:ext>
            </a:extLst>
          </p:cNvPr>
          <p:cNvSpPr/>
          <p:nvPr/>
        </p:nvSpPr>
        <p:spPr>
          <a:xfrm>
            <a:off x="1790817" y="2942564"/>
            <a:ext cx="1869601" cy="1959006"/>
          </a:xfrm>
          <a:custGeom>
            <a:avLst/>
            <a:gdLst>
              <a:gd name="connsiteX0" fmla="*/ 0 w 2315911"/>
              <a:gd name="connsiteY0" fmla="*/ 1102408 h 2204815"/>
              <a:gd name="connsiteX1" fmla="*/ 1157956 w 2315911"/>
              <a:gd name="connsiteY1" fmla="*/ 0 h 2204815"/>
              <a:gd name="connsiteX2" fmla="*/ 2315912 w 2315911"/>
              <a:gd name="connsiteY2" fmla="*/ 1102408 h 2204815"/>
              <a:gd name="connsiteX3" fmla="*/ 1157956 w 2315911"/>
              <a:gd name="connsiteY3" fmla="*/ 2204816 h 2204815"/>
              <a:gd name="connsiteX4" fmla="*/ 0 w 2315911"/>
              <a:gd name="connsiteY4" fmla="*/ 1102408 h 2204815"/>
              <a:gd name="connsiteX0" fmla="*/ 206 w 2316118"/>
              <a:gd name="connsiteY0" fmla="*/ 948584 h 2050992"/>
              <a:gd name="connsiteX1" fmla="*/ 1089795 w 2316118"/>
              <a:gd name="connsiteY1" fmla="*/ 0 h 2050992"/>
              <a:gd name="connsiteX2" fmla="*/ 2316118 w 2316118"/>
              <a:gd name="connsiteY2" fmla="*/ 948584 h 2050992"/>
              <a:gd name="connsiteX3" fmla="*/ 1158162 w 2316118"/>
              <a:gd name="connsiteY3" fmla="*/ 2050992 h 2050992"/>
              <a:gd name="connsiteX4" fmla="*/ 206 w 2316118"/>
              <a:gd name="connsiteY4" fmla="*/ 948584 h 2050992"/>
              <a:gd name="connsiteX0" fmla="*/ 170 w 2136621"/>
              <a:gd name="connsiteY0" fmla="*/ 629607 h 2060457"/>
              <a:gd name="connsiteX1" fmla="*/ 910298 w 2136621"/>
              <a:gd name="connsiteY1" fmla="*/ 5764 h 2060457"/>
              <a:gd name="connsiteX2" fmla="*/ 2136621 w 2136621"/>
              <a:gd name="connsiteY2" fmla="*/ 954348 h 2060457"/>
              <a:gd name="connsiteX3" fmla="*/ 978665 w 2136621"/>
              <a:gd name="connsiteY3" fmla="*/ 2056756 h 2060457"/>
              <a:gd name="connsiteX4" fmla="*/ 170 w 2136621"/>
              <a:gd name="connsiteY4" fmla="*/ 629607 h 2060457"/>
              <a:gd name="connsiteX0" fmla="*/ 156 w 1811867"/>
              <a:gd name="connsiteY0" fmla="*/ 629874 h 2060960"/>
              <a:gd name="connsiteX1" fmla="*/ 910284 w 1811867"/>
              <a:gd name="connsiteY1" fmla="*/ 6031 h 2060960"/>
              <a:gd name="connsiteX2" fmla="*/ 1811867 w 1811867"/>
              <a:gd name="connsiteY2" fmla="*/ 963160 h 2060960"/>
              <a:gd name="connsiteX3" fmla="*/ 978651 w 1811867"/>
              <a:gd name="connsiteY3" fmla="*/ 2057023 h 2060960"/>
              <a:gd name="connsiteX4" fmla="*/ 156 w 1811867"/>
              <a:gd name="connsiteY4" fmla="*/ 629874 h 2060960"/>
              <a:gd name="connsiteX0" fmla="*/ 2486 w 1814197"/>
              <a:gd name="connsiteY0" fmla="*/ 629939 h 2086501"/>
              <a:gd name="connsiteX1" fmla="*/ 912614 w 1814197"/>
              <a:gd name="connsiteY1" fmla="*/ 6096 h 2086501"/>
              <a:gd name="connsiteX2" fmla="*/ 1814197 w 1814197"/>
              <a:gd name="connsiteY2" fmla="*/ 963225 h 2086501"/>
              <a:gd name="connsiteX3" fmla="*/ 681878 w 1814197"/>
              <a:gd name="connsiteY3" fmla="*/ 2082726 h 2086501"/>
              <a:gd name="connsiteX4" fmla="*/ 2486 w 1814197"/>
              <a:gd name="connsiteY4" fmla="*/ 629939 h 2086501"/>
              <a:gd name="connsiteX0" fmla="*/ 2486 w 1831743"/>
              <a:gd name="connsiteY0" fmla="*/ 629107 h 2084507"/>
              <a:gd name="connsiteX1" fmla="*/ 912614 w 1831743"/>
              <a:gd name="connsiteY1" fmla="*/ 5264 h 2084507"/>
              <a:gd name="connsiteX2" fmla="*/ 1455271 w 1831743"/>
              <a:gd name="connsiteY2" fmla="*/ 364188 h 2084507"/>
              <a:gd name="connsiteX3" fmla="*/ 1814197 w 1831743"/>
              <a:gd name="connsiteY3" fmla="*/ 962393 h 2084507"/>
              <a:gd name="connsiteX4" fmla="*/ 681878 w 1831743"/>
              <a:gd name="connsiteY4" fmla="*/ 2081894 h 2084507"/>
              <a:gd name="connsiteX5" fmla="*/ 2486 w 1831743"/>
              <a:gd name="connsiteY5" fmla="*/ 629107 h 2084507"/>
              <a:gd name="connsiteX0" fmla="*/ 56133 w 1885390"/>
              <a:gd name="connsiteY0" fmla="*/ 629107 h 2091612"/>
              <a:gd name="connsiteX1" fmla="*/ 966261 w 1885390"/>
              <a:gd name="connsiteY1" fmla="*/ 5264 h 2091612"/>
              <a:gd name="connsiteX2" fmla="*/ 1508918 w 1885390"/>
              <a:gd name="connsiteY2" fmla="*/ 364188 h 2091612"/>
              <a:gd name="connsiteX3" fmla="*/ 1867844 w 1885390"/>
              <a:gd name="connsiteY3" fmla="*/ 962393 h 2091612"/>
              <a:gd name="connsiteX4" fmla="*/ 735525 w 1885390"/>
              <a:gd name="connsiteY4" fmla="*/ 2081894 h 2091612"/>
              <a:gd name="connsiteX5" fmla="*/ 167228 w 1885390"/>
              <a:gd name="connsiteY5" fmla="*/ 1458049 h 2091612"/>
              <a:gd name="connsiteX6" fmla="*/ 56133 w 1885390"/>
              <a:gd name="connsiteY6" fmla="*/ 629107 h 2091612"/>
              <a:gd name="connsiteX0" fmla="*/ 56133 w 1869591"/>
              <a:gd name="connsiteY0" fmla="*/ 629107 h 2086318"/>
              <a:gd name="connsiteX1" fmla="*/ 966261 w 1869591"/>
              <a:gd name="connsiteY1" fmla="*/ 5264 h 2086318"/>
              <a:gd name="connsiteX2" fmla="*/ 1508918 w 1869591"/>
              <a:gd name="connsiteY2" fmla="*/ 364188 h 2086318"/>
              <a:gd name="connsiteX3" fmla="*/ 1867844 w 1869591"/>
              <a:gd name="connsiteY3" fmla="*/ 962393 h 2086318"/>
              <a:gd name="connsiteX4" fmla="*/ 1722563 w 1869591"/>
              <a:gd name="connsiteY4" fmla="*/ 1697331 h 2086318"/>
              <a:gd name="connsiteX5" fmla="*/ 735525 w 1869591"/>
              <a:gd name="connsiteY5" fmla="*/ 2081894 h 2086318"/>
              <a:gd name="connsiteX6" fmla="*/ 167228 w 1869591"/>
              <a:gd name="connsiteY6" fmla="*/ 1458049 h 2086318"/>
              <a:gd name="connsiteX7" fmla="*/ 56133 w 1869591"/>
              <a:gd name="connsiteY7" fmla="*/ 629107 h 2086318"/>
              <a:gd name="connsiteX0" fmla="*/ 17839 w 1831297"/>
              <a:gd name="connsiteY0" fmla="*/ 627191 h 2084402"/>
              <a:gd name="connsiteX1" fmla="*/ 402401 w 1831297"/>
              <a:gd name="connsiteY1" fmla="*/ 208446 h 2084402"/>
              <a:gd name="connsiteX2" fmla="*/ 927967 w 1831297"/>
              <a:gd name="connsiteY2" fmla="*/ 3348 h 2084402"/>
              <a:gd name="connsiteX3" fmla="*/ 1470624 w 1831297"/>
              <a:gd name="connsiteY3" fmla="*/ 362272 h 2084402"/>
              <a:gd name="connsiteX4" fmla="*/ 1829550 w 1831297"/>
              <a:gd name="connsiteY4" fmla="*/ 960477 h 2084402"/>
              <a:gd name="connsiteX5" fmla="*/ 1684269 w 1831297"/>
              <a:gd name="connsiteY5" fmla="*/ 1695415 h 2084402"/>
              <a:gd name="connsiteX6" fmla="*/ 697231 w 1831297"/>
              <a:gd name="connsiteY6" fmla="*/ 2079978 h 2084402"/>
              <a:gd name="connsiteX7" fmla="*/ 128934 w 1831297"/>
              <a:gd name="connsiteY7" fmla="*/ 1456133 h 2084402"/>
              <a:gd name="connsiteX8" fmla="*/ 17839 w 1831297"/>
              <a:gd name="connsiteY8" fmla="*/ 627191 h 2084402"/>
              <a:gd name="connsiteX0" fmla="*/ 16464 w 1838468"/>
              <a:gd name="connsiteY0" fmla="*/ 815198 h 2084402"/>
              <a:gd name="connsiteX1" fmla="*/ 409572 w 1838468"/>
              <a:gd name="connsiteY1" fmla="*/ 208446 h 2084402"/>
              <a:gd name="connsiteX2" fmla="*/ 935138 w 1838468"/>
              <a:gd name="connsiteY2" fmla="*/ 3348 h 2084402"/>
              <a:gd name="connsiteX3" fmla="*/ 1477795 w 1838468"/>
              <a:gd name="connsiteY3" fmla="*/ 362272 h 2084402"/>
              <a:gd name="connsiteX4" fmla="*/ 1836721 w 1838468"/>
              <a:gd name="connsiteY4" fmla="*/ 960477 h 2084402"/>
              <a:gd name="connsiteX5" fmla="*/ 1691440 w 1838468"/>
              <a:gd name="connsiteY5" fmla="*/ 1695415 h 2084402"/>
              <a:gd name="connsiteX6" fmla="*/ 704402 w 1838468"/>
              <a:gd name="connsiteY6" fmla="*/ 2079978 h 2084402"/>
              <a:gd name="connsiteX7" fmla="*/ 136105 w 1838468"/>
              <a:gd name="connsiteY7" fmla="*/ 1456133 h 2084402"/>
              <a:gd name="connsiteX8" fmla="*/ 16464 w 1838468"/>
              <a:gd name="connsiteY8" fmla="*/ 815198 h 2084402"/>
              <a:gd name="connsiteX0" fmla="*/ 16464 w 1838468"/>
              <a:gd name="connsiteY0" fmla="*/ 815198 h 2086866"/>
              <a:gd name="connsiteX1" fmla="*/ 409572 w 1838468"/>
              <a:gd name="connsiteY1" fmla="*/ 208446 h 2086866"/>
              <a:gd name="connsiteX2" fmla="*/ 935138 w 1838468"/>
              <a:gd name="connsiteY2" fmla="*/ 3348 h 2086866"/>
              <a:gd name="connsiteX3" fmla="*/ 1477795 w 1838468"/>
              <a:gd name="connsiteY3" fmla="*/ 362272 h 2086866"/>
              <a:gd name="connsiteX4" fmla="*/ 1836721 w 1838468"/>
              <a:gd name="connsiteY4" fmla="*/ 960477 h 2086866"/>
              <a:gd name="connsiteX5" fmla="*/ 1674348 w 1838468"/>
              <a:gd name="connsiteY5" fmla="*/ 1738144 h 2086866"/>
              <a:gd name="connsiteX6" fmla="*/ 704402 w 1838468"/>
              <a:gd name="connsiteY6" fmla="*/ 2079978 h 2086866"/>
              <a:gd name="connsiteX7" fmla="*/ 136105 w 1838468"/>
              <a:gd name="connsiteY7" fmla="*/ 1456133 h 2086866"/>
              <a:gd name="connsiteX8" fmla="*/ 16464 w 1838468"/>
              <a:gd name="connsiteY8" fmla="*/ 815198 h 2086866"/>
              <a:gd name="connsiteX0" fmla="*/ 16464 w 1856549"/>
              <a:gd name="connsiteY0" fmla="*/ 815198 h 2085307"/>
              <a:gd name="connsiteX1" fmla="*/ 409572 w 1856549"/>
              <a:gd name="connsiteY1" fmla="*/ 208446 h 2085307"/>
              <a:gd name="connsiteX2" fmla="*/ 935138 w 1856549"/>
              <a:gd name="connsiteY2" fmla="*/ 3348 h 2085307"/>
              <a:gd name="connsiteX3" fmla="*/ 1477795 w 1856549"/>
              <a:gd name="connsiteY3" fmla="*/ 362272 h 2085307"/>
              <a:gd name="connsiteX4" fmla="*/ 1836721 w 1856549"/>
              <a:gd name="connsiteY4" fmla="*/ 960477 h 2085307"/>
              <a:gd name="connsiteX5" fmla="*/ 1785445 w 1856549"/>
              <a:gd name="connsiteY5" fmla="*/ 1370674 h 2085307"/>
              <a:gd name="connsiteX6" fmla="*/ 1674348 w 1856549"/>
              <a:gd name="connsiteY6" fmla="*/ 1738144 h 2085307"/>
              <a:gd name="connsiteX7" fmla="*/ 704402 w 1856549"/>
              <a:gd name="connsiteY7" fmla="*/ 2079978 h 2085307"/>
              <a:gd name="connsiteX8" fmla="*/ 136105 w 1856549"/>
              <a:gd name="connsiteY8" fmla="*/ 1456133 h 2085307"/>
              <a:gd name="connsiteX9" fmla="*/ 16464 w 1856549"/>
              <a:gd name="connsiteY9" fmla="*/ 815198 h 2085307"/>
              <a:gd name="connsiteX0" fmla="*/ 17151 w 1857236"/>
              <a:gd name="connsiteY0" fmla="*/ 815198 h 2085307"/>
              <a:gd name="connsiteX1" fmla="*/ 410259 w 1857236"/>
              <a:gd name="connsiteY1" fmla="*/ 208446 h 2085307"/>
              <a:gd name="connsiteX2" fmla="*/ 935825 w 1857236"/>
              <a:gd name="connsiteY2" fmla="*/ 3348 h 2085307"/>
              <a:gd name="connsiteX3" fmla="*/ 1478482 w 1857236"/>
              <a:gd name="connsiteY3" fmla="*/ 362272 h 2085307"/>
              <a:gd name="connsiteX4" fmla="*/ 1837408 w 1857236"/>
              <a:gd name="connsiteY4" fmla="*/ 960477 h 2085307"/>
              <a:gd name="connsiteX5" fmla="*/ 1786132 w 1857236"/>
              <a:gd name="connsiteY5" fmla="*/ 1370674 h 2085307"/>
              <a:gd name="connsiteX6" fmla="*/ 1675035 w 1857236"/>
              <a:gd name="connsiteY6" fmla="*/ 1738144 h 2085307"/>
              <a:gd name="connsiteX7" fmla="*/ 705089 w 1857236"/>
              <a:gd name="connsiteY7" fmla="*/ 2079978 h 2085307"/>
              <a:gd name="connsiteX8" fmla="*/ 136792 w 1857236"/>
              <a:gd name="connsiteY8" fmla="*/ 1456133 h 2085307"/>
              <a:gd name="connsiteX9" fmla="*/ 76973 w 1857236"/>
              <a:gd name="connsiteY9" fmla="*/ 1097210 h 2085307"/>
              <a:gd name="connsiteX10" fmla="*/ 17151 w 1857236"/>
              <a:gd name="connsiteY10" fmla="*/ 815198 h 2085307"/>
              <a:gd name="connsiteX0" fmla="*/ 69986 w 1910071"/>
              <a:gd name="connsiteY0" fmla="*/ 815198 h 2085307"/>
              <a:gd name="connsiteX1" fmla="*/ 463094 w 1910071"/>
              <a:gd name="connsiteY1" fmla="*/ 208446 h 2085307"/>
              <a:gd name="connsiteX2" fmla="*/ 988660 w 1910071"/>
              <a:gd name="connsiteY2" fmla="*/ 3348 h 2085307"/>
              <a:gd name="connsiteX3" fmla="*/ 1531317 w 1910071"/>
              <a:gd name="connsiteY3" fmla="*/ 362272 h 2085307"/>
              <a:gd name="connsiteX4" fmla="*/ 1890243 w 1910071"/>
              <a:gd name="connsiteY4" fmla="*/ 960477 h 2085307"/>
              <a:gd name="connsiteX5" fmla="*/ 1838967 w 1910071"/>
              <a:gd name="connsiteY5" fmla="*/ 1370674 h 2085307"/>
              <a:gd name="connsiteX6" fmla="*/ 1727870 w 1910071"/>
              <a:gd name="connsiteY6" fmla="*/ 1738144 h 2085307"/>
              <a:gd name="connsiteX7" fmla="*/ 757924 w 1910071"/>
              <a:gd name="connsiteY7" fmla="*/ 2079978 h 2085307"/>
              <a:gd name="connsiteX8" fmla="*/ 189627 w 1910071"/>
              <a:gd name="connsiteY8" fmla="*/ 1456133 h 2085307"/>
              <a:gd name="connsiteX9" fmla="*/ 10166 w 1910071"/>
              <a:gd name="connsiteY9" fmla="*/ 1114301 h 2085307"/>
              <a:gd name="connsiteX10" fmla="*/ 69986 w 1910071"/>
              <a:gd name="connsiteY10" fmla="*/ 815198 h 2085307"/>
              <a:gd name="connsiteX0" fmla="*/ 198464 w 1901816"/>
              <a:gd name="connsiteY0" fmla="*/ 712649 h 2085307"/>
              <a:gd name="connsiteX1" fmla="*/ 454839 w 1901816"/>
              <a:gd name="connsiteY1" fmla="*/ 208446 h 2085307"/>
              <a:gd name="connsiteX2" fmla="*/ 980405 w 1901816"/>
              <a:gd name="connsiteY2" fmla="*/ 3348 h 2085307"/>
              <a:gd name="connsiteX3" fmla="*/ 1523062 w 1901816"/>
              <a:gd name="connsiteY3" fmla="*/ 362272 h 2085307"/>
              <a:gd name="connsiteX4" fmla="*/ 1881988 w 1901816"/>
              <a:gd name="connsiteY4" fmla="*/ 960477 h 2085307"/>
              <a:gd name="connsiteX5" fmla="*/ 1830712 w 1901816"/>
              <a:gd name="connsiteY5" fmla="*/ 1370674 h 2085307"/>
              <a:gd name="connsiteX6" fmla="*/ 1719615 w 1901816"/>
              <a:gd name="connsiteY6" fmla="*/ 1738144 h 2085307"/>
              <a:gd name="connsiteX7" fmla="*/ 749669 w 1901816"/>
              <a:gd name="connsiteY7" fmla="*/ 2079978 h 2085307"/>
              <a:gd name="connsiteX8" fmla="*/ 181372 w 1901816"/>
              <a:gd name="connsiteY8" fmla="*/ 1456133 h 2085307"/>
              <a:gd name="connsiteX9" fmla="*/ 1911 w 1901816"/>
              <a:gd name="connsiteY9" fmla="*/ 1114301 h 2085307"/>
              <a:gd name="connsiteX10" fmla="*/ 198464 w 1901816"/>
              <a:gd name="connsiteY10" fmla="*/ 712649 h 2085307"/>
              <a:gd name="connsiteX0" fmla="*/ 123321 w 1903585"/>
              <a:gd name="connsiteY0" fmla="*/ 652828 h 2085307"/>
              <a:gd name="connsiteX1" fmla="*/ 456608 w 1903585"/>
              <a:gd name="connsiteY1" fmla="*/ 208446 h 2085307"/>
              <a:gd name="connsiteX2" fmla="*/ 982174 w 1903585"/>
              <a:gd name="connsiteY2" fmla="*/ 3348 h 2085307"/>
              <a:gd name="connsiteX3" fmla="*/ 1524831 w 1903585"/>
              <a:gd name="connsiteY3" fmla="*/ 362272 h 2085307"/>
              <a:gd name="connsiteX4" fmla="*/ 1883757 w 1903585"/>
              <a:gd name="connsiteY4" fmla="*/ 960477 h 2085307"/>
              <a:gd name="connsiteX5" fmla="*/ 1832481 w 1903585"/>
              <a:gd name="connsiteY5" fmla="*/ 1370674 h 2085307"/>
              <a:gd name="connsiteX6" fmla="*/ 1721384 w 1903585"/>
              <a:gd name="connsiteY6" fmla="*/ 1738144 h 2085307"/>
              <a:gd name="connsiteX7" fmla="*/ 751438 w 1903585"/>
              <a:gd name="connsiteY7" fmla="*/ 2079978 h 2085307"/>
              <a:gd name="connsiteX8" fmla="*/ 183141 w 1903585"/>
              <a:gd name="connsiteY8" fmla="*/ 1456133 h 2085307"/>
              <a:gd name="connsiteX9" fmla="*/ 3680 w 1903585"/>
              <a:gd name="connsiteY9" fmla="*/ 1114301 h 2085307"/>
              <a:gd name="connsiteX10" fmla="*/ 123321 w 1903585"/>
              <a:gd name="connsiteY10" fmla="*/ 652828 h 2085307"/>
              <a:gd name="connsiteX0" fmla="*/ 90956 w 1871220"/>
              <a:gd name="connsiteY0" fmla="*/ 652828 h 2085307"/>
              <a:gd name="connsiteX1" fmla="*/ 424243 w 1871220"/>
              <a:gd name="connsiteY1" fmla="*/ 208446 h 2085307"/>
              <a:gd name="connsiteX2" fmla="*/ 949809 w 1871220"/>
              <a:gd name="connsiteY2" fmla="*/ 3348 h 2085307"/>
              <a:gd name="connsiteX3" fmla="*/ 1492466 w 1871220"/>
              <a:gd name="connsiteY3" fmla="*/ 362272 h 2085307"/>
              <a:gd name="connsiteX4" fmla="*/ 1851392 w 1871220"/>
              <a:gd name="connsiteY4" fmla="*/ 960477 h 2085307"/>
              <a:gd name="connsiteX5" fmla="*/ 1800116 w 1871220"/>
              <a:gd name="connsiteY5" fmla="*/ 1370674 h 2085307"/>
              <a:gd name="connsiteX6" fmla="*/ 1689019 w 1871220"/>
              <a:gd name="connsiteY6" fmla="*/ 1738144 h 2085307"/>
              <a:gd name="connsiteX7" fmla="*/ 719073 w 1871220"/>
              <a:gd name="connsiteY7" fmla="*/ 2079978 h 2085307"/>
              <a:gd name="connsiteX8" fmla="*/ 150776 w 1871220"/>
              <a:gd name="connsiteY8" fmla="*/ 1456133 h 2085307"/>
              <a:gd name="connsiteX9" fmla="*/ 5499 w 1871220"/>
              <a:gd name="connsiteY9" fmla="*/ 1114301 h 2085307"/>
              <a:gd name="connsiteX10" fmla="*/ 90956 w 1871220"/>
              <a:gd name="connsiteY10" fmla="*/ 652828 h 2085307"/>
              <a:gd name="connsiteX0" fmla="*/ 90956 w 1871220"/>
              <a:gd name="connsiteY0" fmla="*/ 571417 h 2003896"/>
              <a:gd name="connsiteX1" fmla="*/ 424243 w 1871220"/>
              <a:gd name="connsiteY1" fmla="*/ 127035 h 2003896"/>
              <a:gd name="connsiteX2" fmla="*/ 941263 w 1871220"/>
              <a:gd name="connsiteY2" fmla="*/ 7395 h 2003896"/>
              <a:gd name="connsiteX3" fmla="*/ 1492466 w 1871220"/>
              <a:gd name="connsiteY3" fmla="*/ 280861 h 2003896"/>
              <a:gd name="connsiteX4" fmla="*/ 1851392 w 1871220"/>
              <a:gd name="connsiteY4" fmla="*/ 879066 h 2003896"/>
              <a:gd name="connsiteX5" fmla="*/ 1800116 w 1871220"/>
              <a:gd name="connsiteY5" fmla="*/ 1289263 h 2003896"/>
              <a:gd name="connsiteX6" fmla="*/ 1689019 w 1871220"/>
              <a:gd name="connsiteY6" fmla="*/ 1656733 h 2003896"/>
              <a:gd name="connsiteX7" fmla="*/ 719073 w 1871220"/>
              <a:gd name="connsiteY7" fmla="*/ 1998567 h 2003896"/>
              <a:gd name="connsiteX8" fmla="*/ 150776 w 1871220"/>
              <a:gd name="connsiteY8" fmla="*/ 1374722 h 2003896"/>
              <a:gd name="connsiteX9" fmla="*/ 5499 w 1871220"/>
              <a:gd name="connsiteY9" fmla="*/ 1032890 h 2003896"/>
              <a:gd name="connsiteX10" fmla="*/ 90956 w 1871220"/>
              <a:gd name="connsiteY10" fmla="*/ 571417 h 2003896"/>
              <a:gd name="connsiteX0" fmla="*/ 90956 w 1871220"/>
              <a:gd name="connsiteY0" fmla="*/ 571417 h 1962003"/>
              <a:gd name="connsiteX1" fmla="*/ 424243 w 1871220"/>
              <a:gd name="connsiteY1" fmla="*/ 127035 h 1962003"/>
              <a:gd name="connsiteX2" fmla="*/ 941263 w 1871220"/>
              <a:gd name="connsiteY2" fmla="*/ 7395 h 1962003"/>
              <a:gd name="connsiteX3" fmla="*/ 1492466 w 1871220"/>
              <a:gd name="connsiteY3" fmla="*/ 280861 h 1962003"/>
              <a:gd name="connsiteX4" fmla="*/ 1851392 w 1871220"/>
              <a:gd name="connsiteY4" fmla="*/ 879066 h 1962003"/>
              <a:gd name="connsiteX5" fmla="*/ 1800116 w 1871220"/>
              <a:gd name="connsiteY5" fmla="*/ 1289263 h 1962003"/>
              <a:gd name="connsiteX6" fmla="*/ 1689019 w 1871220"/>
              <a:gd name="connsiteY6" fmla="*/ 1656733 h 1962003"/>
              <a:gd name="connsiteX7" fmla="*/ 778894 w 1871220"/>
              <a:gd name="connsiteY7" fmla="*/ 1955838 h 1962003"/>
              <a:gd name="connsiteX8" fmla="*/ 150776 w 1871220"/>
              <a:gd name="connsiteY8" fmla="*/ 1374722 h 1962003"/>
              <a:gd name="connsiteX9" fmla="*/ 5499 w 1871220"/>
              <a:gd name="connsiteY9" fmla="*/ 1032890 h 1962003"/>
              <a:gd name="connsiteX10" fmla="*/ 90956 w 1871220"/>
              <a:gd name="connsiteY10" fmla="*/ 571417 h 1962003"/>
              <a:gd name="connsiteX0" fmla="*/ 89337 w 1869601"/>
              <a:gd name="connsiteY0" fmla="*/ 568420 h 1959006"/>
              <a:gd name="connsiteX1" fmla="*/ 268799 w 1869601"/>
              <a:gd name="connsiteY1" fmla="*/ 363322 h 1959006"/>
              <a:gd name="connsiteX2" fmla="*/ 422624 w 1869601"/>
              <a:gd name="connsiteY2" fmla="*/ 124038 h 1959006"/>
              <a:gd name="connsiteX3" fmla="*/ 939644 w 1869601"/>
              <a:gd name="connsiteY3" fmla="*/ 4398 h 1959006"/>
              <a:gd name="connsiteX4" fmla="*/ 1490847 w 1869601"/>
              <a:gd name="connsiteY4" fmla="*/ 277864 h 1959006"/>
              <a:gd name="connsiteX5" fmla="*/ 1849773 w 1869601"/>
              <a:gd name="connsiteY5" fmla="*/ 876069 h 1959006"/>
              <a:gd name="connsiteX6" fmla="*/ 1798497 w 1869601"/>
              <a:gd name="connsiteY6" fmla="*/ 1286266 h 1959006"/>
              <a:gd name="connsiteX7" fmla="*/ 1687400 w 1869601"/>
              <a:gd name="connsiteY7" fmla="*/ 1653736 h 1959006"/>
              <a:gd name="connsiteX8" fmla="*/ 777275 w 1869601"/>
              <a:gd name="connsiteY8" fmla="*/ 1952841 h 1959006"/>
              <a:gd name="connsiteX9" fmla="*/ 149157 w 1869601"/>
              <a:gd name="connsiteY9" fmla="*/ 1371725 h 1959006"/>
              <a:gd name="connsiteX10" fmla="*/ 3880 w 1869601"/>
              <a:gd name="connsiteY10" fmla="*/ 1029893 h 1959006"/>
              <a:gd name="connsiteX11" fmla="*/ 89337 w 1869601"/>
              <a:gd name="connsiteY11" fmla="*/ 568420 h 1959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69601" h="1959006">
                <a:moveTo>
                  <a:pt x="89337" y="568420"/>
                </a:moveTo>
                <a:cubicBezTo>
                  <a:pt x="133490" y="457325"/>
                  <a:pt x="213251" y="437386"/>
                  <a:pt x="268799" y="363322"/>
                </a:cubicBezTo>
                <a:cubicBezTo>
                  <a:pt x="324347" y="289258"/>
                  <a:pt x="302271" y="176737"/>
                  <a:pt x="422624" y="124038"/>
                </a:cubicBezTo>
                <a:cubicBezTo>
                  <a:pt x="542977" y="71339"/>
                  <a:pt x="761607" y="-21240"/>
                  <a:pt x="939644" y="4398"/>
                </a:cubicBezTo>
                <a:cubicBezTo>
                  <a:pt x="1117681" y="30036"/>
                  <a:pt x="1340583" y="118342"/>
                  <a:pt x="1490847" y="277864"/>
                </a:cubicBezTo>
                <a:cubicBezTo>
                  <a:pt x="1641111" y="437386"/>
                  <a:pt x="1792801" y="702305"/>
                  <a:pt x="1849773" y="876069"/>
                </a:cubicBezTo>
                <a:cubicBezTo>
                  <a:pt x="1906745" y="1049833"/>
                  <a:pt x="1825559" y="1156655"/>
                  <a:pt x="1798497" y="1286266"/>
                </a:cubicBezTo>
                <a:cubicBezTo>
                  <a:pt x="1771435" y="1415877"/>
                  <a:pt x="1873271" y="1541216"/>
                  <a:pt x="1687400" y="1653736"/>
                </a:cubicBezTo>
                <a:cubicBezTo>
                  <a:pt x="1501529" y="1766256"/>
                  <a:pt x="1033649" y="1999843"/>
                  <a:pt x="777275" y="1952841"/>
                </a:cubicBezTo>
                <a:cubicBezTo>
                  <a:pt x="520901" y="1905839"/>
                  <a:pt x="266662" y="1544066"/>
                  <a:pt x="149157" y="1371725"/>
                </a:cubicBezTo>
                <a:cubicBezTo>
                  <a:pt x="31652" y="1199385"/>
                  <a:pt x="23820" y="1136716"/>
                  <a:pt x="3880" y="1029893"/>
                </a:cubicBezTo>
                <a:cubicBezTo>
                  <a:pt x="-16060" y="923071"/>
                  <a:pt x="45184" y="679515"/>
                  <a:pt x="89337" y="568420"/>
                </a:cubicBezTo>
                <a:close/>
              </a:path>
            </a:pathLst>
          </a:custGeom>
          <a:pattFill prst="wdUp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F5C586-B550-59FB-03A1-51BA8C540173}"/>
              </a:ext>
            </a:extLst>
          </p:cNvPr>
          <p:cNvSpPr txBox="1"/>
          <p:nvPr/>
        </p:nvSpPr>
        <p:spPr>
          <a:xfrm>
            <a:off x="1487930" y="4080963"/>
            <a:ext cx="454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accent4">
                    <a:lumMod val="75000"/>
                  </a:schemeClr>
                </a:solidFill>
              </a:rPr>
              <a:t>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03FA5D-5E1E-093E-67D9-4DB5E38F4165}"/>
              </a:ext>
            </a:extLst>
          </p:cNvPr>
          <p:cNvSpPr txBox="1"/>
          <p:nvPr/>
        </p:nvSpPr>
        <p:spPr>
          <a:xfrm>
            <a:off x="2118256" y="3580548"/>
            <a:ext cx="1214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/>
                </a:solidFill>
              </a:rPr>
              <a:t>source area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FD17C38-077A-C11B-0ED7-845D4D4F06D2}"/>
              </a:ext>
            </a:extLst>
          </p:cNvPr>
          <p:cNvSpPr/>
          <p:nvPr/>
        </p:nvSpPr>
        <p:spPr>
          <a:xfrm>
            <a:off x="2342830" y="2910287"/>
            <a:ext cx="164592" cy="16090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582B49-0495-E953-694E-809F19812E6A}"/>
              </a:ext>
            </a:extLst>
          </p:cNvPr>
          <p:cNvSpPr txBox="1"/>
          <p:nvPr/>
        </p:nvSpPr>
        <p:spPr>
          <a:xfrm>
            <a:off x="2096169" y="2383135"/>
            <a:ext cx="629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accent2"/>
                </a:solidFill>
              </a:rPr>
              <a:t>F</a:t>
            </a:r>
            <a:r>
              <a:rPr lang="en-US" sz="2400" b="1" i="1" baseline="-250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7DBF752-363E-E2EF-EA1B-4BE0AEFC034F}"/>
              </a:ext>
            </a:extLst>
          </p:cNvPr>
          <p:cNvSpPr/>
          <p:nvPr/>
        </p:nvSpPr>
        <p:spPr>
          <a:xfrm>
            <a:off x="2657554" y="2892488"/>
            <a:ext cx="164592" cy="16090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97F9684-F1C3-415C-0A41-659706A196F0}"/>
              </a:ext>
            </a:extLst>
          </p:cNvPr>
          <p:cNvSpPr/>
          <p:nvPr/>
        </p:nvSpPr>
        <p:spPr>
          <a:xfrm>
            <a:off x="3003152" y="2974788"/>
            <a:ext cx="164592" cy="16090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9EC54C-D3F3-4C26-C73E-9454FC032FC9}"/>
              </a:ext>
            </a:extLst>
          </p:cNvPr>
          <p:cNvSpPr txBox="1"/>
          <p:nvPr/>
        </p:nvSpPr>
        <p:spPr>
          <a:xfrm>
            <a:off x="2533409" y="2315651"/>
            <a:ext cx="629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accent2"/>
                </a:solidFill>
              </a:rPr>
              <a:t>F</a:t>
            </a:r>
            <a:r>
              <a:rPr lang="en-US" sz="2400" b="1" i="1" baseline="-250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91A5D1-EACA-90AD-7D8E-3F41AD2894B3}"/>
              </a:ext>
            </a:extLst>
          </p:cNvPr>
          <p:cNvSpPr txBox="1"/>
          <p:nvPr/>
        </p:nvSpPr>
        <p:spPr>
          <a:xfrm>
            <a:off x="2970649" y="2490900"/>
            <a:ext cx="1236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accent2"/>
                </a:solidFill>
              </a:rPr>
              <a:t>F</a:t>
            </a:r>
            <a:r>
              <a:rPr lang="en-US" sz="2400" b="1" i="1" baseline="-25000" dirty="0">
                <a:solidFill>
                  <a:schemeClr val="accent2"/>
                </a:solidFill>
              </a:rPr>
              <a:t>3  </a:t>
            </a:r>
            <a:r>
              <a:rPr lang="en-US" sz="2400" b="1" i="1" dirty="0">
                <a:solidFill>
                  <a:schemeClr val="accent2"/>
                </a:solidFill>
              </a:rPr>
              <a:t>…</a:t>
            </a:r>
            <a:endParaRPr lang="en-US" sz="2400" b="1" i="1" baseline="-25000" dirty="0">
              <a:solidFill>
                <a:schemeClr val="accent2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3C26445-B4F3-640B-AE6F-3DE491D3FB9A}"/>
              </a:ext>
            </a:extLst>
          </p:cNvPr>
          <p:cNvSpPr/>
          <p:nvPr/>
        </p:nvSpPr>
        <p:spPr>
          <a:xfrm>
            <a:off x="2039659" y="3053396"/>
            <a:ext cx="164592" cy="16090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882B3FF-221E-E6CB-6C2D-60777775DCAA}"/>
              </a:ext>
            </a:extLst>
          </p:cNvPr>
          <p:cNvSpPr txBox="1"/>
          <p:nvPr/>
        </p:nvSpPr>
        <p:spPr>
          <a:xfrm>
            <a:off x="1481175" y="2893479"/>
            <a:ext cx="629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accent2"/>
                </a:solidFill>
              </a:rPr>
              <a:t>F</a:t>
            </a:r>
            <a:r>
              <a:rPr lang="en-US" sz="2400" b="1" i="1" baseline="-25000" dirty="0">
                <a:solidFill>
                  <a:schemeClr val="accent2"/>
                </a:solidFill>
              </a:rPr>
              <a:t>n</a:t>
            </a:r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6B7A1B85-95CE-B63D-D943-B34FE370C0C3}"/>
              </a:ext>
            </a:extLst>
          </p:cNvPr>
          <p:cNvSpPr/>
          <p:nvPr/>
        </p:nvSpPr>
        <p:spPr>
          <a:xfrm rot="10539278">
            <a:off x="1332301" y="2543816"/>
            <a:ext cx="2763676" cy="2756502"/>
          </a:xfrm>
          <a:prstGeom prst="arc">
            <a:avLst>
              <a:gd name="adj1" fmla="val 8357397"/>
              <a:gd name="adj2" fmla="val 1617354"/>
            </a:avLst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0656113-DF9B-7D26-5429-DF3A86112EA4}"/>
              </a:ext>
            </a:extLst>
          </p:cNvPr>
          <p:cNvSpPr txBox="1"/>
          <p:nvPr/>
        </p:nvSpPr>
        <p:spPr>
          <a:xfrm>
            <a:off x="7175102" y="5105648"/>
            <a:ext cx="1038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in situ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CD9F2AD-3F8B-39F2-8FB6-5CAB8294370B}"/>
              </a:ext>
            </a:extLst>
          </p:cNvPr>
          <p:cNvSpPr txBox="1"/>
          <p:nvPr/>
        </p:nvSpPr>
        <p:spPr>
          <a:xfrm>
            <a:off x="7694209" y="3274225"/>
            <a:ext cx="1605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DOAS VCD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9CA12A3-CED5-CB28-6BEF-70319E6A5756}"/>
              </a:ext>
            </a:extLst>
          </p:cNvPr>
          <p:cNvSpPr txBox="1"/>
          <p:nvPr/>
        </p:nvSpPr>
        <p:spPr>
          <a:xfrm>
            <a:off x="4075509" y="3280736"/>
            <a:ext cx="3199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3"/>
                </a:solidFill>
              </a:rPr>
              <a:t>Doppler lidar wind perpendicular to flight path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81B6A7A-BB6F-D2CA-15B3-310A83BBF0E2}"/>
              </a:ext>
            </a:extLst>
          </p:cNvPr>
          <p:cNvSpPr txBox="1"/>
          <p:nvPr/>
        </p:nvSpPr>
        <p:spPr>
          <a:xfrm>
            <a:off x="5324359" y="5105648"/>
            <a:ext cx="1987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Doppler lidar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9C3E9D7-2288-933A-8CE4-504A6AD6C591}"/>
              </a:ext>
            </a:extLst>
          </p:cNvPr>
          <p:cNvSpPr txBox="1"/>
          <p:nvPr/>
        </p:nvSpPr>
        <p:spPr>
          <a:xfrm>
            <a:off x="8973543" y="655429"/>
            <a:ext cx="31222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Assume negligible change in pollutant concentration and chemistry (or apply correction factor)</a:t>
            </a:r>
            <a:endParaRPr lang="en-US" baseline="-250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5225D18-00A7-A529-16A2-E38F7AFBA6BF}"/>
              </a:ext>
            </a:extLst>
          </p:cNvPr>
          <p:cNvSpPr txBox="1"/>
          <p:nvPr/>
        </p:nvSpPr>
        <p:spPr>
          <a:xfrm>
            <a:off x="4823460" y="6075144"/>
            <a:ext cx="6775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Need to assume steady-state winds and negligible wind divergence (choose suitable flights for analysis or apply correction)</a:t>
            </a:r>
            <a:endParaRPr lang="en-US" baseline="-25000" dirty="0"/>
          </a:p>
        </p:txBody>
      </p:sp>
      <p:pic>
        <p:nvPicPr>
          <p:cNvPr id="44" name="Graphic 43" descr="Airplane with solid fill">
            <a:extLst>
              <a:ext uri="{FF2B5EF4-FFF2-40B4-BE49-F238E27FC236}">
                <a16:creationId xmlns:a16="http://schemas.microsoft.com/office/drawing/2014/main" id="{42D64684-9027-92EF-E36C-18FB522B07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398712">
            <a:off x="2315749" y="4632413"/>
            <a:ext cx="545729" cy="545729"/>
          </a:xfrm>
          <a:prstGeom prst="rect">
            <a:avLst/>
          </a:prstGeom>
        </p:spPr>
      </p:pic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6E0FAEE-2915-A28B-6821-8ED94B4F4E1E}"/>
              </a:ext>
            </a:extLst>
          </p:cNvPr>
          <p:cNvCxnSpPr>
            <a:cxnSpLocks/>
          </p:cNvCxnSpPr>
          <p:nvPr/>
        </p:nvCxnSpPr>
        <p:spPr>
          <a:xfrm flipV="1">
            <a:off x="8238668" y="1183948"/>
            <a:ext cx="620719" cy="371728"/>
          </a:xfrm>
          <a:prstGeom prst="straightConnector1">
            <a:avLst/>
          </a:prstGeom>
          <a:ln w="190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759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animBg="1"/>
      <p:bldP spid="16" grpId="0"/>
      <p:bldP spid="19" grpId="0"/>
      <p:bldP spid="21" grpId="0" animBg="1"/>
      <p:bldP spid="22" grpId="0"/>
      <p:bldP spid="23" grpId="0" animBg="1"/>
      <p:bldP spid="24" grpId="0" animBg="1"/>
      <p:bldP spid="25" grpId="0"/>
      <p:bldP spid="26" grpId="0"/>
      <p:bldP spid="31" grpId="0" animBg="1"/>
      <p:bldP spid="32" grpId="0"/>
      <p:bldP spid="34" grpId="0" animBg="1"/>
      <p:bldP spid="36" grpId="0"/>
      <p:bldP spid="37" grpId="0"/>
      <p:bldP spid="39" grpId="0"/>
      <p:bldP spid="40" grpId="0"/>
      <p:bldP spid="41" grpId="0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4836B-3AFC-74DE-6DE1-6E50D7DB6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A4C00-FFEF-E8F1-3BC2-850BF7A59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74" y="445135"/>
            <a:ext cx="11786322" cy="890469"/>
          </a:xfrm>
        </p:spPr>
        <p:txBody>
          <a:bodyPr>
            <a:noAutofit/>
          </a:bodyPr>
          <a:lstStyle/>
          <a:p>
            <a:r>
              <a:rPr lang="en-US" sz="3600" dirty="0"/>
              <a:t>Between 2 flights and 4 loops, we observe average NO</a:t>
            </a:r>
            <a:r>
              <a:rPr lang="en-US" sz="3600" baseline="-25000" dirty="0"/>
              <a:t>x</a:t>
            </a:r>
            <a:r>
              <a:rPr lang="en-US" sz="3600" dirty="0"/>
              <a:t> emissions of 2.5 – 3.6 MT hr</a:t>
            </a:r>
            <a:r>
              <a:rPr lang="en-US" sz="3600" baseline="30000" dirty="0"/>
              <a:t>-1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94BA8B-9120-E7E9-84CB-44858AE9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BA49F-E3D6-46A4-B793-AF54BE0DC07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00585146-CA61-6C5E-D730-2E1C5A8E1E89}"/>
              </a:ext>
            </a:extLst>
          </p:cNvPr>
          <p:cNvSpPr/>
          <p:nvPr/>
        </p:nvSpPr>
        <p:spPr>
          <a:xfrm rot="10800000" flipH="1">
            <a:off x="6240887" y="4803199"/>
            <a:ext cx="967740" cy="525780"/>
          </a:xfrm>
          <a:prstGeom prst="arc">
            <a:avLst>
              <a:gd name="adj1" fmla="val 11596926"/>
              <a:gd name="adj2" fmla="val 21231503"/>
            </a:avLst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991FF0-FD6C-7501-51B2-34D584A9E4D5}"/>
              </a:ext>
            </a:extLst>
          </p:cNvPr>
          <p:cNvSpPr txBox="1"/>
          <p:nvPr/>
        </p:nvSpPr>
        <p:spPr>
          <a:xfrm>
            <a:off x="4193302" y="5328980"/>
            <a:ext cx="2659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NO</a:t>
            </a:r>
            <a:r>
              <a:rPr lang="en-US" baseline="-25000" dirty="0"/>
              <a:t>x</a:t>
            </a:r>
            <a:r>
              <a:rPr lang="en-US" dirty="0"/>
              <a:t> (NO + NO</a:t>
            </a:r>
            <a:r>
              <a:rPr lang="en-US" baseline="-25000" dirty="0"/>
              <a:t>2</a:t>
            </a:r>
            <a:r>
              <a:rPr lang="en-US" dirty="0"/>
              <a:t>) photostationary state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512F6BDC-F130-8DC5-BCC1-12000BEA98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696820"/>
              </p:ext>
            </p:extLst>
          </p:nvPr>
        </p:nvGraphicFramePr>
        <p:xfrm>
          <a:off x="195273" y="1496064"/>
          <a:ext cx="8822995" cy="3487415"/>
        </p:xfrm>
        <a:graphic>
          <a:graphicData uri="http://schemas.openxmlformats.org/drawingml/2006/table">
            <a:tbl>
              <a:tblPr firstRow="1" firstCol="1"/>
              <a:tblGrid>
                <a:gridCol w="881110">
                  <a:extLst>
                    <a:ext uri="{9D8B030D-6E8A-4147-A177-3AD203B41FA5}">
                      <a16:colId xmlns:a16="http://schemas.microsoft.com/office/drawing/2014/main" val="448844678"/>
                    </a:ext>
                  </a:extLst>
                </a:gridCol>
                <a:gridCol w="646088">
                  <a:extLst>
                    <a:ext uri="{9D8B030D-6E8A-4147-A177-3AD203B41FA5}">
                      <a16:colId xmlns:a16="http://schemas.microsoft.com/office/drawing/2014/main" val="2507741326"/>
                    </a:ext>
                  </a:extLst>
                </a:gridCol>
                <a:gridCol w="666398">
                  <a:extLst>
                    <a:ext uri="{9D8B030D-6E8A-4147-A177-3AD203B41FA5}">
                      <a16:colId xmlns:a16="http://schemas.microsoft.com/office/drawing/2014/main" val="1371281558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157446966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3203926647"/>
                    </a:ext>
                  </a:extLst>
                </a:gridCol>
                <a:gridCol w="1274501">
                  <a:extLst>
                    <a:ext uri="{9D8B030D-6E8A-4147-A177-3AD203B41FA5}">
                      <a16:colId xmlns:a16="http://schemas.microsoft.com/office/drawing/2014/main" val="3862585730"/>
                    </a:ext>
                  </a:extLst>
                </a:gridCol>
                <a:gridCol w="1061066">
                  <a:extLst>
                    <a:ext uri="{9D8B030D-6E8A-4147-A177-3AD203B41FA5}">
                      <a16:colId xmlns:a16="http://schemas.microsoft.com/office/drawing/2014/main" val="2668378348"/>
                    </a:ext>
                  </a:extLst>
                </a:gridCol>
                <a:gridCol w="1061066">
                  <a:extLst>
                    <a:ext uri="{9D8B030D-6E8A-4147-A177-3AD203B41FA5}">
                      <a16:colId xmlns:a16="http://schemas.microsoft.com/office/drawing/2014/main" val="3305914245"/>
                    </a:ext>
                  </a:extLst>
                </a:gridCol>
                <a:gridCol w="1061066">
                  <a:extLst>
                    <a:ext uri="{9D8B030D-6E8A-4147-A177-3AD203B41FA5}">
                      <a16:colId xmlns:a16="http://schemas.microsoft.com/office/drawing/2014/main" val="2604856501"/>
                    </a:ext>
                  </a:extLst>
                </a:gridCol>
              </a:tblGrid>
              <a:tr h="730944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Flight Information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3D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Doppler Lidar Meas. 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Mean (Std Dev)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3D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DOAS NO</a:t>
                      </a:r>
                      <a:r>
                        <a:rPr lang="en-US" sz="1700" b="1" kern="100" baseline="-250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Meas.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3D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3D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5834422"/>
                  </a:ext>
                </a:extLst>
              </a:tr>
              <a:tr h="9294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Date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Leg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3D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#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3D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Loop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3D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Wind Speed </a:t>
                      </a:r>
                      <a:b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[m s</a:t>
                      </a:r>
                      <a:r>
                        <a:rPr lang="en-US" sz="1700" b="1" kern="100" baseline="300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3D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Wind Direction [°]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3D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BLH 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[m </a:t>
                      </a:r>
                      <a:r>
                        <a:rPr lang="en-US" sz="1700" b="1" kern="100" dirty="0" err="1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agl</a:t>
                      </a: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3D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US" sz="1700" b="1" kern="100" baseline="-250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Flux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[MT hr</a:t>
                      </a:r>
                      <a:r>
                        <a:rPr lang="en-US" sz="1700" b="1" kern="100" baseline="300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3D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US" sz="1700" b="1" kern="100" baseline="-250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x </a:t>
                      </a: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Flux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[MT hr</a:t>
                      </a:r>
                      <a:r>
                        <a:rPr lang="en-US" sz="1700" b="1" kern="100" baseline="300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3D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US" sz="1700" b="1" kern="100" baseline="-250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x </a:t>
                      </a: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Flux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[MT hr</a:t>
                      </a:r>
                      <a:r>
                        <a:rPr lang="en-US" sz="1700" b="1" kern="100" baseline="300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3D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84275"/>
                  </a:ext>
                </a:extLst>
              </a:tr>
              <a:tr h="358454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29-Jun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L2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F03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1+2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5.0 (1.5)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146 (15)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1558 (117)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1.95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2.34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3.34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473962"/>
                  </a:ext>
                </a:extLst>
              </a:tr>
              <a:tr h="3724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5.1 (1.3)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140 (13)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1615 (78)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2.25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2.70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3.86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6572966"/>
                  </a:ext>
                </a:extLst>
              </a:tr>
              <a:tr h="358454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02-Jul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L2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F05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5.7 (2.9)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258 (75)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1575 (439)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1.75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2.10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3.0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802236"/>
                  </a:ext>
                </a:extLst>
              </a:tr>
              <a:tr h="3724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1+2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6.0 (2.3)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279 (54)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1766 (481)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2.34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2.81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4.0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5984665"/>
                  </a:ext>
                </a:extLst>
              </a:tr>
              <a:tr h="365094">
                <a:tc gridSpan="6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Average ± Std Dev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2.1 ± 0.3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chemeClr val="accent5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2.5 ± 0.3</a:t>
                      </a:r>
                      <a:endParaRPr lang="en-US" sz="1700" kern="100" dirty="0">
                        <a:solidFill>
                          <a:schemeClr val="accent5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kern="100" dirty="0">
                          <a:solidFill>
                            <a:schemeClr val="accent5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3.6 ± 0.5</a:t>
                      </a:r>
                      <a:endParaRPr lang="en-US" sz="1700" kern="100" dirty="0">
                        <a:solidFill>
                          <a:schemeClr val="accent5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012590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C2DC8CD3-116D-5858-D2A7-B3D2316AB3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673822"/>
              </p:ext>
            </p:extLst>
          </p:nvPr>
        </p:nvGraphicFramePr>
        <p:xfrm>
          <a:off x="195273" y="1496065"/>
          <a:ext cx="10457485" cy="3487415"/>
        </p:xfrm>
        <a:graphic>
          <a:graphicData uri="http://schemas.openxmlformats.org/drawingml/2006/table">
            <a:tbl>
              <a:tblPr firstRow="1" firstCol="1"/>
              <a:tblGrid>
                <a:gridCol w="881110">
                  <a:extLst>
                    <a:ext uri="{9D8B030D-6E8A-4147-A177-3AD203B41FA5}">
                      <a16:colId xmlns:a16="http://schemas.microsoft.com/office/drawing/2014/main" val="448844678"/>
                    </a:ext>
                  </a:extLst>
                </a:gridCol>
                <a:gridCol w="646088">
                  <a:extLst>
                    <a:ext uri="{9D8B030D-6E8A-4147-A177-3AD203B41FA5}">
                      <a16:colId xmlns:a16="http://schemas.microsoft.com/office/drawing/2014/main" val="2507741326"/>
                    </a:ext>
                  </a:extLst>
                </a:gridCol>
                <a:gridCol w="666398">
                  <a:extLst>
                    <a:ext uri="{9D8B030D-6E8A-4147-A177-3AD203B41FA5}">
                      <a16:colId xmlns:a16="http://schemas.microsoft.com/office/drawing/2014/main" val="1371281558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157446966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3203926647"/>
                    </a:ext>
                  </a:extLst>
                </a:gridCol>
                <a:gridCol w="1274501">
                  <a:extLst>
                    <a:ext uri="{9D8B030D-6E8A-4147-A177-3AD203B41FA5}">
                      <a16:colId xmlns:a16="http://schemas.microsoft.com/office/drawing/2014/main" val="3862585730"/>
                    </a:ext>
                  </a:extLst>
                </a:gridCol>
                <a:gridCol w="1061066">
                  <a:extLst>
                    <a:ext uri="{9D8B030D-6E8A-4147-A177-3AD203B41FA5}">
                      <a16:colId xmlns:a16="http://schemas.microsoft.com/office/drawing/2014/main" val="2668378348"/>
                    </a:ext>
                  </a:extLst>
                </a:gridCol>
                <a:gridCol w="1061066">
                  <a:extLst>
                    <a:ext uri="{9D8B030D-6E8A-4147-A177-3AD203B41FA5}">
                      <a16:colId xmlns:a16="http://schemas.microsoft.com/office/drawing/2014/main" val="3305914245"/>
                    </a:ext>
                  </a:extLst>
                </a:gridCol>
                <a:gridCol w="1061066">
                  <a:extLst>
                    <a:ext uri="{9D8B030D-6E8A-4147-A177-3AD203B41FA5}">
                      <a16:colId xmlns:a16="http://schemas.microsoft.com/office/drawing/2014/main" val="2604856501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val="3111105032"/>
                    </a:ext>
                  </a:extLst>
                </a:gridCol>
              </a:tblGrid>
              <a:tr h="730944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Flight Information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3D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Doppler Lidar Meas. 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Mean (Std Dev)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3D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DOAS NO</a:t>
                      </a:r>
                      <a:r>
                        <a:rPr lang="en-US" sz="1700" b="1" kern="100" baseline="-250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Meas.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3D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3D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In situ NO</a:t>
                      </a:r>
                      <a:r>
                        <a:rPr lang="en-US" sz="1700" b="1" kern="100" baseline="-250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Meas.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3D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5834422"/>
                  </a:ext>
                </a:extLst>
              </a:tr>
              <a:tr h="9294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Date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Leg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3D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#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3D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Loop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3D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Wind Speed </a:t>
                      </a:r>
                      <a:b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[m s</a:t>
                      </a:r>
                      <a:r>
                        <a:rPr lang="en-US" sz="1700" b="1" kern="100" baseline="300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3D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Wind Direction [°]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3D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BLH 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[m </a:t>
                      </a:r>
                      <a:r>
                        <a:rPr lang="en-US" sz="1700" b="1" kern="100" dirty="0" err="1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agl</a:t>
                      </a: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3D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US" sz="1700" b="1" kern="100" baseline="-250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Flux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[MT hr</a:t>
                      </a:r>
                      <a:r>
                        <a:rPr lang="en-US" sz="1700" b="1" kern="100" baseline="300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3D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US" sz="1700" b="1" kern="100" baseline="-250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x </a:t>
                      </a: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Flux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[MT hr</a:t>
                      </a:r>
                      <a:r>
                        <a:rPr lang="en-US" sz="1700" b="1" kern="100" baseline="300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3D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US" sz="1700" b="1" kern="100" baseline="-250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x </a:t>
                      </a: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Flux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[MT hr</a:t>
                      </a:r>
                      <a:r>
                        <a:rPr lang="en-US" sz="1700" b="1" kern="100" baseline="300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3D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US" sz="1700" b="1" kern="100" baseline="-250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x </a:t>
                      </a: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Flux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[MT hr</a:t>
                      </a:r>
                      <a:r>
                        <a:rPr lang="en-US" sz="1700" b="1" kern="100" baseline="300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3D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84275"/>
                  </a:ext>
                </a:extLst>
              </a:tr>
              <a:tr h="358454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29-Jun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L2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F03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1+2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5.0 (1.5)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146 (15)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1558 (117)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1.95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2.34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3.34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2.18 – 2.63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473962"/>
                  </a:ext>
                </a:extLst>
              </a:tr>
              <a:tr h="3724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5.1 (1.3)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140 (13)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1615 (78)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2.25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2.70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3.86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2.98 – 3.57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6572966"/>
                  </a:ext>
                </a:extLst>
              </a:tr>
              <a:tr h="358454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02-Jul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L2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F05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5.7 (2.9)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258 (75)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1575 (439)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1.75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2.10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3.0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2.22 – 3.12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802236"/>
                  </a:ext>
                </a:extLst>
              </a:tr>
              <a:tr h="3724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1+2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6.0 (2.3)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279 (54)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1766 (481)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2.34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2.81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4.0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2.36 – 3.01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5984665"/>
                  </a:ext>
                </a:extLst>
              </a:tr>
              <a:tr h="365094">
                <a:tc gridSpan="6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Average ± Std Dev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2.1 ± 0.3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chemeClr val="accent5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2.5 ± 0.3</a:t>
                      </a:r>
                      <a:endParaRPr lang="en-US" sz="1700" kern="100" dirty="0">
                        <a:solidFill>
                          <a:schemeClr val="accent5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kern="100" dirty="0">
                          <a:solidFill>
                            <a:schemeClr val="accent5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3.6 ± 0.5</a:t>
                      </a:r>
                      <a:endParaRPr lang="en-US" sz="1700" kern="100" dirty="0">
                        <a:solidFill>
                          <a:schemeClr val="accent5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2.4 – 3.1 (± 0.4)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01259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9CF74FE-5EDE-14AC-818C-A52E0B3C41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8450782"/>
              </p:ext>
            </p:extLst>
          </p:nvPr>
        </p:nvGraphicFramePr>
        <p:xfrm>
          <a:off x="195274" y="1496065"/>
          <a:ext cx="11623345" cy="3487415"/>
        </p:xfrm>
        <a:graphic>
          <a:graphicData uri="http://schemas.openxmlformats.org/drawingml/2006/table">
            <a:tbl>
              <a:tblPr firstRow="1" firstCol="1"/>
              <a:tblGrid>
                <a:gridCol w="881110">
                  <a:extLst>
                    <a:ext uri="{9D8B030D-6E8A-4147-A177-3AD203B41FA5}">
                      <a16:colId xmlns:a16="http://schemas.microsoft.com/office/drawing/2014/main" val="448844678"/>
                    </a:ext>
                  </a:extLst>
                </a:gridCol>
                <a:gridCol w="646088">
                  <a:extLst>
                    <a:ext uri="{9D8B030D-6E8A-4147-A177-3AD203B41FA5}">
                      <a16:colId xmlns:a16="http://schemas.microsoft.com/office/drawing/2014/main" val="2507741326"/>
                    </a:ext>
                  </a:extLst>
                </a:gridCol>
                <a:gridCol w="666398">
                  <a:extLst>
                    <a:ext uri="{9D8B030D-6E8A-4147-A177-3AD203B41FA5}">
                      <a16:colId xmlns:a16="http://schemas.microsoft.com/office/drawing/2014/main" val="1371281558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157446966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3203926647"/>
                    </a:ext>
                  </a:extLst>
                </a:gridCol>
                <a:gridCol w="1274501">
                  <a:extLst>
                    <a:ext uri="{9D8B030D-6E8A-4147-A177-3AD203B41FA5}">
                      <a16:colId xmlns:a16="http://schemas.microsoft.com/office/drawing/2014/main" val="3862585730"/>
                    </a:ext>
                  </a:extLst>
                </a:gridCol>
                <a:gridCol w="1061066">
                  <a:extLst>
                    <a:ext uri="{9D8B030D-6E8A-4147-A177-3AD203B41FA5}">
                      <a16:colId xmlns:a16="http://schemas.microsoft.com/office/drawing/2014/main" val="2668378348"/>
                    </a:ext>
                  </a:extLst>
                </a:gridCol>
                <a:gridCol w="1061066">
                  <a:extLst>
                    <a:ext uri="{9D8B030D-6E8A-4147-A177-3AD203B41FA5}">
                      <a16:colId xmlns:a16="http://schemas.microsoft.com/office/drawing/2014/main" val="3305914245"/>
                    </a:ext>
                  </a:extLst>
                </a:gridCol>
                <a:gridCol w="1061066">
                  <a:extLst>
                    <a:ext uri="{9D8B030D-6E8A-4147-A177-3AD203B41FA5}">
                      <a16:colId xmlns:a16="http://schemas.microsoft.com/office/drawing/2014/main" val="2604856501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val="3111105032"/>
                    </a:ext>
                  </a:extLst>
                </a:gridCol>
                <a:gridCol w="1165860">
                  <a:extLst>
                    <a:ext uri="{9D8B030D-6E8A-4147-A177-3AD203B41FA5}">
                      <a16:colId xmlns:a16="http://schemas.microsoft.com/office/drawing/2014/main" val="1452475812"/>
                    </a:ext>
                  </a:extLst>
                </a:gridCol>
              </a:tblGrid>
              <a:tr h="730944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Flight Information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3D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Doppler Lidar Meas. 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Mean (Std Dev)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3D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DOAS NO</a:t>
                      </a:r>
                      <a:r>
                        <a:rPr lang="en-US" sz="1700" b="1" kern="100" baseline="-250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Meas.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3D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3D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In situ NO</a:t>
                      </a:r>
                      <a:r>
                        <a:rPr lang="en-US" sz="1700" b="1" kern="100" baseline="-250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Meas.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3D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GRA2PES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3D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5834422"/>
                  </a:ext>
                </a:extLst>
              </a:tr>
              <a:tr h="9294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Date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Leg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3D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#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3D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Loop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3D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Wind Speed </a:t>
                      </a:r>
                      <a:b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[m s</a:t>
                      </a:r>
                      <a:r>
                        <a:rPr lang="en-US" sz="1700" b="1" kern="100" baseline="300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3D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Wind Direction [°]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3D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BLH 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[m </a:t>
                      </a:r>
                      <a:r>
                        <a:rPr lang="en-US" sz="1700" b="1" kern="100" dirty="0" err="1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agl</a:t>
                      </a: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3D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US" sz="1700" b="1" kern="100" baseline="-250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Flux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[MT hr</a:t>
                      </a:r>
                      <a:r>
                        <a:rPr lang="en-US" sz="1700" b="1" kern="100" baseline="300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3D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US" sz="1700" b="1" kern="100" baseline="-250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x </a:t>
                      </a: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Flux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[MT hr</a:t>
                      </a:r>
                      <a:r>
                        <a:rPr lang="en-US" sz="1700" b="1" kern="100" baseline="300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3D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US" sz="1700" b="1" kern="100" baseline="-250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x </a:t>
                      </a: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Flux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[MT hr</a:t>
                      </a:r>
                      <a:r>
                        <a:rPr lang="en-US" sz="1700" b="1" kern="100" baseline="300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3D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US" sz="1700" b="1" kern="100" baseline="-250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x </a:t>
                      </a: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Flux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[MT hr</a:t>
                      </a:r>
                      <a:r>
                        <a:rPr lang="en-US" sz="1700" b="1" kern="100" baseline="300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3D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US" sz="1700" b="1" kern="100" baseline="-250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x </a:t>
                      </a: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Flux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[MT hr</a:t>
                      </a:r>
                      <a:r>
                        <a:rPr lang="en-US" sz="1700" b="1" kern="100" baseline="300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en-US" sz="1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3D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84275"/>
                  </a:ext>
                </a:extLst>
              </a:tr>
              <a:tr h="358454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29-Jun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L2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F03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1+2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5.0 (1.5)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146 (15)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1558 (117)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1.95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2.34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3.34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2.18 – 2.63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1.63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473962"/>
                  </a:ext>
                </a:extLst>
              </a:tr>
              <a:tr h="3724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5.1 (1.3)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140 (13)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1615 (78)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2.25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2.70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3.86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2.98 – 3.57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6572966"/>
                  </a:ext>
                </a:extLst>
              </a:tr>
              <a:tr h="358454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02-Jul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L2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F05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5.7 (2.9)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258 (75)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1575 (439)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1.75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2.10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3.0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2.22 – 3.12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2.17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802236"/>
                  </a:ext>
                </a:extLst>
              </a:tr>
              <a:tr h="3724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1+2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6.0 (2.3)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279 (54)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1766 (481)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2.34</a:t>
                      </a:r>
                      <a:endParaRPr lang="en-US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2.81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4.0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2.36 – 3.01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5984665"/>
                  </a:ext>
                </a:extLst>
              </a:tr>
              <a:tr h="365094">
                <a:tc gridSpan="6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Average ± Std Dev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2.1 ± 0.3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100" dirty="0">
                          <a:solidFill>
                            <a:schemeClr val="accent5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2.5 ± 0.3</a:t>
                      </a:r>
                      <a:endParaRPr lang="en-US" sz="1700" kern="100" dirty="0">
                        <a:solidFill>
                          <a:schemeClr val="accent5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kern="100" dirty="0">
                          <a:solidFill>
                            <a:schemeClr val="accent5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3.6 ± 0.5</a:t>
                      </a:r>
                      <a:endParaRPr lang="en-US" sz="1700" kern="100" dirty="0">
                        <a:solidFill>
                          <a:schemeClr val="accent5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2.4 – 3.1 (± 0.4)</a:t>
                      </a:r>
                      <a:endParaRPr lang="en-US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kern="100" dirty="0">
                          <a:solidFill>
                            <a:schemeClr val="accent5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1.9 ± 0.3</a:t>
                      </a:r>
                      <a:endParaRPr lang="en-US" sz="1700" kern="100" dirty="0">
                        <a:solidFill>
                          <a:schemeClr val="accent5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012590"/>
                  </a:ext>
                </a:extLst>
              </a:tr>
            </a:tbl>
          </a:graphicData>
        </a:graphic>
      </p:graphicFrame>
      <p:sp>
        <p:nvSpPr>
          <p:cNvPr id="15" name="Arc 14">
            <a:extLst>
              <a:ext uri="{FF2B5EF4-FFF2-40B4-BE49-F238E27FC236}">
                <a16:creationId xmlns:a16="http://schemas.microsoft.com/office/drawing/2014/main" id="{A6C029EC-4857-3264-3480-6AE78B41A955}"/>
              </a:ext>
            </a:extLst>
          </p:cNvPr>
          <p:cNvSpPr/>
          <p:nvPr/>
        </p:nvSpPr>
        <p:spPr>
          <a:xfrm rot="10800000" flipH="1">
            <a:off x="7718268" y="4803199"/>
            <a:ext cx="967740" cy="525780"/>
          </a:xfrm>
          <a:prstGeom prst="arc">
            <a:avLst>
              <a:gd name="adj1" fmla="val 11596926"/>
              <a:gd name="adj2" fmla="val 21231503"/>
            </a:avLst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59C607-ACBF-80BB-B97A-BB04C027290C}"/>
              </a:ext>
            </a:extLst>
          </p:cNvPr>
          <p:cNvSpPr txBox="1"/>
          <p:nvPr/>
        </p:nvSpPr>
        <p:spPr>
          <a:xfrm>
            <a:off x="7145161" y="5361935"/>
            <a:ext cx="1677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Loss to NO</a:t>
            </a:r>
            <a:r>
              <a:rPr lang="en-US" baseline="-25000" dirty="0"/>
              <a:t>y</a:t>
            </a:r>
            <a:r>
              <a:rPr lang="en-US" baseline="30000" dirty="0"/>
              <a:t>1</a:t>
            </a:r>
            <a:endParaRPr lang="en-US" baseline="-25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9FD31A-5222-FD57-78C1-74A64919DA47}"/>
              </a:ext>
            </a:extLst>
          </p:cNvPr>
          <p:cNvSpPr txBox="1"/>
          <p:nvPr/>
        </p:nvSpPr>
        <p:spPr>
          <a:xfrm>
            <a:off x="9114215" y="5085382"/>
            <a:ext cx="1595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Correction for </a:t>
            </a:r>
            <a:r>
              <a:rPr lang="en-US" dirty="0" err="1"/>
              <a:t>bkgd</a:t>
            </a:r>
            <a:r>
              <a:rPr lang="en-US" dirty="0"/>
              <a:t> NO</a:t>
            </a:r>
            <a:r>
              <a:rPr lang="en-US" baseline="-25000" dirty="0"/>
              <a:t>y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(0.2 – 0.8 ppb) in </a:t>
            </a:r>
            <a:r>
              <a:rPr lang="en-US" dirty="0" err="1"/>
              <a:t>airflux</a:t>
            </a:r>
            <a:endParaRPr lang="en-US" baseline="-25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B26B47-5E54-E1E3-4D77-02E60203DBF8}"/>
              </a:ext>
            </a:extLst>
          </p:cNvPr>
          <p:cNvSpPr txBox="1"/>
          <p:nvPr/>
        </p:nvSpPr>
        <p:spPr>
          <a:xfrm>
            <a:off x="10755004" y="5085823"/>
            <a:ext cx="1271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State of the art emission inventory</a:t>
            </a:r>
            <a:endParaRPr lang="en-US" baseline="-25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14B095-8BBD-06C5-4187-46C75A9C6D51}"/>
              </a:ext>
            </a:extLst>
          </p:cNvPr>
          <p:cNvSpPr txBox="1"/>
          <p:nvPr/>
        </p:nvSpPr>
        <p:spPr>
          <a:xfrm>
            <a:off x="-259177" y="6264056"/>
            <a:ext cx="9395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5"/>
                </a:solidFill>
              </a:rPr>
              <a:t>Our measurements of NO</a:t>
            </a:r>
            <a:r>
              <a:rPr lang="en-US" sz="2000" b="1" baseline="-25000" dirty="0">
                <a:solidFill>
                  <a:schemeClr val="accent5"/>
                </a:solidFill>
              </a:rPr>
              <a:t>x</a:t>
            </a:r>
            <a:r>
              <a:rPr lang="en-US" sz="2000" b="1" dirty="0">
                <a:solidFill>
                  <a:schemeClr val="accent5"/>
                </a:solidFill>
              </a:rPr>
              <a:t> emissions are 30-90% higher than in the inventory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5AD1C297-CF84-2B1D-CA7D-D26E21CE9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aseline="30000" dirty="0"/>
              <a:t>1</a:t>
            </a:r>
            <a:r>
              <a:rPr lang="en-US" dirty="0"/>
              <a:t>Dix et al., 2022</a:t>
            </a:r>
          </a:p>
        </p:txBody>
      </p:sp>
    </p:spTree>
    <p:extLst>
      <p:ext uri="{BB962C8B-B14F-4D97-AF65-F5344CB8AC3E}">
        <p14:creationId xmlns:p14="http://schemas.microsoft.com/office/powerpoint/2010/main" val="66053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5" grpId="0" animBg="1"/>
      <p:bldP spid="16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09413-E7D2-A5B6-E29E-F9D220989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A3431-08DB-3121-DE33-1C3AA9891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Ongoing work: evaluating TEMPO HCHO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A316CA-ACA4-86FF-49FF-E9E86F2E7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890B01-7D37-7749-C7C9-9F32A40CA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BA49F-E3D6-46A4-B793-AF54BE0DC072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0" name="Picture 9" descr="A colorful map of a weather forecast&#10;&#10;AI-generated content may be incorrect.">
            <a:extLst>
              <a:ext uri="{FF2B5EF4-FFF2-40B4-BE49-F238E27FC236}">
                <a16:creationId xmlns:a16="http://schemas.microsoft.com/office/drawing/2014/main" id="{293F1CF0-0E70-8B5A-78AB-7C8F2A047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8" r="1"/>
          <a:stretch>
            <a:fillRect/>
          </a:stretch>
        </p:blipFill>
        <p:spPr>
          <a:xfrm>
            <a:off x="2840238" y="1445151"/>
            <a:ext cx="5104746" cy="4213469"/>
          </a:xfrm>
          <a:prstGeom prst="rect">
            <a:avLst/>
          </a:prstGeom>
        </p:spPr>
      </p:pic>
      <p:pic>
        <p:nvPicPr>
          <p:cNvPr id="12" name="Picture 11" descr="A green and blue image of a person&#10;&#10;AI-generated content may be incorrect.">
            <a:extLst>
              <a:ext uri="{FF2B5EF4-FFF2-40B4-BE49-F238E27FC236}">
                <a16:creationId xmlns:a16="http://schemas.microsoft.com/office/drawing/2014/main" id="{639DCDC8-0114-52B0-5FB4-C9B9280B5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5" r="17940"/>
          <a:stretch>
            <a:fillRect/>
          </a:stretch>
        </p:blipFill>
        <p:spPr>
          <a:xfrm>
            <a:off x="0" y="1445152"/>
            <a:ext cx="2939988" cy="4213469"/>
          </a:xfrm>
          <a:prstGeom prst="rect">
            <a:avLst/>
          </a:prstGeom>
        </p:spPr>
      </p:pic>
      <p:pic>
        <p:nvPicPr>
          <p:cNvPr id="14" name="Picture 13" descr="A graph of data and a diagram of data&#10;&#10;AI-generated content may be incorrect.">
            <a:extLst>
              <a:ext uri="{FF2B5EF4-FFF2-40B4-BE49-F238E27FC236}">
                <a16:creationId xmlns:a16="http://schemas.microsoft.com/office/drawing/2014/main" id="{78EFCE51-454A-D023-5C87-D8127753D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1"/>
          <a:stretch>
            <a:fillRect/>
          </a:stretch>
        </p:blipFill>
        <p:spPr>
          <a:xfrm>
            <a:off x="7696200" y="1566633"/>
            <a:ext cx="4239709" cy="384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1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CA2A6-6E63-4937-790C-902EE6FB3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D2B09-6154-760E-1BCA-5BD7D5E47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816" y="1405719"/>
            <a:ext cx="8938090" cy="4771244"/>
          </a:xfrm>
        </p:spPr>
        <p:txBody>
          <a:bodyPr/>
          <a:lstStyle/>
          <a:p>
            <a:r>
              <a:rPr lang="en-US" dirty="0"/>
              <a:t>Ozone formation and NO</a:t>
            </a:r>
            <a:r>
              <a:rPr lang="en-US" baseline="-25000" dirty="0"/>
              <a:t>x</a:t>
            </a:r>
            <a:r>
              <a:rPr lang="en-US" dirty="0"/>
              <a:t> sensitivity in the Colorado Front Range</a:t>
            </a:r>
          </a:p>
          <a:p>
            <a:r>
              <a:rPr lang="en-US" dirty="0"/>
              <a:t>AMMBEC 2024 aircraft campaign </a:t>
            </a:r>
          </a:p>
          <a:p>
            <a:r>
              <a:rPr lang="en-US" dirty="0"/>
              <a:t>CU AMAX-DOAS measurements and mass balance approach</a:t>
            </a:r>
          </a:p>
          <a:p>
            <a:r>
              <a:rPr lang="en-US" dirty="0"/>
              <a:t>NO</a:t>
            </a:r>
            <a:r>
              <a:rPr lang="en-US" baseline="-25000" dirty="0"/>
              <a:t>x</a:t>
            </a:r>
            <a:r>
              <a:rPr lang="en-US" dirty="0"/>
              <a:t> emissions</a:t>
            </a:r>
          </a:p>
          <a:p>
            <a:pPr lvl="1"/>
            <a:r>
              <a:rPr lang="en-US" dirty="0"/>
              <a:t>Concentrated animal feeding operation (CAFO)</a:t>
            </a:r>
          </a:p>
          <a:p>
            <a:pPr lvl="1"/>
            <a:r>
              <a:rPr lang="en-US" dirty="0"/>
              <a:t>Oil and gas basin (Denver-Julesburg Basin)</a:t>
            </a:r>
          </a:p>
          <a:p>
            <a:r>
              <a:rPr lang="en-US" dirty="0"/>
              <a:t>TEMPO NO</a:t>
            </a:r>
            <a:r>
              <a:rPr lang="en-US" baseline="-25000" dirty="0"/>
              <a:t>2</a:t>
            </a:r>
            <a:r>
              <a:rPr lang="en-US" dirty="0"/>
              <a:t> over Denver</a:t>
            </a:r>
          </a:p>
          <a:p>
            <a:r>
              <a:rPr lang="en-US" dirty="0"/>
              <a:t>Outlook and synergies with TEMPO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896B40-CB21-0338-110B-E7CB80E49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91F2B7-E41A-6334-5148-52FE6A875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BA49F-E3D6-46A4-B793-AF54BE0DC072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 descr="A blue and red sign with white text and airplanes and mountains&#10;&#10;Description automatically generated">
            <a:extLst>
              <a:ext uri="{FF2B5EF4-FFF2-40B4-BE49-F238E27FC236}">
                <a16:creationId xmlns:a16="http://schemas.microsoft.com/office/drawing/2014/main" id="{5FAD6F13-939D-FA94-35EC-8E4FE1652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5906" y="3672553"/>
            <a:ext cx="2370224" cy="1941236"/>
          </a:xfrm>
          <a:prstGeom prst="rect">
            <a:avLst/>
          </a:prstGeom>
        </p:spPr>
      </p:pic>
      <p:pic>
        <p:nvPicPr>
          <p:cNvPr id="7" name="Google Shape;113;p1">
            <a:extLst>
              <a:ext uri="{FF2B5EF4-FFF2-40B4-BE49-F238E27FC236}">
                <a16:creationId xmlns:a16="http://schemas.microsoft.com/office/drawing/2014/main" id="{E609D35B-D6DB-A342-AD10-1134AD6871BD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9277178" y="1255594"/>
            <a:ext cx="2467679" cy="19940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0169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C97E2-43DF-0783-B480-9DE20E3EF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Ozone formation in the CO Front Range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19F60-1B91-2844-5BBA-C443F39E2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371" y="1590247"/>
            <a:ext cx="3105100" cy="531575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High summertime ozone with “serious” classification by EPA</a:t>
            </a:r>
          </a:p>
          <a:p>
            <a:r>
              <a:rPr lang="en-US" dirty="0"/>
              <a:t>Much of the region is </a:t>
            </a:r>
            <a:br>
              <a:rPr lang="en-US" dirty="0"/>
            </a:br>
            <a:r>
              <a:rPr lang="en-US" dirty="0"/>
              <a:t>NO</a:t>
            </a:r>
            <a:r>
              <a:rPr lang="en-US" baseline="-25000" dirty="0"/>
              <a:t>x</a:t>
            </a:r>
            <a:r>
              <a:rPr lang="en-US" dirty="0"/>
              <a:t>-sensitive</a:t>
            </a:r>
            <a:r>
              <a:rPr lang="en-US" baseline="30000" dirty="0"/>
              <a:t>1</a:t>
            </a:r>
          </a:p>
          <a:p>
            <a:r>
              <a:rPr lang="en-US" dirty="0"/>
              <a:t>Necessary to quantify and reduce NO</a:t>
            </a:r>
            <a:r>
              <a:rPr lang="en-US" baseline="-25000" dirty="0"/>
              <a:t>x</a:t>
            </a:r>
            <a:r>
              <a:rPr lang="en-US" dirty="0"/>
              <a:t> emissions from shared land use (O&amp;G, agriculture, transportation)</a:t>
            </a:r>
          </a:p>
          <a:p>
            <a:r>
              <a:rPr lang="en-US" dirty="0"/>
              <a:t>Previous work found that concentrated animal feeding operations (CAFOs) have the potential to double NO</a:t>
            </a:r>
            <a:r>
              <a:rPr lang="en-US" baseline="-25000" dirty="0"/>
              <a:t>x</a:t>
            </a:r>
            <a:r>
              <a:rPr lang="en-US" dirty="0"/>
              <a:t> in remote areas</a:t>
            </a:r>
            <a:r>
              <a:rPr lang="en-US" baseline="30000" dirty="0"/>
              <a:t>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CA0FF7-828C-BBF0-B0BF-A0F4C2452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aseline="30000" dirty="0"/>
              <a:t>1</a:t>
            </a:r>
            <a:r>
              <a:rPr lang="en-US" dirty="0"/>
              <a:t>Rickly et al., 2023; </a:t>
            </a:r>
            <a:r>
              <a:rPr lang="en-US" baseline="30000" dirty="0"/>
              <a:t>2</a:t>
            </a:r>
            <a:r>
              <a:rPr lang="en-US" dirty="0"/>
              <a:t>Kille et al.,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30DB13-1070-D205-364F-C340C60B6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BA49F-E3D6-46A4-B793-AF54BE0DC07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438C935-EFE7-6F50-FFF9-7EC229D4B159}"/>
              </a:ext>
            </a:extLst>
          </p:cNvPr>
          <p:cNvSpPr/>
          <p:nvPr/>
        </p:nvSpPr>
        <p:spPr>
          <a:xfrm rot="13270175">
            <a:off x="10295734" y="1772852"/>
            <a:ext cx="529465" cy="175778"/>
          </a:xfrm>
          <a:prstGeom prst="rightArrow">
            <a:avLst>
              <a:gd name="adj1" fmla="val 21289"/>
              <a:gd name="adj2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422790-D01A-B519-3DE7-7D2894DE699F}"/>
              </a:ext>
            </a:extLst>
          </p:cNvPr>
          <p:cNvSpPr txBox="1"/>
          <p:nvPr/>
        </p:nvSpPr>
        <p:spPr>
          <a:xfrm>
            <a:off x="9410048" y="2353218"/>
            <a:ext cx="822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/>
                </a:solidFill>
              </a:rPr>
              <a:t>NO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1D022B-2692-0DDC-08C3-6B4C88588563}"/>
              </a:ext>
            </a:extLst>
          </p:cNvPr>
          <p:cNvSpPr txBox="1"/>
          <p:nvPr/>
        </p:nvSpPr>
        <p:spPr>
          <a:xfrm>
            <a:off x="10907922" y="2353219"/>
            <a:ext cx="822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/>
                </a:solidFill>
              </a:rPr>
              <a:t>NO</a:t>
            </a:r>
            <a:r>
              <a:rPr lang="en-US" sz="2400" b="1" baseline="-25000" dirty="0">
                <a:solidFill>
                  <a:schemeClr val="accent4"/>
                </a:solidFill>
              </a:rPr>
              <a:t>2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FA3462-A6C7-CD52-F211-390E016DD36B}"/>
              </a:ext>
            </a:extLst>
          </p:cNvPr>
          <p:cNvSpPr txBox="1"/>
          <p:nvPr/>
        </p:nvSpPr>
        <p:spPr>
          <a:xfrm>
            <a:off x="9410048" y="3728631"/>
            <a:ext cx="822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RO</a:t>
            </a:r>
            <a:r>
              <a:rPr lang="en-US" sz="2400" b="1" baseline="-25000" dirty="0">
                <a:solidFill>
                  <a:schemeClr val="accent2"/>
                </a:solidFill>
              </a:rPr>
              <a:t>2</a:t>
            </a:r>
            <a:endParaRPr lang="en-US" b="1" baseline="-25000" dirty="0">
              <a:solidFill>
                <a:schemeClr val="accent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2B2911-FDE1-6EFE-5FA0-33F4157484E3}"/>
              </a:ext>
            </a:extLst>
          </p:cNvPr>
          <p:cNvSpPr txBox="1"/>
          <p:nvPr/>
        </p:nvSpPr>
        <p:spPr>
          <a:xfrm>
            <a:off x="10975413" y="3728630"/>
            <a:ext cx="822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RO</a:t>
            </a:r>
            <a:endParaRPr lang="en-US" b="1" baseline="-25000" dirty="0">
              <a:solidFill>
                <a:schemeClr val="accent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9AA767-F840-7B52-2512-AE248237A0DE}"/>
              </a:ext>
            </a:extLst>
          </p:cNvPr>
          <p:cNvSpPr txBox="1"/>
          <p:nvPr/>
        </p:nvSpPr>
        <p:spPr>
          <a:xfrm>
            <a:off x="9410048" y="5104041"/>
            <a:ext cx="822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OH</a:t>
            </a:r>
            <a:endParaRPr lang="en-US" b="1" baseline="-25000" dirty="0">
              <a:solidFill>
                <a:schemeClr val="accent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4AB8AC-8CAA-B55A-2095-6E8FEE2C9E4E}"/>
              </a:ext>
            </a:extLst>
          </p:cNvPr>
          <p:cNvSpPr txBox="1"/>
          <p:nvPr/>
        </p:nvSpPr>
        <p:spPr>
          <a:xfrm>
            <a:off x="10907922" y="5104041"/>
            <a:ext cx="822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HO</a:t>
            </a:r>
            <a:r>
              <a:rPr lang="en-US" sz="2400" b="1" baseline="-25000" dirty="0">
                <a:solidFill>
                  <a:schemeClr val="accent2"/>
                </a:solidFill>
              </a:rPr>
              <a:t>2</a:t>
            </a:r>
            <a:endParaRPr lang="en-US" b="1" baseline="-25000" dirty="0">
              <a:solidFill>
                <a:schemeClr val="accent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423771-DA60-B61C-E9BD-E9585286F6A1}"/>
              </a:ext>
            </a:extLst>
          </p:cNvPr>
          <p:cNvSpPr txBox="1"/>
          <p:nvPr/>
        </p:nvSpPr>
        <p:spPr>
          <a:xfrm>
            <a:off x="8336713" y="4435854"/>
            <a:ext cx="822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RH</a:t>
            </a:r>
            <a:endParaRPr lang="en-US" b="1" baseline="-25000" dirty="0">
              <a:solidFill>
                <a:schemeClr val="accent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635043-2548-C7C3-CD7D-AEF05324E24E}"/>
              </a:ext>
            </a:extLst>
          </p:cNvPr>
          <p:cNvSpPr txBox="1"/>
          <p:nvPr/>
        </p:nvSpPr>
        <p:spPr>
          <a:xfrm>
            <a:off x="9889025" y="1179729"/>
            <a:ext cx="822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O</a:t>
            </a:r>
            <a:r>
              <a:rPr lang="en-US" sz="2400" b="1" baseline="-25000" dirty="0">
                <a:solidFill>
                  <a:schemeClr val="accent5"/>
                </a:solidFill>
              </a:rPr>
              <a:t>3</a:t>
            </a:r>
            <a:endParaRPr lang="en-US" b="1" baseline="-25000" dirty="0">
              <a:solidFill>
                <a:schemeClr val="accent5"/>
              </a:solidFill>
            </a:endParaRPr>
          </a:p>
        </p:txBody>
      </p:sp>
      <p:sp>
        <p:nvSpPr>
          <p:cNvPr id="15" name="Arrow: Curved Right 14">
            <a:extLst>
              <a:ext uri="{FF2B5EF4-FFF2-40B4-BE49-F238E27FC236}">
                <a16:creationId xmlns:a16="http://schemas.microsoft.com/office/drawing/2014/main" id="{E41C7C9A-9D13-EC55-3CF9-1DB490CF7A77}"/>
              </a:ext>
            </a:extLst>
          </p:cNvPr>
          <p:cNvSpPr/>
          <p:nvPr/>
        </p:nvSpPr>
        <p:spPr>
          <a:xfrm rot="5400000">
            <a:off x="10238954" y="1483987"/>
            <a:ext cx="343989" cy="1335587"/>
          </a:xfrm>
          <a:prstGeom prst="curvedRightArrow">
            <a:avLst>
              <a:gd name="adj1" fmla="val 20971"/>
              <a:gd name="adj2" fmla="val 61821"/>
              <a:gd name="adj3" fmla="val 25000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Arrow: Curved Right 15">
            <a:extLst>
              <a:ext uri="{FF2B5EF4-FFF2-40B4-BE49-F238E27FC236}">
                <a16:creationId xmlns:a16="http://schemas.microsoft.com/office/drawing/2014/main" id="{CCDA21C6-3475-B7C3-CB53-34E819E3F34E}"/>
              </a:ext>
            </a:extLst>
          </p:cNvPr>
          <p:cNvSpPr/>
          <p:nvPr/>
        </p:nvSpPr>
        <p:spPr>
          <a:xfrm rot="16200000">
            <a:off x="10404416" y="2366066"/>
            <a:ext cx="343989" cy="1335587"/>
          </a:xfrm>
          <a:prstGeom prst="curvedRightArrow">
            <a:avLst>
              <a:gd name="adj1" fmla="val 20971"/>
              <a:gd name="adj2" fmla="val 61821"/>
              <a:gd name="adj3" fmla="val 25000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Arrow: Curved Right 16">
            <a:extLst>
              <a:ext uri="{FF2B5EF4-FFF2-40B4-BE49-F238E27FC236}">
                <a16:creationId xmlns:a16="http://schemas.microsoft.com/office/drawing/2014/main" id="{920C42C6-6CE4-8EA3-CC3A-698063B03E49}"/>
              </a:ext>
            </a:extLst>
          </p:cNvPr>
          <p:cNvSpPr/>
          <p:nvPr/>
        </p:nvSpPr>
        <p:spPr>
          <a:xfrm rot="16200000" flipH="1">
            <a:off x="10317327" y="2888840"/>
            <a:ext cx="343989" cy="1335587"/>
          </a:xfrm>
          <a:prstGeom prst="curvedRightArrow">
            <a:avLst>
              <a:gd name="adj1" fmla="val 20971"/>
              <a:gd name="adj2" fmla="val 61821"/>
              <a:gd name="adj3" fmla="val 25000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Arrow: Curved Right 17">
            <a:extLst>
              <a:ext uri="{FF2B5EF4-FFF2-40B4-BE49-F238E27FC236}">
                <a16:creationId xmlns:a16="http://schemas.microsoft.com/office/drawing/2014/main" id="{C99A7DB5-23BF-5A4C-CECF-7C552FC60F83}"/>
              </a:ext>
            </a:extLst>
          </p:cNvPr>
          <p:cNvSpPr/>
          <p:nvPr/>
        </p:nvSpPr>
        <p:spPr>
          <a:xfrm flipH="1">
            <a:off x="11626378" y="3998894"/>
            <a:ext cx="343989" cy="1335587"/>
          </a:xfrm>
          <a:prstGeom prst="curvedRightArrow">
            <a:avLst>
              <a:gd name="adj1" fmla="val 20971"/>
              <a:gd name="adj2" fmla="val 61821"/>
              <a:gd name="adj3" fmla="val 25000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row: Curved Right 18">
            <a:extLst>
              <a:ext uri="{FF2B5EF4-FFF2-40B4-BE49-F238E27FC236}">
                <a16:creationId xmlns:a16="http://schemas.microsoft.com/office/drawing/2014/main" id="{6BFD3C79-ED80-DA36-521E-9D4F7715CBC0}"/>
              </a:ext>
            </a:extLst>
          </p:cNvPr>
          <p:cNvSpPr/>
          <p:nvPr/>
        </p:nvSpPr>
        <p:spPr>
          <a:xfrm rot="5400000" flipH="1">
            <a:off x="10238954" y="5135984"/>
            <a:ext cx="343989" cy="1335587"/>
          </a:xfrm>
          <a:prstGeom prst="curvedRightArrow">
            <a:avLst>
              <a:gd name="adj1" fmla="val 20971"/>
              <a:gd name="adj2" fmla="val 61821"/>
              <a:gd name="adj3" fmla="val 25000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Arrow: Curved Right 19">
            <a:extLst>
              <a:ext uri="{FF2B5EF4-FFF2-40B4-BE49-F238E27FC236}">
                <a16:creationId xmlns:a16="http://schemas.microsoft.com/office/drawing/2014/main" id="{912E48C0-EF24-AF9F-DFF7-34AF7B465060}"/>
              </a:ext>
            </a:extLst>
          </p:cNvPr>
          <p:cNvSpPr/>
          <p:nvPr/>
        </p:nvSpPr>
        <p:spPr>
          <a:xfrm rot="10989526" flipH="1">
            <a:off x="8994685" y="3958528"/>
            <a:ext cx="343989" cy="1335587"/>
          </a:xfrm>
          <a:prstGeom prst="curvedRightArrow">
            <a:avLst>
              <a:gd name="adj1" fmla="val 20971"/>
              <a:gd name="adj2" fmla="val 61821"/>
              <a:gd name="adj3" fmla="val 25000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1" name="Graphic 20" descr="Sun with solid fill">
            <a:extLst>
              <a:ext uri="{FF2B5EF4-FFF2-40B4-BE49-F238E27FC236}">
                <a16:creationId xmlns:a16="http://schemas.microsoft.com/office/drawing/2014/main" id="{42E7D238-E1E4-C7DD-4991-C55EE2611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79596" y="1318804"/>
            <a:ext cx="585123" cy="58512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D46BA51-1678-429F-E3C1-E76888E5F67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rcRect l="2752" t="1864" r="22665" b="11768"/>
          <a:stretch/>
        </p:blipFill>
        <p:spPr>
          <a:xfrm>
            <a:off x="382398" y="1405719"/>
            <a:ext cx="4774503" cy="4873441"/>
          </a:xfrm>
          <a:prstGeom prst="rect">
            <a:avLst/>
          </a:prstGeom>
        </p:spPr>
      </p:pic>
      <p:pic>
        <p:nvPicPr>
          <p:cNvPr id="25" name="Graphic 24" descr="Map compass with solid fill">
            <a:extLst>
              <a:ext uri="{FF2B5EF4-FFF2-40B4-BE49-F238E27FC236}">
                <a16:creationId xmlns:a16="http://schemas.microsoft.com/office/drawing/2014/main" id="{42E90403-7FF1-0446-D5B3-A1A36A1A6A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30431" y="1696578"/>
            <a:ext cx="428810" cy="42881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7C7FAB0-AF68-E417-37AF-9F4D67762915}"/>
              </a:ext>
            </a:extLst>
          </p:cNvPr>
          <p:cNvSpPr txBox="1"/>
          <p:nvPr/>
        </p:nvSpPr>
        <p:spPr>
          <a:xfrm>
            <a:off x="4761241" y="1453601"/>
            <a:ext cx="3714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N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0622FE3-DF27-DFDF-7CCD-3A8AE8C40809}"/>
              </a:ext>
            </a:extLst>
          </p:cNvPr>
          <p:cNvGrpSpPr/>
          <p:nvPr/>
        </p:nvGrpSpPr>
        <p:grpSpPr>
          <a:xfrm>
            <a:off x="4206928" y="5877553"/>
            <a:ext cx="841260" cy="388351"/>
            <a:chOff x="5312973" y="5771071"/>
            <a:chExt cx="841260" cy="38835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BF75A48-2F8A-5CE1-51E8-C94BDF0405E8}"/>
                </a:ext>
              </a:extLst>
            </p:cNvPr>
            <p:cNvGrpSpPr>
              <a:grpSpLocks/>
            </p:cNvGrpSpPr>
            <p:nvPr/>
          </p:nvGrpSpPr>
          <p:grpSpPr>
            <a:xfrm>
              <a:off x="5367843" y="5771071"/>
              <a:ext cx="731520" cy="83068"/>
              <a:chOff x="4859302" y="5080597"/>
              <a:chExt cx="876056" cy="82463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F0C7F307-0F00-B4BD-B5F7-6687259368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59302" y="5120747"/>
                <a:ext cx="875917" cy="0"/>
              </a:xfrm>
              <a:prstGeom prst="line">
                <a:avLst/>
              </a:prstGeom>
              <a:ln w="2857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EE9BA58-D217-E01F-25EF-E0049F4679B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59302" y="5082760"/>
                <a:ext cx="0" cy="80300"/>
              </a:xfrm>
              <a:prstGeom prst="line">
                <a:avLst/>
              </a:prstGeom>
              <a:ln w="2857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847F09FF-0FB4-D530-0AE1-C7F32008E94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35358" y="5080597"/>
                <a:ext cx="0" cy="80300"/>
              </a:xfrm>
              <a:prstGeom prst="line">
                <a:avLst/>
              </a:prstGeom>
              <a:ln w="2857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F4FE971-F015-FB0C-13C7-E857E23061CB}"/>
                </a:ext>
              </a:extLst>
            </p:cNvPr>
            <p:cNvSpPr txBox="1"/>
            <p:nvPr/>
          </p:nvSpPr>
          <p:spPr>
            <a:xfrm>
              <a:off x="5312973" y="5851645"/>
              <a:ext cx="8412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20 km</a:t>
              </a: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61416344-2980-D3F6-5BDD-E22A51E73627}"/>
              </a:ext>
            </a:extLst>
          </p:cNvPr>
          <p:cNvSpPr/>
          <p:nvPr/>
        </p:nvSpPr>
        <p:spPr>
          <a:xfrm>
            <a:off x="2059577" y="3897802"/>
            <a:ext cx="137160" cy="13716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2F8ED30-2DF0-D277-2F0F-89EAA98343A8}"/>
              </a:ext>
            </a:extLst>
          </p:cNvPr>
          <p:cNvSpPr/>
          <p:nvPr/>
        </p:nvSpPr>
        <p:spPr>
          <a:xfrm>
            <a:off x="2850884" y="4862558"/>
            <a:ext cx="137160" cy="13716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0876E1C-FFE4-DF12-657C-3FD65F29F045}"/>
              </a:ext>
            </a:extLst>
          </p:cNvPr>
          <p:cNvSpPr txBox="1"/>
          <p:nvPr/>
        </p:nvSpPr>
        <p:spPr>
          <a:xfrm>
            <a:off x="2387892" y="5206888"/>
            <a:ext cx="2100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Urban area, NO</a:t>
            </a:r>
            <a:r>
              <a:rPr lang="en-US" sz="2000" b="1" i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-saturated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1A4A6DB-A4AE-6B59-25D6-D7B3820DEC1B}"/>
              </a:ext>
            </a:extLst>
          </p:cNvPr>
          <p:cNvSpPr txBox="1"/>
          <p:nvPr/>
        </p:nvSpPr>
        <p:spPr>
          <a:xfrm>
            <a:off x="2647200" y="3003184"/>
            <a:ext cx="1848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Rural area, NO</a:t>
            </a:r>
            <a:r>
              <a:rPr lang="en-US" sz="2000" b="1" i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-sensitive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4FA751C-E7A8-E724-5262-5322A94BF019}"/>
              </a:ext>
            </a:extLst>
          </p:cNvPr>
          <p:cNvSpPr txBox="1"/>
          <p:nvPr/>
        </p:nvSpPr>
        <p:spPr>
          <a:xfrm>
            <a:off x="2899758" y="1843791"/>
            <a:ext cx="19811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Denver-Julesburg oil &amp; gas basin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+ agriculture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A00F112-20B8-04A3-1C86-0FB4AD7AABB5}"/>
              </a:ext>
            </a:extLst>
          </p:cNvPr>
          <p:cNvSpPr/>
          <p:nvPr/>
        </p:nvSpPr>
        <p:spPr>
          <a:xfrm>
            <a:off x="2620268" y="4634807"/>
            <a:ext cx="587505" cy="592661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5647CB-B967-D89C-91B6-DE28DDAA0BB5}"/>
              </a:ext>
            </a:extLst>
          </p:cNvPr>
          <p:cNvSpPr txBox="1"/>
          <p:nvPr/>
        </p:nvSpPr>
        <p:spPr>
          <a:xfrm>
            <a:off x="2976844" y="4904442"/>
            <a:ext cx="1073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Denver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6E1997D-9033-3917-F023-5C2A37866219}"/>
              </a:ext>
            </a:extLst>
          </p:cNvPr>
          <p:cNvSpPr/>
          <p:nvPr/>
        </p:nvSpPr>
        <p:spPr>
          <a:xfrm>
            <a:off x="2142880" y="1352075"/>
            <a:ext cx="2741260" cy="27432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F32D3EA-5049-6404-B5C2-C007F609048F}"/>
              </a:ext>
            </a:extLst>
          </p:cNvPr>
          <p:cNvSpPr txBox="1"/>
          <p:nvPr/>
        </p:nvSpPr>
        <p:spPr>
          <a:xfrm>
            <a:off x="2059577" y="3999468"/>
            <a:ext cx="1073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Boulder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05AE0B-D654-2A05-3668-E5B80868053F}"/>
              </a:ext>
            </a:extLst>
          </p:cNvPr>
          <p:cNvSpPr txBox="1"/>
          <p:nvPr/>
        </p:nvSpPr>
        <p:spPr>
          <a:xfrm>
            <a:off x="290957" y="6264031"/>
            <a:ext cx="2654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Image Landsat/Copernicus</a:t>
            </a:r>
          </a:p>
        </p:txBody>
      </p:sp>
    </p:spTree>
    <p:extLst>
      <p:ext uri="{BB962C8B-B14F-4D97-AF65-F5344CB8AC3E}">
        <p14:creationId xmlns:p14="http://schemas.microsoft.com/office/powerpoint/2010/main" val="294493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1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B98F5-BD16-5F7F-B0F5-1C02A5267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Airborne Methane Mass Balance Emissions in Colorado (AMMBEC) campaign in summer 2024</a:t>
            </a:r>
          </a:p>
        </p:txBody>
      </p:sp>
      <p:pic>
        <p:nvPicPr>
          <p:cNvPr id="21" name="Content Placeholder 20" descr="A map of a flight&#10;&#10;AI-generated content may be incorrect.">
            <a:extLst>
              <a:ext uri="{FF2B5EF4-FFF2-40B4-BE49-F238E27FC236}">
                <a16:creationId xmlns:a16="http://schemas.microsoft.com/office/drawing/2014/main" id="{DD58D6A2-B4DB-2CF2-3DA6-5E0DCD70E0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15" y="1463040"/>
            <a:ext cx="5589968" cy="525843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764F93-D3D8-CB5C-17DB-07A6670A3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18794" y="6356350"/>
            <a:ext cx="11350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A9A031-4296-3A80-6E08-6A6FC018D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BA49F-E3D6-46A4-B793-AF54BE0DC07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3" name="Picture 22" descr="A plane flying over mountains&#10;&#10;AI-generated content may be incorrect.">
            <a:extLst>
              <a:ext uri="{FF2B5EF4-FFF2-40B4-BE49-F238E27FC236}">
                <a16:creationId xmlns:a16="http://schemas.microsoft.com/office/drawing/2014/main" id="{9FC24EE2-4AD9-E43D-EFA4-DF15E5A26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" t="1450" r="1687" b="1"/>
          <a:stretch>
            <a:fillRect/>
          </a:stretch>
        </p:blipFill>
        <p:spPr>
          <a:xfrm>
            <a:off x="5702300" y="2641600"/>
            <a:ext cx="3536950" cy="3611027"/>
          </a:xfrm>
          <a:prstGeom prst="rect">
            <a:avLst/>
          </a:prstGeom>
          <a:ln>
            <a:noFill/>
          </a:ln>
          <a:effectLst/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AAF7BE7-753E-F842-585A-7C3846AA0267}"/>
              </a:ext>
            </a:extLst>
          </p:cNvPr>
          <p:cNvSpPr txBox="1"/>
          <p:nvPr/>
        </p:nvSpPr>
        <p:spPr>
          <a:xfrm>
            <a:off x="9439602" y="2584067"/>
            <a:ext cx="2664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</a:rPr>
              <a:t>AMAX-DOAS: NO</a:t>
            </a:r>
            <a:r>
              <a:rPr lang="en-US" sz="2000" b="1" baseline="-25000" dirty="0">
                <a:solidFill>
                  <a:srgbClr val="FFC000"/>
                </a:solidFill>
              </a:rPr>
              <a:t>2</a:t>
            </a:r>
            <a:r>
              <a:rPr lang="en-US" sz="2000" b="1" dirty="0">
                <a:solidFill>
                  <a:srgbClr val="FFC000"/>
                </a:solidFill>
              </a:rPr>
              <a:t>, HCHO, O</a:t>
            </a:r>
            <a:r>
              <a:rPr lang="en-US" sz="2000" b="1" baseline="-25000" dirty="0">
                <a:solidFill>
                  <a:srgbClr val="FFC000"/>
                </a:solidFill>
              </a:rPr>
              <a:t>4</a:t>
            </a:r>
            <a:r>
              <a:rPr lang="en-US" sz="2000" b="1" dirty="0">
                <a:solidFill>
                  <a:srgbClr val="FFC000"/>
                </a:solidFill>
              </a:rPr>
              <a:t> columns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FC6565B-885F-DCE7-335C-9E1B7723C9D6}"/>
              </a:ext>
            </a:extLst>
          </p:cNvPr>
          <p:cNvSpPr txBox="1"/>
          <p:nvPr/>
        </p:nvSpPr>
        <p:spPr>
          <a:xfrm>
            <a:off x="5758282" y="1676176"/>
            <a:ext cx="2664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Radiometers: surface albedo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608011-48CA-68A0-6936-E6CBE48D4DA5}"/>
              </a:ext>
            </a:extLst>
          </p:cNvPr>
          <p:cNvSpPr txBox="1"/>
          <p:nvPr/>
        </p:nvSpPr>
        <p:spPr>
          <a:xfrm>
            <a:off x="7962265" y="1676176"/>
            <a:ext cx="2877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In situ monitors: </a:t>
            </a:r>
            <a:br>
              <a:rPr lang="en-US" sz="2000" b="1" dirty="0">
                <a:solidFill>
                  <a:srgbClr val="002060"/>
                </a:solidFill>
              </a:rPr>
            </a:br>
            <a:r>
              <a:rPr lang="en-US" sz="2000" b="1" dirty="0">
                <a:solidFill>
                  <a:srgbClr val="002060"/>
                </a:solidFill>
              </a:rPr>
              <a:t>NO</a:t>
            </a:r>
            <a:r>
              <a:rPr lang="en-US" sz="2000" b="1" baseline="-25000" dirty="0">
                <a:solidFill>
                  <a:srgbClr val="002060"/>
                </a:solidFill>
              </a:rPr>
              <a:t>2</a:t>
            </a:r>
            <a:r>
              <a:rPr lang="en-US" sz="2000" b="1" dirty="0">
                <a:solidFill>
                  <a:srgbClr val="002060"/>
                </a:solidFill>
              </a:rPr>
              <a:t>, NO</a:t>
            </a:r>
            <a:r>
              <a:rPr lang="en-US" sz="2000" b="1" baseline="-25000" dirty="0">
                <a:solidFill>
                  <a:srgbClr val="002060"/>
                </a:solidFill>
              </a:rPr>
              <a:t>y</a:t>
            </a:r>
            <a:r>
              <a:rPr lang="en-US" sz="2000" b="1" dirty="0">
                <a:solidFill>
                  <a:srgbClr val="002060"/>
                </a:solidFill>
              </a:rPr>
              <a:t> (+ O</a:t>
            </a:r>
            <a:r>
              <a:rPr lang="en-US" sz="2000" b="1" baseline="-25000" dirty="0">
                <a:solidFill>
                  <a:srgbClr val="002060"/>
                </a:solidFill>
              </a:rPr>
              <a:t>3</a:t>
            </a:r>
            <a:r>
              <a:rPr lang="en-US" sz="2000" b="1" dirty="0">
                <a:solidFill>
                  <a:srgbClr val="002060"/>
                </a:solidFill>
              </a:rPr>
              <a:t>, GHGs)</a:t>
            </a:r>
            <a:endParaRPr lang="en-US" sz="2000" b="1" baseline="-25000" dirty="0">
              <a:solidFill>
                <a:srgbClr val="00206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3D4478-6D55-EE19-56D2-E758C104BB76}"/>
              </a:ext>
            </a:extLst>
          </p:cNvPr>
          <p:cNvSpPr txBox="1"/>
          <p:nvPr/>
        </p:nvSpPr>
        <p:spPr>
          <a:xfrm>
            <a:off x="9439602" y="3505090"/>
            <a:ext cx="22565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B531A5"/>
                </a:solidFill>
              </a:rPr>
              <a:t>Scanning Doppler lidar: 3-D wind and aerosol profiles, boundary layer height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EC97BCC-BC9D-2834-58BE-875C8385AACD}"/>
              </a:ext>
            </a:extLst>
          </p:cNvPr>
          <p:cNvSpPr txBox="1"/>
          <p:nvPr/>
        </p:nvSpPr>
        <p:spPr>
          <a:xfrm>
            <a:off x="5624161" y="6267480"/>
            <a:ext cx="3615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NOAA Twin Otter aircraft payload</a:t>
            </a:r>
          </a:p>
        </p:txBody>
      </p:sp>
    </p:spTree>
    <p:extLst>
      <p:ext uri="{BB962C8B-B14F-4D97-AF65-F5344CB8AC3E}">
        <p14:creationId xmlns:p14="http://schemas.microsoft.com/office/powerpoint/2010/main" val="208103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4F803-AC2E-6867-99B5-0CDACB970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CU AMAX-DOAS</a:t>
            </a:r>
            <a:br>
              <a:rPr lang="en-US" dirty="0"/>
            </a:br>
            <a:r>
              <a:rPr lang="en-US" sz="2000" dirty="0"/>
              <a:t>Airborne Multi-</a:t>
            </a:r>
            <a:r>
              <a:rPr lang="en-US" sz="2000" dirty="0" err="1"/>
              <a:t>AXis</a:t>
            </a:r>
            <a:r>
              <a:rPr lang="en-US" sz="2000" dirty="0"/>
              <a:t> Differential Optical Absorption Spectroscopy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ACB57-6826-D52F-E2A1-80C8BD658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816" y="1405719"/>
            <a:ext cx="6706158" cy="1617700"/>
          </a:xfrm>
        </p:spPr>
        <p:txBody>
          <a:bodyPr>
            <a:normAutofit fontScale="55000" lnSpcReduction="20000"/>
          </a:bodyPr>
          <a:lstStyle/>
          <a:p>
            <a:r>
              <a:rPr lang="en-US" sz="3200" dirty="0"/>
              <a:t>Motion stabilized, rotated prism telescope</a:t>
            </a:r>
          </a:p>
          <a:p>
            <a:r>
              <a:rPr lang="en-US" sz="3200" dirty="0"/>
              <a:t>Fixed, cloud-free, high-altitude (~2200 m </a:t>
            </a:r>
            <a:r>
              <a:rPr lang="en-US" sz="3200" dirty="0" err="1"/>
              <a:t>agl</a:t>
            </a:r>
            <a:r>
              <a:rPr lang="en-US" sz="3200" dirty="0"/>
              <a:t>; above boundary layer) zenith reference spectrum recorded during the same flight</a:t>
            </a:r>
          </a:p>
          <a:p>
            <a:r>
              <a:rPr lang="en-US" sz="3200" dirty="0"/>
              <a:t>Stratospheric NO</a:t>
            </a:r>
            <a:r>
              <a:rPr lang="en-US" sz="3200" baseline="-25000" dirty="0"/>
              <a:t>2</a:t>
            </a:r>
            <a:r>
              <a:rPr lang="en-US" sz="3200" dirty="0"/>
              <a:t> correction</a:t>
            </a:r>
          </a:p>
          <a:p>
            <a:r>
              <a:rPr lang="en-US" sz="3200" dirty="0"/>
              <a:t>Geometric air mass factor</a:t>
            </a:r>
            <a:r>
              <a:rPr lang="en-US" sz="3200" baseline="30000" dirty="0"/>
              <a:t>1,2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E86E51-BAE9-8522-4917-47FAD8E4D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aseline="30000" dirty="0"/>
              <a:t>1</a:t>
            </a:r>
            <a:r>
              <a:rPr lang="en-US" dirty="0"/>
              <a:t>Baidar et al., 2013; </a:t>
            </a:r>
            <a:r>
              <a:rPr lang="en-US" baseline="30000" dirty="0"/>
              <a:t>2</a:t>
            </a:r>
            <a:r>
              <a:rPr lang="en-US" dirty="0"/>
              <a:t>Oetjen et al., 2013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F7FA2D-7F90-BEF2-6C25-76B0AFA8D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BA49F-E3D6-46A4-B793-AF54BE0DC07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24A2A7-C045-6415-6D5F-3884B121146A}"/>
              </a:ext>
            </a:extLst>
          </p:cNvPr>
          <p:cNvSpPr txBox="1"/>
          <p:nvPr/>
        </p:nvSpPr>
        <p:spPr>
          <a:xfrm>
            <a:off x="7441660" y="351234"/>
            <a:ext cx="453993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</a:t>
            </a:r>
            <a:r>
              <a:rPr lang="en-US" b="1" baseline="-25000" dirty="0"/>
              <a:t>2</a:t>
            </a:r>
            <a:r>
              <a:rPr lang="en-US" b="1" dirty="0"/>
              <a:t> fit window (425 – 490 nm)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Cross sections: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NO</a:t>
            </a:r>
            <a:r>
              <a:rPr lang="en-US" sz="1600" baseline="-25000" dirty="0"/>
              <a:t>2</a:t>
            </a:r>
            <a:r>
              <a:rPr lang="en-US" sz="1600" dirty="0"/>
              <a:t> (298 K; Vandaele et al., 1998)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O</a:t>
            </a:r>
            <a:r>
              <a:rPr lang="en-US" sz="1600" baseline="-25000" dirty="0"/>
              <a:t>3</a:t>
            </a:r>
            <a:r>
              <a:rPr lang="en-US" sz="1600" dirty="0"/>
              <a:t> (223 K; </a:t>
            </a:r>
            <a:r>
              <a:rPr lang="en-US" sz="1600" dirty="0" err="1"/>
              <a:t>Serdyuchenko</a:t>
            </a:r>
            <a:r>
              <a:rPr lang="en-US" sz="1600" dirty="0"/>
              <a:t> et al., 2014)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O</a:t>
            </a:r>
            <a:r>
              <a:rPr lang="en-US" sz="1600" baseline="-25000" dirty="0"/>
              <a:t>2</a:t>
            </a:r>
            <a:r>
              <a:rPr lang="en-US" sz="1600" dirty="0"/>
              <a:t>-O</a:t>
            </a:r>
            <a:r>
              <a:rPr lang="en-US" sz="1600" baseline="-25000" dirty="0"/>
              <a:t>2</a:t>
            </a:r>
            <a:r>
              <a:rPr lang="en-US" sz="1600" dirty="0"/>
              <a:t> (293 K; Thalman &amp; Volkamer, 2013)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H</a:t>
            </a:r>
            <a:r>
              <a:rPr lang="en-US" sz="1600" baseline="-25000" dirty="0"/>
              <a:t>2</a:t>
            </a:r>
            <a:r>
              <a:rPr lang="en-US" sz="1600" dirty="0"/>
              <a:t>O (296 K; HITEMP 2010; Rothman et al., 2010)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Rotational Raman (250 K; Chance &amp; Kurucz, 2010)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5</a:t>
            </a:r>
            <a:r>
              <a:rPr lang="en-US" sz="1600" baseline="30000" dirty="0"/>
              <a:t>th</a:t>
            </a:r>
            <a:r>
              <a:rPr lang="en-US" sz="1600" dirty="0"/>
              <a:t> order polynomial and constant intensity offset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78BDF0-E0C4-9B45-87EF-F2EA77225BF5}"/>
              </a:ext>
            </a:extLst>
          </p:cNvPr>
          <p:cNvSpPr txBox="1"/>
          <p:nvPr/>
        </p:nvSpPr>
        <p:spPr>
          <a:xfrm>
            <a:off x="7441660" y="3351948"/>
            <a:ext cx="453993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HCHO fit window (328.5 – 346 nm)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Cross sections: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HCHO (297 K; Meller &amp; Moortgat, 2000)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O</a:t>
            </a:r>
            <a:r>
              <a:rPr lang="en-US" sz="1600" baseline="-25000" dirty="0"/>
              <a:t>3</a:t>
            </a:r>
            <a:r>
              <a:rPr lang="en-US" sz="1600" dirty="0"/>
              <a:t> (223 K; </a:t>
            </a:r>
            <a:r>
              <a:rPr lang="en-US" sz="1600" dirty="0" err="1"/>
              <a:t>Serdyuchenko</a:t>
            </a:r>
            <a:r>
              <a:rPr lang="en-US" sz="1600" dirty="0"/>
              <a:t> et al., 2014)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O</a:t>
            </a:r>
            <a:r>
              <a:rPr lang="en-US" sz="1600" baseline="-25000" dirty="0"/>
              <a:t>2</a:t>
            </a:r>
            <a:r>
              <a:rPr lang="en-US" sz="1600" dirty="0"/>
              <a:t>-O</a:t>
            </a:r>
            <a:r>
              <a:rPr lang="en-US" sz="1600" baseline="-25000" dirty="0"/>
              <a:t>2</a:t>
            </a:r>
            <a:r>
              <a:rPr lang="en-US" sz="1600" dirty="0"/>
              <a:t> (293 K; </a:t>
            </a:r>
            <a:r>
              <a:rPr lang="en-US" sz="1600" dirty="0" err="1"/>
              <a:t>Finkenzeller</a:t>
            </a:r>
            <a:r>
              <a:rPr lang="en-US" sz="1600" dirty="0"/>
              <a:t> &amp; Volkamer, 2022)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NO</a:t>
            </a:r>
            <a:r>
              <a:rPr lang="en-US" sz="1600" baseline="-25000" dirty="0"/>
              <a:t>2</a:t>
            </a:r>
            <a:r>
              <a:rPr lang="en-US" sz="1600" dirty="0"/>
              <a:t> (298 K; Vandaele et al., 1998)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Rotational Raman (250 K; Chance &amp; Kurucz, 2010)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5</a:t>
            </a:r>
            <a:r>
              <a:rPr lang="en-US" sz="1600" baseline="30000" dirty="0"/>
              <a:t>th</a:t>
            </a:r>
            <a:r>
              <a:rPr lang="en-US" sz="1600" dirty="0"/>
              <a:t> order polynomial and constant intensity offset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3749A1-870A-B215-6AED-CB00F5F9EB49}"/>
              </a:ext>
            </a:extLst>
          </p:cNvPr>
          <p:cNvSpPr txBox="1"/>
          <p:nvPr/>
        </p:nvSpPr>
        <p:spPr>
          <a:xfrm>
            <a:off x="210404" y="5734316"/>
            <a:ext cx="6883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We measure in the same geometry as TEMPO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8B91746-348A-62F7-160A-489A6DADC74B}"/>
              </a:ext>
            </a:extLst>
          </p:cNvPr>
          <p:cNvGrpSpPr/>
          <p:nvPr/>
        </p:nvGrpSpPr>
        <p:grpSpPr>
          <a:xfrm>
            <a:off x="2129945" y="2812718"/>
            <a:ext cx="4422185" cy="3383263"/>
            <a:chOff x="1105377" y="3261894"/>
            <a:chExt cx="4422185" cy="3383263"/>
          </a:xfrm>
        </p:grpSpPr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A1C5D9C5-46A0-331C-F3E0-D67561D9BB39}"/>
                </a:ext>
              </a:extLst>
            </p:cNvPr>
            <p:cNvSpPr/>
            <p:nvPr/>
          </p:nvSpPr>
          <p:spPr>
            <a:xfrm>
              <a:off x="1105378" y="5045316"/>
              <a:ext cx="4422183" cy="1269218"/>
            </a:xfrm>
            <a:prstGeom prst="arc">
              <a:avLst>
                <a:gd name="adj1" fmla="val 11065789"/>
                <a:gd name="adj2" fmla="val 21342779"/>
              </a:avLst>
            </a:prstGeom>
            <a:ln w="19050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E5E7B3F-D65C-07D1-0D86-B2468AA73D09}"/>
                </a:ext>
              </a:extLst>
            </p:cNvPr>
            <p:cNvCxnSpPr>
              <a:cxnSpLocks/>
            </p:cNvCxnSpPr>
            <p:nvPr/>
          </p:nvCxnSpPr>
          <p:spPr>
            <a:xfrm>
              <a:off x="1997947" y="4199679"/>
              <a:ext cx="1287470" cy="1156483"/>
            </a:xfrm>
            <a:prstGeom prst="line">
              <a:avLst/>
            </a:prstGeom>
            <a:ln w="38100" cap="flat" cmpd="sng" algn="ctr">
              <a:solidFill>
                <a:srgbClr val="FFC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16" name="Graphic 15" descr="Dim (Smaller Sun) with solid fill">
              <a:extLst>
                <a:ext uri="{FF2B5EF4-FFF2-40B4-BE49-F238E27FC236}">
                  <a16:creationId xmlns:a16="http://schemas.microsoft.com/office/drawing/2014/main" id="{9A73D9B8-297A-AF64-0726-6DAD58C3A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1270082" y="3469812"/>
              <a:ext cx="914400" cy="914400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44BE08C-1BCF-36FD-0680-28FE57C9FA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85417" y="3751657"/>
              <a:ext cx="0" cy="1633460"/>
            </a:xfrm>
            <a:prstGeom prst="line">
              <a:avLst/>
            </a:prstGeom>
            <a:ln w="38100">
              <a:solidFill>
                <a:srgbClr val="FFC100"/>
              </a:solidFill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623101B-B1BE-AF7D-77F4-6B20127A5526}"/>
                </a:ext>
              </a:extLst>
            </p:cNvPr>
            <p:cNvSpPr/>
            <p:nvPr/>
          </p:nvSpPr>
          <p:spPr>
            <a:xfrm rot="20849255" flipH="1">
              <a:off x="2993462" y="4712013"/>
              <a:ext cx="776668" cy="252164"/>
            </a:xfrm>
            <a:custGeom>
              <a:avLst/>
              <a:gdLst>
                <a:gd name="connsiteX0" fmla="*/ 62133 w 776668"/>
                <a:gd name="connsiteY0" fmla="*/ 230343 h 252164"/>
                <a:gd name="connsiteX1" fmla="*/ 84993 w 776668"/>
                <a:gd name="connsiteY1" fmla="*/ 244631 h 252164"/>
                <a:gd name="connsiteX2" fmla="*/ 158021 w 776668"/>
                <a:gd name="connsiteY2" fmla="*/ 250260 h 252164"/>
                <a:gd name="connsiteX3" fmla="*/ 208427 w 776668"/>
                <a:gd name="connsiteY3" fmla="*/ 252165 h 252164"/>
                <a:gd name="connsiteX4" fmla="*/ 343101 w 776668"/>
                <a:gd name="connsiteY4" fmla="*/ 238182 h 252164"/>
                <a:gd name="connsiteX5" fmla="*/ 712300 w 776668"/>
                <a:gd name="connsiteY5" fmla="*/ 160706 h 252164"/>
                <a:gd name="connsiteX6" fmla="*/ 776117 w 776668"/>
                <a:gd name="connsiteY6" fmla="*/ 110090 h 252164"/>
                <a:gd name="connsiteX7" fmla="*/ 676438 w 776668"/>
                <a:gd name="connsiteY7" fmla="*/ 72942 h 252164"/>
                <a:gd name="connsiteX8" fmla="*/ 664313 w 776668"/>
                <a:gd name="connsiteY8" fmla="*/ 73990 h 252164"/>
                <a:gd name="connsiteX9" fmla="*/ 443304 w 776668"/>
                <a:gd name="connsiteY9" fmla="*/ 120434 h 252164"/>
                <a:gd name="connsiteX10" fmla="*/ 180729 w 776668"/>
                <a:gd name="connsiteY10" fmla="*/ 2553 h 252164"/>
                <a:gd name="connsiteX11" fmla="*/ 168784 w 776668"/>
                <a:gd name="connsiteY11" fmla="*/ 0 h 252164"/>
                <a:gd name="connsiteX12" fmla="*/ 162803 w 776668"/>
                <a:gd name="connsiteY12" fmla="*/ 619 h 252164"/>
                <a:gd name="connsiteX13" fmla="*/ 129770 w 776668"/>
                <a:gd name="connsiteY13" fmla="*/ 7553 h 252164"/>
                <a:gd name="connsiteX14" fmla="*/ 124129 w 776668"/>
                <a:gd name="connsiteY14" fmla="*/ 16161 h 252164"/>
                <a:gd name="connsiteX15" fmla="*/ 126608 w 776668"/>
                <a:gd name="connsiteY15" fmla="*/ 20279 h 252164"/>
                <a:gd name="connsiteX16" fmla="*/ 286428 w 776668"/>
                <a:gd name="connsiteY16" fmla="*/ 153353 h 252164"/>
                <a:gd name="connsiteX17" fmla="*/ 129551 w 776668"/>
                <a:gd name="connsiteY17" fmla="*/ 186271 h 252164"/>
                <a:gd name="connsiteX18" fmla="*/ 46969 w 776668"/>
                <a:gd name="connsiteY18" fmla="*/ 115538 h 252164"/>
                <a:gd name="connsiteX19" fmla="*/ 28262 w 776668"/>
                <a:gd name="connsiteY19" fmla="*/ 110776 h 252164"/>
                <a:gd name="connsiteX20" fmla="*/ 5726 w 776668"/>
                <a:gd name="connsiteY20" fmla="*/ 115462 h 252164"/>
                <a:gd name="connsiteX21" fmla="*/ 169 w 776668"/>
                <a:gd name="connsiteY21" fmla="*/ 124124 h 252164"/>
                <a:gd name="connsiteX22" fmla="*/ 963 w 776668"/>
                <a:gd name="connsiteY22" fmla="*/ 126187 h 252164"/>
                <a:gd name="connsiteX23" fmla="*/ 298620 w 776668"/>
                <a:gd name="connsiteY23" fmla="*/ 138713 h 252164"/>
                <a:gd name="connsiteX24" fmla="*/ 157650 w 776668"/>
                <a:gd name="connsiteY24" fmla="*/ 21326 h 252164"/>
                <a:gd name="connsiteX25" fmla="*/ 157650 w 776668"/>
                <a:gd name="connsiteY25" fmla="*/ 21165 h 252164"/>
                <a:gd name="connsiteX26" fmla="*/ 166689 w 776668"/>
                <a:gd name="connsiteY26" fmla="*/ 19260 h 252164"/>
                <a:gd name="connsiteX27" fmla="*/ 172890 w 776668"/>
                <a:gd name="connsiteY27" fmla="*/ 19926 h 252164"/>
                <a:gd name="connsiteX28" fmla="*/ 435503 w 776668"/>
                <a:gd name="connsiteY28" fmla="*/ 137808 h 252164"/>
                <a:gd name="connsiteX29" fmla="*/ 441152 w 776668"/>
                <a:gd name="connsiteY29" fmla="*/ 140341 h 252164"/>
                <a:gd name="connsiteX30" fmla="*/ 447219 w 776668"/>
                <a:gd name="connsiteY30" fmla="*/ 139075 h 252164"/>
                <a:gd name="connsiteX31" fmla="*/ 668266 w 776668"/>
                <a:gd name="connsiteY31" fmla="*/ 92688 h 252164"/>
                <a:gd name="connsiteX32" fmla="*/ 676476 w 776668"/>
                <a:gd name="connsiteY32" fmla="*/ 92040 h 252164"/>
                <a:gd name="connsiteX33" fmla="*/ 757591 w 776668"/>
                <a:gd name="connsiteY33" fmla="*/ 115424 h 252164"/>
                <a:gd name="connsiteX34" fmla="*/ 708414 w 776668"/>
                <a:gd name="connsiteY34" fmla="*/ 142094 h 252164"/>
                <a:gd name="connsiteX35" fmla="*/ 339215 w 776668"/>
                <a:gd name="connsiteY35" fmla="*/ 219589 h 252164"/>
                <a:gd name="connsiteX36" fmla="*/ 208456 w 776668"/>
                <a:gd name="connsiteY36" fmla="*/ 233162 h 252164"/>
                <a:gd name="connsiteX37" fmla="*/ 159516 w 776668"/>
                <a:gd name="connsiteY37" fmla="*/ 231257 h 252164"/>
                <a:gd name="connsiteX38" fmla="*/ 86479 w 776668"/>
                <a:gd name="connsiteY38" fmla="*/ 225628 h 252164"/>
                <a:gd name="connsiteX39" fmla="*/ 78554 w 776668"/>
                <a:gd name="connsiteY39" fmla="*/ 220675 h 252164"/>
                <a:gd name="connsiteX40" fmla="*/ 25728 w 776668"/>
                <a:gd name="connsiteY40" fmla="*/ 130750 h 252164"/>
                <a:gd name="connsiteX41" fmla="*/ 32215 w 776668"/>
                <a:gd name="connsiteY41" fmla="*/ 129388 h 252164"/>
                <a:gd name="connsiteX42" fmla="*/ 32786 w 776668"/>
                <a:gd name="connsiteY42" fmla="*/ 129330 h 252164"/>
                <a:gd name="connsiteX43" fmla="*/ 34615 w 776668"/>
                <a:gd name="connsiteY43" fmla="*/ 130007 h 252164"/>
                <a:gd name="connsiteX44" fmla="*/ 117197 w 776668"/>
                <a:gd name="connsiteY44" fmla="*/ 200739 h 252164"/>
                <a:gd name="connsiteX45" fmla="*/ 124322 w 776668"/>
                <a:gd name="connsiteY45" fmla="*/ 206845 h 252164"/>
                <a:gd name="connsiteX46" fmla="*/ 133504 w 776668"/>
                <a:gd name="connsiteY46" fmla="*/ 204940 h 252164"/>
                <a:gd name="connsiteX47" fmla="*/ 290380 w 776668"/>
                <a:gd name="connsiteY47" fmla="*/ 172022 h 252164"/>
                <a:gd name="connsiteX48" fmla="*/ 304563 w 776668"/>
                <a:gd name="connsiteY48" fmla="*/ 169040 h 252164"/>
                <a:gd name="connsiteX49" fmla="*/ 322099 w 776668"/>
                <a:gd name="connsiteY49" fmla="*/ 183442 h 252164"/>
                <a:gd name="connsiteX50" fmla="*/ 335505 w 776668"/>
                <a:gd name="connsiteY50" fmla="*/ 182123 h 252164"/>
                <a:gd name="connsiteX51" fmla="*/ 334186 w 776668"/>
                <a:gd name="connsiteY51" fmla="*/ 168716 h 252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76668" h="252164">
                  <a:moveTo>
                    <a:pt x="62133" y="230343"/>
                  </a:moveTo>
                  <a:cubicBezTo>
                    <a:pt x="66956" y="238558"/>
                    <a:pt x="75495" y="243894"/>
                    <a:pt x="84993" y="244631"/>
                  </a:cubicBezTo>
                  <a:lnTo>
                    <a:pt x="158021" y="250260"/>
                  </a:lnTo>
                  <a:cubicBezTo>
                    <a:pt x="174816" y="251530"/>
                    <a:pt x="191619" y="252165"/>
                    <a:pt x="208427" y="252165"/>
                  </a:cubicBezTo>
                  <a:cubicBezTo>
                    <a:pt x="253681" y="252165"/>
                    <a:pt x="298813" y="247479"/>
                    <a:pt x="343101" y="238182"/>
                  </a:cubicBezTo>
                  <a:lnTo>
                    <a:pt x="712300" y="160706"/>
                  </a:lnTo>
                  <a:cubicBezTo>
                    <a:pt x="712300" y="160706"/>
                    <a:pt x="783604" y="145742"/>
                    <a:pt x="776117" y="110090"/>
                  </a:cubicBezTo>
                  <a:cubicBezTo>
                    <a:pt x="772155" y="91250"/>
                    <a:pt x="710547" y="72942"/>
                    <a:pt x="676438" y="72942"/>
                  </a:cubicBezTo>
                  <a:cubicBezTo>
                    <a:pt x="672372" y="72886"/>
                    <a:pt x="668310" y="73238"/>
                    <a:pt x="664313" y="73990"/>
                  </a:cubicBezTo>
                  <a:lnTo>
                    <a:pt x="443304" y="120434"/>
                  </a:lnTo>
                  <a:lnTo>
                    <a:pt x="180729" y="2553"/>
                  </a:lnTo>
                  <a:cubicBezTo>
                    <a:pt x="176972" y="869"/>
                    <a:pt x="172901" y="-1"/>
                    <a:pt x="168784" y="0"/>
                  </a:cubicBezTo>
                  <a:cubicBezTo>
                    <a:pt x="166775" y="2"/>
                    <a:pt x="164770" y="210"/>
                    <a:pt x="162803" y="619"/>
                  </a:cubicBezTo>
                  <a:lnTo>
                    <a:pt x="129770" y="7553"/>
                  </a:lnTo>
                  <a:cubicBezTo>
                    <a:pt x="125835" y="8372"/>
                    <a:pt x="123310" y="12226"/>
                    <a:pt x="124129" y="16161"/>
                  </a:cubicBezTo>
                  <a:cubicBezTo>
                    <a:pt x="124465" y="17775"/>
                    <a:pt x="125339" y="19226"/>
                    <a:pt x="126608" y="20279"/>
                  </a:cubicBezTo>
                  <a:lnTo>
                    <a:pt x="286428" y="153353"/>
                  </a:lnTo>
                  <a:lnTo>
                    <a:pt x="129551" y="186271"/>
                  </a:lnTo>
                  <a:lnTo>
                    <a:pt x="46969" y="115538"/>
                  </a:lnTo>
                  <a:cubicBezTo>
                    <a:pt x="41810" y="111133"/>
                    <a:pt x="34899" y="109374"/>
                    <a:pt x="28262" y="110776"/>
                  </a:cubicBezTo>
                  <a:lnTo>
                    <a:pt x="5726" y="115462"/>
                  </a:lnTo>
                  <a:cubicBezTo>
                    <a:pt x="1799" y="116319"/>
                    <a:pt x="-688" y="120198"/>
                    <a:pt x="169" y="124124"/>
                  </a:cubicBezTo>
                  <a:cubicBezTo>
                    <a:pt x="327" y="124848"/>
                    <a:pt x="595" y="125544"/>
                    <a:pt x="963" y="126187"/>
                  </a:cubicBezTo>
                  <a:close/>
                  <a:moveTo>
                    <a:pt x="298620" y="138713"/>
                  </a:moveTo>
                  <a:lnTo>
                    <a:pt x="157650" y="21326"/>
                  </a:lnTo>
                  <a:cubicBezTo>
                    <a:pt x="157564" y="21260"/>
                    <a:pt x="157583" y="21184"/>
                    <a:pt x="157650" y="21165"/>
                  </a:cubicBezTo>
                  <a:lnTo>
                    <a:pt x="166689" y="19260"/>
                  </a:lnTo>
                  <a:cubicBezTo>
                    <a:pt x="168774" y="18816"/>
                    <a:pt x="170946" y="19049"/>
                    <a:pt x="172890" y="19926"/>
                  </a:cubicBezTo>
                  <a:lnTo>
                    <a:pt x="435503" y="137808"/>
                  </a:lnTo>
                  <a:lnTo>
                    <a:pt x="441152" y="140341"/>
                  </a:lnTo>
                  <a:lnTo>
                    <a:pt x="447219" y="139075"/>
                  </a:lnTo>
                  <a:lnTo>
                    <a:pt x="668266" y="92688"/>
                  </a:lnTo>
                  <a:cubicBezTo>
                    <a:pt x="670974" y="92195"/>
                    <a:pt x="673725" y="91978"/>
                    <a:pt x="676476" y="92040"/>
                  </a:cubicBezTo>
                  <a:cubicBezTo>
                    <a:pt x="706585" y="92040"/>
                    <a:pt x="749085" y="106756"/>
                    <a:pt x="757591" y="115424"/>
                  </a:cubicBezTo>
                  <a:cubicBezTo>
                    <a:pt x="756867" y="124682"/>
                    <a:pt x="731102" y="137331"/>
                    <a:pt x="708414" y="142094"/>
                  </a:cubicBezTo>
                  <a:lnTo>
                    <a:pt x="339215" y="219589"/>
                  </a:lnTo>
                  <a:cubicBezTo>
                    <a:pt x="296213" y="228603"/>
                    <a:pt x="252394" y="233151"/>
                    <a:pt x="208456" y="233162"/>
                  </a:cubicBezTo>
                  <a:cubicBezTo>
                    <a:pt x="192197" y="233162"/>
                    <a:pt x="175728" y="232524"/>
                    <a:pt x="159516" y="231257"/>
                  </a:cubicBezTo>
                  <a:lnTo>
                    <a:pt x="86479" y="225628"/>
                  </a:lnTo>
                  <a:cubicBezTo>
                    <a:pt x="83187" y="225369"/>
                    <a:pt x="80228" y="223520"/>
                    <a:pt x="78554" y="220675"/>
                  </a:cubicBezTo>
                  <a:lnTo>
                    <a:pt x="25728" y="130750"/>
                  </a:lnTo>
                  <a:lnTo>
                    <a:pt x="32215" y="129388"/>
                  </a:lnTo>
                  <a:cubicBezTo>
                    <a:pt x="32403" y="129350"/>
                    <a:pt x="32595" y="129330"/>
                    <a:pt x="32786" y="129330"/>
                  </a:cubicBezTo>
                  <a:cubicBezTo>
                    <a:pt x="33458" y="129328"/>
                    <a:pt x="34107" y="129568"/>
                    <a:pt x="34615" y="130007"/>
                  </a:cubicBezTo>
                  <a:lnTo>
                    <a:pt x="117197" y="200739"/>
                  </a:lnTo>
                  <a:lnTo>
                    <a:pt x="124322" y="206845"/>
                  </a:lnTo>
                  <a:lnTo>
                    <a:pt x="133504" y="204940"/>
                  </a:lnTo>
                  <a:lnTo>
                    <a:pt x="290380" y="172022"/>
                  </a:lnTo>
                  <a:lnTo>
                    <a:pt x="304563" y="169040"/>
                  </a:lnTo>
                  <a:lnTo>
                    <a:pt x="322099" y="183442"/>
                  </a:lnTo>
                  <a:cubicBezTo>
                    <a:pt x="326165" y="186780"/>
                    <a:pt x="332168" y="186189"/>
                    <a:pt x="335505" y="182123"/>
                  </a:cubicBezTo>
                  <a:cubicBezTo>
                    <a:pt x="338843" y="178057"/>
                    <a:pt x="338252" y="172054"/>
                    <a:pt x="334186" y="168716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9525" cap="flat">
              <a:solidFill>
                <a:schemeClr val="bg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8" name="Graphic 27" descr="Satellite with solid fill">
              <a:extLst>
                <a:ext uri="{FF2B5EF4-FFF2-40B4-BE49-F238E27FC236}">
                  <a16:creationId xmlns:a16="http://schemas.microsoft.com/office/drawing/2014/main" id="{9C09A004-77B0-CD70-4874-7A0E1DFE7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975369" y="3330479"/>
              <a:ext cx="712697" cy="654835"/>
            </a:xfrm>
            <a:prstGeom prst="rect">
              <a:avLst/>
            </a:prstGeom>
          </p:spPr>
        </p:pic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3F5927FE-E6C9-FC7C-7044-CBBD1F867B40}"/>
                </a:ext>
              </a:extLst>
            </p:cNvPr>
            <p:cNvSpPr/>
            <p:nvPr/>
          </p:nvSpPr>
          <p:spPr>
            <a:xfrm>
              <a:off x="1105379" y="5375939"/>
              <a:ext cx="4422183" cy="1269218"/>
            </a:xfrm>
            <a:prstGeom prst="arc">
              <a:avLst>
                <a:gd name="adj1" fmla="val 11065789"/>
                <a:gd name="adj2" fmla="val 21342779"/>
              </a:avLst>
            </a:prstGeom>
            <a:ln w="38100"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A6BFC7AC-DB4A-8054-A4AF-6E52F52D7B9F}"/>
                </a:ext>
              </a:extLst>
            </p:cNvPr>
            <p:cNvSpPr/>
            <p:nvPr/>
          </p:nvSpPr>
          <p:spPr>
            <a:xfrm>
              <a:off x="1105377" y="4366094"/>
              <a:ext cx="4422183" cy="1269218"/>
            </a:xfrm>
            <a:prstGeom prst="arc">
              <a:avLst>
                <a:gd name="adj1" fmla="val 11065789"/>
                <a:gd name="adj2" fmla="val 21342779"/>
              </a:avLst>
            </a:prstGeom>
            <a:ln w="19050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C870059-17BE-FBC1-6901-B1ADF677BCA7}"/>
                </a:ext>
              </a:extLst>
            </p:cNvPr>
            <p:cNvSpPr txBox="1"/>
            <p:nvPr/>
          </p:nvSpPr>
          <p:spPr>
            <a:xfrm>
              <a:off x="3523818" y="3261894"/>
              <a:ext cx="16541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TEMPO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9172904-72D0-AFAB-920B-9678F614C674}"/>
                </a:ext>
              </a:extLst>
            </p:cNvPr>
            <p:cNvSpPr txBox="1"/>
            <p:nvPr/>
          </p:nvSpPr>
          <p:spPr>
            <a:xfrm>
              <a:off x="3674004" y="4714693"/>
              <a:ext cx="16541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AMAX-DOAS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89C90E26-331F-9DF9-9A55-54537A84F0D6}"/>
              </a:ext>
            </a:extLst>
          </p:cNvPr>
          <p:cNvSpPr txBox="1"/>
          <p:nvPr/>
        </p:nvSpPr>
        <p:spPr>
          <a:xfrm>
            <a:off x="1" y="4196763"/>
            <a:ext cx="2191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Top of atmosphere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5734C0A-CC06-AEB9-8669-33337ECB650D}"/>
              </a:ext>
            </a:extLst>
          </p:cNvPr>
          <p:cNvSpPr txBox="1"/>
          <p:nvPr/>
        </p:nvSpPr>
        <p:spPr>
          <a:xfrm>
            <a:off x="-21711" y="4843388"/>
            <a:ext cx="2191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Boundary layer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95D770A-BB2A-74B9-55E8-758E400073E1}"/>
              </a:ext>
            </a:extLst>
          </p:cNvPr>
          <p:cNvSpPr txBox="1"/>
          <p:nvPr/>
        </p:nvSpPr>
        <p:spPr>
          <a:xfrm>
            <a:off x="-21711" y="5227199"/>
            <a:ext cx="2191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Surface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219219-1E74-23BE-6FDE-C3D88422F386}"/>
              </a:ext>
            </a:extLst>
          </p:cNvPr>
          <p:cNvSpPr txBox="1"/>
          <p:nvPr/>
        </p:nvSpPr>
        <p:spPr>
          <a:xfrm>
            <a:off x="210403" y="6183492"/>
            <a:ext cx="7011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Albedo, forward off-axis angles support RTM and are well-suited to evaluate TEMPO measurements and a priori!</a:t>
            </a:r>
          </a:p>
        </p:txBody>
      </p:sp>
    </p:spTree>
    <p:extLst>
      <p:ext uri="{BB962C8B-B14F-4D97-AF65-F5344CB8AC3E}">
        <p14:creationId xmlns:p14="http://schemas.microsoft.com/office/powerpoint/2010/main" val="80322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8D84A-0674-F937-5A0A-73972B796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AMAX-DOAS measurements &amp; mass balance approach</a:t>
            </a:r>
            <a:endParaRPr lang="en-US" sz="3600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D99EA-EA53-2E0F-7FFF-614BF0E1C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816" y="1405719"/>
            <a:ext cx="7106911" cy="477124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Measurements used for mass balance analysis meet the following criteria:</a:t>
            </a:r>
          </a:p>
          <a:p>
            <a:r>
              <a:rPr lang="en-US" dirty="0"/>
              <a:t>Nadir spectra measuring columns below the aircraft</a:t>
            </a:r>
          </a:p>
          <a:p>
            <a:pPr lvl="1"/>
            <a:r>
              <a:rPr lang="en-US" dirty="0"/>
              <a:t>Apply geometric AMF to convert slant columns to VCDs</a:t>
            </a:r>
          </a:p>
          <a:p>
            <a:r>
              <a:rPr lang="en-US" dirty="0"/>
              <a:t>SZA &lt; 60° </a:t>
            </a:r>
          </a:p>
          <a:p>
            <a:pPr lvl="1"/>
            <a:r>
              <a:rPr lang="en-US" dirty="0"/>
              <a:t>Suitable for stratospheric NO</a:t>
            </a:r>
            <a:r>
              <a:rPr lang="en-US" baseline="-25000" dirty="0"/>
              <a:t>2</a:t>
            </a:r>
            <a:r>
              <a:rPr lang="en-US" dirty="0"/>
              <a:t> correction and geometric AMF approximation</a:t>
            </a:r>
          </a:p>
          <a:p>
            <a:pPr marL="0" indent="0">
              <a:buNone/>
            </a:pPr>
            <a:r>
              <a:rPr lang="en-US" dirty="0"/>
              <a:t>Measurements used for TEMPO evaluation include additional criteria:</a:t>
            </a:r>
          </a:p>
          <a:p>
            <a:r>
              <a:rPr lang="en-US" dirty="0"/>
              <a:t>Within 30 minutes of TEMPO overpass</a:t>
            </a:r>
          </a:p>
          <a:p>
            <a:r>
              <a:rPr lang="en-US" dirty="0"/>
              <a:t>Legs above the boundary layer (&gt;1500 m </a:t>
            </a:r>
            <a:r>
              <a:rPr lang="en-US" dirty="0" err="1"/>
              <a:t>agl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Free tropospheric column above the aircraft (determined from TEMPO a priori) is added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2AE422-4858-2BB9-0232-E0006A311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B852CE-230E-CE2A-3798-205CACA22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BA49F-E3D6-46A4-B793-AF54BE0DC07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9A0369-AA66-6FF0-6CB7-3635590F6B83}"/>
              </a:ext>
            </a:extLst>
          </p:cNvPr>
          <p:cNvSpPr txBox="1"/>
          <p:nvPr/>
        </p:nvSpPr>
        <p:spPr>
          <a:xfrm>
            <a:off x="8233371" y="5644150"/>
            <a:ext cx="3653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Sum NO</a:t>
            </a:r>
            <a:r>
              <a:rPr lang="en-US" baseline="-25000" dirty="0"/>
              <a:t>2</a:t>
            </a:r>
            <a:r>
              <a:rPr lang="en-US" dirty="0"/>
              <a:t> flux, </a:t>
            </a:r>
            <a:r>
              <a:rPr lang="en-US" b="1" i="1" dirty="0"/>
              <a:t>F</a:t>
            </a:r>
            <a:r>
              <a:rPr lang="en-US" dirty="0"/>
              <a:t>, along a closed path, </a:t>
            </a:r>
            <a:r>
              <a:rPr lang="en-US" b="1" i="1" dirty="0"/>
              <a:t>S</a:t>
            </a:r>
            <a:r>
              <a:rPr lang="en-US" dirty="0"/>
              <a:t>, to get emission rate, </a:t>
            </a:r>
            <a:r>
              <a:rPr lang="en-US" b="1" i="1" dirty="0"/>
              <a:t>Q</a:t>
            </a:r>
          </a:p>
        </p:txBody>
      </p:sp>
      <p:sp>
        <p:nvSpPr>
          <p:cNvPr id="7" name="Oval 14">
            <a:extLst>
              <a:ext uri="{FF2B5EF4-FFF2-40B4-BE49-F238E27FC236}">
                <a16:creationId xmlns:a16="http://schemas.microsoft.com/office/drawing/2014/main" id="{988C02E2-7784-343A-FE0C-8DA289CB97EE}"/>
              </a:ext>
            </a:extLst>
          </p:cNvPr>
          <p:cNvSpPr/>
          <p:nvPr/>
        </p:nvSpPr>
        <p:spPr>
          <a:xfrm>
            <a:off x="8950894" y="3071097"/>
            <a:ext cx="1869601" cy="1959006"/>
          </a:xfrm>
          <a:custGeom>
            <a:avLst/>
            <a:gdLst>
              <a:gd name="connsiteX0" fmla="*/ 0 w 2315911"/>
              <a:gd name="connsiteY0" fmla="*/ 1102408 h 2204815"/>
              <a:gd name="connsiteX1" fmla="*/ 1157956 w 2315911"/>
              <a:gd name="connsiteY1" fmla="*/ 0 h 2204815"/>
              <a:gd name="connsiteX2" fmla="*/ 2315912 w 2315911"/>
              <a:gd name="connsiteY2" fmla="*/ 1102408 h 2204815"/>
              <a:gd name="connsiteX3" fmla="*/ 1157956 w 2315911"/>
              <a:gd name="connsiteY3" fmla="*/ 2204816 h 2204815"/>
              <a:gd name="connsiteX4" fmla="*/ 0 w 2315911"/>
              <a:gd name="connsiteY4" fmla="*/ 1102408 h 2204815"/>
              <a:gd name="connsiteX0" fmla="*/ 206 w 2316118"/>
              <a:gd name="connsiteY0" fmla="*/ 948584 h 2050992"/>
              <a:gd name="connsiteX1" fmla="*/ 1089795 w 2316118"/>
              <a:gd name="connsiteY1" fmla="*/ 0 h 2050992"/>
              <a:gd name="connsiteX2" fmla="*/ 2316118 w 2316118"/>
              <a:gd name="connsiteY2" fmla="*/ 948584 h 2050992"/>
              <a:gd name="connsiteX3" fmla="*/ 1158162 w 2316118"/>
              <a:gd name="connsiteY3" fmla="*/ 2050992 h 2050992"/>
              <a:gd name="connsiteX4" fmla="*/ 206 w 2316118"/>
              <a:gd name="connsiteY4" fmla="*/ 948584 h 2050992"/>
              <a:gd name="connsiteX0" fmla="*/ 170 w 2136621"/>
              <a:gd name="connsiteY0" fmla="*/ 629607 h 2060457"/>
              <a:gd name="connsiteX1" fmla="*/ 910298 w 2136621"/>
              <a:gd name="connsiteY1" fmla="*/ 5764 h 2060457"/>
              <a:gd name="connsiteX2" fmla="*/ 2136621 w 2136621"/>
              <a:gd name="connsiteY2" fmla="*/ 954348 h 2060457"/>
              <a:gd name="connsiteX3" fmla="*/ 978665 w 2136621"/>
              <a:gd name="connsiteY3" fmla="*/ 2056756 h 2060457"/>
              <a:gd name="connsiteX4" fmla="*/ 170 w 2136621"/>
              <a:gd name="connsiteY4" fmla="*/ 629607 h 2060457"/>
              <a:gd name="connsiteX0" fmla="*/ 156 w 1811867"/>
              <a:gd name="connsiteY0" fmla="*/ 629874 h 2060960"/>
              <a:gd name="connsiteX1" fmla="*/ 910284 w 1811867"/>
              <a:gd name="connsiteY1" fmla="*/ 6031 h 2060960"/>
              <a:gd name="connsiteX2" fmla="*/ 1811867 w 1811867"/>
              <a:gd name="connsiteY2" fmla="*/ 963160 h 2060960"/>
              <a:gd name="connsiteX3" fmla="*/ 978651 w 1811867"/>
              <a:gd name="connsiteY3" fmla="*/ 2057023 h 2060960"/>
              <a:gd name="connsiteX4" fmla="*/ 156 w 1811867"/>
              <a:gd name="connsiteY4" fmla="*/ 629874 h 2060960"/>
              <a:gd name="connsiteX0" fmla="*/ 2486 w 1814197"/>
              <a:gd name="connsiteY0" fmla="*/ 629939 h 2086501"/>
              <a:gd name="connsiteX1" fmla="*/ 912614 w 1814197"/>
              <a:gd name="connsiteY1" fmla="*/ 6096 h 2086501"/>
              <a:gd name="connsiteX2" fmla="*/ 1814197 w 1814197"/>
              <a:gd name="connsiteY2" fmla="*/ 963225 h 2086501"/>
              <a:gd name="connsiteX3" fmla="*/ 681878 w 1814197"/>
              <a:gd name="connsiteY3" fmla="*/ 2082726 h 2086501"/>
              <a:gd name="connsiteX4" fmla="*/ 2486 w 1814197"/>
              <a:gd name="connsiteY4" fmla="*/ 629939 h 2086501"/>
              <a:gd name="connsiteX0" fmla="*/ 2486 w 1831743"/>
              <a:gd name="connsiteY0" fmla="*/ 629107 h 2084507"/>
              <a:gd name="connsiteX1" fmla="*/ 912614 w 1831743"/>
              <a:gd name="connsiteY1" fmla="*/ 5264 h 2084507"/>
              <a:gd name="connsiteX2" fmla="*/ 1455271 w 1831743"/>
              <a:gd name="connsiteY2" fmla="*/ 364188 h 2084507"/>
              <a:gd name="connsiteX3" fmla="*/ 1814197 w 1831743"/>
              <a:gd name="connsiteY3" fmla="*/ 962393 h 2084507"/>
              <a:gd name="connsiteX4" fmla="*/ 681878 w 1831743"/>
              <a:gd name="connsiteY4" fmla="*/ 2081894 h 2084507"/>
              <a:gd name="connsiteX5" fmla="*/ 2486 w 1831743"/>
              <a:gd name="connsiteY5" fmla="*/ 629107 h 2084507"/>
              <a:gd name="connsiteX0" fmla="*/ 56133 w 1885390"/>
              <a:gd name="connsiteY0" fmla="*/ 629107 h 2091612"/>
              <a:gd name="connsiteX1" fmla="*/ 966261 w 1885390"/>
              <a:gd name="connsiteY1" fmla="*/ 5264 h 2091612"/>
              <a:gd name="connsiteX2" fmla="*/ 1508918 w 1885390"/>
              <a:gd name="connsiteY2" fmla="*/ 364188 h 2091612"/>
              <a:gd name="connsiteX3" fmla="*/ 1867844 w 1885390"/>
              <a:gd name="connsiteY3" fmla="*/ 962393 h 2091612"/>
              <a:gd name="connsiteX4" fmla="*/ 735525 w 1885390"/>
              <a:gd name="connsiteY4" fmla="*/ 2081894 h 2091612"/>
              <a:gd name="connsiteX5" fmla="*/ 167228 w 1885390"/>
              <a:gd name="connsiteY5" fmla="*/ 1458049 h 2091612"/>
              <a:gd name="connsiteX6" fmla="*/ 56133 w 1885390"/>
              <a:gd name="connsiteY6" fmla="*/ 629107 h 2091612"/>
              <a:gd name="connsiteX0" fmla="*/ 56133 w 1869591"/>
              <a:gd name="connsiteY0" fmla="*/ 629107 h 2086318"/>
              <a:gd name="connsiteX1" fmla="*/ 966261 w 1869591"/>
              <a:gd name="connsiteY1" fmla="*/ 5264 h 2086318"/>
              <a:gd name="connsiteX2" fmla="*/ 1508918 w 1869591"/>
              <a:gd name="connsiteY2" fmla="*/ 364188 h 2086318"/>
              <a:gd name="connsiteX3" fmla="*/ 1867844 w 1869591"/>
              <a:gd name="connsiteY3" fmla="*/ 962393 h 2086318"/>
              <a:gd name="connsiteX4" fmla="*/ 1722563 w 1869591"/>
              <a:gd name="connsiteY4" fmla="*/ 1697331 h 2086318"/>
              <a:gd name="connsiteX5" fmla="*/ 735525 w 1869591"/>
              <a:gd name="connsiteY5" fmla="*/ 2081894 h 2086318"/>
              <a:gd name="connsiteX6" fmla="*/ 167228 w 1869591"/>
              <a:gd name="connsiteY6" fmla="*/ 1458049 h 2086318"/>
              <a:gd name="connsiteX7" fmla="*/ 56133 w 1869591"/>
              <a:gd name="connsiteY7" fmla="*/ 629107 h 2086318"/>
              <a:gd name="connsiteX0" fmla="*/ 17839 w 1831297"/>
              <a:gd name="connsiteY0" fmla="*/ 627191 h 2084402"/>
              <a:gd name="connsiteX1" fmla="*/ 402401 w 1831297"/>
              <a:gd name="connsiteY1" fmla="*/ 208446 h 2084402"/>
              <a:gd name="connsiteX2" fmla="*/ 927967 w 1831297"/>
              <a:gd name="connsiteY2" fmla="*/ 3348 h 2084402"/>
              <a:gd name="connsiteX3" fmla="*/ 1470624 w 1831297"/>
              <a:gd name="connsiteY3" fmla="*/ 362272 h 2084402"/>
              <a:gd name="connsiteX4" fmla="*/ 1829550 w 1831297"/>
              <a:gd name="connsiteY4" fmla="*/ 960477 h 2084402"/>
              <a:gd name="connsiteX5" fmla="*/ 1684269 w 1831297"/>
              <a:gd name="connsiteY5" fmla="*/ 1695415 h 2084402"/>
              <a:gd name="connsiteX6" fmla="*/ 697231 w 1831297"/>
              <a:gd name="connsiteY6" fmla="*/ 2079978 h 2084402"/>
              <a:gd name="connsiteX7" fmla="*/ 128934 w 1831297"/>
              <a:gd name="connsiteY7" fmla="*/ 1456133 h 2084402"/>
              <a:gd name="connsiteX8" fmla="*/ 17839 w 1831297"/>
              <a:gd name="connsiteY8" fmla="*/ 627191 h 2084402"/>
              <a:gd name="connsiteX0" fmla="*/ 16464 w 1838468"/>
              <a:gd name="connsiteY0" fmla="*/ 815198 h 2084402"/>
              <a:gd name="connsiteX1" fmla="*/ 409572 w 1838468"/>
              <a:gd name="connsiteY1" fmla="*/ 208446 h 2084402"/>
              <a:gd name="connsiteX2" fmla="*/ 935138 w 1838468"/>
              <a:gd name="connsiteY2" fmla="*/ 3348 h 2084402"/>
              <a:gd name="connsiteX3" fmla="*/ 1477795 w 1838468"/>
              <a:gd name="connsiteY3" fmla="*/ 362272 h 2084402"/>
              <a:gd name="connsiteX4" fmla="*/ 1836721 w 1838468"/>
              <a:gd name="connsiteY4" fmla="*/ 960477 h 2084402"/>
              <a:gd name="connsiteX5" fmla="*/ 1691440 w 1838468"/>
              <a:gd name="connsiteY5" fmla="*/ 1695415 h 2084402"/>
              <a:gd name="connsiteX6" fmla="*/ 704402 w 1838468"/>
              <a:gd name="connsiteY6" fmla="*/ 2079978 h 2084402"/>
              <a:gd name="connsiteX7" fmla="*/ 136105 w 1838468"/>
              <a:gd name="connsiteY7" fmla="*/ 1456133 h 2084402"/>
              <a:gd name="connsiteX8" fmla="*/ 16464 w 1838468"/>
              <a:gd name="connsiteY8" fmla="*/ 815198 h 2084402"/>
              <a:gd name="connsiteX0" fmla="*/ 16464 w 1838468"/>
              <a:gd name="connsiteY0" fmla="*/ 815198 h 2086866"/>
              <a:gd name="connsiteX1" fmla="*/ 409572 w 1838468"/>
              <a:gd name="connsiteY1" fmla="*/ 208446 h 2086866"/>
              <a:gd name="connsiteX2" fmla="*/ 935138 w 1838468"/>
              <a:gd name="connsiteY2" fmla="*/ 3348 h 2086866"/>
              <a:gd name="connsiteX3" fmla="*/ 1477795 w 1838468"/>
              <a:gd name="connsiteY3" fmla="*/ 362272 h 2086866"/>
              <a:gd name="connsiteX4" fmla="*/ 1836721 w 1838468"/>
              <a:gd name="connsiteY4" fmla="*/ 960477 h 2086866"/>
              <a:gd name="connsiteX5" fmla="*/ 1674348 w 1838468"/>
              <a:gd name="connsiteY5" fmla="*/ 1738144 h 2086866"/>
              <a:gd name="connsiteX6" fmla="*/ 704402 w 1838468"/>
              <a:gd name="connsiteY6" fmla="*/ 2079978 h 2086866"/>
              <a:gd name="connsiteX7" fmla="*/ 136105 w 1838468"/>
              <a:gd name="connsiteY7" fmla="*/ 1456133 h 2086866"/>
              <a:gd name="connsiteX8" fmla="*/ 16464 w 1838468"/>
              <a:gd name="connsiteY8" fmla="*/ 815198 h 2086866"/>
              <a:gd name="connsiteX0" fmla="*/ 16464 w 1856549"/>
              <a:gd name="connsiteY0" fmla="*/ 815198 h 2085307"/>
              <a:gd name="connsiteX1" fmla="*/ 409572 w 1856549"/>
              <a:gd name="connsiteY1" fmla="*/ 208446 h 2085307"/>
              <a:gd name="connsiteX2" fmla="*/ 935138 w 1856549"/>
              <a:gd name="connsiteY2" fmla="*/ 3348 h 2085307"/>
              <a:gd name="connsiteX3" fmla="*/ 1477795 w 1856549"/>
              <a:gd name="connsiteY3" fmla="*/ 362272 h 2085307"/>
              <a:gd name="connsiteX4" fmla="*/ 1836721 w 1856549"/>
              <a:gd name="connsiteY4" fmla="*/ 960477 h 2085307"/>
              <a:gd name="connsiteX5" fmla="*/ 1785445 w 1856549"/>
              <a:gd name="connsiteY5" fmla="*/ 1370674 h 2085307"/>
              <a:gd name="connsiteX6" fmla="*/ 1674348 w 1856549"/>
              <a:gd name="connsiteY6" fmla="*/ 1738144 h 2085307"/>
              <a:gd name="connsiteX7" fmla="*/ 704402 w 1856549"/>
              <a:gd name="connsiteY7" fmla="*/ 2079978 h 2085307"/>
              <a:gd name="connsiteX8" fmla="*/ 136105 w 1856549"/>
              <a:gd name="connsiteY8" fmla="*/ 1456133 h 2085307"/>
              <a:gd name="connsiteX9" fmla="*/ 16464 w 1856549"/>
              <a:gd name="connsiteY9" fmla="*/ 815198 h 2085307"/>
              <a:gd name="connsiteX0" fmla="*/ 17151 w 1857236"/>
              <a:gd name="connsiteY0" fmla="*/ 815198 h 2085307"/>
              <a:gd name="connsiteX1" fmla="*/ 410259 w 1857236"/>
              <a:gd name="connsiteY1" fmla="*/ 208446 h 2085307"/>
              <a:gd name="connsiteX2" fmla="*/ 935825 w 1857236"/>
              <a:gd name="connsiteY2" fmla="*/ 3348 h 2085307"/>
              <a:gd name="connsiteX3" fmla="*/ 1478482 w 1857236"/>
              <a:gd name="connsiteY3" fmla="*/ 362272 h 2085307"/>
              <a:gd name="connsiteX4" fmla="*/ 1837408 w 1857236"/>
              <a:gd name="connsiteY4" fmla="*/ 960477 h 2085307"/>
              <a:gd name="connsiteX5" fmla="*/ 1786132 w 1857236"/>
              <a:gd name="connsiteY5" fmla="*/ 1370674 h 2085307"/>
              <a:gd name="connsiteX6" fmla="*/ 1675035 w 1857236"/>
              <a:gd name="connsiteY6" fmla="*/ 1738144 h 2085307"/>
              <a:gd name="connsiteX7" fmla="*/ 705089 w 1857236"/>
              <a:gd name="connsiteY7" fmla="*/ 2079978 h 2085307"/>
              <a:gd name="connsiteX8" fmla="*/ 136792 w 1857236"/>
              <a:gd name="connsiteY8" fmla="*/ 1456133 h 2085307"/>
              <a:gd name="connsiteX9" fmla="*/ 76973 w 1857236"/>
              <a:gd name="connsiteY9" fmla="*/ 1097210 h 2085307"/>
              <a:gd name="connsiteX10" fmla="*/ 17151 w 1857236"/>
              <a:gd name="connsiteY10" fmla="*/ 815198 h 2085307"/>
              <a:gd name="connsiteX0" fmla="*/ 69986 w 1910071"/>
              <a:gd name="connsiteY0" fmla="*/ 815198 h 2085307"/>
              <a:gd name="connsiteX1" fmla="*/ 463094 w 1910071"/>
              <a:gd name="connsiteY1" fmla="*/ 208446 h 2085307"/>
              <a:gd name="connsiteX2" fmla="*/ 988660 w 1910071"/>
              <a:gd name="connsiteY2" fmla="*/ 3348 h 2085307"/>
              <a:gd name="connsiteX3" fmla="*/ 1531317 w 1910071"/>
              <a:gd name="connsiteY3" fmla="*/ 362272 h 2085307"/>
              <a:gd name="connsiteX4" fmla="*/ 1890243 w 1910071"/>
              <a:gd name="connsiteY4" fmla="*/ 960477 h 2085307"/>
              <a:gd name="connsiteX5" fmla="*/ 1838967 w 1910071"/>
              <a:gd name="connsiteY5" fmla="*/ 1370674 h 2085307"/>
              <a:gd name="connsiteX6" fmla="*/ 1727870 w 1910071"/>
              <a:gd name="connsiteY6" fmla="*/ 1738144 h 2085307"/>
              <a:gd name="connsiteX7" fmla="*/ 757924 w 1910071"/>
              <a:gd name="connsiteY7" fmla="*/ 2079978 h 2085307"/>
              <a:gd name="connsiteX8" fmla="*/ 189627 w 1910071"/>
              <a:gd name="connsiteY8" fmla="*/ 1456133 h 2085307"/>
              <a:gd name="connsiteX9" fmla="*/ 10166 w 1910071"/>
              <a:gd name="connsiteY9" fmla="*/ 1114301 h 2085307"/>
              <a:gd name="connsiteX10" fmla="*/ 69986 w 1910071"/>
              <a:gd name="connsiteY10" fmla="*/ 815198 h 2085307"/>
              <a:gd name="connsiteX0" fmla="*/ 198464 w 1901816"/>
              <a:gd name="connsiteY0" fmla="*/ 712649 h 2085307"/>
              <a:gd name="connsiteX1" fmla="*/ 454839 w 1901816"/>
              <a:gd name="connsiteY1" fmla="*/ 208446 h 2085307"/>
              <a:gd name="connsiteX2" fmla="*/ 980405 w 1901816"/>
              <a:gd name="connsiteY2" fmla="*/ 3348 h 2085307"/>
              <a:gd name="connsiteX3" fmla="*/ 1523062 w 1901816"/>
              <a:gd name="connsiteY3" fmla="*/ 362272 h 2085307"/>
              <a:gd name="connsiteX4" fmla="*/ 1881988 w 1901816"/>
              <a:gd name="connsiteY4" fmla="*/ 960477 h 2085307"/>
              <a:gd name="connsiteX5" fmla="*/ 1830712 w 1901816"/>
              <a:gd name="connsiteY5" fmla="*/ 1370674 h 2085307"/>
              <a:gd name="connsiteX6" fmla="*/ 1719615 w 1901816"/>
              <a:gd name="connsiteY6" fmla="*/ 1738144 h 2085307"/>
              <a:gd name="connsiteX7" fmla="*/ 749669 w 1901816"/>
              <a:gd name="connsiteY7" fmla="*/ 2079978 h 2085307"/>
              <a:gd name="connsiteX8" fmla="*/ 181372 w 1901816"/>
              <a:gd name="connsiteY8" fmla="*/ 1456133 h 2085307"/>
              <a:gd name="connsiteX9" fmla="*/ 1911 w 1901816"/>
              <a:gd name="connsiteY9" fmla="*/ 1114301 h 2085307"/>
              <a:gd name="connsiteX10" fmla="*/ 198464 w 1901816"/>
              <a:gd name="connsiteY10" fmla="*/ 712649 h 2085307"/>
              <a:gd name="connsiteX0" fmla="*/ 123321 w 1903585"/>
              <a:gd name="connsiteY0" fmla="*/ 652828 h 2085307"/>
              <a:gd name="connsiteX1" fmla="*/ 456608 w 1903585"/>
              <a:gd name="connsiteY1" fmla="*/ 208446 h 2085307"/>
              <a:gd name="connsiteX2" fmla="*/ 982174 w 1903585"/>
              <a:gd name="connsiteY2" fmla="*/ 3348 h 2085307"/>
              <a:gd name="connsiteX3" fmla="*/ 1524831 w 1903585"/>
              <a:gd name="connsiteY3" fmla="*/ 362272 h 2085307"/>
              <a:gd name="connsiteX4" fmla="*/ 1883757 w 1903585"/>
              <a:gd name="connsiteY4" fmla="*/ 960477 h 2085307"/>
              <a:gd name="connsiteX5" fmla="*/ 1832481 w 1903585"/>
              <a:gd name="connsiteY5" fmla="*/ 1370674 h 2085307"/>
              <a:gd name="connsiteX6" fmla="*/ 1721384 w 1903585"/>
              <a:gd name="connsiteY6" fmla="*/ 1738144 h 2085307"/>
              <a:gd name="connsiteX7" fmla="*/ 751438 w 1903585"/>
              <a:gd name="connsiteY7" fmla="*/ 2079978 h 2085307"/>
              <a:gd name="connsiteX8" fmla="*/ 183141 w 1903585"/>
              <a:gd name="connsiteY8" fmla="*/ 1456133 h 2085307"/>
              <a:gd name="connsiteX9" fmla="*/ 3680 w 1903585"/>
              <a:gd name="connsiteY9" fmla="*/ 1114301 h 2085307"/>
              <a:gd name="connsiteX10" fmla="*/ 123321 w 1903585"/>
              <a:gd name="connsiteY10" fmla="*/ 652828 h 2085307"/>
              <a:gd name="connsiteX0" fmla="*/ 90956 w 1871220"/>
              <a:gd name="connsiteY0" fmla="*/ 652828 h 2085307"/>
              <a:gd name="connsiteX1" fmla="*/ 424243 w 1871220"/>
              <a:gd name="connsiteY1" fmla="*/ 208446 h 2085307"/>
              <a:gd name="connsiteX2" fmla="*/ 949809 w 1871220"/>
              <a:gd name="connsiteY2" fmla="*/ 3348 h 2085307"/>
              <a:gd name="connsiteX3" fmla="*/ 1492466 w 1871220"/>
              <a:gd name="connsiteY3" fmla="*/ 362272 h 2085307"/>
              <a:gd name="connsiteX4" fmla="*/ 1851392 w 1871220"/>
              <a:gd name="connsiteY4" fmla="*/ 960477 h 2085307"/>
              <a:gd name="connsiteX5" fmla="*/ 1800116 w 1871220"/>
              <a:gd name="connsiteY5" fmla="*/ 1370674 h 2085307"/>
              <a:gd name="connsiteX6" fmla="*/ 1689019 w 1871220"/>
              <a:gd name="connsiteY6" fmla="*/ 1738144 h 2085307"/>
              <a:gd name="connsiteX7" fmla="*/ 719073 w 1871220"/>
              <a:gd name="connsiteY7" fmla="*/ 2079978 h 2085307"/>
              <a:gd name="connsiteX8" fmla="*/ 150776 w 1871220"/>
              <a:gd name="connsiteY8" fmla="*/ 1456133 h 2085307"/>
              <a:gd name="connsiteX9" fmla="*/ 5499 w 1871220"/>
              <a:gd name="connsiteY9" fmla="*/ 1114301 h 2085307"/>
              <a:gd name="connsiteX10" fmla="*/ 90956 w 1871220"/>
              <a:gd name="connsiteY10" fmla="*/ 652828 h 2085307"/>
              <a:gd name="connsiteX0" fmla="*/ 90956 w 1871220"/>
              <a:gd name="connsiteY0" fmla="*/ 571417 h 2003896"/>
              <a:gd name="connsiteX1" fmla="*/ 424243 w 1871220"/>
              <a:gd name="connsiteY1" fmla="*/ 127035 h 2003896"/>
              <a:gd name="connsiteX2" fmla="*/ 941263 w 1871220"/>
              <a:gd name="connsiteY2" fmla="*/ 7395 h 2003896"/>
              <a:gd name="connsiteX3" fmla="*/ 1492466 w 1871220"/>
              <a:gd name="connsiteY3" fmla="*/ 280861 h 2003896"/>
              <a:gd name="connsiteX4" fmla="*/ 1851392 w 1871220"/>
              <a:gd name="connsiteY4" fmla="*/ 879066 h 2003896"/>
              <a:gd name="connsiteX5" fmla="*/ 1800116 w 1871220"/>
              <a:gd name="connsiteY5" fmla="*/ 1289263 h 2003896"/>
              <a:gd name="connsiteX6" fmla="*/ 1689019 w 1871220"/>
              <a:gd name="connsiteY6" fmla="*/ 1656733 h 2003896"/>
              <a:gd name="connsiteX7" fmla="*/ 719073 w 1871220"/>
              <a:gd name="connsiteY7" fmla="*/ 1998567 h 2003896"/>
              <a:gd name="connsiteX8" fmla="*/ 150776 w 1871220"/>
              <a:gd name="connsiteY8" fmla="*/ 1374722 h 2003896"/>
              <a:gd name="connsiteX9" fmla="*/ 5499 w 1871220"/>
              <a:gd name="connsiteY9" fmla="*/ 1032890 h 2003896"/>
              <a:gd name="connsiteX10" fmla="*/ 90956 w 1871220"/>
              <a:gd name="connsiteY10" fmla="*/ 571417 h 2003896"/>
              <a:gd name="connsiteX0" fmla="*/ 90956 w 1871220"/>
              <a:gd name="connsiteY0" fmla="*/ 571417 h 1962003"/>
              <a:gd name="connsiteX1" fmla="*/ 424243 w 1871220"/>
              <a:gd name="connsiteY1" fmla="*/ 127035 h 1962003"/>
              <a:gd name="connsiteX2" fmla="*/ 941263 w 1871220"/>
              <a:gd name="connsiteY2" fmla="*/ 7395 h 1962003"/>
              <a:gd name="connsiteX3" fmla="*/ 1492466 w 1871220"/>
              <a:gd name="connsiteY3" fmla="*/ 280861 h 1962003"/>
              <a:gd name="connsiteX4" fmla="*/ 1851392 w 1871220"/>
              <a:gd name="connsiteY4" fmla="*/ 879066 h 1962003"/>
              <a:gd name="connsiteX5" fmla="*/ 1800116 w 1871220"/>
              <a:gd name="connsiteY5" fmla="*/ 1289263 h 1962003"/>
              <a:gd name="connsiteX6" fmla="*/ 1689019 w 1871220"/>
              <a:gd name="connsiteY6" fmla="*/ 1656733 h 1962003"/>
              <a:gd name="connsiteX7" fmla="*/ 778894 w 1871220"/>
              <a:gd name="connsiteY7" fmla="*/ 1955838 h 1962003"/>
              <a:gd name="connsiteX8" fmla="*/ 150776 w 1871220"/>
              <a:gd name="connsiteY8" fmla="*/ 1374722 h 1962003"/>
              <a:gd name="connsiteX9" fmla="*/ 5499 w 1871220"/>
              <a:gd name="connsiteY9" fmla="*/ 1032890 h 1962003"/>
              <a:gd name="connsiteX10" fmla="*/ 90956 w 1871220"/>
              <a:gd name="connsiteY10" fmla="*/ 571417 h 1962003"/>
              <a:gd name="connsiteX0" fmla="*/ 89337 w 1869601"/>
              <a:gd name="connsiteY0" fmla="*/ 568420 h 1959006"/>
              <a:gd name="connsiteX1" fmla="*/ 268799 w 1869601"/>
              <a:gd name="connsiteY1" fmla="*/ 363322 h 1959006"/>
              <a:gd name="connsiteX2" fmla="*/ 422624 w 1869601"/>
              <a:gd name="connsiteY2" fmla="*/ 124038 h 1959006"/>
              <a:gd name="connsiteX3" fmla="*/ 939644 w 1869601"/>
              <a:gd name="connsiteY3" fmla="*/ 4398 h 1959006"/>
              <a:gd name="connsiteX4" fmla="*/ 1490847 w 1869601"/>
              <a:gd name="connsiteY4" fmla="*/ 277864 h 1959006"/>
              <a:gd name="connsiteX5" fmla="*/ 1849773 w 1869601"/>
              <a:gd name="connsiteY5" fmla="*/ 876069 h 1959006"/>
              <a:gd name="connsiteX6" fmla="*/ 1798497 w 1869601"/>
              <a:gd name="connsiteY6" fmla="*/ 1286266 h 1959006"/>
              <a:gd name="connsiteX7" fmla="*/ 1687400 w 1869601"/>
              <a:gd name="connsiteY7" fmla="*/ 1653736 h 1959006"/>
              <a:gd name="connsiteX8" fmla="*/ 777275 w 1869601"/>
              <a:gd name="connsiteY8" fmla="*/ 1952841 h 1959006"/>
              <a:gd name="connsiteX9" fmla="*/ 149157 w 1869601"/>
              <a:gd name="connsiteY9" fmla="*/ 1371725 h 1959006"/>
              <a:gd name="connsiteX10" fmla="*/ 3880 w 1869601"/>
              <a:gd name="connsiteY10" fmla="*/ 1029893 h 1959006"/>
              <a:gd name="connsiteX11" fmla="*/ 89337 w 1869601"/>
              <a:gd name="connsiteY11" fmla="*/ 568420 h 1959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69601" h="1959006">
                <a:moveTo>
                  <a:pt x="89337" y="568420"/>
                </a:moveTo>
                <a:cubicBezTo>
                  <a:pt x="133490" y="457325"/>
                  <a:pt x="213251" y="437386"/>
                  <a:pt x="268799" y="363322"/>
                </a:cubicBezTo>
                <a:cubicBezTo>
                  <a:pt x="324347" y="289258"/>
                  <a:pt x="302271" y="176737"/>
                  <a:pt x="422624" y="124038"/>
                </a:cubicBezTo>
                <a:cubicBezTo>
                  <a:pt x="542977" y="71339"/>
                  <a:pt x="761607" y="-21240"/>
                  <a:pt x="939644" y="4398"/>
                </a:cubicBezTo>
                <a:cubicBezTo>
                  <a:pt x="1117681" y="30036"/>
                  <a:pt x="1340583" y="118342"/>
                  <a:pt x="1490847" y="277864"/>
                </a:cubicBezTo>
                <a:cubicBezTo>
                  <a:pt x="1641111" y="437386"/>
                  <a:pt x="1792801" y="702305"/>
                  <a:pt x="1849773" y="876069"/>
                </a:cubicBezTo>
                <a:cubicBezTo>
                  <a:pt x="1906745" y="1049833"/>
                  <a:pt x="1825559" y="1156655"/>
                  <a:pt x="1798497" y="1286266"/>
                </a:cubicBezTo>
                <a:cubicBezTo>
                  <a:pt x="1771435" y="1415877"/>
                  <a:pt x="1873271" y="1541216"/>
                  <a:pt x="1687400" y="1653736"/>
                </a:cubicBezTo>
                <a:cubicBezTo>
                  <a:pt x="1501529" y="1766256"/>
                  <a:pt x="1033649" y="1999843"/>
                  <a:pt x="777275" y="1952841"/>
                </a:cubicBezTo>
                <a:cubicBezTo>
                  <a:pt x="520901" y="1905839"/>
                  <a:pt x="266662" y="1544066"/>
                  <a:pt x="149157" y="1371725"/>
                </a:cubicBezTo>
                <a:cubicBezTo>
                  <a:pt x="31652" y="1199385"/>
                  <a:pt x="23820" y="1136716"/>
                  <a:pt x="3880" y="1029893"/>
                </a:cubicBezTo>
                <a:cubicBezTo>
                  <a:pt x="-16060" y="923071"/>
                  <a:pt x="45184" y="679515"/>
                  <a:pt x="89337" y="568420"/>
                </a:cubicBezTo>
                <a:close/>
              </a:path>
            </a:pathLst>
          </a:custGeom>
          <a:pattFill prst="wdUp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1D590F-3E18-452D-0B48-4645BB42609B}"/>
              </a:ext>
            </a:extLst>
          </p:cNvPr>
          <p:cNvSpPr txBox="1"/>
          <p:nvPr/>
        </p:nvSpPr>
        <p:spPr>
          <a:xfrm>
            <a:off x="8648007" y="4209496"/>
            <a:ext cx="454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accent4">
                    <a:lumMod val="75000"/>
                  </a:schemeClr>
                </a:solidFill>
              </a:rPr>
              <a:t>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92AAE6-B4C8-ED65-E60B-676B4238B57F}"/>
              </a:ext>
            </a:extLst>
          </p:cNvPr>
          <p:cNvSpPr txBox="1"/>
          <p:nvPr/>
        </p:nvSpPr>
        <p:spPr>
          <a:xfrm>
            <a:off x="9278333" y="3709081"/>
            <a:ext cx="1214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/>
                </a:solidFill>
              </a:rPr>
              <a:t>source area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B68483A-9313-E176-A281-321EBC591E39}"/>
              </a:ext>
            </a:extLst>
          </p:cNvPr>
          <p:cNvSpPr/>
          <p:nvPr/>
        </p:nvSpPr>
        <p:spPr>
          <a:xfrm>
            <a:off x="9502907" y="3038820"/>
            <a:ext cx="164592" cy="16090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0FE8ED-56B5-7DAE-3ECE-812D7B383B80}"/>
              </a:ext>
            </a:extLst>
          </p:cNvPr>
          <p:cNvSpPr txBox="1"/>
          <p:nvPr/>
        </p:nvSpPr>
        <p:spPr>
          <a:xfrm>
            <a:off x="9256246" y="2511668"/>
            <a:ext cx="629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accent2"/>
                </a:solidFill>
              </a:rPr>
              <a:t>F</a:t>
            </a:r>
            <a:r>
              <a:rPr lang="en-US" sz="2400" b="1" i="1" baseline="-250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A260073-F5D0-8CE7-C20C-6816AA96E9B0}"/>
              </a:ext>
            </a:extLst>
          </p:cNvPr>
          <p:cNvSpPr/>
          <p:nvPr/>
        </p:nvSpPr>
        <p:spPr>
          <a:xfrm>
            <a:off x="9817631" y="3021021"/>
            <a:ext cx="164592" cy="16090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2C7FF0B-0E31-F563-7E10-02041F3198F5}"/>
              </a:ext>
            </a:extLst>
          </p:cNvPr>
          <p:cNvSpPr/>
          <p:nvPr/>
        </p:nvSpPr>
        <p:spPr>
          <a:xfrm>
            <a:off x="10163229" y="3103321"/>
            <a:ext cx="164592" cy="16090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0055CF-5EA1-8C2D-F582-42ADC09B8BB8}"/>
              </a:ext>
            </a:extLst>
          </p:cNvPr>
          <p:cNvSpPr txBox="1"/>
          <p:nvPr/>
        </p:nvSpPr>
        <p:spPr>
          <a:xfrm>
            <a:off x="9693486" y="2444184"/>
            <a:ext cx="629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accent2"/>
                </a:solidFill>
              </a:rPr>
              <a:t>F</a:t>
            </a:r>
            <a:r>
              <a:rPr lang="en-US" sz="2400" b="1" i="1" baseline="-250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A9C54F-F97F-E604-B79D-2A281D301F53}"/>
              </a:ext>
            </a:extLst>
          </p:cNvPr>
          <p:cNvSpPr txBox="1"/>
          <p:nvPr/>
        </p:nvSpPr>
        <p:spPr>
          <a:xfrm>
            <a:off x="10130726" y="2619433"/>
            <a:ext cx="1236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accent2"/>
                </a:solidFill>
              </a:rPr>
              <a:t>F</a:t>
            </a:r>
            <a:r>
              <a:rPr lang="en-US" sz="2400" b="1" i="1" baseline="-25000" dirty="0">
                <a:solidFill>
                  <a:schemeClr val="accent2"/>
                </a:solidFill>
              </a:rPr>
              <a:t>3  </a:t>
            </a:r>
            <a:r>
              <a:rPr lang="en-US" sz="2400" b="1" i="1" dirty="0">
                <a:solidFill>
                  <a:schemeClr val="accent2"/>
                </a:solidFill>
              </a:rPr>
              <a:t>…</a:t>
            </a:r>
            <a:endParaRPr lang="en-US" sz="2400" b="1" i="1" baseline="-25000" dirty="0">
              <a:solidFill>
                <a:schemeClr val="accent2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961B280-A2EF-E039-BC91-CD31B58D3728}"/>
              </a:ext>
            </a:extLst>
          </p:cNvPr>
          <p:cNvSpPr/>
          <p:nvPr/>
        </p:nvSpPr>
        <p:spPr>
          <a:xfrm>
            <a:off x="9199736" y="3181929"/>
            <a:ext cx="164592" cy="16090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E3C0DB-4CB8-8E13-69D6-8297A9994ABB}"/>
              </a:ext>
            </a:extLst>
          </p:cNvPr>
          <p:cNvSpPr txBox="1"/>
          <p:nvPr/>
        </p:nvSpPr>
        <p:spPr>
          <a:xfrm>
            <a:off x="8641252" y="3022012"/>
            <a:ext cx="629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accent2"/>
                </a:solidFill>
              </a:rPr>
              <a:t>F</a:t>
            </a:r>
            <a:r>
              <a:rPr lang="en-US" sz="2400" b="1" i="1" baseline="-25000" dirty="0">
                <a:solidFill>
                  <a:schemeClr val="accent2"/>
                </a:solidFill>
              </a:rPr>
              <a:t>n</a:t>
            </a:r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F8B7A06B-D79F-FC02-6A01-3A70AF083598}"/>
              </a:ext>
            </a:extLst>
          </p:cNvPr>
          <p:cNvSpPr/>
          <p:nvPr/>
        </p:nvSpPr>
        <p:spPr>
          <a:xfrm rot="10539278">
            <a:off x="8492378" y="2672349"/>
            <a:ext cx="2763676" cy="2756502"/>
          </a:xfrm>
          <a:prstGeom prst="arc">
            <a:avLst>
              <a:gd name="adj1" fmla="val 8357397"/>
              <a:gd name="adj2" fmla="val 1617354"/>
            </a:avLst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8" descr="Airplane with solid fill">
            <a:extLst>
              <a:ext uri="{FF2B5EF4-FFF2-40B4-BE49-F238E27FC236}">
                <a16:creationId xmlns:a16="http://schemas.microsoft.com/office/drawing/2014/main" id="{D0F287FB-174E-6F8B-8821-0FE75BCF8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398712">
            <a:off x="9475826" y="4760946"/>
            <a:ext cx="545729" cy="54572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7F0040F-B141-8F1B-BB8D-CEE36C970D6D}"/>
              </a:ext>
            </a:extLst>
          </p:cNvPr>
          <p:cNvSpPr txBox="1"/>
          <p:nvPr/>
        </p:nvSpPr>
        <p:spPr>
          <a:xfrm>
            <a:off x="7994847" y="1405719"/>
            <a:ext cx="1584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DOAS VCD 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&amp; Lidar wind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181FDB-369A-13D2-4485-6A0BA7901BB0}"/>
              </a:ext>
            </a:extLst>
          </p:cNvPr>
          <p:cNvSpPr txBox="1"/>
          <p:nvPr/>
        </p:nvSpPr>
        <p:spPr>
          <a:xfrm>
            <a:off x="10008209" y="1405719"/>
            <a:ext cx="2327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In-situ conc.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&amp; Lidar wind + BLH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843379-5D56-0399-9803-AE2659A50F7C}"/>
              </a:ext>
            </a:extLst>
          </p:cNvPr>
          <p:cNvSpPr txBox="1"/>
          <p:nvPr/>
        </p:nvSpPr>
        <p:spPr>
          <a:xfrm>
            <a:off x="9526329" y="1514245"/>
            <a:ext cx="533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B210C8E-7FA3-A80C-353E-72B91B74AEC9}"/>
              </a:ext>
            </a:extLst>
          </p:cNvPr>
          <p:cNvCxnSpPr>
            <a:cxnSpLocks/>
          </p:cNvCxnSpPr>
          <p:nvPr/>
        </p:nvCxnSpPr>
        <p:spPr>
          <a:xfrm flipH="1">
            <a:off x="9721170" y="1883577"/>
            <a:ext cx="0" cy="5486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500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7" grpId="0" animBg="1"/>
      <p:bldP spid="8" grpId="0"/>
      <p:bldP spid="9" grpId="0"/>
      <p:bldP spid="10" grpId="0" animBg="1"/>
      <p:bldP spid="11" grpId="0"/>
      <p:bldP spid="12" grpId="0" animBg="1"/>
      <p:bldP spid="13" grpId="0" animBg="1"/>
      <p:bldP spid="14" grpId="0"/>
      <p:bldP spid="15" grpId="0"/>
      <p:bldP spid="16" grpId="0" animBg="1"/>
      <p:bldP spid="17" grpId="0"/>
      <p:bldP spid="18" grpId="0" animBg="1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45F9E-4BFA-722D-EF41-73EDDD584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</a:t>
            </a:r>
            <a:r>
              <a:rPr lang="en-US" baseline="-25000" dirty="0"/>
              <a:t>x</a:t>
            </a:r>
            <a:r>
              <a:rPr lang="en-US" dirty="0"/>
              <a:t> emissions from a CAFO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4A310-8EFB-AAF3-99BD-AB5E97417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665" y="1317586"/>
            <a:ext cx="7666517" cy="131557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Only some CAFOs are explicitly included in emissions inventories</a:t>
            </a:r>
          </a:p>
          <a:p>
            <a:r>
              <a:rPr lang="en-US" dirty="0"/>
              <a:t>Between 3 flights and 6 loops, we observe an average NO</a:t>
            </a:r>
            <a:r>
              <a:rPr lang="en-US" baseline="-25000" dirty="0"/>
              <a:t>x</a:t>
            </a:r>
            <a:r>
              <a:rPr lang="en-US" dirty="0"/>
              <a:t> emission rate of </a:t>
            </a:r>
            <a:r>
              <a:rPr lang="en-US" b="1" dirty="0"/>
              <a:t>9 kg hr</a:t>
            </a:r>
            <a:r>
              <a:rPr lang="en-US" b="1" baseline="30000" dirty="0"/>
              <a:t>-1</a:t>
            </a:r>
            <a:endParaRPr lang="en-US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FE277F-A8FD-3A69-C43B-2688E3B0F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501CD6-1B21-4293-B357-85459494B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BA49F-E3D6-46A4-B793-AF54BE0DC07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Content Placeholder 6" descr="A rainbow colored circle with a black background&#10;&#10;AI-generated content may be incorrect.">
            <a:extLst>
              <a:ext uri="{FF2B5EF4-FFF2-40B4-BE49-F238E27FC236}">
                <a16:creationId xmlns:a16="http://schemas.microsoft.com/office/drawing/2014/main" id="{F2567E74-FD1B-87C4-746F-7250A8CCD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182" y="263885"/>
            <a:ext cx="4297680" cy="3172202"/>
          </a:xfrm>
          <a:prstGeom prst="rect">
            <a:avLst/>
          </a:prstGeom>
        </p:spPr>
      </p:pic>
      <p:pic>
        <p:nvPicPr>
          <p:cNvPr id="7" name="Picture 6" descr="A rainbow colored circle with numbers and a black background&#10;&#10;AI-generated content may be incorrect.">
            <a:extLst>
              <a:ext uri="{FF2B5EF4-FFF2-40B4-BE49-F238E27FC236}">
                <a16:creationId xmlns:a16="http://schemas.microsoft.com/office/drawing/2014/main" id="{0CE15FA2-FB93-1744-B7EE-C71D7AFD5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182" y="3484779"/>
            <a:ext cx="4297680" cy="31722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3B1129-40E6-8329-134A-54214683237A}"/>
              </a:ext>
            </a:extLst>
          </p:cNvPr>
          <p:cNvSpPr txBox="1"/>
          <p:nvPr/>
        </p:nvSpPr>
        <p:spPr>
          <a:xfrm>
            <a:off x="8569103" y="136525"/>
            <a:ext cx="290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AMAX-DOAS NO</a:t>
            </a:r>
            <a:r>
              <a:rPr lang="en-US" b="1" baseline="-25000" dirty="0"/>
              <a:t>2</a:t>
            </a:r>
            <a:r>
              <a:rPr lang="en-US" b="1" dirty="0"/>
              <a:t> VCDs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E3EA2A-080A-064E-DD50-83CADAFD307D}"/>
              </a:ext>
            </a:extLst>
          </p:cNvPr>
          <p:cNvSpPr txBox="1"/>
          <p:nvPr/>
        </p:nvSpPr>
        <p:spPr>
          <a:xfrm>
            <a:off x="8624321" y="3367386"/>
            <a:ext cx="290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</a:t>
            </a:r>
            <a:r>
              <a:rPr lang="en-US" b="1" baseline="-25000" dirty="0"/>
              <a:t>2</a:t>
            </a:r>
            <a:r>
              <a:rPr lang="en-US" b="1" dirty="0"/>
              <a:t> flux around CAFO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39655CF-3355-F37E-7AA2-8005598FCACA}"/>
              </a:ext>
            </a:extLst>
          </p:cNvPr>
          <p:cNvCxnSpPr>
            <a:cxnSpLocks/>
          </p:cNvCxnSpPr>
          <p:nvPr/>
        </p:nvCxnSpPr>
        <p:spPr>
          <a:xfrm flipH="1">
            <a:off x="10831996" y="680379"/>
            <a:ext cx="118872" cy="475488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66821C1-BB0C-7FA4-4EFB-3049A971BA0D}"/>
              </a:ext>
            </a:extLst>
          </p:cNvPr>
          <p:cNvSpPr txBox="1"/>
          <p:nvPr/>
        </p:nvSpPr>
        <p:spPr>
          <a:xfrm>
            <a:off x="10220074" y="680379"/>
            <a:ext cx="853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061D188-9284-A70C-95B6-6E1AEB8BBB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666" y="2682161"/>
            <a:ext cx="7666516" cy="3241723"/>
          </a:xfrm>
          <a:prstGeom prst="rect">
            <a:avLst/>
          </a:prstGeom>
        </p:spPr>
      </p:pic>
      <p:sp>
        <p:nvSpPr>
          <p:cNvPr id="17" name="Arc 16">
            <a:extLst>
              <a:ext uri="{FF2B5EF4-FFF2-40B4-BE49-F238E27FC236}">
                <a16:creationId xmlns:a16="http://schemas.microsoft.com/office/drawing/2014/main" id="{4FA45DBF-B736-5133-3BCD-6DC301487087}"/>
              </a:ext>
            </a:extLst>
          </p:cNvPr>
          <p:cNvSpPr/>
          <p:nvPr/>
        </p:nvSpPr>
        <p:spPr>
          <a:xfrm rot="10800000" flipH="1">
            <a:off x="6152303" y="5594428"/>
            <a:ext cx="967740" cy="525780"/>
          </a:xfrm>
          <a:prstGeom prst="arc">
            <a:avLst>
              <a:gd name="adj1" fmla="val 11596926"/>
              <a:gd name="adj2" fmla="val 21231503"/>
            </a:avLst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23DBA5-5908-C34C-2230-45B476BBDF57}"/>
              </a:ext>
            </a:extLst>
          </p:cNvPr>
          <p:cNvSpPr txBox="1"/>
          <p:nvPr/>
        </p:nvSpPr>
        <p:spPr>
          <a:xfrm>
            <a:off x="4791331" y="6103271"/>
            <a:ext cx="3589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Factor of 1.2 to account for NO</a:t>
            </a:r>
            <a:r>
              <a:rPr lang="en-US" baseline="-25000" dirty="0"/>
              <a:t>x</a:t>
            </a:r>
            <a:r>
              <a:rPr lang="en-US" dirty="0"/>
              <a:t> (NO + NO</a:t>
            </a:r>
            <a:r>
              <a:rPr lang="en-US" baseline="-25000" dirty="0"/>
              <a:t>2</a:t>
            </a:r>
            <a:r>
              <a:rPr lang="en-US" dirty="0"/>
              <a:t>) photostationary state</a:t>
            </a:r>
          </a:p>
        </p:txBody>
      </p:sp>
    </p:spTree>
    <p:extLst>
      <p:ext uri="{BB962C8B-B14F-4D97-AF65-F5344CB8AC3E}">
        <p14:creationId xmlns:p14="http://schemas.microsoft.com/office/powerpoint/2010/main" val="296375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  <p:bldP spid="9" grpId="0"/>
      <p:bldP spid="11" grpId="0"/>
      <p:bldP spid="17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282B6-AD78-794D-599C-20C0E78BB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816" y="365125"/>
            <a:ext cx="4571656" cy="890469"/>
          </a:xfrm>
        </p:spPr>
        <p:txBody>
          <a:bodyPr>
            <a:normAutofit fontScale="90000"/>
          </a:bodyPr>
          <a:lstStyle/>
          <a:p>
            <a:r>
              <a:rPr lang="en-US" dirty="0"/>
              <a:t>NO</a:t>
            </a:r>
            <a:r>
              <a:rPr lang="en-US" baseline="-25000" dirty="0"/>
              <a:t>x</a:t>
            </a:r>
            <a:r>
              <a:rPr lang="en-US" dirty="0"/>
              <a:t> emissions from an O&amp;G basin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1CEC0-7432-DD6B-F935-59DE7E738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816" y="1705886"/>
            <a:ext cx="4306436" cy="477124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Suitable wind conditions + accounting for NO</a:t>
            </a:r>
            <a:r>
              <a:rPr lang="en-US" baseline="-25000" dirty="0"/>
              <a:t>x</a:t>
            </a:r>
            <a:r>
              <a:rPr lang="en-US" dirty="0"/>
              <a:t> photostationary state and NO</a:t>
            </a:r>
            <a:r>
              <a:rPr lang="en-US" baseline="-25000" dirty="0"/>
              <a:t>y</a:t>
            </a:r>
            <a:r>
              <a:rPr lang="en-US" dirty="0"/>
              <a:t> chemistry</a:t>
            </a:r>
            <a:r>
              <a:rPr lang="en-US" baseline="30000" dirty="0"/>
              <a:t>1</a:t>
            </a:r>
          </a:p>
          <a:p>
            <a:r>
              <a:rPr lang="en-US" dirty="0"/>
              <a:t>Between 2 flights and 4 loops, we observe average NO</a:t>
            </a:r>
            <a:r>
              <a:rPr lang="en-US" baseline="-25000" dirty="0"/>
              <a:t>x</a:t>
            </a:r>
            <a:r>
              <a:rPr lang="en-US" dirty="0"/>
              <a:t> emissions of </a:t>
            </a:r>
            <a:r>
              <a:rPr lang="en-US" b="1" dirty="0"/>
              <a:t>2.5 – 3.6 MT hr</a:t>
            </a:r>
            <a:r>
              <a:rPr lang="en-US" b="1" baseline="30000" dirty="0"/>
              <a:t>-1</a:t>
            </a:r>
          </a:p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30-90% higher than in state-of-the-art GRA2PES emission inventory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54D98A-B843-1169-10E1-56B918FF7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aseline="30000" dirty="0"/>
              <a:t>1</a:t>
            </a:r>
            <a:r>
              <a:rPr lang="en-US" dirty="0"/>
              <a:t>Dix et al.,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EF786A-E4EB-5A8E-7827-E31A2E70D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BA49F-E3D6-46A4-B793-AF54BE0DC07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B5043D-413C-545A-8EBC-98A4AABA50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44"/>
          <a:stretch>
            <a:fillRect/>
          </a:stretch>
        </p:blipFill>
        <p:spPr>
          <a:xfrm>
            <a:off x="4959472" y="365125"/>
            <a:ext cx="6858000" cy="28260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4CBA66-2F73-69E8-5A91-0B6D0994397D}"/>
              </a:ext>
            </a:extLst>
          </p:cNvPr>
          <p:cNvSpPr txBox="1"/>
          <p:nvPr/>
        </p:nvSpPr>
        <p:spPr>
          <a:xfrm>
            <a:off x="6812728" y="85672"/>
            <a:ext cx="315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6-hr </a:t>
            </a:r>
            <a:r>
              <a:rPr lang="en-US" b="1" dirty="0" err="1"/>
              <a:t>Hysplit</a:t>
            </a:r>
            <a:r>
              <a:rPr lang="en-US" b="1" dirty="0"/>
              <a:t> </a:t>
            </a:r>
            <a:r>
              <a:rPr lang="en-US" b="1" dirty="0" err="1"/>
              <a:t>backtrajectories</a:t>
            </a:r>
            <a:endParaRPr lang="en-US" b="1" dirty="0"/>
          </a:p>
        </p:txBody>
      </p:sp>
      <p:pic>
        <p:nvPicPr>
          <p:cNvPr id="8" name="Picture 7" descr="A graph of a line graph&#10;&#10;AI-generated content may be incorrect.">
            <a:extLst>
              <a:ext uri="{FF2B5EF4-FFF2-40B4-BE49-F238E27FC236}">
                <a16:creationId xmlns:a16="http://schemas.microsoft.com/office/drawing/2014/main" id="{E27850A6-88F2-D094-3981-1F9201A232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8" r="9122"/>
          <a:stretch>
            <a:fillRect/>
          </a:stretch>
        </p:blipFill>
        <p:spPr>
          <a:xfrm>
            <a:off x="4804002" y="3666835"/>
            <a:ext cx="3566160" cy="2810295"/>
          </a:xfrm>
          <a:prstGeom prst="rect">
            <a:avLst/>
          </a:prstGeom>
        </p:spPr>
      </p:pic>
      <p:pic>
        <p:nvPicPr>
          <p:cNvPr id="9" name="Picture 8" descr="A graph of a number of colored arrows&#10;&#10;AI-generated content may be incorrect.">
            <a:extLst>
              <a:ext uri="{FF2B5EF4-FFF2-40B4-BE49-F238E27FC236}">
                <a16:creationId xmlns:a16="http://schemas.microsoft.com/office/drawing/2014/main" id="{78A99FCA-2C2A-C6DC-FD27-AED32D8419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9" r="9243"/>
          <a:stretch>
            <a:fillRect/>
          </a:stretch>
        </p:blipFill>
        <p:spPr>
          <a:xfrm>
            <a:off x="8479912" y="3666835"/>
            <a:ext cx="3566160" cy="28227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589610-C687-5035-817E-035B1D3F3437}"/>
              </a:ext>
            </a:extLst>
          </p:cNvPr>
          <p:cNvSpPr txBox="1"/>
          <p:nvPr/>
        </p:nvSpPr>
        <p:spPr>
          <a:xfrm>
            <a:off x="6311657" y="3208217"/>
            <a:ext cx="4153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Doppler lidar boundary layer and wind</a:t>
            </a:r>
          </a:p>
        </p:txBody>
      </p:sp>
    </p:spTree>
    <p:extLst>
      <p:ext uri="{BB962C8B-B14F-4D97-AF65-F5344CB8AC3E}">
        <p14:creationId xmlns:p14="http://schemas.microsoft.com/office/powerpoint/2010/main" val="80897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3B2E6-E476-4A40-DBD6-FEBDC0F18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815" y="129151"/>
            <a:ext cx="8107255" cy="890469"/>
          </a:xfrm>
        </p:spPr>
        <p:txBody>
          <a:bodyPr>
            <a:noAutofit/>
          </a:bodyPr>
          <a:lstStyle/>
          <a:p>
            <a:r>
              <a:rPr lang="en-US" sz="3200" dirty="0"/>
              <a:t>TEMPO captures NO</a:t>
            </a:r>
            <a:r>
              <a:rPr lang="en-US" sz="3200" baseline="-25000" dirty="0"/>
              <a:t>2</a:t>
            </a:r>
            <a:r>
              <a:rPr lang="en-US" sz="3200" dirty="0"/>
              <a:t> plumes over Denver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947B68-193E-43E0-720D-BC3F4E2EF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56B79A2-426A-744E-8B1B-49EB5C55539C}"/>
              </a:ext>
            </a:extLst>
          </p:cNvPr>
          <p:cNvGrpSpPr/>
          <p:nvPr/>
        </p:nvGrpSpPr>
        <p:grpSpPr>
          <a:xfrm>
            <a:off x="189417" y="1108114"/>
            <a:ext cx="7509861" cy="5486413"/>
            <a:chOff x="387816" y="1235062"/>
            <a:chExt cx="7509861" cy="5486413"/>
          </a:xfrm>
        </p:grpSpPr>
        <p:pic>
          <p:nvPicPr>
            <p:cNvPr id="9" name="Picture 8" descr="A colorful image of a fishing line&#10;&#10;AI-generated content may be incorrect.">
              <a:extLst>
                <a:ext uri="{FF2B5EF4-FFF2-40B4-BE49-F238E27FC236}">
                  <a16:creationId xmlns:a16="http://schemas.microsoft.com/office/drawing/2014/main" id="{09D17CEB-4303-CD54-75EB-4643F2D14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57" r="19750"/>
            <a:stretch>
              <a:fillRect/>
            </a:stretch>
          </p:blipFill>
          <p:spPr>
            <a:xfrm>
              <a:off x="3784474" y="1235063"/>
              <a:ext cx="2879797" cy="5486411"/>
            </a:xfrm>
            <a:prstGeom prst="rect">
              <a:avLst/>
            </a:prstGeom>
          </p:spPr>
        </p:pic>
        <p:pic>
          <p:nvPicPr>
            <p:cNvPr id="7" name="Picture 6" descr="A colorful image of a fishing line&#10;&#10;AI-generated content may be incorrect.">
              <a:extLst>
                <a:ext uri="{FF2B5EF4-FFF2-40B4-BE49-F238E27FC236}">
                  <a16:creationId xmlns:a16="http://schemas.microsoft.com/office/drawing/2014/main" id="{0B5A6668-D2C8-981D-7CDC-16EC1657B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64" r="19040"/>
            <a:stretch>
              <a:fillRect/>
            </a:stretch>
          </p:blipFill>
          <p:spPr>
            <a:xfrm>
              <a:off x="387816" y="1235064"/>
              <a:ext cx="3456122" cy="5486411"/>
            </a:xfrm>
            <a:prstGeom prst="rect">
              <a:avLst/>
            </a:prstGeom>
          </p:spPr>
        </p:pic>
        <p:pic>
          <p:nvPicPr>
            <p:cNvPr id="10" name="Picture 9" descr="A colorful image of a fishing line&#10;&#10;AI-generated content may be incorrect.">
              <a:extLst>
                <a:ext uri="{FF2B5EF4-FFF2-40B4-BE49-F238E27FC236}">
                  <a16:creationId xmlns:a16="http://schemas.microsoft.com/office/drawing/2014/main" id="{2629CAA4-DC3B-7F6B-172C-5F53FB5C0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948" r="4170"/>
            <a:stretch>
              <a:fillRect/>
            </a:stretch>
          </p:blipFill>
          <p:spPr>
            <a:xfrm>
              <a:off x="6719806" y="1235062"/>
              <a:ext cx="1177871" cy="5486411"/>
            </a:xfrm>
            <a:prstGeom prst="rect">
              <a:avLst/>
            </a:prstGeom>
          </p:spPr>
        </p:pic>
      </p:grpSp>
      <p:pic>
        <p:nvPicPr>
          <p:cNvPr id="17" name="Picture 16" descr="A graph of different types of data&#10;&#10;AI-generated content may be incorrect.">
            <a:extLst>
              <a:ext uri="{FF2B5EF4-FFF2-40B4-BE49-F238E27FC236}">
                <a16:creationId xmlns:a16="http://schemas.microsoft.com/office/drawing/2014/main" id="{A7F7CABB-9492-4005-E37B-9C01C40FE3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>
          <a:xfrm>
            <a:off x="8014568" y="3389529"/>
            <a:ext cx="3922784" cy="3355855"/>
          </a:xfrm>
          <a:prstGeom prst="rect">
            <a:avLst/>
          </a:prstGeom>
        </p:spPr>
      </p:pic>
      <p:pic>
        <p:nvPicPr>
          <p:cNvPr id="18" name="Picture 17" descr="A graph of different types of data&#10;&#10;AI-generated content may be incorrect.">
            <a:extLst>
              <a:ext uri="{FF2B5EF4-FFF2-40B4-BE49-F238E27FC236}">
                <a16:creationId xmlns:a16="http://schemas.microsoft.com/office/drawing/2014/main" id="{C97986A4-FDE6-6B1F-2509-115B44A71C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20"/>
          <a:stretch>
            <a:fillRect/>
          </a:stretch>
        </p:blipFill>
        <p:spPr>
          <a:xfrm>
            <a:off x="7946460" y="90470"/>
            <a:ext cx="3976144" cy="335585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D44F99-45E5-F686-8113-0B30A9B63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BA49F-E3D6-46A4-B793-AF54BE0DC07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20" name="Picture 19" descr="A colorful image of a person&#10;&#10;AI-generated content may be incorrect.">
            <a:extLst>
              <a:ext uri="{FF2B5EF4-FFF2-40B4-BE49-F238E27FC236}">
                <a16:creationId xmlns:a16="http://schemas.microsoft.com/office/drawing/2014/main" id="{D7718028-E739-9CFB-C832-8CC18C5673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5" r="19157"/>
          <a:stretch>
            <a:fillRect/>
          </a:stretch>
        </p:blipFill>
        <p:spPr>
          <a:xfrm>
            <a:off x="3630110" y="1108115"/>
            <a:ext cx="2891979" cy="5486411"/>
          </a:xfrm>
          <a:prstGeom prst="rect">
            <a:avLst/>
          </a:prstGeom>
        </p:spPr>
      </p:pic>
      <p:pic>
        <p:nvPicPr>
          <p:cNvPr id="24" name="Picture 23" descr="A close-up of a screen&#10;&#10;AI-generated content may be incorrect.">
            <a:extLst>
              <a:ext uri="{FF2B5EF4-FFF2-40B4-BE49-F238E27FC236}">
                <a16:creationId xmlns:a16="http://schemas.microsoft.com/office/drawing/2014/main" id="{B430894D-64CF-DB08-B323-48BF458EFA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3" r="19130"/>
          <a:stretch>
            <a:fillRect/>
          </a:stretch>
        </p:blipFill>
        <p:spPr>
          <a:xfrm>
            <a:off x="181723" y="1108115"/>
            <a:ext cx="3456123" cy="54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1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3ded8b1b-070d-4629-82e4-c0b019f46057}" enabled="0" method="" siteId="{3ded8b1b-070d-4629-82e4-c0b019f4605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16374</TotalTime>
  <Words>1618</Words>
  <Application>Microsoft Office PowerPoint</Application>
  <PresentationFormat>Widescreen</PresentationFormat>
  <Paragraphs>370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Aptos</vt:lpstr>
      <vt:lpstr>Aptos Display</vt:lpstr>
      <vt:lpstr>Arial</vt:lpstr>
      <vt:lpstr>Cambria Math</vt:lpstr>
      <vt:lpstr>Office Theme</vt:lpstr>
      <vt:lpstr>Evaluating TEMPO and quantifying NOx with  AMAX-DOAS in the Colorado Front Range</vt:lpstr>
      <vt:lpstr>Outline</vt:lpstr>
      <vt:lpstr>Ozone formation in the CO Front Range</vt:lpstr>
      <vt:lpstr>Airborne Methane Mass Balance Emissions in Colorado (AMMBEC) campaign in summer 2024</vt:lpstr>
      <vt:lpstr>CU AMAX-DOAS Airborne Multi-AXis Differential Optical Absorption Spectroscopy</vt:lpstr>
      <vt:lpstr>AMAX-DOAS measurements &amp; mass balance approach</vt:lpstr>
      <vt:lpstr>NOx emissions from a CAFO</vt:lpstr>
      <vt:lpstr>NOx emissions from an O&amp;G basin</vt:lpstr>
      <vt:lpstr>TEMPO captures NO2 plumes over Denver</vt:lpstr>
      <vt:lpstr>TEMPO captures NO2 plumes over Denver</vt:lpstr>
      <vt:lpstr>Summary &amp; Outlook</vt:lpstr>
      <vt:lpstr>Extra slides</vt:lpstr>
      <vt:lpstr>Mass balance approach</vt:lpstr>
      <vt:lpstr>Between 2 flights and 4 loops, we observe average NOx emissions of 2.5 – 3.6 MT hr-1</vt:lpstr>
      <vt:lpstr>Ongoing work: evaluating TEMPO HCHO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Clara Lietzke</dc:creator>
  <cp:lastModifiedBy>Clara Lietzke</cp:lastModifiedBy>
  <cp:revision>21</cp:revision>
  <dcterms:created xsi:type="dcterms:W3CDTF">2025-07-01T14:41:13Z</dcterms:created>
  <dcterms:modified xsi:type="dcterms:W3CDTF">2025-08-21T14:12:45Z</dcterms:modified>
</cp:coreProperties>
</file>