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6" r:id="rId2"/>
    <p:sldId id="788" r:id="rId3"/>
    <p:sldId id="883" r:id="rId4"/>
    <p:sldId id="887" r:id="rId5"/>
    <p:sldId id="785" r:id="rId6"/>
    <p:sldId id="757" r:id="rId7"/>
    <p:sldId id="888" r:id="rId8"/>
    <p:sldId id="895" r:id="rId9"/>
    <p:sldId id="786" r:id="rId10"/>
    <p:sldId id="300" r:id="rId11"/>
    <p:sldId id="881" r:id="rId12"/>
    <p:sldId id="884" r:id="rId13"/>
    <p:sldId id="882" r:id="rId14"/>
    <p:sldId id="783" r:id="rId15"/>
    <p:sldId id="885" r:id="rId16"/>
    <p:sldId id="886" r:id="rId17"/>
    <p:sldId id="897" r:id="rId18"/>
    <p:sldId id="268" r:id="rId19"/>
    <p:sldId id="896" r:id="rId20"/>
    <p:sldId id="892" r:id="rId21"/>
    <p:sldId id="893" r:id="rId22"/>
    <p:sldId id="8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51"/>
    <p:restoredTop sz="97013"/>
  </p:normalViewPr>
  <p:slideViewPr>
    <p:cSldViewPr snapToGrid="0">
      <p:cViewPr varScale="1">
        <p:scale>
          <a:sx n="155" d="100"/>
          <a:sy n="155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A4741-1B9A-A448-BBF6-D8344DEE13AD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8E155-B653-8545-82C0-813D7AB21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9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E1EF-F47E-5946-85D1-4D235DDD79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7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98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76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76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E1EF-F47E-5946-85D1-4D235DDD79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72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E1EF-F47E-5946-85D1-4D235DDD79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8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0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8E155-B653-8545-82C0-813D7AB21A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10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1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6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8E155-B653-8545-82C0-813D7AB21A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7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93E1B-A387-7C40-9135-9FAD3A34F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0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D619-1C19-D532-C7C1-C99E432CC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2AA64-E4FE-7E05-E577-BF3724B3F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8B8C-FF0B-0D27-347D-D96833D5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FE170-E459-728E-B4EB-14CCBE46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E531-8649-3C8E-5DD7-7A0C74A9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7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16FD-68E3-994C-8F74-68F2F598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FEB9A-6FE9-3AA8-BC92-EE3518278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A20BA-9948-1681-ADCF-72533E07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D3E98-C555-0D2B-2442-5EF9947C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65B4C-85F9-B4B4-4B55-532CBDA6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7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9CFED-5EEE-ACDD-730C-4AD509AA9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290C0-7CCB-8707-4022-C6D52984A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A7F4-7938-4E2C-5024-EDBE3C96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41B7-8B7C-AEBE-7A2F-4027719B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D86F2-01B1-CDAA-B95D-D5D32C75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4592-61C3-AD38-8C65-746C7519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F6C2-B7E5-7DC6-D4DF-05D5F3622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943FE-0890-CAF1-2CAC-5F2BE7EF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577D-6BE7-17DD-6325-63961AF9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B9C82-104A-5095-40BF-20A9BE16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B869-916B-4A12-6048-EFDE4130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CE7AD-DE16-144D-455D-6C4CB219B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000F-CBE8-7072-53F2-202B858D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A7647-B632-2664-AEC8-449C5894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134CC-81AF-B447-9500-FCBC9D86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ECC9-1451-3F7E-BE63-2A978E22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827D-353F-BDCA-6013-06EDA4117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5597D-E0B3-A2F3-7C9D-4367AF410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4F682-1836-E0B5-2A52-3CBFDB4C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6A5EB-E753-6FE5-824A-CDF8E20A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F681F-9E13-DA96-D773-8F5928FD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0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110C-1EA1-B40A-401B-8603360E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10D91-A1DD-DEC5-86B6-034C51B3F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894A9-6F36-5ED4-5D4E-BE365876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FD95E-2A03-0EDC-710D-7D53082EA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3DB0B-A817-E2F4-1883-D96AD9564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D7CB3-1D73-EF7A-3C55-2B1CFCE3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92680-E1AF-BED5-D888-BDAC3745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BE146-8B86-3AA2-7F78-2F8F72FA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E499-4176-831B-3E7E-9D7B51CF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DFD18-3552-7FC1-46F8-C0C8693C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D6484-2B5A-E07B-4D9A-87CAFC37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853B6-5077-5C98-560A-9E03874D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F8246-768A-2996-1713-6FF8C763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17AD3-55A5-E5E0-7126-646A8EB0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F3631-B010-A4E5-56D9-4F21999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4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850E-714B-94DA-FF0C-28A7A938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337F7-C8E8-F1FD-959C-BF11C3455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397C7-8B50-CC94-C8B6-C745EFBCF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0A760-A930-AD48-50A8-2B683659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26DB-1524-C7FA-C740-1782799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EE974-2A4F-A06E-DBA3-2C1F745C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8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517C-1198-E2DD-B09E-DA2EB559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8E937-31AA-E1E4-3AB1-F2CB6173B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5EF49-A4D5-127F-214B-B46632D44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6E690-E4FB-B52C-64BE-B2F7EB81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FFB78-D7A7-1803-54DE-6D19FAB3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13A73-3906-34B0-45C5-C93B0660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5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3978D-3560-9D19-533A-75BD4085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0E1E7-B158-0D49-DA4E-B733653F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E19BA-5B0A-3DD6-B524-5B5E21C68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62A431-9C13-3348-BEA2-133354BC1FC0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D7A5-EC68-8EB5-EED7-2EA26DEDC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BB97D-2DC0-43F1-EA19-2EF8BF5A1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A1E33F-26F9-A548-89C8-EFCC42444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2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image" Target="../media/image57.png"/><Relationship Id="rId21" Type="http://schemas.openxmlformats.org/officeDocument/2006/relationships/image" Target="../media/image71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32.png"/><Relationship Id="rId10" Type="http://schemas.openxmlformats.org/officeDocument/2006/relationships/image" Target="../media/image62.png"/><Relationship Id="rId19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47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45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32.png"/><Relationship Id="rId18" Type="http://schemas.openxmlformats.org/officeDocument/2006/relationships/image" Target="../media/image107.png"/><Relationship Id="rId3" Type="http://schemas.openxmlformats.org/officeDocument/2006/relationships/image" Target="../media/image96.pn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5" Type="http://schemas.openxmlformats.org/officeDocument/2006/relationships/image" Target="../media/image104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8.png"/><Relationship Id="rId3" Type="http://schemas.openxmlformats.org/officeDocument/2006/relationships/image" Target="../media/image47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12.png"/><Relationship Id="rId5" Type="http://schemas.openxmlformats.org/officeDocument/2006/relationships/image" Target="../media/image45.png"/><Relationship Id="rId15" Type="http://schemas.openxmlformats.org/officeDocument/2006/relationships/image" Target="../media/image44.png"/><Relationship Id="rId10" Type="http://schemas.openxmlformats.org/officeDocument/2006/relationships/image" Target="../media/image111.png"/><Relationship Id="rId19" Type="http://schemas.openxmlformats.org/officeDocument/2006/relationships/image" Target="../media/image119.png"/><Relationship Id="rId4" Type="http://schemas.openxmlformats.org/officeDocument/2006/relationships/image" Target="../media/image48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4926-CB6E-9359-E8C1-9B79F2168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CA77E0-41F1-9C47-727E-E306A1DD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76" y="2333179"/>
            <a:ext cx="1280436" cy="1280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5CCAD-BE8F-0F43-9355-E516C40D1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8912" y="1528919"/>
            <a:ext cx="8068672" cy="2084696"/>
          </a:xfrm>
        </p:spPr>
        <p:txBody>
          <a:bodyPr>
            <a:noAutofit/>
          </a:bodyPr>
          <a:lstStyle/>
          <a:p>
            <a:pPr marL="0" marR="0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Assessing Ozone Dynamics During the 2023 Summer STAQS Field Campaign Using Synergistic Observations and Model Simulations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FA802-64C4-FB63-A290-ED4DFCCBC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937" y="3871703"/>
            <a:ext cx="6418471" cy="19110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TEMPO/GeoXO ACX Joint Science Workshop  </a:t>
            </a:r>
            <a:br>
              <a:rPr lang="en-US" sz="1800" dirty="0"/>
            </a:br>
            <a:r>
              <a:rPr lang="en-US" sz="1800" dirty="0"/>
              <a:t>August 2025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Claudia M. Bernier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NASA Ames Center, Earth Science Division</a:t>
            </a:r>
            <a:endParaRPr lang="en-US" sz="1800" baseline="30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1900-213C-E6F1-6A6D-A67C55AF9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6" y="1274608"/>
            <a:ext cx="1373188" cy="114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C0DDA-BF34-225C-AF8D-42D024A2F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522" y="2084776"/>
            <a:ext cx="1993051" cy="888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6A2450-E862-978C-1EED-764D8F0B341C}"/>
              </a:ext>
            </a:extLst>
          </p:cNvPr>
          <p:cNvSpPr/>
          <p:nvPr/>
        </p:nvSpPr>
        <p:spPr>
          <a:xfrm>
            <a:off x="643773" y="3613615"/>
            <a:ext cx="10972800" cy="10972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0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display&#10;&#10;AI-generated content may be incorrect.">
            <a:extLst>
              <a:ext uri="{FF2B5EF4-FFF2-40B4-BE49-F238E27FC236}">
                <a16:creationId xmlns:a16="http://schemas.microsoft.com/office/drawing/2014/main" id="{BCABA3F8-334E-4F59-F726-19D2E9F98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5" t="1824" r="4371" b="8684"/>
          <a:stretch>
            <a:fillRect/>
          </a:stretch>
        </p:blipFill>
        <p:spPr>
          <a:xfrm>
            <a:off x="112915" y="3741037"/>
            <a:ext cx="4424307" cy="3036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CFFE3-7C51-A675-A318-EC0849057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45" t="9687" r="4071" b="11003"/>
          <a:stretch>
            <a:fillRect/>
          </a:stretch>
        </p:blipFill>
        <p:spPr>
          <a:xfrm>
            <a:off x="112915" y="885119"/>
            <a:ext cx="4431624" cy="2691326"/>
          </a:xfrm>
          <a:prstGeom prst="rect">
            <a:avLst/>
          </a:prstGeom>
        </p:spPr>
      </p:pic>
      <p:sp>
        <p:nvSpPr>
          <p:cNvPr id="95" name="Title 1">
            <a:extLst>
              <a:ext uri="{FF2B5EF4-FFF2-40B4-BE49-F238E27FC236}">
                <a16:creationId xmlns:a16="http://schemas.microsoft.com/office/drawing/2014/main" id="{F3452C0E-7FAF-9772-E8FC-5FBB31AAF492}"/>
              </a:ext>
            </a:extLst>
          </p:cNvPr>
          <p:cNvSpPr txBox="1">
            <a:spLocks/>
          </p:cNvSpPr>
          <p:nvPr/>
        </p:nvSpPr>
        <p:spPr>
          <a:xfrm>
            <a:off x="112915" y="138153"/>
            <a:ext cx="11426639" cy="53883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Defining O</a:t>
            </a:r>
            <a:r>
              <a:rPr lang="en-US" sz="3200" b="1" kern="100" baseline="-250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Dynamics: </a:t>
            </a:r>
            <a:r>
              <a:rPr lang="en-US" sz="3200" b="1" kern="100" dirty="0">
                <a:solidFill>
                  <a:schemeClr val="accent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moderate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&amp; </a:t>
            </a:r>
            <a:r>
              <a:rPr lang="en-US" sz="3200" b="1" kern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low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pollution days</a:t>
            </a:r>
          </a:p>
        </p:txBody>
      </p: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58EF0163-5566-9725-909F-341250F2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10</a:t>
            </a:fld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A0DDB0D-B917-5891-8FA7-FA1C8C7F80CE}"/>
              </a:ext>
            </a:extLst>
          </p:cNvPr>
          <p:cNvSpPr txBox="1"/>
          <p:nvPr/>
        </p:nvSpPr>
        <p:spPr>
          <a:xfrm>
            <a:off x="10411948" y="1326973"/>
            <a:ext cx="16569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daily observed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reaching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72/76 ppb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18:00/19:00 UTC on Staten Island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A7BF54-3707-7BB5-0381-8374ACD4DC0F}"/>
              </a:ext>
            </a:extLst>
          </p:cNvPr>
          <p:cNvSpPr txBox="1"/>
          <p:nvPr/>
        </p:nvSpPr>
        <p:spPr>
          <a:xfrm>
            <a:off x="10437876" y="5440666"/>
            <a:ext cx="14475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daily observed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reached only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 ppb</a:t>
            </a:r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C34AF-88F7-FC5A-0717-73C3D89689CE}"/>
              </a:ext>
            </a:extLst>
          </p:cNvPr>
          <p:cNvSpPr txBox="1"/>
          <p:nvPr/>
        </p:nvSpPr>
        <p:spPr>
          <a:xfrm>
            <a:off x="82691" y="624136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08/05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59CAC5-FDB9-3484-3871-94EFB39AE599}"/>
              </a:ext>
            </a:extLst>
          </p:cNvPr>
          <p:cNvSpPr txBox="1"/>
          <p:nvPr/>
        </p:nvSpPr>
        <p:spPr>
          <a:xfrm>
            <a:off x="82691" y="3741037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08/09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D69D14D-C885-4533-BB87-2879CAFB528B}"/>
              </a:ext>
            </a:extLst>
          </p:cNvPr>
          <p:cNvGrpSpPr/>
          <p:nvPr/>
        </p:nvGrpSpPr>
        <p:grpSpPr>
          <a:xfrm>
            <a:off x="4475661" y="3731412"/>
            <a:ext cx="7458341" cy="3084692"/>
            <a:chOff x="4475661" y="3685692"/>
            <a:chExt cx="7458341" cy="3084692"/>
          </a:xfrm>
        </p:grpSpPr>
        <p:pic>
          <p:nvPicPr>
            <p:cNvPr id="50" name="Picture 49" descr="Chart, histogram&#10;&#10;AI-generated content may be incorrect.">
              <a:extLst>
                <a:ext uri="{FF2B5EF4-FFF2-40B4-BE49-F238E27FC236}">
                  <a16:creationId xmlns:a16="http://schemas.microsoft.com/office/drawing/2014/main" id="{9E362B74-593D-21C4-2756-6554F0893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3029" y="5500590"/>
              <a:ext cx="1601371" cy="1039092"/>
            </a:xfrm>
            <a:prstGeom prst="rect">
              <a:avLst/>
            </a:prstGeom>
          </p:spPr>
        </p:pic>
        <p:pic>
          <p:nvPicPr>
            <p:cNvPr id="51" name="Picture 50" descr="Chart, bar chart, histogram&#10;&#10;AI-generated content may be incorrect.">
              <a:extLst>
                <a:ext uri="{FF2B5EF4-FFF2-40B4-BE49-F238E27FC236}">
                  <a16:creationId xmlns:a16="http://schemas.microsoft.com/office/drawing/2014/main" id="{4443860E-32CA-324F-0045-9407AD327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6743" y="5500027"/>
              <a:ext cx="1601372" cy="1046531"/>
            </a:xfrm>
            <a:prstGeom prst="rect">
              <a:avLst/>
            </a:prstGeom>
          </p:spPr>
        </p:pic>
        <p:pic>
          <p:nvPicPr>
            <p:cNvPr id="52" name="Picture 51" descr="Chart, histogram&#10;&#10;AI-generated content may be incorrect.">
              <a:extLst>
                <a:ext uri="{FF2B5EF4-FFF2-40B4-BE49-F238E27FC236}">
                  <a16:creationId xmlns:a16="http://schemas.microsoft.com/office/drawing/2014/main" id="{60CDAFCA-9B49-9686-ED57-A9553E1C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7294" y="5495012"/>
              <a:ext cx="1601372" cy="10457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DE235F-42E0-DD6D-C230-7526048146B5}"/>
                </a:ext>
              </a:extLst>
            </p:cNvPr>
            <p:cNvSpPr txBox="1"/>
            <p:nvPr/>
          </p:nvSpPr>
          <p:spPr>
            <a:xfrm>
              <a:off x="4969992" y="5314125"/>
              <a:ext cx="906620" cy="27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BRONX</a:t>
              </a:r>
            </a:p>
          </p:txBody>
        </p:sp>
        <p:pic>
          <p:nvPicPr>
            <p:cNvPr id="55" name="Picture 54" descr="Text&#10;&#10;AI-generated content may be incorrect.">
              <a:extLst>
                <a:ext uri="{FF2B5EF4-FFF2-40B4-BE49-F238E27FC236}">
                  <a16:creationId xmlns:a16="http://schemas.microsoft.com/office/drawing/2014/main" id="{28A57267-8F04-481D-8D61-1230526F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8816" y="6523643"/>
              <a:ext cx="1576405" cy="246741"/>
            </a:xfrm>
            <a:prstGeom prst="rect">
              <a:avLst/>
            </a:prstGeom>
          </p:spPr>
        </p:pic>
        <p:pic>
          <p:nvPicPr>
            <p:cNvPr id="56" name="Picture 55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AA0203C6-9E19-08AC-C024-058D6442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81943" y="5470975"/>
              <a:ext cx="439861" cy="104653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B9AB860-7E78-325F-D271-4BAEAD78A82A}"/>
                </a:ext>
              </a:extLst>
            </p:cNvPr>
            <p:cNvSpPr txBox="1"/>
            <p:nvPr/>
          </p:nvSpPr>
          <p:spPr>
            <a:xfrm>
              <a:off x="6575587" y="5304347"/>
              <a:ext cx="1545557" cy="2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STONY BROOK</a:t>
              </a:r>
            </a:p>
          </p:txBody>
        </p:sp>
        <p:pic>
          <p:nvPicPr>
            <p:cNvPr id="58" name="Picture 57" descr="Text&#10;&#10;AI-generated content may be incorrect.">
              <a:extLst>
                <a:ext uri="{FF2B5EF4-FFF2-40B4-BE49-F238E27FC236}">
                  <a16:creationId xmlns:a16="http://schemas.microsoft.com/office/drawing/2014/main" id="{D076AFE7-77AA-6033-124F-0E86D1C4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6430" y="6522691"/>
              <a:ext cx="1576405" cy="24674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4AE041-C003-1AEB-87D9-804F25B9307E}"/>
                </a:ext>
              </a:extLst>
            </p:cNvPr>
            <p:cNvSpPr txBox="1"/>
            <p:nvPr/>
          </p:nvSpPr>
          <p:spPr>
            <a:xfrm>
              <a:off x="8197783" y="5304347"/>
              <a:ext cx="1604022" cy="2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YALE COASTAL</a:t>
              </a:r>
            </a:p>
          </p:txBody>
        </p:sp>
        <p:pic>
          <p:nvPicPr>
            <p:cNvPr id="61" name="Picture 60" descr="Text&#10;&#10;AI-generated content may be incorrect.">
              <a:extLst>
                <a:ext uri="{FF2B5EF4-FFF2-40B4-BE49-F238E27FC236}">
                  <a16:creationId xmlns:a16="http://schemas.microsoft.com/office/drawing/2014/main" id="{D7866F0F-454C-98EC-D9DD-0734BFF59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8626" y="6522691"/>
              <a:ext cx="1576405" cy="246741"/>
            </a:xfrm>
            <a:prstGeom prst="rect">
              <a:avLst/>
            </a:prstGeom>
          </p:spPr>
        </p:pic>
        <p:pic>
          <p:nvPicPr>
            <p:cNvPr id="26" name="Picture 25" descr="A picture containing text, monitor, screen, television&#10;&#10;AI-generated content may be incorrect.">
              <a:extLst>
                <a:ext uri="{FF2B5EF4-FFF2-40B4-BE49-F238E27FC236}">
                  <a16:creationId xmlns:a16="http://schemas.microsoft.com/office/drawing/2014/main" id="{AF7FFA45-37ED-49BB-C0E2-49D55D40C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148" t="15267" r="15621" b="18907"/>
            <a:stretch>
              <a:fillRect/>
            </a:stretch>
          </p:blipFill>
          <p:spPr>
            <a:xfrm>
              <a:off x="4956764" y="4076363"/>
              <a:ext cx="1651307" cy="995066"/>
            </a:xfrm>
            <a:prstGeom prst="rect">
              <a:avLst/>
            </a:prstGeom>
          </p:spPr>
        </p:pic>
        <p:pic>
          <p:nvPicPr>
            <p:cNvPr id="27" name="Picture 2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736A153-CB27-C223-8AE8-A48C030F0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3479" t="14646" r="15713" b="18615"/>
            <a:stretch>
              <a:fillRect/>
            </a:stretch>
          </p:blipFill>
          <p:spPr>
            <a:xfrm>
              <a:off x="6588623" y="4063673"/>
              <a:ext cx="1641477" cy="1008881"/>
            </a:xfrm>
            <a:prstGeom prst="rect">
              <a:avLst/>
            </a:prstGeom>
          </p:spPr>
        </p:pic>
        <p:pic>
          <p:nvPicPr>
            <p:cNvPr id="28" name="Picture 2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FEFCA3A-5F90-B22A-4455-C7376005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3386" t="14645" r="15713" b="19211"/>
            <a:stretch>
              <a:fillRect/>
            </a:stretch>
          </p:blipFill>
          <p:spPr>
            <a:xfrm>
              <a:off x="8213404" y="4065860"/>
              <a:ext cx="1643649" cy="999881"/>
            </a:xfrm>
            <a:prstGeom prst="rect">
              <a:avLst/>
            </a:prstGeom>
          </p:spPr>
        </p:pic>
        <p:pic>
          <p:nvPicPr>
            <p:cNvPr id="29" name="Picture 2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4562B68-166F-1A45-66ED-0823B3A33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3402" t="15240" r="15713" b="18616"/>
            <a:stretch>
              <a:fillRect/>
            </a:stretch>
          </p:blipFill>
          <p:spPr>
            <a:xfrm>
              <a:off x="9846116" y="4076363"/>
              <a:ext cx="1643280" cy="999880"/>
            </a:xfrm>
            <a:prstGeom prst="rect">
              <a:avLst/>
            </a:prstGeom>
          </p:spPr>
        </p:pic>
        <p:pic>
          <p:nvPicPr>
            <p:cNvPr id="30" name="Picture 29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428B4369-9C9C-7F3A-67DB-9A8AA0445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6091" y="4053758"/>
              <a:ext cx="417093" cy="1011068"/>
            </a:xfrm>
            <a:prstGeom prst="rect">
              <a:avLst/>
            </a:prstGeom>
          </p:spPr>
        </p:pic>
        <p:pic>
          <p:nvPicPr>
            <p:cNvPr id="31" name="Picture 30" descr="Text&#10;&#10;AI-generated content may be incorrect.">
              <a:extLst>
                <a:ext uri="{FF2B5EF4-FFF2-40B4-BE49-F238E27FC236}">
                  <a16:creationId xmlns:a16="http://schemas.microsoft.com/office/drawing/2014/main" id="{388A712D-5FB0-9D77-E4D9-FDEC0EC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1576" y="5065455"/>
              <a:ext cx="1598159" cy="250146"/>
            </a:xfrm>
            <a:prstGeom prst="rect">
              <a:avLst/>
            </a:prstGeom>
          </p:spPr>
        </p:pic>
        <p:pic>
          <p:nvPicPr>
            <p:cNvPr id="32" name="Picture 31" descr="Text&#10;&#10;AI-generated content may be incorrect.">
              <a:extLst>
                <a:ext uri="{FF2B5EF4-FFF2-40B4-BE49-F238E27FC236}">
                  <a16:creationId xmlns:a16="http://schemas.microsoft.com/office/drawing/2014/main" id="{722FDD3C-3A4B-7B4C-055D-42E4E44D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3864" y="5064864"/>
              <a:ext cx="1598159" cy="250146"/>
            </a:xfrm>
            <a:prstGeom prst="rect">
              <a:avLst/>
            </a:prstGeom>
          </p:spPr>
        </p:pic>
        <p:pic>
          <p:nvPicPr>
            <p:cNvPr id="33" name="Picture 32" descr="Text&#10;&#10;AI-generated content may be incorrect.">
              <a:extLst>
                <a:ext uri="{FF2B5EF4-FFF2-40B4-BE49-F238E27FC236}">
                  <a16:creationId xmlns:a16="http://schemas.microsoft.com/office/drawing/2014/main" id="{E6F73C3F-FDA4-E30A-2BFB-E41333F70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7991" y="5062302"/>
              <a:ext cx="1598159" cy="25014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950C3D-7045-093F-E46E-081704F70A79}"/>
                </a:ext>
              </a:extLst>
            </p:cNvPr>
            <p:cNvSpPr txBox="1"/>
            <p:nvPr/>
          </p:nvSpPr>
          <p:spPr>
            <a:xfrm>
              <a:off x="4475661" y="3685692"/>
              <a:ext cx="1442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lidars</a:t>
              </a:r>
              <a:endParaRPr lang="en-US" sz="14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D45360-9A6F-50AE-D4E4-E10E4EFFB180}"/>
                </a:ext>
              </a:extLst>
            </p:cNvPr>
            <p:cNvSpPr txBox="1"/>
            <p:nvPr/>
          </p:nvSpPr>
          <p:spPr>
            <a:xfrm>
              <a:off x="4926829" y="3902079"/>
              <a:ext cx="1375629" cy="2622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kern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NYTOLS</a:t>
              </a:r>
              <a:r>
                <a:rPr lang="en-US" sz="105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lidar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557F5A-06E4-B6C3-3BFD-FB6CF609F66D}"/>
                </a:ext>
              </a:extLst>
            </p:cNvPr>
            <p:cNvSpPr txBox="1"/>
            <p:nvPr/>
          </p:nvSpPr>
          <p:spPr>
            <a:xfrm>
              <a:off x="6556223" y="3889788"/>
              <a:ext cx="1469641" cy="2702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TROPOZ lidar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F9317A-A92A-0EDC-1E54-29D463B84810}"/>
                </a:ext>
              </a:extLst>
            </p:cNvPr>
            <p:cNvSpPr txBox="1"/>
            <p:nvPr/>
          </p:nvSpPr>
          <p:spPr>
            <a:xfrm>
              <a:off x="9800266" y="3898161"/>
              <a:ext cx="1165321" cy="2622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TOPAZ lidar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74BD9E-AD3C-55B3-D8D4-0455BEE110E4}"/>
                </a:ext>
              </a:extLst>
            </p:cNvPr>
            <p:cNvCxnSpPr>
              <a:cxnSpLocks/>
            </p:cNvCxnSpPr>
            <p:nvPr/>
          </p:nvCxnSpPr>
          <p:spPr>
            <a:xfrm>
              <a:off x="5646909" y="4115626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2B277C-8A3D-6AD0-8419-271EDFE0D3DB}"/>
                </a:ext>
              </a:extLst>
            </p:cNvPr>
            <p:cNvCxnSpPr>
              <a:cxnSpLocks/>
            </p:cNvCxnSpPr>
            <p:nvPr/>
          </p:nvCxnSpPr>
          <p:spPr>
            <a:xfrm>
              <a:off x="6281476" y="4111718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9234BCB-D465-706A-E937-197DEB038355}"/>
                </a:ext>
              </a:extLst>
            </p:cNvPr>
            <p:cNvCxnSpPr>
              <a:cxnSpLocks/>
            </p:cNvCxnSpPr>
            <p:nvPr/>
          </p:nvCxnSpPr>
          <p:spPr>
            <a:xfrm>
              <a:off x="6624897" y="4125818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A344764-5287-5C0E-6BC0-C73D090494D0}"/>
                </a:ext>
              </a:extLst>
            </p:cNvPr>
            <p:cNvCxnSpPr>
              <a:cxnSpLocks/>
            </p:cNvCxnSpPr>
            <p:nvPr/>
          </p:nvCxnSpPr>
          <p:spPr>
            <a:xfrm>
              <a:off x="7942555" y="4128523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A587539-6E3D-0744-099A-22437C4D0804}"/>
                </a:ext>
              </a:extLst>
            </p:cNvPr>
            <p:cNvCxnSpPr>
              <a:cxnSpLocks/>
            </p:cNvCxnSpPr>
            <p:nvPr/>
          </p:nvCxnSpPr>
          <p:spPr>
            <a:xfrm>
              <a:off x="10438818" y="4120770"/>
              <a:ext cx="0" cy="9285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E097ADD-A15A-2684-68B2-1470095501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45587" y="4123079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BDF8DC-FEC7-8070-58B7-ADBE4454524C}"/>
                </a:ext>
              </a:extLst>
            </p:cNvPr>
            <p:cNvSpPr txBox="1"/>
            <p:nvPr/>
          </p:nvSpPr>
          <p:spPr>
            <a:xfrm>
              <a:off x="8182065" y="3897735"/>
              <a:ext cx="1184332" cy="2622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LMOL lidar</a:t>
              </a:r>
            </a:p>
          </p:txBody>
        </p:sp>
        <p:pic>
          <p:nvPicPr>
            <p:cNvPr id="47" name="Picture 46" descr="Text&#10;&#10;AI-generated content may be incorrect.">
              <a:extLst>
                <a:ext uri="{FF2B5EF4-FFF2-40B4-BE49-F238E27FC236}">
                  <a16:creationId xmlns:a16="http://schemas.microsoft.com/office/drawing/2014/main" id="{630A07B3-2818-FEEC-DE67-8C0750475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8452" y="5067112"/>
              <a:ext cx="1598159" cy="250146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1AEABF-94AE-E0CD-FCEE-6ED859922671}"/>
                </a:ext>
              </a:extLst>
            </p:cNvPr>
            <p:cNvCxnSpPr>
              <a:cxnSpLocks/>
            </p:cNvCxnSpPr>
            <p:nvPr/>
          </p:nvCxnSpPr>
          <p:spPr>
            <a:xfrm>
              <a:off x="8807465" y="4118849"/>
              <a:ext cx="0" cy="92858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0BE5B6D-DDC8-7720-2372-DFD571638907}"/>
                </a:ext>
              </a:extLst>
            </p:cNvPr>
            <p:cNvCxnSpPr>
              <a:cxnSpLocks/>
            </p:cNvCxnSpPr>
            <p:nvPr/>
          </p:nvCxnSpPr>
          <p:spPr>
            <a:xfrm>
              <a:off x="9804298" y="4121157"/>
              <a:ext cx="0" cy="91320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95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693D57E4-056F-1CDD-9E27-E789C017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183"/>
            <a:stretch>
              <a:fillRect/>
            </a:stretch>
          </p:blipFill>
          <p:spPr>
            <a:xfrm>
              <a:off x="9884991" y="5397072"/>
              <a:ext cx="372559" cy="1298094"/>
            </a:xfrm>
            <a:prstGeom prst="rect">
              <a:avLst/>
            </a:prstGeom>
          </p:spPr>
        </p:pic>
        <p:pic>
          <p:nvPicPr>
            <p:cNvPr id="222" name="Picture 221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8021AD5C-CD32-6928-11C0-2F6A7E085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84513" t="12192" r="-336" b="13985"/>
            <a:stretch/>
          </p:blipFill>
          <p:spPr>
            <a:xfrm>
              <a:off x="11452036" y="3896513"/>
              <a:ext cx="481966" cy="146630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B67656-898E-D2B9-AD60-BC6F68763909}"/>
              </a:ext>
            </a:extLst>
          </p:cNvPr>
          <p:cNvGrpSpPr/>
          <p:nvPr/>
        </p:nvGrpSpPr>
        <p:grpSpPr>
          <a:xfrm>
            <a:off x="4500253" y="589252"/>
            <a:ext cx="5833148" cy="3095527"/>
            <a:chOff x="4500253" y="644116"/>
            <a:chExt cx="5833148" cy="3095527"/>
          </a:xfrm>
        </p:grpSpPr>
        <p:pic>
          <p:nvPicPr>
            <p:cNvPr id="79" name="Picture 78" descr="Text&#10;&#10;AI-generated content may be incorrect.">
              <a:extLst>
                <a:ext uri="{FF2B5EF4-FFF2-40B4-BE49-F238E27FC236}">
                  <a16:creationId xmlns:a16="http://schemas.microsoft.com/office/drawing/2014/main" id="{32CE6F79-E6D8-81E2-5EF9-069D674A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23" y="3492902"/>
              <a:ext cx="1576406" cy="246741"/>
            </a:xfrm>
            <a:prstGeom prst="rect">
              <a:avLst/>
            </a:prstGeom>
          </p:spPr>
        </p:pic>
        <p:pic>
          <p:nvPicPr>
            <p:cNvPr id="82" name="Picture 81" descr="Text&#10;&#10;AI-generated content may be incorrect.">
              <a:extLst>
                <a:ext uri="{FF2B5EF4-FFF2-40B4-BE49-F238E27FC236}">
                  <a16:creationId xmlns:a16="http://schemas.microsoft.com/office/drawing/2014/main" id="{DABB6B4E-F1F9-B541-FAB6-1E1280D47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36947" y="3491489"/>
              <a:ext cx="1576406" cy="246741"/>
            </a:xfrm>
            <a:prstGeom prst="rect">
              <a:avLst/>
            </a:prstGeom>
          </p:spPr>
        </p:pic>
        <p:pic>
          <p:nvPicPr>
            <p:cNvPr id="83" name="Picture 82" descr="Text&#10;&#10;AI-generated content may be incorrect.">
              <a:extLst>
                <a:ext uri="{FF2B5EF4-FFF2-40B4-BE49-F238E27FC236}">
                  <a16:creationId xmlns:a16="http://schemas.microsoft.com/office/drawing/2014/main" id="{235DC9EE-8341-D053-220D-69285EE03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0514" y="3491950"/>
              <a:ext cx="1576406" cy="246741"/>
            </a:xfrm>
            <a:prstGeom prst="rect">
              <a:avLst/>
            </a:prstGeom>
          </p:spPr>
        </p:pic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36110E98-EC5B-90DD-5872-F6D9BBB07062}"/>
                </a:ext>
              </a:extLst>
            </p:cNvPr>
            <p:cNvGrpSpPr/>
            <p:nvPr/>
          </p:nvGrpSpPr>
          <p:grpSpPr>
            <a:xfrm>
              <a:off x="4500253" y="644116"/>
              <a:ext cx="5833148" cy="3067092"/>
              <a:chOff x="4500253" y="644116"/>
              <a:chExt cx="5833148" cy="3067092"/>
            </a:xfrm>
          </p:grpSpPr>
          <p:pic>
            <p:nvPicPr>
              <p:cNvPr id="62" name="Picture 61" descr="Chart, histogram&#10;&#10;AI-generated content may be incorrect.">
                <a:extLst>
                  <a:ext uri="{FF2B5EF4-FFF2-40B4-BE49-F238E27FC236}">
                    <a16:creationId xmlns:a16="http://schemas.microsoft.com/office/drawing/2014/main" id="{05FC0E03-B4DB-5C6E-277A-D78C277B9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19045" y="2470961"/>
                <a:ext cx="1597875" cy="1033464"/>
              </a:xfrm>
              <a:prstGeom prst="rect">
                <a:avLst/>
              </a:prstGeom>
            </p:spPr>
          </p:pic>
          <p:pic>
            <p:nvPicPr>
              <p:cNvPr id="63" name="Picture 62" descr="Chart, bar chart, histogram&#10;&#10;AI-generated content may be incorrect.">
                <a:extLst>
                  <a:ext uri="{FF2B5EF4-FFF2-40B4-BE49-F238E27FC236}">
                    <a16:creationId xmlns:a16="http://schemas.microsoft.com/office/drawing/2014/main" id="{AE6719E4-B511-4668-4954-ED94EADCB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9407" y="2470961"/>
                <a:ext cx="1607484" cy="1038762"/>
              </a:xfrm>
              <a:prstGeom prst="rect">
                <a:avLst/>
              </a:prstGeom>
            </p:spPr>
          </p:pic>
          <p:pic>
            <p:nvPicPr>
              <p:cNvPr id="64" name="Picture 63" descr="Chart&#10;&#10;AI-generated content may be incorrect.">
                <a:extLst>
                  <a:ext uri="{FF2B5EF4-FFF2-40B4-BE49-F238E27FC236}">
                    <a16:creationId xmlns:a16="http://schemas.microsoft.com/office/drawing/2014/main" id="{0AB5730B-C23F-43E0-9AB4-025F63B55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11941" y="2470961"/>
                <a:ext cx="1607484" cy="1042271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shape&#10;&#10;AI-generated content may be incorrect.">
                <a:extLst>
                  <a:ext uri="{FF2B5EF4-FFF2-40B4-BE49-F238E27FC236}">
                    <a16:creationId xmlns:a16="http://schemas.microsoft.com/office/drawing/2014/main" id="{9C15F6AD-E0DE-7563-C569-CCAF8DE9E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55047" y="1008927"/>
                <a:ext cx="417093" cy="1011068"/>
              </a:xfrm>
              <a:prstGeom prst="rect">
                <a:avLst/>
              </a:prstGeom>
            </p:spPr>
          </p:pic>
          <p:pic>
            <p:nvPicPr>
              <p:cNvPr id="66" name="Picture 65" descr="A screenshot of a video game&#10;&#10;AI-generated content may be incorrect.">
                <a:extLst>
                  <a:ext uri="{FF2B5EF4-FFF2-40B4-BE49-F238E27FC236}">
                    <a16:creationId xmlns:a16="http://schemas.microsoft.com/office/drawing/2014/main" id="{9A79CF35-597C-FBF0-F0B9-504D42FCA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 l="13315" t="14599" r="17024" b="18929"/>
              <a:stretch/>
            </p:blipFill>
            <p:spPr>
              <a:xfrm>
                <a:off x="4967749" y="1026488"/>
                <a:ext cx="1610941" cy="1002379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text, monitor, television, screen&#10;&#10;AI-generated content may be incorrect.">
                <a:extLst>
                  <a:ext uri="{FF2B5EF4-FFF2-40B4-BE49-F238E27FC236}">
                    <a16:creationId xmlns:a16="http://schemas.microsoft.com/office/drawing/2014/main" id="{0D42B6B3-8C97-251F-1CFF-5069950F6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 l="13497" t="14759" r="17012" b="18769"/>
              <a:stretch/>
            </p:blipFill>
            <p:spPr>
              <a:xfrm>
                <a:off x="6598555" y="1026488"/>
                <a:ext cx="1606980" cy="1002379"/>
              </a:xfrm>
              <a:prstGeom prst="rect">
                <a:avLst/>
              </a:prstGeom>
            </p:spPr>
          </p:pic>
          <p:pic>
            <p:nvPicPr>
              <p:cNvPr id="68" name="Picture 67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753E7F46-80CB-A9A2-89C3-A6F31253A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rcRect l="13436" t="14759" r="16503" b="18768"/>
              <a:stretch/>
            </p:blipFill>
            <p:spPr>
              <a:xfrm>
                <a:off x="8233458" y="1031640"/>
                <a:ext cx="1620163" cy="1002379"/>
              </a:xfrm>
              <a:prstGeom prst="rect">
                <a:avLst/>
              </a:prstGeom>
            </p:spPr>
          </p:pic>
          <p:pic>
            <p:nvPicPr>
              <p:cNvPr id="69" name="Picture 68" descr="Text&#10;&#10;AI-generated content may be incorrect.">
                <a:extLst>
                  <a:ext uri="{FF2B5EF4-FFF2-40B4-BE49-F238E27FC236}">
                    <a16:creationId xmlns:a16="http://schemas.microsoft.com/office/drawing/2014/main" id="{8A60BF41-0F3F-CEC2-7963-681B0E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80531" y="2020625"/>
                <a:ext cx="1598160" cy="250146"/>
              </a:xfrm>
              <a:prstGeom prst="rect">
                <a:avLst/>
              </a:prstGeom>
            </p:spPr>
          </p:pic>
          <p:pic>
            <p:nvPicPr>
              <p:cNvPr id="70" name="Picture 69" descr="Text&#10;&#10;AI-generated content may be incorrect.">
                <a:extLst>
                  <a:ext uri="{FF2B5EF4-FFF2-40B4-BE49-F238E27FC236}">
                    <a16:creationId xmlns:a16="http://schemas.microsoft.com/office/drawing/2014/main" id="{FE18C3DA-7CD4-DD0C-DE24-79A82AEA6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2820" y="2020033"/>
                <a:ext cx="1598160" cy="250146"/>
              </a:xfrm>
              <a:prstGeom prst="rect">
                <a:avLst/>
              </a:prstGeom>
            </p:spPr>
          </p:pic>
          <p:pic>
            <p:nvPicPr>
              <p:cNvPr id="71" name="Picture 70" descr="Text&#10;&#10;AI-generated content may be incorrect.">
                <a:extLst>
                  <a:ext uri="{FF2B5EF4-FFF2-40B4-BE49-F238E27FC236}">
                    <a16:creationId xmlns:a16="http://schemas.microsoft.com/office/drawing/2014/main" id="{6BC360C6-8711-C85C-9A0D-CB2447B9A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2372" y="2017472"/>
                <a:ext cx="1598160" cy="250146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7FB07C-1A87-4A79-F419-EC99C8ED7673}"/>
                  </a:ext>
                </a:extLst>
              </p:cNvPr>
              <p:cNvSpPr txBox="1"/>
              <p:nvPr/>
            </p:nvSpPr>
            <p:spPr>
              <a:xfrm>
                <a:off x="4500253" y="644116"/>
                <a:ext cx="17733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08/05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lidars</a:t>
                </a:r>
                <a:endParaRPr lang="en-US" sz="14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2BF4CF3-6E8A-B71C-99A5-8EB40D9BDCF3}"/>
                  </a:ext>
                </a:extLst>
              </p:cNvPr>
              <p:cNvSpPr txBox="1"/>
              <p:nvPr/>
            </p:nvSpPr>
            <p:spPr>
              <a:xfrm>
                <a:off x="4925783" y="857248"/>
                <a:ext cx="1447886" cy="2622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NYTOLS</a:t>
                </a:r>
                <a:r>
                  <a:rPr lang="en-US" sz="1050" b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lidar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D325748-BEF1-E210-9846-8307E093D9C9}"/>
                  </a:ext>
                </a:extLst>
              </p:cNvPr>
              <p:cNvSpPr txBox="1"/>
              <p:nvPr/>
            </p:nvSpPr>
            <p:spPr>
              <a:xfrm>
                <a:off x="6555117" y="857248"/>
                <a:ext cx="1505747" cy="2622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TROPOZ lidar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1114DED-A769-FCBC-CD78-A7282C8921E0}"/>
                  </a:ext>
                </a:extLst>
              </p:cNvPr>
              <p:cNvSpPr txBox="1"/>
              <p:nvPr/>
            </p:nvSpPr>
            <p:spPr>
              <a:xfrm>
                <a:off x="8188607" y="853330"/>
                <a:ext cx="1381311" cy="2622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TOPAZ lidar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3AF011D-CF8B-9FC8-2BCF-6DFC1909AFCF}"/>
                  </a:ext>
                </a:extLst>
              </p:cNvPr>
              <p:cNvSpPr txBox="1"/>
              <p:nvPr/>
            </p:nvSpPr>
            <p:spPr>
              <a:xfrm>
                <a:off x="4973901" y="2276467"/>
                <a:ext cx="1576405" cy="262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STATEN ISLAND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FC153DB-13C2-EDA4-C4FC-C722D6EDCF5F}"/>
                  </a:ext>
                </a:extLst>
              </p:cNvPr>
              <p:cNvSpPr txBox="1"/>
              <p:nvPr/>
            </p:nvSpPr>
            <p:spPr>
              <a:xfrm>
                <a:off x="6585713" y="2275131"/>
                <a:ext cx="1324964" cy="262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BRONX</a:t>
                </a:r>
              </a:p>
            </p:txBody>
          </p:sp>
          <p:pic>
            <p:nvPicPr>
              <p:cNvPr id="80" name="Picture 79" descr="A picture containing shape&#10;&#10;AI-generated content may be incorrect.">
                <a:extLst>
                  <a:ext uri="{FF2B5EF4-FFF2-40B4-BE49-F238E27FC236}">
                    <a16:creationId xmlns:a16="http://schemas.microsoft.com/office/drawing/2014/main" id="{91BFE035-D963-35F2-9FE2-24BE90B3C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5850" y="2434898"/>
                <a:ext cx="439861" cy="1046531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83B30AA-8BC1-CAB7-D430-4330E5060F40}"/>
                  </a:ext>
                </a:extLst>
              </p:cNvPr>
              <p:cNvSpPr txBox="1"/>
              <p:nvPr/>
            </p:nvSpPr>
            <p:spPr>
              <a:xfrm>
                <a:off x="8169669" y="2266689"/>
                <a:ext cx="1560761" cy="262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YALE COASTAL 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B07BB4F-E9BD-D23B-846B-B9E8562F5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375" y="1080987"/>
                <a:ext cx="0" cy="9132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2C1C34E-5717-CD38-C693-C8CBEC52E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9008" y="1077080"/>
                <a:ext cx="0" cy="9132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AC13688-58BE-3230-973E-DE67240E3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8006" y="1080987"/>
                <a:ext cx="0" cy="9132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80826AC-8F0C-F43E-45A1-5904B8E94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3872" y="1083692"/>
                <a:ext cx="0" cy="9132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1588D9D-C151-AB0D-421F-602560466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4976" y="1075940"/>
                <a:ext cx="0" cy="92858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719AEFA-C8FE-126C-F122-B1932E80A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0503" y="1078248"/>
                <a:ext cx="0" cy="9132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7" name="Picture 96" descr="A screenshot of a video game&#10;&#10;AI-generated content may be incorrect.">
                <a:extLst>
                  <a:ext uri="{FF2B5EF4-FFF2-40B4-BE49-F238E27FC236}">
                    <a16:creationId xmlns:a16="http://schemas.microsoft.com/office/drawing/2014/main" id="{E897A95A-B171-29BB-8008-F71C5B782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84513" t="12192" r="-336" b="13985"/>
              <a:stretch/>
            </p:blipFill>
            <p:spPr>
              <a:xfrm>
                <a:off x="9851435" y="903299"/>
                <a:ext cx="481966" cy="1466304"/>
              </a:xfrm>
              <a:prstGeom prst="rect">
                <a:avLst/>
              </a:prstGeom>
            </p:spPr>
          </p:pic>
          <p:pic>
            <p:nvPicPr>
              <p:cNvPr id="223" name="Picture 222" descr="A picture containing diagram&#10;&#10;AI-generated content may be incorrect.">
                <a:extLst>
                  <a:ext uri="{FF2B5EF4-FFF2-40B4-BE49-F238E27FC236}">
                    <a16:creationId xmlns:a16="http://schemas.microsoft.com/office/drawing/2014/main" id="{B4FE35DC-BA8C-DFA8-17AD-CDE9A31BE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b="4183"/>
              <a:stretch>
                <a:fillRect/>
              </a:stretch>
            </p:blipFill>
            <p:spPr>
              <a:xfrm>
                <a:off x="9872284" y="2413114"/>
                <a:ext cx="372559" cy="1298094"/>
              </a:xfrm>
              <a:prstGeom prst="rect">
                <a:avLst/>
              </a:prstGeom>
            </p:spPr>
          </p:pic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1FFC51-DE3F-6729-CC22-0181E35D59E4}"/>
              </a:ext>
            </a:extLst>
          </p:cNvPr>
          <p:cNvCxnSpPr>
            <a:cxnSpLocks/>
          </p:cNvCxnSpPr>
          <p:nvPr/>
        </p:nvCxnSpPr>
        <p:spPr>
          <a:xfrm>
            <a:off x="-9144" y="3741037"/>
            <a:ext cx="12201144" cy="0"/>
          </a:xfrm>
          <a:prstGeom prst="line">
            <a:avLst/>
          </a:prstGeom>
          <a:ln w="222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7EF38B-31D4-E8A5-D7A9-4BE03A37C679}"/>
              </a:ext>
            </a:extLst>
          </p:cNvPr>
          <p:cNvSpPr/>
          <p:nvPr/>
        </p:nvSpPr>
        <p:spPr>
          <a:xfrm>
            <a:off x="10422868" y="1276372"/>
            <a:ext cx="1560761" cy="171554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9673F-AC1D-C04A-A00B-09425467472C}"/>
              </a:ext>
            </a:extLst>
          </p:cNvPr>
          <p:cNvSpPr/>
          <p:nvPr/>
        </p:nvSpPr>
        <p:spPr>
          <a:xfrm>
            <a:off x="10400935" y="5432027"/>
            <a:ext cx="1533067" cy="995401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5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imeline&#10;&#10;AI-generated content may be incorrect.">
            <a:extLst>
              <a:ext uri="{FF2B5EF4-FFF2-40B4-BE49-F238E27FC236}">
                <a16:creationId xmlns:a16="http://schemas.microsoft.com/office/drawing/2014/main" id="{4D56570C-D8A7-AD9D-13F8-9198B91E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06444" y="5124284"/>
            <a:ext cx="629124" cy="21206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AE2185-572B-1196-43DC-92B26D999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45418" y="5546138"/>
            <a:ext cx="240493" cy="2087912"/>
          </a:xfrm>
          <a:prstGeom prst="rect">
            <a:avLst/>
          </a:prstGeom>
        </p:spPr>
      </p:pic>
      <p:pic>
        <p:nvPicPr>
          <p:cNvPr id="44" name="Picture 43" descr="Diagram&#10;&#10;AI-generated content may be incorrect.">
            <a:extLst>
              <a:ext uri="{FF2B5EF4-FFF2-40B4-BE49-F238E27FC236}">
                <a16:creationId xmlns:a16="http://schemas.microsoft.com/office/drawing/2014/main" id="{3BBB7EC7-08EA-FA23-5FEC-A59761E31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91617" y="5095552"/>
            <a:ext cx="542279" cy="21691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47B293-B829-0EBD-8B1F-8746D6E18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10317" y="5505541"/>
            <a:ext cx="218060" cy="216910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FBAB97A-C4A6-4CE8-4383-08706EAE7A3D}"/>
              </a:ext>
            </a:extLst>
          </p:cNvPr>
          <p:cNvGrpSpPr>
            <a:grpSpLocks noChangeAspect="1"/>
          </p:cNvGrpSpPr>
          <p:nvPr/>
        </p:nvGrpSpPr>
        <p:grpSpPr>
          <a:xfrm>
            <a:off x="3205" y="1602132"/>
            <a:ext cx="7844346" cy="4480560"/>
            <a:chOff x="28999" y="344380"/>
            <a:chExt cx="10418964" cy="5951134"/>
          </a:xfrm>
        </p:grpSpPr>
        <p:pic>
          <p:nvPicPr>
            <p:cNvPr id="60" name="Picture 59" descr="Chart&#10;&#10;AI-generated content may be incorrect.">
              <a:extLst>
                <a:ext uri="{FF2B5EF4-FFF2-40B4-BE49-F238E27FC236}">
                  <a16:creationId xmlns:a16="http://schemas.microsoft.com/office/drawing/2014/main" id="{38E2A088-8238-60D6-C1C7-4A106146B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7956"/>
            <a:stretch>
              <a:fillRect/>
            </a:stretch>
          </p:blipFill>
          <p:spPr>
            <a:xfrm>
              <a:off x="2866608" y="2027547"/>
              <a:ext cx="2283508" cy="1278260"/>
            </a:xfrm>
            <a:prstGeom prst="rect">
              <a:avLst/>
            </a:prstGeom>
          </p:spPr>
        </p:pic>
        <p:pic>
          <p:nvPicPr>
            <p:cNvPr id="26" name="Picture 25" descr="Chart&#10;&#10;AI-generated content may be incorrect.">
              <a:extLst>
                <a:ext uri="{FF2B5EF4-FFF2-40B4-BE49-F238E27FC236}">
                  <a16:creationId xmlns:a16="http://schemas.microsoft.com/office/drawing/2014/main" id="{D92284DC-7BA3-D320-05C4-960068E68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003" y="3438420"/>
              <a:ext cx="2255791" cy="13815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B4A0B8-A86F-01AF-0B15-512D310E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85003" y="4725715"/>
              <a:ext cx="2255791" cy="1364928"/>
            </a:xfrm>
            <a:prstGeom prst="rect">
              <a:avLst/>
            </a:prstGeom>
          </p:spPr>
        </p:pic>
        <p:pic>
          <p:nvPicPr>
            <p:cNvPr id="24" name="Picture 23" descr="Chart&#10;&#10;AI-generated content may be incorrect.">
              <a:extLst>
                <a:ext uri="{FF2B5EF4-FFF2-40B4-BE49-F238E27FC236}">
                  <a16:creationId xmlns:a16="http://schemas.microsoft.com/office/drawing/2014/main" id="{E10826A5-85E3-170A-3EE3-BF72E9BE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b="6396"/>
            <a:stretch>
              <a:fillRect/>
            </a:stretch>
          </p:blipFill>
          <p:spPr>
            <a:xfrm>
              <a:off x="8158072" y="726628"/>
              <a:ext cx="2281654" cy="1289921"/>
            </a:xfrm>
            <a:prstGeom prst="rect">
              <a:avLst/>
            </a:prstGeom>
          </p:spPr>
        </p:pic>
        <p:pic>
          <p:nvPicPr>
            <p:cNvPr id="28" name="Picture 27" descr="Chart&#10;&#10;AI-generated content may be incorrect.">
              <a:extLst>
                <a:ext uri="{FF2B5EF4-FFF2-40B4-BE49-F238E27FC236}">
                  <a16:creationId xmlns:a16="http://schemas.microsoft.com/office/drawing/2014/main" id="{EE8E1210-B050-F202-9B2D-6C143815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66308" y="2027685"/>
              <a:ext cx="2281655" cy="1381552"/>
            </a:xfrm>
            <a:prstGeom prst="rect">
              <a:avLst/>
            </a:prstGeom>
          </p:spPr>
        </p:pic>
        <p:pic>
          <p:nvPicPr>
            <p:cNvPr id="16" name="Picture 15" descr="Chart&#10;&#10;AI-generated content may be incorrect.">
              <a:extLst>
                <a:ext uri="{FF2B5EF4-FFF2-40B4-BE49-F238E27FC236}">
                  <a16:creationId xmlns:a16="http://schemas.microsoft.com/office/drawing/2014/main" id="{DED7158B-45DC-2D06-650D-035F2D95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b="5922"/>
            <a:stretch>
              <a:fillRect/>
            </a:stretch>
          </p:blipFill>
          <p:spPr>
            <a:xfrm>
              <a:off x="5865642" y="723353"/>
              <a:ext cx="2282867" cy="1299733"/>
            </a:xfrm>
            <a:prstGeom prst="rect">
              <a:avLst/>
            </a:prstGeom>
          </p:spPr>
        </p:pic>
        <p:pic>
          <p:nvPicPr>
            <p:cNvPr id="20" name="Picture 19" descr="Chart&#10;&#10;AI-generated content may be incorrect.">
              <a:extLst>
                <a:ext uri="{FF2B5EF4-FFF2-40B4-BE49-F238E27FC236}">
                  <a16:creationId xmlns:a16="http://schemas.microsoft.com/office/drawing/2014/main" id="{FB9AB62F-E11B-0509-D77A-7BBCEEFA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82118" y="2024411"/>
              <a:ext cx="2282867" cy="13878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D92123-FA36-228E-32B8-A92DAE407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604"/>
            <a:stretch>
              <a:fillRect/>
            </a:stretch>
          </p:blipFill>
          <p:spPr>
            <a:xfrm>
              <a:off x="5893004" y="3447254"/>
              <a:ext cx="2282867" cy="1293236"/>
            </a:xfrm>
            <a:prstGeom prst="rect">
              <a:avLst/>
            </a:prstGeom>
          </p:spPr>
        </p:pic>
        <p:pic>
          <p:nvPicPr>
            <p:cNvPr id="22" name="Picture 21" descr="Chart&#10;&#10;AI-generated content may be incorrect.">
              <a:extLst>
                <a:ext uri="{FF2B5EF4-FFF2-40B4-BE49-F238E27FC236}">
                  <a16:creationId xmlns:a16="http://schemas.microsoft.com/office/drawing/2014/main" id="{9A58A012-BF95-6B0F-69BD-CE48B5D41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93004" y="4742191"/>
              <a:ext cx="2282867" cy="136395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FC1D5-4005-439B-0544-299B86DE6820}"/>
                </a:ext>
              </a:extLst>
            </p:cNvPr>
            <p:cNvSpPr txBox="1"/>
            <p:nvPr/>
          </p:nvSpPr>
          <p:spPr>
            <a:xfrm>
              <a:off x="6065025" y="355259"/>
              <a:ext cx="857158" cy="41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2F2921-62E1-08CF-3C62-41EF517DDD4F}"/>
                </a:ext>
              </a:extLst>
            </p:cNvPr>
            <p:cNvSpPr txBox="1"/>
            <p:nvPr/>
          </p:nvSpPr>
          <p:spPr>
            <a:xfrm>
              <a:off x="8346677" y="353685"/>
              <a:ext cx="857158" cy="41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106196-3C9C-8072-59DD-EB139B175DE3}"/>
                </a:ext>
              </a:extLst>
            </p:cNvPr>
            <p:cNvSpPr txBox="1"/>
            <p:nvPr/>
          </p:nvSpPr>
          <p:spPr>
            <a:xfrm rot="16200000">
              <a:off x="4973828" y="3970329"/>
              <a:ext cx="1612192" cy="32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48D71C-AF76-07A3-2A22-A6099B6F25D5}"/>
                </a:ext>
              </a:extLst>
            </p:cNvPr>
            <p:cNvSpPr txBox="1"/>
            <p:nvPr/>
          </p:nvSpPr>
          <p:spPr>
            <a:xfrm rot="16200000">
              <a:off x="4966333" y="5326795"/>
              <a:ext cx="1612192" cy="32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20:00 UTC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0E95B6-DB54-A996-8E3A-E9CB0D45D0B4}"/>
                </a:ext>
              </a:extLst>
            </p:cNvPr>
            <p:cNvSpPr txBox="1"/>
            <p:nvPr/>
          </p:nvSpPr>
          <p:spPr>
            <a:xfrm rot="16200000">
              <a:off x="4924787" y="4466162"/>
              <a:ext cx="1241934" cy="46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TEMPO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FEDE7B4-8460-BAA3-C4DE-9976E0EBB57D}"/>
                </a:ext>
              </a:extLst>
            </p:cNvPr>
            <p:cNvSpPr txBox="1"/>
            <p:nvPr/>
          </p:nvSpPr>
          <p:spPr>
            <a:xfrm rot="16200000">
              <a:off x="4976939" y="1259978"/>
              <a:ext cx="1612193" cy="32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E43B9A-C530-CFE5-643A-0945A9A9AC27}"/>
                </a:ext>
              </a:extLst>
            </p:cNvPr>
            <p:cNvSpPr txBox="1"/>
            <p:nvPr/>
          </p:nvSpPr>
          <p:spPr>
            <a:xfrm rot="16200000">
              <a:off x="4970696" y="2575539"/>
              <a:ext cx="1612193" cy="32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20:00 UTC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4F9BC4-D989-5B42-BBEF-C0C7CD4215B7}"/>
                </a:ext>
              </a:extLst>
            </p:cNvPr>
            <p:cNvSpPr txBox="1"/>
            <p:nvPr/>
          </p:nvSpPr>
          <p:spPr>
            <a:xfrm rot="16200000">
              <a:off x="5037482" y="1842367"/>
              <a:ext cx="1062856" cy="46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GCAS</a:t>
              </a:r>
            </a:p>
          </p:txBody>
        </p:sp>
        <p:pic>
          <p:nvPicPr>
            <p:cNvPr id="57" name="Picture 56" descr="Chart&#10;&#10;AI-generated content may be incorrect.">
              <a:extLst>
                <a:ext uri="{FF2B5EF4-FFF2-40B4-BE49-F238E27FC236}">
                  <a16:creationId xmlns:a16="http://schemas.microsoft.com/office/drawing/2014/main" id="{66C01333-6164-70B6-5764-D25B6F12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b="5596"/>
            <a:stretch>
              <a:fillRect/>
            </a:stretch>
          </p:blipFill>
          <p:spPr>
            <a:xfrm>
              <a:off x="2848256" y="720077"/>
              <a:ext cx="2267986" cy="1297018"/>
            </a:xfrm>
            <a:prstGeom prst="rect">
              <a:avLst/>
            </a:prstGeom>
          </p:spPr>
        </p:pic>
        <p:pic>
          <p:nvPicPr>
            <p:cNvPr id="58" name="Picture 57" descr="Chart&#10;&#10;AI-generated content may be incorrect.">
              <a:extLst>
                <a:ext uri="{FF2B5EF4-FFF2-40B4-BE49-F238E27FC236}">
                  <a16:creationId xmlns:a16="http://schemas.microsoft.com/office/drawing/2014/main" id="{4EF56D2E-CCC6-5E88-321F-3EB7433D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-654" b="5812"/>
            <a:stretch>
              <a:fillRect/>
            </a:stretch>
          </p:blipFill>
          <p:spPr>
            <a:xfrm>
              <a:off x="594064" y="716332"/>
              <a:ext cx="2283509" cy="1300763"/>
            </a:xfrm>
            <a:prstGeom prst="rect">
              <a:avLst/>
            </a:prstGeom>
          </p:spPr>
        </p:pic>
        <p:pic>
          <p:nvPicPr>
            <p:cNvPr id="59" name="Picture 58" descr="Chart&#10;&#10;AI-generated content may be incorrect.">
              <a:extLst>
                <a:ext uri="{FF2B5EF4-FFF2-40B4-BE49-F238E27FC236}">
                  <a16:creationId xmlns:a16="http://schemas.microsoft.com/office/drawing/2014/main" id="{48A878E5-3CFA-0BE3-A726-4D4461BBB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75816" y="3431009"/>
              <a:ext cx="2253806" cy="1382801"/>
            </a:xfrm>
            <a:prstGeom prst="rect">
              <a:avLst/>
            </a:prstGeom>
          </p:spPr>
        </p:pic>
        <p:pic>
          <p:nvPicPr>
            <p:cNvPr id="61" name="Picture 60" descr="Chart&#10;&#10;AI-generated content may be incorrect.">
              <a:extLst>
                <a:ext uri="{FF2B5EF4-FFF2-40B4-BE49-F238E27FC236}">
                  <a16:creationId xmlns:a16="http://schemas.microsoft.com/office/drawing/2014/main" id="{75F0754B-1401-ED3D-FE45-091E98F2B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884191" y="4730804"/>
              <a:ext cx="2255269" cy="1373462"/>
            </a:xfrm>
            <a:prstGeom prst="rect">
              <a:avLst/>
            </a:prstGeom>
          </p:spPr>
        </p:pic>
        <p:pic>
          <p:nvPicPr>
            <p:cNvPr id="62" name="Picture 61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44D848DB-05A9-4922-970A-6B68463A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4792" y="2030361"/>
              <a:ext cx="2283508" cy="1380485"/>
            </a:xfrm>
            <a:prstGeom prst="rect">
              <a:avLst/>
            </a:prstGeom>
          </p:spPr>
        </p:pic>
        <p:pic>
          <p:nvPicPr>
            <p:cNvPr id="63" name="Picture 62" descr="Chart&#10;&#10;AI-generated content may be incorrect.">
              <a:extLst>
                <a:ext uri="{FF2B5EF4-FFF2-40B4-BE49-F238E27FC236}">
                  <a16:creationId xmlns:a16="http://schemas.microsoft.com/office/drawing/2014/main" id="{2383FF9D-86FB-9989-289E-3D7B2D8C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b="5720"/>
            <a:stretch>
              <a:fillRect/>
            </a:stretch>
          </p:blipFill>
          <p:spPr>
            <a:xfrm>
              <a:off x="600291" y="3443832"/>
              <a:ext cx="2286443" cy="1289785"/>
            </a:xfrm>
            <a:prstGeom prst="rect">
              <a:avLst/>
            </a:prstGeom>
          </p:spPr>
        </p:pic>
        <p:pic>
          <p:nvPicPr>
            <p:cNvPr id="64" name="Picture 63" descr="Chart&#10;&#10;AI-generated content may be incorrect.">
              <a:extLst>
                <a:ext uri="{FF2B5EF4-FFF2-40B4-BE49-F238E27FC236}">
                  <a16:creationId xmlns:a16="http://schemas.microsoft.com/office/drawing/2014/main" id="{9F9E670D-55ED-8182-DD22-62670E8C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21054" y="4739041"/>
              <a:ext cx="2263137" cy="136803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009050-18EF-49B4-F5D4-806F43978FAF}"/>
                </a:ext>
              </a:extLst>
            </p:cNvPr>
            <p:cNvSpPr txBox="1"/>
            <p:nvPr/>
          </p:nvSpPr>
          <p:spPr>
            <a:xfrm>
              <a:off x="782028" y="344383"/>
              <a:ext cx="857158" cy="41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0250915-1F92-2C2C-7674-0E33BFB28274}"/>
                </a:ext>
              </a:extLst>
            </p:cNvPr>
            <p:cNvSpPr txBox="1"/>
            <p:nvPr/>
          </p:nvSpPr>
          <p:spPr>
            <a:xfrm>
              <a:off x="3050090" y="344380"/>
              <a:ext cx="857158" cy="41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B4CFDA-3C02-4A87-B7D4-6F2F7D616EC7}"/>
                </a:ext>
              </a:extLst>
            </p:cNvPr>
            <p:cNvSpPr txBox="1"/>
            <p:nvPr/>
          </p:nvSpPr>
          <p:spPr>
            <a:xfrm rot="16200000">
              <a:off x="-241922" y="3942863"/>
              <a:ext cx="1437954" cy="30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3CCD05C-0D44-8063-3535-0C8BB1CA7EFC}"/>
                </a:ext>
              </a:extLst>
            </p:cNvPr>
            <p:cNvSpPr txBox="1"/>
            <p:nvPr/>
          </p:nvSpPr>
          <p:spPr>
            <a:xfrm rot="16200000">
              <a:off x="-246152" y="5304745"/>
              <a:ext cx="1437954" cy="30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22:00 UTC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198B5F8-83C5-E97D-F93A-4EB308FD392E}"/>
                </a:ext>
              </a:extLst>
            </p:cNvPr>
            <p:cNvSpPr txBox="1"/>
            <p:nvPr/>
          </p:nvSpPr>
          <p:spPr>
            <a:xfrm rot="16200000">
              <a:off x="-359649" y="4466161"/>
              <a:ext cx="1241934" cy="46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TEMPO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2AD073-FEEC-DB48-B47A-7056AC4B6D6A}"/>
                </a:ext>
              </a:extLst>
            </p:cNvPr>
            <p:cNvSpPr txBox="1"/>
            <p:nvPr/>
          </p:nvSpPr>
          <p:spPr>
            <a:xfrm rot="16200000">
              <a:off x="-241922" y="1224350"/>
              <a:ext cx="1437954" cy="30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5FFDED1-CB9E-3FDE-1353-4E8E765302D9}"/>
                </a:ext>
              </a:extLst>
            </p:cNvPr>
            <p:cNvSpPr txBox="1"/>
            <p:nvPr/>
          </p:nvSpPr>
          <p:spPr>
            <a:xfrm rot="16200000">
              <a:off x="-244685" y="2534308"/>
              <a:ext cx="1437954" cy="302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22:00 UTC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CA67DD2-2017-DA3B-05AE-90C08990314C}"/>
                </a:ext>
              </a:extLst>
            </p:cNvPr>
            <p:cNvSpPr txBox="1"/>
            <p:nvPr/>
          </p:nvSpPr>
          <p:spPr>
            <a:xfrm rot="16200000">
              <a:off x="-266792" y="1842366"/>
              <a:ext cx="1062856" cy="46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GCAS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83F960-E271-4D5F-DFA7-C216BA4476F9}"/>
              </a:ext>
            </a:extLst>
          </p:cNvPr>
          <p:cNvGrpSpPr>
            <a:grpSpLocks noChangeAspect="1"/>
          </p:cNvGrpSpPr>
          <p:nvPr/>
        </p:nvGrpSpPr>
        <p:grpSpPr>
          <a:xfrm>
            <a:off x="7957274" y="1036130"/>
            <a:ext cx="4212185" cy="5522860"/>
            <a:chOff x="6835014" y="221208"/>
            <a:chExt cx="4947777" cy="64873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9F7D7-5D2A-DD84-A0B4-B03F18B7389C}"/>
                </a:ext>
              </a:extLst>
            </p:cNvPr>
            <p:cNvGrpSpPr/>
            <p:nvPr/>
          </p:nvGrpSpPr>
          <p:grpSpPr>
            <a:xfrm>
              <a:off x="6835014" y="221208"/>
              <a:ext cx="4947777" cy="5874428"/>
              <a:chOff x="6528262" y="-53814"/>
              <a:chExt cx="4947777" cy="5874428"/>
            </a:xfrm>
          </p:grpSpPr>
          <p:pic>
            <p:nvPicPr>
              <p:cNvPr id="7" name="Picture 6" descr="Graphical user interface, chart&#10;&#10;AI-generated content may be incorrect.">
                <a:extLst>
                  <a:ext uri="{FF2B5EF4-FFF2-40B4-BE49-F238E27FC236}">
                    <a16:creationId xmlns:a16="http://schemas.microsoft.com/office/drawing/2014/main" id="{6B183CFB-4CB2-3FF5-265B-21DEC533E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63624" y="245668"/>
                <a:ext cx="2206600" cy="1323960"/>
              </a:xfrm>
              <a:prstGeom prst="rect">
                <a:avLst/>
              </a:prstGeom>
            </p:spPr>
          </p:pic>
          <p:pic>
            <p:nvPicPr>
              <p:cNvPr id="8" name="Picture 7" descr="Chart&#10;&#10;AI-generated content may be incorrect.">
                <a:extLst>
                  <a:ext uri="{FF2B5EF4-FFF2-40B4-BE49-F238E27FC236}">
                    <a16:creationId xmlns:a16="http://schemas.microsoft.com/office/drawing/2014/main" id="{B1957B35-9E69-169E-D183-BF5E7FE08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rcRect l="2714" t="3581"/>
              <a:stretch>
                <a:fillRect/>
              </a:stretch>
            </p:blipFill>
            <p:spPr>
              <a:xfrm>
                <a:off x="9263624" y="1653519"/>
                <a:ext cx="2212415" cy="1323960"/>
              </a:xfrm>
              <a:prstGeom prst="rect">
                <a:avLst/>
              </a:prstGeom>
            </p:spPr>
          </p:pic>
          <p:pic>
            <p:nvPicPr>
              <p:cNvPr id="9" name="Picture 8" descr="Graphical user interface, chart&#10;&#10;AI-generated content may be incorrect.">
                <a:extLst>
                  <a:ext uri="{FF2B5EF4-FFF2-40B4-BE49-F238E27FC236}">
                    <a16:creationId xmlns:a16="http://schemas.microsoft.com/office/drawing/2014/main" id="{ECC844F8-6887-B320-282C-190F783DC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94589" y="239692"/>
                <a:ext cx="2269342" cy="134787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0F2591-5DD1-BBE3-B844-8D1C2F6C560F}"/>
                  </a:ext>
                </a:extLst>
              </p:cNvPr>
              <p:cNvSpPr txBox="1"/>
              <p:nvPr/>
            </p:nvSpPr>
            <p:spPr>
              <a:xfrm>
                <a:off x="7247646" y="-53814"/>
                <a:ext cx="742256" cy="361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08/05</a:t>
                </a:r>
              </a:p>
            </p:txBody>
          </p:sp>
          <p:pic>
            <p:nvPicPr>
              <p:cNvPr id="11" name="Picture 10" descr="Chart, scatter chart&#10;&#10;AI-generated content may be incorrect.">
                <a:extLst>
                  <a:ext uri="{FF2B5EF4-FFF2-40B4-BE49-F238E27FC236}">
                    <a16:creationId xmlns:a16="http://schemas.microsoft.com/office/drawing/2014/main" id="{F6D1E777-1CC5-8D2A-598F-611B72309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rcRect t="381"/>
              <a:stretch>
                <a:fillRect/>
              </a:stretch>
            </p:blipFill>
            <p:spPr>
              <a:xfrm>
                <a:off x="7021301" y="1642750"/>
                <a:ext cx="2218662" cy="134787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C92A26-92A8-78D1-929C-25E6481B9304}"/>
                  </a:ext>
                </a:extLst>
              </p:cNvPr>
              <p:cNvSpPr txBox="1"/>
              <p:nvPr/>
            </p:nvSpPr>
            <p:spPr>
              <a:xfrm>
                <a:off x="9458501" y="-48478"/>
                <a:ext cx="742256" cy="361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08/09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56998F-0841-E614-B6E0-FE32C8611690}"/>
                  </a:ext>
                </a:extLst>
              </p:cNvPr>
              <p:cNvSpPr txBox="1"/>
              <p:nvPr/>
            </p:nvSpPr>
            <p:spPr>
              <a:xfrm rot="16200000">
                <a:off x="6238311" y="3591281"/>
                <a:ext cx="1404882" cy="27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14:00 – 17:00 UTC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74D51E-85C6-19BE-480B-18E15B1308F1}"/>
                  </a:ext>
                </a:extLst>
              </p:cNvPr>
              <p:cNvSpPr txBox="1"/>
              <p:nvPr/>
            </p:nvSpPr>
            <p:spPr>
              <a:xfrm rot="16200000">
                <a:off x="6234977" y="4979837"/>
                <a:ext cx="1404882" cy="27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17:00 – 20:00 UTC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30B1F-118D-2634-88A2-D2F5C920B364}"/>
                  </a:ext>
                </a:extLst>
              </p:cNvPr>
              <p:cNvSpPr txBox="1"/>
              <p:nvPr/>
            </p:nvSpPr>
            <p:spPr>
              <a:xfrm rot="16200000">
                <a:off x="6219696" y="4211410"/>
                <a:ext cx="986030" cy="36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TEMPO</a:t>
                </a:r>
              </a:p>
            </p:txBody>
          </p:sp>
          <p:pic>
            <p:nvPicPr>
              <p:cNvPr id="17" name="Picture 16" descr="Chart&#10;&#10;AI-generated content may be incorrect.">
                <a:extLst>
                  <a:ext uri="{FF2B5EF4-FFF2-40B4-BE49-F238E27FC236}">
                    <a16:creationId xmlns:a16="http://schemas.microsoft.com/office/drawing/2014/main" id="{149D475E-FD03-D923-BF85-8958BCD51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04273" y="3051495"/>
                <a:ext cx="2243429" cy="1352602"/>
              </a:xfrm>
              <a:prstGeom prst="rect">
                <a:avLst/>
              </a:prstGeom>
            </p:spPr>
          </p:pic>
          <p:pic>
            <p:nvPicPr>
              <p:cNvPr id="19" name="Picture 18" descr="Chart&#10;&#10;AI-generated content may be incorrect.">
                <a:extLst>
                  <a:ext uri="{FF2B5EF4-FFF2-40B4-BE49-F238E27FC236}">
                    <a16:creationId xmlns:a16="http://schemas.microsoft.com/office/drawing/2014/main" id="{BD34BEBF-7AC5-9094-608E-6DE632EE0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224927" y="3047627"/>
                <a:ext cx="2243428" cy="1348231"/>
              </a:xfrm>
              <a:prstGeom prst="rect">
                <a:avLst/>
              </a:prstGeom>
            </p:spPr>
          </p:pic>
          <p:pic>
            <p:nvPicPr>
              <p:cNvPr id="21" name="Picture 20" descr="Chart&#10;&#10;AI-generated content may be incorrect.">
                <a:extLst>
                  <a:ext uri="{FF2B5EF4-FFF2-40B4-BE49-F238E27FC236}">
                    <a16:creationId xmlns:a16="http://schemas.microsoft.com/office/drawing/2014/main" id="{6532F378-ABCC-97CF-5F34-CABA9DF61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rcRect l="735" t="1577"/>
              <a:stretch>
                <a:fillRect/>
              </a:stretch>
            </p:blipFill>
            <p:spPr>
              <a:xfrm>
                <a:off x="6998814" y="4451931"/>
                <a:ext cx="2261651" cy="1332482"/>
              </a:xfrm>
              <a:prstGeom prst="rect">
                <a:avLst/>
              </a:prstGeom>
            </p:spPr>
          </p:pic>
          <p:pic>
            <p:nvPicPr>
              <p:cNvPr id="23" name="Picture 22" descr="Chart&#10;&#10;AI-generated content may be incorrect.">
                <a:extLst>
                  <a:ext uri="{FF2B5EF4-FFF2-40B4-BE49-F238E27FC236}">
                    <a16:creationId xmlns:a16="http://schemas.microsoft.com/office/drawing/2014/main" id="{D92418E8-84D5-35B3-34F6-1378C6F84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rcRect t="2244"/>
              <a:stretch>
                <a:fillRect/>
              </a:stretch>
            </p:blipFill>
            <p:spPr>
              <a:xfrm>
                <a:off x="9245435" y="4449749"/>
                <a:ext cx="2230604" cy="132543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2F47EF8-F495-56D8-7E99-F11FC50C0164}"/>
                  </a:ext>
                </a:extLst>
              </p:cNvPr>
              <p:cNvSpPr txBox="1"/>
              <p:nvPr/>
            </p:nvSpPr>
            <p:spPr>
              <a:xfrm rot="16200000">
                <a:off x="6238909" y="797203"/>
                <a:ext cx="1404882" cy="27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14:00 – 17:00 UTC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7137DD-F473-4EA7-02F5-D05F13F6599D}"/>
                  </a:ext>
                </a:extLst>
              </p:cNvPr>
              <p:cNvSpPr txBox="1"/>
              <p:nvPr/>
            </p:nvSpPr>
            <p:spPr>
              <a:xfrm rot="16200000">
                <a:off x="6238909" y="2153109"/>
                <a:ext cx="1404882" cy="276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17:00 – 20:00 UTC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50728-DD68-0692-FE9E-CF74CD0C6109}"/>
                  </a:ext>
                </a:extLst>
              </p:cNvPr>
              <p:cNvSpPr txBox="1"/>
              <p:nvPr/>
            </p:nvSpPr>
            <p:spPr>
              <a:xfrm rot="16200000">
                <a:off x="6290789" y="1484255"/>
                <a:ext cx="843851" cy="36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GCAS</a:t>
                </a:r>
              </a:p>
            </p:txBody>
          </p:sp>
        </p:grpSp>
        <p:pic>
          <p:nvPicPr>
            <p:cNvPr id="6" name="Picture 5" descr="Diagram&#10;&#10;AI-generated content may be incorrect.">
              <a:extLst>
                <a:ext uri="{FF2B5EF4-FFF2-40B4-BE49-F238E27FC236}">
                  <a16:creationId xmlns:a16="http://schemas.microsoft.com/office/drawing/2014/main" id="{1A9EDF48-F6A8-92EA-B78E-3EAD2AD5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635716" y="6143150"/>
              <a:ext cx="3791925" cy="56540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7B7B4B7-3871-B2C9-E612-896D27122CBB}"/>
              </a:ext>
            </a:extLst>
          </p:cNvPr>
          <p:cNvSpPr txBox="1"/>
          <p:nvPr/>
        </p:nvSpPr>
        <p:spPr>
          <a:xfrm>
            <a:off x="565715" y="957754"/>
            <a:ext cx="183955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 &amp; TEMPO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VCDs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71BB-BD24-30F4-94C4-EABE5DBB9097}"/>
              </a:ext>
            </a:extLst>
          </p:cNvPr>
          <p:cNvSpPr txBox="1"/>
          <p:nvPr/>
        </p:nvSpPr>
        <p:spPr>
          <a:xfrm>
            <a:off x="4445858" y="936059"/>
            <a:ext cx="1820491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 &amp; TEMPO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 VCDs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E4438E-BB70-6BFA-D5FF-8CF028649A64}"/>
              </a:ext>
            </a:extLst>
          </p:cNvPr>
          <p:cNvSpPr txBox="1"/>
          <p:nvPr/>
        </p:nvSpPr>
        <p:spPr>
          <a:xfrm>
            <a:off x="8569706" y="657675"/>
            <a:ext cx="2985113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 &amp; TEMPO HCHO / 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56403206-6FEA-D658-C45F-BBF8795D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11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B0F9381-DAFD-4064-5D26-007C5E112BC9}"/>
              </a:ext>
            </a:extLst>
          </p:cNvPr>
          <p:cNvSpPr txBox="1">
            <a:spLocks/>
          </p:cNvSpPr>
          <p:nvPr/>
        </p:nvSpPr>
        <p:spPr>
          <a:xfrm>
            <a:off x="11649" y="37963"/>
            <a:ext cx="10680596" cy="68097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ozone precursor characterization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3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picture containing chart&#10;&#10;AI-generated content may be incorrect.">
            <a:extLst>
              <a:ext uri="{FF2B5EF4-FFF2-40B4-BE49-F238E27FC236}">
                <a16:creationId xmlns:a16="http://schemas.microsoft.com/office/drawing/2014/main" id="{486BD617-C6A2-7C24-EE76-7DAB94DC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24" t="8589" r="3807" b="10491"/>
          <a:stretch>
            <a:fillRect/>
          </a:stretch>
        </p:blipFill>
        <p:spPr>
          <a:xfrm>
            <a:off x="145623" y="863125"/>
            <a:ext cx="4358147" cy="2697827"/>
          </a:xfrm>
          <a:prstGeom prst="rect">
            <a:avLst/>
          </a:prstGeom>
        </p:spPr>
      </p:pic>
      <p:pic>
        <p:nvPicPr>
          <p:cNvPr id="65" name="Picture 64" descr="A picture containing text, display&#10;&#10;AI-generated content may be incorrect.">
            <a:extLst>
              <a:ext uri="{FF2B5EF4-FFF2-40B4-BE49-F238E27FC236}">
                <a16:creationId xmlns:a16="http://schemas.microsoft.com/office/drawing/2014/main" id="{DDBC4EAC-3626-7206-6C4A-6FEAA17BA6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40" t="9923" r="3806" b="9157"/>
          <a:stretch>
            <a:fillRect/>
          </a:stretch>
        </p:blipFill>
        <p:spPr>
          <a:xfrm>
            <a:off x="145623" y="4003732"/>
            <a:ext cx="4357429" cy="26978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FC1BB-B261-E744-D961-8E8C4EF19053}"/>
              </a:ext>
            </a:extLst>
          </p:cNvPr>
          <p:cNvSpPr/>
          <p:nvPr/>
        </p:nvSpPr>
        <p:spPr>
          <a:xfrm>
            <a:off x="3913308" y="1060237"/>
            <a:ext cx="180759" cy="8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36581830-1D64-35C3-32D9-3AE40AC08CD6}"/>
              </a:ext>
            </a:extLst>
          </p:cNvPr>
          <p:cNvSpPr txBox="1">
            <a:spLocks/>
          </p:cNvSpPr>
          <p:nvPr/>
        </p:nvSpPr>
        <p:spPr>
          <a:xfrm>
            <a:off x="145624" y="148671"/>
            <a:ext cx="10043634" cy="53883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Defining O</a:t>
            </a:r>
            <a:r>
              <a:rPr lang="en-US" sz="3200" b="1" kern="100" baseline="-250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Dynamics: </a:t>
            </a:r>
            <a:r>
              <a:rPr lang="en-US" sz="3200" b="1" kern="100" dirty="0">
                <a:solidFill>
                  <a:schemeClr val="accent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moderate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>
                <a:solidFill>
                  <a:schemeClr val="accent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pollution days</a:t>
            </a:r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53443404-B6F6-CD6A-E6DD-5E25A44C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12</a:t>
            </a:fld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8FB67E-DB29-4536-43C2-45065DC68766}"/>
              </a:ext>
            </a:extLst>
          </p:cNvPr>
          <p:cNvSpPr txBox="1"/>
          <p:nvPr/>
        </p:nvSpPr>
        <p:spPr>
          <a:xfrm>
            <a:off x="8944166" y="2448205"/>
            <a:ext cx="2399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daily observed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reaching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77 ppb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afternoon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&gt; 70 ppb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4 consecutive hours after along CT coastline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B62507-141B-FBB7-DD24-22582C59DB65}"/>
              </a:ext>
            </a:extLst>
          </p:cNvPr>
          <p:cNvSpPr txBox="1"/>
          <p:nvPr/>
        </p:nvSpPr>
        <p:spPr>
          <a:xfrm>
            <a:off x="8936152" y="4448649"/>
            <a:ext cx="2097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daily observed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reaching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78/ 73 ppb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18/19 UTC north of NYC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~ 69 ppb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Manhattan at 17 UTC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E56EBB-77F4-F795-3ED1-8193C9A95C72}"/>
              </a:ext>
            </a:extLst>
          </p:cNvPr>
          <p:cNvSpPr txBox="1"/>
          <p:nvPr/>
        </p:nvSpPr>
        <p:spPr>
          <a:xfrm>
            <a:off x="82691" y="642424"/>
            <a:ext cx="2252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08/11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B2EA52-2509-9B91-18FC-56116B13E8C1}"/>
              </a:ext>
            </a:extLst>
          </p:cNvPr>
          <p:cNvSpPr txBox="1"/>
          <p:nvPr/>
        </p:nvSpPr>
        <p:spPr>
          <a:xfrm>
            <a:off x="82691" y="3741037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08/12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C1ADA897-6CC6-D30C-16EF-A4FEFF41C9FB}"/>
              </a:ext>
            </a:extLst>
          </p:cNvPr>
          <p:cNvGrpSpPr/>
          <p:nvPr/>
        </p:nvGrpSpPr>
        <p:grpSpPr>
          <a:xfrm>
            <a:off x="4503051" y="545819"/>
            <a:ext cx="7599208" cy="3139388"/>
            <a:chOff x="4503051" y="600683"/>
            <a:chExt cx="7599208" cy="3139388"/>
          </a:xfrm>
        </p:grpSpPr>
        <p:pic>
          <p:nvPicPr>
            <p:cNvPr id="36" name="Picture 35" descr="Chart, histogram&#10;&#10;AI-generated content may be incorrect.">
              <a:extLst>
                <a:ext uri="{FF2B5EF4-FFF2-40B4-BE49-F238E27FC236}">
                  <a16:creationId xmlns:a16="http://schemas.microsoft.com/office/drawing/2014/main" id="{98C7BA00-8D40-91C9-E256-9FF7DF52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9139" y="2434149"/>
              <a:ext cx="1667143" cy="1074025"/>
            </a:xfrm>
            <a:prstGeom prst="rect">
              <a:avLst/>
            </a:prstGeom>
          </p:spPr>
        </p:pic>
        <p:pic>
          <p:nvPicPr>
            <p:cNvPr id="37" name="Picture 36" descr="A picture containing background pattern&#10;&#10;AI-generated content may be incorrect.">
              <a:extLst>
                <a:ext uri="{FF2B5EF4-FFF2-40B4-BE49-F238E27FC236}">
                  <a16:creationId xmlns:a16="http://schemas.microsoft.com/office/drawing/2014/main" id="{FE403765-1A10-8BB4-A73F-B502D82DF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9964" y="2430009"/>
              <a:ext cx="1661361" cy="1078288"/>
            </a:xfrm>
            <a:prstGeom prst="rect">
              <a:avLst/>
            </a:prstGeom>
          </p:spPr>
        </p:pic>
        <p:pic>
          <p:nvPicPr>
            <p:cNvPr id="38" name="Picture 37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CBDBF872-BDA7-F32A-CBED-1032D0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6186" y="1000307"/>
              <a:ext cx="426543" cy="1033976"/>
            </a:xfrm>
            <a:prstGeom prst="rect">
              <a:avLst/>
            </a:prstGeom>
          </p:spPr>
        </p:pic>
        <p:pic>
          <p:nvPicPr>
            <p:cNvPr id="39" name="Picture 38" descr="A picture containing text, monitor, television, screen&#10;&#10;AI-generated content may be incorrect.">
              <a:extLst>
                <a:ext uri="{FF2B5EF4-FFF2-40B4-BE49-F238E27FC236}">
                  <a16:creationId xmlns:a16="http://schemas.microsoft.com/office/drawing/2014/main" id="{94683212-46FB-B2AD-3ECA-07606D91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3232" t="15298" r="16420" b="18846"/>
            <a:stretch/>
          </p:blipFill>
          <p:spPr>
            <a:xfrm>
              <a:off x="4941501" y="1028485"/>
              <a:ext cx="1661362" cy="1014178"/>
            </a:xfrm>
            <a:prstGeom prst="rect">
              <a:avLst/>
            </a:prstGeom>
          </p:spPr>
        </p:pic>
        <p:pic>
          <p:nvPicPr>
            <p:cNvPr id="40" name="Picture 39" descr="A picture containing text, monitor, television, screen&#10;&#10;AI-generated content may be incorrect.">
              <a:extLst>
                <a:ext uri="{FF2B5EF4-FFF2-40B4-BE49-F238E27FC236}">
                  <a16:creationId xmlns:a16="http://schemas.microsoft.com/office/drawing/2014/main" id="{DB02627F-4F66-713E-747A-CA9CCD29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3360" t="15312" r="16292" b="18831"/>
            <a:stretch/>
          </p:blipFill>
          <p:spPr>
            <a:xfrm>
              <a:off x="6610806" y="1028485"/>
              <a:ext cx="1661362" cy="1014178"/>
            </a:xfrm>
            <a:prstGeom prst="rect">
              <a:avLst/>
            </a:prstGeom>
          </p:spPr>
        </p:pic>
        <p:pic>
          <p:nvPicPr>
            <p:cNvPr id="41" name="Picture 40" descr="A picture containing text, monitor, television, screen&#10;&#10;AI-generated content may be incorrect.">
              <a:extLst>
                <a:ext uri="{FF2B5EF4-FFF2-40B4-BE49-F238E27FC236}">
                  <a16:creationId xmlns:a16="http://schemas.microsoft.com/office/drawing/2014/main" id="{E6BEFD7C-DBA2-5B53-25ED-11C4D36B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647" t="15312" r="16814" b="18831"/>
            <a:stretch/>
          </p:blipFill>
          <p:spPr>
            <a:xfrm>
              <a:off x="8279392" y="1024355"/>
              <a:ext cx="1642277" cy="1014178"/>
            </a:xfrm>
            <a:prstGeom prst="rect">
              <a:avLst/>
            </a:prstGeom>
          </p:spPr>
        </p:pic>
        <p:pic>
          <p:nvPicPr>
            <p:cNvPr id="42" name="Picture 41" descr="A picture containing text, monitor, television, screen&#10;&#10;AI-generated content may be incorrect.">
              <a:extLst>
                <a:ext uri="{FF2B5EF4-FFF2-40B4-BE49-F238E27FC236}">
                  <a16:creationId xmlns:a16="http://schemas.microsoft.com/office/drawing/2014/main" id="{E991F02D-1CF5-0CAC-A87B-7332C3C91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3294" t="15312" r="16759" b="18831"/>
            <a:stretch/>
          </p:blipFill>
          <p:spPr>
            <a:xfrm>
              <a:off x="9943376" y="1024356"/>
              <a:ext cx="1651906" cy="1014177"/>
            </a:xfrm>
            <a:prstGeom prst="rect">
              <a:avLst/>
            </a:prstGeom>
          </p:spPr>
        </p:pic>
        <p:pic>
          <p:nvPicPr>
            <p:cNvPr id="43" name="Picture 42" descr="Text&#10;&#10;AI-generated content may be incorrect.">
              <a:extLst>
                <a:ext uri="{FF2B5EF4-FFF2-40B4-BE49-F238E27FC236}">
                  <a16:creationId xmlns:a16="http://schemas.microsoft.com/office/drawing/2014/main" id="{108B8B0F-9803-DA89-224E-7862A004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61312" y="2034928"/>
              <a:ext cx="1634372" cy="255814"/>
            </a:xfrm>
            <a:prstGeom prst="rect">
              <a:avLst/>
            </a:prstGeom>
          </p:spPr>
        </p:pic>
        <p:pic>
          <p:nvPicPr>
            <p:cNvPr id="44" name="Picture 43" descr="Text&#10;&#10;AI-generated content may be incorrect.">
              <a:extLst>
                <a:ext uri="{FF2B5EF4-FFF2-40B4-BE49-F238E27FC236}">
                  <a16:creationId xmlns:a16="http://schemas.microsoft.com/office/drawing/2014/main" id="{E1E54DFF-12F7-B899-8095-AB3F9EB02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26944" y="2034322"/>
              <a:ext cx="1634372" cy="255814"/>
            </a:xfrm>
            <a:prstGeom prst="rect">
              <a:avLst/>
            </a:prstGeom>
          </p:spPr>
        </p:pic>
        <p:pic>
          <p:nvPicPr>
            <p:cNvPr id="45" name="Picture 44" descr="Text&#10;&#10;AI-generated content may be incorrect.">
              <a:extLst>
                <a:ext uri="{FF2B5EF4-FFF2-40B4-BE49-F238E27FC236}">
                  <a16:creationId xmlns:a16="http://schemas.microsoft.com/office/drawing/2014/main" id="{76A6C04A-6F84-D8F6-7AA1-D8A7ED1C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0474" y="2031703"/>
              <a:ext cx="1634372" cy="25581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1DAD742-E773-D3FE-4EB3-2EC1AE2A4BB1}"/>
                </a:ext>
              </a:extLst>
            </p:cNvPr>
            <p:cNvSpPr txBox="1"/>
            <p:nvPr/>
          </p:nvSpPr>
          <p:spPr>
            <a:xfrm>
              <a:off x="4503051" y="600683"/>
              <a:ext cx="1213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08/11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lidars</a:t>
              </a:r>
              <a:endParaRPr lang="en-US" sz="14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A40DE5-1AC5-7E6A-E26F-11F6F015FAE7}"/>
                </a:ext>
              </a:extLst>
            </p:cNvPr>
            <p:cNvSpPr txBox="1"/>
            <p:nvPr/>
          </p:nvSpPr>
          <p:spPr>
            <a:xfrm>
              <a:off x="4905324" y="836541"/>
              <a:ext cx="1138667" cy="246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kern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NYTOLS</a:t>
              </a:r>
              <a:r>
                <a:rPr lang="en-US" sz="105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lidar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88CF83-EF44-3EF8-C41D-E3776EA13353}"/>
                </a:ext>
              </a:extLst>
            </p:cNvPr>
            <p:cNvSpPr txBox="1"/>
            <p:nvPr/>
          </p:nvSpPr>
          <p:spPr>
            <a:xfrm>
              <a:off x="6578162" y="836541"/>
              <a:ext cx="1187270" cy="246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TROPOZ lidar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2870A5-52F6-389E-0031-B9AA978ABCAF}"/>
                </a:ext>
              </a:extLst>
            </p:cNvPr>
            <p:cNvSpPr txBox="1"/>
            <p:nvPr/>
          </p:nvSpPr>
          <p:spPr>
            <a:xfrm>
              <a:off x="8235492" y="832532"/>
              <a:ext cx="944957" cy="246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LMOL lidar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440B401-C615-80DB-2F01-01A37EBFC088}"/>
                </a:ext>
              </a:extLst>
            </p:cNvPr>
            <p:cNvSpPr txBox="1"/>
            <p:nvPr/>
          </p:nvSpPr>
          <p:spPr>
            <a:xfrm>
              <a:off x="4952730" y="2260438"/>
              <a:ext cx="1153535" cy="246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STONY BROOK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FDE416-4F84-4DCD-41B0-58F5B77AB09A}"/>
                </a:ext>
              </a:extLst>
            </p:cNvPr>
            <p:cNvSpPr txBox="1"/>
            <p:nvPr/>
          </p:nvSpPr>
          <p:spPr>
            <a:xfrm>
              <a:off x="6616037" y="2257731"/>
              <a:ext cx="1395901" cy="24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YALE COASTAL</a:t>
              </a:r>
            </a:p>
          </p:txBody>
        </p:sp>
        <p:pic>
          <p:nvPicPr>
            <p:cNvPr id="53" name="Picture 52" descr="Text&#10;&#10;AI-generated content may be incorrect.">
              <a:extLst>
                <a:ext uri="{FF2B5EF4-FFF2-40B4-BE49-F238E27FC236}">
                  <a16:creationId xmlns:a16="http://schemas.microsoft.com/office/drawing/2014/main" id="{773E0603-04A5-4C59-A3A9-E6E2C6D1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4686" y="3487739"/>
              <a:ext cx="1612125" cy="252332"/>
            </a:xfrm>
            <a:prstGeom prst="rect">
              <a:avLst/>
            </a:prstGeom>
          </p:spPr>
        </p:pic>
        <p:pic>
          <p:nvPicPr>
            <p:cNvPr id="54" name="Picture 53" descr="Text&#10;&#10;AI-generated content may be incorrect.">
              <a:extLst>
                <a:ext uri="{FF2B5EF4-FFF2-40B4-BE49-F238E27FC236}">
                  <a16:creationId xmlns:a16="http://schemas.microsoft.com/office/drawing/2014/main" id="{AB8D34CF-7624-9DF8-1A1C-7D6EBC8FC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8430" y="3486294"/>
              <a:ext cx="1612125" cy="252332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A436696-C087-EBED-E1BA-07A9BB6FC477}"/>
                </a:ext>
              </a:extLst>
            </p:cNvPr>
            <p:cNvCxnSpPr>
              <a:cxnSpLocks/>
            </p:cNvCxnSpPr>
            <p:nvPr/>
          </p:nvCxnSpPr>
          <p:spPr>
            <a:xfrm>
              <a:off x="5673362" y="1077369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BFC672-7958-BBA1-6B1F-C55B317D83D7}"/>
                </a:ext>
              </a:extLst>
            </p:cNvPr>
            <p:cNvCxnSpPr>
              <a:cxnSpLocks/>
            </p:cNvCxnSpPr>
            <p:nvPr/>
          </p:nvCxnSpPr>
          <p:spPr>
            <a:xfrm>
              <a:off x="6247430" y="1072527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66F1919-B898-7E14-3681-0CDF960963E3}"/>
                </a:ext>
              </a:extLst>
            </p:cNvPr>
            <p:cNvCxnSpPr>
              <a:cxnSpLocks/>
            </p:cNvCxnSpPr>
            <p:nvPr/>
          </p:nvCxnSpPr>
          <p:spPr>
            <a:xfrm>
              <a:off x="7073134" y="1070840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6302D2A-C56B-EB8D-D71D-376568FD4044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66" y="1073607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6DDBC0-840B-1FBD-BB37-72A59EABEA4C}"/>
                </a:ext>
              </a:extLst>
            </p:cNvPr>
            <p:cNvCxnSpPr>
              <a:cxnSpLocks/>
            </p:cNvCxnSpPr>
            <p:nvPr/>
          </p:nvCxnSpPr>
          <p:spPr>
            <a:xfrm>
              <a:off x="8886724" y="1066956"/>
              <a:ext cx="0" cy="94962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C4D1DF4-BACF-DEA7-596D-567EA91E18DE}"/>
                </a:ext>
              </a:extLst>
            </p:cNvPr>
            <p:cNvCxnSpPr>
              <a:cxnSpLocks/>
            </p:cNvCxnSpPr>
            <p:nvPr/>
          </p:nvCxnSpPr>
          <p:spPr>
            <a:xfrm>
              <a:off x="9832390" y="1058645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Text&#10;&#10;AI-generated content may be incorrect.">
              <a:extLst>
                <a:ext uri="{FF2B5EF4-FFF2-40B4-BE49-F238E27FC236}">
                  <a16:creationId xmlns:a16="http://schemas.microsoft.com/office/drawing/2014/main" id="{02990E13-5C12-7C19-2F19-E8897FBB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68387" y="2031590"/>
              <a:ext cx="1634372" cy="255814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F9B4381-46A9-E36E-D954-7F12154C92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15878" y="1068879"/>
              <a:ext cx="0" cy="94962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2705240-7D27-BE3E-62AE-921CCB8786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61383" y="1065410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C3F3980-7FA6-6AC5-8A47-E225A90F4A59}"/>
                </a:ext>
              </a:extLst>
            </p:cNvPr>
            <p:cNvSpPr txBox="1"/>
            <p:nvPr/>
          </p:nvSpPr>
          <p:spPr>
            <a:xfrm>
              <a:off x="9902818" y="833008"/>
              <a:ext cx="1221588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TOPAZ lidar</a:t>
              </a:r>
            </a:p>
          </p:txBody>
        </p:sp>
        <p:pic>
          <p:nvPicPr>
            <p:cNvPr id="67" name="Picture 66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6506FAD7-F96A-1500-5104-51A115F7F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4638" y="2411898"/>
              <a:ext cx="449828" cy="1070243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A1E8640-D7DC-AEA8-FDCD-0C43A61E30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0612" y="1976350"/>
              <a:ext cx="832053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8B2012-EC75-6BF5-FE28-2BC06059CE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9310" y="1976350"/>
              <a:ext cx="53812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8" name="Picture 267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3EDE1351-0EC5-0FD8-8674-59A449EE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84513" t="12192" r="-336" b="13985"/>
            <a:stretch/>
          </p:blipFill>
          <p:spPr>
            <a:xfrm>
              <a:off x="11620293" y="895445"/>
              <a:ext cx="481966" cy="1466304"/>
            </a:xfrm>
            <a:prstGeom prst="rect">
              <a:avLst/>
            </a:prstGeom>
          </p:spPr>
        </p:pic>
        <p:pic>
          <p:nvPicPr>
            <p:cNvPr id="269" name="Picture 268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D003C2B9-E79B-77B7-1034-B3D1B99E9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183"/>
            <a:stretch>
              <a:fillRect/>
            </a:stretch>
          </p:blipFill>
          <p:spPr>
            <a:xfrm>
              <a:off x="8335411" y="2354889"/>
              <a:ext cx="372559" cy="1298094"/>
            </a:xfrm>
            <a:prstGeom prst="rect">
              <a:avLst/>
            </a:prstGeom>
          </p:spPr>
        </p:pic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CF294C83-7C76-3800-0274-1D058AA339FF}"/>
              </a:ext>
            </a:extLst>
          </p:cNvPr>
          <p:cNvGrpSpPr/>
          <p:nvPr/>
        </p:nvGrpSpPr>
        <p:grpSpPr>
          <a:xfrm>
            <a:off x="4503052" y="3727615"/>
            <a:ext cx="4250198" cy="3131416"/>
            <a:chOff x="4503052" y="3599599"/>
            <a:chExt cx="4250198" cy="3131416"/>
          </a:xfrm>
        </p:grpSpPr>
        <p:pic>
          <p:nvPicPr>
            <p:cNvPr id="11" name="Picture 10" descr="Chart&#10;&#10;AI-generated content may be incorrect.">
              <a:extLst>
                <a:ext uri="{FF2B5EF4-FFF2-40B4-BE49-F238E27FC236}">
                  <a16:creationId xmlns:a16="http://schemas.microsoft.com/office/drawing/2014/main" id="{7A699629-8F6B-63F8-B46B-F39DEEB6D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33010" y="5443388"/>
              <a:ext cx="1648307" cy="1060948"/>
            </a:xfrm>
            <a:prstGeom prst="rect">
              <a:avLst/>
            </a:prstGeom>
          </p:spPr>
        </p:pic>
        <p:pic>
          <p:nvPicPr>
            <p:cNvPr id="12" name="Picture 11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59A6A40D-3AA4-0D50-74B3-962B2A2B4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92687" y="5441268"/>
              <a:ext cx="1648307" cy="106000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89A0B2-5429-E6C1-71AA-E83E95DFF9E3}"/>
                </a:ext>
              </a:extLst>
            </p:cNvPr>
            <p:cNvSpPr txBox="1"/>
            <p:nvPr/>
          </p:nvSpPr>
          <p:spPr>
            <a:xfrm>
              <a:off x="6595595" y="3831836"/>
              <a:ext cx="1284696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TOPAZ lidar</a:t>
              </a:r>
            </a:p>
          </p:txBody>
        </p:sp>
        <p:pic>
          <p:nvPicPr>
            <p:cNvPr id="14" name="Picture 13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59FC1F63-429C-6131-0A45-C1F68EBA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6185" y="4003144"/>
              <a:ext cx="426543" cy="1033976"/>
            </a:xfrm>
            <a:prstGeom prst="rect">
              <a:avLst/>
            </a:prstGeom>
          </p:spPr>
        </p:pic>
        <p:pic>
          <p:nvPicPr>
            <p:cNvPr id="15" name="Picture 14" descr="A picture containing text, monitor, television, screen&#10;&#10;AI-generated content may be incorrect.">
              <a:extLst>
                <a:ext uri="{FF2B5EF4-FFF2-40B4-BE49-F238E27FC236}">
                  <a16:creationId xmlns:a16="http://schemas.microsoft.com/office/drawing/2014/main" id="{A0B394FC-A446-3F1C-9FA0-C769DFD7B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13116" t="14991" r="17007" b="18822"/>
            <a:stretch/>
          </p:blipFill>
          <p:spPr>
            <a:xfrm>
              <a:off x="4935688" y="4016494"/>
              <a:ext cx="1659993" cy="1025308"/>
            </a:xfrm>
            <a:prstGeom prst="rect">
              <a:avLst/>
            </a:prstGeom>
          </p:spPr>
        </p:pic>
        <p:pic>
          <p:nvPicPr>
            <p:cNvPr id="16" name="Picture 15" descr="A picture containing text, monitor, screen, television&#10;&#10;AI-generated content may be incorrect.">
              <a:extLst>
                <a:ext uri="{FF2B5EF4-FFF2-40B4-BE49-F238E27FC236}">
                  <a16:creationId xmlns:a16="http://schemas.microsoft.com/office/drawing/2014/main" id="{1D375904-F3C3-ED24-6E9E-285BEFE2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13378" t="15001" r="16138" b="18812"/>
            <a:stretch/>
          </p:blipFill>
          <p:spPr>
            <a:xfrm>
              <a:off x="6620079" y="4013022"/>
              <a:ext cx="1674443" cy="1025308"/>
            </a:xfrm>
            <a:prstGeom prst="rect">
              <a:avLst/>
            </a:prstGeom>
          </p:spPr>
        </p:pic>
        <p:pic>
          <p:nvPicPr>
            <p:cNvPr id="17" name="Picture 16" descr="Text&#10;&#10;AI-generated content may be incorrect.">
              <a:extLst>
                <a:ext uri="{FF2B5EF4-FFF2-40B4-BE49-F238E27FC236}">
                  <a16:creationId xmlns:a16="http://schemas.microsoft.com/office/drawing/2014/main" id="{C0A962DA-AF56-ED44-2506-2F3DFA0F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61311" y="5037764"/>
              <a:ext cx="1634372" cy="255814"/>
            </a:xfrm>
            <a:prstGeom prst="rect">
              <a:avLst/>
            </a:prstGeom>
          </p:spPr>
        </p:pic>
        <p:pic>
          <p:nvPicPr>
            <p:cNvPr id="18" name="Picture 17" descr="Text&#10;&#10;AI-generated content may be incorrect.">
              <a:extLst>
                <a:ext uri="{FF2B5EF4-FFF2-40B4-BE49-F238E27FC236}">
                  <a16:creationId xmlns:a16="http://schemas.microsoft.com/office/drawing/2014/main" id="{DFF95631-B108-CCE8-D706-10537A4C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0115" y="5037158"/>
              <a:ext cx="1634372" cy="2558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6C3BAF-70B4-0725-113B-5E57C71F131C}"/>
                </a:ext>
              </a:extLst>
            </p:cNvPr>
            <p:cNvSpPr txBox="1"/>
            <p:nvPr/>
          </p:nvSpPr>
          <p:spPr>
            <a:xfrm>
              <a:off x="4503052" y="3599599"/>
              <a:ext cx="1631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08/12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lidars</a:t>
              </a:r>
              <a:endParaRPr lang="en-US" sz="14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B26F00-FDB6-EB0A-E415-F641CFAB91DE}"/>
                </a:ext>
              </a:extLst>
            </p:cNvPr>
            <p:cNvSpPr txBox="1"/>
            <p:nvPr/>
          </p:nvSpPr>
          <p:spPr>
            <a:xfrm>
              <a:off x="4952729" y="5249956"/>
              <a:ext cx="653285" cy="246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BRONX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B82943-A33E-626B-A00B-AF05C9CD9789}"/>
                </a:ext>
              </a:extLst>
            </p:cNvPr>
            <p:cNvSpPr txBox="1"/>
            <p:nvPr/>
          </p:nvSpPr>
          <p:spPr>
            <a:xfrm>
              <a:off x="6602864" y="5247245"/>
              <a:ext cx="1148596" cy="246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SUFFERN</a:t>
              </a:r>
            </a:p>
          </p:txBody>
        </p:sp>
        <p:pic>
          <p:nvPicPr>
            <p:cNvPr id="23" name="Picture 22" descr="Text&#10;&#10;AI-generated content may be incorrect.">
              <a:extLst>
                <a:ext uri="{FF2B5EF4-FFF2-40B4-BE49-F238E27FC236}">
                  <a16:creationId xmlns:a16="http://schemas.microsoft.com/office/drawing/2014/main" id="{C88899DA-F398-1031-69FD-73FF6CF81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4685" y="6478683"/>
              <a:ext cx="1612125" cy="252332"/>
            </a:xfrm>
            <a:prstGeom prst="rect">
              <a:avLst/>
            </a:prstGeom>
          </p:spPr>
        </p:pic>
        <p:pic>
          <p:nvPicPr>
            <p:cNvPr id="24" name="Picture 23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F4F0BCDB-E1BA-FC17-3F6E-1009BE9EA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7687" y="5403290"/>
              <a:ext cx="449827" cy="1070242"/>
            </a:xfrm>
            <a:prstGeom prst="rect">
              <a:avLst/>
            </a:prstGeom>
          </p:spPr>
        </p:pic>
        <p:pic>
          <p:nvPicPr>
            <p:cNvPr id="25" name="Picture 24" descr="Text&#10;&#10;AI-generated content may be incorrect.">
              <a:extLst>
                <a:ext uri="{FF2B5EF4-FFF2-40B4-BE49-F238E27FC236}">
                  <a16:creationId xmlns:a16="http://schemas.microsoft.com/office/drawing/2014/main" id="{6940C690-3F49-04B9-97E5-1AB9181A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5258" y="6477236"/>
              <a:ext cx="1612125" cy="252332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0FE3621-128F-37E1-FCC4-CEBE048DE7F5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08" y="4043930"/>
              <a:ext cx="0" cy="93389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39C167-526A-C228-F5C3-B879154B537E}"/>
                </a:ext>
              </a:extLst>
            </p:cNvPr>
            <p:cNvCxnSpPr>
              <a:cxnSpLocks/>
            </p:cNvCxnSpPr>
            <p:nvPr/>
          </p:nvCxnSpPr>
          <p:spPr>
            <a:xfrm>
              <a:off x="7303683" y="4138837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BB3E1E-8390-268A-ACAB-AECCCD1076F8}"/>
                </a:ext>
              </a:extLst>
            </p:cNvPr>
            <p:cNvCxnSpPr>
              <a:cxnSpLocks/>
            </p:cNvCxnSpPr>
            <p:nvPr/>
          </p:nvCxnSpPr>
          <p:spPr>
            <a:xfrm>
              <a:off x="7803990" y="4141604"/>
              <a:ext cx="0" cy="93389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56D7BD-0ECE-64F7-EC28-BD9B57D8495B}"/>
                </a:ext>
              </a:extLst>
            </p:cNvPr>
            <p:cNvCxnSpPr>
              <a:cxnSpLocks/>
            </p:cNvCxnSpPr>
            <p:nvPr/>
          </p:nvCxnSpPr>
          <p:spPr>
            <a:xfrm>
              <a:off x="4963702" y="4058349"/>
              <a:ext cx="0" cy="93389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8440B47-3AF3-8635-FAE3-E0DDF6B6A150}"/>
                </a:ext>
              </a:extLst>
            </p:cNvPr>
            <p:cNvSpPr/>
            <p:nvPr/>
          </p:nvSpPr>
          <p:spPr>
            <a:xfrm>
              <a:off x="7426712" y="4131132"/>
              <a:ext cx="281695" cy="699928"/>
            </a:xfrm>
            <a:custGeom>
              <a:avLst/>
              <a:gdLst>
                <a:gd name="connsiteX0" fmla="*/ 13960 w 352352"/>
                <a:gd name="connsiteY0" fmla="*/ 55841 h 900439"/>
                <a:gd name="connsiteX1" fmla="*/ 6980 w 352352"/>
                <a:gd name="connsiteY1" fmla="*/ 139603 h 900439"/>
                <a:gd name="connsiteX2" fmla="*/ 0 w 352352"/>
                <a:gd name="connsiteY2" fmla="*/ 160543 h 900439"/>
                <a:gd name="connsiteX3" fmla="*/ 6980 w 352352"/>
                <a:gd name="connsiteY3" fmla="*/ 300146 h 900439"/>
                <a:gd name="connsiteX4" fmla="*/ 27920 w 352352"/>
                <a:gd name="connsiteY4" fmla="*/ 411829 h 900439"/>
                <a:gd name="connsiteX5" fmla="*/ 41881 w 352352"/>
                <a:gd name="connsiteY5" fmla="*/ 509551 h 900439"/>
                <a:gd name="connsiteX6" fmla="*/ 48861 w 352352"/>
                <a:gd name="connsiteY6" fmla="*/ 635194 h 900439"/>
                <a:gd name="connsiteX7" fmla="*/ 62821 w 352352"/>
                <a:gd name="connsiteY7" fmla="*/ 698015 h 900439"/>
                <a:gd name="connsiteX8" fmla="*/ 76781 w 352352"/>
                <a:gd name="connsiteY8" fmla="*/ 767817 h 900439"/>
                <a:gd name="connsiteX9" fmla="*/ 83761 w 352352"/>
                <a:gd name="connsiteY9" fmla="*/ 802717 h 900439"/>
                <a:gd name="connsiteX10" fmla="*/ 104702 w 352352"/>
                <a:gd name="connsiteY10" fmla="*/ 886479 h 900439"/>
                <a:gd name="connsiteX11" fmla="*/ 146583 w 352352"/>
                <a:gd name="connsiteY11" fmla="*/ 900439 h 900439"/>
                <a:gd name="connsiteX12" fmla="*/ 167523 w 352352"/>
                <a:gd name="connsiteY12" fmla="*/ 893459 h 900439"/>
                <a:gd name="connsiteX13" fmla="*/ 195444 w 352352"/>
                <a:gd name="connsiteY13" fmla="*/ 858559 h 900439"/>
                <a:gd name="connsiteX14" fmla="*/ 209404 w 352352"/>
                <a:gd name="connsiteY14" fmla="*/ 844598 h 900439"/>
                <a:gd name="connsiteX15" fmla="*/ 216384 w 352352"/>
                <a:gd name="connsiteY15" fmla="*/ 823658 h 900439"/>
                <a:gd name="connsiteX16" fmla="*/ 230345 w 352352"/>
                <a:gd name="connsiteY16" fmla="*/ 802717 h 900439"/>
                <a:gd name="connsiteX17" fmla="*/ 244305 w 352352"/>
                <a:gd name="connsiteY17" fmla="*/ 704995 h 900439"/>
                <a:gd name="connsiteX18" fmla="*/ 258265 w 352352"/>
                <a:gd name="connsiteY18" fmla="*/ 600293 h 900439"/>
                <a:gd name="connsiteX19" fmla="*/ 265245 w 352352"/>
                <a:gd name="connsiteY19" fmla="*/ 558412 h 900439"/>
                <a:gd name="connsiteX20" fmla="*/ 279206 w 352352"/>
                <a:gd name="connsiteY20" fmla="*/ 460690 h 900439"/>
                <a:gd name="connsiteX21" fmla="*/ 286186 w 352352"/>
                <a:gd name="connsiteY21" fmla="*/ 439749 h 900439"/>
                <a:gd name="connsiteX22" fmla="*/ 300146 w 352352"/>
                <a:gd name="connsiteY22" fmla="*/ 314107 h 900439"/>
                <a:gd name="connsiteX23" fmla="*/ 314106 w 352352"/>
                <a:gd name="connsiteY23" fmla="*/ 188464 h 900439"/>
                <a:gd name="connsiteX24" fmla="*/ 328067 w 352352"/>
                <a:gd name="connsiteY24" fmla="*/ 146583 h 900439"/>
                <a:gd name="connsiteX25" fmla="*/ 342027 w 352352"/>
                <a:gd name="connsiteY25" fmla="*/ 125643 h 900439"/>
                <a:gd name="connsiteX26" fmla="*/ 349007 w 352352"/>
                <a:gd name="connsiteY26" fmla="*/ 0 h 90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2352" h="900439">
                  <a:moveTo>
                    <a:pt x="13960" y="55841"/>
                  </a:moveTo>
                  <a:cubicBezTo>
                    <a:pt x="11633" y="83762"/>
                    <a:pt x="10683" y="111831"/>
                    <a:pt x="6980" y="139603"/>
                  </a:cubicBezTo>
                  <a:cubicBezTo>
                    <a:pt x="6008" y="146896"/>
                    <a:pt x="0" y="153185"/>
                    <a:pt x="0" y="160543"/>
                  </a:cubicBezTo>
                  <a:cubicBezTo>
                    <a:pt x="0" y="207135"/>
                    <a:pt x="3407" y="253691"/>
                    <a:pt x="6980" y="300146"/>
                  </a:cubicBezTo>
                  <a:cubicBezTo>
                    <a:pt x="8406" y="318684"/>
                    <a:pt x="27036" y="406525"/>
                    <a:pt x="27920" y="411829"/>
                  </a:cubicBezTo>
                  <a:cubicBezTo>
                    <a:pt x="37984" y="472213"/>
                    <a:pt x="33144" y="439666"/>
                    <a:pt x="41881" y="509551"/>
                  </a:cubicBezTo>
                  <a:cubicBezTo>
                    <a:pt x="44208" y="551432"/>
                    <a:pt x="45227" y="593406"/>
                    <a:pt x="48861" y="635194"/>
                  </a:cubicBezTo>
                  <a:cubicBezTo>
                    <a:pt x="50482" y="653840"/>
                    <a:pt x="58818" y="679335"/>
                    <a:pt x="62821" y="698015"/>
                  </a:cubicBezTo>
                  <a:cubicBezTo>
                    <a:pt x="67793" y="721216"/>
                    <a:pt x="72128" y="744550"/>
                    <a:pt x="76781" y="767817"/>
                  </a:cubicBezTo>
                  <a:cubicBezTo>
                    <a:pt x="79108" y="779450"/>
                    <a:pt x="81810" y="791015"/>
                    <a:pt x="83761" y="802717"/>
                  </a:cubicBezTo>
                  <a:cubicBezTo>
                    <a:pt x="84816" y="809048"/>
                    <a:pt x="94943" y="883226"/>
                    <a:pt x="104702" y="886479"/>
                  </a:cubicBezTo>
                  <a:lnTo>
                    <a:pt x="146583" y="900439"/>
                  </a:lnTo>
                  <a:cubicBezTo>
                    <a:pt x="153563" y="898112"/>
                    <a:pt x="161214" y="897244"/>
                    <a:pt x="167523" y="893459"/>
                  </a:cubicBezTo>
                  <a:cubicBezTo>
                    <a:pt x="180489" y="885679"/>
                    <a:pt x="186663" y="869535"/>
                    <a:pt x="195444" y="858559"/>
                  </a:cubicBezTo>
                  <a:cubicBezTo>
                    <a:pt x="199555" y="853420"/>
                    <a:pt x="204751" y="849252"/>
                    <a:pt x="209404" y="844598"/>
                  </a:cubicBezTo>
                  <a:cubicBezTo>
                    <a:pt x="211731" y="837618"/>
                    <a:pt x="213094" y="830239"/>
                    <a:pt x="216384" y="823658"/>
                  </a:cubicBezTo>
                  <a:cubicBezTo>
                    <a:pt x="220136" y="816154"/>
                    <a:pt x="228423" y="810883"/>
                    <a:pt x="230345" y="802717"/>
                  </a:cubicBezTo>
                  <a:cubicBezTo>
                    <a:pt x="237882" y="770687"/>
                    <a:pt x="240224" y="737646"/>
                    <a:pt x="244305" y="704995"/>
                  </a:cubicBezTo>
                  <a:cubicBezTo>
                    <a:pt x="249665" y="662117"/>
                    <a:pt x="251843" y="642036"/>
                    <a:pt x="258265" y="600293"/>
                  </a:cubicBezTo>
                  <a:cubicBezTo>
                    <a:pt x="260417" y="586305"/>
                    <a:pt x="263243" y="572423"/>
                    <a:pt x="265245" y="558412"/>
                  </a:cubicBezTo>
                  <a:cubicBezTo>
                    <a:pt x="269470" y="528839"/>
                    <a:pt x="272546" y="490660"/>
                    <a:pt x="279206" y="460690"/>
                  </a:cubicBezTo>
                  <a:cubicBezTo>
                    <a:pt x="280802" y="453507"/>
                    <a:pt x="283859" y="446729"/>
                    <a:pt x="286186" y="439749"/>
                  </a:cubicBezTo>
                  <a:cubicBezTo>
                    <a:pt x="293701" y="379632"/>
                    <a:pt x="294248" y="378981"/>
                    <a:pt x="300146" y="314107"/>
                  </a:cubicBezTo>
                  <a:cubicBezTo>
                    <a:pt x="302913" y="283672"/>
                    <a:pt x="305242" y="223919"/>
                    <a:pt x="314106" y="188464"/>
                  </a:cubicBezTo>
                  <a:cubicBezTo>
                    <a:pt x="317675" y="174188"/>
                    <a:pt x="319904" y="158827"/>
                    <a:pt x="328067" y="146583"/>
                  </a:cubicBezTo>
                  <a:lnTo>
                    <a:pt x="342027" y="125643"/>
                  </a:lnTo>
                  <a:cubicBezTo>
                    <a:pt x="360043" y="71592"/>
                    <a:pt x="349007" y="112060"/>
                    <a:pt x="349007" y="0"/>
                  </a:cubicBezTo>
                </a:path>
              </a:pathLst>
            </a:custGeom>
            <a:noFill/>
            <a:ln w="254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7BA288-76F8-05B8-708A-3DBCBD1D7F27}"/>
                </a:ext>
              </a:extLst>
            </p:cNvPr>
            <p:cNvSpPr txBox="1"/>
            <p:nvPr/>
          </p:nvSpPr>
          <p:spPr>
            <a:xfrm>
              <a:off x="4905333" y="3839376"/>
              <a:ext cx="1284696" cy="246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TROPOZ lidar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7D337AF-A6B6-FA8C-F85E-24CAF5E97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7597" y="4984111"/>
              <a:ext cx="832053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0" name="Picture 269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AFF81441-E41F-B5A2-9F21-5B5526ED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84513" t="12192" r="-336" b="13985"/>
            <a:stretch/>
          </p:blipFill>
          <p:spPr>
            <a:xfrm>
              <a:off x="8271284" y="3827040"/>
              <a:ext cx="481966" cy="1466304"/>
            </a:xfrm>
            <a:prstGeom prst="rect">
              <a:avLst/>
            </a:prstGeom>
          </p:spPr>
        </p:pic>
        <p:pic>
          <p:nvPicPr>
            <p:cNvPr id="271" name="Picture 270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21DBE5A7-4098-D5E6-358A-6AA0D244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183"/>
            <a:stretch>
              <a:fillRect/>
            </a:stretch>
          </p:blipFill>
          <p:spPr>
            <a:xfrm>
              <a:off x="8292133" y="5302671"/>
              <a:ext cx="372559" cy="129809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332CD86-E7A2-7ED8-477C-4459EE6C2CA0}"/>
              </a:ext>
            </a:extLst>
          </p:cNvPr>
          <p:cNvSpPr/>
          <p:nvPr/>
        </p:nvSpPr>
        <p:spPr>
          <a:xfrm>
            <a:off x="8929371" y="2413534"/>
            <a:ext cx="2244463" cy="149593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C2427-7011-D070-6887-72F5EC8BBA95}"/>
              </a:ext>
            </a:extLst>
          </p:cNvPr>
          <p:cNvSpPr/>
          <p:nvPr/>
        </p:nvSpPr>
        <p:spPr>
          <a:xfrm>
            <a:off x="8929370" y="4407790"/>
            <a:ext cx="2244463" cy="1495934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F40F6B-6C13-7417-18C7-8AA9030FE2E9}"/>
              </a:ext>
            </a:extLst>
          </p:cNvPr>
          <p:cNvCxnSpPr>
            <a:cxnSpLocks/>
          </p:cNvCxnSpPr>
          <p:nvPr/>
        </p:nvCxnSpPr>
        <p:spPr>
          <a:xfrm>
            <a:off x="-9144" y="3722749"/>
            <a:ext cx="8870930" cy="0"/>
          </a:xfrm>
          <a:prstGeom prst="line">
            <a:avLst/>
          </a:prstGeom>
          <a:ln w="222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09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98DC64-08F3-9083-99E1-17E00BB06254}"/>
              </a:ext>
            </a:extLst>
          </p:cNvPr>
          <p:cNvGrpSpPr>
            <a:grpSpLocks noChangeAspect="1"/>
          </p:cNvGrpSpPr>
          <p:nvPr/>
        </p:nvGrpSpPr>
        <p:grpSpPr>
          <a:xfrm>
            <a:off x="1274902" y="720324"/>
            <a:ext cx="5459781" cy="5928270"/>
            <a:chOff x="512840" y="11258"/>
            <a:chExt cx="5619693" cy="6101905"/>
          </a:xfrm>
        </p:grpSpPr>
        <p:pic>
          <p:nvPicPr>
            <p:cNvPr id="17" name="Picture 16" descr="Timeline&#10;&#10;AI-generated content may be incorrect.">
              <a:extLst>
                <a:ext uri="{FF2B5EF4-FFF2-40B4-BE49-F238E27FC236}">
                  <a16:creationId xmlns:a16="http://schemas.microsoft.com/office/drawing/2014/main" id="{92D67FF2-2627-0CD3-9E07-24235CBD5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829" y="406986"/>
              <a:ext cx="647551" cy="21827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DA20CA-43F8-2638-D03F-BC4EBC08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4996" y="440677"/>
              <a:ext cx="247537" cy="2149066"/>
            </a:xfrm>
            <a:prstGeom prst="rect">
              <a:avLst/>
            </a:prstGeom>
          </p:spPr>
        </p:pic>
        <p:pic>
          <p:nvPicPr>
            <p:cNvPr id="19" name="Picture 18" descr="Diagram&#10;&#10;AI-generated content may be incorrect.">
              <a:extLst>
                <a:ext uri="{FF2B5EF4-FFF2-40B4-BE49-F238E27FC236}">
                  <a16:creationId xmlns:a16="http://schemas.microsoft.com/office/drawing/2014/main" id="{00AD3216-E6D1-9FFF-BEDB-0A558BDE3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702" y="3394333"/>
              <a:ext cx="558162" cy="22326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BFB06D-8521-A564-4058-2BE6C8AC5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0513" y="3394104"/>
              <a:ext cx="224447" cy="2232639"/>
            </a:xfrm>
            <a:prstGeom prst="rect">
              <a:avLst/>
            </a:prstGeom>
          </p:spPr>
        </p:pic>
        <p:pic>
          <p:nvPicPr>
            <p:cNvPr id="3" name="Picture 2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393C0210-88A5-36D8-3B6A-214C3C914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568" y="3436962"/>
              <a:ext cx="2265270" cy="13649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B6EADA-257E-E2F9-C11A-33673C57B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571" y="4744786"/>
              <a:ext cx="2265270" cy="1359801"/>
            </a:xfrm>
            <a:prstGeom prst="rect">
              <a:avLst/>
            </a:prstGeom>
          </p:spPr>
        </p:pic>
        <p:pic>
          <p:nvPicPr>
            <p:cNvPr id="5" name="Picture 4" descr="Chart, map, surface chart&#10;&#10;AI-generated content may be incorrect.">
              <a:extLst>
                <a:ext uri="{FF2B5EF4-FFF2-40B4-BE49-F238E27FC236}">
                  <a16:creationId xmlns:a16="http://schemas.microsoft.com/office/drawing/2014/main" id="{91130F48-6593-C816-FC39-D224BDD6E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59827" y="3436962"/>
              <a:ext cx="2265269" cy="1366861"/>
            </a:xfrm>
            <a:prstGeom prst="rect">
              <a:avLst/>
            </a:prstGeom>
          </p:spPr>
        </p:pic>
        <p:pic>
          <p:nvPicPr>
            <p:cNvPr id="6" name="Picture 5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A57E4CCC-431D-545A-D393-85ECEF7D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3211" y="4734723"/>
              <a:ext cx="2265270" cy="1378440"/>
            </a:xfrm>
            <a:prstGeom prst="rect">
              <a:avLst/>
            </a:prstGeom>
          </p:spPr>
        </p:pic>
        <p:pic>
          <p:nvPicPr>
            <p:cNvPr id="7" name="Picture 6" descr="Diagram&#10;&#10;AI-generated content may be incorrect.">
              <a:extLst>
                <a:ext uri="{FF2B5EF4-FFF2-40B4-BE49-F238E27FC236}">
                  <a16:creationId xmlns:a16="http://schemas.microsoft.com/office/drawing/2014/main" id="{D51F1C8A-A8FA-407E-17B1-FD1CD529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3482" y="321510"/>
              <a:ext cx="2272007" cy="1377945"/>
            </a:xfrm>
            <a:prstGeom prst="rect">
              <a:avLst/>
            </a:prstGeom>
          </p:spPr>
        </p:pic>
        <p:pic>
          <p:nvPicPr>
            <p:cNvPr id="8" name="Picture 7" descr="A picture containing text, display&#10;&#10;AI-generated content may be incorrect.">
              <a:extLst>
                <a:ext uri="{FF2B5EF4-FFF2-40B4-BE49-F238E27FC236}">
                  <a16:creationId xmlns:a16="http://schemas.microsoft.com/office/drawing/2014/main" id="{CA10386A-39C0-60C1-0F88-B7497286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7838" y="1607970"/>
              <a:ext cx="2286958" cy="1373462"/>
            </a:xfrm>
            <a:prstGeom prst="rect">
              <a:avLst/>
            </a:prstGeom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5682586-35FD-972C-2E64-9A863A43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701" y="320649"/>
              <a:ext cx="2272007" cy="1368948"/>
            </a:xfrm>
            <a:prstGeom prst="rect">
              <a:avLst/>
            </a:prstGeom>
          </p:spPr>
        </p:pic>
        <p:pic>
          <p:nvPicPr>
            <p:cNvPr id="10" name="Picture 9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71E8C74E-7588-1FBB-6B01-96A16A4CC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7522" y="1613614"/>
              <a:ext cx="2261757" cy="13628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C8767-28E5-B834-C3BA-346552358E47}"/>
                </a:ext>
              </a:extLst>
            </p:cNvPr>
            <p:cNvSpPr txBox="1"/>
            <p:nvPr/>
          </p:nvSpPr>
          <p:spPr>
            <a:xfrm rot="16200000">
              <a:off x="2017" y="3941211"/>
              <a:ext cx="1313693" cy="253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A3C9BB-16F4-A646-4970-2E4C7B5DF3B6}"/>
                </a:ext>
              </a:extLst>
            </p:cNvPr>
            <p:cNvSpPr txBox="1"/>
            <p:nvPr/>
          </p:nvSpPr>
          <p:spPr>
            <a:xfrm rot="16200000">
              <a:off x="-2107" y="5297226"/>
              <a:ext cx="1313693" cy="253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20:00 UTC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DD39F0-3A82-D78B-9A05-D850402AAE25}"/>
                </a:ext>
              </a:extLst>
            </p:cNvPr>
            <p:cNvSpPr txBox="1"/>
            <p:nvPr/>
          </p:nvSpPr>
          <p:spPr>
            <a:xfrm rot="16200000">
              <a:off x="-12992" y="844752"/>
              <a:ext cx="1313693" cy="253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563FA7-E520-CEDF-E46B-45A29DCCF96A}"/>
                </a:ext>
              </a:extLst>
            </p:cNvPr>
            <p:cNvSpPr txBox="1"/>
            <p:nvPr/>
          </p:nvSpPr>
          <p:spPr>
            <a:xfrm rot="16200000">
              <a:off x="-17290" y="2099206"/>
              <a:ext cx="1313693" cy="253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22:00 UTC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164102-F0B7-24AE-EF6F-D984B5375571}"/>
                </a:ext>
              </a:extLst>
            </p:cNvPr>
            <p:cNvSpPr txBox="1"/>
            <p:nvPr/>
          </p:nvSpPr>
          <p:spPr>
            <a:xfrm>
              <a:off x="953705" y="11258"/>
              <a:ext cx="709810" cy="348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43A3DB-EC5F-16F4-CB4D-2B3560749EC2}"/>
                </a:ext>
              </a:extLst>
            </p:cNvPr>
            <p:cNvSpPr txBox="1"/>
            <p:nvPr/>
          </p:nvSpPr>
          <p:spPr>
            <a:xfrm>
              <a:off x="3248339" y="11258"/>
              <a:ext cx="718060" cy="348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12B8D0-86E2-56C6-1598-19A4DE6F2F05}"/>
                </a:ext>
              </a:extLst>
            </p:cNvPr>
            <p:cNvSpPr txBox="1"/>
            <p:nvPr/>
          </p:nvSpPr>
          <p:spPr>
            <a:xfrm>
              <a:off x="934372" y="3121803"/>
              <a:ext cx="709810" cy="348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CEF00A-EDFC-9344-93F8-781764C923E7}"/>
                </a:ext>
              </a:extLst>
            </p:cNvPr>
            <p:cNvSpPr txBox="1"/>
            <p:nvPr/>
          </p:nvSpPr>
          <p:spPr>
            <a:xfrm>
              <a:off x="3229006" y="3121803"/>
              <a:ext cx="718060" cy="348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48B2A6-0AD0-C215-4DD4-D789AC0F40CE}"/>
              </a:ext>
            </a:extLst>
          </p:cNvPr>
          <p:cNvGrpSpPr>
            <a:grpSpLocks noChangeAspect="1"/>
          </p:cNvGrpSpPr>
          <p:nvPr/>
        </p:nvGrpSpPr>
        <p:grpSpPr>
          <a:xfrm>
            <a:off x="6986424" y="1729674"/>
            <a:ext cx="4604720" cy="3400545"/>
            <a:chOff x="6155606" y="2501938"/>
            <a:chExt cx="4807008" cy="3549936"/>
          </a:xfrm>
        </p:grpSpPr>
        <p:pic>
          <p:nvPicPr>
            <p:cNvPr id="30" name="Picture 29" descr="Diagram&#10;&#10;AI-generated content may be incorrect.">
              <a:extLst>
                <a:ext uri="{FF2B5EF4-FFF2-40B4-BE49-F238E27FC236}">
                  <a16:creationId xmlns:a16="http://schemas.microsoft.com/office/drawing/2014/main" id="{DAF0154E-ABAF-2226-6A60-00829D4D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01526" y="5532992"/>
              <a:ext cx="3479899" cy="518882"/>
            </a:xfrm>
            <a:prstGeom prst="rect">
              <a:avLst/>
            </a:prstGeom>
          </p:spPr>
        </p:pic>
        <p:pic>
          <p:nvPicPr>
            <p:cNvPr id="31" name="Picture 30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32C8BB4E-EFED-DE3A-2A3D-D9D55003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329" r="1436"/>
            <a:stretch>
              <a:fillRect/>
            </a:stretch>
          </p:blipFill>
          <p:spPr>
            <a:xfrm>
              <a:off x="6344747" y="4148358"/>
              <a:ext cx="2264168" cy="1384634"/>
            </a:xfrm>
            <a:prstGeom prst="rect">
              <a:avLst/>
            </a:prstGeom>
          </p:spPr>
        </p:pic>
        <p:pic>
          <p:nvPicPr>
            <p:cNvPr id="32" name="Picture 31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F3BBEBA3-559A-45EE-2BE8-2E9D3039A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73241" y="2825248"/>
              <a:ext cx="2264167" cy="1350427"/>
            </a:xfrm>
            <a:prstGeom prst="rect">
              <a:avLst/>
            </a:prstGeom>
          </p:spPr>
        </p:pic>
        <p:pic>
          <p:nvPicPr>
            <p:cNvPr id="33" name="Picture 32" descr="Chart&#10;&#10;AI-generated content may be incorrect.">
              <a:extLst>
                <a:ext uri="{FF2B5EF4-FFF2-40B4-BE49-F238E27FC236}">
                  <a16:creationId xmlns:a16="http://schemas.microsoft.com/office/drawing/2014/main" id="{0853B91E-BFB5-8279-C827-A848F5E2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1367" t="3256"/>
            <a:stretch>
              <a:fillRect/>
            </a:stretch>
          </p:blipFill>
          <p:spPr>
            <a:xfrm>
              <a:off x="8693548" y="2833310"/>
              <a:ext cx="2258762" cy="1347784"/>
            </a:xfrm>
            <a:prstGeom prst="rect">
              <a:avLst/>
            </a:prstGeom>
          </p:spPr>
        </p:pic>
        <p:pic>
          <p:nvPicPr>
            <p:cNvPr id="34" name="Picture 33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E1E5910E-3199-47DD-E359-164776C5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72543" y="4177290"/>
              <a:ext cx="2290071" cy="136437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AECA53-083D-E611-FA9B-6B9BE102B50E}"/>
                </a:ext>
              </a:extLst>
            </p:cNvPr>
            <p:cNvSpPr txBox="1"/>
            <p:nvPr/>
          </p:nvSpPr>
          <p:spPr>
            <a:xfrm>
              <a:off x="6577919" y="2501942"/>
              <a:ext cx="716427" cy="35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0C6EA9-0629-9D6C-31B2-9836D20EE358}"/>
                </a:ext>
              </a:extLst>
            </p:cNvPr>
            <p:cNvSpPr txBox="1"/>
            <p:nvPr/>
          </p:nvSpPr>
          <p:spPr>
            <a:xfrm>
              <a:off x="8901725" y="2501938"/>
              <a:ext cx="728274" cy="353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C65A30-314E-D803-1379-524D64A630CB}"/>
                </a:ext>
              </a:extLst>
            </p:cNvPr>
            <p:cNvSpPr txBox="1"/>
            <p:nvPr/>
          </p:nvSpPr>
          <p:spPr>
            <a:xfrm rot="16200000">
              <a:off x="5565723" y="3355288"/>
              <a:ext cx="1452869" cy="27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972033-F5B7-A0DE-41C9-A342D97EEBFF}"/>
                </a:ext>
              </a:extLst>
            </p:cNvPr>
            <p:cNvSpPr txBox="1"/>
            <p:nvPr/>
          </p:nvSpPr>
          <p:spPr>
            <a:xfrm rot="16200000">
              <a:off x="5565723" y="4717783"/>
              <a:ext cx="1452869" cy="27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20:00 UTC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D92FC59-97EB-C5D7-16AC-E91CD9641BA1}"/>
              </a:ext>
            </a:extLst>
          </p:cNvPr>
          <p:cNvSpPr txBox="1"/>
          <p:nvPr/>
        </p:nvSpPr>
        <p:spPr>
          <a:xfrm>
            <a:off x="256414" y="1745769"/>
            <a:ext cx="90601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TEMPO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VCDs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20DEBA-6D9F-528E-754E-D67F62C56014}"/>
              </a:ext>
            </a:extLst>
          </p:cNvPr>
          <p:cNvSpPr txBox="1"/>
          <p:nvPr/>
        </p:nvSpPr>
        <p:spPr>
          <a:xfrm>
            <a:off x="277819" y="4109320"/>
            <a:ext cx="90601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TEMPO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 VCDs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647F25-6173-4CD5-22B1-FA41D51A1FB3}"/>
              </a:ext>
            </a:extLst>
          </p:cNvPr>
          <p:cNvSpPr txBox="1"/>
          <p:nvPr/>
        </p:nvSpPr>
        <p:spPr>
          <a:xfrm>
            <a:off x="7286854" y="1330126"/>
            <a:ext cx="2130711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TEMPO HCHO / 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A8F05F66-9BB5-7558-9A0C-95BD1BA6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13</a:t>
            </a:fld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BA59BD3-6E8D-B60F-A8CF-A07A0034110B}"/>
              </a:ext>
            </a:extLst>
          </p:cNvPr>
          <p:cNvSpPr txBox="1">
            <a:spLocks/>
          </p:cNvSpPr>
          <p:nvPr/>
        </p:nvSpPr>
        <p:spPr>
          <a:xfrm>
            <a:off x="11649" y="58745"/>
            <a:ext cx="10680596" cy="68097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ozone precursor characterization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5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036A-0B7E-1232-240D-5ABFB4EDAB85}"/>
              </a:ext>
            </a:extLst>
          </p:cNvPr>
          <p:cNvSpPr txBox="1">
            <a:spLocks/>
          </p:cNvSpPr>
          <p:nvPr/>
        </p:nvSpPr>
        <p:spPr>
          <a:xfrm>
            <a:off x="279825" y="184334"/>
            <a:ext cx="5492325" cy="62975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Conclusions &amp; Future Work</a:t>
            </a:r>
            <a:endParaRPr lang="en-US" sz="3600" b="1" kern="100" dirty="0"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466C5-41AC-F1B1-BA92-9B0E7D927E5E}"/>
              </a:ext>
            </a:extLst>
          </p:cNvPr>
          <p:cNvSpPr txBox="1"/>
          <p:nvPr/>
        </p:nvSpPr>
        <p:spPr>
          <a:xfrm>
            <a:off x="260513" y="770131"/>
            <a:ext cx="11462095" cy="540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STAQS campaign captured wide range of pollution events (high, moderate, low) driven by varying meteorological &amp; chemical conditions across NYC/LIS region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Multi-platform approach (surface monitors, lidar profiles, model output, Pandora, GCAS, TEMPO) provided comprehensive understanding of 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Intercomparisons between datasets filled temporal/spatial gaps &amp; emphasized importance of resolving sub-grid variability in complex coastal and urban–rural interface regions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GCAS &amp; TEMPO VCDs revealed key insights into NO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&amp; HCHO influences on coastal 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formation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Although TEMPO not operational during highest 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days, GCAS showed value of high-resolution VCDs for diagnosing coastal pollution accumulations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When available, TEMPO effectively captured sharp spatial/temporal gradients in NO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&amp; HCHO, supporting its value for forecasting and air quality mitigation planning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incorporate TEMPO 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products (0 – 2km), assess performance at urban–rural &amp; land–water interfaces</a:t>
            </a:r>
          </a:p>
          <a:p>
            <a:pPr marL="742950" lvl="1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evaluate effects of a priori profiles</a:t>
            </a:r>
          </a:p>
          <a:p>
            <a:pPr marL="742950" lvl="1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further investigation impact of land cover, land use maps, urban heating as drivers of BL evolution, sea breeze development, &amp; O</a:t>
            </a:r>
            <a:r>
              <a:rPr lang="en-US" sz="1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formation in modeling (WRF)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371BA-3C80-08CB-622C-E5715367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CF620-472B-94F1-3AE0-3FAEF8C8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531" y="-62053"/>
            <a:ext cx="984925" cy="984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8AB41-6089-B9D1-D398-696E021AD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053" y="-8376"/>
            <a:ext cx="1092317" cy="913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45570-3045-A8B7-7A95-96E606F98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8230" y="125228"/>
            <a:ext cx="1486283" cy="662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9FC7C2-90E6-8B14-6FB1-5B4A46899496}"/>
              </a:ext>
            </a:extLst>
          </p:cNvPr>
          <p:cNvSpPr/>
          <p:nvPr/>
        </p:nvSpPr>
        <p:spPr>
          <a:xfrm>
            <a:off x="285750" y="6162564"/>
            <a:ext cx="10972800" cy="10972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2D4D6-C56E-96E4-7B2C-64CEDF021511}"/>
              </a:ext>
            </a:extLst>
          </p:cNvPr>
          <p:cNvSpPr txBox="1"/>
          <p:nvPr/>
        </p:nvSpPr>
        <p:spPr>
          <a:xfrm>
            <a:off x="279825" y="6307106"/>
            <a:ext cx="413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contact: claudia.m.bernier@nasa.gov</a:t>
            </a:r>
          </a:p>
        </p:txBody>
      </p:sp>
    </p:spTree>
    <p:extLst>
      <p:ext uri="{BB962C8B-B14F-4D97-AF65-F5344CB8AC3E}">
        <p14:creationId xmlns:p14="http://schemas.microsoft.com/office/powerpoint/2010/main" val="338244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33297-473F-7BB3-8E15-EE174653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slides/info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C189F-30A8-0A82-F6B0-E955793E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3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7B5573-1BD3-1BCC-E51B-670C5934C4D0}"/>
              </a:ext>
            </a:extLst>
          </p:cNvPr>
          <p:cNvGraphicFramePr>
            <a:graphicFrameLocks noGrp="1"/>
          </p:cNvGraphicFramePr>
          <p:nvPr/>
        </p:nvGraphicFramePr>
        <p:xfrm>
          <a:off x="203021" y="846981"/>
          <a:ext cx="524728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52">
                  <a:extLst>
                    <a:ext uri="{9D8B030D-6E8A-4147-A177-3AD203B41FA5}">
                      <a16:colId xmlns:a16="http://schemas.microsoft.com/office/drawing/2014/main" val="3420445678"/>
                    </a:ext>
                  </a:extLst>
                </a:gridCol>
                <a:gridCol w="566596">
                  <a:extLst>
                    <a:ext uri="{9D8B030D-6E8A-4147-A177-3AD203B41FA5}">
                      <a16:colId xmlns:a16="http://schemas.microsoft.com/office/drawing/2014/main" val="2089109558"/>
                    </a:ext>
                  </a:extLst>
                </a:gridCol>
                <a:gridCol w="1108846">
                  <a:extLst>
                    <a:ext uri="{9D8B030D-6E8A-4147-A177-3AD203B41FA5}">
                      <a16:colId xmlns:a16="http://schemas.microsoft.com/office/drawing/2014/main" val="1951842969"/>
                    </a:ext>
                  </a:extLst>
                </a:gridCol>
                <a:gridCol w="968672">
                  <a:extLst>
                    <a:ext uri="{9D8B030D-6E8A-4147-A177-3AD203B41FA5}">
                      <a16:colId xmlns:a16="http://schemas.microsoft.com/office/drawing/2014/main" val="3686046067"/>
                    </a:ext>
                  </a:extLst>
                </a:gridCol>
                <a:gridCol w="1315417">
                  <a:extLst>
                    <a:ext uri="{9D8B030D-6E8A-4147-A177-3AD203B41FA5}">
                      <a16:colId xmlns:a16="http://schemas.microsoft.com/office/drawing/2014/main" val="1270450067"/>
                    </a:ext>
                  </a:extLst>
                </a:gridCol>
              </a:tblGrid>
              <a:tr h="22952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Table S2.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surface statistics model vs. observations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098419"/>
                  </a:ext>
                </a:extLst>
              </a:tr>
              <a:tr h="22952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 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domain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44525"/>
                  </a:ext>
                </a:extLst>
              </a:tr>
              <a:tr h="19321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 (ppb)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(ppb)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21040"/>
                  </a:ext>
                </a:extLst>
              </a:tr>
              <a:tr h="166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94148"/>
                  </a:ext>
                </a:extLst>
              </a:tr>
              <a:tr h="229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-19.1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066282"/>
                  </a:ext>
                </a:extLst>
              </a:tr>
              <a:tr h="229984">
                <a:tc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 (m/s, °)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(m/s, °)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110147"/>
                  </a:ext>
                </a:extLst>
              </a:tr>
              <a:tr h="229984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speed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954196"/>
                  </a:ext>
                </a:extLst>
              </a:tr>
              <a:tr h="229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direction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793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24B4DE-EDF1-1660-F315-5B39E7FF75EA}"/>
              </a:ext>
            </a:extLst>
          </p:cNvPr>
          <p:cNvGraphicFramePr>
            <a:graphicFrameLocks noGrp="1"/>
          </p:cNvGraphicFramePr>
          <p:nvPr/>
        </p:nvGraphicFramePr>
        <p:xfrm>
          <a:off x="5715630" y="846981"/>
          <a:ext cx="5247285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52">
                  <a:extLst>
                    <a:ext uri="{9D8B030D-6E8A-4147-A177-3AD203B41FA5}">
                      <a16:colId xmlns:a16="http://schemas.microsoft.com/office/drawing/2014/main" val="4034191199"/>
                    </a:ext>
                  </a:extLst>
                </a:gridCol>
                <a:gridCol w="566596">
                  <a:extLst>
                    <a:ext uri="{9D8B030D-6E8A-4147-A177-3AD203B41FA5}">
                      <a16:colId xmlns:a16="http://schemas.microsoft.com/office/drawing/2014/main" val="1867497951"/>
                    </a:ext>
                  </a:extLst>
                </a:gridCol>
                <a:gridCol w="218578">
                  <a:extLst>
                    <a:ext uri="{9D8B030D-6E8A-4147-A177-3AD203B41FA5}">
                      <a16:colId xmlns:a16="http://schemas.microsoft.com/office/drawing/2014/main" val="4030384387"/>
                    </a:ext>
                  </a:extLst>
                </a:gridCol>
                <a:gridCol w="890268">
                  <a:extLst>
                    <a:ext uri="{9D8B030D-6E8A-4147-A177-3AD203B41FA5}">
                      <a16:colId xmlns:a16="http://schemas.microsoft.com/office/drawing/2014/main" val="649738981"/>
                    </a:ext>
                  </a:extLst>
                </a:gridCol>
                <a:gridCol w="218578">
                  <a:extLst>
                    <a:ext uri="{9D8B030D-6E8A-4147-A177-3AD203B41FA5}">
                      <a16:colId xmlns:a16="http://schemas.microsoft.com/office/drawing/2014/main" val="1377877895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4237785566"/>
                    </a:ext>
                  </a:extLst>
                </a:gridCol>
                <a:gridCol w="218578">
                  <a:extLst>
                    <a:ext uri="{9D8B030D-6E8A-4147-A177-3AD203B41FA5}">
                      <a16:colId xmlns:a16="http://schemas.microsoft.com/office/drawing/2014/main" val="3912286968"/>
                    </a:ext>
                  </a:extLst>
                </a:gridCol>
                <a:gridCol w="1096840">
                  <a:extLst>
                    <a:ext uri="{9D8B030D-6E8A-4147-A177-3AD203B41FA5}">
                      <a16:colId xmlns:a16="http://schemas.microsoft.com/office/drawing/2014/main" val="3320202489"/>
                    </a:ext>
                  </a:extLst>
                </a:gridCol>
              </a:tblGrid>
              <a:tr h="229521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sub regions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914680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 (ppb)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(ppb)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00934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609077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722308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703312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85160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4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348193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193013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4081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342726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 (m/s, °)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(m/s, °)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903024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speed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746981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438911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99419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45068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direction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945425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65.5</a:t>
                      </a:r>
                      <a:r>
                        <a:rPr lang="en-US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92865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-5.7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54.1</a:t>
                      </a:r>
                      <a:r>
                        <a:rPr lang="en-US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317392"/>
                  </a:ext>
                </a:extLst>
              </a:tr>
              <a:tr h="2295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coastal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56.1</a:t>
                      </a:r>
                      <a:r>
                        <a:rPr lang="en-US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775927"/>
                  </a:ext>
                </a:extLst>
              </a:tr>
            </a:tbl>
          </a:graphicData>
        </a:graphic>
      </p:graphicFrame>
      <p:sp>
        <p:nvSpPr>
          <p:cNvPr id="4" name="Title 4">
            <a:extLst>
              <a:ext uri="{FF2B5EF4-FFF2-40B4-BE49-F238E27FC236}">
                <a16:creationId xmlns:a16="http://schemas.microsoft.com/office/drawing/2014/main" id="{7CCFDB3E-5457-F7ED-32D1-8C2E60C527F5}"/>
              </a:ext>
            </a:extLst>
          </p:cNvPr>
          <p:cNvSpPr txBox="1">
            <a:spLocks/>
          </p:cNvSpPr>
          <p:nvPr/>
        </p:nvSpPr>
        <p:spPr>
          <a:xfrm>
            <a:off x="203021" y="206064"/>
            <a:ext cx="5605595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model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7277B-A067-99D0-6E3B-322AC5DC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73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4">
            <a:extLst>
              <a:ext uri="{FF2B5EF4-FFF2-40B4-BE49-F238E27FC236}">
                <a16:creationId xmlns:a16="http://schemas.microsoft.com/office/drawing/2014/main" id="{CF3ADA48-D2DD-E192-2D78-0240468D1264}"/>
              </a:ext>
            </a:extLst>
          </p:cNvPr>
          <p:cNvSpPr txBox="1">
            <a:spLocks/>
          </p:cNvSpPr>
          <p:nvPr/>
        </p:nvSpPr>
        <p:spPr>
          <a:xfrm>
            <a:off x="54975" y="167439"/>
            <a:ext cx="8905461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model performance across domain resolutions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54A123-171D-4A30-7C0D-7C515F31F5C4}"/>
              </a:ext>
            </a:extLst>
          </p:cNvPr>
          <p:cNvGraphicFramePr>
            <a:graphicFrameLocks noGrp="1"/>
          </p:cNvGraphicFramePr>
          <p:nvPr/>
        </p:nvGraphicFramePr>
        <p:xfrm>
          <a:off x="265360" y="766328"/>
          <a:ext cx="7324163" cy="3556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43">
                  <a:extLst>
                    <a:ext uri="{9D8B030D-6E8A-4147-A177-3AD203B41FA5}">
                      <a16:colId xmlns:a16="http://schemas.microsoft.com/office/drawing/2014/main" val="2640513726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4236983241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1134578972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4168383432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18675155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990345456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1324019122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769637553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2867143443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1806634939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2539008814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627119491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3529843423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4038406070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270766358"/>
                    </a:ext>
                  </a:extLst>
                </a:gridCol>
                <a:gridCol w="457648">
                  <a:extLst>
                    <a:ext uri="{9D8B030D-6E8A-4147-A177-3AD203B41FA5}">
                      <a16:colId xmlns:a16="http://schemas.microsoft.com/office/drawing/2014/main" val="2825625713"/>
                    </a:ext>
                  </a:extLst>
                </a:gridCol>
              </a:tblGrid>
              <a:tr h="2340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378764"/>
                  </a:ext>
                </a:extLst>
              </a:tr>
              <a:tr h="273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111450"/>
                  </a:ext>
                </a:extLst>
              </a:tr>
              <a:tr h="240454">
                <a:tc gridSpan="1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Domain average full campaign period: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0726 – 0816 (11 – 23 UTC)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04127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23082"/>
                  </a:ext>
                </a:extLst>
              </a:tr>
              <a:tr h="3081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960437"/>
                  </a:ext>
                </a:extLst>
              </a:tr>
              <a:tr h="322156">
                <a:tc gridSpan="1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54235"/>
                  </a:ext>
                </a:extLst>
              </a:tr>
              <a:tr h="262467">
                <a:tc gridSpan="1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Domain average one day: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0726 (11 – 23 UTC)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045673"/>
                  </a:ext>
                </a:extLst>
              </a:tr>
              <a:tr h="3081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237692"/>
                  </a:ext>
                </a:extLst>
              </a:tr>
              <a:tr h="3081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443354"/>
                  </a:ext>
                </a:extLst>
              </a:tr>
              <a:tr h="281095">
                <a:tc gridSpan="1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Domain average one day: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0802 (11 – 23 UTC)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292474"/>
                  </a:ext>
                </a:extLst>
              </a:tr>
              <a:tr h="3081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51717"/>
                  </a:ext>
                </a:extLst>
              </a:tr>
              <a:tr h="3081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en-US" sz="1200" b="1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05525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B7064C08-EE4C-6BDF-F8D0-6CC373C8CC7A}"/>
              </a:ext>
            </a:extLst>
          </p:cNvPr>
          <p:cNvSpPr txBox="1"/>
          <p:nvPr/>
        </p:nvSpPr>
        <p:spPr>
          <a:xfrm>
            <a:off x="8110329" y="732786"/>
            <a:ext cx="37172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Benefit of higher resolution not necessarily linear finer grid sizes &amp; also varies by day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esolution might not significantly improve predictions, but better captures spatial distributions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Detailed spatiotemporal info important in complex regions with fine meteorological processes &amp; emissions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891724-57AC-B7DB-4AE1-ECB9D3F9A077}"/>
              </a:ext>
            </a:extLst>
          </p:cNvPr>
          <p:cNvGrpSpPr/>
          <p:nvPr/>
        </p:nvGrpSpPr>
        <p:grpSpPr>
          <a:xfrm>
            <a:off x="5402" y="4426105"/>
            <a:ext cx="10542247" cy="2403983"/>
            <a:chOff x="5402" y="4718944"/>
            <a:chExt cx="9931715" cy="2138316"/>
          </a:xfrm>
        </p:grpSpPr>
        <p:pic>
          <p:nvPicPr>
            <p:cNvPr id="53" name="Picture 52" descr="Chart&#10;&#10;AI-generated content may be incorrect.">
              <a:extLst>
                <a:ext uri="{FF2B5EF4-FFF2-40B4-BE49-F238E27FC236}">
                  <a16:creationId xmlns:a16="http://schemas.microsoft.com/office/drawing/2014/main" id="{A0AB644B-9AC5-8865-FE7A-2A915E1E0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748" b="1203"/>
            <a:stretch/>
          </p:blipFill>
          <p:spPr>
            <a:xfrm>
              <a:off x="6391585" y="5056042"/>
              <a:ext cx="2967770" cy="1793178"/>
            </a:xfrm>
            <a:prstGeom prst="rect">
              <a:avLst/>
            </a:prstGeom>
          </p:spPr>
        </p:pic>
        <p:pic>
          <p:nvPicPr>
            <p:cNvPr id="57" name="Picture 56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8B4CFB68-471A-6E74-95BF-86A4D80AC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204" r="884" b="2074"/>
            <a:stretch/>
          </p:blipFill>
          <p:spPr>
            <a:xfrm>
              <a:off x="3351555" y="5052534"/>
              <a:ext cx="2951260" cy="1793504"/>
            </a:xfrm>
            <a:prstGeom prst="rect">
              <a:avLst/>
            </a:prstGeom>
          </p:spPr>
        </p:pic>
        <p:pic>
          <p:nvPicPr>
            <p:cNvPr id="55" name="Picture 54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9FD6B3B4-170A-7AE3-E48C-B7991E909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160" b="2547"/>
            <a:stretch/>
          </p:blipFill>
          <p:spPr>
            <a:xfrm>
              <a:off x="5402" y="5058321"/>
              <a:ext cx="3290716" cy="1798939"/>
            </a:xfrm>
            <a:prstGeom prst="rect">
              <a:avLst/>
            </a:prstGeom>
          </p:spPr>
        </p:pic>
        <p:pic>
          <p:nvPicPr>
            <p:cNvPr id="59" name="Picture 58" descr="A picture containing timeline&#10;&#10;AI-generated content may be incorrect.">
              <a:extLst>
                <a:ext uri="{FF2B5EF4-FFF2-40B4-BE49-F238E27FC236}">
                  <a16:creationId xmlns:a16="http://schemas.microsoft.com/office/drawing/2014/main" id="{E6F3FBD9-4721-4670-14A5-D496AE848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794"/>
            <a:stretch/>
          </p:blipFill>
          <p:spPr>
            <a:xfrm>
              <a:off x="9369896" y="4718944"/>
              <a:ext cx="567221" cy="213623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2BD3D2-2265-05DE-3083-4E9487549BD1}"/>
                </a:ext>
              </a:extLst>
            </p:cNvPr>
            <p:cNvSpPr txBox="1"/>
            <p:nvPr/>
          </p:nvSpPr>
          <p:spPr>
            <a:xfrm>
              <a:off x="375161" y="5114960"/>
              <a:ext cx="1607905" cy="27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0802 (19:00 UTC)</a:t>
              </a:r>
              <a:endParaRPr lang="en-US" sz="1400" b="1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1C7A10-B601-C965-0DE6-A6C5F4121DD3}"/>
                </a:ext>
              </a:extLst>
            </p:cNvPr>
            <p:cNvSpPr txBox="1"/>
            <p:nvPr/>
          </p:nvSpPr>
          <p:spPr>
            <a:xfrm>
              <a:off x="6397210" y="4833573"/>
              <a:ext cx="2903066" cy="2440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d03</a:t>
              </a:r>
              <a:endParaRPr lang="en-US" sz="20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DD0F56-2C49-47CA-5A5F-D4F945639C08}"/>
                </a:ext>
              </a:extLst>
            </p:cNvPr>
            <p:cNvSpPr txBox="1"/>
            <p:nvPr/>
          </p:nvSpPr>
          <p:spPr>
            <a:xfrm>
              <a:off x="3377735" y="4837243"/>
              <a:ext cx="2907792" cy="2440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d02</a:t>
              </a:r>
              <a:endParaRPr lang="en-US" sz="20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02DC8F-C45C-91C9-EB45-22643F41B42C}"/>
                </a:ext>
              </a:extLst>
            </p:cNvPr>
            <p:cNvSpPr txBox="1"/>
            <p:nvPr/>
          </p:nvSpPr>
          <p:spPr>
            <a:xfrm>
              <a:off x="370251" y="4838134"/>
              <a:ext cx="2911681" cy="2440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d01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0470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BBE210-5A6A-F3D6-215F-CF496FA5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977" y="3252873"/>
            <a:ext cx="2061666" cy="13828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94DF3F-5641-3936-E8F7-BAA88214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58" y="5051751"/>
            <a:ext cx="2079280" cy="140472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047C8-4A6D-CABA-EC01-6ABBB7464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978" y="1470753"/>
            <a:ext cx="2079280" cy="13779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96B9739-180A-F560-7F51-B825465EA4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15"/>
          <a:stretch/>
        </p:blipFill>
        <p:spPr>
          <a:xfrm>
            <a:off x="4813431" y="1345955"/>
            <a:ext cx="2474398" cy="16836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E755BC-BA97-B71B-3518-D74EFEF49B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258"/>
          <a:stretch/>
        </p:blipFill>
        <p:spPr>
          <a:xfrm>
            <a:off x="4910859" y="4971031"/>
            <a:ext cx="2534052" cy="16995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056A8F-26D7-F3DA-B692-24D7360261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273"/>
          <a:stretch/>
        </p:blipFill>
        <p:spPr>
          <a:xfrm>
            <a:off x="4827905" y="3173964"/>
            <a:ext cx="2474398" cy="1651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558018-CC88-5B8E-B9AC-A3DF5C38C1B3}"/>
              </a:ext>
            </a:extLst>
          </p:cNvPr>
          <p:cNvSpPr txBox="1"/>
          <p:nvPr/>
        </p:nvSpPr>
        <p:spPr>
          <a:xfrm>
            <a:off x="5276861" y="1532879"/>
            <a:ext cx="670376" cy="341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&gt; 3</a:t>
            </a:r>
          </a:p>
          <a:p>
            <a:r>
              <a:rPr lang="en-US" sz="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&lt;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F4667-E9EA-4BFF-9683-04662C5284A3}"/>
              </a:ext>
            </a:extLst>
          </p:cNvPr>
          <p:cNvSpPr txBox="1"/>
          <p:nvPr/>
        </p:nvSpPr>
        <p:spPr>
          <a:xfrm>
            <a:off x="5288260" y="5157197"/>
            <a:ext cx="670376" cy="341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&gt; 3</a:t>
            </a:r>
          </a:p>
          <a:p>
            <a:r>
              <a:rPr lang="en-US" sz="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&lt; 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22C6D5-86A5-77B8-6E21-47169FEA6BC2}"/>
              </a:ext>
            </a:extLst>
          </p:cNvPr>
          <p:cNvSpPr txBox="1"/>
          <p:nvPr/>
        </p:nvSpPr>
        <p:spPr>
          <a:xfrm>
            <a:off x="5217227" y="3358833"/>
            <a:ext cx="670376" cy="341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&gt; 3</a:t>
            </a:r>
          </a:p>
          <a:p>
            <a:r>
              <a:rPr lang="en-US" sz="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WSPD &lt; 3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A657928-FDAD-EEC8-91B1-0BAA02C88B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768" y="1321254"/>
            <a:ext cx="2474397" cy="1671658"/>
          </a:xfrm>
          <a:prstGeom prst="rect">
            <a:avLst/>
          </a:prstGeom>
        </p:spPr>
      </p:pic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9399624E-2E8D-073A-AB94-B50A505650B5}"/>
              </a:ext>
            </a:extLst>
          </p:cNvPr>
          <p:cNvGraphicFramePr>
            <a:graphicFrameLocks noGrp="1"/>
          </p:cNvGraphicFramePr>
          <p:nvPr/>
        </p:nvGraphicFramePr>
        <p:xfrm>
          <a:off x="113529" y="1339975"/>
          <a:ext cx="2231391" cy="150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893">
                  <a:extLst>
                    <a:ext uri="{9D8B030D-6E8A-4147-A177-3AD203B41FA5}">
                      <a16:colId xmlns:a16="http://schemas.microsoft.com/office/drawing/2014/main" val="1847895294"/>
                    </a:ext>
                  </a:extLst>
                </a:gridCol>
                <a:gridCol w="479743">
                  <a:extLst>
                    <a:ext uri="{9D8B030D-6E8A-4147-A177-3AD203B41FA5}">
                      <a16:colId xmlns:a16="http://schemas.microsoft.com/office/drawing/2014/main" val="3436933797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800719672"/>
                    </a:ext>
                  </a:extLst>
                </a:gridCol>
              </a:tblGrid>
              <a:tr h="210416">
                <a:tc>
                  <a:txBody>
                    <a:bodyPr/>
                    <a:lstStyle/>
                    <a:p>
                      <a:endParaRPr lang="en-US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81737"/>
                  </a:ext>
                </a:extLst>
              </a:tr>
              <a:tr h="195838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33374"/>
                  </a:ext>
                </a:extLst>
              </a:tr>
              <a:tr h="19120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Normalized 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84490"/>
                  </a:ext>
                </a:extLst>
              </a:tr>
              <a:tr h="226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0.69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84606"/>
                  </a:ext>
                </a:extLst>
              </a:tr>
              <a:tr h="218661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Root Mean Squared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902"/>
                  </a:ext>
                </a:extLst>
              </a:tr>
              <a:tr h="198783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Absolute Error: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28268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A4ADF0B9-6E95-08BE-361D-C19D408014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0983" y="4979125"/>
            <a:ext cx="2534052" cy="1683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7C06A9-F28C-C2D2-137E-F806AACC6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497"/>
          <a:stretch/>
        </p:blipFill>
        <p:spPr>
          <a:xfrm>
            <a:off x="2355042" y="3143381"/>
            <a:ext cx="2495124" cy="1683684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4C71707-53C2-7FBA-7B50-F472E10EA6A8}"/>
              </a:ext>
            </a:extLst>
          </p:cNvPr>
          <p:cNvGraphicFramePr>
            <a:graphicFrameLocks noGrp="1"/>
          </p:cNvGraphicFramePr>
          <p:nvPr/>
        </p:nvGraphicFramePr>
        <p:xfrm>
          <a:off x="113529" y="3199055"/>
          <a:ext cx="2231391" cy="150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893">
                  <a:extLst>
                    <a:ext uri="{9D8B030D-6E8A-4147-A177-3AD203B41FA5}">
                      <a16:colId xmlns:a16="http://schemas.microsoft.com/office/drawing/2014/main" val="1847895294"/>
                    </a:ext>
                  </a:extLst>
                </a:gridCol>
                <a:gridCol w="479743">
                  <a:extLst>
                    <a:ext uri="{9D8B030D-6E8A-4147-A177-3AD203B41FA5}">
                      <a16:colId xmlns:a16="http://schemas.microsoft.com/office/drawing/2014/main" val="3436933797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800719672"/>
                    </a:ext>
                  </a:extLst>
                </a:gridCol>
              </a:tblGrid>
              <a:tr h="210416">
                <a:tc>
                  <a:txBody>
                    <a:bodyPr/>
                    <a:lstStyle/>
                    <a:p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81737"/>
                  </a:ext>
                </a:extLst>
              </a:tr>
              <a:tr h="195838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33374"/>
                  </a:ext>
                </a:extLst>
              </a:tr>
              <a:tr h="19120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Normalized 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84490"/>
                  </a:ext>
                </a:extLst>
              </a:tr>
              <a:tr h="226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0.72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84606"/>
                  </a:ext>
                </a:extLst>
              </a:tr>
              <a:tr h="218661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Root Mean Squared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902"/>
                  </a:ext>
                </a:extLst>
              </a:tr>
              <a:tr h="198783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Absolute Error: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28268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A2B9356-C60A-D203-F72F-3657C91BEB80}"/>
              </a:ext>
            </a:extLst>
          </p:cNvPr>
          <p:cNvGraphicFramePr>
            <a:graphicFrameLocks noGrp="1"/>
          </p:cNvGraphicFramePr>
          <p:nvPr/>
        </p:nvGraphicFramePr>
        <p:xfrm>
          <a:off x="107952" y="5077685"/>
          <a:ext cx="2231391" cy="150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893">
                  <a:extLst>
                    <a:ext uri="{9D8B030D-6E8A-4147-A177-3AD203B41FA5}">
                      <a16:colId xmlns:a16="http://schemas.microsoft.com/office/drawing/2014/main" val="1847895294"/>
                    </a:ext>
                  </a:extLst>
                </a:gridCol>
                <a:gridCol w="479743">
                  <a:extLst>
                    <a:ext uri="{9D8B030D-6E8A-4147-A177-3AD203B41FA5}">
                      <a16:colId xmlns:a16="http://schemas.microsoft.com/office/drawing/2014/main" val="3436933797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800719672"/>
                    </a:ext>
                  </a:extLst>
                </a:gridCol>
              </a:tblGrid>
              <a:tr h="210416">
                <a:tc>
                  <a:txBody>
                    <a:bodyPr/>
                    <a:lstStyle/>
                    <a:p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981737"/>
                  </a:ext>
                </a:extLst>
              </a:tr>
              <a:tr h="195838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lang="en-US" sz="900" dirty="0"/>
                        <a:t>-5.2</a:t>
                      </a:r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33374"/>
                  </a:ext>
                </a:extLst>
              </a:tr>
              <a:tr h="19120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Normalized Mean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84490"/>
                  </a:ext>
                </a:extLst>
              </a:tr>
              <a:tr h="226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0.73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84606"/>
                  </a:ext>
                </a:extLst>
              </a:tr>
              <a:tr h="218661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Root Mean Squared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57.8</a:t>
                      </a:r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902"/>
                  </a:ext>
                </a:extLst>
              </a:tr>
              <a:tr h="198783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Absolute Error: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39.4</a:t>
                      </a:r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28268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5E870A5-0C01-879F-0F76-F87250AA7BC7}"/>
              </a:ext>
            </a:extLst>
          </p:cNvPr>
          <p:cNvSpPr txBox="1"/>
          <p:nvPr/>
        </p:nvSpPr>
        <p:spPr>
          <a:xfrm>
            <a:off x="34016" y="2858251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D02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F0236F3-E8AD-2A5E-2695-D791523087BA}"/>
              </a:ext>
            </a:extLst>
          </p:cNvPr>
          <p:cNvCxnSpPr>
            <a:cxnSpLocks/>
          </p:cNvCxnSpPr>
          <p:nvPr/>
        </p:nvCxnSpPr>
        <p:spPr>
          <a:xfrm>
            <a:off x="7156368" y="5023599"/>
            <a:ext cx="457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40C911E-C782-F678-8CD9-FEA823993612}"/>
              </a:ext>
            </a:extLst>
          </p:cNvPr>
          <p:cNvSpPr txBox="1"/>
          <p:nvPr/>
        </p:nvSpPr>
        <p:spPr>
          <a:xfrm>
            <a:off x="9479637" y="1538772"/>
            <a:ext cx="25340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Statistically wind speed &amp; direction improve with finer simulations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Winds tend to be more variable at lower speeds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If we filter out winds less than 3 m/s we get a better correlation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 shows how the model is better able to capture wind direction at higher speeds</a:t>
            </a:r>
          </a:p>
          <a:p>
            <a:pPr marL="228600" indent="-228600">
              <a:buFont typeface="Courier New" panose="02070309020205020404" pitchFamily="49" charset="0"/>
              <a:buChar char="o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8EB368-306F-62A7-AD99-C849D69ADF03}"/>
              </a:ext>
            </a:extLst>
          </p:cNvPr>
          <p:cNvSpPr txBox="1"/>
          <p:nvPr/>
        </p:nvSpPr>
        <p:spPr>
          <a:xfrm>
            <a:off x="34016" y="4736895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D03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07FC91-2690-C40D-E333-9C954E7138AE}"/>
              </a:ext>
            </a:extLst>
          </p:cNvPr>
          <p:cNvSpPr txBox="1"/>
          <p:nvPr/>
        </p:nvSpPr>
        <p:spPr>
          <a:xfrm>
            <a:off x="2475391" y="1058955"/>
            <a:ext cx="70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WSPD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5A323D-149D-D916-1FD1-5A5723501681}"/>
              </a:ext>
            </a:extLst>
          </p:cNvPr>
          <p:cNvSpPr txBox="1"/>
          <p:nvPr/>
        </p:nvSpPr>
        <p:spPr>
          <a:xfrm>
            <a:off x="4983600" y="1061057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WDIR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A95A19-ABBB-5A53-F9F2-53A6ECE01EE3}"/>
              </a:ext>
            </a:extLst>
          </p:cNvPr>
          <p:cNvSpPr txBox="1"/>
          <p:nvPr/>
        </p:nvSpPr>
        <p:spPr>
          <a:xfrm>
            <a:off x="34016" y="999171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D01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BF124F7-AFC6-7CC1-3081-29986B072FEB}"/>
              </a:ext>
            </a:extLst>
          </p:cNvPr>
          <p:cNvCxnSpPr>
            <a:cxnSpLocks/>
          </p:cNvCxnSpPr>
          <p:nvPr/>
        </p:nvCxnSpPr>
        <p:spPr>
          <a:xfrm>
            <a:off x="7090464" y="3225235"/>
            <a:ext cx="457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62D7095-02D3-AB90-91A7-F887B68EC2F8}"/>
              </a:ext>
            </a:extLst>
          </p:cNvPr>
          <p:cNvCxnSpPr>
            <a:cxnSpLocks/>
          </p:cNvCxnSpPr>
          <p:nvPr/>
        </p:nvCxnSpPr>
        <p:spPr>
          <a:xfrm>
            <a:off x="7050418" y="1399281"/>
            <a:ext cx="457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4">
            <a:extLst>
              <a:ext uri="{FF2B5EF4-FFF2-40B4-BE49-F238E27FC236}">
                <a16:creationId xmlns:a16="http://schemas.microsoft.com/office/drawing/2014/main" id="{17ABEFEC-69E5-5F42-343A-EE3249087CED}"/>
              </a:ext>
            </a:extLst>
          </p:cNvPr>
          <p:cNvSpPr txBox="1">
            <a:spLocks/>
          </p:cNvSpPr>
          <p:nvPr/>
        </p:nvSpPr>
        <p:spPr>
          <a:xfrm>
            <a:off x="46266" y="106476"/>
            <a:ext cx="8905461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model performance across domain resolutions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D5A8F7-D0EA-72BF-02F8-333F1CEE2655}"/>
              </a:ext>
            </a:extLst>
          </p:cNvPr>
          <p:cNvSpPr txBox="1"/>
          <p:nvPr/>
        </p:nvSpPr>
        <p:spPr>
          <a:xfrm>
            <a:off x="1631536" y="710087"/>
            <a:ext cx="724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Domain average winds overall stations: 07/26 – 08/16 (11:00 – 23:00 UTC)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66EAD90-D642-7F95-C7B7-C12AA98E44B1}"/>
              </a:ext>
            </a:extLst>
          </p:cNvPr>
          <p:cNvSpPr txBox="1"/>
          <p:nvPr/>
        </p:nvSpPr>
        <p:spPr>
          <a:xfrm>
            <a:off x="109675" y="1061117"/>
            <a:ext cx="2231391" cy="274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D01</a:t>
            </a:r>
            <a:endParaRPr lang="en-US" sz="2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AD4F65-3F7D-4825-CDDF-F36E7A57B550}"/>
              </a:ext>
            </a:extLst>
          </p:cNvPr>
          <p:cNvSpPr txBox="1"/>
          <p:nvPr/>
        </p:nvSpPr>
        <p:spPr>
          <a:xfrm>
            <a:off x="109674" y="2923145"/>
            <a:ext cx="2231391" cy="274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D02</a:t>
            </a:r>
            <a:endParaRPr lang="en-US" sz="2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DC8B5D3-62CC-52AB-CB84-E3719B1A2288}"/>
              </a:ext>
            </a:extLst>
          </p:cNvPr>
          <p:cNvSpPr txBox="1"/>
          <p:nvPr/>
        </p:nvSpPr>
        <p:spPr>
          <a:xfrm>
            <a:off x="103959" y="4798707"/>
            <a:ext cx="2231391" cy="274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D03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82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&#10;&#10;AI-generated content may be incorrect.">
            <a:extLst>
              <a:ext uri="{FF2B5EF4-FFF2-40B4-BE49-F238E27FC236}">
                <a16:creationId xmlns:a16="http://schemas.microsoft.com/office/drawing/2014/main" id="{A59B473C-8F17-FF61-6DB7-FEA7702A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63"/>
          <a:stretch>
            <a:fillRect/>
          </a:stretch>
        </p:blipFill>
        <p:spPr>
          <a:xfrm>
            <a:off x="5333825" y="5091429"/>
            <a:ext cx="2212108" cy="1760591"/>
          </a:xfrm>
          <a:prstGeom prst="rect">
            <a:avLst/>
          </a:prstGeom>
        </p:spPr>
      </p:pic>
      <p:pic>
        <p:nvPicPr>
          <p:cNvPr id="19" name="Picture 18" descr="Chart&#10;&#10;AI-generated content may be incorrect.">
            <a:extLst>
              <a:ext uri="{FF2B5EF4-FFF2-40B4-BE49-F238E27FC236}">
                <a16:creationId xmlns:a16="http://schemas.microsoft.com/office/drawing/2014/main" id="{F77C0BAC-110C-8FC3-DF05-DDCB45FD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3"/>
          <a:stretch>
            <a:fillRect/>
          </a:stretch>
        </p:blipFill>
        <p:spPr>
          <a:xfrm>
            <a:off x="7550671" y="5099963"/>
            <a:ext cx="2212108" cy="1767495"/>
          </a:xfrm>
          <a:prstGeom prst="rect">
            <a:avLst/>
          </a:prstGeom>
        </p:spPr>
      </p:pic>
      <p:pic>
        <p:nvPicPr>
          <p:cNvPr id="18" name="Picture 17" descr="Chart&#10;&#10;AI-generated content may be incorrect.">
            <a:extLst>
              <a:ext uri="{FF2B5EF4-FFF2-40B4-BE49-F238E27FC236}">
                <a16:creationId xmlns:a16="http://schemas.microsoft.com/office/drawing/2014/main" id="{2FC28ED4-C218-14E8-84D7-7A1E6F6C1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1"/>
          <a:stretch>
            <a:fillRect/>
          </a:stretch>
        </p:blipFill>
        <p:spPr>
          <a:xfrm>
            <a:off x="3087014" y="5092146"/>
            <a:ext cx="2223200" cy="1767494"/>
          </a:xfrm>
          <a:prstGeom prst="rect">
            <a:avLst/>
          </a:prstGeom>
        </p:spPr>
      </p:pic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EBC66B00-AEF9-062C-B0CD-9EABBAC7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20"/>
          <a:stretch>
            <a:fillRect/>
          </a:stretch>
        </p:blipFill>
        <p:spPr>
          <a:xfrm>
            <a:off x="5290328" y="3118274"/>
            <a:ext cx="2222088" cy="1771287"/>
          </a:xfrm>
          <a:prstGeom prst="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7EC721C5-6C93-48B6-1D5A-58916F730B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93"/>
          <a:stretch>
            <a:fillRect/>
          </a:stretch>
        </p:blipFill>
        <p:spPr>
          <a:xfrm>
            <a:off x="3082215" y="3121742"/>
            <a:ext cx="2204818" cy="1771287"/>
          </a:xfrm>
          <a:prstGeom prst="rect">
            <a:avLst/>
          </a:prstGeom>
        </p:spPr>
      </p:pic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7359834C-334B-8270-83F1-743B0F91CF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009"/>
          <a:stretch>
            <a:fillRect/>
          </a:stretch>
        </p:blipFill>
        <p:spPr>
          <a:xfrm>
            <a:off x="5315115" y="1146340"/>
            <a:ext cx="2228746" cy="1789847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2286B15C-BABA-D53B-5153-4F346DB6FA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455" t="387" r="-886" b="-387"/>
          <a:stretch>
            <a:fillRect/>
          </a:stretch>
        </p:blipFill>
        <p:spPr>
          <a:xfrm>
            <a:off x="3090380" y="1164902"/>
            <a:ext cx="2265116" cy="1778173"/>
          </a:xfrm>
          <a:prstGeom prst="rect">
            <a:avLst/>
          </a:prstGeom>
        </p:spPr>
      </p:pic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B4537A5C-333E-1D12-67B7-A6EDEF734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827" y="1147626"/>
            <a:ext cx="2653553" cy="1788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2C267-22A1-32CF-52FF-03F8116F1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3079" y="1139452"/>
            <a:ext cx="564001" cy="152611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54A3D93-424E-0CB1-28AA-3E1F99722518}"/>
              </a:ext>
            </a:extLst>
          </p:cNvPr>
          <p:cNvSpPr txBox="1">
            <a:spLocks/>
          </p:cNvSpPr>
          <p:nvPr/>
        </p:nvSpPr>
        <p:spPr>
          <a:xfrm>
            <a:off x="162497" y="66376"/>
            <a:ext cx="9965446" cy="9115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Evaluating model spatiotemporal performance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~ using TOLNet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C8CBD-8188-FFB7-7422-A3387CB65225}"/>
              </a:ext>
            </a:extLst>
          </p:cNvPr>
          <p:cNvSpPr txBox="1"/>
          <p:nvPr/>
        </p:nvSpPr>
        <p:spPr>
          <a:xfrm>
            <a:off x="807770" y="948614"/>
            <a:ext cx="2023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NYTOLS lidar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7CADF-EF88-D8E2-5046-D101055E34E3}"/>
              </a:ext>
            </a:extLst>
          </p:cNvPr>
          <p:cNvSpPr txBox="1"/>
          <p:nvPr/>
        </p:nvSpPr>
        <p:spPr>
          <a:xfrm>
            <a:off x="3041840" y="945677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TROPOZ lidar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12E55-D82F-87E9-8920-1EA2AC4A0CFE}"/>
              </a:ext>
            </a:extLst>
          </p:cNvPr>
          <p:cNvSpPr txBox="1"/>
          <p:nvPr/>
        </p:nvSpPr>
        <p:spPr>
          <a:xfrm>
            <a:off x="5266970" y="948614"/>
            <a:ext cx="188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TOPAZ lidar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59215-0AA2-874F-A629-9110F5069B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19" y="3114966"/>
            <a:ext cx="2627696" cy="1778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366C4-8CF6-1E4D-401C-17751A3BE448}"/>
              </a:ext>
            </a:extLst>
          </p:cNvPr>
          <p:cNvSpPr txBox="1"/>
          <p:nvPr/>
        </p:nvSpPr>
        <p:spPr>
          <a:xfrm>
            <a:off x="796865" y="2918443"/>
            <a:ext cx="2023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NYTOLS lidar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6FD90-EB00-E0E4-D160-BAE37AFBF1E2}"/>
              </a:ext>
            </a:extLst>
          </p:cNvPr>
          <p:cNvSpPr txBox="1"/>
          <p:nvPr/>
        </p:nvSpPr>
        <p:spPr>
          <a:xfrm>
            <a:off x="3027639" y="2921670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TROPOZ lidar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DA344-1B6D-5A86-282C-43DC056DC139}"/>
              </a:ext>
            </a:extLst>
          </p:cNvPr>
          <p:cNvSpPr txBox="1"/>
          <p:nvPr/>
        </p:nvSpPr>
        <p:spPr>
          <a:xfrm>
            <a:off x="5252769" y="2933153"/>
            <a:ext cx="188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TOPAZ lidar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1FD1F-36E2-4853-B4CA-A65FE54B1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3922" y="3114966"/>
            <a:ext cx="564001" cy="1526119"/>
          </a:xfrm>
          <a:prstGeom prst="rect">
            <a:avLst/>
          </a:prstGeom>
        </p:spPr>
      </p:pic>
      <p:pic>
        <p:nvPicPr>
          <p:cNvPr id="17" name="Picture 16" descr="Chart&#10;&#10;AI-generated content may be incorrect.">
            <a:extLst>
              <a:ext uri="{FF2B5EF4-FFF2-40B4-BE49-F238E27FC236}">
                <a16:creationId xmlns:a16="http://schemas.microsoft.com/office/drawing/2014/main" id="{0E991F2D-D95C-9D88-EF17-7A4489EEBC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598" y="5092146"/>
            <a:ext cx="2626912" cy="17753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5C68F-C4DA-C265-6A65-4009CF97177A}"/>
              </a:ext>
            </a:extLst>
          </p:cNvPr>
          <p:cNvSpPr txBox="1"/>
          <p:nvPr/>
        </p:nvSpPr>
        <p:spPr>
          <a:xfrm>
            <a:off x="830129" y="4888272"/>
            <a:ext cx="2023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NYTOLS lidar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199784-AFB2-4269-977A-6C4EA090FFA2}"/>
              </a:ext>
            </a:extLst>
          </p:cNvPr>
          <p:cNvSpPr txBox="1"/>
          <p:nvPr/>
        </p:nvSpPr>
        <p:spPr>
          <a:xfrm>
            <a:off x="3026405" y="4890269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TROPOZ lidar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903678-69DA-1731-C547-BB7AE7C5BB0B}"/>
              </a:ext>
            </a:extLst>
          </p:cNvPr>
          <p:cNvSpPr txBox="1"/>
          <p:nvPr/>
        </p:nvSpPr>
        <p:spPr>
          <a:xfrm>
            <a:off x="5268627" y="4884660"/>
            <a:ext cx="188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TOPAZ lidar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691FB7-64D0-2D02-E489-82F6DAB6A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7517" y="5086336"/>
            <a:ext cx="564001" cy="15261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4223CDC-1E3E-F4BE-DCBF-0AEBD3FABDD0}"/>
              </a:ext>
            </a:extLst>
          </p:cNvPr>
          <p:cNvSpPr txBox="1"/>
          <p:nvPr/>
        </p:nvSpPr>
        <p:spPr>
          <a:xfrm>
            <a:off x="7496626" y="4894642"/>
            <a:ext cx="1802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- LMOL lidar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C8CDA1-7CEB-6234-6D2B-9E6B28E4C37C}"/>
              </a:ext>
            </a:extLst>
          </p:cNvPr>
          <p:cNvSpPr txBox="1"/>
          <p:nvPr/>
        </p:nvSpPr>
        <p:spPr>
          <a:xfrm>
            <a:off x="8174584" y="1146340"/>
            <a:ext cx="3906718" cy="318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ts val="23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results depending on the type of pollution day</a:t>
            </a:r>
          </a:p>
          <a:p>
            <a:pPr marL="174625" indent="-174625">
              <a:lnSpc>
                <a:spcPts val="23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07/26: high pollution day (sea breeze) model peaks earlier than observed</a:t>
            </a:r>
          </a:p>
          <a:p>
            <a:pPr marL="174625" indent="-174625">
              <a:lnSpc>
                <a:spcPts val="23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08/05: moderate pollution day better but mixed model performance</a:t>
            </a:r>
          </a:p>
          <a:p>
            <a:pPr marL="174625" indent="-174625">
              <a:lnSpc>
                <a:spcPts val="23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08/09: low pollution day good model performance in lower 2000 m (except right at surface for NYTOLS lidar)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F09D27-8473-7BC0-6F23-2D9B7B4D977F}"/>
              </a:ext>
            </a:extLst>
          </p:cNvPr>
          <p:cNvSpPr txBox="1"/>
          <p:nvPr/>
        </p:nvSpPr>
        <p:spPr>
          <a:xfrm>
            <a:off x="98542" y="845759"/>
            <a:ext cx="771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07/26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AFE3E8-EEC0-21B1-5746-B84B25D3FED9}"/>
              </a:ext>
            </a:extLst>
          </p:cNvPr>
          <p:cNvSpPr txBox="1"/>
          <p:nvPr/>
        </p:nvSpPr>
        <p:spPr>
          <a:xfrm>
            <a:off x="98542" y="2793781"/>
            <a:ext cx="771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08/05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9B8FD9-803F-2C60-BCA2-E186BED463FF}"/>
              </a:ext>
            </a:extLst>
          </p:cNvPr>
          <p:cNvSpPr txBox="1"/>
          <p:nvPr/>
        </p:nvSpPr>
        <p:spPr>
          <a:xfrm>
            <a:off x="92426" y="4793491"/>
            <a:ext cx="771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08/09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4506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AI-generated content may be incorrect.">
            <a:extLst>
              <a:ext uri="{FF2B5EF4-FFF2-40B4-BE49-F238E27FC236}">
                <a16:creationId xmlns:a16="http://schemas.microsoft.com/office/drawing/2014/main" id="{0A71AA2B-BBED-2A27-5B30-3BA6C5D6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41" t="13625" r="5009" b="10771"/>
          <a:stretch>
            <a:fillRect/>
          </a:stretch>
        </p:blipFill>
        <p:spPr>
          <a:xfrm>
            <a:off x="6751930" y="754289"/>
            <a:ext cx="4779000" cy="248749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C56293-AD0F-F1E5-F4D1-C1C0CBE3E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05970"/>
              </p:ext>
            </p:extLst>
          </p:nvPr>
        </p:nvGraphicFramePr>
        <p:xfrm>
          <a:off x="292448" y="820765"/>
          <a:ext cx="5891809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953">
                  <a:extLst>
                    <a:ext uri="{9D8B030D-6E8A-4147-A177-3AD203B41FA5}">
                      <a16:colId xmlns:a16="http://schemas.microsoft.com/office/drawing/2014/main" val="253341276"/>
                    </a:ext>
                  </a:extLst>
                </a:gridCol>
                <a:gridCol w="3981856">
                  <a:extLst>
                    <a:ext uri="{9D8B030D-6E8A-4147-A177-3AD203B41FA5}">
                      <a16:colId xmlns:a16="http://schemas.microsoft.com/office/drawing/2014/main" val="14636446"/>
                    </a:ext>
                  </a:extLst>
                </a:gridCol>
              </a:tblGrid>
              <a:tr h="322211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Configurations for WRF-Chem v4.2 Simulation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75393"/>
                  </a:ext>
                </a:extLst>
              </a:tr>
              <a:tr h="25443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Period ran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2023-07-23 00:00 </a:t>
                      </a:r>
                    </a:p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2023-08-18 00:00 UTC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1460"/>
                  </a:ext>
                </a:extLst>
              </a:tr>
              <a:tr h="254438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ested domains: 12, 4, </a:t>
                      </a:r>
                      <a:r>
                        <a:rPr lang="en-US" sz="1800" b="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 km</a:t>
                      </a:r>
                      <a:endParaRPr lang="en-US" sz="1800" b="0" u="none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46630"/>
                  </a:ext>
                </a:extLst>
              </a:tr>
              <a:tr h="25443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Vertical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 levels; </a:t>
                      </a:r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surface - 50 hPa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62856"/>
                  </a:ext>
                </a:extLst>
              </a:tr>
              <a:tr h="25443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Anthropogenic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NEMO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based on US EPA NEI 2019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km)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795228"/>
                  </a:ext>
                </a:extLst>
              </a:tr>
              <a:tr h="243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Initial/boundary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Meteorology: GFS (0.25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Chemical: WACCM (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1° x 1°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162745"/>
                  </a:ext>
                </a:extLst>
              </a:tr>
              <a:tr h="238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Chemistry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Gas scheme: MOZART-T1,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Aerosol scheme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GOCART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869596"/>
                  </a:ext>
                </a:extLst>
              </a:tr>
              <a:tr h="24342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emissions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Fire: FINNv2.5, Biogenic: MEGAN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93391"/>
                  </a:ext>
                </a:extLst>
              </a:tr>
              <a:tr h="2479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Parameterizations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Thompson, Modified Tiedtke, RRTMG, YSU, revised Monin-Obukhov, Noah, full TUV, Lightning-NOx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330611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A5EA0352-C61D-5883-3C08-E15ABCB75148}"/>
              </a:ext>
            </a:extLst>
          </p:cNvPr>
          <p:cNvSpPr txBox="1">
            <a:spLocks/>
          </p:cNvSpPr>
          <p:nvPr/>
        </p:nvSpPr>
        <p:spPr>
          <a:xfrm>
            <a:off x="219722" y="161080"/>
            <a:ext cx="6716656" cy="59368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AGES+ campaign &amp; model setup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9EE9E6-1E2A-014D-132D-243AF0490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356" y="3433632"/>
            <a:ext cx="5518381" cy="2600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E55FFA-A5E3-8AB7-1BEE-A44FA6FB5EF7}"/>
              </a:ext>
            </a:extLst>
          </p:cNvPr>
          <p:cNvSpPr txBox="1"/>
          <p:nvPr/>
        </p:nvSpPr>
        <p:spPr>
          <a:xfrm>
            <a:off x="6937381" y="512988"/>
            <a:ext cx="142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Domain setup: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D55185-BE98-D19E-3554-82D45830F45F}"/>
              </a:ext>
            </a:extLst>
          </p:cNvPr>
          <p:cNvSpPr txBox="1"/>
          <p:nvPr/>
        </p:nvSpPr>
        <p:spPr>
          <a:xfrm>
            <a:off x="6934553" y="3215970"/>
            <a:ext cx="173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Instruments used: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0DA7C-001A-2C9E-018A-FC43AB6002E3}"/>
              </a:ext>
            </a:extLst>
          </p:cNvPr>
          <p:cNvSpPr txBox="1"/>
          <p:nvPr/>
        </p:nvSpPr>
        <p:spPr>
          <a:xfrm>
            <a:off x="6020381" y="6143439"/>
            <a:ext cx="4866961" cy="338554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subregions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urban, Long Island coastal, CT coastal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00AC619-DD3C-9F0B-42B6-B5EDD826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5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9A3DEE-961D-B28F-31EE-68406AF2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3C3CBB-4E36-89E9-260F-DF633A616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660110"/>
              </p:ext>
            </p:extLst>
          </p:nvPr>
        </p:nvGraphicFramePr>
        <p:xfrm>
          <a:off x="987163" y="1019103"/>
          <a:ext cx="8614035" cy="5334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490">
                  <a:extLst>
                    <a:ext uri="{9D8B030D-6E8A-4147-A177-3AD203B41FA5}">
                      <a16:colId xmlns:a16="http://schemas.microsoft.com/office/drawing/2014/main" val="807368455"/>
                    </a:ext>
                  </a:extLst>
                </a:gridCol>
                <a:gridCol w="641793">
                  <a:extLst>
                    <a:ext uri="{9D8B030D-6E8A-4147-A177-3AD203B41FA5}">
                      <a16:colId xmlns:a16="http://schemas.microsoft.com/office/drawing/2014/main" val="1491972382"/>
                    </a:ext>
                  </a:extLst>
                </a:gridCol>
                <a:gridCol w="721404">
                  <a:extLst>
                    <a:ext uri="{9D8B030D-6E8A-4147-A177-3AD203B41FA5}">
                      <a16:colId xmlns:a16="http://schemas.microsoft.com/office/drawing/2014/main" val="408771896"/>
                    </a:ext>
                  </a:extLst>
                </a:gridCol>
                <a:gridCol w="1108635">
                  <a:extLst>
                    <a:ext uri="{9D8B030D-6E8A-4147-A177-3AD203B41FA5}">
                      <a16:colId xmlns:a16="http://schemas.microsoft.com/office/drawing/2014/main" val="3500392918"/>
                    </a:ext>
                  </a:extLst>
                </a:gridCol>
                <a:gridCol w="1108635">
                  <a:extLst>
                    <a:ext uri="{9D8B030D-6E8A-4147-A177-3AD203B41FA5}">
                      <a16:colId xmlns:a16="http://schemas.microsoft.com/office/drawing/2014/main" val="338823523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347701532"/>
                    </a:ext>
                  </a:extLst>
                </a:gridCol>
                <a:gridCol w="721404">
                  <a:extLst>
                    <a:ext uri="{9D8B030D-6E8A-4147-A177-3AD203B41FA5}">
                      <a16:colId xmlns:a16="http://schemas.microsoft.com/office/drawing/2014/main" val="2624814259"/>
                    </a:ext>
                  </a:extLst>
                </a:gridCol>
                <a:gridCol w="1108635">
                  <a:extLst>
                    <a:ext uri="{9D8B030D-6E8A-4147-A177-3AD203B41FA5}">
                      <a16:colId xmlns:a16="http://schemas.microsoft.com/office/drawing/2014/main" val="1316776680"/>
                    </a:ext>
                  </a:extLst>
                </a:gridCol>
                <a:gridCol w="1108635">
                  <a:extLst>
                    <a:ext uri="{9D8B030D-6E8A-4147-A177-3AD203B41FA5}">
                      <a16:colId xmlns:a16="http://schemas.microsoft.com/office/drawing/2014/main" val="1320789009"/>
                    </a:ext>
                  </a:extLst>
                </a:gridCol>
              </a:tblGrid>
              <a:tr h="280571"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Table 1.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Pandora vs. TEMPO average campaign VCD statistics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70899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358355"/>
                  </a:ext>
                </a:extLst>
              </a:tr>
              <a:tr h="8417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(molec/cm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Pandora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(molec/cm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NMB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(molec/cm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Pandora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(molec/cm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62100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Brunswick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1.3e+16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496336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Bayonne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1.0e+16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1.3e+16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402810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Queens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1.5e+16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345791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Manhattan-CCNY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1.3e+16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047160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86338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 Field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1.8.e+15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1373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1.3e+16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670271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Haven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93676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Madison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e+15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4.3e+15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1.0e+16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25208"/>
                  </a:ext>
                </a:extLst>
              </a:tr>
            </a:tbl>
          </a:graphicData>
        </a:graphic>
      </p:graphicFrame>
      <p:sp>
        <p:nvSpPr>
          <p:cNvPr id="4" name="Title 4">
            <a:extLst>
              <a:ext uri="{FF2B5EF4-FFF2-40B4-BE49-F238E27FC236}">
                <a16:creationId xmlns:a16="http://schemas.microsoft.com/office/drawing/2014/main" id="{94B094AC-C050-E36E-0558-A7FB631300BD}"/>
              </a:ext>
            </a:extLst>
          </p:cNvPr>
          <p:cNvSpPr txBox="1">
            <a:spLocks/>
          </p:cNvSpPr>
          <p:nvPr/>
        </p:nvSpPr>
        <p:spPr>
          <a:xfrm>
            <a:off x="203021" y="206064"/>
            <a:ext cx="5605595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TEMPO performance</a:t>
            </a:r>
          </a:p>
        </p:txBody>
      </p:sp>
    </p:spTree>
    <p:extLst>
      <p:ext uri="{BB962C8B-B14F-4D97-AF65-F5344CB8AC3E}">
        <p14:creationId xmlns:p14="http://schemas.microsoft.com/office/powerpoint/2010/main" val="272335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89810-386B-5D87-229F-859F71CA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21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449A9C-712A-FCE0-C5C8-F7612194BC3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92096"/>
            <a:ext cx="12139904" cy="4572000"/>
            <a:chOff x="11957" y="27821"/>
            <a:chExt cx="9222794" cy="3473389"/>
          </a:xfrm>
        </p:grpSpPr>
        <p:pic>
          <p:nvPicPr>
            <p:cNvPr id="4" name="Picture 3" descr="Chart&#10;&#10;AI-generated content may be incorrect.">
              <a:extLst>
                <a:ext uri="{FF2B5EF4-FFF2-40B4-BE49-F238E27FC236}">
                  <a16:creationId xmlns:a16="http://schemas.microsoft.com/office/drawing/2014/main" id="{23C4B2BF-5AF6-4B04-621D-57E819724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7" y="220539"/>
              <a:ext cx="2502150" cy="1563844"/>
            </a:xfrm>
            <a:prstGeom prst="rect">
              <a:avLst/>
            </a:prstGeom>
          </p:spPr>
        </p:pic>
        <p:pic>
          <p:nvPicPr>
            <p:cNvPr id="5" name="Picture 4" descr="Chart, line chart&#10;&#10;AI-generated content may be incorrect.">
              <a:extLst>
                <a:ext uri="{FF2B5EF4-FFF2-40B4-BE49-F238E27FC236}">
                  <a16:creationId xmlns:a16="http://schemas.microsoft.com/office/drawing/2014/main" id="{658EB0BA-8EC6-3894-1B13-8B1C317AD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486"/>
            <a:stretch>
              <a:fillRect/>
            </a:stretch>
          </p:blipFill>
          <p:spPr>
            <a:xfrm>
              <a:off x="2514106" y="218980"/>
              <a:ext cx="2239757" cy="15638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CD1256-F5E8-E351-2F22-ACDF39E3FF25}"/>
                </a:ext>
              </a:extLst>
            </p:cNvPr>
            <p:cNvSpPr txBox="1"/>
            <p:nvPr/>
          </p:nvSpPr>
          <p:spPr>
            <a:xfrm>
              <a:off x="179629" y="27821"/>
              <a:ext cx="14253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a)  07/26: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7E3A24-1CE6-6D1C-E18E-2939396D02DE}"/>
                </a:ext>
              </a:extLst>
            </p:cNvPr>
            <p:cNvSpPr txBox="1"/>
            <p:nvPr/>
          </p:nvSpPr>
          <p:spPr>
            <a:xfrm>
              <a:off x="2445704" y="46032"/>
              <a:ext cx="143180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b)  07/28: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pic>
          <p:nvPicPr>
            <p:cNvPr id="8" name="Picture 7" descr="Chart, line chart&#10;&#10;AI-generated content may be incorrect.">
              <a:extLst>
                <a:ext uri="{FF2B5EF4-FFF2-40B4-BE49-F238E27FC236}">
                  <a16:creationId xmlns:a16="http://schemas.microsoft.com/office/drawing/2014/main" id="{D6263350-6398-7D6D-EA7E-4D64DF21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432"/>
            <a:stretch>
              <a:fillRect/>
            </a:stretch>
          </p:blipFill>
          <p:spPr>
            <a:xfrm>
              <a:off x="4753863" y="218980"/>
              <a:ext cx="2241132" cy="1563844"/>
            </a:xfrm>
            <a:prstGeom prst="rect">
              <a:avLst/>
            </a:prstGeom>
          </p:spPr>
        </p:pic>
        <p:pic>
          <p:nvPicPr>
            <p:cNvPr id="9" name="Picture 8" descr="Chart&#10;&#10;AI-generated content may be incorrect.">
              <a:extLst>
                <a:ext uri="{FF2B5EF4-FFF2-40B4-BE49-F238E27FC236}">
                  <a16:creationId xmlns:a16="http://schemas.microsoft.com/office/drawing/2014/main" id="{F30CA23E-93F0-6D89-830B-A0336463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432"/>
            <a:stretch>
              <a:fillRect/>
            </a:stretch>
          </p:blipFill>
          <p:spPr>
            <a:xfrm>
              <a:off x="6993617" y="218980"/>
              <a:ext cx="2241133" cy="15638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91AA06-EB35-5CEE-FFEC-D548C1309615}"/>
                </a:ext>
              </a:extLst>
            </p:cNvPr>
            <p:cNvSpPr txBox="1"/>
            <p:nvPr/>
          </p:nvSpPr>
          <p:spPr>
            <a:xfrm>
              <a:off x="4692641" y="43860"/>
              <a:ext cx="14189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c)  08/05: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FFFE3C-F4C8-7817-BD74-2A830E401599}"/>
                </a:ext>
              </a:extLst>
            </p:cNvPr>
            <p:cNvSpPr txBox="1"/>
            <p:nvPr/>
          </p:nvSpPr>
          <p:spPr>
            <a:xfrm>
              <a:off x="6913331" y="52098"/>
              <a:ext cx="143180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d)  08/06: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pic>
          <p:nvPicPr>
            <p:cNvPr id="12" name="Picture 11" descr="Chart, line chart&#10;&#10;AI-generated content may be incorrect.">
              <a:extLst>
                <a:ext uri="{FF2B5EF4-FFF2-40B4-BE49-F238E27FC236}">
                  <a16:creationId xmlns:a16="http://schemas.microsoft.com/office/drawing/2014/main" id="{E9819D1E-39C7-BE4A-3B29-5344D4C1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57" y="1932022"/>
              <a:ext cx="2502150" cy="1563844"/>
            </a:xfrm>
            <a:prstGeom prst="rect">
              <a:avLst/>
            </a:prstGeom>
          </p:spPr>
        </p:pic>
        <p:pic>
          <p:nvPicPr>
            <p:cNvPr id="13" name="Picture 12" descr="Chart&#10;&#10;AI-generated content may be incorrect.">
              <a:extLst>
                <a:ext uri="{FF2B5EF4-FFF2-40B4-BE49-F238E27FC236}">
                  <a16:creationId xmlns:a16="http://schemas.microsoft.com/office/drawing/2014/main" id="{0F332617-7BB8-5F89-57C5-77F5F15A9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0459"/>
            <a:stretch>
              <a:fillRect/>
            </a:stretch>
          </p:blipFill>
          <p:spPr>
            <a:xfrm>
              <a:off x="2514105" y="1937366"/>
              <a:ext cx="2240445" cy="15638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B81F79-9BE4-FB39-F76E-EADDB9C71417}"/>
                </a:ext>
              </a:extLst>
            </p:cNvPr>
            <p:cNvSpPr txBox="1"/>
            <p:nvPr/>
          </p:nvSpPr>
          <p:spPr>
            <a:xfrm>
              <a:off x="213474" y="1753010"/>
              <a:ext cx="142859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e)  08/11: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6D8E01-BDF7-2D2B-8783-75C317A34AEF}"/>
                </a:ext>
              </a:extLst>
            </p:cNvPr>
            <p:cNvSpPr txBox="1"/>
            <p:nvPr/>
          </p:nvSpPr>
          <p:spPr>
            <a:xfrm>
              <a:off x="2446391" y="1753010"/>
              <a:ext cx="14029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f)  08/12: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pic>
          <p:nvPicPr>
            <p:cNvPr id="16" name="Picture 15" descr="Chart, line chart&#10;&#10;AI-generated content may be incorrect.">
              <a:extLst>
                <a:ext uri="{FF2B5EF4-FFF2-40B4-BE49-F238E27FC236}">
                  <a16:creationId xmlns:a16="http://schemas.microsoft.com/office/drawing/2014/main" id="{AAB6BFE2-9836-E372-4888-A9E2D03D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432"/>
            <a:stretch>
              <a:fillRect/>
            </a:stretch>
          </p:blipFill>
          <p:spPr>
            <a:xfrm>
              <a:off x="4753863" y="1932021"/>
              <a:ext cx="2241132" cy="1563845"/>
            </a:xfrm>
            <a:prstGeom prst="rect">
              <a:avLst/>
            </a:prstGeom>
          </p:spPr>
        </p:pic>
        <p:pic>
          <p:nvPicPr>
            <p:cNvPr id="17" name="Picture 16" descr="Chart, line chart&#10;&#10;AI-generated content may be incorrect.">
              <a:extLst>
                <a:ext uri="{FF2B5EF4-FFF2-40B4-BE49-F238E27FC236}">
                  <a16:creationId xmlns:a16="http://schemas.microsoft.com/office/drawing/2014/main" id="{195FDB71-C121-4D74-9524-5B182429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0432"/>
            <a:stretch>
              <a:fillRect/>
            </a:stretch>
          </p:blipFill>
          <p:spPr>
            <a:xfrm>
              <a:off x="6993616" y="1931756"/>
              <a:ext cx="2241135" cy="15638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7F133-AC31-2975-CEE7-7E2D5D232864}"/>
                </a:ext>
              </a:extLst>
            </p:cNvPr>
            <p:cNvSpPr txBox="1"/>
            <p:nvPr/>
          </p:nvSpPr>
          <p:spPr>
            <a:xfrm>
              <a:off x="6936961" y="1753010"/>
              <a:ext cx="143180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h)  08/09: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B97FB7-27BD-A360-5057-4DF444131A1A}"/>
                </a:ext>
              </a:extLst>
            </p:cNvPr>
            <p:cNvSpPr txBox="1"/>
            <p:nvPr/>
          </p:nvSpPr>
          <p:spPr>
            <a:xfrm>
              <a:off x="4722634" y="1736807"/>
              <a:ext cx="14253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g)  08/02: O</a:t>
              </a:r>
              <a:r>
                <a:rPr lang="en-US" sz="10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averages </a:t>
              </a:r>
            </a:p>
          </p:txBody>
        </p:sp>
      </p:grpSp>
      <p:sp>
        <p:nvSpPr>
          <p:cNvPr id="20" name="Title 4">
            <a:extLst>
              <a:ext uri="{FF2B5EF4-FFF2-40B4-BE49-F238E27FC236}">
                <a16:creationId xmlns:a16="http://schemas.microsoft.com/office/drawing/2014/main" id="{949810F3-1B99-32CA-96CC-6AC34AE0DCF5}"/>
              </a:ext>
            </a:extLst>
          </p:cNvPr>
          <p:cNvSpPr txBox="1">
            <a:spLocks/>
          </p:cNvSpPr>
          <p:nvPr/>
        </p:nvSpPr>
        <p:spPr>
          <a:xfrm>
            <a:off x="203021" y="206064"/>
            <a:ext cx="5605595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Average O</a:t>
            </a:r>
            <a:r>
              <a:rPr lang="en-US" sz="32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by cases</a:t>
            </a:r>
          </a:p>
        </p:txBody>
      </p:sp>
    </p:spTree>
    <p:extLst>
      <p:ext uri="{BB962C8B-B14F-4D97-AF65-F5344CB8AC3E}">
        <p14:creationId xmlns:p14="http://schemas.microsoft.com/office/powerpoint/2010/main" val="3668229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4FAC5-999F-CFC6-4CA4-1131964C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22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7E0D6D-E61E-48AF-2679-2E66569A79A1}"/>
              </a:ext>
            </a:extLst>
          </p:cNvPr>
          <p:cNvGrpSpPr>
            <a:grpSpLocks noChangeAspect="1"/>
          </p:cNvGrpSpPr>
          <p:nvPr/>
        </p:nvGrpSpPr>
        <p:grpSpPr>
          <a:xfrm>
            <a:off x="203021" y="689955"/>
            <a:ext cx="9630632" cy="6126480"/>
            <a:chOff x="298702" y="141505"/>
            <a:chExt cx="9145945" cy="5818149"/>
          </a:xfrm>
        </p:grpSpPr>
        <p:pic>
          <p:nvPicPr>
            <p:cNvPr id="4" name="Picture 3" descr="Chart&#10;&#10;AI-generated content may be incorrect.">
              <a:extLst>
                <a:ext uri="{FF2B5EF4-FFF2-40B4-BE49-F238E27FC236}">
                  <a16:creationId xmlns:a16="http://schemas.microsoft.com/office/drawing/2014/main" id="{2AE7932B-21A1-0620-CCE6-F9D750F92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3391"/>
            <a:stretch/>
          </p:blipFill>
          <p:spPr>
            <a:xfrm>
              <a:off x="425242" y="351000"/>
              <a:ext cx="2025665" cy="2672992"/>
            </a:xfrm>
            <a:prstGeom prst="rect">
              <a:avLst/>
            </a:prstGeom>
          </p:spPr>
        </p:pic>
        <p:pic>
          <p:nvPicPr>
            <p:cNvPr id="5" name="Picture 4" descr="Chart, scatter chart&#10;&#10;AI-generated content may be incorrect.">
              <a:extLst>
                <a:ext uri="{FF2B5EF4-FFF2-40B4-BE49-F238E27FC236}">
                  <a16:creationId xmlns:a16="http://schemas.microsoft.com/office/drawing/2014/main" id="{EFC7A482-16D4-F9AC-4BC9-A78969A1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456" y="351500"/>
              <a:ext cx="2338430" cy="26724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BB36B8-849C-030D-F2E3-E05CF8E2D7A0}"/>
                </a:ext>
              </a:extLst>
            </p:cNvPr>
            <p:cNvSpPr txBox="1"/>
            <p:nvPr/>
          </p:nvSpPr>
          <p:spPr>
            <a:xfrm>
              <a:off x="408430" y="145126"/>
              <a:ext cx="16129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a)   07/26: Wind averages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3785C-717A-023B-EDCE-92B6C58F9628}"/>
                </a:ext>
              </a:extLst>
            </p:cNvPr>
            <p:cNvSpPr txBox="1"/>
            <p:nvPr/>
          </p:nvSpPr>
          <p:spPr>
            <a:xfrm>
              <a:off x="2431476" y="141505"/>
              <a:ext cx="16193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b)   07/28: Wind averages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8E2A66-6448-6EC0-B3AA-DE3E8C68A4D1}"/>
                </a:ext>
              </a:extLst>
            </p:cNvPr>
            <p:cNvSpPr txBox="1"/>
            <p:nvPr/>
          </p:nvSpPr>
          <p:spPr>
            <a:xfrm rot="16200000">
              <a:off x="33526" y="708749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urban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5D63AA-8D6E-CA2B-3126-64864A16C4DA}"/>
                </a:ext>
              </a:extLst>
            </p:cNvPr>
            <p:cNvSpPr txBox="1"/>
            <p:nvPr/>
          </p:nvSpPr>
          <p:spPr>
            <a:xfrm rot="16200000">
              <a:off x="33526" y="1526063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LI coastal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E4D6A7-8E9D-83C1-BD0F-50B52FB45FE8}"/>
                </a:ext>
              </a:extLst>
            </p:cNvPr>
            <p:cNvSpPr txBox="1"/>
            <p:nvPr/>
          </p:nvSpPr>
          <p:spPr>
            <a:xfrm rot="16200000">
              <a:off x="33526" y="2322652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CT coastal</a:t>
              </a:r>
            </a:p>
          </p:txBody>
        </p:sp>
        <p:pic>
          <p:nvPicPr>
            <p:cNvPr id="11" name="Picture 10" descr="Chart, line chart&#10;&#10;AI-generated content may be incorrect.">
              <a:extLst>
                <a:ext uri="{FF2B5EF4-FFF2-40B4-BE49-F238E27FC236}">
                  <a16:creationId xmlns:a16="http://schemas.microsoft.com/office/drawing/2014/main" id="{F81FEC1A-5DB2-3896-5669-47FA8BDC4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7435" y="342761"/>
              <a:ext cx="2350033" cy="2685752"/>
            </a:xfrm>
            <a:prstGeom prst="rect">
              <a:avLst/>
            </a:prstGeom>
          </p:spPr>
        </p:pic>
        <p:pic>
          <p:nvPicPr>
            <p:cNvPr id="12" name="Picture 11" descr="Chart, line chart&#10;&#10;AI-generated content may be incorrect.">
              <a:extLst>
                <a:ext uri="{FF2B5EF4-FFF2-40B4-BE49-F238E27FC236}">
                  <a16:creationId xmlns:a16="http://schemas.microsoft.com/office/drawing/2014/main" id="{980C790F-FB1C-FBB0-EC12-AEA9DF0D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3414"/>
            <a:stretch/>
          </p:blipFill>
          <p:spPr>
            <a:xfrm>
              <a:off x="5053184" y="342762"/>
              <a:ext cx="2030800" cy="268048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9A3A25-EB40-4D6F-EB1E-9E5ACD368173}"/>
                </a:ext>
              </a:extLst>
            </p:cNvPr>
            <p:cNvSpPr txBox="1"/>
            <p:nvPr/>
          </p:nvSpPr>
          <p:spPr>
            <a:xfrm>
              <a:off x="5014013" y="144886"/>
              <a:ext cx="16065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c)   08/05: Wind averages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2EB1C8-3140-02C7-276A-ABC159BFFF30}"/>
                </a:ext>
              </a:extLst>
            </p:cNvPr>
            <p:cNvSpPr txBox="1"/>
            <p:nvPr/>
          </p:nvSpPr>
          <p:spPr>
            <a:xfrm>
              <a:off x="7025440" y="141505"/>
              <a:ext cx="16193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d)   08/06: Wind averages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444A4A-61F9-BD5E-56B4-4D65DAD8E3B2}"/>
                </a:ext>
              </a:extLst>
            </p:cNvPr>
            <p:cNvSpPr txBox="1"/>
            <p:nvPr/>
          </p:nvSpPr>
          <p:spPr>
            <a:xfrm rot="16200000">
              <a:off x="4661172" y="701970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urban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9F4615-2CD9-ACEC-7871-3E1D80C59126}"/>
                </a:ext>
              </a:extLst>
            </p:cNvPr>
            <p:cNvSpPr txBox="1"/>
            <p:nvPr/>
          </p:nvSpPr>
          <p:spPr>
            <a:xfrm rot="16200000">
              <a:off x="4661172" y="1519284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LI coastal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E559D2-9826-2AE6-C86A-1A26DF0F450C}"/>
                </a:ext>
              </a:extLst>
            </p:cNvPr>
            <p:cNvSpPr txBox="1"/>
            <p:nvPr/>
          </p:nvSpPr>
          <p:spPr>
            <a:xfrm rot="16200000">
              <a:off x="4661172" y="2315873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CT coastal</a:t>
              </a:r>
            </a:p>
          </p:txBody>
        </p:sp>
        <p:pic>
          <p:nvPicPr>
            <p:cNvPr id="18" name="Picture 17" descr="Chart&#10;&#10;AI-generated content may be incorrect.">
              <a:extLst>
                <a:ext uri="{FF2B5EF4-FFF2-40B4-BE49-F238E27FC236}">
                  <a16:creationId xmlns:a16="http://schemas.microsoft.com/office/drawing/2014/main" id="{4F58161E-5532-B971-72EB-020AE9C4C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2957"/>
            <a:stretch/>
          </p:blipFill>
          <p:spPr>
            <a:xfrm>
              <a:off x="431361" y="3283772"/>
              <a:ext cx="2035827" cy="2672992"/>
            </a:xfrm>
            <a:prstGeom prst="rect">
              <a:avLst/>
            </a:prstGeom>
          </p:spPr>
        </p:pic>
        <p:pic>
          <p:nvPicPr>
            <p:cNvPr id="19" name="Picture 18" descr="Chart&#10;&#10;AI-generated content may be incorrect.">
              <a:extLst>
                <a:ext uri="{FF2B5EF4-FFF2-40B4-BE49-F238E27FC236}">
                  <a16:creationId xmlns:a16="http://schemas.microsoft.com/office/drawing/2014/main" id="{FE9BBDF1-0F1C-3CE6-852D-2A39AC25D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2018" y="3286662"/>
              <a:ext cx="2338868" cy="26729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2E4410-7D63-17AF-D3A7-4ED3FFF364C2}"/>
                </a:ext>
              </a:extLst>
            </p:cNvPr>
            <p:cNvSpPr txBox="1"/>
            <p:nvPr/>
          </p:nvSpPr>
          <p:spPr>
            <a:xfrm>
              <a:off x="404294" y="3072116"/>
              <a:ext cx="16161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e)   08/11: Wind averages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895931-EAF6-026D-2E5A-67FFB6080513}"/>
                </a:ext>
              </a:extLst>
            </p:cNvPr>
            <p:cNvSpPr txBox="1"/>
            <p:nvPr/>
          </p:nvSpPr>
          <p:spPr>
            <a:xfrm>
              <a:off x="2435878" y="3072116"/>
              <a:ext cx="15905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f)   08/12: Wind averages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BAA347-594D-615B-76C8-ACCEC4832C3C}"/>
                </a:ext>
              </a:extLst>
            </p:cNvPr>
            <p:cNvSpPr txBox="1"/>
            <p:nvPr/>
          </p:nvSpPr>
          <p:spPr>
            <a:xfrm rot="16200000">
              <a:off x="41999" y="3643147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urban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35F866-82C0-D1DA-F089-337D492EE908}"/>
                </a:ext>
              </a:extLst>
            </p:cNvPr>
            <p:cNvSpPr txBox="1"/>
            <p:nvPr/>
          </p:nvSpPr>
          <p:spPr>
            <a:xfrm rot="16200000">
              <a:off x="41999" y="4460461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LI coastal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67C6D-E0AA-5440-92B3-52BAA40F2E82}"/>
                </a:ext>
              </a:extLst>
            </p:cNvPr>
            <p:cNvSpPr txBox="1"/>
            <p:nvPr/>
          </p:nvSpPr>
          <p:spPr>
            <a:xfrm rot="16200000">
              <a:off x="41999" y="5257050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CT coastal</a:t>
              </a:r>
            </a:p>
          </p:txBody>
        </p:sp>
        <p:pic>
          <p:nvPicPr>
            <p:cNvPr id="25" name="Picture 24" descr="Chart, line chart&#10;&#10;AI-generated content may be incorrect.">
              <a:extLst>
                <a:ext uri="{FF2B5EF4-FFF2-40B4-BE49-F238E27FC236}">
                  <a16:creationId xmlns:a16="http://schemas.microsoft.com/office/drawing/2014/main" id="{7F505C08-BAC0-9009-4DDA-1ADBDBAB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12980"/>
            <a:stretch/>
          </p:blipFill>
          <p:spPr>
            <a:xfrm>
              <a:off x="5067892" y="3283772"/>
              <a:ext cx="2035271" cy="2672992"/>
            </a:xfrm>
            <a:prstGeom prst="rect">
              <a:avLst/>
            </a:prstGeom>
          </p:spPr>
        </p:pic>
        <p:pic>
          <p:nvPicPr>
            <p:cNvPr id="26" name="Picture 25" descr="Calendar&#10;&#10;AI-generated content may be incorrect.">
              <a:extLst>
                <a:ext uri="{FF2B5EF4-FFF2-40B4-BE49-F238E27FC236}">
                  <a16:creationId xmlns:a16="http://schemas.microsoft.com/office/drawing/2014/main" id="{EEA840AF-297B-F679-0355-85C4AA031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05779" y="3283772"/>
              <a:ext cx="2338868" cy="26729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3BE576-E4D5-5FB2-ADAB-50D954B4C419}"/>
                </a:ext>
              </a:extLst>
            </p:cNvPr>
            <p:cNvSpPr txBox="1"/>
            <p:nvPr/>
          </p:nvSpPr>
          <p:spPr>
            <a:xfrm>
              <a:off x="5014013" y="3072116"/>
              <a:ext cx="16129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g)   08/02: Wind averages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1691DA-D1FE-3144-4CFA-0BD2F5946AE1}"/>
                </a:ext>
              </a:extLst>
            </p:cNvPr>
            <p:cNvSpPr txBox="1"/>
            <p:nvPr/>
          </p:nvSpPr>
          <p:spPr>
            <a:xfrm>
              <a:off x="7077435" y="3072116"/>
              <a:ext cx="16193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h)   08/09: Wind averages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D6DB2-83EB-754A-BB98-78B48D4B84F6}"/>
                </a:ext>
              </a:extLst>
            </p:cNvPr>
            <p:cNvSpPr txBox="1"/>
            <p:nvPr/>
          </p:nvSpPr>
          <p:spPr>
            <a:xfrm rot="16200000">
              <a:off x="4676821" y="3642873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urban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C92EA4-CB93-AB7F-64C2-DDB8C459B6C5}"/>
                </a:ext>
              </a:extLst>
            </p:cNvPr>
            <p:cNvSpPr txBox="1"/>
            <p:nvPr/>
          </p:nvSpPr>
          <p:spPr>
            <a:xfrm rot="16200000">
              <a:off x="4676821" y="4460187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LI coastal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284FB-070A-1BBC-25ED-E86CF85F56E8}"/>
                </a:ext>
              </a:extLst>
            </p:cNvPr>
            <p:cNvSpPr txBox="1"/>
            <p:nvPr/>
          </p:nvSpPr>
          <p:spPr>
            <a:xfrm rot="16200000">
              <a:off x="4676821" y="5256776"/>
              <a:ext cx="640080" cy="1097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50" dirty="0">
                  <a:latin typeface="Calibri" panose="020F0502020204030204" pitchFamily="34" charset="0"/>
                  <a:cs typeface="Calibri" panose="020F0502020204030204" pitchFamily="34" charset="0"/>
                </a:rPr>
                <a:t>CT coastal</a:t>
              </a:r>
            </a:p>
          </p:txBody>
        </p: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7A40BF67-8515-236A-D4C8-80C03047F9CF}"/>
              </a:ext>
            </a:extLst>
          </p:cNvPr>
          <p:cNvSpPr txBox="1">
            <a:spLocks/>
          </p:cNvSpPr>
          <p:nvPr/>
        </p:nvSpPr>
        <p:spPr>
          <a:xfrm>
            <a:off x="203021" y="206064"/>
            <a:ext cx="5605595" cy="5356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Average winds by cases</a:t>
            </a:r>
          </a:p>
        </p:txBody>
      </p:sp>
    </p:spTree>
    <p:extLst>
      <p:ext uri="{BB962C8B-B14F-4D97-AF65-F5344CB8AC3E}">
        <p14:creationId xmlns:p14="http://schemas.microsoft.com/office/powerpoint/2010/main" val="190151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AF59C4-5E98-192E-36AE-445A9F9C13F5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4" y="1034695"/>
            <a:ext cx="6139464" cy="4155912"/>
            <a:chOff x="4418372" y="3889322"/>
            <a:chExt cx="4283305" cy="2903757"/>
          </a:xfrm>
        </p:grpSpPr>
        <p:pic>
          <p:nvPicPr>
            <p:cNvPr id="3" name="Picture 2" descr="A picture containing company name&#10;&#10;AI-generated content may be incorrect.">
              <a:extLst>
                <a:ext uri="{FF2B5EF4-FFF2-40B4-BE49-F238E27FC236}">
                  <a16:creationId xmlns:a16="http://schemas.microsoft.com/office/drawing/2014/main" id="{A4033678-8260-2ECD-B76D-DC6615F3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8372" y="4011032"/>
              <a:ext cx="4283273" cy="1559046"/>
            </a:xfrm>
            <a:prstGeom prst="rect">
              <a:avLst/>
            </a:prstGeom>
          </p:spPr>
        </p:pic>
        <p:pic>
          <p:nvPicPr>
            <p:cNvPr id="4" name="Picture 3" descr="A picture containing text, sky, different, line&#10;&#10;AI-generated content may be incorrect.">
              <a:extLst>
                <a:ext uri="{FF2B5EF4-FFF2-40B4-BE49-F238E27FC236}">
                  <a16:creationId xmlns:a16="http://schemas.microsoft.com/office/drawing/2014/main" id="{23FD4FD3-8FEC-43C4-2110-963F2C7F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8404" y="5234033"/>
              <a:ext cx="4283273" cy="15590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E5B915-4434-0834-90E2-ABF9666FAB12}"/>
                </a:ext>
              </a:extLst>
            </p:cNvPr>
            <p:cNvSpPr txBox="1"/>
            <p:nvPr/>
          </p:nvSpPr>
          <p:spPr>
            <a:xfrm>
              <a:off x="4656212" y="3889322"/>
              <a:ext cx="3100947" cy="247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Surface </a:t>
              </a:r>
              <a:r>
                <a:rPr lang="en-US" sz="1600" b="1" dirty="0">
                  <a:solidFill>
                    <a:srgbClr val="F202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vs.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observations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: 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&amp; NO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74D070C5-16DD-ACAF-5B7C-90C81E724A78}"/>
              </a:ext>
            </a:extLst>
          </p:cNvPr>
          <p:cNvSpPr txBox="1">
            <a:spLocks/>
          </p:cNvSpPr>
          <p:nvPr/>
        </p:nvSpPr>
        <p:spPr>
          <a:xfrm>
            <a:off x="203021" y="206064"/>
            <a:ext cx="6426378" cy="5341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Evaluating model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4DD07-B416-ABA5-C51F-246798598C28}"/>
              </a:ext>
            </a:extLst>
          </p:cNvPr>
          <p:cNvSpPr txBox="1"/>
          <p:nvPr/>
        </p:nvSpPr>
        <p:spPr>
          <a:xfrm>
            <a:off x="6516180" y="975128"/>
            <a:ext cx="5442857" cy="515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higher biases overnight &amp; daytime peaks 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0.74, MB = 4.4 ppb, NMB = 12.5%</a:t>
            </a:r>
          </a:p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underestimated peaks 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0.56, MB = -1.4 ppb, NMB = -19.1%</a:t>
            </a:r>
          </a:p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Subregions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 region: best performance (higher correlation, lowest biases)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 &amp; CT coastal: moderate - low correlation, higher biases (especially CT coastal)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Wind speed: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0.68, MB = 0.7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NMB = 27.0%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Wind direction: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0.73, MB = -5.2°, NMB = 4.7 %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Subregions: 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 region: weaker correlation, higher RMSE due to calmer/more variable winds</a:t>
            </a:r>
          </a:p>
          <a:p>
            <a:pPr marL="635000" lvl="1" indent="-17780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 &amp; CT coastal: slightly better performance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FB8B4A-A763-B58D-7C61-FAAA9D65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9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3A121F-0CAE-1822-FDEB-6BCB4890D4EF}"/>
              </a:ext>
            </a:extLst>
          </p:cNvPr>
          <p:cNvGrpSpPr>
            <a:grpSpLocks noChangeAspect="1"/>
          </p:cNvGrpSpPr>
          <p:nvPr/>
        </p:nvGrpSpPr>
        <p:grpSpPr>
          <a:xfrm>
            <a:off x="145996" y="1102298"/>
            <a:ext cx="7206275" cy="4833251"/>
            <a:chOff x="361215" y="36657"/>
            <a:chExt cx="6446647" cy="4323773"/>
          </a:xfrm>
        </p:grpSpPr>
        <p:pic>
          <p:nvPicPr>
            <p:cNvPr id="12" name="Picture 11" descr="Chart&#10;&#10;AI-generated content may be incorrect.">
              <a:extLst>
                <a:ext uri="{FF2B5EF4-FFF2-40B4-BE49-F238E27FC236}">
                  <a16:creationId xmlns:a16="http://schemas.microsoft.com/office/drawing/2014/main" id="{82333167-4454-59C6-0528-5A0F1C9E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3370"/>
            <a:stretch/>
          </p:blipFill>
          <p:spPr>
            <a:xfrm>
              <a:off x="2888123" y="528684"/>
              <a:ext cx="756838" cy="3413313"/>
            </a:xfrm>
            <a:prstGeom prst="rect">
              <a:avLst/>
            </a:prstGeom>
          </p:spPr>
        </p:pic>
        <p:pic>
          <p:nvPicPr>
            <p:cNvPr id="13" name="Picture 12" descr="Chart, line chart&#10;&#10;AI-generated content may be incorrect.">
              <a:extLst>
                <a:ext uri="{FF2B5EF4-FFF2-40B4-BE49-F238E27FC236}">
                  <a16:creationId xmlns:a16="http://schemas.microsoft.com/office/drawing/2014/main" id="{C98B91B8-1696-CB15-F18A-AC61E1098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847"/>
            <a:stretch/>
          </p:blipFill>
          <p:spPr>
            <a:xfrm>
              <a:off x="6014795" y="451259"/>
              <a:ext cx="793067" cy="3467549"/>
            </a:xfrm>
            <a:prstGeom prst="rect">
              <a:avLst/>
            </a:prstGeom>
          </p:spPr>
        </p:pic>
        <p:pic>
          <p:nvPicPr>
            <p:cNvPr id="4" name="Picture 3" descr="Chart&#10;&#10;AI-generated content may be incorrect.">
              <a:extLst>
                <a:ext uri="{FF2B5EF4-FFF2-40B4-BE49-F238E27FC236}">
                  <a16:creationId xmlns:a16="http://schemas.microsoft.com/office/drawing/2014/main" id="{1E5D7214-BEAF-9DE5-E832-EBE3F301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6629"/>
            <a:stretch/>
          </p:blipFill>
          <p:spPr>
            <a:xfrm>
              <a:off x="361215" y="38777"/>
              <a:ext cx="2542623" cy="2287350"/>
            </a:xfrm>
            <a:prstGeom prst="rect">
              <a:avLst/>
            </a:prstGeom>
          </p:spPr>
        </p:pic>
        <p:pic>
          <p:nvPicPr>
            <p:cNvPr id="5" name="Picture 4" descr="Chart&#10;&#10;AI-generated content may be incorrect.">
              <a:extLst>
                <a:ext uri="{FF2B5EF4-FFF2-40B4-BE49-F238E27FC236}">
                  <a16:creationId xmlns:a16="http://schemas.microsoft.com/office/drawing/2014/main" id="{4FB11481-13AE-ACDE-4DF0-4FABC542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6629"/>
            <a:stretch/>
          </p:blipFill>
          <p:spPr>
            <a:xfrm>
              <a:off x="385929" y="2071423"/>
              <a:ext cx="2542623" cy="2287350"/>
            </a:xfrm>
            <a:prstGeom prst="rect">
              <a:avLst/>
            </a:prstGeom>
          </p:spPr>
        </p:pic>
        <p:pic>
          <p:nvPicPr>
            <p:cNvPr id="6" name="Picture 5" descr="Chart, line chart&#10;&#10;AI-generated content may be incorrect.">
              <a:extLst>
                <a:ext uri="{FF2B5EF4-FFF2-40B4-BE49-F238E27FC236}">
                  <a16:creationId xmlns:a16="http://schemas.microsoft.com/office/drawing/2014/main" id="{C5B425AB-343A-22CA-FF9F-F11E05AAD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6629"/>
            <a:stretch/>
          </p:blipFill>
          <p:spPr>
            <a:xfrm>
              <a:off x="3512063" y="36657"/>
              <a:ext cx="2542623" cy="2287350"/>
            </a:xfrm>
            <a:prstGeom prst="rect">
              <a:avLst/>
            </a:prstGeom>
          </p:spPr>
        </p:pic>
        <p:pic>
          <p:nvPicPr>
            <p:cNvPr id="7" name="Picture 6" descr="Chart&#10;&#10;AI-generated content may be incorrect.">
              <a:extLst>
                <a:ext uri="{FF2B5EF4-FFF2-40B4-BE49-F238E27FC236}">
                  <a16:creationId xmlns:a16="http://schemas.microsoft.com/office/drawing/2014/main" id="{5C33863F-0A96-A95C-0251-AADDFBB3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6629"/>
            <a:stretch/>
          </p:blipFill>
          <p:spPr>
            <a:xfrm>
              <a:off x="3536778" y="2073080"/>
              <a:ext cx="2542623" cy="22873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70E4AA-F543-3D3A-A4CD-00547D99D7D2}"/>
                </a:ext>
              </a:extLst>
            </p:cNvPr>
            <p:cNvSpPr txBox="1"/>
            <p:nvPr/>
          </p:nvSpPr>
          <p:spPr>
            <a:xfrm>
              <a:off x="1625645" y="1619875"/>
              <a:ext cx="1227017" cy="2340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R: 0.81, NMB:-14.5%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8A0BD7-0035-30F4-7F08-397AF0703981}"/>
                </a:ext>
              </a:extLst>
            </p:cNvPr>
            <p:cNvSpPr txBox="1"/>
            <p:nvPr/>
          </p:nvSpPr>
          <p:spPr>
            <a:xfrm>
              <a:off x="1738763" y="3662325"/>
              <a:ext cx="1145216" cy="2340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R: 0.80, NMB:-3.6%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365F2A-9691-F088-A3E5-CB480724A721}"/>
                </a:ext>
              </a:extLst>
            </p:cNvPr>
            <p:cNvSpPr txBox="1"/>
            <p:nvPr/>
          </p:nvSpPr>
          <p:spPr>
            <a:xfrm>
              <a:off x="4830913" y="1619875"/>
              <a:ext cx="1145216" cy="2340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R: 0.10, NMB: 46.1%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772681-5414-850B-49E6-BE49B64E3842}"/>
                </a:ext>
              </a:extLst>
            </p:cNvPr>
            <p:cNvSpPr txBox="1"/>
            <p:nvPr/>
          </p:nvSpPr>
          <p:spPr>
            <a:xfrm>
              <a:off x="4807659" y="3662325"/>
              <a:ext cx="1227017" cy="2340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R: 0.03, NMB: 38.4%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885040-EB99-C320-8872-88550D1BBC82}"/>
                </a:ext>
              </a:extLst>
            </p:cNvPr>
            <p:cNvSpPr txBox="1"/>
            <p:nvPr/>
          </p:nvSpPr>
          <p:spPr>
            <a:xfrm>
              <a:off x="526412" y="171582"/>
              <a:ext cx="565294" cy="275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E128F9-85A3-F7C9-9CEA-FCDE0FD324DD}"/>
                </a:ext>
              </a:extLst>
            </p:cNvPr>
            <p:cNvSpPr txBox="1"/>
            <p:nvPr/>
          </p:nvSpPr>
          <p:spPr>
            <a:xfrm>
              <a:off x="545935" y="2185034"/>
              <a:ext cx="565294" cy="275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ED2F1-3F30-339B-79A2-A627C5428D33}"/>
                </a:ext>
              </a:extLst>
            </p:cNvPr>
            <p:cNvSpPr txBox="1"/>
            <p:nvPr/>
          </p:nvSpPr>
          <p:spPr>
            <a:xfrm>
              <a:off x="3678014" y="171582"/>
              <a:ext cx="565294" cy="275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725E08-4D9C-8267-6F73-9B529DD5C9FA}"/>
                </a:ext>
              </a:extLst>
            </p:cNvPr>
            <p:cNvSpPr txBox="1"/>
            <p:nvPr/>
          </p:nvSpPr>
          <p:spPr>
            <a:xfrm>
              <a:off x="3697537" y="2185039"/>
              <a:ext cx="565294" cy="275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</a:p>
          </p:txBody>
        </p:sp>
      </p:grpSp>
      <p:sp>
        <p:nvSpPr>
          <p:cNvPr id="20" name="Title 4">
            <a:extLst>
              <a:ext uri="{FF2B5EF4-FFF2-40B4-BE49-F238E27FC236}">
                <a16:creationId xmlns:a16="http://schemas.microsoft.com/office/drawing/2014/main" id="{B9F6D996-4B8A-FA21-3188-ADCE190F4152}"/>
              </a:ext>
            </a:extLst>
          </p:cNvPr>
          <p:cNvSpPr txBox="1">
            <a:spLocks/>
          </p:cNvSpPr>
          <p:nvPr/>
        </p:nvSpPr>
        <p:spPr>
          <a:xfrm>
            <a:off x="145997" y="312627"/>
            <a:ext cx="7195764" cy="592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Evaluating TEMPO with GCAS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162ED0-C262-99B6-450A-2C2A72EEBBDD}"/>
              </a:ext>
            </a:extLst>
          </p:cNvPr>
          <p:cNvSpPr txBox="1"/>
          <p:nvPr/>
        </p:nvSpPr>
        <p:spPr>
          <a:xfrm>
            <a:off x="7341761" y="1373373"/>
            <a:ext cx="4402998" cy="384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TEMPO generally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agrees with GCAS</a:t>
            </a:r>
          </a:p>
          <a:p>
            <a:pPr marL="742950" lvl="1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Largest underestimation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over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Staten Island &amp; overestimation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Manhattan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&amp; west LI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Queens/Brooklyn)</a:t>
            </a:r>
          </a:p>
          <a:p>
            <a:pPr marL="1200150" lvl="2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Could be due to retrieval over water/land, reflectivity assumptions</a:t>
            </a:r>
          </a:p>
          <a:p>
            <a:pPr lvl="1">
              <a:lnSpc>
                <a:spcPts val="212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HCHO: </a:t>
            </a:r>
          </a:p>
          <a:p>
            <a:pPr marL="742950" lvl="1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TEMPO shows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poor spatial correlation &amp; high bias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due to background noise sensitivity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CE51068-5765-91E4-F4B5-C62B132F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96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>
            <a:extLst>
              <a:ext uri="{FF2B5EF4-FFF2-40B4-BE49-F238E27FC236}">
                <a16:creationId xmlns:a16="http://schemas.microsoft.com/office/drawing/2014/main" id="{AA257D5A-8641-F417-4243-30BF989C8779}"/>
              </a:ext>
            </a:extLst>
          </p:cNvPr>
          <p:cNvSpPr txBox="1">
            <a:spLocks/>
          </p:cNvSpPr>
          <p:nvPr/>
        </p:nvSpPr>
        <p:spPr>
          <a:xfrm>
            <a:off x="54975" y="187317"/>
            <a:ext cx="7412625" cy="5890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Evaluating TEMPO at Pandora sites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6CFD01-D282-2901-8F0D-2CF1BE5FDCBD}"/>
              </a:ext>
            </a:extLst>
          </p:cNvPr>
          <p:cNvSpPr txBox="1"/>
          <p:nvPr/>
        </p:nvSpPr>
        <p:spPr>
          <a:xfrm>
            <a:off x="253498" y="872371"/>
            <a:ext cx="6842847" cy="2495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Urban Sites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Good agreement/moderate - strong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</a:p>
          <a:p>
            <a:pPr marL="628650" lvl="1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by sites:</a:t>
            </a: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positive biases except New Brunswick &amp; Bayonne (transitional urban/rural sites)</a:t>
            </a: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TEMPO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resolve urban fringes to some extent but overestimates how steeply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decreases between areas</a:t>
            </a: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TEMPO retrieval may be overestimating background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3050" lvl="3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Chart, scatter chart&#10;&#10;AI-generated content may be incorrect.">
            <a:extLst>
              <a:ext uri="{FF2B5EF4-FFF2-40B4-BE49-F238E27FC236}">
                <a16:creationId xmlns:a16="http://schemas.microsoft.com/office/drawing/2014/main" id="{B0901F94-70E0-7381-B1AB-9B6163EFE4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7" t="23076"/>
          <a:stretch>
            <a:fillRect/>
          </a:stretch>
        </p:blipFill>
        <p:spPr>
          <a:xfrm>
            <a:off x="7089439" y="3207171"/>
            <a:ext cx="4605820" cy="1920240"/>
          </a:xfrm>
          <a:prstGeom prst="rect">
            <a:avLst/>
          </a:prstGeom>
        </p:spPr>
      </p:pic>
      <p:pic>
        <p:nvPicPr>
          <p:cNvPr id="40" name="Picture 39" descr="Chart, scatter chart&#10;&#10;AI-generated content may be incorrect.">
            <a:extLst>
              <a:ext uri="{FF2B5EF4-FFF2-40B4-BE49-F238E27FC236}">
                <a16:creationId xmlns:a16="http://schemas.microsoft.com/office/drawing/2014/main" id="{493171FB-52CC-59CF-33FF-F84280F084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7" t="23076"/>
          <a:stretch>
            <a:fillRect/>
          </a:stretch>
        </p:blipFill>
        <p:spPr>
          <a:xfrm>
            <a:off x="7089439" y="1121330"/>
            <a:ext cx="4605820" cy="19202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3A948D-4769-128B-CE82-C20544572D92}"/>
              </a:ext>
            </a:extLst>
          </p:cNvPr>
          <p:cNvSpPr txBox="1"/>
          <p:nvPr/>
        </p:nvSpPr>
        <p:spPr>
          <a:xfrm>
            <a:off x="7453498" y="1163038"/>
            <a:ext cx="17373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 = 0.71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NMB = 2.9%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RMSE = 3.3e+15 (molec/cm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786AA7-4335-2D37-55B3-8065D297E18A}"/>
              </a:ext>
            </a:extLst>
          </p:cNvPr>
          <p:cNvSpPr txBox="1"/>
          <p:nvPr/>
        </p:nvSpPr>
        <p:spPr>
          <a:xfrm>
            <a:off x="7447523" y="3252942"/>
            <a:ext cx="17373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 = 0.43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NMB = -8.0%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RMSE = 5.5e+15 (molec/cm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F0D1EE-17AB-A794-9B43-514CE84F7577}"/>
              </a:ext>
            </a:extLst>
          </p:cNvPr>
          <p:cNvSpPr txBox="1"/>
          <p:nvPr/>
        </p:nvSpPr>
        <p:spPr>
          <a:xfrm>
            <a:off x="9600746" y="3248837"/>
            <a:ext cx="17373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 = 0.25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NMB = -12.6%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RMSE = 4.7e+15 (molec/cm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05FC50-CC59-3E6C-C0EC-603EBE84E9DC}"/>
              </a:ext>
            </a:extLst>
          </p:cNvPr>
          <p:cNvSpPr txBox="1"/>
          <p:nvPr/>
        </p:nvSpPr>
        <p:spPr>
          <a:xfrm>
            <a:off x="9589861" y="1154934"/>
            <a:ext cx="17373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 =. 0.17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NMB = 43.2%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RMSE = 1.5e+15 (molec/cm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2183FE-1605-B64F-3F92-E9ECC7343783}"/>
              </a:ext>
            </a:extLst>
          </p:cNvPr>
          <p:cNvSpPr txBox="1"/>
          <p:nvPr/>
        </p:nvSpPr>
        <p:spPr>
          <a:xfrm>
            <a:off x="253499" y="3098038"/>
            <a:ext cx="6810198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Coastal Sites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Weaker agreement/correlation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</a:p>
          <a:p>
            <a:pPr marL="635000" lvl="1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by sites:</a:t>
            </a:r>
          </a:p>
          <a:p>
            <a:pPr marL="1092200" lvl="2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Positive biases</a:t>
            </a:r>
          </a:p>
          <a:p>
            <a:pPr marL="1092200" lvl="2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Lower/background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concentrations =&gt; lower signal</a:t>
            </a:r>
          </a:p>
          <a:p>
            <a:pPr marL="1092200" lvl="2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Poorer performances due to retrieval accuracy at land-water interfaces</a:t>
            </a:r>
          </a:p>
          <a:p>
            <a:pPr marL="177800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0" lvl="1" indent="-17780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 by sites:</a:t>
            </a: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weaker correlations &amp; negative biases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missing data</a:t>
            </a:r>
          </a:p>
          <a:p>
            <a:pPr marL="1085850" lvl="2" indent="-1714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correlations vary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1E337B-121A-23DC-7B73-60021F9F7056}"/>
              </a:ext>
            </a:extLst>
          </p:cNvPr>
          <p:cNvSpPr txBox="1"/>
          <p:nvPr/>
        </p:nvSpPr>
        <p:spPr>
          <a:xfrm>
            <a:off x="7370524" y="5299489"/>
            <a:ext cx="3074738" cy="1323439"/>
          </a:xfrm>
          <a:prstGeom prst="rect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Retrieval challenges:</a:t>
            </a:r>
          </a:p>
          <a:p>
            <a:pPr marL="461963" lvl="1" indent="-22542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Vertical sensitivity</a:t>
            </a:r>
          </a:p>
          <a:p>
            <a:pPr marL="461963" lvl="1" indent="-22542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priori vertical profiles</a:t>
            </a:r>
          </a:p>
          <a:p>
            <a:pPr marL="461963" lvl="1" indent="-22542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Clouds, aerosols, &amp; surface reflectance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C90AED-1942-C5A5-7729-27D80946A8DF}"/>
              </a:ext>
            </a:extLst>
          </p:cNvPr>
          <p:cNvSpPr txBox="1"/>
          <p:nvPr/>
        </p:nvSpPr>
        <p:spPr>
          <a:xfrm>
            <a:off x="7418685" y="708624"/>
            <a:ext cx="2040054" cy="1828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Urban Sites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F616A1-D904-60DE-FA35-88643037C40E}"/>
              </a:ext>
            </a:extLst>
          </p:cNvPr>
          <p:cNvSpPr txBox="1"/>
          <p:nvPr/>
        </p:nvSpPr>
        <p:spPr>
          <a:xfrm>
            <a:off x="9573295" y="705623"/>
            <a:ext cx="2021390" cy="1828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Coastal Sites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50A995-D5C2-5D2F-DF1E-8A38A8E231E0}"/>
              </a:ext>
            </a:extLst>
          </p:cNvPr>
          <p:cNvSpPr txBox="1"/>
          <p:nvPr/>
        </p:nvSpPr>
        <p:spPr>
          <a:xfrm>
            <a:off x="7418685" y="944293"/>
            <a:ext cx="4181903" cy="1828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81CF88-9621-7825-11EB-08A5509E1F79}"/>
              </a:ext>
            </a:extLst>
          </p:cNvPr>
          <p:cNvSpPr txBox="1"/>
          <p:nvPr/>
        </p:nvSpPr>
        <p:spPr>
          <a:xfrm>
            <a:off x="7420850" y="3029426"/>
            <a:ext cx="4181902" cy="1828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HCHO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A0E9B80C-8BEE-ADDD-386E-CFB64766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1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401BEE-6B07-FD92-B634-A7AFF6F92760}"/>
              </a:ext>
            </a:extLst>
          </p:cNvPr>
          <p:cNvSpPr txBox="1"/>
          <p:nvPr/>
        </p:nvSpPr>
        <p:spPr>
          <a:xfrm>
            <a:off x="77820" y="81151"/>
            <a:ext cx="11999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DC8 Instrument Flight Path Overlayed on TEMPO retrieval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EA71AB-477D-8EA2-DA67-E44459F3B722}"/>
              </a:ext>
            </a:extLst>
          </p:cNvPr>
          <p:cNvGrpSpPr>
            <a:grpSpLocks noChangeAspect="1"/>
          </p:cNvGrpSpPr>
          <p:nvPr/>
        </p:nvGrpSpPr>
        <p:grpSpPr>
          <a:xfrm>
            <a:off x="1009007" y="752899"/>
            <a:ext cx="9039859" cy="4858248"/>
            <a:chOff x="248675" y="35695"/>
            <a:chExt cx="6325667" cy="3399572"/>
          </a:xfrm>
        </p:grpSpPr>
        <p:pic>
          <p:nvPicPr>
            <p:cNvPr id="4" name="Picture 3" descr="A picture containing text, electronics, display&#10;&#10;AI-generated content may be incorrect.">
              <a:extLst>
                <a:ext uri="{FF2B5EF4-FFF2-40B4-BE49-F238E27FC236}">
                  <a16:creationId xmlns:a16="http://schemas.microsoft.com/office/drawing/2014/main" id="{4FC9FD38-85C4-5BA2-C692-A65F6885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820" y="221358"/>
              <a:ext cx="2105924" cy="1243057"/>
            </a:xfrm>
            <a:prstGeom prst="rect">
              <a:avLst/>
            </a:prstGeom>
          </p:spPr>
        </p:pic>
        <p:pic>
          <p:nvPicPr>
            <p:cNvPr id="16" name="Picture 15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382A53E5-31D5-9A08-0186-BDE4856C6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032" y="1674956"/>
              <a:ext cx="2118170" cy="1243057"/>
            </a:xfrm>
            <a:prstGeom prst="rect">
              <a:avLst/>
            </a:prstGeom>
          </p:spPr>
        </p:pic>
        <p:pic>
          <p:nvPicPr>
            <p:cNvPr id="5" name="Picture 4" descr="A picture containing text, electronics, display&#10;&#10;AI-generated content may be incorrect.">
              <a:extLst>
                <a:ext uri="{FF2B5EF4-FFF2-40B4-BE49-F238E27FC236}">
                  <a16:creationId xmlns:a16="http://schemas.microsoft.com/office/drawing/2014/main" id="{E296C261-6AAB-AB74-4769-7FCBA0009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36" t="217" r="848" b="-217"/>
            <a:stretch/>
          </p:blipFill>
          <p:spPr>
            <a:xfrm>
              <a:off x="2792027" y="215467"/>
              <a:ext cx="1857542" cy="1248948"/>
            </a:xfrm>
            <a:prstGeom prst="rect">
              <a:avLst/>
            </a:prstGeom>
          </p:spPr>
        </p:pic>
        <p:pic>
          <p:nvPicPr>
            <p:cNvPr id="6" name="Picture 5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4BC84E17-38D9-B82B-88F3-6B1B385DB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1446" y="215883"/>
              <a:ext cx="1891250" cy="1247561"/>
            </a:xfrm>
            <a:prstGeom prst="rect">
              <a:avLst/>
            </a:prstGeom>
          </p:spPr>
        </p:pic>
        <p:pic>
          <p:nvPicPr>
            <p:cNvPr id="7" name="Picture 6" descr="Diagram&#10;&#10;AI-generated content may be incorrect.">
              <a:extLst>
                <a:ext uri="{FF2B5EF4-FFF2-40B4-BE49-F238E27FC236}">
                  <a16:creationId xmlns:a16="http://schemas.microsoft.com/office/drawing/2014/main" id="{CFE61784-CCF1-6A61-9460-E2AE66412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4736" y="1679644"/>
              <a:ext cx="1929606" cy="12385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9B4F54-BB51-BB5F-7621-6DC421FC471A}"/>
                </a:ext>
              </a:extLst>
            </p:cNvPr>
            <p:cNvSpPr txBox="1"/>
            <p:nvPr/>
          </p:nvSpPr>
          <p:spPr>
            <a:xfrm>
              <a:off x="248675" y="45576"/>
              <a:ext cx="533035" cy="258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08/09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90AD3C-5068-ADF9-E8F4-02726F2FBE3E}"/>
                </a:ext>
              </a:extLst>
            </p:cNvPr>
            <p:cNvSpPr txBox="1"/>
            <p:nvPr/>
          </p:nvSpPr>
          <p:spPr>
            <a:xfrm>
              <a:off x="888433" y="40817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19:00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B06A26-411C-6257-0390-493B1BDCF648}"/>
                </a:ext>
              </a:extLst>
            </p:cNvPr>
            <p:cNvSpPr txBox="1"/>
            <p:nvPr/>
          </p:nvSpPr>
          <p:spPr>
            <a:xfrm>
              <a:off x="2760125" y="40817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20:00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EAFAE5-22E6-AEF6-CA73-AC245D0EB672}"/>
                </a:ext>
              </a:extLst>
            </p:cNvPr>
            <p:cNvSpPr txBox="1"/>
            <p:nvPr/>
          </p:nvSpPr>
          <p:spPr>
            <a:xfrm>
              <a:off x="4651174" y="35695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21:00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10704-239F-3914-EDCC-F631D82AA6A8}"/>
                </a:ext>
              </a:extLst>
            </p:cNvPr>
            <p:cNvSpPr txBox="1"/>
            <p:nvPr/>
          </p:nvSpPr>
          <p:spPr>
            <a:xfrm>
              <a:off x="248676" y="1484201"/>
              <a:ext cx="533035" cy="258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08/16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4156F9-DBAD-3D6F-F7D0-6C99D9E0BA7C}"/>
                </a:ext>
              </a:extLst>
            </p:cNvPr>
            <p:cNvSpPr txBox="1"/>
            <p:nvPr/>
          </p:nvSpPr>
          <p:spPr>
            <a:xfrm>
              <a:off x="888433" y="1488014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19:00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26F3BA-A35C-8F53-E19A-B65E3493AADF}"/>
                </a:ext>
              </a:extLst>
            </p:cNvPr>
            <p:cNvSpPr txBox="1"/>
            <p:nvPr/>
          </p:nvSpPr>
          <p:spPr>
            <a:xfrm>
              <a:off x="2760125" y="1488014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20:00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EC1FFA-80E0-0BE2-C2D7-F15A409BBB29}"/>
                </a:ext>
              </a:extLst>
            </p:cNvPr>
            <p:cNvSpPr txBox="1"/>
            <p:nvPr/>
          </p:nvSpPr>
          <p:spPr>
            <a:xfrm>
              <a:off x="4651174" y="1482892"/>
              <a:ext cx="496018" cy="236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21:00</a:t>
              </a:r>
            </a:p>
          </p:txBody>
        </p:sp>
        <p:pic>
          <p:nvPicPr>
            <p:cNvPr id="17" name="Picture 16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37950ABD-ED9D-C4C1-5196-46CA8DE3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763"/>
            <a:stretch/>
          </p:blipFill>
          <p:spPr>
            <a:xfrm>
              <a:off x="2779905" y="1679460"/>
              <a:ext cx="1888714" cy="12344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1A94C9-112D-9398-F523-F9F6FE486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4819" y="2903602"/>
              <a:ext cx="4455590" cy="53166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9F1C56-C050-F04E-44C6-BB4D415FE11E}"/>
              </a:ext>
            </a:extLst>
          </p:cNvPr>
          <p:cNvSpPr txBox="1"/>
          <p:nvPr/>
        </p:nvSpPr>
        <p:spPr>
          <a:xfrm>
            <a:off x="251248" y="5839774"/>
            <a:ext cx="116530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General agreement, especially over urban NYC, further evidence TEMPO can capture urban/rural or coastal gradients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discrepancies (e.g., near Flax Pond on Aug 16) highlight how rapid plume evolution &amp; vertical distribution differences can affect alignment between column &amp; in situ measurements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30F16F3-80C3-1F43-98EF-B9F80629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A095-E3F4-2BB6-B82F-D50DD88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multi-platform analysis of pollution events during STAQS</a:t>
            </a:r>
            <a:endParaRPr lang="en-US" sz="3600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6DA23-C0B1-8FCE-C30B-7C31BB8B5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992401"/>
            <a:ext cx="10287000" cy="4189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integrated approach from multiple observational platforms to analyze O₃ dynamics &amp; chemical characteristics during STAQS: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TOLNet lidars stationed along the LIS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Doppler wind lidars co-located at select sites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Satellite, airborne, &amp; ground-based column measurements of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HCHO from TEMPO &amp; GCAS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 WRF-Chem outputs to bridge gaps between measurements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 on unique cases during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pollution conditions: </a:t>
            </a:r>
          </a:p>
          <a:p>
            <a:pPr lvl="2">
              <a:lnSpc>
                <a:spcPct val="100000"/>
              </a:lnSpc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26 &amp; 28 </a:t>
            </a:r>
          </a:p>
          <a:p>
            <a:pPr lvl="2">
              <a:lnSpc>
                <a:spcPct val="100000"/>
              </a:lnSpc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5,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 &amp; 12</a:t>
            </a:r>
            <a:r>
              <a:rPr lang="en-US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05EDD-4819-9BA9-D075-EAAE1B39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8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picture containing text, display&#10;&#10;AI-generated content may be incorrect.">
            <a:extLst>
              <a:ext uri="{FF2B5EF4-FFF2-40B4-BE49-F238E27FC236}">
                <a16:creationId xmlns:a16="http://schemas.microsoft.com/office/drawing/2014/main" id="{8617D180-CAAC-F720-68A2-3ABD9141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1" t="9792" r="4365" b="10451"/>
          <a:stretch>
            <a:fillRect/>
          </a:stretch>
        </p:blipFill>
        <p:spPr>
          <a:xfrm>
            <a:off x="56328" y="842591"/>
            <a:ext cx="4411234" cy="2690553"/>
          </a:xfrm>
          <a:prstGeom prst="rect">
            <a:avLst/>
          </a:prstGeom>
        </p:spPr>
      </p:pic>
      <p:pic>
        <p:nvPicPr>
          <p:cNvPr id="79" name="Picture 78" descr="A picture containing text, screen, display&#10;&#10;AI-generated content may be incorrect.">
            <a:extLst>
              <a:ext uri="{FF2B5EF4-FFF2-40B4-BE49-F238E27FC236}">
                <a16:creationId xmlns:a16="http://schemas.microsoft.com/office/drawing/2014/main" id="{8730EFC1-9829-4978-676B-9814C0D3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45" t="8676" r="4079" b="9978"/>
          <a:stretch>
            <a:fillRect/>
          </a:stretch>
        </p:blipFill>
        <p:spPr>
          <a:xfrm>
            <a:off x="73638" y="3912607"/>
            <a:ext cx="4419589" cy="2744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E1380-57FD-5D65-2AEE-A650E37B0CAA}"/>
              </a:ext>
            </a:extLst>
          </p:cNvPr>
          <p:cNvSpPr txBox="1"/>
          <p:nvPr/>
        </p:nvSpPr>
        <p:spPr>
          <a:xfrm>
            <a:off x="82691" y="573370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07/26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1FC28-EB52-279D-7F0A-35A68121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5B57BB-406E-AC3F-30CA-FBBCAEE29787}"/>
              </a:ext>
            </a:extLst>
          </p:cNvPr>
          <p:cNvSpPr txBox="1">
            <a:spLocks/>
          </p:cNvSpPr>
          <p:nvPr/>
        </p:nvSpPr>
        <p:spPr>
          <a:xfrm>
            <a:off x="77499" y="69134"/>
            <a:ext cx="9037479" cy="53883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Defining O</a:t>
            </a:r>
            <a:r>
              <a:rPr lang="en-US" sz="3200" b="1" kern="100" baseline="-250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Dynamics: </a:t>
            </a:r>
            <a:r>
              <a:rPr lang="en-US" sz="32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 pollution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64FCA-4447-1843-657D-4A3051388AB8}"/>
              </a:ext>
            </a:extLst>
          </p:cNvPr>
          <p:cNvSpPr txBox="1"/>
          <p:nvPr/>
        </p:nvSpPr>
        <p:spPr>
          <a:xfrm>
            <a:off x="82691" y="3704461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07/28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surface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winds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181D3B-C56B-3850-C13A-4CD233186E10}"/>
              </a:ext>
            </a:extLst>
          </p:cNvPr>
          <p:cNvSpPr txBox="1"/>
          <p:nvPr/>
        </p:nvSpPr>
        <p:spPr>
          <a:xfrm>
            <a:off x="10367828" y="980923"/>
            <a:ext cx="174148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(104 ppb)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 19 UTC on CT coastline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Land/sea breeze circulation: W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 shift</a:t>
            </a:r>
          </a:p>
          <a:p>
            <a:pPr marL="114300" indent="-114300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Lower early urban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(&lt; 65 ppb)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 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(94 ppb)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17 UTC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along southern LI coast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Land/sea breeze circulation: NW/W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SW/S shift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5E36A8-D0DC-6BCC-5FA5-289C82844FBE}"/>
              </a:ext>
            </a:extLst>
          </p:cNvPr>
          <p:cNvGrpSpPr/>
          <p:nvPr/>
        </p:nvGrpSpPr>
        <p:grpSpPr>
          <a:xfrm>
            <a:off x="4475215" y="581737"/>
            <a:ext cx="5858186" cy="3070246"/>
            <a:chOff x="4475215" y="636601"/>
            <a:chExt cx="5858186" cy="3070246"/>
          </a:xfrm>
        </p:grpSpPr>
        <p:pic>
          <p:nvPicPr>
            <p:cNvPr id="46" name="Picture 4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E5DF67-9D96-44FC-93B6-00991380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060" t="14505" r="16601" b="18277"/>
            <a:stretch/>
          </p:blipFill>
          <p:spPr>
            <a:xfrm>
              <a:off x="4941927" y="1016029"/>
              <a:ext cx="1639847" cy="1021881"/>
            </a:xfrm>
            <a:prstGeom prst="rect">
              <a:avLst/>
            </a:prstGeom>
          </p:spPr>
        </p:pic>
        <p:pic>
          <p:nvPicPr>
            <p:cNvPr id="47" name="Picture 4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2AD88E-16B8-3817-F049-1F2EAF1C0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3486" t="15126" r="16176" b="18130"/>
            <a:stretch/>
          </p:blipFill>
          <p:spPr>
            <a:xfrm>
              <a:off x="6597944" y="1023245"/>
              <a:ext cx="1639846" cy="1014665"/>
            </a:xfrm>
            <a:prstGeom prst="rect">
              <a:avLst/>
            </a:prstGeom>
          </p:spPr>
        </p:pic>
        <p:pic>
          <p:nvPicPr>
            <p:cNvPr id="48" name="Picture 47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BBF9910D-B949-54B6-9F35-19A70A3DE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3611" t="13266" r="16051" b="18032"/>
            <a:stretch/>
          </p:blipFill>
          <p:spPr>
            <a:xfrm>
              <a:off x="8232184" y="997993"/>
              <a:ext cx="1639846" cy="1044437"/>
            </a:xfrm>
            <a:prstGeom prst="rect">
              <a:avLst/>
            </a:prstGeom>
          </p:spPr>
        </p:pic>
        <p:pic>
          <p:nvPicPr>
            <p:cNvPr id="49" name="Picture 48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AC965A21-6573-790D-5358-9E0803D2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0609" y="997629"/>
              <a:ext cx="419249" cy="1016294"/>
            </a:xfrm>
            <a:prstGeom prst="rect">
              <a:avLst/>
            </a:prstGeom>
          </p:spPr>
        </p:pic>
        <p:pic>
          <p:nvPicPr>
            <p:cNvPr id="50" name="Picture 49" descr="Text&#10;&#10;AI-generated content may be incorrect.">
              <a:extLst>
                <a:ext uri="{FF2B5EF4-FFF2-40B4-BE49-F238E27FC236}">
                  <a16:creationId xmlns:a16="http://schemas.microsoft.com/office/drawing/2014/main" id="{2587747A-CABF-4E3F-EA39-7801AD99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8294" y="2014557"/>
              <a:ext cx="1606422" cy="251440"/>
            </a:xfrm>
            <a:prstGeom prst="rect">
              <a:avLst/>
            </a:prstGeom>
          </p:spPr>
        </p:pic>
        <p:pic>
          <p:nvPicPr>
            <p:cNvPr id="51" name="Picture 50" descr="Text&#10;&#10;AI-generated content may be incorrect.">
              <a:extLst>
                <a:ext uri="{FF2B5EF4-FFF2-40B4-BE49-F238E27FC236}">
                  <a16:creationId xmlns:a16="http://schemas.microsoft.com/office/drawing/2014/main" id="{874DD0D9-C4AA-62CC-14DC-6B88EFA4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5442" y="2013961"/>
              <a:ext cx="1606422" cy="251440"/>
            </a:xfrm>
            <a:prstGeom prst="rect">
              <a:avLst/>
            </a:prstGeom>
          </p:spPr>
        </p:pic>
        <p:pic>
          <p:nvPicPr>
            <p:cNvPr id="52" name="Picture 51" descr="Text&#10;&#10;AI-generated content may be incorrect.">
              <a:extLst>
                <a:ext uri="{FF2B5EF4-FFF2-40B4-BE49-F238E27FC236}">
                  <a16:creationId xmlns:a16="http://schemas.microsoft.com/office/drawing/2014/main" id="{7D9499DE-C6E9-1D7E-87D7-3DA0D953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6998" y="2011387"/>
              <a:ext cx="1606422" cy="25144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056C77-6B46-57D3-356C-43A0D8E0206F}"/>
                </a:ext>
              </a:extLst>
            </p:cNvPr>
            <p:cNvSpPr txBox="1"/>
            <p:nvPr/>
          </p:nvSpPr>
          <p:spPr>
            <a:xfrm>
              <a:off x="4475215" y="636601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07/26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lidars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5144CE0-C011-980C-7F0D-04EC0AC21423}"/>
                </a:ext>
              </a:extLst>
            </p:cNvPr>
            <p:cNvSpPr txBox="1"/>
            <p:nvPr/>
          </p:nvSpPr>
          <p:spPr>
            <a:xfrm>
              <a:off x="4913263" y="843732"/>
              <a:ext cx="1061018" cy="241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kern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NYTOLS</a:t>
              </a:r>
              <a:r>
                <a:rPr lang="en-US" sz="105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lidar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7046723-21B2-363D-1BDD-8E2D17F6187F}"/>
                </a:ext>
              </a:extLst>
            </p:cNvPr>
            <p:cNvSpPr txBox="1"/>
            <p:nvPr/>
          </p:nvSpPr>
          <p:spPr>
            <a:xfrm>
              <a:off x="6557494" y="843733"/>
              <a:ext cx="1128954" cy="241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TROPOZ lidar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0D3ABA-1BAB-2AE8-F3B1-DAC4C32FD05D}"/>
                </a:ext>
              </a:extLst>
            </p:cNvPr>
            <p:cNvSpPr txBox="1"/>
            <p:nvPr/>
          </p:nvSpPr>
          <p:spPr>
            <a:xfrm>
              <a:off x="8192955" y="835084"/>
              <a:ext cx="1269996" cy="2507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TOPAZ lidar</a:t>
              </a:r>
            </a:p>
          </p:txBody>
        </p:sp>
        <p:pic>
          <p:nvPicPr>
            <p:cNvPr id="57" name="Picture 56" descr="Chart, histogram&#10;&#10;AI-generated content may be incorrect.">
              <a:extLst>
                <a:ext uri="{FF2B5EF4-FFF2-40B4-BE49-F238E27FC236}">
                  <a16:creationId xmlns:a16="http://schemas.microsoft.com/office/drawing/2014/main" id="{D7884964-A6E4-6C48-7245-4A473829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5492" t="6084" b="13639"/>
            <a:stretch/>
          </p:blipFill>
          <p:spPr>
            <a:xfrm>
              <a:off x="6619078" y="2447899"/>
              <a:ext cx="1608123" cy="1023656"/>
            </a:xfrm>
            <a:prstGeom prst="rect">
              <a:avLst/>
            </a:prstGeom>
          </p:spPr>
        </p:pic>
        <p:pic>
          <p:nvPicPr>
            <p:cNvPr id="58" name="Picture 57" descr="Chart, histogram&#10;&#10;AI-generated content may be incorrect.">
              <a:extLst>
                <a:ext uri="{FF2B5EF4-FFF2-40B4-BE49-F238E27FC236}">
                  <a16:creationId xmlns:a16="http://schemas.microsoft.com/office/drawing/2014/main" id="{D3A9BE13-933B-0976-E0EA-55C002842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5186" t="6189" b="15071"/>
            <a:stretch/>
          </p:blipFill>
          <p:spPr>
            <a:xfrm>
              <a:off x="5011063" y="2446589"/>
              <a:ext cx="1602781" cy="102558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500FAB-92E5-E717-684B-92317C710E1D}"/>
                </a:ext>
              </a:extLst>
            </p:cNvPr>
            <p:cNvSpPr txBox="1"/>
            <p:nvPr/>
          </p:nvSpPr>
          <p:spPr>
            <a:xfrm>
              <a:off x="4961235" y="2251846"/>
              <a:ext cx="638574" cy="241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BRONX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FA9FF96-339F-4380-E53C-EDFDA346659A}"/>
                </a:ext>
              </a:extLst>
            </p:cNvPr>
            <p:cNvSpPr txBox="1"/>
            <p:nvPr/>
          </p:nvSpPr>
          <p:spPr>
            <a:xfrm>
              <a:off x="6581774" y="2261258"/>
              <a:ext cx="1363163" cy="250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STONY BROOK</a:t>
              </a:r>
            </a:p>
          </p:txBody>
        </p:sp>
        <p:pic>
          <p:nvPicPr>
            <p:cNvPr id="61" name="Picture 60" descr="Text&#10;&#10;AI-generated content may be incorrect.">
              <a:extLst>
                <a:ext uri="{FF2B5EF4-FFF2-40B4-BE49-F238E27FC236}">
                  <a16:creationId xmlns:a16="http://schemas.microsoft.com/office/drawing/2014/main" id="{3E703605-1EF0-CF7D-EC19-75E7ACD9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0755" y="3458830"/>
              <a:ext cx="1584556" cy="248017"/>
            </a:xfrm>
            <a:prstGeom prst="rect">
              <a:avLst/>
            </a:prstGeom>
          </p:spPr>
        </p:pic>
        <p:pic>
          <p:nvPicPr>
            <p:cNvPr id="62" name="Picture 61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34E63F1D-70C2-DCB7-12A8-66FEA60B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572" y="2401831"/>
              <a:ext cx="442135" cy="1051941"/>
            </a:xfrm>
            <a:prstGeom prst="rect">
              <a:avLst/>
            </a:prstGeom>
          </p:spPr>
        </p:pic>
        <p:pic>
          <p:nvPicPr>
            <p:cNvPr id="63" name="Picture 62" descr="A picture containing histogram&#10;&#10;AI-generated content may be incorrect.">
              <a:extLst>
                <a:ext uri="{FF2B5EF4-FFF2-40B4-BE49-F238E27FC236}">
                  <a16:creationId xmlns:a16="http://schemas.microsoft.com/office/drawing/2014/main" id="{96588D9F-9DA3-1709-1CBF-821D14EF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17468" y="2437702"/>
              <a:ext cx="1604565" cy="1039614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0FC5B5-8854-4B27-1DD5-05044ED4F5D9}"/>
                </a:ext>
              </a:extLst>
            </p:cNvPr>
            <p:cNvSpPr txBox="1"/>
            <p:nvPr/>
          </p:nvSpPr>
          <p:spPr>
            <a:xfrm>
              <a:off x="8173921" y="2252774"/>
              <a:ext cx="1205249" cy="241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YALE COASTAL </a:t>
              </a:r>
            </a:p>
          </p:txBody>
        </p:sp>
        <p:pic>
          <p:nvPicPr>
            <p:cNvPr id="65" name="Picture 64" descr="Text&#10;&#10;AI-generated content may be incorrect.">
              <a:extLst>
                <a:ext uri="{FF2B5EF4-FFF2-40B4-BE49-F238E27FC236}">
                  <a16:creationId xmlns:a16="http://schemas.microsoft.com/office/drawing/2014/main" id="{AAB39EF9-AB65-CAD3-114C-C5389737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3272" y="3457410"/>
              <a:ext cx="1584556" cy="248017"/>
            </a:xfrm>
            <a:prstGeom prst="rect">
              <a:avLst/>
            </a:prstGeom>
          </p:spPr>
        </p:pic>
        <p:pic>
          <p:nvPicPr>
            <p:cNvPr id="66" name="Picture 65" descr="Text&#10;&#10;AI-generated content may be incorrect.">
              <a:extLst>
                <a:ext uri="{FF2B5EF4-FFF2-40B4-BE49-F238E27FC236}">
                  <a16:creationId xmlns:a16="http://schemas.microsoft.com/office/drawing/2014/main" id="{859633ED-51AB-E63A-E194-C4781F0D9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5130" y="3457874"/>
              <a:ext cx="1584556" cy="248017"/>
            </a:xfrm>
            <a:prstGeom prst="rect">
              <a:avLst/>
            </a:prstGeom>
          </p:spPr>
        </p:pic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06BA70-EDF4-0766-11D1-CDBBF51F73DC}"/>
                </a:ext>
              </a:extLst>
            </p:cNvPr>
            <p:cNvCxnSpPr>
              <a:cxnSpLocks/>
            </p:cNvCxnSpPr>
            <p:nvPr/>
          </p:nvCxnSpPr>
          <p:spPr>
            <a:xfrm>
              <a:off x="5582514" y="1072781"/>
              <a:ext cx="0" cy="91792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439BFA3-CBE5-57FD-FA33-B265AEF08663}"/>
                </a:ext>
              </a:extLst>
            </p:cNvPr>
            <p:cNvCxnSpPr>
              <a:cxnSpLocks/>
            </p:cNvCxnSpPr>
            <p:nvPr/>
          </p:nvCxnSpPr>
          <p:spPr>
            <a:xfrm>
              <a:off x="6308554" y="1075500"/>
              <a:ext cx="0" cy="91792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5D43A6A-4023-9BD9-8DC1-E22F7A72B03A}"/>
                </a:ext>
              </a:extLst>
            </p:cNvPr>
            <p:cNvCxnSpPr>
              <a:cxnSpLocks/>
            </p:cNvCxnSpPr>
            <p:nvPr/>
          </p:nvCxnSpPr>
          <p:spPr>
            <a:xfrm>
              <a:off x="7153447" y="1070061"/>
              <a:ext cx="0" cy="91792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BFA8FC7-D067-0023-A3FC-45A0D32ECDA0}"/>
                </a:ext>
              </a:extLst>
            </p:cNvPr>
            <p:cNvCxnSpPr>
              <a:cxnSpLocks/>
            </p:cNvCxnSpPr>
            <p:nvPr/>
          </p:nvCxnSpPr>
          <p:spPr>
            <a:xfrm>
              <a:off x="7946872" y="1072781"/>
              <a:ext cx="0" cy="91792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287177F-823C-3FB6-96C9-9721A1700BFC}"/>
                </a:ext>
              </a:extLst>
            </p:cNvPr>
            <p:cNvCxnSpPr>
              <a:cxnSpLocks/>
            </p:cNvCxnSpPr>
            <p:nvPr/>
          </p:nvCxnSpPr>
          <p:spPr>
            <a:xfrm>
              <a:off x="8875879" y="1074496"/>
              <a:ext cx="0" cy="93338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C252C61-A9C6-F221-0CEE-91885BBB13C6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74" y="1088286"/>
              <a:ext cx="0" cy="91792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21544470-99F7-DD33-E519-88197FEC0DCB}"/>
                </a:ext>
              </a:extLst>
            </p:cNvPr>
            <p:cNvSpPr/>
            <p:nvPr/>
          </p:nvSpPr>
          <p:spPr>
            <a:xfrm>
              <a:off x="8901885" y="1045696"/>
              <a:ext cx="818920" cy="242167"/>
            </a:xfrm>
            <a:custGeom>
              <a:avLst/>
              <a:gdLst>
                <a:gd name="connsiteX0" fmla="*/ 0 w 1042147"/>
                <a:gd name="connsiteY0" fmla="*/ 40341 h 255494"/>
                <a:gd name="connsiteX1" fmla="*/ 47064 w 1042147"/>
                <a:gd name="connsiteY1" fmla="*/ 87406 h 255494"/>
                <a:gd name="connsiteX2" fmla="*/ 60511 w 1042147"/>
                <a:gd name="connsiteY2" fmla="*/ 127747 h 255494"/>
                <a:gd name="connsiteX3" fmla="*/ 67235 w 1042147"/>
                <a:gd name="connsiteY3" fmla="*/ 147918 h 255494"/>
                <a:gd name="connsiteX4" fmla="*/ 121023 w 1042147"/>
                <a:gd name="connsiteY4" fmla="*/ 208430 h 255494"/>
                <a:gd name="connsiteX5" fmla="*/ 141194 w 1042147"/>
                <a:gd name="connsiteY5" fmla="*/ 221877 h 255494"/>
                <a:gd name="connsiteX6" fmla="*/ 161364 w 1042147"/>
                <a:gd name="connsiteY6" fmla="*/ 228600 h 255494"/>
                <a:gd name="connsiteX7" fmla="*/ 181535 w 1042147"/>
                <a:gd name="connsiteY7" fmla="*/ 248771 h 255494"/>
                <a:gd name="connsiteX8" fmla="*/ 201705 w 1042147"/>
                <a:gd name="connsiteY8" fmla="*/ 255494 h 255494"/>
                <a:gd name="connsiteX9" fmla="*/ 309282 w 1042147"/>
                <a:gd name="connsiteY9" fmla="*/ 248771 h 255494"/>
                <a:gd name="connsiteX10" fmla="*/ 356347 w 1042147"/>
                <a:gd name="connsiteY10" fmla="*/ 235324 h 255494"/>
                <a:gd name="connsiteX11" fmla="*/ 396688 w 1042147"/>
                <a:gd name="connsiteY11" fmla="*/ 208430 h 255494"/>
                <a:gd name="connsiteX12" fmla="*/ 457200 w 1042147"/>
                <a:gd name="connsiteY12" fmla="*/ 168088 h 255494"/>
                <a:gd name="connsiteX13" fmla="*/ 497541 w 1042147"/>
                <a:gd name="connsiteY13" fmla="*/ 141194 h 255494"/>
                <a:gd name="connsiteX14" fmla="*/ 517711 w 1042147"/>
                <a:gd name="connsiteY14" fmla="*/ 127747 h 255494"/>
                <a:gd name="connsiteX15" fmla="*/ 558053 w 1042147"/>
                <a:gd name="connsiteY15" fmla="*/ 94130 h 255494"/>
                <a:gd name="connsiteX16" fmla="*/ 598394 w 1042147"/>
                <a:gd name="connsiteY16" fmla="*/ 80683 h 255494"/>
                <a:gd name="connsiteX17" fmla="*/ 638735 w 1042147"/>
                <a:gd name="connsiteY17" fmla="*/ 67235 h 255494"/>
                <a:gd name="connsiteX18" fmla="*/ 665629 w 1042147"/>
                <a:gd name="connsiteY18" fmla="*/ 60512 h 255494"/>
                <a:gd name="connsiteX19" fmla="*/ 739588 w 1042147"/>
                <a:gd name="connsiteY19" fmla="*/ 67235 h 255494"/>
                <a:gd name="connsiteX20" fmla="*/ 759758 w 1042147"/>
                <a:gd name="connsiteY20" fmla="*/ 73959 h 255494"/>
                <a:gd name="connsiteX21" fmla="*/ 786653 w 1042147"/>
                <a:gd name="connsiteY21" fmla="*/ 80683 h 255494"/>
                <a:gd name="connsiteX22" fmla="*/ 880782 w 1042147"/>
                <a:gd name="connsiteY22" fmla="*/ 73959 h 255494"/>
                <a:gd name="connsiteX23" fmla="*/ 941294 w 1042147"/>
                <a:gd name="connsiteY23" fmla="*/ 53788 h 255494"/>
                <a:gd name="connsiteX24" fmla="*/ 1001805 w 1042147"/>
                <a:gd name="connsiteY24" fmla="*/ 33618 h 255494"/>
                <a:gd name="connsiteX25" fmla="*/ 1021976 w 1042147"/>
                <a:gd name="connsiteY25" fmla="*/ 26894 h 255494"/>
                <a:gd name="connsiteX26" fmla="*/ 1042147 w 1042147"/>
                <a:gd name="connsiteY26" fmla="*/ 0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2147" h="255494">
                  <a:moveTo>
                    <a:pt x="0" y="40341"/>
                  </a:moveTo>
                  <a:cubicBezTo>
                    <a:pt x="15688" y="56029"/>
                    <a:pt x="34435" y="69164"/>
                    <a:pt x="47064" y="87406"/>
                  </a:cubicBezTo>
                  <a:cubicBezTo>
                    <a:pt x="55132" y="99060"/>
                    <a:pt x="56029" y="114300"/>
                    <a:pt x="60511" y="127747"/>
                  </a:cubicBezTo>
                  <a:cubicBezTo>
                    <a:pt x="62752" y="134471"/>
                    <a:pt x="63304" y="142021"/>
                    <a:pt x="67235" y="147918"/>
                  </a:cubicBezTo>
                  <a:cubicBezTo>
                    <a:pt x="83402" y="172168"/>
                    <a:pt x="93393" y="190010"/>
                    <a:pt x="121023" y="208430"/>
                  </a:cubicBezTo>
                  <a:cubicBezTo>
                    <a:pt x="127747" y="212912"/>
                    <a:pt x="133966" y="218263"/>
                    <a:pt x="141194" y="221877"/>
                  </a:cubicBezTo>
                  <a:cubicBezTo>
                    <a:pt x="147533" y="225046"/>
                    <a:pt x="154641" y="226359"/>
                    <a:pt x="161364" y="228600"/>
                  </a:cubicBezTo>
                  <a:cubicBezTo>
                    <a:pt x="168088" y="235324"/>
                    <a:pt x="173623" y="243497"/>
                    <a:pt x="181535" y="248771"/>
                  </a:cubicBezTo>
                  <a:cubicBezTo>
                    <a:pt x="187432" y="252702"/>
                    <a:pt x="194618" y="255494"/>
                    <a:pt x="201705" y="255494"/>
                  </a:cubicBezTo>
                  <a:cubicBezTo>
                    <a:pt x="237634" y="255494"/>
                    <a:pt x="273423" y="251012"/>
                    <a:pt x="309282" y="248771"/>
                  </a:cubicBezTo>
                  <a:cubicBezTo>
                    <a:pt x="315607" y="247190"/>
                    <a:pt x="348459" y="239706"/>
                    <a:pt x="356347" y="235324"/>
                  </a:cubicBezTo>
                  <a:cubicBezTo>
                    <a:pt x="370475" y="227476"/>
                    <a:pt x="383241" y="217395"/>
                    <a:pt x="396688" y="208430"/>
                  </a:cubicBezTo>
                  <a:lnTo>
                    <a:pt x="457200" y="168088"/>
                  </a:lnTo>
                  <a:lnTo>
                    <a:pt x="497541" y="141194"/>
                  </a:lnTo>
                  <a:cubicBezTo>
                    <a:pt x="504264" y="136712"/>
                    <a:pt x="511997" y="133461"/>
                    <a:pt x="517711" y="127747"/>
                  </a:cubicBezTo>
                  <a:cubicBezTo>
                    <a:pt x="530378" y="115080"/>
                    <a:pt x="541204" y="101619"/>
                    <a:pt x="558053" y="94130"/>
                  </a:cubicBezTo>
                  <a:cubicBezTo>
                    <a:pt x="571006" y="88373"/>
                    <a:pt x="584947" y="85165"/>
                    <a:pt x="598394" y="80683"/>
                  </a:cubicBezTo>
                  <a:lnTo>
                    <a:pt x="638735" y="67235"/>
                  </a:lnTo>
                  <a:lnTo>
                    <a:pt x="665629" y="60512"/>
                  </a:lnTo>
                  <a:cubicBezTo>
                    <a:pt x="690282" y="62753"/>
                    <a:pt x="715082" y="63734"/>
                    <a:pt x="739588" y="67235"/>
                  </a:cubicBezTo>
                  <a:cubicBezTo>
                    <a:pt x="746604" y="68237"/>
                    <a:pt x="752944" y="72012"/>
                    <a:pt x="759758" y="73959"/>
                  </a:cubicBezTo>
                  <a:cubicBezTo>
                    <a:pt x="768643" y="76498"/>
                    <a:pt x="777688" y="78442"/>
                    <a:pt x="786653" y="80683"/>
                  </a:cubicBezTo>
                  <a:cubicBezTo>
                    <a:pt x="818029" y="78442"/>
                    <a:pt x="849674" y="78625"/>
                    <a:pt x="880782" y="73959"/>
                  </a:cubicBezTo>
                  <a:cubicBezTo>
                    <a:pt x="880788" y="73958"/>
                    <a:pt x="931206" y="57151"/>
                    <a:pt x="941294" y="53788"/>
                  </a:cubicBezTo>
                  <a:lnTo>
                    <a:pt x="1001805" y="33618"/>
                  </a:lnTo>
                  <a:lnTo>
                    <a:pt x="1021976" y="26894"/>
                  </a:lnTo>
                  <a:cubicBezTo>
                    <a:pt x="1037181" y="4087"/>
                    <a:pt x="1029709" y="12438"/>
                    <a:pt x="1042147" y="0"/>
                  </a:cubicBezTo>
                </a:path>
              </a:pathLst>
            </a:custGeom>
            <a:noFill/>
            <a:ln w="222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2A82FF0-3712-F4B1-6CCE-25C8383F5F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9500" y="1977416"/>
              <a:ext cx="64427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95F2682-D5F0-3D76-A825-FFCF8900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3878" y="1993267"/>
              <a:ext cx="64427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F6BBD763-9014-BBD8-291D-AE60CC09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84513" t="12192" r="-336" b="13985"/>
            <a:stretch/>
          </p:blipFill>
          <p:spPr>
            <a:xfrm>
              <a:off x="9851435" y="903299"/>
              <a:ext cx="481966" cy="1466304"/>
            </a:xfrm>
            <a:prstGeom prst="rect">
              <a:avLst/>
            </a:prstGeom>
          </p:spPr>
        </p:pic>
        <p:pic>
          <p:nvPicPr>
            <p:cNvPr id="83" name="Picture 82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4F79F0FF-CCC8-52FE-CF11-73D4760A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183"/>
            <a:stretch>
              <a:fillRect/>
            </a:stretch>
          </p:blipFill>
          <p:spPr>
            <a:xfrm>
              <a:off x="9872284" y="2371380"/>
              <a:ext cx="372559" cy="129809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5865E9B-AF44-A5E1-67CA-52A7E6302188}"/>
              </a:ext>
            </a:extLst>
          </p:cNvPr>
          <p:cNvGrpSpPr/>
          <p:nvPr/>
        </p:nvGrpSpPr>
        <p:grpSpPr>
          <a:xfrm>
            <a:off x="4473773" y="3698542"/>
            <a:ext cx="7366661" cy="3091606"/>
            <a:chOff x="4473773" y="3625390"/>
            <a:chExt cx="7366661" cy="309160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C1F06B3-A831-6A2C-576E-EA50942A3A04}"/>
                </a:ext>
              </a:extLst>
            </p:cNvPr>
            <p:cNvGrpSpPr/>
            <p:nvPr/>
          </p:nvGrpSpPr>
          <p:grpSpPr>
            <a:xfrm>
              <a:off x="4473773" y="3625390"/>
              <a:ext cx="6982366" cy="3091606"/>
              <a:chOff x="4473773" y="3625390"/>
              <a:chExt cx="6982366" cy="3091606"/>
            </a:xfrm>
          </p:grpSpPr>
          <p:pic>
            <p:nvPicPr>
              <p:cNvPr id="13" name="Picture 12" descr="A picture containing shape&#10;&#10;AI-generated content may be incorrect.">
                <a:extLst>
                  <a:ext uri="{FF2B5EF4-FFF2-40B4-BE49-F238E27FC236}">
                    <a16:creationId xmlns:a16="http://schemas.microsoft.com/office/drawing/2014/main" id="{31DD1763-0890-76D7-EBE1-E565FC259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40330" y="3973155"/>
                <a:ext cx="417458" cy="1011954"/>
              </a:xfrm>
              <a:prstGeom prst="rect">
                <a:avLst/>
              </a:prstGeom>
            </p:spPr>
          </p:pic>
          <p:pic>
            <p:nvPicPr>
              <p:cNvPr id="14" name="Picture 13" descr="A screenshot of a video game&#10;&#10;AI-generated content may be incorrect.">
                <a:extLst>
                  <a:ext uri="{FF2B5EF4-FFF2-40B4-BE49-F238E27FC236}">
                    <a16:creationId xmlns:a16="http://schemas.microsoft.com/office/drawing/2014/main" id="{CCA95CAC-6AE6-202A-6FFC-045F9234D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13085" t="14652" r="16674" b="18965"/>
              <a:stretch/>
            </p:blipFill>
            <p:spPr>
              <a:xfrm>
                <a:off x="4941953" y="3993247"/>
                <a:ext cx="1632194" cy="1005846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monitor, television, screen&#10;&#10;AI-generated content may be incorrect.">
                <a:extLst>
                  <a:ext uri="{FF2B5EF4-FFF2-40B4-BE49-F238E27FC236}">
                    <a16:creationId xmlns:a16="http://schemas.microsoft.com/office/drawing/2014/main" id="{B413F2EE-756C-7626-DF83-C605977A4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13488" t="13881" r="16993" b="18892"/>
              <a:stretch/>
            </p:blipFill>
            <p:spPr>
              <a:xfrm>
                <a:off x="6585700" y="3978981"/>
                <a:ext cx="1615405" cy="1018643"/>
              </a:xfrm>
              <a:prstGeom prst="rect">
                <a:avLst/>
              </a:prstGeom>
            </p:spPr>
          </p:pic>
          <p:pic>
            <p:nvPicPr>
              <p:cNvPr id="16" name="Picture 15" descr="A screenshot of a video game&#10;&#10;AI-generated content may be incorrect.">
                <a:extLst>
                  <a:ext uri="{FF2B5EF4-FFF2-40B4-BE49-F238E27FC236}">
                    <a16:creationId xmlns:a16="http://schemas.microsoft.com/office/drawing/2014/main" id="{14850C44-9970-58E8-07A7-3CB57CABE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13394" t="14411" r="15868" b="19205"/>
              <a:stretch/>
            </p:blipFill>
            <p:spPr>
              <a:xfrm>
                <a:off x="8215323" y="3990615"/>
                <a:ext cx="1643737" cy="1005846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shape&#10;&#10;AI-generated content may be incorrect.">
                <a:extLst>
                  <a:ext uri="{FF2B5EF4-FFF2-40B4-BE49-F238E27FC236}">
                    <a16:creationId xmlns:a16="http://schemas.microsoft.com/office/drawing/2014/main" id="{E67E81C0-BD77-CEB9-2454-90F6CCBBF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1161" y="5391770"/>
                <a:ext cx="440247" cy="1047448"/>
              </a:xfrm>
              <a:prstGeom prst="rect">
                <a:avLst/>
              </a:prstGeom>
            </p:spPr>
          </p:pic>
          <p:pic>
            <p:nvPicPr>
              <p:cNvPr id="18" name="Picture 17" descr="Text&#10;&#10;AI-generated content may be incorrect.">
                <a:extLst>
                  <a:ext uri="{FF2B5EF4-FFF2-40B4-BE49-F238E27FC236}">
                    <a16:creationId xmlns:a16="http://schemas.microsoft.com/office/drawing/2014/main" id="{325172C4-CB6A-38D8-8017-ACBA037FB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6188" y="4985740"/>
                <a:ext cx="1599561" cy="250366"/>
              </a:xfrm>
              <a:prstGeom prst="rect">
                <a:avLst/>
              </a:prstGeom>
            </p:spPr>
          </p:pic>
          <p:pic>
            <p:nvPicPr>
              <p:cNvPr id="19" name="Picture 18" descr="Text&#10;&#10;AI-generated content may be incorrect.">
                <a:extLst>
                  <a:ext uri="{FF2B5EF4-FFF2-40B4-BE49-F238E27FC236}">
                    <a16:creationId xmlns:a16="http://schemas.microsoft.com/office/drawing/2014/main" id="{F78A7C0C-12CB-95B6-FB63-085DADC28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96345" y="4985147"/>
                <a:ext cx="1599561" cy="250366"/>
              </a:xfrm>
              <a:prstGeom prst="rect">
                <a:avLst/>
              </a:prstGeom>
            </p:spPr>
          </p:pic>
          <p:pic>
            <p:nvPicPr>
              <p:cNvPr id="20" name="Picture 19" descr="Text&#10;&#10;AI-generated content may be incorrect.">
                <a:extLst>
                  <a:ext uri="{FF2B5EF4-FFF2-40B4-BE49-F238E27FC236}">
                    <a16:creationId xmlns:a16="http://schemas.microsoft.com/office/drawing/2014/main" id="{C660508F-BD47-7F57-C3D7-BA24EC033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0889" y="4982583"/>
                <a:ext cx="1599561" cy="250366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chart&#10;&#10;AI-generated content may be incorrect.">
                <a:extLst>
                  <a:ext uri="{FF2B5EF4-FFF2-40B4-BE49-F238E27FC236}">
                    <a16:creationId xmlns:a16="http://schemas.microsoft.com/office/drawing/2014/main" id="{C92DEE1D-626A-C6FD-28C2-8ACA7181C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16001"/>
              <a:stretch/>
            </p:blipFill>
            <p:spPr>
              <a:xfrm>
                <a:off x="4998437" y="5389332"/>
                <a:ext cx="1597777" cy="1090915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chart&#10;&#10;AI-generated content may be incorrect.">
                <a:extLst>
                  <a:ext uri="{FF2B5EF4-FFF2-40B4-BE49-F238E27FC236}">
                    <a16:creationId xmlns:a16="http://schemas.microsoft.com/office/drawing/2014/main" id="{D3FB8FF0-FDE6-6AED-85DE-51391F9B9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09295" y="5427557"/>
                <a:ext cx="1602629" cy="104285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chart&#10;&#10;AI-generated content may be incorrect.">
                <a:extLst>
                  <a:ext uri="{FF2B5EF4-FFF2-40B4-BE49-F238E27FC236}">
                    <a16:creationId xmlns:a16="http://schemas.microsoft.com/office/drawing/2014/main" id="{1F39BD6F-F674-4F3D-6C4B-E0EAE58F3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11808" y="5423091"/>
                <a:ext cx="1602686" cy="1059289"/>
              </a:xfrm>
              <a:prstGeom prst="rect">
                <a:avLst/>
              </a:prstGeom>
            </p:spPr>
          </p:pic>
          <p:pic>
            <p:nvPicPr>
              <p:cNvPr id="24" name="Picture 23" descr="Chart, histogram&#10;&#10;AI-generated content may be incorrect.">
                <a:extLst>
                  <a:ext uri="{FF2B5EF4-FFF2-40B4-BE49-F238E27FC236}">
                    <a16:creationId xmlns:a16="http://schemas.microsoft.com/office/drawing/2014/main" id="{63059F6A-167E-8965-A21B-18CC59E5E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23922" y="5427659"/>
                <a:ext cx="1632217" cy="104555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C491A7-F296-5263-6F09-DFFBD845653B}"/>
                  </a:ext>
                </a:extLst>
              </p:cNvPr>
              <p:cNvSpPr txBox="1"/>
              <p:nvPr/>
            </p:nvSpPr>
            <p:spPr>
              <a:xfrm>
                <a:off x="4957790" y="5250708"/>
                <a:ext cx="638575" cy="241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BRONX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72F76A-61D3-B7D0-C2B0-E3D2C0505D34}"/>
                  </a:ext>
                </a:extLst>
              </p:cNvPr>
              <p:cNvSpPr txBox="1"/>
              <p:nvPr/>
            </p:nvSpPr>
            <p:spPr>
              <a:xfrm>
                <a:off x="6560460" y="5253265"/>
                <a:ext cx="915843" cy="241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WANTAGH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756781-42B1-99C1-1E50-DEEEC189A743}"/>
                  </a:ext>
                </a:extLst>
              </p:cNvPr>
              <p:cNvSpPr txBox="1"/>
              <p:nvPr/>
            </p:nvSpPr>
            <p:spPr>
              <a:xfrm>
                <a:off x="8175346" y="5253266"/>
                <a:ext cx="1462252" cy="250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STONY BROOK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5B082B-7B16-65D2-D4F9-41D1186A809C}"/>
                  </a:ext>
                </a:extLst>
              </p:cNvPr>
              <p:cNvSpPr txBox="1"/>
              <p:nvPr/>
            </p:nvSpPr>
            <p:spPr>
              <a:xfrm>
                <a:off x="9786099" y="5253263"/>
                <a:ext cx="1205248" cy="241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YALE COASTAL </a:t>
                </a:r>
              </a:p>
            </p:txBody>
          </p:sp>
          <p:pic>
            <p:nvPicPr>
              <p:cNvPr id="29" name="Picture 28" descr="Text&#10;&#10;AI-generated content may be incorrect.">
                <a:extLst>
                  <a:ext uri="{FF2B5EF4-FFF2-40B4-BE49-F238E27FC236}">
                    <a16:creationId xmlns:a16="http://schemas.microsoft.com/office/drawing/2014/main" id="{EE816720-E676-6FDC-0BE8-066A89AC2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43839" y="6466245"/>
                <a:ext cx="1599582" cy="250369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6CFA698-DC84-B4FF-0854-EB4754C39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1339" y="4053068"/>
                <a:ext cx="0" cy="9140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259F8F2-79B4-59FF-AF33-45460BF6A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4279" y="4049331"/>
                <a:ext cx="0" cy="9140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D4BFA12-5B2A-C502-573B-E9F6BCD49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0443" y="4043915"/>
                <a:ext cx="0" cy="9140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BD0774-6AB2-31F7-D9EA-63D028DB0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4937" y="4046623"/>
                <a:ext cx="0" cy="9140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9BC88F-9633-A08F-5025-37C11719C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3771" y="4222120"/>
                <a:ext cx="0" cy="75240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5E7256E-06D7-8739-E937-DF654DADC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7597" y="4049170"/>
                <a:ext cx="0" cy="91400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3BC58C-FBA7-A8ED-E2A7-00A31AA1702E}"/>
                  </a:ext>
                </a:extLst>
              </p:cNvPr>
              <p:cNvSpPr txBox="1"/>
              <p:nvPr/>
            </p:nvSpPr>
            <p:spPr>
              <a:xfrm>
                <a:off x="4473773" y="3625390"/>
                <a:ext cx="11689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07/28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lidars</a:t>
                </a:r>
                <a:endParaRPr lang="en-US" sz="14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7" name="Picture 36" descr="Text&#10;&#10;AI-generated content may be incorrect.">
                <a:extLst>
                  <a:ext uri="{FF2B5EF4-FFF2-40B4-BE49-F238E27FC236}">
                    <a16:creationId xmlns:a16="http://schemas.microsoft.com/office/drawing/2014/main" id="{00EB9A63-5E36-7860-4955-656CF12E0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8426" y="6470039"/>
                <a:ext cx="1577788" cy="246957"/>
              </a:xfrm>
              <a:prstGeom prst="rect">
                <a:avLst/>
              </a:prstGeom>
            </p:spPr>
          </p:pic>
          <p:pic>
            <p:nvPicPr>
              <p:cNvPr id="38" name="Picture 37" descr="Text&#10;&#10;AI-generated content may be incorrect.">
                <a:extLst>
                  <a:ext uri="{FF2B5EF4-FFF2-40B4-BE49-F238E27FC236}">
                    <a16:creationId xmlns:a16="http://schemas.microsoft.com/office/drawing/2014/main" id="{31FF9FFC-C0A9-6D17-30FC-6352116E1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4056" y="6468625"/>
                <a:ext cx="1577788" cy="246957"/>
              </a:xfrm>
              <a:prstGeom prst="rect">
                <a:avLst/>
              </a:prstGeom>
            </p:spPr>
          </p:pic>
          <p:pic>
            <p:nvPicPr>
              <p:cNvPr id="39" name="Picture 38" descr="Text&#10;&#10;AI-generated content may be incorrect.">
                <a:extLst>
                  <a:ext uri="{FF2B5EF4-FFF2-40B4-BE49-F238E27FC236}">
                    <a16:creationId xmlns:a16="http://schemas.microsoft.com/office/drawing/2014/main" id="{BDE124B9-E2A3-6685-B12C-53316C7BF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29029" y="6469086"/>
                <a:ext cx="1577788" cy="246957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5009BB2-72BE-5302-E7DB-A43B2A0F7C60}"/>
                  </a:ext>
                </a:extLst>
              </p:cNvPr>
              <p:cNvSpPr txBox="1"/>
              <p:nvPr/>
            </p:nvSpPr>
            <p:spPr>
              <a:xfrm>
                <a:off x="4911392" y="3831939"/>
                <a:ext cx="1162189" cy="2412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NYTOLS</a:t>
                </a:r>
                <a:r>
                  <a:rPr lang="en-US" sz="1050" b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lidar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FE0AA2-607E-8358-124D-EE1620F64BC3}"/>
                  </a:ext>
                </a:extLst>
              </p:cNvPr>
              <p:cNvSpPr txBox="1"/>
              <p:nvPr/>
            </p:nvSpPr>
            <p:spPr>
              <a:xfrm>
                <a:off x="6548597" y="3831940"/>
                <a:ext cx="1066897" cy="2412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TROPOZ lidar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11460B-9F4F-E97F-00BE-A2B276B64119}"/>
                  </a:ext>
                </a:extLst>
              </p:cNvPr>
              <p:cNvSpPr txBox="1"/>
              <p:nvPr/>
            </p:nvSpPr>
            <p:spPr>
              <a:xfrm>
                <a:off x="8177077" y="3823309"/>
                <a:ext cx="1184377" cy="2507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TOPAZ lidar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8D907ED-6EE4-6A16-17B0-FBDF58C41B75}"/>
                  </a:ext>
                </a:extLst>
              </p:cNvPr>
              <p:cNvSpPr/>
              <p:nvPr/>
            </p:nvSpPr>
            <p:spPr>
              <a:xfrm>
                <a:off x="8998337" y="4018202"/>
                <a:ext cx="348900" cy="203918"/>
              </a:xfrm>
              <a:custGeom>
                <a:avLst/>
                <a:gdLst>
                  <a:gd name="connsiteX0" fmla="*/ 0 w 445910"/>
                  <a:gd name="connsiteY0" fmla="*/ 287383 h 302617"/>
                  <a:gd name="connsiteX1" fmla="*/ 278675 w 445910"/>
                  <a:gd name="connsiteY1" fmla="*/ 287383 h 302617"/>
                  <a:gd name="connsiteX2" fmla="*/ 322218 w 445910"/>
                  <a:gd name="connsiteY2" fmla="*/ 243840 h 302617"/>
                  <a:gd name="connsiteX3" fmla="*/ 383178 w 445910"/>
                  <a:gd name="connsiteY3" fmla="*/ 165463 h 302617"/>
                  <a:gd name="connsiteX4" fmla="*/ 418012 w 445910"/>
                  <a:gd name="connsiteY4" fmla="*/ 87086 h 302617"/>
                  <a:gd name="connsiteX5" fmla="*/ 426720 w 445910"/>
                  <a:gd name="connsiteY5" fmla="*/ 60960 h 302617"/>
                  <a:gd name="connsiteX6" fmla="*/ 444138 w 445910"/>
                  <a:gd name="connsiteY6" fmla="*/ 43543 h 302617"/>
                  <a:gd name="connsiteX7" fmla="*/ 444138 w 445910"/>
                  <a:gd name="connsiteY7" fmla="*/ 0 h 3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910" h="302617">
                    <a:moveTo>
                      <a:pt x="0" y="287383"/>
                    </a:moveTo>
                    <a:cubicBezTo>
                      <a:pt x="101442" y="301875"/>
                      <a:pt x="151619" y="312794"/>
                      <a:pt x="278675" y="287383"/>
                    </a:cubicBezTo>
                    <a:cubicBezTo>
                      <a:pt x="298803" y="283357"/>
                      <a:pt x="310832" y="260919"/>
                      <a:pt x="322218" y="243840"/>
                    </a:cubicBezTo>
                    <a:cubicBezTo>
                      <a:pt x="363884" y="181342"/>
                      <a:pt x="342250" y="206391"/>
                      <a:pt x="383178" y="165463"/>
                    </a:cubicBezTo>
                    <a:cubicBezTo>
                      <a:pt x="403905" y="103283"/>
                      <a:pt x="390411" y="128488"/>
                      <a:pt x="418012" y="87086"/>
                    </a:cubicBezTo>
                    <a:cubicBezTo>
                      <a:pt x="420915" y="78377"/>
                      <a:pt x="421997" y="68831"/>
                      <a:pt x="426720" y="60960"/>
                    </a:cubicBezTo>
                    <a:cubicBezTo>
                      <a:pt x="430944" y="53919"/>
                      <a:pt x="441882" y="51438"/>
                      <a:pt x="444138" y="43543"/>
                    </a:cubicBezTo>
                    <a:cubicBezTo>
                      <a:pt x="448126" y="29587"/>
                      <a:pt x="444138" y="14514"/>
                      <a:pt x="444138" y="0"/>
                    </a:cubicBezTo>
                  </a:path>
                </a:pathLst>
              </a:cu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5D5D7E7-4DCE-6558-0D6C-0605314C9DC4}"/>
                  </a:ext>
                </a:extLst>
              </p:cNvPr>
              <p:cNvSpPr/>
              <p:nvPr/>
            </p:nvSpPr>
            <p:spPr>
              <a:xfrm>
                <a:off x="7181216" y="4008280"/>
                <a:ext cx="251603" cy="511347"/>
              </a:xfrm>
              <a:custGeom>
                <a:avLst/>
                <a:gdLst>
                  <a:gd name="connsiteX0" fmla="*/ 29228 w 321560"/>
                  <a:gd name="connsiteY0" fmla="*/ 12526 h 613775"/>
                  <a:gd name="connsiteX1" fmla="*/ 25052 w 321560"/>
                  <a:gd name="connsiteY1" fmla="*/ 41754 h 613775"/>
                  <a:gd name="connsiteX2" fmla="*/ 16702 w 321560"/>
                  <a:gd name="connsiteY2" fmla="*/ 66806 h 613775"/>
                  <a:gd name="connsiteX3" fmla="*/ 8351 w 321560"/>
                  <a:gd name="connsiteY3" fmla="*/ 91858 h 613775"/>
                  <a:gd name="connsiteX4" fmla="*/ 4175 w 321560"/>
                  <a:gd name="connsiteY4" fmla="*/ 104384 h 613775"/>
                  <a:gd name="connsiteX5" fmla="*/ 0 w 321560"/>
                  <a:gd name="connsiteY5" fmla="*/ 125260 h 613775"/>
                  <a:gd name="connsiteX6" fmla="*/ 4175 w 321560"/>
                  <a:gd name="connsiteY6" fmla="*/ 200417 h 613775"/>
                  <a:gd name="connsiteX7" fmla="*/ 8351 w 321560"/>
                  <a:gd name="connsiteY7" fmla="*/ 212943 h 613775"/>
                  <a:gd name="connsiteX8" fmla="*/ 12526 w 321560"/>
                  <a:gd name="connsiteY8" fmla="*/ 229644 h 613775"/>
                  <a:gd name="connsiteX9" fmla="*/ 16702 w 321560"/>
                  <a:gd name="connsiteY9" fmla="*/ 258871 h 613775"/>
                  <a:gd name="connsiteX10" fmla="*/ 20877 w 321560"/>
                  <a:gd name="connsiteY10" fmla="*/ 354904 h 613775"/>
                  <a:gd name="connsiteX11" fmla="*/ 25052 w 321560"/>
                  <a:gd name="connsiteY11" fmla="*/ 513567 h 613775"/>
                  <a:gd name="connsiteX12" fmla="*/ 29228 w 321560"/>
                  <a:gd name="connsiteY12" fmla="*/ 542795 h 613775"/>
                  <a:gd name="connsiteX13" fmla="*/ 33403 w 321560"/>
                  <a:gd name="connsiteY13" fmla="*/ 559496 h 613775"/>
                  <a:gd name="connsiteX14" fmla="*/ 66806 w 321560"/>
                  <a:gd name="connsiteY14" fmla="*/ 609600 h 613775"/>
                  <a:gd name="connsiteX15" fmla="*/ 79332 w 321560"/>
                  <a:gd name="connsiteY15" fmla="*/ 613775 h 613775"/>
                  <a:gd name="connsiteX16" fmla="*/ 104384 w 321560"/>
                  <a:gd name="connsiteY16" fmla="*/ 584548 h 613775"/>
                  <a:gd name="connsiteX17" fmla="*/ 108559 w 321560"/>
                  <a:gd name="connsiteY17" fmla="*/ 572022 h 613775"/>
                  <a:gd name="connsiteX18" fmla="*/ 112734 w 321560"/>
                  <a:gd name="connsiteY18" fmla="*/ 538619 h 613775"/>
                  <a:gd name="connsiteX19" fmla="*/ 116910 w 321560"/>
                  <a:gd name="connsiteY19" fmla="*/ 509392 h 613775"/>
                  <a:gd name="connsiteX20" fmla="*/ 129436 w 321560"/>
                  <a:gd name="connsiteY20" fmla="*/ 421710 h 613775"/>
                  <a:gd name="connsiteX21" fmla="*/ 133611 w 321560"/>
                  <a:gd name="connsiteY21" fmla="*/ 400833 h 613775"/>
                  <a:gd name="connsiteX22" fmla="*/ 150312 w 321560"/>
                  <a:gd name="connsiteY22" fmla="*/ 379956 h 613775"/>
                  <a:gd name="connsiteX23" fmla="*/ 175365 w 321560"/>
                  <a:gd name="connsiteY23" fmla="*/ 371606 h 613775"/>
                  <a:gd name="connsiteX24" fmla="*/ 183715 w 321560"/>
                  <a:gd name="connsiteY24" fmla="*/ 221293 h 613775"/>
                  <a:gd name="connsiteX25" fmla="*/ 187891 w 321560"/>
                  <a:gd name="connsiteY25" fmla="*/ 162839 h 613775"/>
                  <a:gd name="connsiteX26" fmla="*/ 196241 w 321560"/>
                  <a:gd name="connsiteY26" fmla="*/ 133611 h 613775"/>
                  <a:gd name="connsiteX27" fmla="*/ 208767 w 321560"/>
                  <a:gd name="connsiteY27" fmla="*/ 129436 h 613775"/>
                  <a:gd name="connsiteX28" fmla="*/ 221293 w 321560"/>
                  <a:gd name="connsiteY28" fmla="*/ 137786 h 613775"/>
                  <a:gd name="connsiteX29" fmla="*/ 237995 w 321560"/>
                  <a:gd name="connsiteY29" fmla="*/ 162839 h 613775"/>
                  <a:gd name="connsiteX30" fmla="*/ 246345 w 321560"/>
                  <a:gd name="connsiteY30" fmla="*/ 242170 h 613775"/>
                  <a:gd name="connsiteX31" fmla="*/ 250521 w 321560"/>
                  <a:gd name="connsiteY31" fmla="*/ 300625 h 613775"/>
                  <a:gd name="connsiteX32" fmla="*/ 258871 w 321560"/>
                  <a:gd name="connsiteY32" fmla="*/ 346554 h 613775"/>
                  <a:gd name="connsiteX33" fmla="*/ 267222 w 321560"/>
                  <a:gd name="connsiteY33" fmla="*/ 321502 h 613775"/>
                  <a:gd name="connsiteX34" fmla="*/ 271397 w 321560"/>
                  <a:gd name="connsiteY34" fmla="*/ 233819 h 613775"/>
                  <a:gd name="connsiteX35" fmla="*/ 275573 w 321560"/>
                  <a:gd name="connsiteY35" fmla="*/ 217118 h 613775"/>
                  <a:gd name="connsiteX36" fmla="*/ 279748 w 321560"/>
                  <a:gd name="connsiteY36" fmla="*/ 196241 h 613775"/>
                  <a:gd name="connsiteX37" fmla="*/ 283923 w 321560"/>
                  <a:gd name="connsiteY37" fmla="*/ 179540 h 613775"/>
                  <a:gd name="connsiteX38" fmla="*/ 296449 w 321560"/>
                  <a:gd name="connsiteY38" fmla="*/ 175365 h 613775"/>
                  <a:gd name="connsiteX39" fmla="*/ 300625 w 321560"/>
                  <a:gd name="connsiteY39" fmla="*/ 162839 h 613775"/>
                  <a:gd name="connsiteX40" fmla="*/ 313151 w 321560"/>
                  <a:gd name="connsiteY40" fmla="*/ 45929 h 613775"/>
                  <a:gd name="connsiteX41" fmla="*/ 317326 w 321560"/>
                  <a:gd name="connsiteY41" fmla="*/ 20877 h 613775"/>
                  <a:gd name="connsiteX42" fmla="*/ 321502 w 321560"/>
                  <a:gd name="connsiteY42" fmla="*/ 0 h 61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21560" h="613775">
                    <a:moveTo>
                      <a:pt x="29228" y="12526"/>
                    </a:moveTo>
                    <a:cubicBezTo>
                      <a:pt x="27836" y="22269"/>
                      <a:pt x="27265" y="32164"/>
                      <a:pt x="25052" y="41754"/>
                    </a:cubicBezTo>
                    <a:cubicBezTo>
                      <a:pt x="23073" y="50331"/>
                      <a:pt x="19486" y="58455"/>
                      <a:pt x="16702" y="66806"/>
                    </a:cubicBezTo>
                    <a:lnTo>
                      <a:pt x="8351" y="91858"/>
                    </a:lnTo>
                    <a:cubicBezTo>
                      <a:pt x="6959" y="96033"/>
                      <a:pt x="5038" y="100068"/>
                      <a:pt x="4175" y="104384"/>
                    </a:cubicBezTo>
                    <a:lnTo>
                      <a:pt x="0" y="125260"/>
                    </a:lnTo>
                    <a:cubicBezTo>
                      <a:pt x="1392" y="150312"/>
                      <a:pt x="1796" y="175439"/>
                      <a:pt x="4175" y="200417"/>
                    </a:cubicBezTo>
                    <a:cubicBezTo>
                      <a:pt x="4592" y="204798"/>
                      <a:pt x="7142" y="208711"/>
                      <a:pt x="8351" y="212943"/>
                    </a:cubicBezTo>
                    <a:cubicBezTo>
                      <a:pt x="9928" y="218461"/>
                      <a:pt x="11499" y="223998"/>
                      <a:pt x="12526" y="229644"/>
                    </a:cubicBezTo>
                    <a:cubicBezTo>
                      <a:pt x="14287" y="239327"/>
                      <a:pt x="15310" y="249129"/>
                      <a:pt x="16702" y="258871"/>
                    </a:cubicBezTo>
                    <a:cubicBezTo>
                      <a:pt x="18094" y="290882"/>
                      <a:pt x="19827" y="322880"/>
                      <a:pt x="20877" y="354904"/>
                    </a:cubicBezTo>
                    <a:cubicBezTo>
                      <a:pt x="22611" y="407782"/>
                      <a:pt x="22703" y="460713"/>
                      <a:pt x="25052" y="513567"/>
                    </a:cubicBezTo>
                    <a:cubicBezTo>
                      <a:pt x="25489" y="523399"/>
                      <a:pt x="27467" y="533112"/>
                      <a:pt x="29228" y="542795"/>
                    </a:cubicBezTo>
                    <a:cubicBezTo>
                      <a:pt x="30255" y="548441"/>
                      <a:pt x="31754" y="554000"/>
                      <a:pt x="33403" y="559496"/>
                    </a:cubicBezTo>
                    <a:cubicBezTo>
                      <a:pt x="38965" y="578035"/>
                      <a:pt x="44282" y="602093"/>
                      <a:pt x="66806" y="609600"/>
                    </a:cubicBezTo>
                    <a:lnTo>
                      <a:pt x="79332" y="613775"/>
                    </a:lnTo>
                    <a:cubicBezTo>
                      <a:pt x="104572" y="607465"/>
                      <a:pt x="94219" y="615044"/>
                      <a:pt x="104384" y="584548"/>
                    </a:cubicBezTo>
                    <a:lnTo>
                      <a:pt x="108559" y="572022"/>
                    </a:lnTo>
                    <a:cubicBezTo>
                      <a:pt x="109951" y="560888"/>
                      <a:pt x="111251" y="549742"/>
                      <a:pt x="112734" y="538619"/>
                    </a:cubicBezTo>
                    <a:cubicBezTo>
                      <a:pt x="114035" y="528864"/>
                      <a:pt x="115689" y="519157"/>
                      <a:pt x="116910" y="509392"/>
                    </a:cubicBezTo>
                    <a:cubicBezTo>
                      <a:pt x="122387" y="465576"/>
                      <a:pt x="119775" y="470019"/>
                      <a:pt x="129436" y="421710"/>
                    </a:cubicBezTo>
                    <a:cubicBezTo>
                      <a:pt x="130828" y="414751"/>
                      <a:pt x="131890" y="407718"/>
                      <a:pt x="133611" y="400833"/>
                    </a:cubicBezTo>
                    <a:cubicBezTo>
                      <a:pt x="136865" y="387817"/>
                      <a:pt x="136984" y="385879"/>
                      <a:pt x="150312" y="379956"/>
                    </a:cubicBezTo>
                    <a:cubicBezTo>
                      <a:pt x="158356" y="376381"/>
                      <a:pt x="175365" y="371606"/>
                      <a:pt x="175365" y="371606"/>
                    </a:cubicBezTo>
                    <a:cubicBezTo>
                      <a:pt x="194261" y="314914"/>
                      <a:pt x="177409" y="369472"/>
                      <a:pt x="183715" y="221293"/>
                    </a:cubicBezTo>
                    <a:cubicBezTo>
                      <a:pt x="184546" y="201776"/>
                      <a:pt x="185734" y="182254"/>
                      <a:pt x="187891" y="162839"/>
                    </a:cubicBezTo>
                    <a:cubicBezTo>
                      <a:pt x="187905" y="162717"/>
                      <a:pt x="194262" y="135590"/>
                      <a:pt x="196241" y="133611"/>
                    </a:cubicBezTo>
                    <a:cubicBezTo>
                      <a:pt x="199353" y="130499"/>
                      <a:pt x="204592" y="130828"/>
                      <a:pt x="208767" y="129436"/>
                    </a:cubicBezTo>
                    <a:cubicBezTo>
                      <a:pt x="212942" y="132219"/>
                      <a:pt x="217989" y="134010"/>
                      <a:pt x="221293" y="137786"/>
                    </a:cubicBezTo>
                    <a:cubicBezTo>
                      <a:pt x="227902" y="145339"/>
                      <a:pt x="237995" y="162839"/>
                      <a:pt x="237995" y="162839"/>
                    </a:cubicBezTo>
                    <a:cubicBezTo>
                      <a:pt x="249298" y="196752"/>
                      <a:pt x="241524" y="169858"/>
                      <a:pt x="246345" y="242170"/>
                    </a:cubicBezTo>
                    <a:cubicBezTo>
                      <a:pt x="247644" y="261661"/>
                      <a:pt x="248577" y="281187"/>
                      <a:pt x="250521" y="300625"/>
                    </a:cubicBezTo>
                    <a:cubicBezTo>
                      <a:pt x="251590" y="311310"/>
                      <a:pt x="256618" y="335288"/>
                      <a:pt x="258871" y="346554"/>
                    </a:cubicBezTo>
                    <a:cubicBezTo>
                      <a:pt x="281254" y="339092"/>
                      <a:pt x="267222" y="348373"/>
                      <a:pt x="267222" y="321502"/>
                    </a:cubicBezTo>
                    <a:cubicBezTo>
                      <a:pt x="267222" y="292241"/>
                      <a:pt x="269064" y="262987"/>
                      <a:pt x="271397" y="233819"/>
                    </a:cubicBezTo>
                    <a:cubicBezTo>
                      <a:pt x="271855" y="228099"/>
                      <a:pt x="274328" y="222720"/>
                      <a:pt x="275573" y="217118"/>
                    </a:cubicBezTo>
                    <a:cubicBezTo>
                      <a:pt x="277113" y="210190"/>
                      <a:pt x="278209" y="203169"/>
                      <a:pt x="279748" y="196241"/>
                    </a:cubicBezTo>
                    <a:cubicBezTo>
                      <a:pt x="280993" y="190639"/>
                      <a:pt x="280338" y="184021"/>
                      <a:pt x="283923" y="179540"/>
                    </a:cubicBezTo>
                    <a:cubicBezTo>
                      <a:pt x="286672" y="176103"/>
                      <a:pt x="292274" y="176757"/>
                      <a:pt x="296449" y="175365"/>
                    </a:cubicBezTo>
                    <a:cubicBezTo>
                      <a:pt x="297841" y="171190"/>
                      <a:pt x="299558" y="167109"/>
                      <a:pt x="300625" y="162839"/>
                    </a:cubicBezTo>
                    <a:cubicBezTo>
                      <a:pt x="311305" y="120122"/>
                      <a:pt x="303264" y="105259"/>
                      <a:pt x="313151" y="45929"/>
                    </a:cubicBezTo>
                    <a:cubicBezTo>
                      <a:pt x="314543" y="37578"/>
                      <a:pt x="315489" y="29141"/>
                      <a:pt x="317326" y="20877"/>
                    </a:cubicBezTo>
                    <a:cubicBezTo>
                      <a:pt x="322382" y="-1876"/>
                      <a:pt x="321502" y="17550"/>
                      <a:pt x="321502" y="0"/>
                    </a:cubicBezTo>
                  </a:path>
                </a:pathLst>
              </a:cu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C23953F5-DE85-8774-6E4A-F1D469693455}"/>
                  </a:ext>
                </a:extLst>
              </p:cNvPr>
              <p:cNvSpPr/>
              <p:nvPr/>
            </p:nvSpPr>
            <p:spPr>
              <a:xfrm rot="21137605">
                <a:off x="7100643" y="4891636"/>
                <a:ext cx="567089" cy="87251"/>
              </a:xfrm>
              <a:custGeom>
                <a:avLst/>
                <a:gdLst>
                  <a:gd name="connsiteX0" fmla="*/ 0 w 684756"/>
                  <a:gd name="connsiteY0" fmla="*/ 45929 h 87832"/>
                  <a:gd name="connsiteX1" fmla="*/ 29227 w 684756"/>
                  <a:gd name="connsiteY1" fmla="*/ 29227 h 87832"/>
                  <a:gd name="connsiteX2" fmla="*/ 54279 w 684756"/>
                  <a:gd name="connsiteY2" fmla="*/ 20877 h 87832"/>
                  <a:gd name="connsiteX3" fmla="*/ 79331 w 684756"/>
                  <a:gd name="connsiteY3" fmla="*/ 12526 h 87832"/>
                  <a:gd name="connsiteX4" fmla="*/ 104383 w 684756"/>
                  <a:gd name="connsiteY4" fmla="*/ 4175 h 87832"/>
                  <a:gd name="connsiteX5" fmla="*/ 116909 w 684756"/>
                  <a:gd name="connsiteY5" fmla="*/ 0 h 87832"/>
                  <a:gd name="connsiteX6" fmla="*/ 204591 w 684756"/>
                  <a:gd name="connsiteY6" fmla="*/ 4175 h 87832"/>
                  <a:gd name="connsiteX7" fmla="*/ 233819 w 684756"/>
                  <a:gd name="connsiteY7" fmla="*/ 12526 h 87832"/>
                  <a:gd name="connsiteX8" fmla="*/ 275572 w 684756"/>
                  <a:gd name="connsiteY8" fmla="*/ 25052 h 87832"/>
                  <a:gd name="connsiteX9" fmla="*/ 288098 w 684756"/>
                  <a:gd name="connsiteY9" fmla="*/ 29227 h 87832"/>
                  <a:gd name="connsiteX10" fmla="*/ 325676 w 684756"/>
                  <a:gd name="connsiteY10" fmla="*/ 50104 h 87832"/>
                  <a:gd name="connsiteX11" fmla="*/ 342378 w 684756"/>
                  <a:gd name="connsiteY11" fmla="*/ 54279 h 87832"/>
                  <a:gd name="connsiteX12" fmla="*/ 375780 w 684756"/>
                  <a:gd name="connsiteY12" fmla="*/ 50104 h 87832"/>
                  <a:gd name="connsiteX13" fmla="*/ 405008 w 684756"/>
                  <a:gd name="connsiteY13" fmla="*/ 37578 h 87832"/>
                  <a:gd name="connsiteX14" fmla="*/ 417534 w 684756"/>
                  <a:gd name="connsiteY14" fmla="*/ 33403 h 87832"/>
                  <a:gd name="connsiteX15" fmla="*/ 434235 w 684756"/>
                  <a:gd name="connsiteY15" fmla="*/ 25052 h 87832"/>
                  <a:gd name="connsiteX16" fmla="*/ 459287 w 684756"/>
                  <a:gd name="connsiteY16" fmla="*/ 16701 h 87832"/>
                  <a:gd name="connsiteX17" fmla="*/ 509391 w 684756"/>
                  <a:gd name="connsiteY17" fmla="*/ 20877 h 87832"/>
                  <a:gd name="connsiteX18" fmla="*/ 534443 w 684756"/>
                  <a:gd name="connsiteY18" fmla="*/ 29227 h 87832"/>
                  <a:gd name="connsiteX19" fmla="*/ 559495 w 684756"/>
                  <a:gd name="connsiteY19" fmla="*/ 37578 h 87832"/>
                  <a:gd name="connsiteX20" fmla="*/ 572021 w 684756"/>
                  <a:gd name="connsiteY20" fmla="*/ 41753 h 87832"/>
                  <a:gd name="connsiteX21" fmla="*/ 634652 w 684756"/>
                  <a:gd name="connsiteY21" fmla="*/ 54279 h 87832"/>
                  <a:gd name="connsiteX22" fmla="*/ 659704 w 684756"/>
                  <a:gd name="connsiteY22" fmla="*/ 70981 h 87832"/>
                  <a:gd name="connsiteX23" fmla="*/ 680580 w 684756"/>
                  <a:gd name="connsiteY23" fmla="*/ 87682 h 87832"/>
                  <a:gd name="connsiteX24" fmla="*/ 684756 w 684756"/>
                  <a:gd name="connsiteY24" fmla="*/ 87682 h 8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4756" h="87832">
                    <a:moveTo>
                      <a:pt x="0" y="45929"/>
                    </a:moveTo>
                    <a:cubicBezTo>
                      <a:pt x="9742" y="40362"/>
                      <a:pt x="19039" y="33929"/>
                      <a:pt x="29227" y="29227"/>
                    </a:cubicBezTo>
                    <a:cubicBezTo>
                      <a:pt x="37219" y="25538"/>
                      <a:pt x="45928" y="23661"/>
                      <a:pt x="54279" y="20877"/>
                    </a:cubicBezTo>
                    <a:lnTo>
                      <a:pt x="79331" y="12526"/>
                    </a:lnTo>
                    <a:lnTo>
                      <a:pt x="104383" y="4175"/>
                    </a:lnTo>
                    <a:lnTo>
                      <a:pt x="116909" y="0"/>
                    </a:lnTo>
                    <a:cubicBezTo>
                      <a:pt x="146136" y="1392"/>
                      <a:pt x="175424" y="1842"/>
                      <a:pt x="204591" y="4175"/>
                    </a:cubicBezTo>
                    <a:cubicBezTo>
                      <a:pt x="213651" y="4900"/>
                      <a:pt x="224984" y="10002"/>
                      <a:pt x="233819" y="12526"/>
                    </a:cubicBezTo>
                    <a:cubicBezTo>
                      <a:pt x="277985" y="25144"/>
                      <a:pt x="216044" y="5209"/>
                      <a:pt x="275572" y="25052"/>
                    </a:cubicBezTo>
                    <a:lnTo>
                      <a:pt x="288098" y="29227"/>
                    </a:lnTo>
                    <a:cubicBezTo>
                      <a:pt x="310528" y="44181"/>
                      <a:pt x="306384" y="44593"/>
                      <a:pt x="325676" y="50104"/>
                    </a:cubicBezTo>
                    <a:cubicBezTo>
                      <a:pt x="331194" y="51680"/>
                      <a:pt x="336811" y="52887"/>
                      <a:pt x="342378" y="54279"/>
                    </a:cubicBezTo>
                    <a:cubicBezTo>
                      <a:pt x="353512" y="52887"/>
                      <a:pt x="364740" y="52111"/>
                      <a:pt x="375780" y="50104"/>
                    </a:cubicBezTo>
                    <a:cubicBezTo>
                      <a:pt x="387120" y="48042"/>
                      <a:pt x="394399" y="42125"/>
                      <a:pt x="405008" y="37578"/>
                    </a:cubicBezTo>
                    <a:cubicBezTo>
                      <a:pt x="409053" y="35844"/>
                      <a:pt x="413489" y="35137"/>
                      <a:pt x="417534" y="33403"/>
                    </a:cubicBezTo>
                    <a:cubicBezTo>
                      <a:pt x="423255" y="30951"/>
                      <a:pt x="428456" y="27364"/>
                      <a:pt x="434235" y="25052"/>
                    </a:cubicBezTo>
                    <a:cubicBezTo>
                      <a:pt x="442408" y="21783"/>
                      <a:pt x="459287" y="16701"/>
                      <a:pt x="459287" y="16701"/>
                    </a:cubicBezTo>
                    <a:cubicBezTo>
                      <a:pt x="475988" y="18093"/>
                      <a:pt x="492860" y="18122"/>
                      <a:pt x="509391" y="20877"/>
                    </a:cubicBezTo>
                    <a:cubicBezTo>
                      <a:pt x="518074" y="22324"/>
                      <a:pt x="526092" y="26443"/>
                      <a:pt x="534443" y="29227"/>
                    </a:cubicBezTo>
                    <a:lnTo>
                      <a:pt x="559495" y="37578"/>
                    </a:lnTo>
                    <a:cubicBezTo>
                      <a:pt x="563670" y="38970"/>
                      <a:pt x="567680" y="41029"/>
                      <a:pt x="572021" y="41753"/>
                    </a:cubicBezTo>
                    <a:cubicBezTo>
                      <a:pt x="626467" y="50828"/>
                      <a:pt x="606063" y="44750"/>
                      <a:pt x="634652" y="54279"/>
                    </a:cubicBezTo>
                    <a:cubicBezTo>
                      <a:pt x="643003" y="59846"/>
                      <a:pt x="654137" y="62630"/>
                      <a:pt x="659704" y="70981"/>
                    </a:cubicBezTo>
                    <a:cubicBezTo>
                      <a:pt x="669181" y="85198"/>
                      <a:pt x="664446" y="83649"/>
                      <a:pt x="680580" y="87682"/>
                    </a:cubicBezTo>
                    <a:cubicBezTo>
                      <a:pt x="681930" y="88020"/>
                      <a:pt x="683364" y="87682"/>
                      <a:pt x="684756" y="87682"/>
                    </a:cubicBezTo>
                  </a:path>
                </a:pathLst>
              </a:cu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4" name="Picture 83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25E6C7FE-B58E-5F87-3D22-F7E1B1F7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84513" t="12192" r="-336" b="13985"/>
            <a:stretch/>
          </p:blipFill>
          <p:spPr>
            <a:xfrm>
              <a:off x="9867087" y="3783169"/>
              <a:ext cx="481966" cy="1466304"/>
            </a:xfrm>
            <a:prstGeom prst="rect">
              <a:avLst/>
            </a:prstGeom>
          </p:spPr>
        </p:pic>
        <p:pic>
          <p:nvPicPr>
            <p:cNvPr id="85" name="Picture 84" descr="A picture containing diagram&#10;&#10;AI-generated content may be incorrect.">
              <a:extLst>
                <a:ext uri="{FF2B5EF4-FFF2-40B4-BE49-F238E27FC236}">
                  <a16:creationId xmlns:a16="http://schemas.microsoft.com/office/drawing/2014/main" id="{51F8DDF8-C3DF-02BD-C6E1-DFC7E8410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4183"/>
            <a:stretch>
              <a:fillRect/>
            </a:stretch>
          </p:blipFill>
          <p:spPr>
            <a:xfrm>
              <a:off x="11467875" y="5309295"/>
              <a:ext cx="372559" cy="1298094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C31273-F5C3-313B-71D7-13B2AAD26CC5}"/>
              </a:ext>
            </a:extLst>
          </p:cNvPr>
          <p:cNvCxnSpPr/>
          <p:nvPr/>
        </p:nvCxnSpPr>
        <p:spPr>
          <a:xfrm>
            <a:off x="-9144" y="3713605"/>
            <a:ext cx="10367828" cy="0"/>
          </a:xfrm>
          <a:prstGeom prst="line">
            <a:avLst/>
          </a:prstGeom>
          <a:ln w="222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EF430348-BC5A-AEDA-BC26-8B94828E3DA6}"/>
              </a:ext>
            </a:extLst>
          </p:cNvPr>
          <p:cNvSpPr/>
          <p:nvPr/>
        </p:nvSpPr>
        <p:spPr>
          <a:xfrm>
            <a:off x="10367828" y="923627"/>
            <a:ext cx="1741481" cy="167707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10118E7-6B6D-B725-B912-DA2D0739A9F5}"/>
              </a:ext>
            </a:extLst>
          </p:cNvPr>
          <p:cNvSpPr/>
          <p:nvPr/>
        </p:nvSpPr>
        <p:spPr>
          <a:xfrm>
            <a:off x="10373777" y="3053874"/>
            <a:ext cx="1741481" cy="2105672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6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B8F29C-F905-66C6-DB5D-31DF9FDA8C5C}"/>
              </a:ext>
            </a:extLst>
          </p:cNvPr>
          <p:cNvGrpSpPr>
            <a:grpSpLocks noChangeAspect="1"/>
          </p:cNvGrpSpPr>
          <p:nvPr/>
        </p:nvGrpSpPr>
        <p:grpSpPr>
          <a:xfrm>
            <a:off x="6735598" y="2180208"/>
            <a:ext cx="4768493" cy="3489911"/>
            <a:chOff x="283350" y="304160"/>
            <a:chExt cx="4288412" cy="31385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96DFAD-4732-4574-8F53-47C4F17D45E9}"/>
                </a:ext>
              </a:extLst>
            </p:cNvPr>
            <p:cNvGrpSpPr/>
            <p:nvPr/>
          </p:nvGrpSpPr>
          <p:grpSpPr>
            <a:xfrm>
              <a:off x="283350" y="304160"/>
              <a:ext cx="4288412" cy="2756509"/>
              <a:chOff x="400944" y="-44091"/>
              <a:chExt cx="4757663" cy="3058132"/>
            </a:xfrm>
          </p:grpSpPr>
          <p:pic>
            <p:nvPicPr>
              <p:cNvPr id="10" name="Picture 9" descr="Graphical user interface, chart&#10;&#10;AI-generated content may be incorrect.">
                <a:extLst>
                  <a:ext uri="{FF2B5EF4-FFF2-40B4-BE49-F238E27FC236}">
                    <a16:creationId xmlns:a16="http://schemas.microsoft.com/office/drawing/2014/main" id="{A058E0CF-EAC1-7A34-AE8A-F50EC37C5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104" b="-1"/>
              <a:stretch>
                <a:fillRect/>
              </a:stretch>
            </p:blipFill>
            <p:spPr>
              <a:xfrm>
                <a:off x="2894440" y="1653519"/>
                <a:ext cx="2264167" cy="1338482"/>
              </a:xfrm>
              <a:prstGeom prst="rect">
                <a:avLst/>
              </a:prstGeom>
            </p:spPr>
          </p:pic>
          <p:pic>
            <p:nvPicPr>
              <p:cNvPr id="11" name="Picture 10" descr="Graphical user interface, chart&#10;&#10;AI-generated content may be incorrect.">
                <a:extLst>
                  <a:ext uri="{FF2B5EF4-FFF2-40B4-BE49-F238E27FC236}">
                    <a16:creationId xmlns:a16="http://schemas.microsoft.com/office/drawing/2014/main" id="{8ED8C562-04CA-A341-61E7-F99E5DFF9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4440" y="232411"/>
                <a:ext cx="2264167" cy="1369368"/>
              </a:xfrm>
              <a:prstGeom prst="rect">
                <a:avLst/>
              </a:prstGeom>
            </p:spPr>
          </p:pic>
          <p:pic>
            <p:nvPicPr>
              <p:cNvPr id="12" name="Picture 11" descr="Chart&#10;&#10;AI-generated content may be incorrect.">
                <a:extLst>
                  <a:ext uri="{FF2B5EF4-FFF2-40B4-BE49-F238E27FC236}">
                    <a16:creationId xmlns:a16="http://schemas.microsoft.com/office/drawing/2014/main" id="{7B56B02D-4562-72C9-2E13-1725F29E0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512" y="244954"/>
                <a:ext cx="2250521" cy="135682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59A724-F756-CFE6-46C5-6F7B269C588D}"/>
                  </a:ext>
                </a:extLst>
              </p:cNvPr>
              <p:cNvSpPr txBox="1"/>
              <p:nvPr/>
            </p:nvSpPr>
            <p:spPr>
              <a:xfrm>
                <a:off x="861786" y="-44089"/>
                <a:ext cx="696043" cy="337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07/26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E23830-2F42-9FEA-9EA6-C42AB86AF5F9}"/>
                  </a:ext>
                </a:extLst>
              </p:cNvPr>
              <p:cNvSpPr txBox="1"/>
              <p:nvPr/>
            </p:nvSpPr>
            <p:spPr>
              <a:xfrm>
                <a:off x="3185592" y="-44091"/>
                <a:ext cx="696043" cy="337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07/28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092771-D21A-BB30-C3FE-6E978FBB9F0C}"/>
                  </a:ext>
                </a:extLst>
              </p:cNvPr>
              <p:cNvSpPr txBox="1"/>
              <p:nvPr/>
            </p:nvSpPr>
            <p:spPr>
              <a:xfrm rot="16200000">
                <a:off x="-162830" y="833345"/>
                <a:ext cx="1388566" cy="261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14:00 – 17:00 UTC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FD12A6-AACA-8454-46F6-07CCF5CDC6A5}"/>
                  </a:ext>
                </a:extLst>
              </p:cNvPr>
              <p:cNvSpPr txBox="1"/>
              <p:nvPr/>
            </p:nvSpPr>
            <p:spPr>
              <a:xfrm rot="16200000">
                <a:off x="-162831" y="2189250"/>
                <a:ext cx="1388566" cy="261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17:00 – 20:00 UTC</a:t>
                </a:r>
              </a:p>
            </p:txBody>
          </p:sp>
          <p:pic>
            <p:nvPicPr>
              <p:cNvPr id="18" name="Picture 17" descr="Chart&#10;&#10;AI-generated content may be incorrect.">
                <a:extLst>
                  <a:ext uri="{FF2B5EF4-FFF2-40B4-BE49-F238E27FC236}">
                    <a16:creationId xmlns:a16="http://schemas.microsoft.com/office/drawing/2014/main" id="{BACF21FD-9611-CBF6-8AAC-4E6393EDE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830"/>
              <a:stretch>
                <a:fillRect/>
              </a:stretch>
            </p:blipFill>
            <p:spPr>
              <a:xfrm>
                <a:off x="617899" y="1658410"/>
                <a:ext cx="2239746" cy="1338481"/>
              </a:xfrm>
              <a:prstGeom prst="rect">
                <a:avLst/>
              </a:prstGeom>
            </p:spPr>
          </p:pic>
        </p:grpSp>
        <p:pic>
          <p:nvPicPr>
            <p:cNvPr id="4" name="Picture 3" descr="Diagram&#10;&#10;AI-generated content may be incorrect.">
              <a:extLst>
                <a:ext uri="{FF2B5EF4-FFF2-40B4-BE49-F238E27FC236}">
                  <a16:creationId xmlns:a16="http://schemas.microsoft.com/office/drawing/2014/main" id="{EC1FEF08-E92F-4068-CC8A-0409114A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9110" y="3024679"/>
              <a:ext cx="2803600" cy="4180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D8BD2B-C923-7702-7134-A300BB4C0315}"/>
              </a:ext>
            </a:extLst>
          </p:cNvPr>
          <p:cNvGrpSpPr>
            <a:grpSpLocks noChangeAspect="1"/>
          </p:cNvGrpSpPr>
          <p:nvPr/>
        </p:nvGrpSpPr>
        <p:grpSpPr>
          <a:xfrm>
            <a:off x="1229481" y="769737"/>
            <a:ext cx="5473862" cy="5901855"/>
            <a:chOff x="403386" y="-153002"/>
            <a:chExt cx="5669261" cy="6112532"/>
          </a:xfrm>
        </p:grpSpPr>
        <p:pic>
          <p:nvPicPr>
            <p:cNvPr id="40" name="Picture 39" descr="Diagram&#10;&#10;AI-generated content may be incorrect.">
              <a:extLst>
                <a:ext uri="{FF2B5EF4-FFF2-40B4-BE49-F238E27FC236}">
                  <a16:creationId xmlns:a16="http://schemas.microsoft.com/office/drawing/2014/main" id="{1E6F6EEB-0E25-D7B9-8D77-A8D96F7B4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9503" y="3416055"/>
              <a:ext cx="564118" cy="225646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D428259-976E-97C7-D24C-8D84FC7E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80167" y="3415817"/>
              <a:ext cx="226840" cy="2256467"/>
            </a:xfrm>
            <a:prstGeom prst="rect">
              <a:avLst/>
            </a:prstGeom>
          </p:spPr>
        </p:pic>
        <p:pic>
          <p:nvPicPr>
            <p:cNvPr id="42" name="Picture 41" descr="Timeline&#10;&#10;AI-generated content may be incorrect.">
              <a:extLst>
                <a:ext uri="{FF2B5EF4-FFF2-40B4-BE49-F238E27FC236}">
                  <a16:creationId xmlns:a16="http://schemas.microsoft.com/office/drawing/2014/main" id="{8199E112-21FA-A805-E77C-8598DC024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1181" y="432284"/>
              <a:ext cx="654461" cy="220604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49779D5-736F-395C-7C34-C635BD58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22468" y="462707"/>
              <a:ext cx="250179" cy="2172000"/>
            </a:xfrm>
            <a:prstGeom prst="rect">
              <a:avLst/>
            </a:prstGeom>
          </p:spPr>
        </p:pic>
        <p:pic>
          <p:nvPicPr>
            <p:cNvPr id="20" name="Picture 19" descr="Chart&#10;&#10;AI-generated content may be incorrect.">
              <a:extLst>
                <a:ext uri="{FF2B5EF4-FFF2-40B4-BE49-F238E27FC236}">
                  <a16:creationId xmlns:a16="http://schemas.microsoft.com/office/drawing/2014/main" id="{49B45034-D755-312F-572E-30C9C9321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b="6584"/>
            <a:stretch>
              <a:fillRect/>
            </a:stretch>
          </p:blipFill>
          <p:spPr>
            <a:xfrm>
              <a:off x="2931057" y="169094"/>
              <a:ext cx="2300721" cy="1301972"/>
            </a:xfrm>
            <a:prstGeom prst="rect">
              <a:avLst/>
            </a:prstGeom>
          </p:spPr>
        </p:pic>
        <p:pic>
          <p:nvPicPr>
            <p:cNvPr id="21" name="Picture 20" descr="Chart&#10;&#10;AI-generated content may be incorrect.">
              <a:extLst>
                <a:ext uri="{FF2B5EF4-FFF2-40B4-BE49-F238E27FC236}">
                  <a16:creationId xmlns:a16="http://schemas.microsoft.com/office/drawing/2014/main" id="{D40D7544-EDA4-0DB0-ABAC-2D0E5F9E5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1325"/>
            <a:stretch>
              <a:fillRect/>
            </a:stretch>
          </p:blipFill>
          <p:spPr>
            <a:xfrm>
              <a:off x="2939566" y="1473562"/>
              <a:ext cx="2283508" cy="1383312"/>
            </a:xfrm>
            <a:prstGeom prst="rect">
              <a:avLst/>
            </a:prstGeom>
          </p:spPr>
        </p:pic>
        <p:pic>
          <p:nvPicPr>
            <p:cNvPr id="22" name="Picture 21" descr="Chart&#10;&#10;AI-generated content may be incorrect.">
              <a:extLst>
                <a:ext uri="{FF2B5EF4-FFF2-40B4-BE49-F238E27FC236}">
                  <a16:creationId xmlns:a16="http://schemas.microsoft.com/office/drawing/2014/main" id="{72728928-3224-7009-F62A-6F08FD58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b="5900"/>
            <a:stretch>
              <a:fillRect/>
            </a:stretch>
          </p:blipFill>
          <p:spPr>
            <a:xfrm>
              <a:off x="645862" y="169744"/>
              <a:ext cx="2313654" cy="1301017"/>
            </a:xfrm>
            <a:prstGeom prst="rect">
              <a:avLst/>
            </a:prstGeom>
          </p:spPr>
        </p:pic>
        <p:pic>
          <p:nvPicPr>
            <p:cNvPr id="23" name="Picture 22" descr="Chart&#10;&#10;AI-generated content may be incorrect.">
              <a:extLst>
                <a:ext uri="{FF2B5EF4-FFF2-40B4-BE49-F238E27FC236}">
                  <a16:creationId xmlns:a16="http://schemas.microsoft.com/office/drawing/2014/main" id="{B5277A0B-FA50-ED31-1A43-4A78A3BA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1851" y="1470762"/>
              <a:ext cx="2313654" cy="139659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E78451-9BF7-8679-D727-EDA27DA7BE55}"/>
                </a:ext>
              </a:extLst>
            </p:cNvPr>
            <p:cNvSpPr txBox="1"/>
            <p:nvPr/>
          </p:nvSpPr>
          <p:spPr>
            <a:xfrm>
              <a:off x="861786" y="-153002"/>
              <a:ext cx="722530" cy="35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07/26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56D6F9-BE1F-220E-DF27-328D0D849FAD}"/>
                </a:ext>
              </a:extLst>
            </p:cNvPr>
            <p:cNvSpPr txBox="1"/>
            <p:nvPr/>
          </p:nvSpPr>
          <p:spPr>
            <a:xfrm>
              <a:off x="3156422" y="-153002"/>
              <a:ext cx="722530" cy="35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07/28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41621C-20E4-F465-9C1F-71359342BC44}"/>
                </a:ext>
              </a:extLst>
            </p:cNvPr>
            <p:cNvSpPr txBox="1"/>
            <p:nvPr/>
          </p:nvSpPr>
          <p:spPr>
            <a:xfrm rot="16200000">
              <a:off x="-171985" y="681612"/>
              <a:ext cx="1452568" cy="27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970225-E2EB-8138-495A-D4CA2C3F9E70}"/>
                </a:ext>
              </a:extLst>
            </p:cNvPr>
            <p:cNvSpPr txBox="1"/>
            <p:nvPr/>
          </p:nvSpPr>
          <p:spPr>
            <a:xfrm rot="16200000">
              <a:off x="-159266" y="2034676"/>
              <a:ext cx="1452568" cy="27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22:00 UTC</a:t>
              </a:r>
            </a:p>
          </p:txBody>
        </p:sp>
        <p:pic>
          <p:nvPicPr>
            <p:cNvPr id="29" name="Picture 28" descr="Chart&#10;&#10;AI-generated content may be incorrect.">
              <a:extLst>
                <a:ext uri="{FF2B5EF4-FFF2-40B4-BE49-F238E27FC236}">
                  <a16:creationId xmlns:a16="http://schemas.microsoft.com/office/drawing/2014/main" id="{F36BA4BB-C4CE-4004-7F02-725EA859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b="6008"/>
            <a:stretch>
              <a:fillRect/>
            </a:stretch>
          </p:blipFill>
          <p:spPr>
            <a:xfrm>
              <a:off x="2938699" y="3222262"/>
              <a:ext cx="2305482" cy="1298213"/>
            </a:xfrm>
            <a:prstGeom prst="rect">
              <a:avLst/>
            </a:prstGeom>
          </p:spPr>
        </p:pic>
        <p:pic>
          <p:nvPicPr>
            <p:cNvPr id="30" name="Picture 29" descr="Chart&#10;&#10;AI-generated content may be incorrect.">
              <a:extLst>
                <a:ext uri="{FF2B5EF4-FFF2-40B4-BE49-F238E27FC236}">
                  <a16:creationId xmlns:a16="http://schemas.microsoft.com/office/drawing/2014/main" id="{F89EC3D8-756F-AE62-E23C-66BE0E7A7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46932" y="4524946"/>
              <a:ext cx="2305483" cy="1386076"/>
            </a:xfrm>
            <a:prstGeom prst="rect">
              <a:avLst/>
            </a:prstGeom>
          </p:spPr>
        </p:pic>
        <p:pic>
          <p:nvPicPr>
            <p:cNvPr id="31" name="Picture 30" descr="Chart&#10;&#10;AI-generated content may be incorrect.">
              <a:extLst>
                <a:ext uri="{FF2B5EF4-FFF2-40B4-BE49-F238E27FC236}">
                  <a16:creationId xmlns:a16="http://schemas.microsoft.com/office/drawing/2014/main" id="{98B40238-82FE-5137-BCF0-EE212887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b="5600"/>
            <a:stretch>
              <a:fillRect/>
            </a:stretch>
          </p:blipFill>
          <p:spPr>
            <a:xfrm>
              <a:off x="625654" y="3212628"/>
              <a:ext cx="2305482" cy="1305176"/>
            </a:xfrm>
            <a:prstGeom prst="rect">
              <a:avLst/>
            </a:prstGeom>
          </p:spPr>
        </p:pic>
        <p:pic>
          <p:nvPicPr>
            <p:cNvPr id="32" name="Picture 31" descr="Chart&#10;&#10;AI-generated content may be incorrect.">
              <a:extLst>
                <a:ext uri="{FF2B5EF4-FFF2-40B4-BE49-F238E27FC236}">
                  <a16:creationId xmlns:a16="http://schemas.microsoft.com/office/drawing/2014/main" id="{980B37D7-B82B-27A4-4E83-FAB5FF86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5653" y="4511265"/>
              <a:ext cx="2305483" cy="13923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435A15-65F7-3137-9998-FC35F18757D3}"/>
                </a:ext>
              </a:extLst>
            </p:cNvPr>
            <p:cNvSpPr txBox="1"/>
            <p:nvPr/>
          </p:nvSpPr>
          <p:spPr>
            <a:xfrm>
              <a:off x="847398" y="2909045"/>
              <a:ext cx="722530" cy="35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07/26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E3926B-CF16-FFF2-D308-154A60F86EAF}"/>
                </a:ext>
              </a:extLst>
            </p:cNvPr>
            <p:cNvSpPr txBox="1"/>
            <p:nvPr/>
          </p:nvSpPr>
          <p:spPr>
            <a:xfrm>
              <a:off x="3133399" y="2909045"/>
              <a:ext cx="722530" cy="35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07/28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F4FB6A-BC5B-917F-35B1-2AC37A120950}"/>
                </a:ext>
              </a:extLst>
            </p:cNvPr>
            <p:cNvSpPr txBox="1"/>
            <p:nvPr/>
          </p:nvSpPr>
          <p:spPr>
            <a:xfrm rot="16200000">
              <a:off x="-186374" y="3721889"/>
              <a:ext cx="1452568" cy="27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14:00 – 17:00 UTC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3612C9-DDC0-4DCC-BC4F-19722C097CA3}"/>
                </a:ext>
              </a:extLst>
            </p:cNvPr>
            <p:cNvSpPr txBox="1"/>
            <p:nvPr/>
          </p:nvSpPr>
          <p:spPr>
            <a:xfrm rot="16200000">
              <a:off x="-173655" y="5096722"/>
              <a:ext cx="1452568" cy="27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17:00 – 20:00 UTC</a:t>
              </a: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87A611CD-BBF9-6954-8A07-38A348259394}"/>
              </a:ext>
            </a:extLst>
          </p:cNvPr>
          <p:cNvSpPr txBox="1">
            <a:spLocks/>
          </p:cNvSpPr>
          <p:nvPr/>
        </p:nvSpPr>
        <p:spPr>
          <a:xfrm>
            <a:off x="11649" y="58745"/>
            <a:ext cx="10680596" cy="68097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Spatiotemporal ozone precursor characterization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87E6FB-59AF-3B1F-52BE-5842ECC8E514}"/>
              </a:ext>
            </a:extLst>
          </p:cNvPr>
          <p:cNvSpPr txBox="1"/>
          <p:nvPr/>
        </p:nvSpPr>
        <p:spPr>
          <a:xfrm>
            <a:off x="374107" y="906884"/>
            <a:ext cx="858863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VCDs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AEC202-8A49-527A-88F3-8532937456A9}"/>
              </a:ext>
            </a:extLst>
          </p:cNvPr>
          <p:cNvSpPr txBox="1"/>
          <p:nvPr/>
        </p:nvSpPr>
        <p:spPr>
          <a:xfrm>
            <a:off x="384596" y="3858209"/>
            <a:ext cx="844149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HCHO VCDs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8D670E-576C-7864-CDB5-4B86663752B2}"/>
              </a:ext>
            </a:extLst>
          </p:cNvPr>
          <p:cNvSpPr txBox="1"/>
          <p:nvPr/>
        </p:nvSpPr>
        <p:spPr>
          <a:xfrm>
            <a:off x="7181048" y="1853880"/>
            <a:ext cx="1992853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GCAS HCHO / 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551DE658-B96D-26A7-F171-34490930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21533-23EF-724B-847A-11AEA676AB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7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17089</TotalTime>
  <Words>2444</Words>
  <Application>Microsoft Macintosh PowerPoint</Application>
  <PresentationFormat>Widescreen</PresentationFormat>
  <Paragraphs>753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Courier New</vt:lpstr>
      <vt:lpstr>Times New Roman</vt:lpstr>
      <vt:lpstr>Office Theme</vt:lpstr>
      <vt:lpstr>Assessing Ozone Dynamics During the 2023 Summer STAQS Field Campaign Using Synergistic Observations and Model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multi-platform analysis of pollution events during STAQS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slides/info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Bernier, Claudia M. (ARC-SGE)[Oak Ridge Associated Universities]</dc:creator>
  <cp:lastModifiedBy>Bernier, Claudia M. (ARC-SGE)[Oak Ridge Associated Universities]</cp:lastModifiedBy>
  <cp:revision>46</cp:revision>
  <dcterms:created xsi:type="dcterms:W3CDTF">2025-08-04T19:32:02Z</dcterms:created>
  <dcterms:modified xsi:type="dcterms:W3CDTF">2025-08-21T19:54:26Z</dcterms:modified>
</cp:coreProperties>
</file>