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3" r:id="rId1"/>
    <p:sldMasterId id="2147483720" r:id="rId2"/>
    <p:sldMasterId id="2147483752" r:id="rId3"/>
  </p:sldMasterIdLst>
  <p:notesMasterIdLst>
    <p:notesMasterId r:id="rId18"/>
  </p:notesMasterIdLst>
  <p:sldIdLst>
    <p:sldId id="256" r:id="rId4"/>
    <p:sldId id="293" r:id="rId5"/>
    <p:sldId id="306" r:id="rId6"/>
    <p:sldId id="296" r:id="rId7"/>
    <p:sldId id="304" r:id="rId8"/>
    <p:sldId id="299" r:id="rId9"/>
    <p:sldId id="303" r:id="rId10"/>
    <p:sldId id="295" r:id="rId11"/>
    <p:sldId id="294" r:id="rId12"/>
    <p:sldId id="301" r:id="rId13"/>
    <p:sldId id="289" r:id="rId14"/>
    <p:sldId id="305" r:id="rId15"/>
    <p:sldId id="290" r:id="rId16"/>
    <p:sldId id="279" r:id="rId1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6">
          <p15:clr>
            <a:srgbClr val="A4A3A4"/>
          </p15:clr>
        </p15:guide>
        <p15:guide id="2" orient="horz" pos="1664">
          <p15:clr>
            <a:srgbClr val="A4A3A4"/>
          </p15:clr>
        </p15:guide>
        <p15:guide id="3" orient="horz" pos="11">
          <p15:clr>
            <a:srgbClr val="A4A3A4"/>
          </p15:clr>
        </p15:guide>
        <p15:guide id="4" pos="5759">
          <p15:clr>
            <a:srgbClr val="A4A3A4"/>
          </p15:clr>
        </p15:guide>
        <p15:guide id="5" pos="28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9" autoAdjust="0"/>
    <p:restoredTop sz="94660"/>
  </p:normalViewPr>
  <p:slideViewPr>
    <p:cSldViewPr snapToGrid="0">
      <p:cViewPr varScale="1">
        <p:scale>
          <a:sx n="143" d="100"/>
          <a:sy n="143" d="100"/>
        </p:scale>
        <p:origin x="102" y="126"/>
      </p:cViewPr>
      <p:guideLst>
        <p:guide orient="horz" pos="3026"/>
        <p:guide orient="horz" pos="1664"/>
        <p:guide orient="horz" pos="11"/>
        <p:guide pos="5759"/>
        <p:guide pos="28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8E4F0D-9B20-49E0-AF81-8850425BC7D7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9C30AE-42BE-4EB9-AB92-1996E4D5F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626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914950" y="2472514"/>
            <a:ext cx="7498993" cy="134544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Name(s) of Presenter(s), Directorate/Division and Date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903833" y="1997176"/>
            <a:ext cx="7524221" cy="47533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  <p:pic>
        <p:nvPicPr>
          <p:cNvPr id="5" name="Picture 4" descr="Tribrand_ColorBlackText_RGB_small_04061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96" y="1279484"/>
            <a:ext cx="2833047" cy="6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42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341088" y="1161143"/>
            <a:ext cx="8364762" cy="355849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20978" y="243757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5"/>
          <p:cNvSpPr txBox="1">
            <a:spLocks/>
          </p:cNvSpPr>
          <p:nvPr/>
        </p:nvSpPr>
        <p:spPr>
          <a:xfrm>
            <a:off x="7747001" y="4798449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972480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/Subhead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341088" y="1161143"/>
            <a:ext cx="8364762" cy="355849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41087" y="665739"/>
            <a:ext cx="8573101" cy="35026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20978" y="243757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7747001" y="4798449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453064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/Content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799314" y="1161145"/>
            <a:ext cx="4008438" cy="3558494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0" hasCustomPrompt="1"/>
          </p:nvPr>
        </p:nvSpPr>
        <p:spPr>
          <a:xfrm>
            <a:off x="341088" y="1161144"/>
            <a:ext cx="4023901" cy="3558494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20978" y="243757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7747001" y="4798449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2774668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/Subhead/Content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799314" y="1161145"/>
            <a:ext cx="4008438" cy="3558494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0" hasCustomPrompt="1"/>
          </p:nvPr>
        </p:nvSpPr>
        <p:spPr>
          <a:xfrm>
            <a:off x="341088" y="1161144"/>
            <a:ext cx="4023901" cy="3558494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41087" y="665739"/>
            <a:ext cx="8573101" cy="35026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320978" y="243757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7747001" y="4798449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2946036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161143"/>
            <a:ext cx="9144000" cy="3558494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Tx/>
              <a:buNone/>
              <a:defRPr sz="1600">
                <a:solidFill>
                  <a:srgbClr val="000000"/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\</a:t>
            </a:r>
          </a:p>
          <a:p>
            <a:r>
              <a:rPr lang="en-US" dirty="0"/>
              <a:t>Click Icon to Add Picture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20978" y="243757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5"/>
          <p:cNvSpPr txBox="1">
            <a:spLocks/>
          </p:cNvSpPr>
          <p:nvPr/>
        </p:nvSpPr>
        <p:spPr>
          <a:xfrm>
            <a:off x="7747001" y="4798449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72123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/Subhead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161143"/>
            <a:ext cx="9144000" cy="3558494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Tx/>
              <a:buNone/>
              <a:defRPr sz="1600">
                <a:solidFill>
                  <a:srgbClr val="000000"/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\</a:t>
            </a:r>
          </a:p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41087" y="665739"/>
            <a:ext cx="8573101" cy="35026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20978" y="243757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5"/>
          <p:cNvSpPr txBox="1">
            <a:spLocks/>
          </p:cNvSpPr>
          <p:nvPr/>
        </p:nvSpPr>
        <p:spPr>
          <a:xfrm>
            <a:off x="7747001" y="4798449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608671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/Black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1161143"/>
            <a:ext cx="9144000" cy="3558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20978" y="243757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5"/>
          <p:cNvSpPr txBox="1">
            <a:spLocks/>
          </p:cNvSpPr>
          <p:nvPr/>
        </p:nvSpPr>
        <p:spPr>
          <a:xfrm>
            <a:off x="7747001" y="4798449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1911425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/Subhead/Black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1161143"/>
            <a:ext cx="9144000" cy="3558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41087" y="665739"/>
            <a:ext cx="8573101" cy="35026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20978" y="243757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934403" y="1599202"/>
            <a:ext cx="3363277" cy="2718798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929414" y="1599202"/>
            <a:ext cx="3363277" cy="2718798"/>
          </a:xfrm>
          <a:prstGeom prst="rect">
            <a:avLst/>
          </a:prstGeom>
        </p:spPr>
        <p:txBody>
          <a:bodyPr vert="horz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7747001" y="4798449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99052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5"/>
          <p:cNvSpPr txBox="1">
            <a:spLocks/>
          </p:cNvSpPr>
          <p:nvPr/>
        </p:nvSpPr>
        <p:spPr>
          <a:xfrm>
            <a:off x="7747001" y="4798449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3940929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0" y="2239365"/>
            <a:ext cx="9144000" cy="66477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3600" b="0" i="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Chapter Divider</a:t>
            </a:r>
          </a:p>
        </p:txBody>
      </p:sp>
    </p:spTree>
    <p:extLst>
      <p:ext uri="{BB962C8B-B14F-4D97-AF65-F5344CB8AC3E}">
        <p14:creationId xmlns:p14="http://schemas.microsoft.com/office/powerpoint/2010/main" val="792422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 Subhead w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903833" y="1997176"/>
            <a:ext cx="7524221" cy="47533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914950" y="2858272"/>
            <a:ext cx="7498993" cy="134544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Name(s) of Presenter(s), Directorate/Division and Date</a:t>
            </a:r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903833" y="2411554"/>
            <a:ext cx="7498993" cy="31236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pic>
        <p:nvPicPr>
          <p:cNvPr id="8" name="Picture 7" descr="Tribrand_ColorBlackText_RGB_small_04061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96" y="1279484"/>
            <a:ext cx="2833047" cy="6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938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4776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ibrand_ColorBlackText_RGB_small_04061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507" y="1786796"/>
            <a:ext cx="3556449" cy="7620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976387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kern="800" spc="200" dirty="0">
                <a:solidFill>
                  <a:srgbClr val="BA0C2F"/>
                </a:solidFill>
              </a:rPr>
              <a:t>jpl.nasa.gov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924848" y="2750422"/>
            <a:ext cx="3294305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6711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6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8/21/2025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847902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8/21/2025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50047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8/21/2025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0649617"/>
      </p:ext>
    </p:extLst>
  </p:cSld>
  <p:clrMapOvr>
    <a:masterClrMapping/>
  </p:clrMapOvr>
  <p:hf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8/21/2025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994623"/>
      </p:ext>
    </p:extLst>
  </p:cSld>
  <p:clrMapOvr>
    <a:masterClrMapping/>
  </p:clrMapOvr>
  <p:hf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8/21/2025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982147"/>
      </p:ext>
    </p:extLst>
  </p:cSld>
  <p:clrMapOvr>
    <a:masterClrMapping/>
  </p:clrMapOvr>
  <p:hf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8/21/2025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265953"/>
      </p:ext>
    </p:extLst>
  </p:cSld>
  <p:clrMapOvr>
    <a:masterClrMapping/>
  </p:clrMapOvr>
  <p:hf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8/21/2025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387402"/>
      </p:ext>
    </p:extLst>
  </p:cSld>
  <p:clrMapOvr>
    <a:masterClrMapping/>
  </p:clrMapOvr>
  <p:hf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3038093" cy="51435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smtClean="0"/>
              <a:t>8/21/2025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385287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 Squa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2700" y="0"/>
            <a:ext cx="5140325" cy="51435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127624" y="1210733"/>
            <a:ext cx="4016375" cy="4961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5127623" y="1735952"/>
            <a:ext cx="4016375" cy="100012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Name(s) of Presenter(s)</a:t>
            </a:r>
          </a:p>
          <a:p>
            <a:pPr lvl="0"/>
            <a:r>
              <a:rPr lang="en-US" dirty="0"/>
              <a:t>Click to Edit Directorate, Division or Group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Date</a:t>
            </a:r>
          </a:p>
        </p:txBody>
      </p:sp>
      <p:pic>
        <p:nvPicPr>
          <p:cNvPr id="10" name="Picture 9" descr="Tribrand_ColorBlackText_RGB_small_04061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477" y="4277360"/>
            <a:ext cx="2833047" cy="6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8942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5234" cy="617220"/>
          </a:xfrm>
        </p:spPr>
        <p:txBody>
          <a:bodyPr tIns="0" bIns="0" anchor="b">
            <a:noAutofit/>
          </a:bodyPr>
          <a:lstStyle>
            <a:lvl1pPr>
              <a:defRPr sz="27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solidFill>
            <a:schemeClr val="bg1">
              <a:lumMod val="50000"/>
              <a:lumOff val="50000"/>
            </a:schemeClr>
          </a:solidFill>
        </p:spPr>
        <p:txBody>
          <a:bodyPr lIns="457200" tIns="45720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8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chemeClr val="tx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CAD897-D46E-4AD2-BD9B-49DD3E640873}" type="datetimeFigureOut">
              <a:rPr lang="en-US" smtClean="0"/>
              <a:t>8/21/2025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59409"/>
      </p:ext>
    </p:extLst>
  </p:cSld>
  <p:clrMapOvr>
    <a:masterClrMapping/>
  </p:clrMapOvr>
  <p:hf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8/21/2025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486096"/>
      </p:ext>
    </p:extLst>
  </p:cSld>
  <p:clrMapOvr>
    <a:masterClrMapping/>
  </p:clrMapOvr>
  <p:hf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9226"/>
            <a:ext cx="1971675" cy="43199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9226"/>
            <a:ext cx="5800725" cy="4319924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8/21/2025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530422"/>
      </p:ext>
    </p:extLst>
  </p:cSld>
  <p:clrMapOvr>
    <a:masterClrMapping/>
  </p:clrMapOvr>
  <p:hf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w Subhead w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903833" y="1997176"/>
            <a:ext cx="7524221" cy="47533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914950" y="2858272"/>
            <a:ext cx="7498993" cy="134544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Name(s) of Presenter(s), Directorate/Division and Date</a:t>
            </a:r>
          </a:p>
        </p:txBody>
      </p:sp>
      <p:sp>
        <p:nvSpPr>
          <p:cNvPr id="6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903833" y="2411554"/>
            <a:ext cx="7498993" cy="31236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Subhead</a:t>
            </a:r>
          </a:p>
        </p:txBody>
      </p:sp>
      <p:pic>
        <p:nvPicPr>
          <p:cNvPr id="8" name="Picture 7" descr="Tribrand_ColorBlackText_RGB_small_04061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96" y="1279484"/>
            <a:ext cx="2833047" cy="6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483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w Squa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2700" y="0"/>
            <a:ext cx="5140325" cy="51435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127624" y="1210733"/>
            <a:ext cx="4016375" cy="4961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2400" b="1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5127623" y="1735952"/>
            <a:ext cx="4016375" cy="100012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Name(s) of Presenter(s)</a:t>
            </a:r>
          </a:p>
          <a:p>
            <a:pPr lvl="0"/>
            <a:r>
              <a:rPr lang="en-US" dirty="0"/>
              <a:t>Click to Edit Directorate, Division or Group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Date</a:t>
            </a:r>
          </a:p>
        </p:txBody>
      </p:sp>
      <p:pic>
        <p:nvPicPr>
          <p:cNvPr id="10" name="Picture 9" descr="Tribrand_ColorBlackText_RGB_small_04061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477" y="4277360"/>
            <a:ext cx="2833047" cy="6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634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w Horizont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52926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68119" y="3904542"/>
            <a:ext cx="5674998" cy="47533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379235" y="4379880"/>
            <a:ext cx="5655970" cy="46514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Name(s) of Presenter(s), Directorate/Division and Date</a:t>
            </a:r>
          </a:p>
        </p:txBody>
      </p:sp>
      <p:pic>
        <p:nvPicPr>
          <p:cNvPr id="6" name="Picture 5" descr="Tribrand_ColorBlackText_RGB_small_04061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05" y="4035699"/>
            <a:ext cx="2833047" cy="6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376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w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914950" y="2472514"/>
            <a:ext cx="7498993" cy="134544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Name(s) of Presenter(s), Directorate/Division and Date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903833" y="1997176"/>
            <a:ext cx="7524221" cy="47533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  <p:pic>
        <p:nvPicPr>
          <p:cNvPr id="5" name="Picture 4" descr="Tribrand_ColorBlackText_RGB_small_04061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96" y="1279484"/>
            <a:ext cx="2833047" cy="6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576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ibrand_ColorBlackText_RGB_small_04061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507" y="1786796"/>
            <a:ext cx="3556449" cy="7620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976387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kern="800" spc="200" dirty="0">
                <a:solidFill>
                  <a:srgbClr val="BA0C2F"/>
                </a:solidFill>
              </a:rPr>
              <a:t>jpl.nasa.gov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924848" y="2750422"/>
            <a:ext cx="3294305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293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 Horizont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52926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68119" y="3904542"/>
            <a:ext cx="5674998" cy="47533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 baseline="0">
                <a:solidFill>
                  <a:srgbClr val="000000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18" hasCustomPrompt="1"/>
          </p:nvPr>
        </p:nvSpPr>
        <p:spPr>
          <a:xfrm>
            <a:off x="379235" y="4379880"/>
            <a:ext cx="5655970" cy="46514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Name(s) of Presenter(s), Directorate/Division and Date</a:t>
            </a:r>
          </a:p>
        </p:txBody>
      </p:sp>
      <p:pic>
        <p:nvPicPr>
          <p:cNvPr id="6" name="Picture 5" descr="Tribrand_ColorBlackText_RGB_small_04061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05" y="4035699"/>
            <a:ext cx="2833047" cy="60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74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ibrand_ColorBlackText_RGB_small_040615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507" y="1786796"/>
            <a:ext cx="3556449" cy="7620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2976387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kern="800" spc="200" dirty="0">
                <a:solidFill>
                  <a:srgbClr val="BA0C2F"/>
                </a:solidFill>
              </a:rPr>
              <a:t>jpl.nasa.gov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924848" y="2750422"/>
            <a:ext cx="3294305" cy="0"/>
          </a:xfrm>
          <a:prstGeom prst="line">
            <a:avLst/>
          </a:prstGeom>
          <a:ln w="1270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0738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320978" y="243757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7747001" y="4798449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566247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ission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H="1" flipV="1">
            <a:off x="5890626" y="1340395"/>
            <a:ext cx="2" cy="3193140"/>
          </a:xfrm>
          <a:prstGeom prst="line">
            <a:avLst/>
          </a:prstGeom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41087" y="665739"/>
            <a:ext cx="8573101" cy="35026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320978" y="243757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add Mission or Project Name</a:t>
            </a:r>
          </a:p>
        </p:txBody>
      </p:sp>
      <p:sp>
        <p:nvSpPr>
          <p:cNvPr id="27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1026160" y="1340395"/>
            <a:ext cx="3886017" cy="319314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Mission logo</a:t>
            </a:r>
          </a:p>
        </p:txBody>
      </p:sp>
      <p:sp>
        <p:nvSpPr>
          <p:cNvPr id="28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6521956" y="1340395"/>
            <a:ext cx="1986400" cy="996405"/>
          </a:xfrm>
          <a:prstGeom prst="rect">
            <a:avLst/>
          </a:prstGeom>
        </p:spPr>
        <p:txBody>
          <a:bodyPr vert="horz"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NASA, JPL or other partner logo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quarter" idx="20" hasCustomPrompt="1"/>
          </p:nvPr>
        </p:nvSpPr>
        <p:spPr>
          <a:xfrm>
            <a:off x="6521956" y="2438400"/>
            <a:ext cx="1986400" cy="996405"/>
          </a:xfrm>
          <a:prstGeom prst="rect">
            <a:avLst/>
          </a:prstGeom>
        </p:spPr>
        <p:txBody>
          <a:bodyPr vert="horz"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NASA, JPL or other partner logo</a:t>
            </a:r>
          </a:p>
        </p:txBody>
      </p:sp>
      <p:sp>
        <p:nvSpPr>
          <p:cNvPr id="30" name="Content Placeholder 3"/>
          <p:cNvSpPr>
            <a:spLocks noGrp="1"/>
          </p:cNvSpPr>
          <p:nvPr>
            <p:ph sz="quarter" idx="21" hasCustomPrompt="1"/>
          </p:nvPr>
        </p:nvSpPr>
        <p:spPr>
          <a:xfrm>
            <a:off x="6521956" y="3537130"/>
            <a:ext cx="1986400" cy="996405"/>
          </a:xfrm>
          <a:prstGeom prst="rect">
            <a:avLst/>
          </a:prstGeom>
        </p:spPr>
        <p:txBody>
          <a:bodyPr vert="horz"/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NASA, JPL or other partner logo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5"/>
          <p:cNvSpPr txBox="1">
            <a:spLocks/>
          </p:cNvSpPr>
          <p:nvPr/>
        </p:nvSpPr>
        <p:spPr>
          <a:xfrm>
            <a:off x="7747001" y="4798449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1352587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320978" y="243757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7747001" y="4798449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1344936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41087" y="665739"/>
            <a:ext cx="8573101" cy="350262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6" name="Title 1"/>
          <p:cNvSpPr>
            <a:spLocks noGrp="1"/>
          </p:cNvSpPr>
          <p:nvPr>
            <p:ph type="ctrTitle" hasCustomPrompt="1"/>
          </p:nvPr>
        </p:nvSpPr>
        <p:spPr>
          <a:xfrm>
            <a:off x="320978" y="243757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1" i="0" cap="none">
                <a:solidFill>
                  <a:srgbClr val="00000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7747001" y="4798449"/>
            <a:ext cx="1231511" cy="311727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pPr algn="r"/>
            <a:r>
              <a:rPr lang="en-US" sz="1000" b="1" kern="500" spc="200" dirty="0">
                <a:solidFill>
                  <a:schemeClr val="accent3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2907602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0282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6" r:id="rId2"/>
    <p:sldLayoutId id="2147483705" r:id="rId3"/>
    <p:sldLayoutId id="2147483707" r:id="rId4"/>
    <p:sldLayoutId id="2147483718" r:id="rId5"/>
    <p:sldLayoutId id="2147483770" r:id="rId6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341298" y="479774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124200" y="479774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553200" y="4797743"/>
            <a:ext cx="124968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5819BC3-7E48-734B-B255-F05E5B7339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42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0" r:id="rId3"/>
    <p:sldLayoutId id="2147483723" r:id="rId4"/>
    <p:sldLayoutId id="2147483731" r:id="rId5"/>
    <p:sldLayoutId id="2147483724" r:id="rId6"/>
    <p:sldLayoutId id="2147483732" r:id="rId7"/>
    <p:sldLayoutId id="2147483725" r:id="rId8"/>
    <p:sldLayoutId id="2147483733" r:id="rId9"/>
    <p:sldLayoutId id="2147483726" r:id="rId10"/>
    <p:sldLayoutId id="2147483734" r:id="rId11"/>
    <p:sldLayoutId id="2147483727" r:id="rId12"/>
    <p:sldLayoutId id="2147483728" r:id="rId13"/>
    <p:sldLayoutId id="2147483729" r:id="rId14"/>
    <p:sldLayoutId id="2147483769" r:id="rId15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4750737"/>
            <a:ext cx="9144000" cy="498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8/21/2025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0795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</p:sldLayoutIdLst>
  <p:hf hdr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3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3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3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3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3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3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3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3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3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urldefense.us/v3/__https:/gcc02.safelinks.protection.outlook.com/?url=https*3A*2F*2Fforms.gle*2F9gJeDSF8rns75GAo6&amp;data=05*7C02*7Cfernando.german.chouza.keil*40jpl.nasa.gov*7C7fdd56ab41c44803a3dc08dd206f395f*7C7005d45845be48ae8140d43da96dd17b*7C0*7C0*7C638702384307468463*7CUnknown*7CTWFpbGZsb3d8eyJFbXB0eU1hcGkiOnRydWUsIlYiOiIwLjAuMDAwMCIsIlAiOiJXaW4zMiIsIkFOIjoiTWFpbCIsIldUIjoyfQ*3D*3D*7C0*7C*7C*7C&amp;sdata=YN8os7MpjCOLsYLu1BbJNAn*2FIwNeGM2xEDvSBVHSqho*3D&amp;reserved=0__;JSUlJSUlJSUlJSUlJSUlJSUlJSUlJQ!!PvBDto6Hs4WbVuu7!MmI3uANFEfKFsurs1J8cXLyXus38j2nWaeD0WlJOXC9CaJ3KeougNK3B1zb9SgKOhlwDY698r8WCl_lghC33pyqyXA52$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A41E61-D24D-4C51-88A9-21D9A290DA7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3834" y="2901950"/>
            <a:ext cx="7766789" cy="1339850"/>
          </a:xfrm>
        </p:spPr>
        <p:txBody>
          <a:bodyPr/>
          <a:lstStyle/>
          <a:p>
            <a:r>
              <a:rPr lang="en-US" sz="1600" b="1" dirty="0"/>
              <a:t>Fernando Chouza</a:t>
            </a:r>
            <a:r>
              <a:rPr lang="en-US" sz="1600" b="1" baseline="30000" dirty="0"/>
              <a:t>1</a:t>
            </a:r>
            <a:r>
              <a:rPr lang="en-US" sz="1600" dirty="0"/>
              <a:t>, Thierry Leblanc</a:t>
            </a:r>
            <a:r>
              <a:rPr lang="en-US" sz="1600" baseline="30000" dirty="0"/>
              <a:t>1</a:t>
            </a:r>
            <a:r>
              <a:rPr lang="en-US" sz="1600" dirty="0"/>
              <a:t>, Maurice Roots</a:t>
            </a:r>
            <a:r>
              <a:rPr lang="en-US" sz="1600" baseline="30000" dirty="0"/>
              <a:t>2,3</a:t>
            </a:r>
            <a:r>
              <a:rPr lang="en-US" sz="1600" dirty="0"/>
              <a:t>, John Sullivan</a:t>
            </a:r>
            <a:r>
              <a:rPr lang="en-US" sz="1600" baseline="30000" dirty="0"/>
              <a:t>2</a:t>
            </a:r>
          </a:p>
          <a:p>
            <a:endParaRPr lang="en-US" b="1" baseline="30000" dirty="0"/>
          </a:p>
          <a:p>
            <a:r>
              <a:rPr lang="en-US" sz="1000" baseline="30000" dirty="0"/>
              <a:t>1</a:t>
            </a:r>
            <a:r>
              <a:rPr lang="en-US" sz="1000" dirty="0"/>
              <a:t>Jet Propulsion Laboratory, California Institute of Technology, Wrightwood, CA, USA</a:t>
            </a:r>
          </a:p>
          <a:p>
            <a:r>
              <a:rPr lang="en-US" sz="1000" baseline="30000" dirty="0"/>
              <a:t>2</a:t>
            </a:r>
            <a:r>
              <a:rPr lang="en-US" sz="1000" dirty="0"/>
              <a:t>Atmospheric Chemistry and Dynamics Laboratory, NASA Goddard Space Flight Center (GSFC), Greenbelt, MD 20771, USA</a:t>
            </a:r>
          </a:p>
          <a:p>
            <a:r>
              <a:rPr lang="en-US" sz="1000" baseline="30000" dirty="0"/>
              <a:t>3</a:t>
            </a:r>
            <a:r>
              <a:rPr lang="en-US" sz="1000" dirty="0"/>
              <a:t>NASA Postdoctoral Program (NPP), Columbia, MD, USA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5E47CD-F8DC-4EF5-A8B3-8BEDE6A892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03834" y="1997175"/>
            <a:ext cx="7116568" cy="904775"/>
          </a:xfrm>
        </p:spPr>
        <p:txBody>
          <a:bodyPr/>
          <a:lstStyle/>
          <a:p>
            <a:pPr algn="just"/>
            <a:r>
              <a:rPr lang="en-US" dirty="0"/>
              <a:t>SMOL deployments during Summer 25</a:t>
            </a:r>
          </a:p>
          <a:p>
            <a:pPr algn="just"/>
            <a:r>
              <a:rPr lang="en-US" altLang="en-US" sz="1600" dirty="0"/>
              <a:t>Overview and first results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1E8740-946D-4756-97D2-CBF35DAC1781}"/>
              </a:ext>
            </a:extLst>
          </p:cNvPr>
          <p:cNvSpPr/>
          <p:nvPr/>
        </p:nvSpPr>
        <p:spPr>
          <a:xfrm>
            <a:off x="903834" y="4557569"/>
            <a:ext cx="669941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Verdana"/>
                <a:ea typeface="DejaVu Sans"/>
              </a:rPr>
              <a:t>© 2025 California Institute of Technology. Government sponsorship acknowledged.</a:t>
            </a:r>
            <a:endParaRPr lang="en-US" sz="1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410933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FA452-3F8D-ABBD-7F38-D9BF26B195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GLOR – STE/smoke impact on surface air quality?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832CAB-D947-5093-3C53-DC0E20E18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02212F-173E-7B05-3379-DB2BA3957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7A082E-4D70-5EC5-E16B-430F5A378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B81C231-74F1-EE75-627F-0199EFD5FE6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694004" y="-1635665"/>
            <a:ext cx="3699108" cy="52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EDC105-C67D-E2FC-2A07-9D06567E19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69" t="5751" r="5462" b="4403"/>
          <a:stretch/>
        </p:blipFill>
        <p:spPr>
          <a:xfrm>
            <a:off x="615461" y="835533"/>
            <a:ext cx="7589520" cy="38407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A8E8A5-DB97-EC18-1C76-744D260ED681}"/>
              </a:ext>
            </a:extLst>
          </p:cNvPr>
          <p:cNvSpPr txBox="1"/>
          <p:nvPr/>
        </p:nvSpPr>
        <p:spPr>
          <a:xfrm>
            <a:off x="1603716" y="3567627"/>
            <a:ext cx="6335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3F821CD-3DA6-0BA3-E52A-F0399FA2265C}"/>
              </a:ext>
            </a:extLst>
          </p:cNvPr>
          <p:cNvCxnSpPr/>
          <p:nvPr/>
        </p:nvCxnSpPr>
        <p:spPr>
          <a:xfrm>
            <a:off x="1341120" y="3196619"/>
            <a:ext cx="3397348" cy="1111348"/>
          </a:xfrm>
          <a:prstGeom prst="straightConnector1">
            <a:avLst/>
          </a:prstGeom>
          <a:ln w="4445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CE07031-E532-EA72-CDE2-A0122B70BA63}"/>
              </a:ext>
            </a:extLst>
          </p:cNvPr>
          <p:cNvSpPr txBox="1"/>
          <p:nvPr/>
        </p:nvSpPr>
        <p:spPr>
          <a:xfrm>
            <a:off x="3577883" y="1646744"/>
            <a:ext cx="13901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Tech issues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DDDA874-B179-CD79-7253-44AD284EC6EA}"/>
              </a:ext>
            </a:extLst>
          </p:cNvPr>
          <p:cNvSpPr/>
          <p:nvPr/>
        </p:nvSpPr>
        <p:spPr>
          <a:xfrm>
            <a:off x="4968072" y="3903261"/>
            <a:ext cx="722310" cy="833775"/>
          </a:xfrm>
          <a:prstGeom prst="ellipse">
            <a:avLst/>
          </a:prstGeom>
          <a:noFill/>
          <a:ln w="349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E9B6BD-5DF8-480E-FD65-C759C9E9032D}"/>
              </a:ext>
            </a:extLst>
          </p:cNvPr>
          <p:cNvSpPr txBox="1"/>
          <p:nvPr/>
        </p:nvSpPr>
        <p:spPr>
          <a:xfrm>
            <a:off x="5690382" y="4545780"/>
            <a:ext cx="18004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O3 exceedance</a:t>
            </a:r>
          </a:p>
        </p:txBody>
      </p:sp>
      <p:pic>
        <p:nvPicPr>
          <p:cNvPr id="21" name="Picture 20" descr="A close-up of a blue and yellow background&#10;&#10;Description automatically generated">
            <a:extLst>
              <a:ext uri="{FF2B5EF4-FFF2-40B4-BE49-F238E27FC236}">
                <a16:creationId xmlns:a16="http://schemas.microsoft.com/office/drawing/2014/main" id="{05B4638E-AC9C-EAD5-CFF6-A302CF96D7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8000"/>
          </a:blip>
          <a:srcRect l="10052" t="19638" r="13211" b="9950"/>
          <a:stretch/>
        </p:blipFill>
        <p:spPr>
          <a:xfrm>
            <a:off x="997473" y="3075587"/>
            <a:ext cx="6542811" cy="136012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A3FBD99D-8901-21A2-E8FC-466F51FF9178}"/>
              </a:ext>
            </a:extLst>
          </p:cNvPr>
          <p:cNvSpPr/>
          <p:nvPr/>
        </p:nvSpPr>
        <p:spPr>
          <a:xfrm>
            <a:off x="3847514" y="3196619"/>
            <a:ext cx="1842868" cy="833775"/>
          </a:xfrm>
          <a:prstGeom prst="ellipse">
            <a:avLst/>
          </a:prstGeom>
          <a:noFill/>
          <a:ln w="349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ria-hidden='true'">
            <a:extLst>
              <a:ext uri="{FF2B5EF4-FFF2-40B4-BE49-F238E27FC236}">
                <a16:creationId xmlns:a16="http://schemas.microsoft.com/office/drawing/2014/main" id="{197099CB-DB1B-73C5-3805-E0069EE94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813" y="711146"/>
            <a:ext cx="2483325" cy="235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F2894C6-8590-D533-E3AC-F5AB07484ECF}"/>
              </a:ext>
            </a:extLst>
          </p:cNvPr>
          <p:cNvCxnSpPr>
            <a:cxnSpLocks/>
          </p:cNvCxnSpPr>
          <p:nvPr/>
        </p:nvCxnSpPr>
        <p:spPr>
          <a:xfrm flipV="1">
            <a:off x="5397500" y="2097069"/>
            <a:ext cx="1996281" cy="11747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246D857-8F7D-9E66-B2E0-1C49422D7784}"/>
              </a:ext>
            </a:extLst>
          </p:cNvPr>
          <p:cNvSpPr txBox="1"/>
          <p:nvPr/>
        </p:nvSpPr>
        <p:spPr>
          <a:xfrm>
            <a:off x="5833233" y="3385257"/>
            <a:ext cx="9028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Smoke</a:t>
            </a:r>
          </a:p>
        </p:txBody>
      </p:sp>
    </p:spTree>
    <p:extLst>
      <p:ext uri="{BB962C8B-B14F-4D97-AF65-F5344CB8AC3E}">
        <p14:creationId xmlns:p14="http://schemas.microsoft.com/office/powerpoint/2010/main" val="420941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32799403-5971-7A9D-CD0F-7A613CF23F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978" y="243757"/>
            <a:ext cx="8593211" cy="470362"/>
          </a:xfrm>
        </p:spPr>
        <p:txBody>
          <a:bodyPr/>
          <a:lstStyle/>
          <a:p>
            <a:r>
              <a:rPr lang="en-US" dirty="0"/>
              <a:t>Data access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B2EBF9-EDF7-9C2F-CC66-D90456E5E0DC}"/>
              </a:ext>
            </a:extLst>
          </p:cNvPr>
          <p:cNvSpPr txBox="1"/>
          <p:nvPr/>
        </p:nvSpPr>
        <p:spPr>
          <a:xfrm>
            <a:off x="320978" y="77791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https://tolnet.larc.nasa.gov/download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E56A1C-08FA-ADA3-8213-4F660BF8A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355403"/>
            <a:ext cx="6438900" cy="32313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9E06EE-A118-AACA-8BE8-E9B357772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126" y="1677053"/>
            <a:ext cx="3936805" cy="278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32799403-5971-7A9D-CD0F-7A613CF23F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978" y="250107"/>
            <a:ext cx="8593211" cy="470362"/>
          </a:xfrm>
        </p:spPr>
        <p:txBody>
          <a:bodyPr/>
          <a:lstStyle/>
          <a:p>
            <a:r>
              <a:rPr lang="en-US" dirty="0"/>
              <a:t>SMOL deployment request form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CE156E-6B6B-86AC-7AE8-700D0AFD2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522" y="939799"/>
            <a:ext cx="2435225" cy="2435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C6BC8C-85D1-CA72-5051-95D66AFAF1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174"/>
          <a:stretch/>
        </p:blipFill>
        <p:spPr>
          <a:xfrm>
            <a:off x="327738" y="939799"/>
            <a:ext cx="4092272" cy="27305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EAB307C-122F-A22A-7878-E563AC51FF85}"/>
              </a:ext>
            </a:extLst>
          </p:cNvPr>
          <p:cNvSpPr txBox="1"/>
          <p:nvPr/>
        </p:nvSpPr>
        <p:spPr>
          <a:xfrm>
            <a:off x="4723992" y="3375024"/>
            <a:ext cx="41901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Tahoma" panose="020B0604030504040204" pitchFamily="34" charset="0"/>
                <a:hlinkClick r:id="rId4" tooltip="https://urldefense.us/v3/__https://gcc02.safelinks.protection.outlook.com/?url=https*3A*2F*2Fforms.gle*2F9gJeDSF8rns75GAo6&amp;data=05*7C02*7Cfernando.german.chouza.keil*40jpl.nasa.gov*7C7fdd56ab41c44803a3dc08dd206f395f*7C7005d45845be48ae8140d43da96dd17b*7C0*7C0*7C638702384307468463*7CUnknown*7CTWFpbGZsb3d8eyJFbXB0eU1hcGkiOnRydWUsIlYiOiIwLjAuMDAwMCIsIlAiOiJXaW4zMiIsIkFOIjoiTWFpbCIsIldUIjoyfQ*3D*3D*7C0*7C*7C*7C&amp;sdata=YN8os7MpjCOLsYLu1BbJNAn*2FIwNeGM2xEDvSBVHSqho*3D&amp;reserved=0__;JSUlJSUlJSUlJSUlJSUlJSUlJSUlJQ!!PvBDto6Hs4WbVuu7!MmI3uANFEfKFsurs1J8cXLyXus38j2nWaeD0WlJOXC9CaJ3KeougNK3B1zb9SgKOhlwDY698r8WCl_lghC33pyqyXA52$"/>
              </a:rPr>
              <a:t>https://forms.gle/9gJeDSF8rns75GAo6</a:t>
            </a:r>
            <a:endParaRPr lang="en-US" dirty="0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CCE32998-2A4A-23B1-6D92-EB5A66FCE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97743"/>
            <a:ext cx="1249680" cy="274637"/>
          </a:xfrm>
        </p:spPr>
        <p:txBody>
          <a:bodyPr/>
          <a:lstStyle/>
          <a:p>
            <a:fld id="{95819BC3-7E48-734B-B255-F05E5B73394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E138F427-C8C4-5C4E-B956-7089736F84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1298" y="4797743"/>
            <a:ext cx="2133600" cy="27463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E41BB8B7-D32B-2B9A-EBF4-081EF64BE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797743"/>
            <a:ext cx="2895600" cy="27463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909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id="{32799403-5971-7A9D-CD0F-7A613CF23F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978" y="243757"/>
            <a:ext cx="8593211" cy="470362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6D4F648-6968-E1C1-E27A-A84ED873AEEA}"/>
              </a:ext>
            </a:extLst>
          </p:cNvPr>
          <p:cNvSpPr txBox="1">
            <a:spLocks/>
          </p:cNvSpPr>
          <p:nvPr/>
        </p:nvSpPr>
        <p:spPr>
          <a:xfrm>
            <a:off x="320978" y="714119"/>
            <a:ext cx="8428169" cy="365468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1400" dirty="0"/>
              <a:t>High resolution vertical ozone/aerosol profiling is very useful to understand air quality events and validate TEMPO ozone profiles.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1400" b="1" dirty="0"/>
              <a:t>SMOL up time (1.5 – 2 months continuous ops):</a:t>
            </a:r>
          </a:p>
          <a:p>
            <a:pPr lvl="1" algn="just">
              <a:spcBef>
                <a:spcPts val="400"/>
              </a:spcBef>
              <a:spcAft>
                <a:spcPts val="400"/>
              </a:spcAft>
            </a:pPr>
            <a:r>
              <a:rPr lang="en-US" sz="1200" b="1" dirty="0"/>
              <a:t>SMOL1 (~40%), SMOL2 (~40%), SMOL3 (~90%), SMOL4 (~80%), SMOL5 (~90%)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1400" b="1" dirty="0"/>
              <a:t>Costs: </a:t>
            </a:r>
          </a:p>
          <a:p>
            <a:pPr lvl="1" algn="just">
              <a:spcBef>
                <a:spcPts val="400"/>
              </a:spcBef>
              <a:spcAft>
                <a:spcPts val="400"/>
              </a:spcAft>
            </a:pPr>
            <a:r>
              <a:rPr lang="en-US" sz="1200" dirty="0"/>
              <a:t>~110k per additional unit + labor.</a:t>
            </a: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1400" b="1" dirty="0"/>
              <a:t>Outlook: </a:t>
            </a:r>
          </a:p>
          <a:p>
            <a:pPr lvl="1" algn="just">
              <a:spcBef>
                <a:spcPts val="400"/>
              </a:spcBef>
              <a:spcAft>
                <a:spcPts val="400"/>
              </a:spcAft>
            </a:pPr>
            <a:r>
              <a:rPr lang="en-US" sz="1200" dirty="0"/>
              <a:t>Improve and possibly extend aerosol measurement capabilities (6-12 months).</a:t>
            </a:r>
          </a:p>
          <a:p>
            <a:pPr lvl="1" algn="just">
              <a:spcBef>
                <a:spcPts val="400"/>
              </a:spcBef>
              <a:spcAft>
                <a:spcPts val="400"/>
              </a:spcAft>
            </a:pPr>
            <a:r>
              <a:rPr lang="en-US" sz="1200" dirty="0"/>
              <a:t>Improve laser reliability and improve enclosure humidity control hoping to reduce operational cost (6-12 months).</a:t>
            </a:r>
          </a:p>
          <a:p>
            <a:pPr lvl="1" algn="just">
              <a:spcBef>
                <a:spcPts val="400"/>
              </a:spcBef>
              <a:spcAft>
                <a:spcPts val="400"/>
              </a:spcAft>
            </a:pPr>
            <a:r>
              <a:rPr lang="en-US" sz="1200" dirty="0"/>
              <a:t>Replace the laser with a DPSS to reduce SMOL </a:t>
            </a:r>
            <a:r>
              <a:rPr lang="en-US" sz="1200" dirty="0" err="1"/>
              <a:t>SWaP</a:t>
            </a:r>
            <a:r>
              <a:rPr lang="en-US" sz="1200" dirty="0"/>
              <a:t> (size, weight and power) to ~1/4 (TBD).</a:t>
            </a:r>
          </a:p>
          <a:p>
            <a:pPr lvl="1" algn="just">
              <a:spcBef>
                <a:spcPts val="400"/>
              </a:spcBef>
              <a:spcAft>
                <a:spcPts val="400"/>
              </a:spcAft>
            </a:pPr>
            <a:r>
              <a:rPr lang="en-US" sz="1200" dirty="0"/>
              <a:t>Test the concept for an NO</a:t>
            </a:r>
            <a:r>
              <a:rPr lang="en-US" sz="1200" baseline="-25000" dirty="0"/>
              <a:t>2</a:t>
            </a:r>
            <a:r>
              <a:rPr lang="en-US" sz="1200" dirty="0"/>
              <a:t> SMOL (TBD).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1200" dirty="0"/>
          </a:p>
          <a:p>
            <a:pPr algn="just"/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BD1FFC-C900-E1AB-C334-C5AFD2CD6D79}"/>
              </a:ext>
            </a:extLst>
          </p:cNvPr>
          <p:cNvSpPr txBox="1"/>
          <p:nvPr/>
        </p:nvSpPr>
        <p:spPr>
          <a:xfrm>
            <a:off x="394852" y="4368800"/>
            <a:ext cx="83542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The cost information contained in this document is of a budgetary and planning nature and is intended for informational purposes only. It does not constitute a commitment on the part of JPL and/or Caltech.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75104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4699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74B58AB-6962-4867-93A3-6F8195D10893}"/>
              </a:ext>
            </a:extLst>
          </p:cNvPr>
          <p:cNvSpPr>
            <a:spLocks noGrp="1"/>
          </p:cNvSpPr>
          <p:nvPr/>
        </p:nvSpPr>
        <p:spPr>
          <a:xfrm>
            <a:off x="275394" y="220751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/>
              <a:t>The Small Mobile Ozone Lidar (SMOL) - Overview</a:t>
            </a:r>
            <a:endParaRPr lang="en-US" dirty="0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AC526CAD-360E-480B-9292-003BD00BD8EC}"/>
              </a:ext>
            </a:extLst>
          </p:cNvPr>
          <p:cNvSpPr txBox="1"/>
          <p:nvPr/>
        </p:nvSpPr>
        <p:spPr>
          <a:xfrm>
            <a:off x="164391" y="728490"/>
            <a:ext cx="415411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Transmitter</a:t>
            </a:r>
          </a:p>
          <a:p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/>
              <a:t>Nd:YAG</a:t>
            </a:r>
            <a:r>
              <a:rPr lang="en-US" sz="1400" dirty="0"/>
              <a:t> with 4</a:t>
            </a:r>
            <a:r>
              <a:rPr lang="en-US" sz="1400" baseline="30000" dirty="0"/>
              <a:t>th</a:t>
            </a:r>
            <a:r>
              <a:rPr lang="en-US" sz="1400" dirty="0"/>
              <a:t> harmonic generator.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Raman cell conversion to 289 nm and 299 nm.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Remote alignment capability.</a:t>
            </a:r>
          </a:p>
          <a:p>
            <a:endParaRPr lang="en-US" sz="1200" dirty="0"/>
          </a:p>
          <a:p>
            <a:r>
              <a:rPr lang="en-US" sz="1600" b="1" dirty="0"/>
              <a:t>Receiver</a:t>
            </a:r>
          </a:p>
          <a:p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Three receiver pairs (two 299/289, one 289/266).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Coverage between 150 m and ~10 km </a:t>
            </a:r>
            <a:r>
              <a:rPr lang="en-US" sz="1400" dirty="0" err="1"/>
              <a:t>a.g.l</a:t>
            </a:r>
            <a:r>
              <a:rPr lang="en-US" sz="1400" dirty="0"/>
              <a:t>.</a:t>
            </a:r>
          </a:p>
          <a:p>
            <a:endParaRPr lang="en-US" sz="1200" dirty="0"/>
          </a:p>
          <a:p>
            <a:r>
              <a:rPr lang="en-US" sz="1600" b="1" dirty="0"/>
              <a:t>General specs</a:t>
            </a:r>
          </a:p>
          <a:p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Footprint 3x4’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Weight ~700 </a:t>
            </a:r>
            <a:r>
              <a:rPr lang="en-US" sz="1400" dirty="0" err="1"/>
              <a:t>lb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Power requirement ~2kW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Fully remote operation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FDDAFA20-F774-79B9-191E-D3C43A8F6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97743"/>
            <a:ext cx="1249680" cy="274637"/>
          </a:xfrm>
        </p:spPr>
        <p:txBody>
          <a:bodyPr anchor="ctr" anchorCtr="0"/>
          <a:lstStyle/>
          <a:p>
            <a:pPr algn="r"/>
            <a:fld id="{95819BC3-7E48-734B-B255-F05E5B733943}" type="slidenum">
              <a:rPr lang="en-US" sz="7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2</a:t>
            </a:fld>
            <a:endParaRPr lang="en-US" sz="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 descr="A truck parked in front of a dome&#10;&#10;Description automatically generated">
            <a:extLst>
              <a:ext uri="{FF2B5EF4-FFF2-40B4-BE49-F238E27FC236}">
                <a16:creationId xmlns:a16="http://schemas.microsoft.com/office/drawing/2014/main" id="{9C1CE80D-B6E7-9D7C-53D7-97A5A133B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1154668"/>
            <a:ext cx="4234474" cy="317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78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74B58AB-6962-4867-93A3-6F8195D10893}"/>
              </a:ext>
            </a:extLst>
          </p:cNvPr>
          <p:cNvSpPr>
            <a:spLocks noGrp="1"/>
          </p:cNvSpPr>
          <p:nvPr/>
        </p:nvSpPr>
        <p:spPr>
          <a:xfrm>
            <a:off x="275394" y="220751"/>
            <a:ext cx="8593211" cy="470362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i="0" kern="1200" cap="none">
                <a:solidFill>
                  <a:srgbClr val="00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The Small Mobile Ozone Lidar (SMOL) - Validation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FDDAFA20-F774-79B9-191E-D3C43A8F6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797743"/>
            <a:ext cx="1249680" cy="274637"/>
          </a:xfrm>
        </p:spPr>
        <p:txBody>
          <a:bodyPr anchor="ctr" anchorCtr="0"/>
          <a:lstStyle/>
          <a:p>
            <a:pPr algn="r"/>
            <a:fld id="{95819BC3-7E48-734B-B255-F05E5B733943}" type="slidenum">
              <a:rPr lang="en-US" sz="7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3</a:t>
            </a:fld>
            <a:endParaRPr lang="en-US" sz="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3EFF9F-6F6B-D058-932F-136B6E07E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885" y="1271916"/>
            <a:ext cx="4246114" cy="31804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BFD14B-7CA8-56EA-B555-9B0A9C172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867" y="1271916"/>
            <a:ext cx="4033247" cy="27525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EFF96D-D689-3B55-1E43-6048241C413E}"/>
              </a:ext>
            </a:extLst>
          </p:cNvPr>
          <p:cNvSpPr txBox="1"/>
          <p:nvPr/>
        </p:nvSpPr>
        <p:spPr>
          <a:xfrm>
            <a:off x="275393" y="691113"/>
            <a:ext cx="8542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1800" dirty="0"/>
              <a:t>Conducted a multi-day validation effort (5 SMOLs + TMTOL + </a:t>
            </a:r>
            <a:r>
              <a:rPr lang="en-US" sz="1800" dirty="0" err="1"/>
              <a:t>Ozonesonde</a:t>
            </a:r>
            <a:r>
              <a:rPr lang="en-US" dirty="0" err="1"/>
              <a:t>s</a:t>
            </a:r>
            <a:r>
              <a:rPr lang="en-US" dirty="0"/>
              <a:t>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42975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FA452-3F8D-ABBD-7F38-D9BF26B195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Summer 25 deployments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832CAB-D947-5093-3C53-DC0E20E18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02212F-173E-7B05-3379-DB2BA3957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7A082E-4D70-5EC5-E16B-430F5A378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B81C231-74F1-EE75-627F-0199EFD5FE6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694004" y="-1635665"/>
            <a:ext cx="3699108" cy="52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CC057F-3D4D-E7CE-21E4-F9DB369777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780" y="808116"/>
            <a:ext cx="7002477" cy="37829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72E430-675F-E6F8-DCF0-AB58EAB99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3423" y="3019093"/>
            <a:ext cx="534761" cy="528557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97A82A4-A0E4-D161-F7B0-90246F665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193" y="1143238"/>
            <a:ext cx="1464971" cy="139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No alternative text description for this image">
            <a:extLst>
              <a:ext uri="{FF2B5EF4-FFF2-40B4-BE49-F238E27FC236}">
                <a16:creationId xmlns:a16="http://schemas.microsoft.com/office/drawing/2014/main" id="{38B3A6AD-3B30-4C23-22EB-B8EABB600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060" y="1286225"/>
            <a:ext cx="501474" cy="50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8BDC7C-180F-9AED-458E-B0081429BA4F}"/>
              </a:ext>
            </a:extLst>
          </p:cNvPr>
          <p:cNvSpPr txBox="1"/>
          <p:nvPr/>
        </p:nvSpPr>
        <p:spPr>
          <a:xfrm>
            <a:off x="1117542" y="1738821"/>
            <a:ext cx="2005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TMTOL (TMF)</a:t>
            </a:r>
          </a:p>
          <a:p>
            <a:r>
              <a:rPr lang="en-US" b="1" dirty="0"/>
              <a:t>SMOL3 (CSUSB)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6915D4D-4137-CEBF-9B66-1B0AE143A797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2120381" y="2385152"/>
            <a:ext cx="93026" cy="7580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40AE707-F3DD-244B-13B3-4B58C81E617F}"/>
              </a:ext>
            </a:extLst>
          </p:cNvPr>
          <p:cNvSpPr txBox="1"/>
          <p:nvPr/>
        </p:nvSpPr>
        <p:spPr>
          <a:xfrm>
            <a:off x="3555781" y="2960207"/>
            <a:ext cx="2188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SMOL4 (Buckeye)</a:t>
            </a:r>
          </a:p>
          <a:p>
            <a:r>
              <a:rPr lang="en-US" b="1" dirty="0"/>
              <a:t>SMOL5 (Durango)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307D60B-41F2-46A2-5DE4-DC42564E2807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2951282" y="3283373"/>
            <a:ext cx="604499" cy="324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604465C-6340-5C32-C153-1E125496A15E}"/>
              </a:ext>
            </a:extLst>
          </p:cNvPr>
          <p:cNvSpPr txBox="1"/>
          <p:nvPr/>
        </p:nvSpPr>
        <p:spPr>
          <a:xfrm>
            <a:off x="5744588" y="1213797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SMOL1 (AMF1)</a:t>
            </a:r>
          </a:p>
          <a:p>
            <a:r>
              <a:rPr lang="en-US" b="1" dirty="0"/>
              <a:t>SMOL2 (HMI)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EF67003-E63D-56AB-3211-AB61D9B59097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6657659" y="1860128"/>
            <a:ext cx="256023" cy="6114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3630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FA452-3F8D-ABBD-7F38-D9BF26B195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CoURAGE</a:t>
            </a:r>
            <a:r>
              <a:rPr lang="en-US" dirty="0"/>
              <a:t> – SMOL 1 and SMOL 2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832CAB-D947-5093-3C53-DC0E20E18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02212F-173E-7B05-3379-DB2BA3957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7A082E-4D70-5EC5-E16B-430F5A378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B81C231-74F1-EE75-627F-0199EFD5FE6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694004" y="-1635665"/>
            <a:ext cx="3699108" cy="52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 descr="A group of colorful lines&#10;&#10;Description automatically generated with medium confidence">
            <a:extLst>
              <a:ext uri="{FF2B5EF4-FFF2-40B4-BE49-F238E27FC236}">
                <a16:creationId xmlns:a16="http://schemas.microsoft.com/office/drawing/2014/main" id="{443DA226-B8DE-8374-3CCC-E7BA71D2CD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54" t="5443" r="6024" b="3327"/>
          <a:stretch/>
        </p:blipFill>
        <p:spPr>
          <a:xfrm>
            <a:off x="732057" y="761451"/>
            <a:ext cx="7679886" cy="398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29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FA452-3F8D-ABBD-7F38-D9BF26B195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CSUSB – SMOL 3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832CAB-D947-5093-3C53-DC0E20E18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02212F-173E-7B05-3379-DB2BA3957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7A082E-4D70-5EC5-E16B-430F5A378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B81C231-74F1-EE75-627F-0199EFD5FE6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694004" y="-1635665"/>
            <a:ext cx="3699108" cy="52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 descr="A close-up of a colorful image&#10;&#10;Description automatically generated with medium confidence">
            <a:extLst>
              <a:ext uri="{FF2B5EF4-FFF2-40B4-BE49-F238E27FC236}">
                <a16:creationId xmlns:a16="http://schemas.microsoft.com/office/drawing/2014/main" id="{D20FA2A8-8BD6-84DB-1C3E-2E00CDD7E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4" r="4921"/>
          <a:stretch/>
        </p:blipFill>
        <p:spPr>
          <a:xfrm>
            <a:off x="275394" y="2288673"/>
            <a:ext cx="8593211" cy="24123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2B83D1-0201-CBA8-4726-8ED8E80BC40F}"/>
              </a:ext>
            </a:extLst>
          </p:cNvPr>
          <p:cNvSpPr txBox="1"/>
          <p:nvPr/>
        </p:nvSpPr>
        <p:spPr>
          <a:xfrm>
            <a:off x="320978" y="804103"/>
            <a:ext cx="825881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San Bernardino county has ~150 high ozone days, ranked among the worst regarding air pollution.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Good ‘lidar weather’.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Close to TMF / easy to service.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Valuable for TEMPO validation.</a:t>
            </a:r>
          </a:p>
        </p:txBody>
      </p:sp>
    </p:spTree>
    <p:extLst>
      <p:ext uri="{BB962C8B-B14F-4D97-AF65-F5344CB8AC3E}">
        <p14:creationId xmlns:p14="http://schemas.microsoft.com/office/powerpoint/2010/main" val="1675750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FA452-3F8D-ABBD-7F38-D9BF26B195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Ground Level Ozone Research (GLOR)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832CAB-D947-5093-3C53-DC0E20E18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02212F-173E-7B05-3379-DB2BA3957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7A082E-4D70-5EC5-E16B-430F5A378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B81C231-74F1-EE75-627F-0199EFD5FE6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694004" y="-1635665"/>
            <a:ext cx="3699108" cy="52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478537-E1EC-BB70-A8FE-0BF0C9D83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913" y="243757"/>
            <a:ext cx="1465276" cy="1448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1F0495E-5FB4-A9FE-9D03-DEF426948B1F}"/>
              </a:ext>
            </a:extLst>
          </p:cNvPr>
          <p:cNvSpPr txBox="1"/>
          <p:nvPr/>
        </p:nvSpPr>
        <p:spPr>
          <a:xfrm>
            <a:off x="320978" y="774116"/>
            <a:ext cx="68465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GLOR focuses on ozone transport and formation for the 2025 ozone season: May-October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819BAC-26D6-DC74-6B4C-DD324516E1B9}"/>
              </a:ext>
            </a:extLst>
          </p:cNvPr>
          <p:cNvSpPr txBox="1"/>
          <p:nvPr/>
        </p:nvSpPr>
        <p:spPr>
          <a:xfrm>
            <a:off x="341298" y="1539435"/>
            <a:ext cx="857289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The hypotheses explore seven critical questions: </a:t>
            </a:r>
          </a:p>
          <a:p>
            <a:pPr marL="342900" indent="-342900">
              <a:buAutoNum type="arabicPeriod"/>
            </a:pPr>
            <a:r>
              <a:rPr lang="en-US" sz="1600" b="1" dirty="0"/>
              <a:t>The impact of increasing wildfire activity on background and exceedance ozone levels, </a:t>
            </a:r>
          </a:p>
          <a:p>
            <a:pPr marL="342900" indent="-342900">
              <a:buAutoNum type="arabicPeriod"/>
            </a:pPr>
            <a:r>
              <a:rPr lang="en-US" sz="1600" dirty="0"/>
              <a:t>The potential underestimation of ozone precursor emissions in current inventories, </a:t>
            </a:r>
          </a:p>
          <a:p>
            <a:pPr marL="342900" indent="-342900">
              <a:buAutoNum type="arabicPeriod"/>
            </a:pPr>
            <a:r>
              <a:rPr lang="en-US" sz="1600" dirty="0"/>
              <a:t>The role of biogenic emissions counteracting reductions in human-caused precursors, </a:t>
            </a:r>
          </a:p>
          <a:p>
            <a:pPr marL="342900" indent="-342900">
              <a:buAutoNum type="arabicPeriod"/>
            </a:pPr>
            <a:r>
              <a:rPr lang="en-US" sz="1600" dirty="0"/>
              <a:t>How changes in atmospheric chemistry might impact the effectiveness of emission reductions, </a:t>
            </a:r>
          </a:p>
          <a:p>
            <a:pPr marL="342900" indent="-342900">
              <a:buAutoNum type="arabicPeriod"/>
            </a:pPr>
            <a:r>
              <a:rPr lang="en-US" sz="1600" b="1" dirty="0"/>
              <a:t>The influence of transported ozone from outside the region, </a:t>
            </a:r>
          </a:p>
          <a:p>
            <a:pPr marL="342900" indent="-342900">
              <a:buAutoNum type="arabicPeriod"/>
            </a:pPr>
            <a:r>
              <a:rPr lang="en-US" sz="1600" dirty="0"/>
              <a:t>The significant role of meteorological and climatological factors, including heat, </a:t>
            </a:r>
          </a:p>
          <a:p>
            <a:pPr marL="342900" indent="-342900">
              <a:buAutoNum type="arabicPeriod"/>
            </a:pPr>
            <a:r>
              <a:rPr lang="en-US" sz="1600" b="1" dirty="0"/>
              <a:t>Whether regional factors across the Intermountain West dominate ozone exceedances over local emissions. </a:t>
            </a:r>
          </a:p>
        </p:txBody>
      </p:sp>
    </p:spTree>
    <p:extLst>
      <p:ext uri="{BB962C8B-B14F-4D97-AF65-F5344CB8AC3E}">
        <p14:creationId xmlns:p14="http://schemas.microsoft.com/office/powerpoint/2010/main" val="2684008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FA452-3F8D-ABBD-7F38-D9BF26B195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Ground Level Ozone Research (GLOR)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832CAB-D947-5093-3C53-DC0E20E18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02212F-173E-7B05-3379-DB2BA3957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7A082E-4D70-5EC5-E16B-430F5A378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B81C231-74F1-EE75-627F-0199EFD5FE6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694004" y="-1635665"/>
            <a:ext cx="3699108" cy="52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478537-E1EC-BB70-A8FE-0BF0C9D83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913" y="243757"/>
            <a:ext cx="1465276" cy="14482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88010E-8B46-DE47-E5DC-C13C45807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054" y="999372"/>
            <a:ext cx="6600859" cy="35131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9CC7DED-E290-79B3-1CD3-7C17098D2206}"/>
              </a:ext>
            </a:extLst>
          </p:cNvPr>
          <p:cNvSpPr txBox="1"/>
          <p:nvPr/>
        </p:nvSpPr>
        <p:spPr>
          <a:xfrm>
            <a:off x="3267221" y="3064971"/>
            <a:ext cx="7491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SMOL4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E0C1A3-4082-3732-5E37-2D99A0515209}"/>
              </a:ext>
            </a:extLst>
          </p:cNvPr>
          <p:cNvSpPr txBox="1"/>
          <p:nvPr/>
        </p:nvSpPr>
        <p:spPr>
          <a:xfrm>
            <a:off x="4243030" y="3061007"/>
            <a:ext cx="7491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SMOL5</a:t>
            </a:r>
          </a:p>
        </p:txBody>
      </p:sp>
    </p:spTree>
    <p:extLst>
      <p:ext uri="{BB962C8B-B14F-4D97-AF65-F5344CB8AC3E}">
        <p14:creationId xmlns:p14="http://schemas.microsoft.com/office/powerpoint/2010/main" val="1130449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09E82D74-BC81-618F-7495-7B0EA39AA9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4" t="6488" r="5802" b="3867"/>
          <a:stretch/>
        </p:blipFill>
        <p:spPr>
          <a:xfrm>
            <a:off x="540635" y="699156"/>
            <a:ext cx="8062729" cy="40985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6FA452-3F8D-ABBD-7F38-D9BF26B195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GLOR – SMOL 4 and SMOL 5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832CAB-D947-5093-3C53-DC0E20E18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02212F-173E-7B05-3379-DB2BA3957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7A082E-4D70-5EC5-E16B-430F5A378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9BC3-7E48-734B-B255-F05E5B73394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B81C231-74F1-EE75-627F-0199EFD5FE6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694004" y="-1635665"/>
            <a:ext cx="3699108" cy="52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D8795D-F728-FDCC-794D-414CD317CD5A}"/>
              </a:ext>
            </a:extLst>
          </p:cNvPr>
          <p:cNvSpPr/>
          <p:nvPr/>
        </p:nvSpPr>
        <p:spPr>
          <a:xfrm>
            <a:off x="998683" y="862519"/>
            <a:ext cx="703385" cy="3651115"/>
          </a:xfrm>
          <a:prstGeom prst="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41AE61-A5B6-484A-BFD1-14BFDB779704}"/>
              </a:ext>
            </a:extLst>
          </p:cNvPr>
          <p:cNvSpPr/>
          <p:nvPr/>
        </p:nvSpPr>
        <p:spPr>
          <a:xfrm>
            <a:off x="3868614" y="862518"/>
            <a:ext cx="703385" cy="3651115"/>
          </a:xfrm>
          <a:prstGeom prst="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A2DEC9-4919-F386-2462-F22D478C5857}"/>
              </a:ext>
            </a:extLst>
          </p:cNvPr>
          <p:cNvSpPr txBox="1"/>
          <p:nvPr/>
        </p:nvSpPr>
        <p:spPr>
          <a:xfrm>
            <a:off x="1767012" y="3697577"/>
            <a:ext cx="14157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STE/Smoke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81D5EE-D220-801C-E11F-278322CEF2DF}"/>
              </a:ext>
            </a:extLst>
          </p:cNvPr>
          <p:cNvSpPr txBox="1"/>
          <p:nvPr/>
        </p:nvSpPr>
        <p:spPr>
          <a:xfrm>
            <a:off x="4701310" y="3697577"/>
            <a:ext cx="9028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Smoke</a:t>
            </a:r>
          </a:p>
        </p:txBody>
      </p:sp>
    </p:spTree>
    <p:extLst>
      <p:ext uri="{BB962C8B-B14F-4D97-AF65-F5344CB8AC3E}">
        <p14:creationId xmlns:p14="http://schemas.microsoft.com/office/powerpoint/2010/main" val="321448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NASA-JPL_Template_White_16-9_vA4">
  <a:themeElements>
    <a:clrScheme name="JPL Colors - Feb2015">
      <a:dk1>
        <a:srgbClr val="000000"/>
      </a:dk1>
      <a:lt1>
        <a:srgbClr val="FFFFFF"/>
      </a:lt1>
      <a:dk2>
        <a:srgbClr val="D0D3D4"/>
      </a:dk2>
      <a:lt2>
        <a:srgbClr val="75787B"/>
      </a:lt2>
      <a:accent1>
        <a:srgbClr val="32373B"/>
      </a:accent1>
      <a:accent2>
        <a:srgbClr val="EE2737"/>
      </a:accent2>
      <a:accent3>
        <a:srgbClr val="BA0C2F"/>
      </a:accent3>
      <a:accent4>
        <a:srgbClr val="410706"/>
      </a:accent4>
      <a:accent5>
        <a:srgbClr val="6083AA"/>
      </a:accent5>
      <a:accent6>
        <a:srgbClr val="FFFFFF"/>
      </a:accent6>
      <a:hlink>
        <a:srgbClr val="BA0C2F"/>
      </a:hlink>
      <a:folHlink>
        <a:srgbClr val="BA0C2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ASA-JPL_Template_White_16-9_vA4" id="{1FDC790B-0BCB-4161-AA13-ED7D3000EB70}" vid="{18C53FB0-5E30-48DE-81CB-EBEED0E08784}"/>
    </a:ext>
  </a:extLst>
</a:theme>
</file>

<file path=ppt/theme/theme2.xml><?xml version="1.0" encoding="utf-8"?>
<a:theme xmlns:a="http://schemas.openxmlformats.org/drawingml/2006/main" name="Content Slides">
  <a:themeElements>
    <a:clrScheme name="JPL Colors - Feb2015">
      <a:dk1>
        <a:srgbClr val="000000"/>
      </a:dk1>
      <a:lt1>
        <a:srgbClr val="FFFFFF"/>
      </a:lt1>
      <a:dk2>
        <a:srgbClr val="D0D3D4"/>
      </a:dk2>
      <a:lt2>
        <a:srgbClr val="75787B"/>
      </a:lt2>
      <a:accent1>
        <a:srgbClr val="32373B"/>
      </a:accent1>
      <a:accent2>
        <a:srgbClr val="EE2737"/>
      </a:accent2>
      <a:accent3>
        <a:srgbClr val="BA0C2F"/>
      </a:accent3>
      <a:accent4>
        <a:srgbClr val="410706"/>
      </a:accent4>
      <a:accent5>
        <a:srgbClr val="6083AA"/>
      </a:accent5>
      <a:accent6>
        <a:srgbClr val="FFFFFF"/>
      </a:accent6>
      <a:hlink>
        <a:srgbClr val="BA0C2F"/>
      </a:hlink>
      <a:folHlink>
        <a:srgbClr val="BA0C2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E3DA18C2-75F1-4980-A5F0-165F6F71DE6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NASA-JPL_Template_White_16-9_vA4</Template>
  <TotalTime>15161</TotalTime>
  <Words>595</Words>
  <Application>Microsoft Office PowerPoint</Application>
  <PresentationFormat>On-screen Show (16:9)</PresentationFormat>
  <Paragraphs>88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Segoe UI</vt:lpstr>
      <vt:lpstr>Tahoma</vt:lpstr>
      <vt:lpstr>Verdana</vt:lpstr>
      <vt:lpstr>NASA-JPL_Template_White_16-9_vA4</vt:lpstr>
      <vt:lpstr>Content Slides</vt:lpstr>
      <vt:lpstr>Retrospect</vt:lpstr>
      <vt:lpstr>PowerPoint Presentation</vt:lpstr>
      <vt:lpstr>PowerPoint Presentation</vt:lpstr>
      <vt:lpstr>PowerPoint Presentation</vt:lpstr>
      <vt:lpstr>Summer 25 deployments</vt:lpstr>
      <vt:lpstr> CoURAGE – SMOL 1 and SMOL 2</vt:lpstr>
      <vt:lpstr>CSUSB – SMOL 3</vt:lpstr>
      <vt:lpstr>Ground Level Ozone Research (GLOR)</vt:lpstr>
      <vt:lpstr>Ground Level Ozone Research (GLOR)</vt:lpstr>
      <vt:lpstr>GLOR – SMOL 4 and SMOL 5</vt:lpstr>
      <vt:lpstr>GLOR – STE/smoke impact on surface air quality?</vt:lpstr>
      <vt:lpstr>Data access</vt:lpstr>
      <vt:lpstr>SMOL deployment request form</vt:lpstr>
      <vt:lpstr>Conclusions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Fernando Keil</dc:creator>
  <cp:lastModifiedBy>Chouza Keil, Fernando G (US 329H)</cp:lastModifiedBy>
  <cp:revision>141</cp:revision>
  <dcterms:created xsi:type="dcterms:W3CDTF">2020-05-19T21:12:25Z</dcterms:created>
  <dcterms:modified xsi:type="dcterms:W3CDTF">2025-08-21T13:31:47Z</dcterms:modified>
</cp:coreProperties>
</file>