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324" r:id="rId4"/>
    <p:sldId id="267" r:id="rId5"/>
    <p:sldId id="323" r:id="rId6"/>
    <p:sldId id="325" r:id="rId7"/>
    <p:sldId id="268" r:id="rId8"/>
    <p:sldId id="270" r:id="rId9"/>
    <p:sldId id="271" r:id="rId10"/>
    <p:sldId id="320" r:id="rId11"/>
    <p:sldId id="326" r:id="rId12"/>
    <p:sldId id="322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80D970-AFA1-C825-A415-9BA7D52E0CBC}" name="Stauffer, Ryan M. (GSFC-6140)" initials="RS" userId="S::rmstauff@ndc.nasa.gov::be10b38a-e870-4324-bf3e-91c3b34bfcdc" providerId="AD"/>
  <p188:author id="{6D34E6F3-4414-6565-17E7-706BB16938DC}" name="Wecht, Holli D" initials="HW" userId="S::wechth@mms.gov::20996249-6ba1-4de3-8b80-078c01922b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2"/>
    <p:restoredTop sz="96058"/>
  </p:normalViewPr>
  <p:slideViewPr>
    <p:cSldViewPr snapToGrid="0">
      <p:cViewPr>
        <p:scale>
          <a:sx n="105" d="100"/>
          <a:sy n="105" d="100"/>
        </p:scale>
        <p:origin x="84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3D7CCF-4756-CB45-83FA-F1292A677E3A}" type="datetimeFigureOut">
              <a:rPr lang="en-US" smtClean="0"/>
              <a:t>8/19/25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FE09B-C002-624D-9F8F-08C6A81CB7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025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FE09B-C002-624D-9F8F-08C6A81CB7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25DA3-6A86-3847-A4AE-E7E2C7AFB2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8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FE09B-C002-624D-9F8F-08C6A81CB7C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FE09B-C002-624D-9F8F-08C6A81CB7C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7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E6FBA-F353-D45E-D92D-0EE9AF682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621B1-3D56-168F-C44B-8ED1F7E6B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07392-46D9-865E-C991-BFF55C702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AAF3-85AC-A046-B388-60A848FB96EE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AC606-F76E-7BBD-74AC-528ABDBD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15362-2370-F599-6B89-4356F700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71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4848-4ED3-549A-7405-77BEEA6B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44BE2-230F-9C92-52BF-3F4942AA8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4C3EE-628B-C076-1002-5CE05FB3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C10E-4174-3844-BBD5-9E0E77A7EBC1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F4AE-6481-5C6F-CC0E-16E2BF34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40860-0CC9-249B-1FD9-C56F71CC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1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579B31-511C-11AA-CE27-5C7035D0A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C816A-322B-2FB7-6BAD-B93DD4C6B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5B899-24EE-36DC-3187-4480C1A83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BD9B-4A36-5D44-8054-D2E8DBB63C32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CC09A-C3B3-62B6-D30A-0E847DDD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6A571-EBA6-1401-D464-030C362E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86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B5D3-5249-B410-638C-BF52982E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FAD35-6C4B-8DEF-98EA-7F579EADF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35C8-7EEE-545E-0295-C602C8AB7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7388-12AF-9246-984E-4F72833EB9EE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7CD66-8F6E-A812-4750-7281AF61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EB3B-2B61-0404-E361-F1530F30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88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74BF-0C94-6E32-4718-EEC650A2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C3DC4-DC99-D57E-0063-4184FE4AF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D3AAE-14C6-C9E3-9DE8-C0081833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E536-E356-2248-91F7-7D3249C94968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4906-EDAD-267C-32B8-0E2C4851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B037-0283-573C-6DA4-276D6EAAC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DEE4-1B41-B87D-CE32-9A941A48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8491C-8510-DEE2-0080-83D91E60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77874-C789-BF62-F32D-3B7E753C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84579-E4F2-460A-47D4-17F0A71E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9844F-234C-0846-BC65-F51C2D5D3FEA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0DF55-2BC3-3944-67D4-CCB4B5F8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36FB6-8EDA-75CE-3785-4EDC8DBE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5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CEBF-2D25-4585-FFFD-A75B2EE6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0CB13-EF6F-007E-2CD8-69BA2EE78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C43C9-CC5B-9C23-C52C-CE9D8854D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3CFDB-70AA-B6C0-6E8B-D4605F570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FB1C5-4719-FEFE-13E5-1FC0D0787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B6B2B-C2AC-819E-351A-3373CC259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CBA3-64AD-9E4F-BA1B-5ACC8D7E42E3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292D-7AD4-4731-1BC2-2393A98B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948C7-E5E6-DCDD-81CB-42B3B286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1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2F91-AECA-6E5E-E873-483B97F8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B8037-02C6-BB71-10FE-D535974B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DC7B-2230-4041-BEFB-4C0317F7B75C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80355-5E12-5E49-576F-5331E2C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1A03A-BB0A-EA2B-8655-359FC1A7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9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2F0FC0-48B0-EBE2-B901-76518BFF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9808-725F-2144-BB09-4A90C2E887E8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2672E-F280-0B22-2A51-BB1E1481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6DE9E-792C-D2FC-753A-E2EB7EE6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4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8BFC-D8E1-BDC1-2E91-02434AAE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009A2-DA98-18F9-0C7A-388D5E165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E0386-11E0-E422-8A8D-21FD658A0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EAA36-045D-BE64-CBBF-0750AD78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A9DD-F8AA-9E41-9F27-50DD3CB755E2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176E8-87D5-EE83-D328-66FEF628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5E0CC-B502-FF78-91CE-2EDE446E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5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8EFD8-9624-CB1B-E0BB-EA38EF1E8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B65DD-CA18-9C92-66F1-17FAA0140D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D39FD-DF42-8E3E-EDD4-1E4DDB1E6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5C720-AF84-EFEA-F1C4-3C18AA38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BFB9-9A25-9940-A904-7E7B2821F962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11D2D-7796-9F47-EC75-D636BEB0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252AF-6A49-F185-69C2-13095B35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6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B185EB-2438-C56C-4AC0-85955BDB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223D1-FEE3-5648-D9F8-616B90319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9046C-B9F5-F3D0-1D8F-763E56D2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ABD46-D907-DC41-8209-C24059C55DFC}" type="datetime1">
              <a:rPr lang="en-US" smtClean="0"/>
              <a:t>8/21/25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62A4-6C92-D5AC-E3F0-F33F49C06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954C1-C05C-06B4-304D-DE03F3C7C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F00D54-C666-1C4B-935A-3D21021331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5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730"/>
            <a:lum/>
          </a:blip>
          <a:srcRect/>
          <a:stretch>
            <a:fillRect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C8D-D3C4-658D-7769-08F5B5756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Satellite NO</a:t>
            </a:r>
            <a:r>
              <a:rPr lang="en-US" sz="4000" b="1" baseline="-25000" dirty="0"/>
              <a:t>2</a:t>
            </a:r>
            <a:r>
              <a:rPr lang="en-US" sz="4000" b="1" dirty="0"/>
              <a:t> Views and Validation During the 2024 SCOAPE-II Campaign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E2F0C-24D5-6F39-510F-40C5D468A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816070"/>
            <a:ext cx="10934700" cy="1655762"/>
          </a:xfrm>
        </p:spPr>
        <p:txBody>
          <a:bodyPr>
            <a:noAutofit/>
          </a:bodyPr>
          <a:lstStyle/>
          <a:p>
            <a:r>
              <a:rPr lang="en-US" sz="2000" b="1" dirty="0"/>
              <a:t>Niko Fedkin</a:t>
            </a:r>
          </a:p>
          <a:p>
            <a:r>
              <a:rPr lang="en-US" sz="1800" b="1" u="sng" dirty="0"/>
              <a:t>Co-authors</a:t>
            </a:r>
            <a:r>
              <a:rPr lang="en-US" sz="1800" b="1" dirty="0"/>
              <a:t>: Ryan Stauffer</a:t>
            </a:r>
            <a:r>
              <a:rPr lang="en-US" sz="1800" b="1" baseline="30000" dirty="0"/>
              <a:t> </a:t>
            </a:r>
            <a:r>
              <a:rPr lang="en-US" sz="1800" b="1" dirty="0"/>
              <a:t>(NASA-GSFC), Anne Thompson (UMBC/NASA), Debra Kollonige (SSAI/NASA)</a:t>
            </a:r>
            <a:r>
              <a:rPr lang="en-US" sz="1800" b="1" baseline="30000" dirty="0"/>
              <a:t> </a:t>
            </a:r>
            <a:r>
              <a:rPr lang="en-US" sz="1800" b="1" dirty="0"/>
              <a:t>, Holli Wecht (BOEM), Lok Lamsal (BOEM), </a:t>
            </a:r>
            <a:r>
              <a:rPr lang="en-US" sz="1800" b="1" baseline="30000" dirty="0"/>
              <a:t> </a:t>
            </a:r>
            <a:r>
              <a:rPr lang="en-US" sz="1800" b="1" dirty="0"/>
              <a:t>Laura Judd</a:t>
            </a:r>
            <a:r>
              <a:rPr lang="en-US" sz="1800" b="1" baseline="30000" dirty="0"/>
              <a:t> </a:t>
            </a:r>
            <a:r>
              <a:rPr lang="en-US" sz="1800" b="1" dirty="0"/>
              <a:t>(NASA-LaRC), Scott Janz</a:t>
            </a:r>
            <a:r>
              <a:rPr lang="en-US" sz="1800" b="1" baseline="30000" dirty="0"/>
              <a:t> </a:t>
            </a:r>
            <a:r>
              <a:rPr lang="en-US" sz="1800" b="1" dirty="0"/>
              <a:t>(NASA-GSFC), Bryan Place (SciGLOB), Jonathan Gallegos (SciGLOB), Thomas Hanisco</a:t>
            </a:r>
            <a:r>
              <a:rPr lang="en-US" sz="1800" b="1" baseline="30000" dirty="0"/>
              <a:t> </a:t>
            </a:r>
            <a:r>
              <a:rPr lang="en-US" sz="1800" b="1" dirty="0"/>
              <a:t>(NASA-GSFC)</a:t>
            </a:r>
          </a:p>
          <a:p>
            <a:r>
              <a:rPr lang="en-US" sz="2000" b="1" dirty="0"/>
              <a:t>TEMPO/GeoXO Joint Science Team Workshop</a:t>
            </a:r>
          </a:p>
          <a:p>
            <a:r>
              <a:rPr lang="en-US" sz="2000" b="1" dirty="0"/>
              <a:t>19-22 Aug 2025</a:t>
            </a:r>
          </a:p>
        </p:txBody>
      </p:sp>
      <p:pic>
        <p:nvPicPr>
          <p:cNvPr id="4" name="Google Shape;172;p1" descr="BOEM COLOR final">
            <a:extLst>
              <a:ext uri="{FF2B5EF4-FFF2-40B4-BE49-F238E27FC236}">
                <a16:creationId xmlns:a16="http://schemas.microsoft.com/office/drawing/2014/main" id="{3F354207-5C75-ADD6-25E0-4C525BF2E1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1645" y="552451"/>
            <a:ext cx="2309572" cy="86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logo with text and images&#10;&#10;Description automatically generated">
            <a:extLst>
              <a:ext uri="{FF2B5EF4-FFF2-40B4-BE49-F238E27FC236}">
                <a16:creationId xmlns:a16="http://schemas.microsoft.com/office/drawing/2014/main" id="{ED693708-AEBC-DEDB-3E5B-D07FEF6187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66"/>
                    </a14:imgEffect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" t="5048" r="4580" b="3320"/>
          <a:stretch/>
        </p:blipFill>
        <p:spPr>
          <a:xfrm>
            <a:off x="462468" y="460288"/>
            <a:ext cx="1537704" cy="1530870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789AC86-B4AE-66A7-E804-F73118D49C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26" y="692025"/>
            <a:ext cx="1930372" cy="86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34E5A-7541-161C-BE18-19BD1BFC0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833" y="732912"/>
            <a:ext cx="2927976" cy="68932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11BF87-05EE-9504-5A4D-6B3493DF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0D54-C666-1C4B-935A-3D21021331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73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D3D6F-7D6A-6B22-5116-FC29D8290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8CF0-3126-3173-FB06-9F8E6587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3619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2024 TEMPO &amp; TROPOMI vs. Cameron Pandora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FB3AF-6B8D-9EC3-4194-CD62D25F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4936" y="6251713"/>
            <a:ext cx="411473" cy="2925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 descr="Chart, scatter chart&#10;&#10;AI-generated content may be incorrect.">
            <a:extLst>
              <a:ext uri="{FF2B5EF4-FFF2-40B4-BE49-F238E27FC236}">
                <a16:creationId xmlns:a16="http://schemas.microsoft.com/office/drawing/2014/main" id="{D7FEABAB-CB13-8763-009D-43A6D612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656" y="1446916"/>
            <a:ext cx="5842000" cy="438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11B3C-D158-53E1-4152-9A99792BD708}"/>
              </a:ext>
            </a:extLst>
          </p:cNvPr>
          <p:cNvSpPr txBox="1"/>
          <p:nvPr/>
        </p:nvSpPr>
        <p:spPr>
          <a:xfrm>
            <a:off x="9575322" y="4720670"/>
            <a:ext cx="183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0.44</a:t>
            </a:r>
          </a:p>
          <a:p>
            <a:r>
              <a:rPr lang="en-US" dirty="0"/>
              <a:t>MAPB = 22%</a:t>
            </a:r>
          </a:p>
        </p:txBody>
      </p:sp>
      <p:pic>
        <p:nvPicPr>
          <p:cNvPr id="11" name="Picture 10" descr="Chart, scatter chart&#10;&#10;AI-generated content may be incorrect.">
            <a:extLst>
              <a:ext uri="{FF2B5EF4-FFF2-40B4-BE49-F238E27FC236}">
                <a16:creationId xmlns:a16="http://schemas.microsoft.com/office/drawing/2014/main" id="{A7AEE58C-2959-36A8-86CC-8CB76276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6" y="1519306"/>
            <a:ext cx="5745480" cy="4309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11E426-D603-A954-BF64-2672F53B16B6}"/>
              </a:ext>
            </a:extLst>
          </p:cNvPr>
          <p:cNvSpPr txBox="1"/>
          <p:nvPr/>
        </p:nvSpPr>
        <p:spPr>
          <a:xfrm>
            <a:off x="3733023" y="4720671"/>
            <a:ext cx="174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0.50</a:t>
            </a:r>
          </a:p>
          <a:p>
            <a:r>
              <a:rPr lang="en-US" dirty="0"/>
              <a:t>MAPB = 21%</a:t>
            </a:r>
          </a:p>
        </p:txBody>
      </p:sp>
      <p:pic>
        <p:nvPicPr>
          <p:cNvPr id="4" name="Google Shape;172;p1" descr="BOEM COLOR final">
            <a:extLst>
              <a:ext uri="{FF2B5EF4-FFF2-40B4-BE49-F238E27FC236}">
                <a16:creationId xmlns:a16="http://schemas.microsoft.com/office/drawing/2014/main" id="{9EBF3906-10C8-527E-4DA7-F4811237F5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335" y="300010"/>
            <a:ext cx="1589890" cy="51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2D8E9-E0BF-AABE-6229-54189C2D4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8898" y="312109"/>
            <a:ext cx="1811768" cy="4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1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F487-8B4D-6930-5AA1-D28FBE900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5035"/>
          </a:xfrm>
          <a:solidFill>
            <a:schemeClr val="tx2">
              <a:lumMod val="25000"/>
              <a:lumOff val="75000"/>
            </a:schemeClr>
          </a:solidFill>
        </p:spPr>
        <p:txBody>
          <a:bodyPr/>
          <a:lstStyle/>
          <a:p>
            <a:pPr algn="ctr"/>
            <a:r>
              <a:rPr lang="en-US" dirty="0"/>
              <a:t>Diurnal Daytime TEMPO NO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AA61E-1E1D-B718-7831-6FFFD01D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424" y="6356351"/>
            <a:ext cx="2743200" cy="365125"/>
          </a:xfrm>
        </p:spPr>
        <p:txBody>
          <a:bodyPr/>
          <a:lstStyle/>
          <a:p>
            <a:fld id="{40F00D54-C666-1C4B-935A-3D2102133134}" type="slidenum">
              <a:rPr lang="en-US" sz="1600" smtClean="0"/>
              <a:t>11</a:t>
            </a:fld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E8463-C55C-3D51-2067-1BFBEB20E8E5}"/>
              </a:ext>
            </a:extLst>
          </p:cNvPr>
          <p:cNvSpPr txBox="1"/>
          <p:nvPr/>
        </p:nvSpPr>
        <p:spPr>
          <a:xfrm>
            <a:off x="365760" y="1101211"/>
            <a:ext cx="5593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SCOAPE-II Period (June 2</a:t>
            </a:r>
            <a:r>
              <a:rPr lang="en-US" b="1" baseline="30000" dirty="0"/>
              <a:t>nd</a:t>
            </a:r>
            <a:r>
              <a:rPr lang="en-US" b="1" dirty="0"/>
              <a:t>-13</a:t>
            </a:r>
            <a:r>
              <a:rPr lang="en-US" b="1" baseline="30000" dirty="0"/>
              <a:t>th</a:t>
            </a:r>
            <a:r>
              <a:rPr lang="en-US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C6324-7774-7A18-9D24-51C5D60FE0B6}"/>
              </a:ext>
            </a:extLst>
          </p:cNvPr>
          <p:cNvSpPr txBox="1"/>
          <p:nvPr/>
        </p:nvSpPr>
        <p:spPr>
          <a:xfrm>
            <a:off x="6232266" y="1068261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All of 2024</a:t>
            </a:r>
          </a:p>
        </p:txBody>
      </p:sp>
      <p:pic>
        <p:nvPicPr>
          <p:cNvPr id="7" name="Google Shape;172;p1" descr="BOEM COLOR final">
            <a:extLst>
              <a:ext uri="{FF2B5EF4-FFF2-40B4-BE49-F238E27FC236}">
                <a16:creationId xmlns:a16="http://schemas.microsoft.com/office/drawing/2014/main" id="{1E4F911A-E647-4DA6-9EC5-6D63E82C5A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1333" y="101427"/>
            <a:ext cx="1609145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093D9-2467-FD8A-FB46-25E48025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107" y="173926"/>
            <a:ext cx="1604363" cy="37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7262F-EDC8-14E3-F314-539B6CB295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628" t="5721" r="8051" b="3114"/>
          <a:stretch>
            <a:fillRect/>
          </a:stretch>
        </p:blipFill>
        <p:spPr>
          <a:xfrm>
            <a:off x="258184" y="1623769"/>
            <a:ext cx="5532993" cy="4540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BA452-F228-6CE2-E5C8-3D31025062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5" t="6643" r="8824" b="3483"/>
          <a:stretch>
            <a:fillRect/>
          </a:stretch>
        </p:blipFill>
        <p:spPr>
          <a:xfrm>
            <a:off x="5791178" y="1623770"/>
            <a:ext cx="5532994" cy="45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3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D9AB-E3CE-AB6B-140F-D4BFAA57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24415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2024 Diurnal TEMPO Trop. Col NO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8EB34-8EFC-9E92-5B34-7053C340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2716" y="3377870"/>
            <a:ext cx="4026875" cy="34351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TEMPO’s diurnal pattern agrees with Pandora at Cameron but is </a:t>
            </a:r>
            <a:r>
              <a:rPr lang="en-US" sz="1600" dirty="0">
                <a:solidFill>
                  <a:schemeClr val="tx1"/>
                </a:solidFill>
              </a:rPr>
              <a:t>47% </a:t>
            </a:r>
            <a:r>
              <a:rPr lang="en-US" sz="1600" dirty="0"/>
              <a:t>higher on average </a:t>
            </a:r>
            <a:r>
              <a:rPr lang="en-US" sz="1600" b="1" dirty="0"/>
              <a:t>(top left)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Aside from slightly differing amounts, all locations over water exhibit higher NO</a:t>
            </a:r>
            <a:r>
              <a:rPr lang="en-US" sz="1600" baseline="-25000" dirty="0"/>
              <a:t>2</a:t>
            </a:r>
            <a:r>
              <a:rPr lang="en-US" sz="1600" dirty="0"/>
              <a:t> in the morning that decreases throughout the day 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Mars/Olympus closest to the diurnal pattern exhibited by TEMPO on land (bottom left)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Earliest scan of the day is biased high – possibly due to high SZA</a:t>
            </a:r>
          </a:p>
        </p:txBody>
      </p:sp>
      <p:pic>
        <p:nvPicPr>
          <p:cNvPr id="4" name="Content Placeholder 9" descr="Chart, line chart&#10;&#10;AI-generated content may be incorrect.">
            <a:extLst>
              <a:ext uri="{FF2B5EF4-FFF2-40B4-BE49-F238E27FC236}">
                <a16:creationId xmlns:a16="http://schemas.microsoft.com/office/drawing/2014/main" id="{6819E04C-C1A9-7EAA-FC3B-73E5B84D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6" y="1371051"/>
            <a:ext cx="3641686" cy="2731265"/>
          </a:xfrm>
          <a:prstGeom prst="rect">
            <a:avLst/>
          </a:prstGeom>
        </p:spPr>
      </p:pic>
      <p:pic>
        <p:nvPicPr>
          <p:cNvPr id="5" name="Picture 4" descr="Chart, line chart&#10;&#10;AI-generated content may be incorrect.">
            <a:extLst>
              <a:ext uri="{FF2B5EF4-FFF2-40B4-BE49-F238E27FC236}">
                <a16:creationId xmlns:a16="http://schemas.microsoft.com/office/drawing/2014/main" id="{512F9332-F25C-BD0A-732B-FF28BB21F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2" y="4089573"/>
            <a:ext cx="3556000" cy="2667000"/>
          </a:xfrm>
          <a:prstGeom prst="rect">
            <a:avLst/>
          </a:prstGeom>
        </p:spPr>
      </p:pic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4800A7AD-68AD-BADE-ECEF-205E6AEF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096" y="4025308"/>
            <a:ext cx="3641686" cy="2731265"/>
          </a:xfrm>
          <a:prstGeom prst="rect">
            <a:avLst/>
          </a:prstGeom>
        </p:spPr>
      </p:pic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142BB54E-0E42-4541-F5E4-B065F6D7A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31" y="1448008"/>
            <a:ext cx="3641686" cy="273126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8476C-3242-1562-3F09-47249672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4936" y="6239437"/>
            <a:ext cx="401534" cy="369332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B3327618-6C09-EDCA-96B9-E8916BD301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72" t="16696" r="7544" b="13695"/>
          <a:stretch/>
        </p:blipFill>
        <p:spPr>
          <a:xfrm>
            <a:off x="8244078" y="1020165"/>
            <a:ext cx="3730905" cy="2260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621C05-FEB0-53F7-6252-6C15884E2874}"/>
              </a:ext>
            </a:extLst>
          </p:cNvPr>
          <p:cNvSpPr txBox="1"/>
          <p:nvPr/>
        </p:nvSpPr>
        <p:spPr>
          <a:xfrm>
            <a:off x="11134454" y="1227221"/>
            <a:ext cx="96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DC5FB-26E8-F9FB-162A-4B4DC73B64B5}"/>
              </a:ext>
            </a:extLst>
          </p:cNvPr>
          <p:cNvSpPr txBox="1"/>
          <p:nvPr/>
        </p:nvSpPr>
        <p:spPr>
          <a:xfrm>
            <a:off x="309966" y="1020164"/>
            <a:ext cx="809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Colored dots on the map correspond to line color of each TEMPO time series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Google Shape;172;p1" descr="BOEM COLOR final">
            <a:extLst>
              <a:ext uri="{FF2B5EF4-FFF2-40B4-BE49-F238E27FC236}">
                <a16:creationId xmlns:a16="http://schemas.microsoft.com/office/drawing/2014/main" id="{00EE515A-BE4B-5301-A7A7-816030DD408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966" y="145696"/>
            <a:ext cx="1609145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56585-0DF0-5B8E-F0A3-B62CA137E4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02107" y="284717"/>
            <a:ext cx="1604363" cy="3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4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261E-2751-AEA2-666E-D75E663E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38567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FE6FD-1E4B-628D-4929-B42378F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37" y="1088131"/>
            <a:ext cx="10838328" cy="4953649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000" dirty="0"/>
              <a:t>TEMPO can detect over-water NO</a:t>
            </a:r>
            <a:r>
              <a:rPr lang="en-US" sz="2000" baseline="-25000" dirty="0"/>
              <a:t>2</a:t>
            </a:r>
            <a:r>
              <a:rPr lang="en-US" sz="2000" dirty="0"/>
              <a:t> hotspots but striping in V3  somewhat reduces effectiveness – challenging retrieval, especially for emissions estimates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000" dirty="0"/>
              <a:t>Daytime diurnal pattern of TEMPO at Cameron follows Pandora although it overestimates tropospheric column by ~50% 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000" dirty="0"/>
              <a:t>TEMPO’s correlation with Pandora during the SCOAPE-II period is low (R &lt; 0.4) for both on the ship and the Cameron site; slightly higher R-value for full 2024 comparisons at Cameron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sz="2000" dirty="0"/>
              <a:t>GCAS revealed that non-platform sources (especially drill ships) show similar plumes to platforms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000" u="sng" dirty="0"/>
              <a:t>Future work: </a:t>
            </a:r>
            <a:r>
              <a:rPr lang="en-US" sz="2000" dirty="0"/>
              <a:t>We look forward to TEMPO V4 and assessing any improvements compared to the current version; Will also evaluate TEMPO with GCAS vertical columns and explore impact of wind regimes and source regions on Pandora-TEMPO NO</a:t>
            </a:r>
            <a:r>
              <a:rPr lang="en-US" sz="2000" baseline="-25000" dirty="0"/>
              <a:t>2</a:t>
            </a:r>
            <a:r>
              <a:rPr lang="en-US" sz="2000" dirty="0"/>
              <a:t> column comparisons</a:t>
            </a:r>
          </a:p>
        </p:txBody>
      </p:sp>
      <p:pic>
        <p:nvPicPr>
          <p:cNvPr id="6" name="Google Shape;172;p1" descr="BOEM COLOR final">
            <a:extLst>
              <a:ext uri="{FF2B5EF4-FFF2-40B4-BE49-F238E27FC236}">
                <a16:creationId xmlns:a16="http://schemas.microsoft.com/office/drawing/2014/main" id="{70669FE7-0304-30E2-8094-32554E6E18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325" y="167579"/>
            <a:ext cx="1665194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0A68E-7307-A675-C71F-09244805A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926" y="173948"/>
            <a:ext cx="2102437" cy="494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EFD392-2F54-07B2-C42D-70DFFE339882}"/>
              </a:ext>
            </a:extLst>
          </p:cNvPr>
          <p:cNvSpPr txBox="1"/>
          <p:nvPr/>
        </p:nvSpPr>
        <p:spPr>
          <a:xfrm>
            <a:off x="206637" y="6015973"/>
            <a:ext cx="8442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buNone/>
            </a:pPr>
            <a:r>
              <a:rPr lang="en-US" sz="1400" i="1" u="none" strike="noStrike" dirty="0">
                <a:effectLst/>
                <a:latin typeface="Aptos" panose="020B0004020202020204" pitchFamily="34" charset="0"/>
              </a:rPr>
              <a:t>This study was funded by the U.S. Department of Interior, Bureau of Ocean Energy Management, Environmental Studies Program, Washington, DC through Inter-Agency Agreement Number </a:t>
            </a:r>
            <a:r>
              <a:rPr lang="en-US" sz="1400" i="1" dirty="0"/>
              <a:t>A2501-014-080-073354</a:t>
            </a:r>
            <a:endParaRPr lang="en-US" sz="1400" i="1" u="none" strike="noStrike" dirty="0">
              <a:effectLst/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79B65-8ABD-7BD1-FEE6-F1D83726DABF}"/>
              </a:ext>
            </a:extLst>
          </p:cNvPr>
          <p:cNvSpPr txBox="1"/>
          <p:nvPr/>
        </p:nvSpPr>
        <p:spPr>
          <a:xfrm>
            <a:off x="9356433" y="6200639"/>
            <a:ext cx="272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niko.m.fedkin@nasa.gov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EA4E-1BF2-9BE5-2164-A68AEDD4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9605"/>
          </a:xfr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/>
              <a:t>NASA-BOEM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3F8B0-BBBF-2155-5821-1608CEE8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14" y="1433953"/>
            <a:ext cx="8385528" cy="5128220"/>
          </a:xfrm>
        </p:spPr>
        <p:txBody>
          <a:bodyPr>
            <a:normAutofit fontScale="70000" lnSpcReduction="20000"/>
          </a:bodyPr>
          <a:lstStyle/>
          <a:p>
            <a:pPr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An interagency agreement between NASA and the Bureau of Ocean Energy Management (BOEM) has resulted in two ship campaigns (SCOAPE-I and II) in the Gulf of America (GOA)</a:t>
            </a:r>
          </a:p>
          <a:p>
            <a:pPr lvl="1"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BOEM has air quality jurisdiction for emissions from the oil and gas (ONG) industry in the Outer Continental Shelf of the GOA, west of 87.5 W)</a:t>
            </a:r>
          </a:p>
          <a:p>
            <a:pPr lvl="1"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first SCOAPE campaign (SCOAPE-I in May 2019) assessed the feasibility of using satellites to monitor oil and gas offshore emissions (i.e., TROPOMI and OMI)</a:t>
            </a:r>
          </a:p>
          <a:p>
            <a:pPr lvl="1"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SCOAPE-II (June 2024) continued this objective with an opportunity to do the same with TEMPO</a:t>
            </a:r>
          </a:p>
          <a:p>
            <a:pPr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TROPOMI is able to detect hotspots from large deep-water platforms (Fedkin et al., 2024); can TEMPO do the the same? </a:t>
            </a:r>
          </a:p>
          <a:p>
            <a:pPr marL="571500" lvl="1" indent="-3429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TROPOMI and OMI showed reasonable agreement with Pandora during SCOAPE-I (15% over land and 25% over water)</a:t>
            </a:r>
          </a:p>
          <a:p>
            <a:pPr indent="-457200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US" dirty="0"/>
              <a:t>What additional information can TEMPO’s hourly scans provide for BOEM’s goals for monitoring AQ over the GOA?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8F6F3-A291-AD27-0CF8-F1233ECD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8259" y="6415911"/>
            <a:ext cx="417129" cy="2925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Google Shape;172;p1" descr="BOEM COLOR final">
            <a:extLst>
              <a:ext uri="{FF2B5EF4-FFF2-40B4-BE49-F238E27FC236}">
                <a16:creationId xmlns:a16="http://schemas.microsoft.com/office/drawing/2014/main" id="{65E89365-1D81-40CA-CD19-04007B0E33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3253" y="224272"/>
            <a:ext cx="1587739" cy="59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1B5B9-DE12-32D9-7733-53EE263C9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80" y="273815"/>
            <a:ext cx="1900406" cy="447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389C01-886B-8A9D-FD73-DC4A744F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9"/>
          <a:stretch/>
        </p:blipFill>
        <p:spPr>
          <a:xfrm>
            <a:off x="9195999" y="4417215"/>
            <a:ext cx="2449173" cy="2375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94A56-33A9-65BB-2C04-6E6C107B0C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5999" y="2584284"/>
            <a:ext cx="2434609" cy="1749103"/>
          </a:xfrm>
          <a:prstGeom prst="rect">
            <a:avLst/>
          </a:prstGeom>
        </p:spPr>
      </p:pic>
      <p:pic>
        <p:nvPicPr>
          <p:cNvPr id="11" name="Picture 10" descr="A logo with text and images&#10;&#10;Description automatically generated">
            <a:extLst>
              <a:ext uri="{FF2B5EF4-FFF2-40B4-BE49-F238E27FC236}">
                <a16:creationId xmlns:a16="http://schemas.microsoft.com/office/drawing/2014/main" id="{EE73E435-E305-29DB-88E1-EA33F11539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666"/>
                    </a14:imgEffect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" t="5048" r="4580" b="3320"/>
          <a:stretch/>
        </p:blipFill>
        <p:spPr>
          <a:xfrm>
            <a:off x="10509811" y="1119608"/>
            <a:ext cx="1327075" cy="1321177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E1278-95E3-2177-2EF6-5F7BE8C1E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820" y="1119608"/>
            <a:ext cx="1338483" cy="13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6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B4EF-960B-6E7A-5944-19D5C2D4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03694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/>
              <a:t>SCOAPE-II Campaign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2A2F0-D440-3CBD-50DE-C9658F18C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60" y="1108916"/>
            <a:ext cx="10515600" cy="1490932"/>
          </a:xfrm>
        </p:spPr>
        <p:txBody>
          <a:bodyPr>
            <a:normAutofit/>
          </a:bodyPr>
          <a:lstStyle/>
          <a:p>
            <a:r>
              <a:rPr lang="en-US" sz="1800" dirty="0"/>
              <a:t>Eleven-day ship cruise (June 2-13</a:t>
            </a:r>
            <a:r>
              <a:rPr lang="en-US" sz="1800" baseline="30000" dirty="0"/>
              <a:t>th</a:t>
            </a:r>
            <a:r>
              <a:rPr lang="en-US" sz="1800" dirty="0"/>
              <a:t>) from Louisiana in the GOA onboard the Point Sur Research Vessel, targeting both NO</a:t>
            </a:r>
            <a:r>
              <a:rPr lang="en-US" sz="1800" baseline="-25000" dirty="0"/>
              <a:t>x</a:t>
            </a:r>
            <a:r>
              <a:rPr lang="en-US" sz="1800" dirty="0"/>
              <a:t> and CH</a:t>
            </a:r>
            <a:r>
              <a:rPr lang="en-US" sz="1800" baseline="-25000" dirty="0"/>
              <a:t>4</a:t>
            </a:r>
            <a:r>
              <a:rPr lang="en-US" sz="1800" dirty="0"/>
              <a:t> ONG targets </a:t>
            </a:r>
          </a:p>
          <a:p>
            <a:r>
              <a:rPr lang="en-US" sz="1800" dirty="0"/>
              <a:t>Instrumentation on the cruise (see table) was similar to SCOAPE-I but with the addition of aircraft measurements (GCAS and CHAPS-D for NO</a:t>
            </a:r>
            <a:r>
              <a:rPr lang="en-US" sz="1800" baseline="-25000" dirty="0"/>
              <a:t>2</a:t>
            </a:r>
            <a:r>
              <a:rPr lang="en-US" sz="1800" dirty="0"/>
              <a:t> and AVIRIS-3 for CH</a:t>
            </a:r>
            <a:r>
              <a:rPr lang="en-US" sz="1800" baseline="-25000" dirty="0"/>
              <a:t>4</a:t>
            </a:r>
            <a:r>
              <a:rPr lang="en-US" sz="1800" dirty="0"/>
              <a:t>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16E6E6-EFC8-C415-6030-332225546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60062"/>
              </p:ext>
            </p:extLst>
          </p:nvPr>
        </p:nvGraphicFramePr>
        <p:xfrm>
          <a:off x="477131" y="2523301"/>
          <a:ext cx="554310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553">
                  <a:extLst>
                    <a:ext uri="{9D8B030D-6E8A-4147-A177-3AD203B41FA5}">
                      <a16:colId xmlns:a16="http://schemas.microsoft.com/office/drawing/2014/main" val="3946872062"/>
                    </a:ext>
                  </a:extLst>
                </a:gridCol>
                <a:gridCol w="2771553">
                  <a:extLst>
                    <a:ext uri="{9D8B030D-6E8A-4147-A177-3AD203B41FA5}">
                      <a16:colId xmlns:a16="http://schemas.microsoft.com/office/drawing/2014/main" val="1421849447"/>
                    </a:ext>
                  </a:extLst>
                </a:gridCol>
              </a:tblGrid>
              <a:tr h="319550">
                <a:tc>
                  <a:txBody>
                    <a:bodyPr/>
                    <a:lstStyle/>
                    <a:p>
                      <a:r>
                        <a:rPr lang="en-US" sz="1600" u="sng" dirty="0"/>
                        <a:t>Measurement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sng" dirty="0"/>
                        <a:t>Instrument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870554"/>
                  </a:ext>
                </a:extLst>
              </a:tr>
              <a:tr h="340037">
                <a:tc>
                  <a:txBody>
                    <a:bodyPr/>
                    <a:lstStyle/>
                    <a:p>
                      <a:r>
                        <a:rPr lang="en-US" sz="1400" b="0" dirty="0"/>
                        <a:t>Continuous (1-sec) CH</a:t>
                      </a:r>
                      <a:r>
                        <a:rPr lang="en-US" sz="1400" b="0" baseline="-25000" dirty="0"/>
                        <a:t>4</a:t>
                      </a:r>
                      <a:r>
                        <a:rPr lang="en-US" sz="1400" b="0" baseline="0" dirty="0"/>
                        <a:t>, CO</a:t>
                      </a:r>
                      <a:r>
                        <a:rPr lang="en-US" sz="1400" b="0" baseline="-25000" dirty="0"/>
                        <a:t>2</a:t>
                      </a:r>
                      <a:r>
                        <a:rPr lang="en-US" sz="1400" b="0" baseline="0" dirty="0"/>
                        <a:t>, CO, H</a:t>
                      </a:r>
                      <a:r>
                        <a:rPr lang="en-US" sz="1400" b="0" baseline="-25000" dirty="0"/>
                        <a:t>2</a:t>
                      </a:r>
                      <a:r>
                        <a:rPr lang="en-US" sz="1400" b="0" baseline="0" dirty="0"/>
                        <a:t>O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Picarro</a:t>
                      </a:r>
                      <a:r>
                        <a:rPr lang="en-US" sz="1400" dirty="0"/>
                        <a:t> G-2301 and G-2307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35125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r>
                        <a:rPr lang="en-US" sz="1400" b="1" dirty="0"/>
                        <a:t>Continuous (1-min) NO</a:t>
                      </a:r>
                      <a:r>
                        <a:rPr lang="en-US" sz="1400" b="1" baseline="-25000" dirty="0"/>
                        <a:t>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Teledyne API T500U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163259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pPr marL="0" marR="0" lvl="0" indent="0" algn="l" defTabSz="5381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Continuous (1-min) O</a:t>
                      </a:r>
                      <a:r>
                        <a:rPr lang="en-US" sz="1400" b="0" baseline="-25000" dirty="0"/>
                        <a:t>3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Thermo 49i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620432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pPr marL="0" marR="0" lvl="0" indent="0" algn="l" defTabSz="5381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Total Column NO</a:t>
                      </a:r>
                      <a:r>
                        <a:rPr lang="en-US" sz="1400" b="1" baseline="-25000" dirty="0"/>
                        <a:t>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Pandora Spectrometer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539060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r>
                        <a:rPr lang="en-US" sz="1400" b="0" dirty="0"/>
                        <a:t>Balloon-borne ozonesondes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En-Sci, Intermet radiosondes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675350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pPr marL="0" marR="0" lvl="0" indent="0" algn="l" defTabSz="5381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Aerosol backscatter profiles, mixed layer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Lufft CHM-8k Ceilometer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16015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pPr marL="0" marR="0" lvl="0" indent="0" algn="l" defTabSz="5381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Dozens of VOC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VOC canister samples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468557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pPr marL="0" marR="0" lvl="0" indent="0" algn="l" defTabSz="53817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Aerosol Optical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MicroTops-II Sunphotometer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617404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r>
                        <a:rPr lang="en-US" sz="1400" dirty="0"/>
                        <a:t>T, RH, p, winds, GPS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RMYoung, Trimble ABX GPS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2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rgbClr val="0070C0"/>
                          </a:solidFill>
                        </a:rPr>
                        <a:t>CH</a:t>
                      </a:r>
                      <a:r>
                        <a:rPr lang="en-US" sz="1400" b="1" i="1" baseline="-25000" dirty="0">
                          <a:solidFill>
                            <a:srgbClr val="0070C0"/>
                          </a:solidFill>
                        </a:rPr>
                        <a:t>4</a:t>
                      </a:r>
                      <a:r>
                        <a:rPr lang="en-US" sz="1400" b="1" i="1" baseline="0" dirty="0">
                          <a:solidFill>
                            <a:srgbClr val="0070C0"/>
                          </a:solidFill>
                        </a:rPr>
                        <a:t> Column </a:t>
                      </a:r>
                      <a:r>
                        <a:rPr lang="en-US" sz="1400" i="1" baseline="0" dirty="0">
                          <a:solidFill>
                            <a:srgbClr val="0070C0"/>
                          </a:solidFill>
                        </a:rPr>
                        <a:t>Enhancement</a:t>
                      </a:r>
                      <a:endParaRPr lang="en-US" sz="14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rgbClr val="0070C0"/>
                          </a:solidFill>
                        </a:rPr>
                        <a:t>AVIRIS-3 (B200 Aircraft)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22680"/>
                  </a:ext>
                </a:extLst>
              </a:tr>
              <a:tr h="239662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rgbClr val="0070C0"/>
                          </a:solidFill>
                        </a:rPr>
                        <a:t>NO</a:t>
                      </a:r>
                      <a:r>
                        <a:rPr lang="en-US" sz="1400" b="1" i="1" baseline="-25000" dirty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US" sz="1400" b="1" i="1" baseline="0" dirty="0">
                          <a:solidFill>
                            <a:srgbClr val="0070C0"/>
                          </a:solidFill>
                        </a:rPr>
                        <a:t> Column </a:t>
                      </a:r>
                      <a:r>
                        <a:rPr lang="en-US" sz="1400" i="1" baseline="0" dirty="0">
                          <a:solidFill>
                            <a:srgbClr val="0070C0"/>
                          </a:solidFill>
                        </a:rPr>
                        <a:t>Amount</a:t>
                      </a:r>
                      <a:endParaRPr lang="en-US" sz="14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rgbClr val="0070C0"/>
                          </a:solidFill>
                        </a:rPr>
                        <a:t>GCAS (B200 Aircraft </a:t>
                      </a:r>
                      <a:r>
                        <a:rPr lang="en-US" sz="1400" b="1" i="1" u="sng" dirty="0">
                          <a:solidFill>
                            <a:srgbClr val="0070C0"/>
                          </a:solidFill>
                        </a:rPr>
                        <a:t>Oct 2024</a:t>
                      </a:r>
                      <a:r>
                        <a:rPr lang="en-US" sz="1400" b="0" i="1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en-US" sz="1400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901792"/>
                  </a:ext>
                </a:extLst>
              </a:tr>
            </a:tbl>
          </a:graphicData>
        </a:graphic>
      </p:graphicFrame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F460A29F-18C9-2E13-9D47-E76C9FB0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12" t="4000"/>
          <a:stretch>
            <a:fillRect/>
          </a:stretch>
        </p:blipFill>
        <p:spPr>
          <a:xfrm>
            <a:off x="6171765" y="2341532"/>
            <a:ext cx="5543104" cy="4296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4F968E-D6AB-2292-FD85-B5F362907421}"/>
              </a:ext>
            </a:extLst>
          </p:cNvPr>
          <p:cNvSpPr txBox="1"/>
          <p:nvPr/>
        </p:nvSpPr>
        <p:spPr>
          <a:xfrm>
            <a:off x="6449623" y="6484212"/>
            <a:ext cx="446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black line = B200/GCAS flight track from Oct 13, 2024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4A7A4-2761-BC3B-78ED-2A29FF55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0189" y="6455539"/>
            <a:ext cx="2743200" cy="365125"/>
          </a:xfrm>
        </p:spPr>
        <p:txBody>
          <a:bodyPr/>
          <a:lstStyle/>
          <a:p>
            <a:fld id="{40F00D54-C666-1C4B-935A-3D2102133134}" type="slidenum">
              <a:rPr lang="en-US" sz="1800" smtClean="0"/>
              <a:t>3</a:t>
            </a:fld>
            <a:endParaRPr lang="en-US" sz="1800" dirty="0"/>
          </a:p>
        </p:txBody>
      </p:sp>
      <p:pic>
        <p:nvPicPr>
          <p:cNvPr id="8" name="Google Shape;172;p1" descr="BOEM COLOR final">
            <a:extLst>
              <a:ext uri="{FF2B5EF4-FFF2-40B4-BE49-F238E27FC236}">
                <a16:creationId xmlns:a16="http://schemas.microsoft.com/office/drawing/2014/main" id="{6B72C510-2B32-C2F2-2715-6BC64D5433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60" y="212413"/>
            <a:ext cx="1686178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19384-CE6C-F351-AFC5-0E188BA37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60" y="292781"/>
            <a:ext cx="2171600" cy="5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5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F105-83B1-0822-FF99-A2321473F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/>
              <a:t>NO</a:t>
            </a:r>
            <a:r>
              <a:rPr lang="en-US" sz="3600" baseline="-25000" dirty="0"/>
              <a:t>2</a:t>
            </a:r>
            <a:r>
              <a:rPr lang="en-US" sz="3600" dirty="0"/>
              <a:t> Ship Measurements during SCOAPE-II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D7C5-6321-B508-A36E-DD7CCFBC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219683"/>
            <a:ext cx="11169465" cy="102345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600" dirty="0"/>
              <a:t>NO</a:t>
            </a:r>
            <a:r>
              <a:rPr lang="en-US" sz="1600" baseline="-25000" dirty="0"/>
              <a:t>2</a:t>
            </a:r>
            <a:r>
              <a:rPr lang="en-US" sz="1600" dirty="0"/>
              <a:t> in-situ instrument (Teledyne T500U) measured minute averaged NO</a:t>
            </a:r>
            <a:r>
              <a:rPr lang="en-US" sz="1600" baseline="-25000" dirty="0"/>
              <a:t>2</a:t>
            </a:r>
            <a:r>
              <a:rPr lang="en-US" sz="1600" dirty="0"/>
              <a:t> concentrations throughout the cruise (</a:t>
            </a:r>
            <a:r>
              <a:rPr lang="en-US" sz="1600" b="1" dirty="0">
                <a:solidFill>
                  <a:srgbClr val="0070C0"/>
                </a:solidFill>
              </a:rPr>
              <a:t>blue dots</a:t>
            </a:r>
            <a:r>
              <a:rPr lang="en-US" sz="1600" dirty="0"/>
              <a:t>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Pandora onboard the ship for satellite validation (</a:t>
            </a:r>
            <a:r>
              <a:rPr lang="en-US" sz="1600" b="1" dirty="0"/>
              <a:t>black dots</a:t>
            </a:r>
            <a:r>
              <a:rPr lang="en-US" sz="1600" dirty="0"/>
              <a:t>)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Overpasses/scans from </a:t>
            </a:r>
            <a:r>
              <a:rPr lang="en-US" sz="1600" b="1" dirty="0">
                <a:solidFill>
                  <a:srgbClr val="BDD62A"/>
                </a:solidFill>
              </a:rPr>
              <a:t>OMI</a:t>
            </a:r>
            <a:r>
              <a:rPr lang="en-US" sz="1600" dirty="0"/>
              <a:t>, </a:t>
            </a:r>
            <a:r>
              <a:rPr lang="en-US" sz="1600" b="1" dirty="0">
                <a:solidFill>
                  <a:srgbClr val="EE0000"/>
                </a:solidFill>
              </a:rPr>
              <a:t>TROPOMI</a:t>
            </a:r>
            <a:r>
              <a:rPr lang="en-US" sz="1600" dirty="0"/>
              <a:t> and </a:t>
            </a:r>
            <a:r>
              <a:rPr lang="en-US" sz="1600" b="1" dirty="0">
                <a:solidFill>
                  <a:srgbClr val="00B050"/>
                </a:solidFill>
              </a:rPr>
              <a:t>TEMPO</a:t>
            </a:r>
            <a:r>
              <a:rPr lang="en-US" sz="1600" dirty="0"/>
              <a:t> (triangles)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02359-932F-8B2C-BD79-E3ACB19F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393" y="6248776"/>
            <a:ext cx="694944" cy="60922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 descr="Chart, scatter chart&#10;&#10;AI-generated content may be incorrect.">
            <a:extLst>
              <a:ext uri="{FF2B5EF4-FFF2-40B4-BE49-F238E27FC236}">
                <a16:creationId xmlns:a16="http://schemas.microsoft.com/office/drawing/2014/main" id="{EA474860-F4AA-E9ED-DB59-DAB6EC76A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02" r="7160"/>
          <a:stretch>
            <a:fillRect/>
          </a:stretch>
        </p:blipFill>
        <p:spPr>
          <a:xfrm>
            <a:off x="275193" y="2402117"/>
            <a:ext cx="11785474" cy="4045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B15C5-55D1-8661-4FD7-459C3FD6C3EA}"/>
              </a:ext>
            </a:extLst>
          </p:cNvPr>
          <p:cNvSpPr txBox="1"/>
          <p:nvPr/>
        </p:nvSpPr>
        <p:spPr>
          <a:xfrm rot="16200000">
            <a:off x="-236060" y="4868806"/>
            <a:ext cx="1485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In-situ NO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(ppb)</a:t>
            </a:r>
          </a:p>
        </p:txBody>
      </p:sp>
      <p:pic>
        <p:nvPicPr>
          <p:cNvPr id="5" name="Google Shape;172;p1" descr="BOEM COLOR final">
            <a:extLst>
              <a:ext uri="{FF2B5EF4-FFF2-40B4-BE49-F238E27FC236}">
                <a16:creationId xmlns:a16="http://schemas.microsoft.com/office/drawing/2014/main" id="{AB9565A4-6AA0-A32A-1382-FFA8418D33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32" y="140601"/>
            <a:ext cx="1679539" cy="56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E810B4-085C-0F74-43B7-86D21EB9A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1129" y="263768"/>
            <a:ext cx="1679538" cy="395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5B2A3-E0CD-A662-53B9-B43930429102}"/>
              </a:ext>
            </a:extLst>
          </p:cNvPr>
          <p:cNvSpPr txBox="1"/>
          <p:nvPr/>
        </p:nvSpPr>
        <p:spPr>
          <a:xfrm>
            <a:off x="6900672" y="6447928"/>
            <a:ext cx="382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 DU = 2.69 x 10</a:t>
            </a:r>
            <a:r>
              <a:rPr lang="en-US" baseline="30000" dirty="0"/>
              <a:t>15</a:t>
            </a:r>
            <a:r>
              <a:rPr lang="en-US" dirty="0"/>
              <a:t> molecules/cm² </a:t>
            </a:r>
          </a:p>
        </p:txBody>
      </p:sp>
    </p:spTree>
    <p:extLst>
      <p:ext uri="{BB962C8B-B14F-4D97-AF65-F5344CB8AC3E}">
        <p14:creationId xmlns:p14="http://schemas.microsoft.com/office/powerpoint/2010/main" val="350721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2DF9-51F7-BCA3-7602-FCF1F717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15" y="5068126"/>
            <a:ext cx="10831251" cy="147611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/>
              <a:t>NO</a:t>
            </a:r>
            <a:r>
              <a:rPr lang="en-US" sz="1800" baseline="-25000" dirty="0"/>
              <a:t>2</a:t>
            </a:r>
            <a:r>
              <a:rPr lang="en-US" sz="1800" dirty="0"/>
              <a:t> plumes were detected from both large platforms and drill ships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The biggest plumes are from areas with platforms and drill ships such near the “Mad Dog” and “Tahiti” platforms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Vertical columns (once processed) will allow for a direct comparison with TEMPO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8E097F-142C-B58B-BDCE-C9FAC34A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NO</a:t>
            </a:r>
            <a:r>
              <a:rPr lang="en-US" sz="3200" baseline="-25000" dirty="0"/>
              <a:t>2</a:t>
            </a:r>
            <a:r>
              <a:rPr lang="en-US" sz="3200" dirty="0"/>
              <a:t> Emission Sources from GCAS Slant Columns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BC1B-8877-9AC0-C6FA-F2771703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4936" y="6239437"/>
            <a:ext cx="513270" cy="30480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0AE14570-6977-0900-B8CA-DC12F660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935"/>
            <a:ext cx="6600832" cy="3469668"/>
          </a:xfrm>
          <a:prstGeom prst="rect">
            <a:avLst/>
          </a:prstGeom>
        </p:spPr>
      </p:pic>
      <p:pic>
        <p:nvPicPr>
          <p:cNvPr id="2" name="Content Placeholder 7" descr="Diagram&#10;&#10;AI-generated content may be incorrect.">
            <a:extLst>
              <a:ext uri="{FF2B5EF4-FFF2-40B4-BE49-F238E27FC236}">
                <a16:creationId xmlns:a16="http://schemas.microsoft.com/office/drawing/2014/main" id="{461CA878-9843-2269-3212-A6F1208A9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125" y="1267968"/>
            <a:ext cx="5745985" cy="3635213"/>
          </a:xfrm>
          <a:prstGeom prst="rect">
            <a:avLst/>
          </a:prstGeom>
        </p:spPr>
      </p:pic>
      <p:pic>
        <p:nvPicPr>
          <p:cNvPr id="4" name="Google Shape;172;p1" descr="BOEM COLOR final">
            <a:extLst>
              <a:ext uri="{FF2B5EF4-FFF2-40B4-BE49-F238E27FC236}">
                <a16:creationId xmlns:a16="http://schemas.microsoft.com/office/drawing/2014/main" id="{79508945-B4DC-0502-1D56-4912E80CB3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621" y="196345"/>
            <a:ext cx="1415245" cy="5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F4607-DF90-6A80-9B71-54EF577B9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9354" y="263321"/>
            <a:ext cx="1647025" cy="3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0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65088-1E11-16B7-B33B-0D0EA593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03605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/>
              <a:t>TROPOMI &amp; TEMPO during SCOAPE-II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546F1-5AC6-9D05-D674-292343064B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45" y="1939413"/>
            <a:ext cx="11763110" cy="4516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4486C7-5483-DFEB-1456-0F854831E3AF}"/>
              </a:ext>
            </a:extLst>
          </p:cNvPr>
          <p:cNvSpPr txBox="1"/>
          <p:nvPr/>
        </p:nvSpPr>
        <p:spPr>
          <a:xfrm>
            <a:off x="6096000" y="1393956"/>
            <a:ext cx="600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TEMPO 3-12 June SCOAPE-II Average @ 1130 CDT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34C1F-B2A8-1EA9-BAAD-F22B7FE26BAA}"/>
              </a:ext>
            </a:extLst>
          </p:cNvPr>
          <p:cNvSpPr txBox="1"/>
          <p:nvPr/>
        </p:nvSpPr>
        <p:spPr>
          <a:xfrm>
            <a:off x="765577" y="1236843"/>
            <a:ext cx="464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TROPOMI 3-12 June SCOAPE-II Average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68E0A7-264A-6D6A-60E1-BB0AE569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2120" y="6473090"/>
            <a:ext cx="2743200" cy="365125"/>
          </a:xfrm>
        </p:spPr>
        <p:txBody>
          <a:bodyPr/>
          <a:lstStyle/>
          <a:p>
            <a:fld id="{40F00D54-C666-1C4B-935A-3D2102133134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3" name="Google Shape;172;p1" descr="BOEM COLOR final">
            <a:extLst>
              <a:ext uri="{FF2B5EF4-FFF2-40B4-BE49-F238E27FC236}">
                <a16:creationId xmlns:a16="http://schemas.microsoft.com/office/drawing/2014/main" id="{0C85FDFC-8E4C-88B1-997E-C65F36B577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33" y="149564"/>
            <a:ext cx="1268489" cy="52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2E6CE-AF32-6A4E-9371-8BEA156C7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202347"/>
            <a:ext cx="1793330" cy="422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63477-4468-021D-7DA4-34D2AE26CD48}"/>
              </a:ext>
            </a:extLst>
          </p:cNvPr>
          <p:cNvSpPr txBox="1"/>
          <p:nvPr/>
        </p:nvSpPr>
        <p:spPr>
          <a:xfrm>
            <a:off x="6900672" y="6447928"/>
            <a:ext cx="382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0.1 DU = 2.69 x 10</a:t>
            </a:r>
            <a:r>
              <a:rPr lang="en-US" baseline="30000" dirty="0"/>
              <a:t>15</a:t>
            </a:r>
            <a:r>
              <a:rPr lang="en-US" dirty="0"/>
              <a:t> molecules/cm² </a:t>
            </a:r>
          </a:p>
        </p:txBody>
      </p:sp>
    </p:spTree>
    <p:extLst>
      <p:ext uri="{BB962C8B-B14F-4D97-AF65-F5344CB8AC3E}">
        <p14:creationId xmlns:p14="http://schemas.microsoft.com/office/powerpoint/2010/main" val="24934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A09A-A642-49FC-3F4A-F7F308FA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042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Long Term Satellite Trop. Col NO</a:t>
            </a:r>
            <a:r>
              <a:rPr lang="en-US" sz="3200" baseline="-25000" dirty="0"/>
              <a:t>2</a:t>
            </a:r>
            <a:r>
              <a:rPr lang="en-US" sz="3200" dirty="0"/>
              <a:t> Averages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55338-BDEB-32F2-60EE-9BDDBB6E7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97" y="4917129"/>
            <a:ext cx="11050563" cy="17913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Annual 2024 Tropospheric NO</a:t>
            </a:r>
            <a:r>
              <a:rPr lang="en-US" sz="1600" baseline="-25000" dirty="0"/>
              <a:t>2</a:t>
            </a:r>
            <a:r>
              <a:rPr lang="en-US" sz="1600" dirty="0"/>
              <a:t> averages from TROPOMI </a:t>
            </a:r>
            <a:r>
              <a:rPr lang="en-US" sz="1600" b="1" dirty="0"/>
              <a:t>(left) </a:t>
            </a:r>
            <a:r>
              <a:rPr lang="en-US" sz="1600" dirty="0"/>
              <a:t>and TEMPO </a:t>
            </a:r>
            <a:r>
              <a:rPr lang="en-US" sz="1600" b="1" dirty="0"/>
              <a:t>(right) </a:t>
            </a:r>
            <a:r>
              <a:rPr lang="en-US" sz="1600" dirty="0"/>
              <a:t>were calculated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For more direct comparison only TEMPO 17-20 UTC scans were used in the average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TROPOMI L2 data were regridded to the same resolution as TEMPO’s L3 gridded files (0.02x0.02)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Several areas of NO</a:t>
            </a:r>
            <a:r>
              <a:rPr lang="en-US" sz="1600" baseline="-25000" dirty="0"/>
              <a:t>2</a:t>
            </a:r>
            <a:r>
              <a:rPr lang="en-US" sz="1600" dirty="0"/>
              <a:t> enhancement from ONG platforms appear over deep-water platforms in the GOA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Several artifacts in the TEMPO retrieval – striping (known issue in V3) and sharper gradients along the coast</a:t>
            </a:r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B9C38676-81E9-C0BD-EE68-8E92AF5C3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9940" r="6362" b="7227"/>
          <a:stretch/>
        </p:blipFill>
        <p:spPr>
          <a:xfrm>
            <a:off x="553580" y="1023733"/>
            <a:ext cx="5314643" cy="3738918"/>
          </a:xfrm>
          <a:prstGeom prst="rect">
            <a:avLst/>
          </a:prstGeom>
        </p:spPr>
      </p:pic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F93FAEA5-421A-7BD3-A337-4D1E25E05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1111" r="6250" b="6945"/>
          <a:stretch/>
        </p:blipFill>
        <p:spPr>
          <a:xfrm>
            <a:off x="6096000" y="1030910"/>
            <a:ext cx="5249738" cy="37317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C85D7-34AE-1AAF-1CDE-1ED8A37D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160" y="6236461"/>
            <a:ext cx="456665" cy="30777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34804F-8CEB-1B72-EC4D-47F2D5ADA666}"/>
              </a:ext>
            </a:extLst>
          </p:cNvPr>
          <p:cNvSpPr/>
          <p:nvPr/>
        </p:nvSpPr>
        <p:spPr>
          <a:xfrm>
            <a:off x="4107848" y="2848557"/>
            <a:ext cx="493295" cy="3368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07FA42-FF91-CF0A-5D5D-1F1E371AFE89}"/>
              </a:ext>
            </a:extLst>
          </p:cNvPr>
          <p:cNvSpPr/>
          <p:nvPr/>
        </p:nvSpPr>
        <p:spPr>
          <a:xfrm>
            <a:off x="9682481" y="2791381"/>
            <a:ext cx="487679" cy="41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479384-BDCA-1CC5-C4B5-970FF19F0E7D}"/>
              </a:ext>
            </a:extLst>
          </p:cNvPr>
          <p:cNvSpPr/>
          <p:nvPr/>
        </p:nvSpPr>
        <p:spPr>
          <a:xfrm>
            <a:off x="3004421" y="3526059"/>
            <a:ext cx="842210" cy="264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D714C6-4BB7-94C6-0722-1F8C1E9C93FD}"/>
              </a:ext>
            </a:extLst>
          </p:cNvPr>
          <p:cNvSpPr/>
          <p:nvPr/>
        </p:nvSpPr>
        <p:spPr>
          <a:xfrm>
            <a:off x="8438827" y="3498692"/>
            <a:ext cx="918533" cy="312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Google Shape;172;p1" descr="BOEM COLOR final">
            <a:extLst>
              <a:ext uri="{FF2B5EF4-FFF2-40B4-BE49-F238E27FC236}">
                <a16:creationId xmlns:a16="http://schemas.microsoft.com/office/drawing/2014/main" id="{AD4795EF-480E-DE4B-42F8-040A22BAA9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333" y="93554"/>
            <a:ext cx="1618445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85B5D-416E-CFDE-7C69-4338DE0C5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199" y="149564"/>
            <a:ext cx="1697467" cy="3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74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ACB9-96A1-2154-7DBB-65EA5C37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455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/>
              <a:t>Trop Col. NO</a:t>
            </a:r>
            <a:r>
              <a:rPr lang="en-US" sz="3600" baseline="-25000" dirty="0"/>
              <a:t>2</a:t>
            </a:r>
            <a:r>
              <a:rPr lang="en-US" sz="3600" dirty="0"/>
              <a:t> Percent Difference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48E2B-1E9F-0C45-CA1E-EDAD5D086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74" y="5336349"/>
            <a:ext cx="10515600" cy="120788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 colors on the maps indicate where TEMPO is </a:t>
            </a:r>
            <a:r>
              <a:rPr lang="en-US" sz="1600" b="1" dirty="0"/>
              <a:t>lower</a:t>
            </a:r>
            <a:r>
              <a:rPr lang="en-US" sz="1600" dirty="0"/>
              <a:t> than TROPOMI; </a:t>
            </a:r>
            <a:r>
              <a:rPr lang="en-US" sz="1600" b="1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is </a:t>
            </a:r>
            <a:r>
              <a:rPr lang="en-US" sz="1600" b="1" dirty="0"/>
              <a:t>higher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Comparing the early-mid afternoon (17-21 UTC; </a:t>
            </a:r>
            <a:r>
              <a:rPr lang="en-US" sz="1600" b="1" dirty="0"/>
              <a:t>left</a:t>
            </a:r>
            <a:r>
              <a:rPr lang="en-US" sz="1600" dirty="0"/>
              <a:t>) TEMPO average with TROPOMI, TEMPO is generally lower over water and higher over land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TEMPO midday scans have lower background than morning and evening  scans – causes increase in the daily TEMPO average (</a:t>
            </a:r>
            <a:r>
              <a:rPr lang="en-US" sz="1600" b="1" dirty="0"/>
              <a:t>right</a:t>
            </a:r>
            <a:r>
              <a:rPr lang="en-US" sz="1600" dirty="0"/>
              <a:t>)</a:t>
            </a:r>
          </a:p>
        </p:txBody>
      </p:sp>
      <p:pic>
        <p:nvPicPr>
          <p:cNvPr id="4" name="Content Placeholder 4" descr="Graphical user interface&#10;&#10;AI-generated content may be incorrect.">
            <a:extLst>
              <a:ext uri="{FF2B5EF4-FFF2-40B4-BE49-F238E27FC236}">
                <a16:creationId xmlns:a16="http://schemas.microsoft.com/office/drawing/2014/main" id="{C24E1755-01C6-0E7F-1713-0EAB93A2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39" t="10580" r="6261" b="7074"/>
          <a:stretch/>
        </p:blipFill>
        <p:spPr>
          <a:xfrm>
            <a:off x="0" y="1109376"/>
            <a:ext cx="5861451" cy="4132447"/>
          </a:xfrm>
          <a:prstGeom prst="rect">
            <a:avLst/>
          </a:prstGeom>
        </p:spPr>
      </p:pic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6EF223BC-193F-7C6A-4548-BF9EEA89FB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3" t="11510" r="6605" b="8129"/>
          <a:stretch/>
        </p:blipFill>
        <p:spPr>
          <a:xfrm>
            <a:off x="5920623" y="1109375"/>
            <a:ext cx="5976203" cy="41324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9FF82-168C-D04A-8B8C-930DDB2F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9636" y="6251713"/>
            <a:ext cx="407190" cy="2925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Google Shape;172;p1" descr="BOEM COLOR final">
            <a:extLst>
              <a:ext uri="{FF2B5EF4-FFF2-40B4-BE49-F238E27FC236}">
                <a16:creationId xmlns:a16="http://schemas.microsoft.com/office/drawing/2014/main" id="{48740BE3-BCD3-0D2F-6F12-AC5A682A5E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333" y="141126"/>
            <a:ext cx="1652311" cy="57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7537D2-32BE-45BA-19A9-60B7EF816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462" y="203466"/>
            <a:ext cx="1929205" cy="4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0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2E4E-DFFB-4545-3119-079BFDF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2202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/>
              <a:t>Pandora vs Satellite Comparisons </a:t>
            </a:r>
            <a:br>
              <a:rPr lang="en-US" sz="3200" dirty="0"/>
            </a:br>
            <a:r>
              <a:rPr lang="en-US" sz="3200" dirty="0"/>
              <a:t>During SCOAPE-II (June 3</a:t>
            </a:r>
            <a:r>
              <a:rPr lang="en-US" sz="3200" baseline="30000" dirty="0"/>
              <a:t>rd</a:t>
            </a:r>
            <a:r>
              <a:rPr lang="en-US" sz="3200" dirty="0"/>
              <a:t> – June 12</a:t>
            </a:r>
            <a:r>
              <a:rPr lang="en-US" sz="3200" baseline="30000" dirty="0"/>
              <a:t>th</a:t>
            </a:r>
            <a:r>
              <a:rPr lang="en-US" sz="3200" dirty="0"/>
              <a:t>)</a:t>
            </a:r>
          </a:p>
        </p:txBody>
      </p:sp>
      <p:pic>
        <p:nvPicPr>
          <p:cNvPr id="7" name="Picture 6" descr="Chart, scatter chart&#10;&#10;AI-generated content may be incorrect.">
            <a:extLst>
              <a:ext uri="{FF2B5EF4-FFF2-40B4-BE49-F238E27FC236}">
                <a16:creationId xmlns:a16="http://schemas.microsoft.com/office/drawing/2014/main" id="{C4A1CA23-8873-C865-2D30-47FFD940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53" y="3113210"/>
            <a:ext cx="4893733" cy="3670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32DAD-D722-7993-A7EA-392440ACE1C4}"/>
              </a:ext>
            </a:extLst>
          </p:cNvPr>
          <p:cNvSpPr txBox="1"/>
          <p:nvPr/>
        </p:nvSpPr>
        <p:spPr>
          <a:xfrm>
            <a:off x="131333" y="1207688"/>
            <a:ext cx="97441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land reference is the </a:t>
            </a:r>
            <a:r>
              <a:rPr lang="en-US" sz="1600" dirty="0">
                <a:solidFill>
                  <a:prstClr val="black"/>
                </a:solidFill>
                <a:latin typeface="Aptos" panose="020B0004020202020204" pitchFamily="34" charset="0"/>
              </a:rPr>
              <a:t>Pandora at BOEM’s monitoring site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Cameron, LA (west Louisiana coast;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right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This is a generally non-polluted coastal area but is susceptible to transport of plumes from further away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0B0004020202020204" pitchFamily="34" charset="0"/>
              </a:rPr>
              <a:t>TEMPO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shows a weak correlation to Pandora over water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left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with large low bias; slightly better agreement on land -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mean absolute biases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25%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(water)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17% (land)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</a:rPr>
              <a:t>TROPOMI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is within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10%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 over water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24%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over land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TROPOMI has slight low bias over water and high bias over land compared to Pandora (similar to SCOAPE-I findings).</a:t>
            </a:r>
          </a:p>
        </p:txBody>
      </p:sp>
      <p:pic>
        <p:nvPicPr>
          <p:cNvPr id="14" name="Picture 13" descr="Chart, scatter chart&#10;&#10;AI-generated content may be incorrect.">
            <a:extLst>
              <a:ext uri="{FF2B5EF4-FFF2-40B4-BE49-F238E27FC236}">
                <a16:creationId xmlns:a16="http://schemas.microsoft.com/office/drawing/2014/main" id="{4FFD600E-E44B-96DF-9638-139F15362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13210"/>
            <a:ext cx="4893735" cy="367030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3A02981-4956-0C2A-5EF8-F138C3AF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9818" y="6284008"/>
            <a:ext cx="437008" cy="26023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0AB87-AF19-7045-B4F6-6277A7B2101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78599-1B34-7369-7512-708DF92DEED3}"/>
              </a:ext>
            </a:extLst>
          </p:cNvPr>
          <p:cNvSpPr txBox="1"/>
          <p:nvPr/>
        </p:nvSpPr>
        <p:spPr>
          <a:xfrm>
            <a:off x="8869018" y="5699233"/>
            <a:ext cx="1631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TEMPO: r = 0.33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MAPB = 17%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17943-0897-E67B-FC6F-9147032EAFC0}"/>
              </a:ext>
            </a:extLst>
          </p:cNvPr>
          <p:cNvSpPr txBox="1"/>
          <p:nvPr/>
        </p:nvSpPr>
        <p:spPr>
          <a:xfrm>
            <a:off x="2063667" y="4493994"/>
            <a:ext cx="21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TEMPO: r = 0.39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MAPB = 25%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316690-AE61-F8B4-C43F-AF47C19CC2B3}"/>
              </a:ext>
            </a:extLst>
          </p:cNvPr>
          <p:cNvCxnSpPr/>
          <p:nvPr/>
        </p:nvCxnSpPr>
        <p:spPr>
          <a:xfrm flipH="1">
            <a:off x="10281920" y="4541520"/>
            <a:ext cx="843280" cy="467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F34A35-1A0D-A466-DBA7-FFA584031366}"/>
              </a:ext>
            </a:extLst>
          </p:cNvPr>
          <p:cNvSpPr txBox="1"/>
          <p:nvPr/>
        </p:nvSpPr>
        <p:spPr>
          <a:xfrm>
            <a:off x="11137499" y="4155440"/>
            <a:ext cx="1054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Spike captured by Pandora but not TROPOMI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3F01D-F23D-5E7A-D106-99276C0E66C2}"/>
              </a:ext>
            </a:extLst>
          </p:cNvPr>
          <p:cNvSpPr/>
          <p:nvPr/>
        </p:nvSpPr>
        <p:spPr>
          <a:xfrm>
            <a:off x="3802720" y="3339548"/>
            <a:ext cx="689767" cy="208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27B65B-9779-F34F-701D-29716D7266BB}"/>
              </a:ext>
            </a:extLst>
          </p:cNvPr>
          <p:cNvSpPr/>
          <p:nvPr/>
        </p:nvSpPr>
        <p:spPr>
          <a:xfrm>
            <a:off x="8179251" y="3332922"/>
            <a:ext cx="689767" cy="2087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oogle Shape;172;p1" descr="BOEM COLOR final">
            <a:extLst>
              <a:ext uri="{FF2B5EF4-FFF2-40B4-BE49-F238E27FC236}">
                <a16:creationId xmlns:a16="http://schemas.microsoft.com/office/drawing/2014/main" id="{CB515D55-9DEA-6CA0-A519-5128933F24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333" y="173949"/>
            <a:ext cx="1636507" cy="57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14666D-BDBC-D646-E53E-9C7FD24E5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19" y="213986"/>
            <a:ext cx="2185147" cy="514446"/>
          </a:xfrm>
          <a:prstGeom prst="rect">
            <a:avLst/>
          </a:prstGeom>
        </p:spPr>
      </p:pic>
      <p:pic>
        <p:nvPicPr>
          <p:cNvPr id="16" name="Picture 15" descr="Text, letter&#10;&#10;AI-generated content may be incorrect.">
            <a:extLst>
              <a:ext uri="{FF2B5EF4-FFF2-40B4-BE49-F238E27FC236}">
                <a16:creationId xmlns:a16="http://schemas.microsoft.com/office/drawing/2014/main" id="{C83A716D-9C85-4BE0-A467-35405DD5DC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818" t="10000" r="9447" b="9684"/>
          <a:stretch>
            <a:fillRect/>
          </a:stretch>
        </p:blipFill>
        <p:spPr>
          <a:xfrm>
            <a:off x="9688242" y="1235031"/>
            <a:ext cx="2503758" cy="19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7063</TotalTime>
  <Words>1201</Words>
  <Application>Microsoft Macintosh PowerPoint</Application>
  <PresentationFormat>Widescreen</PresentationFormat>
  <Paragraphs>116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Century Gothic</vt:lpstr>
      <vt:lpstr>Lucida Sans Unicode</vt:lpstr>
      <vt:lpstr>Wingdings</vt:lpstr>
      <vt:lpstr>Office Theme</vt:lpstr>
      <vt:lpstr>Satellite NO2 Views and Validation During the 2024 SCOAPE-II Campaign</vt:lpstr>
      <vt:lpstr>NASA-BOEM Collaboration</vt:lpstr>
      <vt:lpstr>SCOAPE-II Campaign (2024)</vt:lpstr>
      <vt:lpstr>NO2 Ship Measurements during SCOAPE-II</vt:lpstr>
      <vt:lpstr>NO2 Emission Sources from GCAS Slant Columns</vt:lpstr>
      <vt:lpstr>TROPOMI &amp; TEMPO during SCOAPE-II</vt:lpstr>
      <vt:lpstr>Long Term Satellite Trop. Col NO2 Averages (2024)</vt:lpstr>
      <vt:lpstr>Trop Col. NO2 Percent Difference (2024)</vt:lpstr>
      <vt:lpstr>Pandora vs Satellite Comparisons  During SCOAPE-II (June 3rd – June 12th)</vt:lpstr>
      <vt:lpstr>2024 TEMPO &amp; TROPOMI vs. Cameron Pandora</vt:lpstr>
      <vt:lpstr>Diurnal Daytime TEMPO NO2 </vt:lpstr>
      <vt:lpstr>2024 Diurnal TEMPO Trop. Col NO2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Fedkin, Niko (GSFC-614.0)[NPP POST-DOC CONTRACT]</dc:creator>
  <cp:lastModifiedBy>Fedkin, Niko (GSFC-614.0)[NPP POST-DOC CONTRACT]</cp:lastModifiedBy>
  <cp:revision>97</cp:revision>
  <dcterms:created xsi:type="dcterms:W3CDTF">2025-08-12T14:57:02Z</dcterms:created>
  <dcterms:modified xsi:type="dcterms:W3CDTF">2025-08-21T17:44:11Z</dcterms:modified>
</cp:coreProperties>
</file>