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468" r:id="rId2"/>
    <p:sldId id="477" r:id="rId3"/>
    <p:sldId id="259" r:id="rId4"/>
    <p:sldId id="272" r:id="rId5"/>
    <p:sldId id="474" r:id="rId6"/>
    <p:sldId id="260" r:id="rId7"/>
    <p:sldId id="269" r:id="rId8"/>
    <p:sldId id="475" r:id="rId9"/>
    <p:sldId id="257" r:id="rId10"/>
    <p:sldId id="476" r:id="rId11"/>
    <p:sldId id="315" r:id="rId12"/>
    <p:sldId id="26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307"/>
    <p:restoredTop sz="94769"/>
  </p:normalViewPr>
  <p:slideViewPr>
    <p:cSldViewPr snapToGrid="0">
      <p:cViewPr varScale="1">
        <p:scale>
          <a:sx n="105" d="100"/>
          <a:sy n="105" d="100"/>
        </p:scale>
        <p:origin x="224"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92C3DF-72B1-264B-A1FE-16C49E626763}" type="datetimeFigureOut">
              <a:rPr lang="en-US" smtClean="0"/>
              <a:t>8/21/25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34C784-97FC-E641-A5B8-86217AE4BE70}" type="slidenum">
              <a:rPr lang="en-US" smtClean="0"/>
              <a:t>‹#›</a:t>
            </a:fld>
            <a:endParaRPr lang="en-US"/>
          </a:p>
        </p:txBody>
      </p:sp>
    </p:spTree>
    <p:extLst>
      <p:ext uri="{BB962C8B-B14F-4D97-AF65-F5344CB8AC3E}">
        <p14:creationId xmlns:p14="http://schemas.microsoft.com/office/powerpoint/2010/main" val="454489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Rot="1" noChangeAspect="1" noChangeArrowheads="1" noTextEdit="1"/>
          </p:cNvSpPr>
          <p:nvPr>
            <p:ph type="sldImg"/>
          </p:nvPr>
        </p:nvSpPr>
        <p:spPr>
          <a:xfrm>
            <a:off x="381000" y="685800"/>
            <a:ext cx="6096000" cy="3429000"/>
          </a:xfrm>
          <a:ln/>
        </p:spPr>
      </p:sp>
      <p:sp>
        <p:nvSpPr>
          <p:cNvPr id="24576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294826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34C784-97FC-E641-A5B8-86217AE4BE70}" type="slidenum">
              <a:rPr lang="en-US" smtClean="0"/>
              <a:t>7</a:t>
            </a:fld>
            <a:endParaRPr lang="en-US"/>
          </a:p>
        </p:txBody>
      </p:sp>
    </p:spTree>
    <p:extLst>
      <p:ext uri="{BB962C8B-B14F-4D97-AF65-F5344CB8AC3E}">
        <p14:creationId xmlns:p14="http://schemas.microsoft.com/office/powerpoint/2010/main" val="4254345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1D19F-089A-1234-3A0B-D7170F189B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E1A54E-FBB6-2497-9C25-1A4AA63F91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D6FAC2-F4BF-CAC2-1856-FBA518EFF162}"/>
              </a:ext>
            </a:extLst>
          </p:cNvPr>
          <p:cNvSpPr>
            <a:spLocks noGrp="1"/>
          </p:cNvSpPr>
          <p:nvPr>
            <p:ph type="dt" sz="half" idx="10"/>
          </p:nvPr>
        </p:nvSpPr>
        <p:spPr/>
        <p:txBody>
          <a:bodyPr/>
          <a:lstStyle/>
          <a:p>
            <a:fld id="{EBA38C7B-2CD7-D542-924F-062411AE6D72}" type="datetime1">
              <a:rPr lang="en-US" smtClean="0"/>
              <a:t>8/21/25</a:t>
            </a:fld>
            <a:endParaRPr lang="en-US"/>
          </a:p>
        </p:txBody>
      </p:sp>
      <p:sp>
        <p:nvSpPr>
          <p:cNvPr id="5" name="Footer Placeholder 4">
            <a:extLst>
              <a:ext uri="{FF2B5EF4-FFF2-40B4-BE49-F238E27FC236}">
                <a16:creationId xmlns:a16="http://schemas.microsoft.com/office/drawing/2014/main" id="{BC85DA47-DA2A-28B8-94AB-D64D43A70B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23EF95-9E7C-45C2-9310-955F528C72EF}"/>
              </a:ext>
            </a:extLst>
          </p:cNvPr>
          <p:cNvSpPr>
            <a:spLocks noGrp="1"/>
          </p:cNvSpPr>
          <p:nvPr>
            <p:ph type="sldNum" sz="quarter" idx="12"/>
          </p:nvPr>
        </p:nvSpPr>
        <p:spPr/>
        <p:txBody>
          <a:bodyPr/>
          <a:lstStyle/>
          <a:p>
            <a:fld id="{549FAD4F-1D10-9249-9BA7-252E27A8E81C}" type="slidenum">
              <a:rPr lang="en-US" smtClean="0"/>
              <a:t>‹#›</a:t>
            </a:fld>
            <a:endParaRPr lang="en-US"/>
          </a:p>
        </p:txBody>
      </p:sp>
    </p:spTree>
    <p:extLst>
      <p:ext uri="{BB962C8B-B14F-4D97-AF65-F5344CB8AC3E}">
        <p14:creationId xmlns:p14="http://schemas.microsoft.com/office/powerpoint/2010/main" val="691436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EB40F-3B01-7D06-B093-52A92F89E0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76B28F-7E52-BA91-64D0-D41E364C74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363890-3FA8-32BA-6A4C-7890CE6E4685}"/>
              </a:ext>
            </a:extLst>
          </p:cNvPr>
          <p:cNvSpPr>
            <a:spLocks noGrp="1"/>
          </p:cNvSpPr>
          <p:nvPr>
            <p:ph type="dt" sz="half" idx="10"/>
          </p:nvPr>
        </p:nvSpPr>
        <p:spPr/>
        <p:txBody>
          <a:bodyPr/>
          <a:lstStyle/>
          <a:p>
            <a:fld id="{82CC499A-01E5-FE40-8D32-5F865602FBED}" type="datetime1">
              <a:rPr lang="en-US" smtClean="0"/>
              <a:t>8/21/25</a:t>
            </a:fld>
            <a:endParaRPr lang="en-US"/>
          </a:p>
        </p:txBody>
      </p:sp>
      <p:sp>
        <p:nvSpPr>
          <p:cNvPr id="5" name="Footer Placeholder 4">
            <a:extLst>
              <a:ext uri="{FF2B5EF4-FFF2-40B4-BE49-F238E27FC236}">
                <a16:creationId xmlns:a16="http://schemas.microsoft.com/office/drawing/2014/main" id="{9933C50E-14B4-E90B-85BE-A56A28CD0E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9E7B64-FE03-B967-5317-214F917B239D}"/>
              </a:ext>
            </a:extLst>
          </p:cNvPr>
          <p:cNvSpPr>
            <a:spLocks noGrp="1"/>
          </p:cNvSpPr>
          <p:nvPr>
            <p:ph type="sldNum" sz="quarter" idx="12"/>
          </p:nvPr>
        </p:nvSpPr>
        <p:spPr/>
        <p:txBody>
          <a:bodyPr/>
          <a:lstStyle/>
          <a:p>
            <a:fld id="{549FAD4F-1D10-9249-9BA7-252E27A8E81C}" type="slidenum">
              <a:rPr lang="en-US" smtClean="0"/>
              <a:t>‹#›</a:t>
            </a:fld>
            <a:endParaRPr lang="en-US"/>
          </a:p>
        </p:txBody>
      </p:sp>
    </p:spTree>
    <p:extLst>
      <p:ext uri="{BB962C8B-B14F-4D97-AF65-F5344CB8AC3E}">
        <p14:creationId xmlns:p14="http://schemas.microsoft.com/office/powerpoint/2010/main" val="3860929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0670BF-E26D-D093-CAC0-0220BC66596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547D4B-C425-6C55-7A34-AF15D611F6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A02858-D656-D056-614C-BE6FDC63F98E}"/>
              </a:ext>
            </a:extLst>
          </p:cNvPr>
          <p:cNvSpPr>
            <a:spLocks noGrp="1"/>
          </p:cNvSpPr>
          <p:nvPr>
            <p:ph type="dt" sz="half" idx="10"/>
          </p:nvPr>
        </p:nvSpPr>
        <p:spPr/>
        <p:txBody>
          <a:bodyPr/>
          <a:lstStyle/>
          <a:p>
            <a:fld id="{C192AC37-4456-6849-ADE7-4746A14CF789}" type="datetime1">
              <a:rPr lang="en-US" smtClean="0"/>
              <a:t>8/21/25</a:t>
            </a:fld>
            <a:endParaRPr lang="en-US"/>
          </a:p>
        </p:txBody>
      </p:sp>
      <p:sp>
        <p:nvSpPr>
          <p:cNvPr id="5" name="Footer Placeholder 4">
            <a:extLst>
              <a:ext uri="{FF2B5EF4-FFF2-40B4-BE49-F238E27FC236}">
                <a16:creationId xmlns:a16="http://schemas.microsoft.com/office/drawing/2014/main" id="{069FCEE3-75E9-3034-1A4B-110A5DE061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B8B2E8-7E2A-2DA4-5321-69E3BB850FC9}"/>
              </a:ext>
            </a:extLst>
          </p:cNvPr>
          <p:cNvSpPr>
            <a:spLocks noGrp="1"/>
          </p:cNvSpPr>
          <p:nvPr>
            <p:ph type="sldNum" sz="quarter" idx="12"/>
          </p:nvPr>
        </p:nvSpPr>
        <p:spPr/>
        <p:txBody>
          <a:bodyPr/>
          <a:lstStyle/>
          <a:p>
            <a:fld id="{549FAD4F-1D10-9249-9BA7-252E27A8E81C}" type="slidenum">
              <a:rPr lang="en-US" smtClean="0"/>
              <a:t>‹#›</a:t>
            </a:fld>
            <a:endParaRPr lang="en-US"/>
          </a:p>
        </p:txBody>
      </p:sp>
    </p:spTree>
    <p:extLst>
      <p:ext uri="{BB962C8B-B14F-4D97-AF65-F5344CB8AC3E}">
        <p14:creationId xmlns:p14="http://schemas.microsoft.com/office/powerpoint/2010/main" val="1912478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D9CD4-6100-C766-411A-763844AF52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E46E42-ADC5-86D8-47E8-37BF30A0F3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9F9FF6-C10F-4448-7D98-6FE576975324}"/>
              </a:ext>
            </a:extLst>
          </p:cNvPr>
          <p:cNvSpPr>
            <a:spLocks noGrp="1"/>
          </p:cNvSpPr>
          <p:nvPr>
            <p:ph type="dt" sz="half" idx="10"/>
          </p:nvPr>
        </p:nvSpPr>
        <p:spPr/>
        <p:txBody>
          <a:bodyPr/>
          <a:lstStyle/>
          <a:p>
            <a:fld id="{B1A5BD01-E7D9-4C4B-9524-7CFAF10327A6}" type="datetime1">
              <a:rPr lang="en-US" smtClean="0"/>
              <a:t>8/21/25</a:t>
            </a:fld>
            <a:endParaRPr lang="en-US"/>
          </a:p>
        </p:txBody>
      </p:sp>
      <p:sp>
        <p:nvSpPr>
          <p:cNvPr id="5" name="Footer Placeholder 4">
            <a:extLst>
              <a:ext uri="{FF2B5EF4-FFF2-40B4-BE49-F238E27FC236}">
                <a16:creationId xmlns:a16="http://schemas.microsoft.com/office/drawing/2014/main" id="{8B33CD0B-51EB-C5AB-B25D-FC8F5FBA3E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FE2328-EA65-D9F2-C852-6BDDFFCE4657}"/>
              </a:ext>
            </a:extLst>
          </p:cNvPr>
          <p:cNvSpPr>
            <a:spLocks noGrp="1"/>
          </p:cNvSpPr>
          <p:nvPr>
            <p:ph type="sldNum" sz="quarter" idx="12"/>
          </p:nvPr>
        </p:nvSpPr>
        <p:spPr/>
        <p:txBody>
          <a:bodyPr/>
          <a:lstStyle/>
          <a:p>
            <a:fld id="{549FAD4F-1D10-9249-9BA7-252E27A8E81C}" type="slidenum">
              <a:rPr lang="en-US" smtClean="0"/>
              <a:t>‹#›</a:t>
            </a:fld>
            <a:endParaRPr lang="en-US"/>
          </a:p>
        </p:txBody>
      </p:sp>
    </p:spTree>
    <p:extLst>
      <p:ext uri="{BB962C8B-B14F-4D97-AF65-F5344CB8AC3E}">
        <p14:creationId xmlns:p14="http://schemas.microsoft.com/office/powerpoint/2010/main" val="1386076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81DE2-AD35-1938-B0AA-6C059C63B4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A403DA-D746-CDC5-CF10-7E38E555145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0C6A1A-D788-58C9-8B0D-22E4A285AF71}"/>
              </a:ext>
            </a:extLst>
          </p:cNvPr>
          <p:cNvSpPr>
            <a:spLocks noGrp="1"/>
          </p:cNvSpPr>
          <p:nvPr>
            <p:ph type="dt" sz="half" idx="10"/>
          </p:nvPr>
        </p:nvSpPr>
        <p:spPr/>
        <p:txBody>
          <a:bodyPr/>
          <a:lstStyle/>
          <a:p>
            <a:fld id="{C0311F66-54C0-764F-9B3F-B6F2DFB642E9}" type="datetime1">
              <a:rPr lang="en-US" smtClean="0"/>
              <a:t>8/21/25</a:t>
            </a:fld>
            <a:endParaRPr lang="en-US"/>
          </a:p>
        </p:txBody>
      </p:sp>
      <p:sp>
        <p:nvSpPr>
          <p:cNvPr id="5" name="Footer Placeholder 4">
            <a:extLst>
              <a:ext uri="{FF2B5EF4-FFF2-40B4-BE49-F238E27FC236}">
                <a16:creationId xmlns:a16="http://schemas.microsoft.com/office/drawing/2014/main" id="{9972159B-CDAC-96D3-31F4-648516665C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DEDA7F-C93E-5B1B-5FF3-E6EB1D574D7F}"/>
              </a:ext>
            </a:extLst>
          </p:cNvPr>
          <p:cNvSpPr>
            <a:spLocks noGrp="1"/>
          </p:cNvSpPr>
          <p:nvPr>
            <p:ph type="sldNum" sz="quarter" idx="12"/>
          </p:nvPr>
        </p:nvSpPr>
        <p:spPr/>
        <p:txBody>
          <a:bodyPr/>
          <a:lstStyle/>
          <a:p>
            <a:fld id="{549FAD4F-1D10-9249-9BA7-252E27A8E81C}" type="slidenum">
              <a:rPr lang="en-US" smtClean="0"/>
              <a:t>‹#›</a:t>
            </a:fld>
            <a:endParaRPr lang="en-US"/>
          </a:p>
        </p:txBody>
      </p:sp>
    </p:spTree>
    <p:extLst>
      <p:ext uri="{BB962C8B-B14F-4D97-AF65-F5344CB8AC3E}">
        <p14:creationId xmlns:p14="http://schemas.microsoft.com/office/powerpoint/2010/main" val="2598001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1952D-E01E-2F77-07F2-C8D1721ABA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F05546-7D1E-00F3-1CB3-9BE20F2F43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BE2963B-B816-B974-589D-65F0E50C92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49A6245-2FA9-9B55-41B6-4382A6520665}"/>
              </a:ext>
            </a:extLst>
          </p:cNvPr>
          <p:cNvSpPr>
            <a:spLocks noGrp="1"/>
          </p:cNvSpPr>
          <p:nvPr>
            <p:ph type="dt" sz="half" idx="10"/>
          </p:nvPr>
        </p:nvSpPr>
        <p:spPr/>
        <p:txBody>
          <a:bodyPr/>
          <a:lstStyle/>
          <a:p>
            <a:fld id="{C58F6491-DA1B-E545-9D8A-25BB3013155C}" type="datetime1">
              <a:rPr lang="en-US" smtClean="0"/>
              <a:t>8/21/25</a:t>
            </a:fld>
            <a:endParaRPr lang="en-US"/>
          </a:p>
        </p:txBody>
      </p:sp>
      <p:sp>
        <p:nvSpPr>
          <p:cNvPr id="6" name="Footer Placeholder 5">
            <a:extLst>
              <a:ext uri="{FF2B5EF4-FFF2-40B4-BE49-F238E27FC236}">
                <a16:creationId xmlns:a16="http://schemas.microsoft.com/office/drawing/2014/main" id="{C46F19F2-AA08-1455-B4B3-413F4D62C6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B7FB91-45BF-0232-5BE5-76D67C9623C2}"/>
              </a:ext>
            </a:extLst>
          </p:cNvPr>
          <p:cNvSpPr>
            <a:spLocks noGrp="1"/>
          </p:cNvSpPr>
          <p:nvPr>
            <p:ph type="sldNum" sz="quarter" idx="12"/>
          </p:nvPr>
        </p:nvSpPr>
        <p:spPr/>
        <p:txBody>
          <a:bodyPr/>
          <a:lstStyle/>
          <a:p>
            <a:fld id="{549FAD4F-1D10-9249-9BA7-252E27A8E81C}" type="slidenum">
              <a:rPr lang="en-US" smtClean="0"/>
              <a:t>‹#›</a:t>
            </a:fld>
            <a:endParaRPr lang="en-US"/>
          </a:p>
        </p:txBody>
      </p:sp>
    </p:spTree>
    <p:extLst>
      <p:ext uri="{BB962C8B-B14F-4D97-AF65-F5344CB8AC3E}">
        <p14:creationId xmlns:p14="http://schemas.microsoft.com/office/powerpoint/2010/main" val="3258170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1688A-11EC-6BB6-8EF0-334CB853A9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EA3C34-5B8C-19D6-C12E-D7C7CC14F0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B4A5F1-955F-CFB9-2A90-0843170020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006467-8B6A-C595-6949-28FABB5211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738A21-0B4B-2B01-D5D5-DFBFA392D34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FFF391-5EC2-FFD7-A220-4AAAEB6ACC6F}"/>
              </a:ext>
            </a:extLst>
          </p:cNvPr>
          <p:cNvSpPr>
            <a:spLocks noGrp="1"/>
          </p:cNvSpPr>
          <p:nvPr>
            <p:ph type="dt" sz="half" idx="10"/>
          </p:nvPr>
        </p:nvSpPr>
        <p:spPr/>
        <p:txBody>
          <a:bodyPr/>
          <a:lstStyle/>
          <a:p>
            <a:fld id="{03D73951-A1B8-5242-A962-2CD662911C30}" type="datetime1">
              <a:rPr lang="en-US" smtClean="0"/>
              <a:t>8/21/25</a:t>
            </a:fld>
            <a:endParaRPr lang="en-US"/>
          </a:p>
        </p:txBody>
      </p:sp>
      <p:sp>
        <p:nvSpPr>
          <p:cNvPr id="8" name="Footer Placeholder 7">
            <a:extLst>
              <a:ext uri="{FF2B5EF4-FFF2-40B4-BE49-F238E27FC236}">
                <a16:creationId xmlns:a16="http://schemas.microsoft.com/office/drawing/2014/main" id="{E34C4F72-6DA8-188B-7710-AF87B1ADE86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798C22-EA92-2885-E436-8F1B05DA065F}"/>
              </a:ext>
            </a:extLst>
          </p:cNvPr>
          <p:cNvSpPr>
            <a:spLocks noGrp="1"/>
          </p:cNvSpPr>
          <p:nvPr>
            <p:ph type="sldNum" sz="quarter" idx="12"/>
          </p:nvPr>
        </p:nvSpPr>
        <p:spPr/>
        <p:txBody>
          <a:bodyPr/>
          <a:lstStyle/>
          <a:p>
            <a:fld id="{549FAD4F-1D10-9249-9BA7-252E27A8E81C}" type="slidenum">
              <a:rPr lang="en-US" smtClean="0"/>
              <a:t>‹#›</a:t>
            </a:fld>
            <a:endParaRPr lang="en-US"/>
          </a:p>
        </p:txBody>
      </p:sp>
    </p:spTree>
    <p:extLst>
      <p:ext uri="{BB962C8B-B14F-4D97-AF65-F5344CB8AC3E}">
        <p14:creationId xmlns:p14="http://schemas.microsoft.com/office/powerpoint/2010/main" val="2603104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4990E-62FE-59FD-B806-988155BF92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09A5DD0-0ED7-275E-F4E9-76D6DA485F3B}"/>
              </a:ext>
            </a:extLst>
          </p:cNvPr>
          <p:cNvSpPr>
            <a:spLocks noGrp="1"/>
          </p:cNvSpPr>
          <p:nvPr>
            <p:ph type="dt" sz="half" idx="10"/>
          </p:nvPr>
        </p:nvSpPr>
        <p:spPr/>
        <p:txBody>
          <a:bodyPr/>
          <a:lstStyle/>
          <a:p>
            <a:fld id="{52FE4F15-427B-C742-9FF7-13CCBA12D72E}" type="datetime1">
              <a:rPr lang="en-US" smtClean="0"/>
              <a:t>8/21/25</a:t>
            </a:fld>
            <a:endParaRPr lang="en-US"/>
          </a:p>
        </p:txBody>
      </p:sp>
      <p:sp>
        <p:nvSpPr>
          <p:cNvPr id="4" name="Footer Placeholder 3">
            <a:extLst>
              <a:ext uri="{FF2B5EF4-FFF2-40B4-BE49-F238E27FC236}">
                <a16:creationId xmlns:a16="http://schemas.microsoft.com/office/drawing/2014/main" id="{5F521010-7D1D-38FC-7389-EA433672E0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ECDCA8-1495-B835-9171-D15D310B20E6}"/>
              </a:ext>
            </a:extLst>
          </p:cNvPr>
          <p:cNvSpPr>
            <a:spLocks noGrp="1"/>
          </p:cNvSpPr>
          <p:nvPr>
            <p:ph type="sldNum" sz="quarter" idx="12"/>
          </p:nvPr>
        </p:nvSpPr>
        <p:spPr/>
        <p:txBody>
          <a:bodyPr/>
          <a:lstStyle/>
          <a:p>
            <a:fld id="{549FAD4F-1D10-9249-9BA7-252E27A8E81C}" type="slidenum">
              <a:rPr lang="en-US" smtClean="0"/>
              <a:t>‹#›</a:t>
            </a:fld>
            <a:endParaRPr lang="en-US"/>
          </a:p>
        </p:txBody>
      </p:sp>
    </p:spTree>
    <p:extLst>
      <p:ext uri="{BB962C8B-B14F-4D97-AF65-F5344CB8AC3E}">
        <p14:creationId xmlns:p14="http://schemas.microsoft.com/office/powerpoint/2010/main" val="2814392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C93782-00A4-5191-86C7-BDB1D69685E2}"/>
              </a:ext>
            </a:extLst>
          </p:cNvPr>
          <p:cNvSpPr>
            <a:spLocks noGrp="1"/>
          </p:cNvSpPr>
          <p:nvPr>
            <p:ph type="dt" sz="half" idx="10"/>
          </p:nvPr>
        </p:nvSpPr>
        <p:spPr/>
        <p:txBody>
          <a:bodyPr/>
          <a:lstStyle/>
          <a:p>
            <a:fld id="{073300B2-4A99-3248-9B54-287B8A3EBCDB}" type="datetime1">
              <a:rPr lang="en-US" smtClean="0"/>
              <a:t>8/21/25</a:t>
            </a:fld>
            <a:endParaRPr lang="en-US"/>
          </a:p>
        </p:txBody>
      </p:sp>
      <p:sp>
        <p:nvSpPr>
          <p:cNvPr id="3" name="Footer Placeholder 2">
            <a:extLst>
              <a:ext uri="{FF2B5EF4-FFF2-40B4-BE49-F238E27FC236}">
                <a16:creationId xmlns:a16="http://schemas.microsoft.com/office/drawing/2014/main" id="{09834F6D-5D59-16C2-8A85-1141B1EEFF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132DD7-A348-308E-2EC2-61D6E50CC33D}"/>
              </a:ext>
            </a:extLst>
          </p:cNvPr>
          <p:cNvSpPr>
            <a:spLocks noGrp="1"/>
          </p:cNvSpPr>
          <p:nvPr>
            <p:ph type="sldNum" sz="quarter" idx="12"/>
          </p:nvPr>
        </p:nvSpPr>
        <p:spPr/>
        <p:txBody>
          <a:bodyPr/>
          <a:lstStyle/>
          <a:p>
            <a:fld id="{549FAD4F-1D10-9249-9BA7-252E27A8E81C}" type="slidenum">
              <a:rPr lang="en-US" smtClean="0"/>
              <a:t>‹#›</a:t>
            </a:fld>
            <a:endParaRPr lang="en-US"/>
          </a:p>
        </p:txBody>
      </p:sp>
    </p:spTree>
    <p:extLst>
      <p:ext uri="{BB962C8B-B14F-4D97-AF65-F5344CB8AC3E}">
        <p14:creationId xmlns:p14="http://schemas.microsoft.com/office/powerpoint/2010/main" val="1004855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E4EEF-9BB6-BF17-B5AB-BC063F511F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BC8E006-0008-C037-AD56-3411BC1D6D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D6A4AA-2A27-CD2B-29EA-F0510F8972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C6EABF-2DB7-3305-CB44-55DEB592FC08}"/>
              </a:ext>
            </a:extLst>
          </p:cNvPr>
          <p:cNvSpPr>
            <a:spLocks noGrp="1"/>
          </p:cNvSpPr>
          <p:nvPr>
            <p:ph type="dt" sz="half" idx="10"/>
          </p:nvPr>
        </p:nvSpPr>
        <p:spPr/>
        <p:txBody>
          <a:bodyPr/>
          <a:lstStyle/>
          <a:p>
            <a:fld id="{C5996D4E-7335-844E-A80C-2DA16C304B0A}" type="datetime1">
              <a:rPr lang="en-US" smtClean="0"/>
              <a:t>8/21/25</a:t>
            </a:fld>
            <a:endParaRPr lang="en-US"/>
          </a:p>
        </p:txBody>
      </p:sp>
      <p:sp>
        <p:nvSpPr>
          <p:cNvPr id="6" name="Footer Placeholder 5">
            <a:extLst>
              <a:ext uri="{FF2B5EF4-FFF2-40B4-BE49-F238E27FC236}">
                <a16:creationId xmlns:a16="http://schemas.microsoft.com/office/drawing/2014/main" id="{A27221EF-C580-27F3-65EE-EE0AFAED5E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B07554-D7D4-2285-091E-3D6ADBF5F80B}"/>
              </a:ext>
            </a:extLst>
          </p:cNvPr>
          <p:cNvSpPr>
            <a:spLocks noGrp="1"/>
          </p:cNvSpPr>
          <p:nvPr>
            <p:ph type="sldNum" sz="quarter" idx="12"/>
          </p:nvPr>
        </p:nvSpPr>
        <p:spPr/>
        <p:txBody>
          <a:bodyPr/>
          <a:lstStyle/>
          <a:p>
            <a:fld id="{549FAD4F-1D10-9249-9BA7-252E27A8E81C}" type="slidenum">
              <a:rPr lang="en-US" smtClean="0"/>
              <a:t>‹#›</a:t>
            </a:fld>
            <a:endParaRPr lang="en-US"/>
          </a:p>
        </p:txBody>
      </p:sp>
    </p:spTree>
    <p:extLst>
      <p:ext uri="{BB962C8B-B14F-4D97-AF65-F5344CB8AC3E}">
        <p14:creationId xmlns:p14="http://schemas.microsoft.com/office/powerpoint/2010/main" val="2596438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D18E4-8591-BA72-DF45-5DF0710824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93192B-A8A8-30A5-65EF-DCF4A4C23D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1E8D88-8CA0-667E-E895-7A4DF6F4E6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269D64-729A-2450-9B0A-F8DCA9039872}"/>
              </a:ext>
            </a:extLst>
          </p:cNvPr>
          <p:cNvSpPr>
            <a:spLocks noGrp="1"/>
          </p:cNvSpPr>
          <p:nvPr>
            <p:ph type="dt" sz="half" idx="10"/>
          </p:nvPr>
        </p:nvSpPr>
        <p:spPr/>
        <p:txBody>
          <a:bodyPr/>
          <a:lstStyle/>
          <a:p>
            <a:fld id="{AC07B924-382D-674E-AA60-31FE0DA1CB09}" type="datetime1">
              <a:rPr lang="en-US" smtClean="0"/>
              <a:t>8/21/25</a:t>
            </a:fld>
            <a:endParaRPr lang="en-US"/>
          </a:p>
        </p:txBody>
      </p:sp>
      <p:sp>
        <p:nvSpPr>
          <p:cNvPr id="6" name="Footer Placeholder 5">
            <a:extLst>
              <a:ext uri="{FF2B5EF4-FFF2-40B4-BE49-F238E27FC236}">
                <a16:creationId xmlns:a16="http://schemas.microsoft.com/office/drawing/2014/main" id="{1E7466BA-303C-7042-BB31-C106521241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681066-825D-4CDD-3E42-2D1217162C35}"/>
              </a:ext>
            </a:extLst>
          </p:cNvPr>
          <p:cNvSpPr>
            <a:spLocks noGrp="1"/>
          </p:cNvSpPr>
          <p:nvPr>
            <p:ph type="sldNum" sz="quarter" idx="12"/>
          </p:nvPr>
        </p:nvSpPr>
        <p:spPr/>
        <p:txBody>
          <a:bodyPr/>
          <a:lstStyle/>
          <a:p>
            <a:fld id="{549FAD4F-1D10-9249-9BA7-252E27A8E81C}" type="slidenum">
              <a:rPr lang="en-US" smtClean="0"/>
              <a:t>‹#›</a:t>
            </a:fld>
            <a:endParaRPr lang="en-US"/>
          </a:p>
        </p:txBody>
      </p:sp>
    </p:spTree>
    <p:extLst>
      <p:ext uri="{BB962C8B-B14F-4D97-AF65-F5344CB8AC3E}">
        <p14:creationId xmlns:p14="http://schemas.microsoft.com/office/powerpoint/2010/main" val="3410961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4EE20C-0402-4384-95A8-D74BE82E31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58459F-B4B0-4554-3DD6-AE890E1E25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EDAA25-CB58-2E1B-FC06-5BB397BD72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9B8B4F2-011B-1542-AFB1-4CB0C90F97D0}" type="datetime1">
              <a:rPr lang="en-US" smtClean="0"/>
              <a:t>8/21/25</a:t>
            </a:fld>
            <a:endParaRPr lang="en-US"/>
          </a:p>
        </p:txBody>
      </p:sp>
      <p:sp>
        <p:nvSpPr>
          <p:cNvPr id="5" name="Footer Placeholder 4">
            <a:extLst>
              <a:ext uri="{FF2B5EF4-FFF2-40B4-BE49-F238E27FC236}">
                <a16:creationId xmlns:a16="http://schemas.microsoft.com/office/drawing/2014/main" id="{880BE5FB-7354-854F-6272-3566DE307F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819A167-43A0-6B02-5B5D-0B9A60B0FC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49FAD4F-1D10-9249-9BA7-252E27A8E81C}" type="slidenum">
              <a:rPr lang="en-US" smtClean="0"/>
              <a:t>‹#›</a:t>
            </a:fld>
            <a:endParaRPr lang="en-US"/>
          </a:p>
        </p:txBody>
      </p:sp>
    </p:spTree>
    <p:extLst>
      <p:ext uri="{BB962C8B-B14F-4D97-AF65-F5344CB8AC3E}">
        <p14:creationId xmlns:p14="http://schemas.microsoft.com/office/powerpoint/2010/main" val="3784265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740" name="Picture 4" descr="storm1"/>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797"/>
          <a:stretch/>
        </p:blipFill>
        <p:spPr bwMode="auto">
          <a:xfrm>
            <a:off x="1524003" y="61992"/>
            <a:ext cx="9143999" cy="6796007"/>
          </a:xfrm>
          <a:prstGeom prst="rect">
            <a:avLst/>
          </a:prstGeom>
          <a:noFill/>
          <a:extLst>
            <a:ext uri="{909E8E84-426E-40dd-AFC4-6F175D3DCCD1}">
              <a14:hiddenFill xmlns:a14="http://schemas.microsoft.com/office/drawing/2010/main" xmlns="">
                <a:solidFill>
                  <a:srgbClr val="FFFFFF"/>
                </a:solidFill>
              </a14:hiddenFill>
            </a:ext>
          </a:extLst>
        </p:spPr>
      </p:pic>
      <p:sp>
        <p:nvSpPr>
          <p:cNvPr id="244742" name="Rectangle 6"/>
          <p:cNvSpPr>
            <a:spLocks noChangeArrowheads="1"/>
          </p:cNvSpPr>
          <p:nvPr/>
        </p:nvSpPr>
        <p:spPr bwMode="auto">
          <a:xfrm>
            <a:off x="2179530" y="921270"/>
            <a:ext cx="8242126" cy="55707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endParaRPr lang="en-US" altLang="en-US" sz="1600" b="1" dirty="0">
              <a:solidFill>
                <a:schemeClr val="bg2">
                  <a:lumMod val="40000"/>
                  <a:lumOff val="60000"/>
                </a:schemeClr>
              </a:solidFill>
              <a:cs typeface="Arial" charset="0"/>
            </a:endParaRPr>
          </a:p>
          <a:p>
            <a:pPr algn="ctr"/>
            <a:endParaRPr lang="en-US" altLang="en-US" sz="1600" b="1" dirty="0">
              <a:solidFill>
                <a:schemeClr val="bg2">
                  <a:lumMod val="40000"/>
                  <a:lumOff val="60000"/>
                </a:schemeClr>
              </a:solidFill>
              <a:cs typeface="Arial" charset="0"/>
            </a:endParaRPr>
          </a:p>
          <a:p>
            <a:pPr algn="ctr" fontAlgn="base">
              <a:spcAft>
                <a:spcPct val="0"/>
              </a:spcAft>
            </a:pPr>
            <a:r>
              <a:rPr lang="en-US" sz="2800" b="1" dirty="0">
                <a:latin typeface="Helvetica" pitchFamily="2" charset="0"/>
              </a:rPr>
              <a:t>Observations of Lightning NO</a:t>
            </a:r>
            <a:r>
              <a:rPr lang="en-US" sz="2800" b="1" baseline="-25000" dirty="0">
                <a:latin typeface="Helvetica" pitchFamily="2" charset="0"/>
              </a:rPr>
              <a:t>x</a:t>
            </a:r>
            <a:r>
              <a:rPr lang="en-US" sz="2800" b="1" dirty="0">
                <a:latin typeface="Helvetica" pitchFamily="2" charset="0"/>
              </a:rPr>
              <a:t> Production </a:t>
            </a:r>
            <a:br>
              <a:rPr lang="en-US" sz="2800" b="1" dirty="0">
                <a:latin typeface="Helvetica" pitchFamily="2" charset="0"/>
              </a:rPr>
            </a:br>
            <a:r>
              <a:rPr lang="en-US" sz="2800" b="1" dirty="0">
                <a:latin typeface="Helvetica" pitchFamily="2" charset="0"/>
              </a:rPr>
              <a:t>from TEMPO Case Studies over the U.S. </a:t>
            </a:r>
            <a:endParaRPr lang="en-US" altLang="en-US" sz="2800" b="1" dirty="0">
              <a:cs typeface="Arial" charset="0"/>
            </a:endParaRPr>
          </a:p>
          <a:p>
            <a:pPr algn="ctr"/>
            <a:endParaRPr lang="en-US" altLang="en-US" sz="1600" b="1" dirty="0">
              <a:cs typeface="Arial" charset="0"/>
            </a:endParaRPr>
          </a:p>
          <a:p>
            <a:pPr algn="ctr"/>
            <a:r>
              <a:rPr lang="en-US" sz="2400" b="1" dirty="0">
                <a:latin typeface="Helvetica" pitchFamily="2" charset="0"/>
              </a:rPr>
              <a:t>Dale Allen</a:t>
            </a:r>
            <a:r>
              <a:rPr lang="en-US" sz="2400" b="1" baseline="30000" dirty="0">
                <a:latin typeface="Helvetica" pitchFamily="2" charset="0"/>
              </a:rPr>
              <a:t>1</a:t>
            </a:r>
            <a:endParaRPr lang="en-US" sz="2400" b="1" dirty="0">
              <a:latin typeface="Helvetica" pitchFamily="2" charset="0"/>
            </a:endParaRPr>
          </a:p>
          <a:p>
            <a:pPr algn="ctr"/>
            <a:r>
              <a:rPr lang="en-US" sz="2000" b="1" dirty="0">
                <a:latin typeface="Helvetica" pitchFamily="2" charset="0"/>
              </a:rPr>
              <a:t>Kenneth Pickering</a:t>
            </a:r>
            <a:r>
              <a:rPr lang="en-US" sz="2000" b="1" baseline="30000" dirty="0">
                <a:latin typeface="Helvetica" pitchFamily="2" charset="0"/>
              </a:rPr>
              <a:t>1</a:t>
            </a:r>
            <a:r>
              <a:rPr lang="en-US" sz="2000" b="1" dirty="0">
                <a:latin typeface="Helvetica" pitchFamily="2" charset="0"/>
              </a:rPr>
              <a:t>, Eric Bucsela</a:t>
            </a:r>
            <a:r>
              <a:rPr lang="en-US" sz="2000" b="1" baseline="30000" dirty="0">
                <a:latin typeface="Helvetica" pitchFamily="2" charset="0"/>
              </a:rPr>
              <a:t>2</a:t>
            </a:r>
            <a:r>
              <a:rPr lang="en-US" sz="2000" b="1" dirty="0">
                <a:latin typeface="Helvetica" pitchFamily="2" charset="0"/>
              </a:rPr>
              <a:t>, </a:t>
            </a:r>
          </a:p>
          <a:p>
            <a:pPr algn="ctr"/>
            <a:r>
              <a:rPr lang="en-US" sz="2000" b="1" dirty="0">
                <a:latin typeface="Helvetica" pitchFamily="2" charset="0"/>
              </a:rPr>
              <a:t>Katrina Virts</a:t>
            </a:r>
            <a:r>
              <a:rPr lang="en-US" sz="2000" b="1" baseline="30000" dirty="0">
                <a:latin typeface="Helvetica" pitchFamily="2" charset="0"/>
              </a:rPr>
              <a:t>3</a:t>
            </a:r>
            <a:r>
              <a:rPr lang="en-US" sz="2000" b="1" dirty="0">
                <a:latin typeface="Helvetica" pitchFamily="2" charset="0"/>
              </a:rPr>
              <a:t>, and Caroline Nowlan</a:t>
            </a:r>
            <a:r>
              <a:rPr lang="en-US" sz="2000" b="1" baseline="30000" dirty="0">
                <a:latin typeface="Helvetica" pitchFamily="2" charset="0"/>
              </a:rPr>
              <a:t>4</a:t>
            </a:r>
          </a:p>
          <a:p>
            <a:endParaRPr lang="en-US" sz="1600" b="1" baseline="30000" dirty="0">
              <a:solidFill>
                <a:srgbClr val="FFFF00"/>
              </a:solidFill>
              <a:latin typeface="Helvetica" pitchFamily="2" charset="0"/>
            </a:endParaRPr>
          </a:p>
          <a:p>
            <a:endParaRPr lang="en-US" sz="1600" b="1" baseline="30000" dirty="0">
              <a:solidFill>
                <a:srgbClr val="FFFF00"/>
              </a:solidFill>
              <a:latin typeface="Helvetica" pitchFamily="2" charset="0"/>
            </a:endParaRPr>
          </a:p>
          <a:p>
            <a:endParaRPr lang="en-US" sz="1600" b="1" baseline="30000" dirty="0">
              <a:solidFill>
                <a:srgbClr val="FFFF00"/>
              </a:solidFill>
              <a:latin typeface="Helvetica" pitchFamily="2" charset="0"/>
            </a:endParaRPr>
          </a:p>
          <a:p>
            <a:pPr algn="ctr"/>
            <a:r>
              <a:rPr lang="en-US" sz="2000" b="1" baseline="30000" dirty="0">
                <a:solidFill>
                  <a:srgbClr val="FFFF00"/>
                </a:solidFill>
                <a:latin typeface="Helvetica" pitchFamily="2" charset="0"/>
              </a:rPr>
              <a:t>1</a:t>
            </a:r>
            <a:r>
              <a:rPr lang="en-US" sz="2000" b="1" dirty="0">
                <a:solidFill>
                  <a:srgbClr val="FFFF00"/>
                </a:solidFill>
                <a:latin typeface="Helvetica" pitchFamily="2" charset="0"/>
              </a:rPr>
              <a:t>University of Maryland, College Park</a:t>
            </a:r>
          </a:p>
          <a:p>
            <a:pPr algn="ctr"/>
            <a:r>
              <a:rPr lang="en-US" sz="2000" b="1" baseline="30000" dirty="0">
                <a:solidFill>
                  <a:srgbClr val="FFFF00"/>
                </a:solidFill>
                <a:latin typeface="Helvetica" pitchFamily="2" charset="0"/>
              </a:rPr>
              <a:t>2</a:t>
            </a:r>
            <a:r>
              <a:rPr lang="en-US" sz="2000" b="1" dirty="0">
                <a:solidFill>
                  <a:srgbClr val="FFFF00"/>
                </a:solidFill>
                <a:latin typeface="Helvetica" pitchFamily="2" charset="0"/>
              </a:rPr>
              <a:t>Science Systems and Applications Inc (SSAI)</a:t>
            </a:r>
          </a:p>
          <a:p>
            <a:pPr algn="ctr"/>
            <a:r>
              <a:rPr lang="en-US" sz="2000" b="1" baseline="30000" dirty="0">
                <a:solidFill>
                  <a:srgbClr val="FFFF00"/>
                </a:solidFill>
                <a:latin typeface="Helvetica" pitchFamily="2" charset="0"/>
              </a:rPr>
              <a:t>3</a:t>
            </a:r>
            <a:r>
              <a:rPr lang="en-US" sz="2000" b="1" dirty="0">
                <a:solidFill>
                  <a:srgbClr val="FFFF00"/>
                </a:solidFill>
                <a:latin typeface="Helvetica" pitchFamily="2" charset="0"/>
              </a:rPr>
              <a:t>NASA Marshall Space Flight Center Impact</a:t>
            </a:r>
          </a:p>
          <a:p>
            <a:pPr algn="ctr"/>
            <a:r>
              <a:rPr lang="en-US" sz="2000" b="1" baseline="30000" dirty="0">
                <a:solidFill>
                  <a:srgbClr val="FFFF00"/>
                </a:solidFill>
                <a:latin typeface="Helvetica" pitchFamily="2" charset="0"/>
              </a:rPr>
              <a:t>4</a:t>
            </a:r>
            <a:r>
              <a:rPr lang="en-US" sz="2000" b="1" dirty="0">
                <a:solidFill>
                  <a:srgbClr val="FFFF00"/>
                </a:solidFill>
                <a:latin typeface="Helvetica" pitchFamily="2" charset="0"/>
              </a:rPr>
              <a:t>Center for Astrophysics, Harvard &amp; Smithsonian</a:t>
            </a:r>
          </a:p>
          <a:p>
            <a:pPr algn="ctr"/>
            <a:r>
              <a:rPr lang="en-US" sz="2000" b="1" dirty="0">
                <a:solidFill>
                  <a:srgbClr val="FFFF00"/>
                </a:solidFill>
                <a:latin typeface="Helvetica" pitchFamily="2" charset="0"/>
              </a:rPr>
              <a:t>TEMPO/GeoXO ACX STM (August 2025)</a:t>
            </a:r>
          </a:p>
          <a:p>
            <a:pPr algn="ctr"/>
            <a:endParaRPr lang="en-US" altLang="en-US" sz="1600" b="1" dirty="0">
              <a:solidFill>
                <a:srgbClr val="FFFF00"/>
              </a:solidFill>
              <a:cs typeface="Arial" charset="0"/>
            </a:endParaRPr>
          </a:p>
          <a:p>
            <a:pPr algn="ctr"/>
            <a:r>
              <a:rPr lang="en-US" altLang="en-US" sz="2000" dirty="0">
                <a:solidFill>
                  <a:srgbClr val="FFFF00"/>
                </a:solidFill>
                <a:cs typeface="Arial" charset="0"/>
              </a:rPr>
              <a:t>Photo of northeast Colorado STEREO storm </a:t>
            </a:r>
          </a:p>
          <a:p>
            <a:pPr algn="ctr"/>
            <a:r>
              <a:rPr lang="en-US" altLang="en-US" sz="2000" dirty="0">
                <a:solidFill>
                  <a:srgbClr val="FFFF00"/>
                </a:solidFill>
                <a:cs typeface="Arial" charset="0"/>
              </a:rPr>
              <a:t>Courtesy of K. Pickering</a:t>
            </a:r>
          </a:p>
        </p:txBody>
      </p:sp>
      <p:pic>
        <p:nvPicPr>
          <p:cNvPr id="6" name="Picture 3"/>
          <p:cNvPicPr>
            <a:picLocks noChangeAspect="1" noChangeArrowheads="1"/>
          </p:cNvPicPr>
          <p:nvPr/>
        </p:nvPicPr>
        <p:blipFill>
          <a:blip r:embed="rId4" cstate="print"/>
          <a:srcRect/>
          <a:stretch>
            <a:fillRect/>
          </a:stretch>
        </p:blipFill>
        <p:spPr bwMode="auto">
          <a:xfrm>
            <a:off x="1524000" y="5550408"/>
            <a:ext cx="1313434" cy="1307592"/>
          </a:xfrm>
          <a:prstGeom prst="rect">
            <a:avLst/>
          </a:prstGeom>
          <a:noFill/>
          <a:ln w="9525">
            <a:noFill/>
            <a:miter lim="800000"/>
            <a:headEnd/>
            <a:tailEnd/>
          </a:ln>
        </p:spPr>
      </p:pic>
      <p:pic>
        <p:nvPicPr>
          <p:cNvPr id="7" name="Picture 6" descr="NASA_logo.jpg"/>
          <p:cNvPicPr>
            <a:picLocks noChangeAspect="1"/>
          </p:cNvPicPr>
          <p:nvPr/>
        </p:nvPicPr>
        <p:blipFill>
          <a:blip r:embed="rId5" cstate="print"/>
          <a:stretch>
            <a:fillRect/>
          </a:stretch>
        </p:blipFill>
        <p:spPr>
          <a:xfrm>
            <a:off x="9122819" y="5669279"/>
            <a:ext cx="1566950" cy="1188720"/>
          </a:xfrm>
          <a:prstGeom prst="rect">
            <a:avLst/>
          </a:prstGeom>
        </p:spPr>
      </p:pic>
      <p:sp>
        <p:nvSpPr>
          <p:cNvPr id="3" name="Slide Number Placeholder 2"/>
          <p:cNvSpPr>
            <a:spLocks noGrp="1"/>
          </p:cNvSpPr>
          <p:nvPr>
            <p:ph type="sldNum" sz="quarter" idx="12"/>
          </p:nvPr>
        </p:nvSpPr>
        <p:spPr/>
        <p:txBody>
          <a:bodyPr/>
          <a:lstStyle/>
          <a:p>
            <a:fld id="{B77246F0-74F9-844F-9FF4-6B586EF41D21}" type="slidenum">
              <a:rPr lang="en-US" sz="1400" smtClean="0">
                <a:solidFill>
                  <a:srgbClr val="000000"/>
                </a:solidFill>
              </a:rPr>
              <a:pPr/>
              <a:t>1</a:t>
            </a:fld>
            <a:endParaRPr lang="en-US" sz="1400" dirty="0">
              <a:solidFill>
                <a:srgbClr val="000000"/>
              </a:solidFill>
            </a:endParaRPr>
          </a:p>
        </p:txBody>
      </p:sp>
      <p:pic>
        <p:nvPicPr>
          <p:cNvPr id="4" name="Picture 2" descr="TEMPO">
            <a:extLst>
              <a:ext uri="{FF2B5EF4-FFF2-40B4-BE49-F238E27FC236}">
                <a16:creationId xmlns:a16="http://schemas.microsoft.com/office/drawing/2014/main" id="{1858585F-2E3B-2DF8-C66E-47AFA864955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3998" y="67013"/>
            <a:ext cx="1656262" cy="13075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tempo logo">
            <a:extLst>
              <a:ext uri="{FF2B5EF4-FFF2-40B4-BE49-F238E27FC236}">
                <a16:creationId xmlns:a16="http://schemas.microsoft.com/office/drawing/2014/main" id="{8916F241-B4BF-4CEC-F0E1-5BD7B0BC4DA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41647" y="61991"/>
            <a:ext cx="1437968"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36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F45A06-27AC-67E9-610A-3557C4891DC7}"/>
              </a:ext>
            </a:extLst>
          </p:cNvPr>
          <p:cNvPicPr>
            <a:picLocks noChangeAspect="1"/>
          </p:cNvPicPr>
          <p:nvPr/>
        </p:nvPicPr>
        <p:blipFill>
          <a:blip r:embed="rId2"/>
          <a:stretch>
            <a:fillRect/>
          </a:stretch>
        </p:blipFill>
        <p:spPr>
          <a:xfrm>
            <a:off x="1442357" y="0"/>
            <a:ext cx="7772400" cy="5727031"/>
          </a:xfrm>
          <a:prstGeom prst="rect">
            <a:avLst/>
          </a:prstGeom>
        </p:spPr>
      </p:pic>
      <p:sp>
        <p:nvSpPr>
          <p:cNvPr id="5" name="TextBox 4">
            <a:extLst>
              <a:ext uri="{FF2B5EF4-FFF2-40B4-BE49-F238E27FC236}">
                <a16:creationId xmlns:a16="http://schemas.microsoft.com/office/drawing/2014/main" id="{A1DD2534-2552-68FB-3619-B8B89F082AF9}"/>
              </a:ext>
            </a:extLst>
          </p:cNvPr>
          <p:cNvSpPr txBox="1"/>
          <p:nvPr/>
        </p:nvSpPr>
        <p:spPr>
          <a:xfrm>
            <a:off x="8513805" y="729049"/>
            <a:ext cx="3069302" cy="2031325"/>
          </a:xfrm>
          <a:prstGeom prst="rect">
            <a:avLst/>
          </a:prstGeom>
          <a:noFill/>
        </p:spPr>
        <p:txBody>
          <a:bodyPr wrap="none" rtlCol="0">
            <a:spAutoFit/>
          </a:bodyPr>
          <a:lstStyle/>
          <a:p>
            <a:r>
              <a:rPr lang="en-US" dirty="0"/>
              <a:t>On June 20</a:t>
            </a:r>
            <a:r>
              <a:rPr lang="en-US" baseline="30000" dirty="0"/>
              <a:t>th</a:t>
            </a:r>
            <a:r>
              <a:rPr lang="en-US" dirty="0"/>
              <a:t>, TEMPO was run</a:t>
            </a:r>
          </a:p>
          <a:p>
            <a:r>
              <a:rPr lang="en-US" dirty="0"/>
              <a:t>in a special operation mode</a:t>
            </a:r>
          </a:p>
          <a:p>
            <a:endParaRPr lang="en-US" dirty="0"/>
          </a:p>
          <a:p>
            <a:endParaRPr lang="en-US" dirty="0"/>
          </a:p>
          <a:p>
            <a:r>
              <a:rPr lang="en-US" dirty="0"/>
              <a:t>This animation shows</a:t>
            </a:r>
          </a:p>
          <a:p>
            <a:r>
              <a:rPr lang="en-US" dirty="0"/>
              <a:t>10-minute variations in</a:t>
            </a:r>
          </a:p>
          <a:p>
            <a:r>
              <a:rPr lang="en-US" dirty="0"/>
              <a:t>Flash rate and NO</a:t>
            </a:r>
            <a:r>
              <a:rPr lang="en-US" baseline="-25000" dirty="0"/>
              <a:t>2 </a:t>
            </a:r>
            <a:r>
              <a:rPr lang="en-US" dirty="0"/>
              <a:t> VCD. </a:t>
            </a:r>
          </a:p>
        </p:txBody>
      </p:sp>
    </p:spTree>
    <p:extLst>
      <p:ext uri="{BB962C8B-B14F-4D97-AF65-F5344CB8AC3E}">
        <p14:creationId xmlns:p14="http://schemas.microsoft.com/office/powerpoint/2010/main" val="2926761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 screen&#10;&#10;AI-generated content may be incorrect.">
            <a:extLst>
              <a:ext uri="{FF2B5EF4-FFF2-40B4-BE49-F238E27FC236}">
                <a16:creationId xmlns:a16="http://schemas.microsoft.com/office/drawing/2014/main" id="{44B39D1F-7162-7400-BC3B-B7661B3CAB31}"/>
              </a:ext>
            </a:extLst>
          </p:cNvPr>
          <p:cNvPicPr>
            <a:picLocks noChangeAspect="1"/>
          </p:cNvPicPr>
          <p:nvPr/>
        </p:nvPicPr>
        <p:blipFill>
          <a:blip r:embed="rId2"/>
          <a:stretch>
            <a:fillRect/>
          </a:stretch>
        </p:blipFill>
        <p:spPr>
          <a:xfrm>
            <a:off x="1442357" y="0"/>
            <a:ext cx="7772400" cy="5727031"/>
          </a:xfrm>
          <a:prstGeom prst="rect">
            <a:avLst/>
          </a:prstGeom>
        </p:spPr>
      </p:pic>
    </p:spTree>
    <p:extLst>
      <p:ext uri="{BB962C8B-B14F-4D97-AF65-F5344CB8AC3E}">
        <p14:creationId xmlns:p14="http://schemas.microsoft.com/office/powerpoint/2010/main" val="1881028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AA9A5A6B-4328-2D33-DB66-7A755182F5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2B8A24-EF35-8EEC-AF8C-66856571F515}"/>
              </a:ext>
            </a:extLst>
          </p:cNvPr>
          <p:cNvSpPr>
            <a:spLocks noGrp="1"/>
          </p:cNvSpPr>
          <p:nvPr>
            <p:ph type="title"/>
          </p:nvPr>
        </p:nvSpPr>
        <p:spPr/>
        <p:txBody>
          <a:bodyPr>
            <a:normAutofit/>
          </a:bodyPr>
          <a:lstStyle/>
          <a:p>
            <a:pPr algn="ctr"/>
            <a:r>
              <a:rPr lang="en-US" sz="3200" dirty="0">
                <a:solidFill>
                  <a:schemeClr val="bg1"/>
                </a:solidFill>
              </a:rPr>
              <a:t>Summary</a:t>
            </a:r>
          </a:p>
        </p:txBody>
      </p:sp>
      <p:sp>
        <p:nvSpPr>
          <p:cNvPr id="3" name="Content Placeholder 2">
            <a:extLst>
              <a:ext uri="{FF2B5EF4-FFF2-40B4-BE49-F238E27FC236}">
                <a16:creationId xmlns:a16="http://schemas.microsoft.com/office/drawing/2014/main" id="{4980304F-1422-C2FE-9F25-CD51E2843AD9}"/>
              </a:ext>
            </a:extLst>
          </p:cNvPr>
          <p:cNvSpPr>
            <a:spLocks noGrp="1"/>
          </p:cNvSpPr>
          <p:nvPr>
            <p:ph idx="1"/>
          </p:nvPr>
        </p:nvSpPr>
        <p:spPr/>
        <p:txBody>
          <a:bodyPr>
            <a:normAutofit/>
          </a:bodyPr>
          <a:lstStyle/>
          <a:p>
            <a:r>
              <a:rPr lang="en-US" sz="2000" b="1" dirty="0">
                <a:solidFill>
                  <a:schemeClr val="bg1"/>
                </a:solidFill>
                <a:latin typeface="Arial" panose="020B0604020202020204" pitchFamily="34" charset="0"/>
                <a:cs typeface="Arial" panose="020B0604020202020204" pitchFamily="34" charset="0"/>
              </a:rPr>
              <a:t>TEMPO spectra saturate over very bright clouds, esp. between 10 AM and 4 PM LT. </a:t>
            </a:r>
          </a:p>
          <a:p>
            <a:r>
              <a:rPr lang="en-US" sz="2000" b="1" dirty="0">
                <a:solidFill>
                  <a:schemeClr val="bg1"/>
                </a:solidFill>
                <a:latin typeface="Arial" panose="020B0604020202020204" pitchFamily="34" charset="0"/>
                <a:cs typeface="Arial" panose="020B0604020202020204" pitchFamily="34" charset="0"/>
              </a:rPr>
              <a:t>Tropospheric SCDs (VCDs) of NO</a:t>
            </a:r>
            <a:r>
              <a:rPr lang="en-US" sz="2000" b="1" baseline="-25000" dirty="0">
                <a:solidFill>
                  <a:schemeClr val="bg1"/>
                </a:solidFill>
                <a:latin typeface="Arial" panose="020B0604020202020204" pitchFamily="34" charset="0"/>
                <a:cs typeface="Arial" panose="020B0604020202020204" pitchFamily="34" charset="0"/>
              </a:rPr>
              <a:t>2</a:t>
            </a:r>
            <a:r>
              <a:rPr lang="en-US" sz="2000" b="1" dirty="0">
                <a:solidFill>
                  <a:schemeClr val="bg1"/>
                </a:solidFill>
                <a:latin typeface="Arial" panose="020B0604020202020204" pitchFamily="34" charset="0"/>
                <a:cs typeface="Arial" panose="020B0604020202020204" pitchFamily="34" charset="0"/>
              </a:rPr>
              <a:t> are slightly (considerably) larger over deep convective pixels with recent lightning than over other deep convective pixels enabling estimation of LNO</a:t>
            </a:r>
            <a:r>
              <a:rPr lang="en-US" sz="2000" b="1" baseline="-25000" dirty="0">
                <a:solidFill>
                  <a:schemeClr val="bg1"/>
                </a:solidFill>
                <a:latin typeface="Arial" panose="020B0604020202020204" pitchFamily="34" charset="0"/>
                <a:cs typeface="Arial" panose="020B0604020202020204" pitchFamily="34" charset="0"/>
              </a:rPr>
              <a:t>x</a:t>
            </a:r>
            <a:r>
              <a:rPr lang="en-US" sz="2000" b="1" dirty="0">
                <a:solidFill>
                  <a:schemeClr val="bg1"/>
                </a:solidFill>
                <a:latin typeface="Arial" panose="020B0604020202020204" pitchFamily="34" charset="0"/>
                <a:cs typeface="Arial" panose="020B0604020202020204" pitchFamily="34" charset="0"/>
              </a:rPr>
              <a:t> PE. </a:t>
            </a:r>
          </a:p>
          <a:p>
            <a:r>
              <a:rPr lang="en-US" sz="2000" b="1" dirty="0">
                <a:solidFill>
                  <a:schemeClr val="bg1"/>
                </a:solidFill>
                <a:latin typeface="Arial" panose="020B0604020202020204" pitchFamily="34" charset="0"/>
                <a:cs typeface="Arial" panose="020B0604020202020204" pitchFamily="34" charset="0"/>
              </a:rPr>
              <a:t>TEMPO LNO</a:t>
            </a:r>
            <a:r>
              <a:rPr lang="en-US" sz="2000" b="1" baseline="-25000" dirty="0">
                <a:solidFill>
                  <a:schemeClr val="bg1"/>
                </a:solidFill>
                <a:latin typeface="Arial" panose="020B0604020202020204" pitchFamily="34" charset="0"/>
                <a:cs typeface="Arial" panose="020B0604020202020204" pitchFamily="34" charset="0"/>
              </a:rPr>
              <a:t>2</a:t>
            </a:r>
            <a:r>
              <a:rPr lang="en-US" sz="2000" b="1" dirty="0">
                <a:solidFill>
                  <a:schemeClr val="bg1"/>
                </a:solidFill>
                <a:latin typeface="Arial" panose="020B0604020202020204" pitchFamily="34" charset="0"/>
                <a:cs typeface="Arial" panose="020B0604020202020204" pitchFamily="34" charset="0"/>
              </a:rPr>
              <a:t> signal is exaggerated </a:t>
            </a:r>
            <a:r>
              <a:rPr lang="en-US" sz="2000" b="1" i="0" u="none" strike="noStrike" dirty="0">
                <a:solidFill>
                  <a:schemeClr val="bg1"/>
                </a:solidFill>
                <a:effectLst/>
                <a:latin typeface="Arial" panose="020B0604020202020204" pitchFamily="34" charset="0"/>
                <a:cs typeface="Arial" panose="020B0604020202020204" pitchFamily="34" charset="0"/>
              </a:rPr>
              <a:t>due to low-biases in a priori AMF over deep convection </a:t>
            </a:r>
            <a:r>
              <a:rPr lang="en-US" sz="2000" b="1" dirty="0">
                <a:solidFill>
                  <a:schemeClr val="bg1"/>
                </a:solidFill>
                <a:latin typeface="Arial" panose="020B0604020202020204" pitchFamily="34" charset="0"/>
                <a:cs typeface="Arial" panose="020B0604020202020204" pitchFamily="34" charset="0"/>
              </a:rPr>
              <a:t>associated with NO2 below the optical cloud pressure or misplacement and/or mistiming of convective systems by GEOS-CF. </a:t>
            </a:r>
          </a:p>
          <a:p>
            <a:r>
              <a:rPr lang="en-US" sz="2000" b="1" dirty="0">
                <a:solidFill>
                  <a:schemeClr val="bg1"/>
                </a:solidFill>
                <a:latin typeface="Arial" panose="020B0604020202020204" pitchFamily="34" charset="0"/>
                <a:cs typeface="Arial" panose="020B0604020202020204" pitchFamily="34" charset="0"/>
              </a:rPr>
              <a:t>High resolution (10-minute) temporal scans with TEMPO will be useful for constraining the lifetime of NOx in the near field of deep convection and for examining variations in NOx production per flash with flash rate/length. </a:t>
            </a:r>
            <a:endParaRPr lang="en-US" sz="2000" dirty="0"/>
          </a:p>
          <a:p>
            <a:endParaRPr lang="en-US" sz="2000" dirty="0"/>
          </a:p>
        </p:txBody>
      </p:sp>
      <p:sp>
        <p:nvSpPr>
          <p:cNvPr id="4" name="Slide Number Placeholder 3">
            <a:extLst>
              <a:ext uri="{FF2B5EF4-FFF2-40B4-BE49-F238E27FC236}">
                <a16:creationId xmlns:a16="http://schemas.microsoft.com/office/drawing/2014/main" id="{B11F028D-639B-7815-318C-38AD7F3DB70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9FAD4F-1D10-9249-9BA7-252E27A8E81C}"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00146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AD771D-97FA-E4A8-FBCE-01EC714564BB}"/>
              </a:ext>
            </a:extLst>
          </p:cNvPr>
          <p:cNvSpPr>
            <a:spLocks noGrp="1"/>
          </p:cNvSpPr>
          <p:nvPr>
            <p:ph type="title"/>
          </p:nvPr>
        </p:nvSpPr>
        <p:spPr>
          <a:xfrm>
            <a:off x="3394555" y="162648"/>
            <a:ext cx="6781800" cy="1338696"/>
          </a:xfrm>
        </p:spPr>
        <p:txBody>
          <a:bodyPr>
            <a:normAutofit/>
          </a:bodyPr>
          <a:lstStyle/>
          <a:p>
            <a:pPr algn="ctr"/>
            <a:r>
              <a:rPr lang="en-US" sz="2800" b="1" dirty="0">
                <a:latin typeface="Helvetica" pitchFamily="2" charset="0"/>
              </a:rPr>
              <a:t>Introduction</a:t>
            </a:r>
          </a:p>
        </p:txBody>
      </p:sp>
      <p:pic>
        <p:nvPicPr>
          <p:cNvPr id="7" name="Picture 6" descr="Low angle view of lightning against cloudy sky at dusk">
            <a:extLst>
              <a:ext uri="{FF2B5EF4-FFF2-40B4-BE49-F238E27FC236}">
                <a16:creationId xmlns:a16="http://schemas.microsoft.com/office/drawing/2014/main" id="{8B95DA94-6628-5551-7E78-C959E8844FBF}"/>
              </a:ext>
            </a:extLst>
          </p:cNvPr>
          <p:cNvPicPr>
            <a:picLocks noChangeAspect="1"/>
          </p:cNvPicPr>
          <p:nvPr/>
        </p:nvPicPr>
        <p:blipFill>
          <a:blip r:embed="rId2"/>
          <a:srcRect l="58583" r="8430" b="-1"/>
          <a:stretch/>
        </p:blipFill>
        <p:spPr>
          <a:xfrm>
            <a:off x="31" y="9"/>
            <a:ext cx="2653359" cy="484632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5" name="Content Placeholder 4">
            <a:extLst>
              <a:ext uri="{FF2B5EF4-FFF2-40B4-BE49-F238E27FC236}">
                <a16:creationId xmlns:a16="http://schemas.microsoft.com/office/drawing/2014/main" id="{F11ACFC9-66BD-96D3-32D2-CD1A2D21945A}"/>
              </a:ext>
            </a:extLst>
          </p:cNvPr>
          <p:cNvSpPr>
            <a:spLocks noGrp="1"/>
          </p:cNvSpPr>
          <p:nvPr>
            <p:ph idx="1"/>
          </p:nvPr>
        </p:nvSpPr>
        <p:spPr>
          <a:xfrm>
            <a:off x="3146080" y="1235884"/>
            <a:ext cx="9045920" cy="5356657"/>
          </a:xfrm>
        </p:spPr>
        <p:txBody>
          <a:bodyPr anchor="t">
            <a:normAutofit fontScale="62500" lnSpcReduction="20000"/>
          </a:bodyPr>
          <a:lstStyle/>
          <a:p>
            <a:pPr fontAlgn="base">
              <a:spcAft>
                <a:spcPct val="0"/>
              </a:spcAft>
            </a:pPr>
            <a:r>
              <a:rPr lang="en-US" sz="3600" b="1" dirty="0">
                <a:latin typeface="Helvetica" pitchFamily="2" charset="0"/>
              </a:rPr>
              <a:t>Lightning produces NO because the extreme temperatures in lightning channels (&gt; 1800 K)  dissociate O</a:t>
            </a:r>
            <a:r>
              <a:rPr lang="en-US" sz="3600" b="1" baseline="-25000" dirty="0">
                <a:latin typeface="Helvetica" pitchFamily="2" charset="0"/>
              </a:rPr>
              <a:t>2</a:t>
            </a:r>
            <a:r>
              <a:rPr lang="en-US" sz="3600" b="1" dirty="0">
                <a:latin typeface="Helvetica" pitchFamily="2" charset="0"/>
              </a:rPr>
              <a:t> and N</a:t>
            </a:r>
            <a:r>
              <a:rPr lang="en-US" sz="3600" b="1" baseline="-25000" dirty="0">
                <a:latin typeface="Helvetica" pitchFamily="2" charset="0"/>
              </a:rPr>
              <a:t>2</a:t>
            </a:r>
            <a:r>
              <a:rPr lang="en-US" sz="3600" b="1" dirty="0">
                <a:latin typeface="Helvetica" pitchFamily="2" charset="0"/>
              </a:rPr>
              <a:t>, which then combine to form NO, which quickly reacts with O</a:t>
            </a:r>
            <a:r>
              <a:rPr lang="en-US" sz="3600" b="1" baseline="-25000" dirty="0">
                <a:latin typeface="Helvetica" pitchFamily="2" charset="0"/>
              </a:rPr>
              <a:t>3</a:t>
            </a:r>
            <a:r>
              <a:rPr lang="en-US" sz="3600" b="1" dirty="0">
                <a:latin typeface="Helvetica" pitchFamily="2" charset="0"/>
              </a:rPr>
              <a:t> to form NO</a:t>
            </a:r>
            <a:r>
              <a:rPr lang="en-US" sz="3600" b="1" baseline="-25000" dirty="0">
                <a:latin typeface="Helvetica" pitchFamily="2" charset="0"/>
              </a:rPr>
              <a:t>2</a:t>
            </a:r>
            <a:r>
              <a:rPr lang="en-US" sz="3600" b="1" dirty="0">
                <a:latin typeface="Helvetica" pitchFamily="2" charset="0"/>
              </a:rPr>
              <a:t>. </a:t>
            </a:r>
          </a:p>
          <a:p>
            <a:pPr fontAlgn="base">
              <a:spcAft>
                <a:spcPct val="0"/>
              </a:spcAft>
            </a:pPr>
            <a:r>
              <a:rPr lang="en-US" sz="3600" b="1" dirty="0">
                <a:latin typeface="Helvetica" pitchFamily="2" charset="0"/>
              </a:rPr>
              <a:t>Lightning-NO</a:t>
            </a:r>
            <a:r>
              <a:rPr lang="en-US" sz="3600" b="1" baseline="-25000" dirty="0">
                <a:latin typeface="Helvetica" pitchFamily="2" charset="0"/>
              </a:rPr>
              <a:t>x</a:t>
            </a:r>
            <a:r>
              <a:rPr lang="en-US" sz="3600" b="1" dirty="0">
                <a:latin typeface="Helvetica" pitchFamily="2" charset="0"/>
              </a:rPr>
              <a:t> (</a:t>
            </a:r>
            <a:r>
              <a:rPr lang="en-US" sz="3600" b="1" dirty="0" err="1">
                <a:latin typeface="Helvetica" pitchFamily="2" charset="0"/>
              </a:rPr>
              <a:t>LNO</a:t>
            </a:r>
            <a:r>
              <a:rPr lang="en-US" sz="3600" b="1" baseline="-25000" dirty="0" err="1">
                <a:latin typeface="Helvetica" pitchFamily="2" charset="0"/>
              </a:rPr>
              <a:t>x</a:t>
            </a:r>
            <a:r>
              <a:rPr lang="en-US" sz="3600" b="1" dirty="0">
                <a:latin typeface="Helvetica" pitchFamily="2" charset="0"/>
              </a:rPr>
              <a:t>) accounts for 10-15% of NO</a:t>
            </a:r>
            <a:r>
              <a:rPr lang="en-US" sz="3600" b="1" baseline="-25000" dirty="0">
                <a:latin typeface="Helvetica" pitchFamily="2" charset="0"/>
              </a:rPr>
              <a:t>x</a:t>
            </a:r>
            <a:r>
              <a:rPr lang="en-US" sz="3600" b="1" dirty="0">
                <a:latin typeface="Helvetica" pitchFamily="2" charset="0"/>
              </a:rPr>
              <a:t> production globally; however, it has a relatively large impact on atmospheric composition and climate because much of it is injected into the mid- and upper-troposphere. </a:t>
            </a:r>
          </a:p>
          <a:p>
            <a:pPr fontAlgn="base">
              <a:spcAft>
                <a:spcPct val="0"/>
              </a:spcAft>
            </a:pPr>
            <a:r>
              <a:rPr lang="en-US" sz="3600" b="1" dirty="0" err="1">
                <a:latin typeface="Helvetica" pitchFamily="2" charset="0"/>
              </a:rPr>
              <a:t>LNO</a:t>
            </a:r>
            <a:r>
              <a:rPr lang="en-US" sz="3600" b="1" baseline="-25000" dirty="0" err="1">
                <a:latin typeface="Helvetica" pitchFamily="2" charset="0"/>
              </a:rPr>
              <a:t>x</a:t>
            </a:r>
            <a:r>
              <a:rPr lang="en-US" sz="3600" b="1" dirty="0">
                <a:latin typeface="Helvetica" pitchFamily="2" charset="0"/>
              </a:rPr>
              <a:t> enhances </a:t>
            </a:r>
            <a:r>
              <a:rPr lang="en-US" sz="3600" b="1" dirty="0" err="1">
                <a:latin typeface="Helvetica" pitchFamily="2" charset="0"/>
              </a:rPr>
              <a:t>NO</a:t>
            </a:r>
            <a:r>
              <a:rPr lang="en-US" sz="3600" b="1" baseline="-25000" dirty="0" err="1">
                <a:latin typeface="Helvetica" pitchFamily="2" charset="0"/>
              </a:rPr>
              <a:t>y</a:t>
            </a:r>
            <a:r>
              <a:rPr lang="en-US" sz="3600" b="1" dirty="0">
                <a:latin typeface="Helvetica" pitchFamily="2" charset="0"/>
              </a:rPr>
              <a:t>, OH, and O</a:t>
            </a:r>
            <a:r>
              <a:rPr lang="en-US" sz="3600" b="1" baseline="-25000" dirty="0">
                <a:latin typeface="Helvetica" pitchFamily="2" charset="0"/>
              </a:rPr>
              <a:t>3</a:t>
            </a:r>
            <a:r>
              <a:rPr lang="en-US" sz="3600" b="1" dirty="0">
                <a:latin typeface="Helvetica" pitchFamily="2" charset="0"/>
              </a:rPr>
              <a:t> while decreasing CH</a:t>
            </a:r>
            <a:r>
              <a:rPr lang="en-US" sz="3600" b="1" baseline="-25000" dirty="0">
                <a:latin typeface="Helvetica" pitchFamily="2" charset="0"/>
              </a:rPr>
              <a:t>4</a:t>
            </a:r>
            <a:r>
              <a:rPr lang="en-US" sz="3600" b="1" dirty="0">
                <a:latin typeface="Helvetica" pitchFamily="2" charset="0"/>
              </a:rPr>
              <a:t> and thus contributes to enhanced longwave radiation absorption by O</a:t>
            </a:r>
            <a:r>
              <a:rPr lang="en-US" sz="3600" b="1" baseline="-25000" dirty="0">
                <a:latin typeface="Helvetica" pitchFamily="2" charset="0"/>
              </a:rPr>
              <a:t>3</a:t>
            </a:r>
            <a:r>
              <a:rPr lang="en-US" sz="3600" b="1" dirty="0">
                <a:latin typeface="Helvetica" pitchFamily="2" charset="0"/>
              </a:rPr>
              <a:t> and decreased longwave radiation absorption by CH</a:t>
            </a:r>
            <a:r>
              <a:rPr lang="en-US" sz="3600" b="1" baseline="-25000" dirty="0">
                <a:latin typeface="Helvetica" pitchFamily="2" charset="0"/>
              </a:rPr>
              <a:t>4</a:t>
            </a:r>
            <a:r>
              <a:rPr lang="en-US" sz="3600" b="1" dirty="0">
                <a:latin typeface="Helvetica" pitchFamily="2" charset="0"/>
              </a:rPr>
              <a:t>.  </a:t>
            </a:r>
          </a:p>
          <a:p>
            <a:pPr fontAlgn="base">
              <a:spcAft>
                <a:spcPct val="0"/>
              </a:spcAft>
            </a:pPr>
            <a:r>
              <a:rPr lang="en-US" sz="3600" b="1" dirty="0">
                <a:latin typeface="Helvetica" pitchFamily="2" charset="0"/>
              </a:rPr>
              <a:t>In this TEMPO-funded project,  we will estimate the moles of NO</a:t>
            </a:r>
            <a:r>
              <a:rPr lang="en-US" sz="3600" b="1" baseline="-25000" dirty="0">
                <a:latin typeface="Helvetica" pitchFamily="2" charset="0"/>
              </a:rPr>
              <a:t>x</a:t>
            </a:r>
            <a:r>
              <a:rPr lang="en-US" sz="3600" b="1" dirty="0">
                <a:latin typeface="Helvetica" pitchFamily="2" charset="0"/>
              </a:rPr>
              <a:t> produced per flash using flash counts from Geostationary Lightning Mappers (GLMs) and the ground-based Earth Networks Total Lightning Network (ENTLN)  and NO</a:t>
            </a:r>
            <a:r>
              <a:rPr lang="en-US" sz="3600" b="1" baseline="-25000" dirty="0">
                <a:latin typeface="Helvetica" pitchFamily="2" charset="0"/>
              </a:rPr>
              <a:t>2</a:t>
            </a:r>
            <a:r>
              <a:rPr lang="en-US" sz="3600" b="1" dirty="0">
                <a:latin typeface="Helvetica" pitchFamily="2" charset="0"/>
              </a:rPr>
              <a:t> and cloud products from TEMPO. </a:t>
            </a:r>
          </a:p>
          <a:p>
            <a:pPr marL="457200" indent="-457200" fontAlgn="base">
              <a:spcAft>
                <a:spcPct val="0"/>
              </a:spcAft>
              <a:buFont typeface="Arial" panose="020B0604020202020204" pitchFamily="34" charset="0"/>
              <a:buChar char="•"/>
            </a:pPr>
            <a:r>
              <a:rPr lang="en-US" sz="3600" b="1" dirty="0">
                <a:solidFill>
                  <a:schemeClr val="bg1"/>
                </a:solidFill>
                <a:latin typeface="Helvetica" pitchFamily="2" charset="0"/>
              </a:rPr>
              <a:t>\</a:t>
            </a:r>
          </a:p>
          <a:p>
            <a:endParaRPr lang="en-US" sz="2000" dirty="0"/>
          </a:p>
        </p:txBody>
      </p:sp>
      <p:sp>
        <p:nvSpPr>
          <p:cNvPr id="2" name="Slide Number Placeholder 1">
            <a:extLst>
              <a:ext uri="{FF2B5EF4-FFF2-40B4-BE49-F238E27FC236}">
                <a16:creationId xmlns:a16="http://schemas.microsoft.com/office/drawing/2014/main" id="{9AB5D22C-40AD-E2CD-7065-F27C24790476}"/>
              </a:ext>
            </a:extLst>
          </p:cNvPr>
          <p:cNvSpPr>
            <a:spLocks noGrp="1"/>
          </p:cNvSpPr>
          <p:nvPr>
            <p:ph type="sldNum" sz="quarter" idx="12"/>
          </p:nvPr>
        </p:nvSpPr>
        <p:spPr/>
        <p:txBody>
          <a:bodyPr/>
          <a:lstStyle/>
          <a:p>
            <a:fld id="{549FAD4F-1D10-9249-9BA7-252E27A8E81C}" type="slidenum">
              <a:rPr lang="en-US" smtClean="0"/>
              <a:t>2</a:t>
            </a:fld>
            <a:endParaRPr lang="en-US" dirty="0"/>
          </a:p>
        </p:txBody>
      </p:sp>
      <p:pic>
        <p:nvPicPr>
          <p:cNvPr id="3074" name="Picture 2" descr="Banner-TEMPO-GEMS-final-hires-credit">
            <a:extLst>
              <a:ext uri="{FF2B5EF4-FFF2-40B4-BE49-F238E27FC236}">
                <a16:creationId xmlns:a16="http://schemas.microsoft.com/office/drawing/2014/main" id="{FCAC4AF4-5021-4A9D-61BD-B1EA559DE0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0103"/>
          <a:stretch/>
        </p:blipFill>
        <p:spPr bwMode="auto">
          <a:xfrm>
            <a:off x="0" y="4846329"/>
            <a:ext cx="2405751" cy="2011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784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2660F-FE35-5D69-3FB1-07E7C4D2889F}"/>
              </a:ext>
            </a:extLst>
          </p:cNvPr>
          <p:cNvSpPr>
            <a:spLocks noGrp="1"/>
          </p:cNvSpPr>
          <p:nvPr>
            <p:ph type="title"/>
          </p:nvPr>
        </p:nvSpPr>
        <p:spPr/>
        <p:txBody>
          <a:bodyPr>
            <a:normAutofit/>
          </a:bodyPr>
          <a:lstStyle/>
          <a:p>
            <a:pPr algn="ctr"/>
            <a:r>
              <a:rPr lang="en-US" sz="2800" b="1" dirty="0"/>
              <a:t>Methodology</a:t>
            </a:r>
          </a:p>
        </p:txBody>
      </p:sp>
      <p:sp>
        <p:nvSpPr>
          <p:cNvPr id="5" name="TextBox 4">
            <a:extLst>
              <a:ext uri="{FF2B5EF4-FFF2-40B4-BE49-F238E27FC236}">
                <a16:creationId xmlns:a16="http://schemas.microsoft.com/office/drawing/2014/main" id="{B7277B33-006D-A0F8-C3A7-10123A142EBF}"/>
              </a:ext>
            </a:extLst>
          </p:cNvPr>
          <p:cNvSpPr txBox="1"/>
          <p:nvPr/>
        </p:nvSpPr>
        <p:spPr>
          <a:xfrm>
            <a:off x="838200" y="1382216"/>
            <a:ext cx="10515600" cy="5016758"/>
          </a:xfrm>
          <a:prstGeom prst="rect">
            <a:avLst/>
          </a:prstGeom>
          <a:noFill/>
        </p:spPr>
        <p:txBody>
          <a:bodyPr wrap="square">
            <a:spAutoFit/>
          </a:bodyPr>
          <a:lstStyle/>
          <a:p>
            <a:pPr marL="457200" indent="-457200">
              <a:buFontTx/>
              <a:buAutoNum type="arabicParenR"/>
            </a:pPr>
            <a:r>
              <a:rPr lang="en-US" sz="2000" b="1" dirty="0">
                <a:latin typeface="Helvetica" pitchFamily="2" charset="0"/>
              </a:rPr>
              <a:t>Identify convective systems with lightning flashes and a TEMPO NO</a:t>
            </a:r>
            <a:r>
              <a:rPr lang="en-US" sz="2000" b="1" baseline="-25000" dirty="0">
                <a:latin typeface="Helvetica" pitchFamily="2" charset="0"/>
              </a:rPr>
              <a:t>2</a:t>
            </a:r>
            <a:r>
              <a:rPr lang="en-US" sz="2000" b="1" dirty="0">
                <a:latin typeface="Helvetica" pitchFamily="2" charset="0"/>
              </a:rPr>
              <a:t> signal.</a:t>
            </a:r>
          </a:p>
          <a:p>
            <a:pPr marL="457200" indent="-457200">
              <a:buFontTx/>
              <a:buAutoNum type="arabicParenR"/>
            </a:pPr>
            <a:endParaRPr lang="en-US" sz="2000" b="1" dirty="0">
              <a:latin typeface="Helvetica" pitchFamily="2" charset="0"/>
            </a:endParaRPr>
          </a:p>
          <a:p>
            <a:pPr marL="457200" indent="-457200">
              <a:buFontTx/>
              <a:buAutoNum type="arabicParenR"/>
            </a:pPr>
            <a:r>
              <a:rPr lang="en-US" sz="2000" b="1" dirty="0">
                <a:latin typeface="Helvetica" pitchFamily="2" charset="0"/>
              </a:rPr>
              <a:t> Extract TEMPO products for pixels over deep convective scenes, i.e., pixels with optical cloud pressures &lt; 500 </a:t>
            </a:r>
            <a:r>
              <a:rPr lang="en-US" sz="2000" b="1" dirty="0" err="1">
                <a:latin typeface="Helvetica" pitchFamily="2" charset="0"/>
              </a:rPr>
              <a:t>hPa</a:t>
            </a:r>
            <a:r>
              <a:rPr lang="en-US" sz="2000" b="1" dirty="0">
                <a:latin typeface="Helvetica" pitchFamily="2" charset="0"/>
              </a:rPr>
              <a:t>, and cloud radiance fractions &gt; 0.97. </a:t>
            </a:r>
          </a:p>
          <a:p>
            <a:pPr marL="457200" indent="-457200">
              <a:buFontTx/>
              <a:buAutoNum type="arabicParenR"/>
            </a:pPr>
            <a:endParaRPr lang="en-US" sz="2000" b="1" dirty="0">
              <a:latin typeface="Helvetica" pitchFamily="2" charset="0"/>
            </a:endParaRPr>
          </a:p>
          <a:p>
            <a:pPr marL="457200" indent="-457200">
              <a:buFontTx/>
              <a:buAutoNum type="arabicParenR"/>
            </a:pPr>
            <a:r>
              <a:rPr lang="en-US" sz="2000" b="1" dirty="0">
                <a:latin typeface="Helvetica" pitchFamily="2" charset="0"/>
              </a:rPr>
              <a:t>Examine differences in TEMPO products (SCDs, VCDs, cloud pressures, and AMFs) between retrievals that have and have not been exposed to recent lightning.  </a:t>
            </a:r>
          </a:p>
          <a:p>
            <a:endParaRPr lang="en-US" sz="2000" b="1" dirty="0">
              <a:latin typeface="Helvetica" pitchFamily="2" charset="0"/>
            </a:endParaRPr>
          </a:p>
          <a:p>
            <a:pPr marL="457200" indent="-457200">
              <a:buFontTx/>
              <a:buAutoNum type="arabicParenR"/>
            </a:pPr>
            <a:r>
              <a:rPr lang="en-US" sz="2000" b="1" dirty="0">
                <a:latin typeface="Helvetica" pitchFamily="2" charset="0"/>
              </a:rPr>
              <a:t>Exploit these differences and NO</a:t>
            </a:r>
            <a:r>
              <a:rPr lang="en-US" sz="2000" b="1" baseline="-25000" dirty="0">
                <a:latin typeface="Helvetica" pitchFamily="2" charset="0"/>
              </a:rPr>
              <a:t>x</a:t>
            </a:r>
            <a:r>
              <a:rPr lang="en-US" sz="2000" b="1" dirty="0">
                <a:latin typeface="Helvetica" pitchFamily="2" charset="0"/>
              </a:rPr>
              <a:t> / NO</a:t>
            </a:r>
            <a:r>
              <a:rPr lang="en-US" sz="2000" b="1" baseline="-25000" dirty="0">
                <a:latin typeface="Helvetica" pitchFamily="2" charset="0"/>
              </a:rPr>
              <a:t>2</a:t>
            </a:r>
            <a:r>
              <a:rPr lang="en-US" sz="2000" b="1" dirty="0">
                <a:latin typeface="Helvetica" pitchFamily="2" charset="0"/>
              </a:rPr>
              <a:t> ratios from GEOS-CF to estimate the moles of NO</a:t>
            </a:r>
            <a:r>
              <a:rPr lang="en-US" sz="2000" b="1" baseline="-25000" dirty="0">
                <a:latin typeface="Helvetica" pitchFamily="2" charset="0"/>
              </a:rPr>
              <a:t>x</a:t>
            </a:r>
            <a:r>
              <a:rPr lang="en-US" sz="2000" b="1" dirty="0">
                <a:latin typeface="Helvetica" pitchFamily="2" charset="0"/>
              </a:rPr>
              <a:t> produced per flash.  </a:t>
            </a:r>
          </a:p>
          <a:p>
            <a:endParaRPr lang="en-US" sz="2000" b="1" dirty="0">
              <a:latin typeface="Helvetica" pitchFamily="2" charset="0"/>
            </a:endParaRPr>
          </a:p>
          <a:p>
            <a:endParaRPr lang="en-US" sz="2000" b="1" dirty="0">
              <a:latin typeface="Helvetica" pitchFamily="2" charset="0"/>
            </a:endParaRPr>
          </a:p>
          <a:p>
            <a:r>
              <a:rPr lang="en-US" sz="2000" b="1" dirty="0">
                <a:latin typeface="Helvetica" pitchFamily="2" charset="0"/>
              </a:rPr>
              <a:t> </a:t>
            </a:r>
          </a:p>
          <a:p>
            <a:endParaRPr lang="en-US" sz="2000" b="1" dirty="0">
              <a:latin typeface="Helvetica" pitchFamily="2" charset="0"/>
            </a:endParaRPr>
          </a:p>
          <a:p>
            <a:endParaRPr lang="en-US" sz="2000" b="1" dirty="0">
              <a:latin typeface="Helvetica" pitchFamily="2" charset="0"/>
            </a:endParaRPr>
          </a:p>
        </p:txBody>
      </p:sp>
      <p:sp>
        <p:nvSpPr>
          <p:cNvPr id="3" name="Slide Number Placeholder 2">
            <a:extLst>
              <a:ext uri="{FF2B5EF4-FFF2-40B4-BE49-F238E27FC236}">
                <a16:creationId xmlns:a16="http://schemas.microsoft.com/office/drawing/2014/main" id="{0FA80CC4-D5FD-40EF-52F1-F977D69DCE77}"/>
              </a:ext>
            </a:extLst>
          </p:cNvPr>
          <p:cNvSpPr>
            <a:spLocks noGrp="1"/>
          </p:cNvSpPr>
          <p:nvPr>
            <p:ph type="sldNum" sz="quarter" idx="12"/>
          </p:nvPr>
        </p:nvSpPr>
        <p:spPr/>
        <p:txBody>
          <a:bodyPr/>
          <a:lstStyle/>
          <a:p>
            <a:fld id="{549FAD4F-1D10-9249-9BA7-252E27A8E81C}" type="slidenum">
              <a:rPr lang="en-US" smtClean="0"/>
              <a:t>3</a:t>
            </a:fld>
            <a:endParaRPr lang="en-US" dirty="0"/>
          </a:p>
        </p:txBody>
      </p:sp>
    </p:spTree>
    <p:extLst>
      <p:ext uri="{BB962C8B-B14F-4D97-AF65-F5344CB8AC3E}">
        <p14:creationId xmlns:p14="http://schemas.microsoft.com/office/powerpoint/2010/main" val="1090472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18BDFC-1BB6-6A91-B734-6A5DE220D0F0}"/>
              </a:ext>
            </a:extLst>
          </p:cNvPr>
          <p:cNvPicPr>
            <a:picLocks noChangeAspect="1"/>
          </p:cNvPicPr>
          <p:nvPr/>
        </p:nvPicPr>
        <p:blipFill>
          <a:blip r:embed="rId2"/>
          <a:stretch>
            <a:fillRect/>
          </a:stretch>
        </p:blipFill>
        <p:spPr>
          <a:xfrm>
            <a:off x="1920240" y="0"/>
            <a:ext cx="7772400" cy="5727031"/>
          </a:xfrm>
          <a:prstGeom prst="rect">
            <a:avLst/>
          </a:prstGeom>
        </p:spPr>
      </p:pic>
      <p:sp>
        <p:nvSpPr>
          <p:cNvPr id="6" name="TextBox 5">
            <a:extLst>
              <a:ext uri="{FF2B5EF4-FFF2-40B4-BE49-F238E27FC236}">
                <a16:creationId xmlns:a16="http://schemas.microsoft.com/office/drawing/2014/main" id="{4B94CA3A-0307-99BF-53C8-9B0C8647A84F}"/>
              </a:ext>
            </a:extLst>
          </p:cNvPr>
          <p:cNvSpPr txBox="1"/>
          <p:nvPr/>
        </p:nvSpPr>
        <p:spPr>
          <a:xfrm>
            <a:off x="0" y="484638"/>
            <a:ext cx="2491067" cy="646331"/>
          </a:xfrm>
          <a:prstGeom prst="rect">
            <a:avLst/>
          </a:prstGeom>
          <a:noFill/>
        </p:spPr>
        <p:txBody>
          <a:bodyPr wrap="none" rtlCol="0">
            <a:spAutoFit/>
          </a:bodyPr>
          <a:lstStyle/>
          <a:p>
            <a:r>
              <a:rPr lang="en-US" b="1" dirty="0"/>
              <a:t>Lightning flash counts</a:t>
            </a:r>
          </a:p>
          <a:p>
            <a:r>
              <a:rPr lang="en-US" b="1" dirty="0"/>
              <a:t>during time of scan</a:t>
            </a:r>
          </a:p>
        </p:txBody>
      </p:sp>
      <p:sp>
        <p:nvSpPr>
          <p:cNvPr id="7" name="TextBox 6">
            <a:extLst>
              <a:ext uri="{FF2B5EF4-FFF2-40B4-BE49-F238E27FC236}">
                <a16:creationId xmlns:a16="http://schemas.microsoft.com/office/drawing/2014/main" id="{3ED48008-32F8-E48D-5F56-47AF28F527A7}"/>
              </a:ext>
            </a:extLst>
          </p:cNvPr>
          <p:cNvSpPr txBox="1"/>
          <p:nvPr/>
        </p:nvSpPr>
        <p:spPr>
          <a:xfrm>
            <a:off x="108619" y="2032078"/>
            <a:ext cx="2349041" cy="1754326"/>
          </a:xfrm>
          <a:prstGeom prst="rect">
            <a:avLst/>
          </a:prstGeom>
          <a:noFill/>
        </p:spPr>
        <p:txBody>
          <a:bodyPr wrap="none" rtlCol="0">
            <a:spAutoFit/>
          </a:bodyPr>
          <a:lstStyle/>
          <a:p>
            <a:r>
              <a:rPr lang="en-US" b="1" dirty="0"/>
              <a:t>Tropospheric VCD of</a:t>
            </a:r>
          </a:p>
          <a:p>
            <a:r>
              <a:rPr lang="en-US" b="1" dirty="0"/>
              <a:t>NO</a:t>
            </a:r>
            <a:r>
              <a:rPr lang="en-US" b="1" baseline="-25000" dirty="0"/>
              <a:t>2</a:t>
            </a:r>
            <a:r>
              <a:rPr lang="en-US" b="1" dirty="0"/>
              <a:t> over all scenes</a:t>
            </a:r>
          </a:p>
          <a:p>
            <a:r>
              <a:rPr lang="en-US" dirty="0"/>
              <a:t>Transparent when</a:t>
            </a:r>
          </a:p>
          <a:p>
            <a:r>
              <a:rPr lang="en-US" dirty="0"/>
              <a:t>saturated, of</a:t>
            </a:r>
          </a:p>
          <a:p>
            <a:r>
              <a:rPr lang="en-US" dirty="0"/>
              <a:t>suspect quality, </a:t>
            </a:r>
          </a:p>
          <a:p>
            <a:r>
              <a:rPr lang="en-US" dirty="0"/>
              <a:t>or outside of scan</a:t>
            </a:r>
          </a:p>
        </p:txBody>
      </p:sp>
      <p:sp>
        <p:nvSpPr>
          <p:cNvPr id="8" name="TextBox 7">
            <a:extLst>
              <a:ext uri="{FF2B5EF4-FFF2-40B4-BE49-F238E27FC236}">
                <a16:creationId xmlns:a16="http://schemas.microsoft.com/office/drawing/2014/main" id="{C4DC241D-3D77-6951-C068-E6FC28B0BE0F}"/>
              </a:ext>
            </a:extLst>
          </p:cNvPr>
          <p:cNvSpPr txBox="1"/>
          <p:nvPr/>
        </p:nvSpPr>
        <p:spPr>
          <a:xfrm>
            <a:off x="0" y="4087258"/>
            <a:ext cx="2033634" cy="1200329"/>
          </a:xfrm>
          <a:prstGeom prst="rect">
            <a:avLst/>
          </a:prstGeom>
          <a:noFill/>
        </p:spPr>
        <p:txBody>
          <a:bodyPr wrap="none" rtlCol="0">
            <a:spAutoFit/>
          </a:bodyPr>
          <a:lstStyle/>
          <a:p>
            <a:r>
              <a:rPr lang="en-US" b="1" dirty="0"/>
              <a:t>Cloud radiative </a:t>
            </a:r>
          </a:p>
          <a:p>
            <a:r>
              <a:rPr lang="en-US" b="1" dirty="0"/>
              <a:t>fraction </a:t>
            </a:r>
            <a:r>
              <a:rPr lang="en-US" dirty="0"/>
              <a:t>at 440 nm</a:t>
            </a:r>
          </a:p>
          <a:p>
            <a:r>
              <a:rPr lang="en-US" dirty="0"/>
              <a:t>&gt;0.97 (red) </a:t>
            </a:r>
            <a:r>
              <a:rPr lang="en-US" dirty="0">
                <a:sym typeface="Wingdings" pitchFamily="2" charset="2"/>
              </a:rPr>
              <a:t> </a:t>
            </a:r>
          </a:p>
          <a:p>
            <a:r>
              <a:rPr lang="en-US" dirty="0">
                <a:sym typeface="Wingdings" pitchFamily="2" charset="2"/>
              </a:rPr>
              <a:t>Deep convection</a:t>
            </a:r>
            <a:endParaRPr lang="en-US" dirty="0"/>
          </a:p>
        </p:txBody>
      </p:sp>
      <p:sp>
        <p:nvSpPr>
          <p:cNvPr id="9" name="TextBox 8">
            <a:extLst>
              <a:ext uri="{FF2B5EF4-FFF2-40B4-BE49-F238E27FC236}">
                <a16:creationId xmlns:a16="http://schemas.microsoft.com/office/drawing/2014/main" id="{178E171A-BD59-E7BF-1E8B-F72739CFE2A1}"/>
              </a:ext>
            </a:extLst>
          </p:cNvPr>
          <p:cNvSpPr txBox="1"/>
          <p:nvPr/>
        </p:nvSpPr>
        <p:spPr>
          <a:xfrm>
            <a:off x="9523685" y="276520"/>
            <a:ext cx="2726837" cy="1754326"/>
          </a:xfrm>
          <a:prstGeom prst="rect">
            <a:avLst/>
          </a:prstGeom>
          <a:noFill/>
        </p:spPr>
        <p:txBody>
          <a:bodyPr wrap="none" rtlCol="0">
            <a:spAutoFit/>
          </a:bodyPr>
          <a:lstStyle/>
          <a:p>
            <a:r>
              <a:rPr lang="en-US" b="1" dirty="0"/>
              <a:t>Tropospheric AMFs </a:t>
            </a:r>
          </a:p>
          <a:p>
            <a:r>
              <a:rPr lang="en-US" dirty="0"/>
              <a:t>(VCD = SCD / </a:t>
            </a:r>
            <a:r>
              <a:rPr lang="en-US" dirty="0" err="1"/>
              <a:t>TropAMF</a:t>
            </a:r>
            <a:r>
              <a:rPr lang="en-US" dirty="0"/>
              <a:t>)</a:t>
            </a:r>
          </a:p>
          <a:p>
            <a:r>
              <a:rPr lang="en-US" dirty="0"/>
              <a:t>are needed to obtain VCD</a:t>
            </a:r>
          </a:p>
          <a:p>
            <a:r>
              <a:rPr lang="en-US" dirty="0"/>
              <a:t>However, </a:t>
            </a:r>
            <a:r>
              <a:rPr lang="en-US" dirty="0" err="1"/>
              <a:t>TropAMFs</a:t>
            </a:r>
            <a:endParaRPr lang="en-US" dirty="0"/>
          </a:p>
          <a:p>
            <a:r>
              <a:rPr lang="en-US" dirty="0"/>
              <a:t>are small and uncertain </a:t>
            </a:r>
          </a:p>
          <a:p>
            <a:r>
              <a:rPr lang="en-US" dirty="0"/>
              <a:t>over deep convection</a:t>
            </a:r>
          </a:p>
        </p:txBody>
      </p:sp>
      <p:sp>
        <p:nvSpPr>
          <p:cNvPr id="10" name="TextBox 9">
            <a:extLst>
              <a:ext uri="{FF2B5EF4-FFF2-40B4-BE49-F238E27FC236}">
                <a16:creationId xmlns:a16="http://schemas.microsoft.com/office/drawing/2014/main" id="{5945833A-4A7B-A9F9-C633-EF8D8F23E691}"/>
              </a:ext>
            </a:extLst>
          </p:cNvPr>
          <p:cNvSpPr txBox="1"/>
          <p:nvPr/>
        </p:nvSpPr>
        <p:spPr>
          <a:xfrm>
            <a:off x="9558630" y="2228671"/>
            <a:ext cx="2331151" cy="923330"/>
          </a:xfrm>
          <a:prstGeom prst="rect">
            <a:avLst/>
          </a:prstGeom>
          <a:noFill/>
        </p:spPr>
        <p:txBody>
          <a:bodyPr wrap="none" rtlCol="0">
            <a:spAutoFit/>
          </a:bodyPr>
          <a:lstStyle/>
          <a:p>
            <a:r>
              <a:rPr lang="en-US" b="1" dirty="0"/>
              <a:t>Tropospheric VCD of</a:t>
            </a:r>
          </a:p>
          <a:p>
            <a:r>
              <a:rPr lang="en-US" b="1" dirty="0"/>
              <a:t>NO</a:t>
            </a:r>
            <a:r>
              <a:rPr lang="en-US" b="1" baseline="-25000" dirty="0"/>
              <a:t>2</a:t>
            </a:r>
            <a:r>
              <a:rPr lang="en-US" b="1" dirty="0"/>
              <a:t> over deep</a:t>
            </a:r>
          </a:p>
          <a:p>
            <a:r>
              <a:rPr lang="en-US" b="1" dirty="0"/>
              <a:t>convective pixels</a:t>
            </a:r>
          </a:p>
        </p:txBody>
      </p:sp>
      <p:sp>
        <p:nvSpPr>
          <p:cNvPr id="11" name="TextBox 10">
            <a:extLst>
              <a:ext uri="{FF2B5EF4-FFF2-40B4-BE49-F238E27FC236}">
                <a16:creationId xmlns:a16="http://schemas.microsoft.com/office/drawing/2014/main" id="{D43AECAC-E987-74CE-C7AB-BE00253EAA22}"/>
              </a:ext>
            </a:extLst>
          </p:cNvPr>
          <p:cNvSpPr txBox="1"/>
          <p:nvPr/>
        </p:nvSpPr>
        <p:spPr>
          <a:xfrm>
            <a:off x="9487265" y="4087258"/>
            <a:ext cx="2611933" cy="923330"/>
          </a:xfrm>
          <a:prstGeom prst="rect">
            <a:avLst/>
          </a:prstGeom>
          <a:noFill/>
        </p:spPr>
        <p:txBody>
          <a:bodyPr wrap="none" rtlCol="0">
            <a:spAutoFit/>
          </a:bodyPr>
          <a:lstStyle/>
          <a:p>
            <a:r>
              <a:rPr lang="en-US" b="1" dirty="0"/>
              <a:t>Optical Cloud Pressure</a:t>
            </a:r>
          </a:p>
          <a:p>
            <a:r>
              <a:rPr lang="en-US" dirty="0"/>
              <a:t>&lt; 500 hPa </a:t>
            </a:r>
            <a:r>
              <a:rPr lang="en-US" dirty="0">
                <a:sym typeface="Wingdings" pitchFamily="2" charset="2"/>
              </a:rPr>
              <a:t> </a:t>
            </a:r>
          </a:p>
          <a:p>
            <a:r>
              <a:rPr lang="en-US" dirty="0">
                <a:sym typeface="Wingdings" pitchFamily="2" charset="2"/>
              </a:rPr>
              <a:t>Deep convection</a:t>
            </a:r>
            <a:endParaRPr lang="en-US" dirty="0"/>
          </a:p>
        </p:txBody>
      </p:sp>
      <p:sp>
        <p:nvSpPr>
          <p:cNvPr id="2" name="Slide Number Placeholder 1">
            <a:extLst>
              <a:ext uri="{FF2B5EF4-FFF2-40B4-BE49-F238E27FC236}">
                <a16:creationId xmlns:a16="http://schemas.microsoft.com/office/drawing/2014/main" id="{D49279D0-E450-35D3-8C22-3DBE2C5E389F}"/>
              </a:ext>
            </a:extLst>
          </p:cNvPr>
          <p:cNvSpPr>
            <a:spLocks noGrp="1"/>
          </p:cNvSpPr>
          <p:nvPr>
            <p:ph type="sldNum" sz="quarter" idx="12"/>
          </p:nvPr>
        </p:nvSpPr>
        <p:spPr/>
        <p:txBody>
          <a:bodyPr/>
          <a:lstStyle/>
          <a:p>
            <a:fld id="{549FAD4F-1D10-9249-9BA7-252E27A8E81C}" type="slidenum">
              <a:rPr lang="en-US" smtClean="0"/>
              <a:t>4</a:t>
            </a:fld>
            <a:endParaRPr lang="en-US"/>
          </a:p>
        </p:txBody>
      </p:sp>
      <p:sp>
        <p:nvSpPr>
          <p:cNvPr id="3" name="TextBox 2">
            <a:extLst>
              <a:ext uri="{FF2B5EF4-FFF2-40B4-BE49-F238E27FC236}">
                <a16:creationId xmlns:a16="http://schemas.microsoft.com/office/drawing/2014/main" id="{CBA2982C-5C3C-F396-E46B-A9F68EA68CC8}"/>
              </a:ext>
            </a:extLst>
          </p:cNvPr>
          <p:cNvSpPr txBox="1"/>
          <p:nvPr/>
        </p:nvSpPr>
        <p:spPr>
          <a:xfrm>
            <a:off x="67832" y="5857024"/>
            <a:ext cx="11827661" cy="369332"/>
          </a:xfrm>
          <a:prstGeom prst="rect">
            <a:avLst/>
          </a:prstGeom>
          <a:noFill/>
        </p:spPr>
        <p:txBody>
          <a:bodyPr wrap="none" rtlCol="0">
            <a:spAutoFit/>
          </a:bodyPr>
          <a:lstStyle/>
          <a:p>
            <a:pPr algn="ctr"/>
            <a:r>
              <a:rPr lang="en-US" dirty="0"/>
              <a:t>NO</a:t>
            </a:r>
            <a:r>
              <a:rPr lang="en-US" baseline="-25000" dirty="0"/>
              <a:t>2</a:t>
            </a:r>
            <a:r>
              <a:rPr lang="en-US" dirty="0"/>
              <a:t> columns are unavailable over bright scenes. For this May 13 case study, scans 3-6 and 13-15 used to estimate PE. </a:t>
            </a:r>
          </a:p>
        </p:txBody>
      </p:sp>
    </p:spTree>
    <p:extLst>
      <p:ext uri="{BB962C8B-B14F-4D97-AF65-F5344CB8AC3E}">
        <p14:creationId xmlns:p14="http://schemas.microsoft.com/office/powerpoint/2010/main" val="2443266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523B9B-4A6E-46EA-A618-C6F94D045C92}"/>
              </a:ext>
            </a:extLst>
          </p:cNvPr>
          <p:cNvSpPr>
            <a:spLocks noGrp="1"/>
          </p:cNvSpPr>
          <p:nvPr>
            <p:ph type="sldNum" sz="quarter" idx="12"/>
          </p:nvPr>
        </p:nvSpPr>
        <p:spPr/>
        <p:txBody>
          <a:bodyPr/>
          <a:lstStyle/>
          <a:p>
            <a:fld id="{549FAD4F-1D10-9249-9BA7-252E27A8E81C}" type="slidenum">
              <a:rPr lang="en-US" smtClean="0"/>
              <a:t>5</a:t>
            </a:fld>
            <a:endParaRPr lang="en-US"/>
          </a:p>
        </p:txBody>
      </p:sp>
      <p:pic>
        <p:nvPicPr>
          <p:cNvPr id="4" name="Picture 3" descr="A graph of different types of light&#10;&#10;AI-generated content may be incorrect.">
            <a:extLst>
              <a:ext uri="{FF2B5EF4-FFF2-40B4-BE49-F238E27FC236}">
                <a16:creationId xmlns:a16="http://schemas.microsoft.com/office/drawing/2014/main" id="{5B8C9FDC-937E-03AC-2727-0F1FB3472D82}"/>
              </a:ext>
            </a:extLst>
          </p:cNvPr>
          <p:cNvPicPr>
            <a:picLocks noChangeAspect="1"/>
          </p:cNvPicPr>
          <p:nvPr/>
        </p:nvPicPr>
        <p:blipFill>
          <a:blip r:embed="rId2"/>
          <a:stretch>
            <a:fillRect/>
          </a:stretch>
        </p:blipFill>
        <p:spPr>
          <a:xfrm>
            <a:off x="0" y="26504"/>
            <a:ext cx="7772400" cy="5727031"/>
          </a:xfrm>
          <a:prstGeom prst="rect">
            <a:avLst/>
          </a:prstGeom>
        </p:spPr>
      </p:pic>
      <p:sp>
        <p:nvSpPr>
          <p:cNvPr id="5" name="TextBox 4">
            <a:extLst>
              <a:ext uri="{FF2B5EF4-FFF2-40B4-BE49-F238E27FC236}">
                <a16:creationId xmlns:a16="http://schemas.microsoft.com/office/drawing/2014/main" id="{BB69E3B6-D117-447C-BFB6-089D14C67234}"/>
              </a:ext>
            </a:extLst>
          </p:cNvPr>
          <p:cNvSpPr txBox="1"/>
          <p:nvPr/>
        </p:nvSpPr>
        <p:spPr>
          <a:xfrm>
            <a:off x="7368209" y="258167"/>
            <a:ext cx="4651513" cy="5078313"/>
          </a:xfrm>
          <a:prstGeom prst="rect">
            <a:avLst/>
          </a:prstGeom>
          <a:noFill/>
        </p:spPr>
        <p:txBody>
          <a:bodyPr wrap="square" rtlCol="0">
            <a:spAutoFit/>
          </a:bodyPr>
          <a:lstStyle/>
          <a:p>
            <a:r>
              <a:rPr lang="en-US" b="1" dirty="0"/>
              <a:t>Scatterplot showing median differences in TEMPO products between flashing and non-flashing retrievals (based on 213 scans) </a:t>
            </a:r>
          </a:p>
          <a:p>
            <a:endParaRPr lang="en-US" b="1" dirty="0"/>
          </a:p>
          <a:p>
            <a:r>
              <a:rPr lang="en-US" b="1" dirty="0"/>
              <a:t>VCDs over flashing deep convective pixels</a:t>
            </a:r>
          </a:p>
          <a:p>
            <a:r>
              <a:rPr lang="en-US" b="1" dirty="0"/>
              <a:t>are usually greater than those over non-flashing deep convective pixels. These differences can be exploited to estimate the molecules of NO</a:t>
            </a:r>
            <a:r>
              <a:rPr lang="en-US" b="1" baseline="-25000" dirty="0"/>
              <a:t>x</a:t>
            </a:r>
            <a:r>
              <a:rPr lang="en-US" b="1" dirty="0"/>
              <a:t> due to recent lightning. </a:t>
            </a:r>
          </a:p>
          <a:p>
            <a:endParaRPr lang="en-US" b="1" dirty="0"/>
          </a:p>
          <a:p>
            <a:r>
              <a:rPr lang="en-US" b="1" dirty="0"/>
              <a:t>However, care is needed because smaller AMFs associated with lower cloud pressures are also observed over flashing</a:t>
            </a:r>
          </a:p>
          <a:p>
            <a:r>
              <a:rPr lang="en-US" b="1" dirty="0"/>
              <a:t>scenes explaining much of the differences. </a:t>
            </a:r>
          </a:p>
          <a:p>
            <a:endParaRPr lang="en-US" dirty="0"/>
          </a:p>
          <a:p>
            <a:endParaRPr lang="en-US" dirty="0"/>
          </a:p>
        </p:txBody>
      </p:sp>
    </p:spTree>
    <p:extLst>
      <p:ext uri="{BB962C8B-B14F-4D97-AF65-F5344CB8AC3E}">
        <p14:creationId xmlns:p14="http://schemas.microsoft.com/office/powerpoint/2010/main" val="3451463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6F67C-AA18-3A57-FC8A-97A417F792BD}"/>
              </a:ext>
            </a:extLst>
          </p:cNvPr>
          <p:cNvSpPr>
            <a:spLocks noGrp="1"/>
          </p:cNvSpPr>
          <p:nvPr>
            <p:ph type="title"/>
          </p:nvPr>
        </p:nvSpPr>
        <p:spPr>
          <a:xfrm>
            <a:off x="925882" y="358452"/>
            <a:ext cx="10515600" cy="1325563"/>
          </a:xfrm>
        </p:spPr>
        <p:txBody>
          <a:bodyPr>
            <a:normAutofit/>
          </a:bodyPr>
          <a:lstStyle/>
          <a:p>
            <a:pPr algn="ctr"/>
            <a:r>
              <a:rPr lang="en-US" sz="2400" b="1" dirty="0">
                <a:latin typeface="Helvetica" pitchFamily="2" charset="0"/>
                <a:cs typeface="Times New Roman" panose="02020603050405020304" pitchFamily="18" charset="0"/>
              </a:rPr>
              <a:t>How will mean moles of NO</a:t>
            </a:r>
            <a:r>
              <a:rPr lang="en-US" sz="2400" b="1" baseline="-25000" dirty="0">
                <a:latin typeface="Helvetica" pitchFamily="2" charset="0"/>
                <a:cs typeface="Times New Roman" panose="02020603050405020304" pitchFamily="18" charset="0"/>
              </a:rPr>
              <a:t>x</a:t>
            </a:r>
            <a:r>
              <a:rPr lang="en-US" sz="2400" b="1" dirty="0">
                <a:latin typeface="Helvetica" pitchFamily="2" charset="0"/>
                <a:cs typeface="Times New Roman" panose="02020603050405020304" pitchFamily="18" charset="0"/>
              </a:rPr>
              <a:t> produced per lightning flash (PE)</a:t>
            </a:r>
            <a:br>
              <a:rPr lang="en-US" sz="2400" b="1" dirty="0">
                <a:latin typeface="Helvetica" pitchFamily="2" charset="0"/>
                <a:cs typeface="Times New Roman" panose="02020603050405020304" pitchFamily="18" charset="0"/>
              </a:rPr>
            </a:br>
            <a:endParaRPr lang="en-US" sz="2400" dirty="0">
              <a:latin typeface="Helvetica" pitchFamily="2" charset="0"/>
            </a:endParaRPr>
          </a:p>
        </p:txBody>
      </p:sp>
      <p:sp>
        <p:nvSpPr>
          <p:cNvPr id="3" name="Content Placeholder 2">
            <a:extLst>
              <a:ext uri="{FF2B5EF4-FFF2-40B4-BE49-F238E27FC236}">
                <a16:creationId xmlns:a16="http://schemas.microsoft.com/office/drawing/2014/main" id="{C87F8DC4-5DFD-3ADF-F1A7-8DE92B29C964}"/>
              </a:ext>
            </a:extLst>
          </p:cNvPr>
          <p:cNvSpPr>
            <a:spLocks noGrp="1"/>
          </p:cNvSpPr>
          <p:nvPr>
            <p:ph idx="1"/>
          </p:nvPr>
        </p:nvSpPr>
        <p:spPr>
          <a:xfrm>
            <a:off x="229644" y="1105850"/>
            <a:ext cx="11962356" cy="3836853"/>
          </a:xfrm>
        </p:spPr>
        <p:txBody>
          <a:bodyPr>
            <a:normAutofit/>
          </a:bodyPr>
          <a:lstStyle/>
          <a:p>
            <a:pPr marL="0" indent="0" algn="ctr">
              <a:buNone/>
            </a:pPr>
            <a:r>
              <a:rPr lang="en-US" sz="2800" b="1" dirty="0">
                <a:latin typeface="Helvetica" pitchFamily="2" charset="0"/>
                <a:cs typeface="Times New Roman" panose="02020603050405020304" pitchFamily="18" charset="0"/>
              </a:rPr>
              <a:t>PE = [</a:t>
            </a:r>
            <a:r>
              <a:rPr lang="en-US" sz="2800" b="1" dirty="0" err="1">
                <a:latin typeface="Helvetica" pitchFamily="2" charset="0"/>
                <a:cs typeface="Times New Roman" panose="02020603050405020304" pitchFamily="18" charset="0"/>
              </a:rPr>
              <a:t>V</a:t>
            </a:r>
            <a:r>
              <a:rPr lang="en-US" sz="2800" b="1" baseline="-25000" dirty="0" err="1">
                <a:latin typeface="Helvetica" pitchFamily="2" charset="0"/>
                <a:cs typeface="Times New Roman" panose="02020603050405020304" pitchFamily="18" charset="0"/>
              </a:rPr>
              <a:t>tropLNOx</a:t>
            </a:r>
            <a:r>
              <a:rPr lang="en-US" sz="2800" b="1" dirty="0">
                <a:latin typeface="Helvetica" pitchFamily="2" charset="0"/>
                <a:cs typeface="Times New Roman" panose="02020603050405020304" pitchFamily="18" charset="0"/>
              </a:rPr>
              <a:t> × </a:t>
            </a:r>
            <a:r>
              <a:rPr lang="el-GR" sz="2800" b="1" dirty="0">
                <a:latin typeface="Helvetica" pitchFamily="2" charset="0"/>
                <a:cs typeface="Times New Roman" panose="02020603050405020304" pitchFamily="18" charset="0"/>
              </a:rPr>
              <a:t>Σ </a:t>
            </a:r>
            <a:r>
              <a:rPr lang="en-US" sz="2800" b="1" dirty="0" err="1">
                <a:latin typeface="Helvetica" pitchFamily="2" charset="0"/>
                <a:cs typeface="Times New Roman" panose="02020603050405020304" pitchFamily="18" charset="0"/>
              </a:rPr>
              <a:t>Area</a:t>
            </a:r>
            <a:r>
              <a:rPr lang="en-US" sz="2800" b="1" baseline="-25000" dirty="0" err="1">
                <a:latin typeface="Helvetica" pitchFamily="2" charset="0"/>
                <a:cs typeface="Times New Roman" panose="02020603050405020304" pitchFamily="18" charset="0"/>
              </a:rPr>
              <a:t>i</a:t>
            </a:r>
            <a:r>
              <a:rPr lang="en-US" sz="2800" b="1" dirty="0">
                <a:latin typeface="Helvetica" pitchFamily="2" charset="0"/>
                <a:cs typeface="Times New Roman" panose="02020603050405020304" pitchFamily="18" charset="0"/>
              </a:rPr>
              <a:t>] / [N</a:t>
            </a:r>
            <a:r>
              <a:rPr lang="en-US" sz="2800" b="1" baseline="-25000" dirty="0">
                <a:latin typeface="Helvetica" pitchFamily="2" charset="0"/>
                <a:cs typeface="Times New Roman" panose="02020603050405020304" pitchFamily="18" charset="0"/>
              </a:rPr>
              <a:t>A</a:t>
            </a:r>
            <a:r>
              <a:rPr lang="en-US" sz="2800" b="1" dirty="0">
                <a:latin typeface="Helvetica" pitchFamily="2" charset="0"/>
                <a:cs typeface="Times New Roman" panose="02020603050405020304" pitchFamily="18" charset="0"/>
              </a:rPr>
              <a:t> × </a:t>
            </a:r>
            <a:r>
              <a:rPr lang="el-GR" sz="2800" b="1" dirty="0">
                <a:latin typeface="Helvetica" pitchFamily="2" charset="0"/>
                <a:cs typeface="Times New Roman" panose="02020603050405020304" pitchFamily="18" charset="0"/>
              </a:rPr>
              <a:t>Σ </a:t>
            </a:r>
            <a:r>
              <a:rPr lang="en-US" sz="2800" b="1" dirty="0">
                <a:latin typeface="Helvetica" pitchFamily="2" charset="0"/>
                <a:cs typeface="Times New Roman" panose="02020603050405020304" pitchFamily="18" charset="0"/>
              </a:rPr>
              <a:t>(</a:t>
            </a:r>
            <a:r>
              <a:rPr lang="en-US" sz="2800" b="1" dirty="0" err="1">
                <a:latin typeface="Helvetica" pitchFamily="2" charset="0"/>
                <a:cs typeface="Times New Roman" panose="02020603050405020304" pitchFamily="18" charset="0"/>
              </a:rPr>
              <a:t>Flash</a:t>
            </a:r>
            <a:r>
              <a:rPr lang="en-US" sz="2800" b="1" baseline="-25000" dirty="0" err="1">
                <a:latin typeface="Helvetica" pitchFamily="2" charset="0"/>
                <a:cs typeface="Times New Roman" panose="02020603050405020304" pitchFamily="18" charset="0"/>
              </a:rPr>
              <a:t>i</a:t>
            </a:r>
            <a:r>
              <a:rPr lang="en-US" sz="2800" b="1" dirty="0">
                <a:latin typeface="Helvetica" pitchFamily="2" charset="0"/>
                <a:cs typeface="Times New Roman" panose="02020603050405020304" pitchFamily="18" charset="0"/>
              </a:rPr>
              <a:t> × exp(-</a:t>
            </a:r>
            <a:r>
              <a:rPr lang="en-US" sz="2800" b="1" dirty="0" err="1">
                <a:latin typeface="Helvetica" pitchFamily="2" charset="0"/>
                <a:cs typeface="Times New Roman" panose="02020603050405020304" pitchFamily="18" charset="0"/>
              </a:rPr>
              <a:t>t</a:t>
            </a:r>
            <a:r>
              <a:rPr lang="en-US" sz="2800" b="1" baseline="-25000" dirty="0" err="1">
                <a:latin typeface="Helvetica" pitchFamily="2" charset="0"/>
                <a:cs typeface="Times New Roman" panose="02020603050405020304" pitchFamily="18" charset="0"/>
              </a:rPr>
              <a:t>i</a:t>
            </a:r>
            <a:r>
              <a:rPr lang="en-US" sz="2800" b="1" dirty="0">
                <a:latin typeface="Helvetica" pitchFamily="2" charset="0"/>
                <a:cs typeface="Times New Roman" panose="02020603050405020304" pitchFamily="18" charset="0"/>
              </a:rPr>
              <a:t> / 𝝉) )]   	</a:t>
            </a:r>
          </a:p>
          <a:p>
            <a:endParaRPr lang="en-US" sz="2800" b="1" baseline="-25000" dirty="0">
              <a:latin typeface="Helvetica" pitchFamily="2" charset="0"/>
              <a:cs typeface="Times New Roman" panose="02020603050405020304" pitchFamily="18" charset="0"/>
            </a:endParaRPr>
          </a:p>
          <a:p>
            <a:pPr marL="457200" indent="-457200">
              <a:buFont typeface="Arial" panose="020B0604020202020204" pitchFamily="34" charset="0"/>
              <a:buChar char="•"/>
            </a:pPr>
            <a:r>
              <a:rPr lang="en-US" sz="2200" b="1" dirty="0" err="1">
                <a:latin typeface="Helvetica" pitchFamily="2" charset="0"/>
                <a:cs typeface="Times New Roman" panose="02020603050405020304" pitchFamily="18" charset="0"/>
              </a:rPr>
              <a:t>V</a:t>
            </a:r>
            <a:r>
              <a:rPr lang="en-US" sz="2200" b="1" baseline="-25000" dirty="0" err="1">
                <a:latin typeface="Helvetica" pitchFamily="2" charset="0"/>
                <a:cs typeface="Times New Roman" panose="02020603050405020304" pitchFamily="18" charset="0"/>
              </a:rPr>
              <a:t>tropLNOx</a:t>
            </a:r>
            <a:r>
              <a:rPr lang="en-US" sz="2200" b="1" dirty="0">
                <a:latin typeface="Helvetica" pitchFamily="2" charset="0"/>
                <a:cs typeface="Times New Roman" panose="02020603050405020304" pitchFamily="18" charset="0"/>
              </a:rPr>
              <a:t> ≡  Difference in median trop. VCD of NO</a:t>
            </a:r>
            <a:r>
              <a:rPr lang="en-US" sz="2200" b="1" baseline="-25000" dirty="0">
                <a:latin typeface="Helvetica" pitchFamily="2" charset="0"/>
                <a:cs typeface="Times New Roman" panose="02020603050405020304" pitchFamily="18" charset="0"/>
              </a:rPr>
              <a:t>2</a:t>
            </a:r>
            <a:r>
              <a:rPr lang="en-US" sz="2200" b="1" dirty="0">
                <a:latin typeface="Helvetica" pitchFamily="2" charset="0"/>
                <a:cs typeface="Times New Roman" panose="02020603050405020304" pitchFamily="18" charset="0"/>
              </a:rPr>
              <a:t> between flashing and non-flashing pixels multiplied by the ratio of NO</a:t>
            </a:r>
            <a:r>
              <a:rPr lang="en-US" sz="2200" b="1" baseline="-25000" dirty="0">
                <a:latin typeface="Helvetica" pitchFamily="2" charset="0"/>
                <a:cs typeface="Times New Roman" panose="02020603050405020304" pitchFamily="18" charset="0"/>
              </a:rPr>
              <a:t>x</a:t>
            </a:r>
            <a:r>
              <a:rPr lang="en-US" sz="2200" b="1" dirty="0">
                <a:latin typeface="Helvetica" pitchFamily="2" charset="0"/>
                <a:cs typeface="Times New Roman" panose="02020603050405020304" pitchFamily="18" charset="0"/>
              </a:rPr>
              <a:t> to NO</a:t>
            </a:r>
            <a:r>
              <a:rPr lang="en-US" sz="2200" b="1" baseline="-25000" dirty="0">
                <a:latin typeface="Helvetica" pitchFamily="2" charset="0"/>
                <a:cs typeface="Times New Roman" panose="02020603050405020304" pitchFamily="18" charset="0"/>
              </a:rPr>
              <a:t>2</a:t>
            </a:r>
            <a:r>
              <a:rPr lang="en-US" sz="2200" b="1" dirty="0">
                <a:latin typeface="Helvetica" pitchFamily="2" charset="0"/>
                <a:cs typeface="Times New Roman" panose="02020603050405020304" pitchFamily="18" charset="0"/>
              </a:rPr>
              <a:t> columns from GEOS-CF</a:t>
            </a:r>
          </a:p>
          <a:p>
            <a:pPr marL="457200" indent="-457200">
              <a:buFont typeface="Arial" panose="020B0604020202020204" pitchFamily="34" charset="0"/>
              <a:buChar char="•"/>
            </a:pPr>
            <a:r>
              <a:rPr lang="el-GR" sz="2200" b="1" dirty="0">
                <a:latin typeface="Helvetica" pitchFamily="2" charset="0"/>
                <a:cs typeface="Times New Roman" panose="02020603050405020304" pitchFamily="18" charset="0"/>
              </a:rPr>
              <a:t>Σ </a:t>
            </a:r>
            <a:r>
              <a:rPr lang="en-US" sz="2200" b="1" dirty="0" err="1">
                <a:latin typeface="Helvetica" pitchFamily="2" charset="0"/>
                <a:cs typeface="Times New Roman" panose="02020603050405020304" pitchFamily="18" charset="0"/>
              </a:rPr>
              <a:t>Area</a:t>
            </a:r>
            <a:r>
              <a:rPr lang="en-US" sz="2200" b="1" baseline="-25000" dirty="0" err="1">
                <a:latin typeface="Helvetica" pitchFamily="2" charset="0"/>
                <a:cs typeface="Times New Roman" panose="02020603050405020304" pitchFamily="18" charset="0"/>
              </a:rPr>
              <a:t>i</a:t>
            </a:r>
            <a:r>
              <a:rPr lang="en-US" sz="2200" b="1" dirty="0">
                <a:latin typeface="Helvetica" pitchFamily="2" charset="0"/>
                <a:cs typeface="Times New Roman" panose="02020603050405020304" pitchFamily="18" charset="0"/>
              </a:rPr>
              <a:t> ≡ Area of deep convective pixels within region-of-interest (ROI)</a:t>
            </a:r>
          </a:p>
          <a:p>
            <a:pPr marL="457200" indent="-457200">
              <a:buFont typeface="Arial" panose="020B0604020202020204" pitchFamily="34" charset="0"/>
              <a:buChar char="•"/>
            </a:pPr>
            <a:r>
              <a:rPr lang="en-US" sz="2200" b="1" dirty="0" err="1">
                <a:latin typeface="Helvetica" pitchFamily="2" charset="0"/>
                <a:cs typeface="Times New Roman" panose="02020603050405020304" pitchFamily="18" charset="0"/>
              </a:rPr>
              <a:t>Flash</a:t>
            </a:r>
            <a:r>
              <a:rPr lang="en-US" sz="2200" b="1" baseline="-25000" dirty="0" err="1">
                <a:latin typeface="Helvetica" pitchFamily="2" charset="0"/>
                <a:cs typeface="Times New Roman" panose="02020603050405020304" pitchFamily="18" charset="0"/>
              </a:rPr>
              <a:t>i</a:t>
            </a:r>
            <a:r>
              <a:rPr lang="en-US" sz="2200" b="1" dirty="0">
                <a:latin typeface="Helvetica" pitchFamily="2" charset="0"/>
                <a:cs typeface="Times New Roman" panose="02020603050405020304" pitchFamily="18" charset="0"/>
              </a:rPr>
              <a:t> ≡ # of flashes an individual GLM flash represents (1 if no DE adjustment) </a:t>
            </a:r>
          </a:p>
          <a:p>
            <a:pPr marL="457200" indent="-457200">
              <a:buFont typeface="Arial" panose="020B0604020202020204" pitchFamily="34" charset="0"/>
              <a:buChar char="•"/>
            </a:pPr>
            <a:r>
              <a:rPr lang="en-US" sz="2200" b="1" dirty="0" err="1">
                <a:latin typeface="Helvetica" pitchFamily="2" charset="0"/>
                <a:cs typeface="Times New Roman" panose="02020603050405020304" pitchFamily="18" charset="0"/>
              </a:rPr>
              <a:t>t</a:t>
            </a:r>
            <a:r>
              <a:rPr lang="en-US" sz="2200" b="1" baseline="-25000" dirty="0" err="1">
                <a:latin typeface="Helvetica" pitchFamily="2" charset="0"/>
                <a:cs typeface="Times New Roman" panose="02020603050405020304" pitchFamily="18" charset="0"/>
              </a:rPr>
              <a:t>i</a:t>
            </a:r>
            <a:r>
              <a:rPr lang="en-US" sz="2200" b="1" dirty="0">
                <a:latin typeface="Helvetica" pitchFamily="2" charset="0"/>
                <a:cs typeface="Times New Roman" panose="02020603050405020304" pitchFamily="18" charset="0"/>
              </a:rPr>
              <a:t> ≡ Age of individual flash at time of scan (hours) </a:t>
            </a:r>
          </a:p>
          <a:p>
            <a:pPr marL="457200" indent="-457200">
              <a:buFont typeface="Arial" panose="020B0604020202020204" pitchFamily="34" charset="0"/>
              <a:buChar char="•"/>
            </a:pPr>
            <a:r>
              <a:rPr lang="en-US" sz="2200" b="1" dirty="0">
                <a:latin typeface="Helvetica" pitchFamily="2" charset="0"/>
                <a:cs typeface="Times New Roman" panose="02020603050405020304" pitchFamily="18" charset="0"/>
              </a:rPr>
              <a:t>𝝉 ≡ Assumed lifetime of NO</a:t>
            </a:r>
            <a:r>
              <a:rPr lang="en-US" sz="2200" b="1" baseline="-25000" dirty="0">
                <a:latin typeface="Helvetica" pitchFamily="2" charset="0"/>
                <a:cs typeface="Times New Roman" panose="02020603050405020304" pitchFamily="18" charset="0"/>
              </a:rPr>
              <a:t>x</a:t>
            </a:r>
            <a:r>
              <a:rPr lang="en-US" sz="2200" b="1" dirty="0">
                <a:latin typeface="Helvetica" pitchFamily="2" charset="0"/>
                <a:cs typeface="Times New Roman" panose="02020603050405020304" pitchFamily="18" charset="0"/>
              </a:rPr>
              <a:t> in near field of convection (𝝉 = 1,2,3,4,5,6,8,10,12, &amp; ∞ hours) (Nault et al., 2016, 2017) </a:t>
            </a:r>
          </a:p>
          <a:p>
            <a:pPr marL="0" indent="0">
              <a:buNone/>
            </a:pPr>
            <a:endParaRPr lang="en-US" sz="2600" b="1" baseline="30000" dirty="0">
              <a:latin typeface="Helvetica" pitchFamily="2"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52ECD72-AFA6-5D23-D6A1-A925A1781D54}"/>
              </a:ext>
            </a:extLst>
          </p:cNvPr>
          <p:cNvSpPr>
            <a:spLocks noGrp="1"/>
          </p:cNvSpPr>
          <p:nvPr>
            <p:ph type="sldNum" sz="quarter" idx="12"/>
          </p:nvPr>
        </p:nvSpPr>
        <p:spPr/>
        <p:txBody>
          <a:bodyPr/>
          <a:lstStyle/>
          <a:p>
            <a:fld id="{549FAD4F-1D10-9249-9BA7-252E27A8E81C}" type="slidenum">
              <a:rPr lang="en-US" smtClean="0"/>
              <a:t>6</a:t>
            </a:fld>
            <a:endParaRPr lang="en-US"/>
          </a:p>
        </p:txBody>
      </p:sp>
      <p:sp>
        <p:nvSpPr>
          <p:cNvPr id="5" name="TextBox 4">
            <a:extLst>
              <a:ext uri="{FF2B5EF4-FFF2-40B4-BE49-F238E27FC236}">
                <a16:creationId xmlns:a16="http://schemas.microsoft.com/office/drawing/2014/main" id="{524E7FEF-D2B6-D890-F811-BF02400E003F}"/>
              </a:ext>
            </a:extLst>
          </p:cNvPr>
          <p:cNvSpPr txBox="1"/>
          <p:nvPr/>
        </p:nvSpPr>
        <p:spPr>
          <a:xfrm>
            <a:off x="925882" y="4828820"/>
            <a:ext cx="10572446" cy="646331"/>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Summation should be performed from time that storm began until scan-time  </a:t>
            </a:r>
          </a:p>
          <a:p>
            <a:r>
              <a:rPr lang="en-US" b="1" dirty="0">
                <a:latin typeface="Times New Roman" panose="02020603050405020304" pitchFamily="18" charset="0"/>
                <a:cs typeface="Times New Roman" panose="02020603050405020304" pitchFamily="18" charset="0"/>
              </a:rPr>
              <a:t>Insights into the value of t can be obtained from high temporal resolution (10-minute) scans with TEMPO</a:t>
            </a:r>
          </a:p>
        </p:txBody>
      </p:sp>
    </p:spTree>
    <p:extLst>
      <p:ext uri="{BB962C8B-B14F-4D97-AF65-F5344CB8AC3E}">
        <p14:creationId xmlns:p14="http://schemas.microsoft.com/office/powerpoint/2010/main" val="4283306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1922C-1F49-EADE-5AFB-9DEB60B41434}"/>
              </a:ext>
            </a:extLst>
          </p:cNvPr>
          <p:cNvSpPr>
            <a:spLocks noGrp="1"/>
          </p:cNvSpPr>
          <p:nvPr>
            <p:ph type="title"/>
          </p:nvPr>
        </p:nvSpPr>
        <p:spPr>
          <a:xfrm>
            <a:off x="838200" y="208617"/>
            <a:ext cx="10515600" cy="1325563"/>
          </a:xfrm>
        </p:spPr>
        <p:txBody>
          <a:bodyPr>
            <a:normAutofit/>
          </a:bodyPr>
          <a:lstStyle/>
          <a:p>
            <a:pPr algn="ctr"/>
            <a:r>
              <a:rPr lang="en-US" sz="2400" b="1" dirty="0"/>
              <a:t>Tropospheric VCD of NO</a:t>
            </a:r>
            <a:r>
              <a:rPr lang="en-US" sz="2400" b="1" baseline="-25000" dirty="0"/>
              <a:t>2</a:t>
            </a:r>
            <a:r>
              <a:rPr lang="en-US" sz="2400" b="1" dirty="0"/>
              <a:t> is sensitive to a priori NO</a:t>
            </a:r>
            <a:r>
              <a:rPr lang="en-US" sz="2400" b="1" baseline="-25000" dirty="0"/>
              <a:t>2</a:t>
            </a:r>
            <a:r>
              <a:rPr lang="en-US" sz="2400" b="1" dirty="0"/>
              <a:t> profile (</a:t>
            </a:r>
            <a:r>
              <a:rPr lang="en-US" sz="2400" b="1" kern="100" dirty="0">
                <a:effectLst/>
                <a:latin typeface="Aptos" panose="020B0004020202020204" pitchFamily="34" charset="0"/>
                <a:ea typeface="Aptos" panose="020B0004020202020204" pitchFamily="34" charset="0"/>
                <a:cs typeface="Times New Roman" panose="02020603050405020304" pitchFamily="18" charset="0"/>
                <a:sym typeface="Symbol" pitchFamily="2" charset="2"/>
              </a:rPr>
              <a:t></a:t>
            </a:r>
            <a:r>
              <a:rPr lang="en-US" sz="2400" b="1" kern="100" dirty="0">
                <a:effectLst/>
                <a:latin typeface="Aptos" panose="020B0004020202020204" pitchFamily="34" charset="0"/>
                <a:ea typeface="Aptos" panose="020B0004020202020204" pitchFamily="34" charset="0"/>
                <a:cs typeface="Times New Roman" panose="02020603050405020304" pitchFamily="18" charset="0"/>
              </a:rPr>
              <a:t>)</a:t>
            </a:r>
            <a:r>
              <a:rPr lang="en-US" sz="2400" b="1" kern="100" baseline="-25000" dirty="0">
                <a:effectLst/>
                <a:latin typeface="Aptos" panose="020B0004020202020204" pitchFamily="34" charset="0"/>
                <a:ea typeface="Aptos" panose="020B0004020202020204" pitchFamily="34" charset="0"/>
                <a:cs typeface="Times New Roman" panose="02020603050405020304" pitchFamily="18" charset="0"/>
              </a:rPr>
              <a:t> </a:t>
            </a:r>
            <a:r>
              <a:rPr lang="en-US" sz="2400" b="1" dirty="0"/>
              <a:t>via </a:t>
            </a:r>
            <a:r>
              <a:rPr lang="en-US" sz="2400" b="1" dirty="0" err="1"/>
              <a:t>AMF</a:t>
            </a:r>
            <a:r>
              <a:rPr lang="en-US" sz="2400" b="1" baseline="-25000" dirty="0" err="1"/>
              <a:t>trop</a:t>
            </a:r>
            <a:br>
              <a:rPr lang="en-US" sz="2400" b="1" baseline="-25000" dirty="0"/>
            </a:br>
            <a:br>
              <a:rPr lang="en-US" sz="2400" b="1" baseline="-25000" dirty="0"/>
            </a:br>
            <a:endParaRPr lang="en-US" sz="2400" b="1" baseline="-25000" dirty="0"/>
          </a:p>
        </p:txBody>
      </p:sp>
      <p:sp>
        <p:nvSpPr>
          <p:cNvPr id="3" name="Content Placeholder 2">
            <a:extLst>
              <a:ext uri="{FF2B5EF4-FFF2-40B4-BE49-F238E27FC236}">
                <a16:creationId xmlns:a16="http://schemas.microsoft.com/office/drawing/2014/main" id="{CC05E11E-A912-EA0B-4339-7596E4F0DE9C}"/>
              </a:ext>
            </a:extLst>
          </p:cNvPr>
          <p:cNvSpPr>
            <a:spLocks noGrp="1"/>
          </p:cNvSpPr>
          <p:nvPr>
            <p:ph idx="1"/>
          </p:nvPr>
        </p:nvSpPr>
        <p:spPr>
          <a:xfrm>
            <a:off x="32059" y="1027906"/>
            <a:ext cx="5832953" cy="5328444"/>
          </a:xfrm>
        </p:spPr>
        <p:txBody>
          <a:bodyPr>
            <a:noAutofit/>
          </a:bodyPr>
          <a:lstStyle/>
          <a:p>
            <a:pPr marL="0" indent="0">
              <a:spcBef>
                <a:spcPts val="0"/>
              </a:spcBef>
              <a:buNone/>
            </a:pPr>
            <a:r>
              <a:rPr lang="en-US" sz="2000" b="1" kern="100" dirty="0">
                <a:latin typeface="Aptos" panose="020B0004020202020204" pitchFamily="34" charset="0"/>
                <a:ea typeface="Aptos" panose="020B0004020202020204" pitchFamily="34" charset="0"/>
                <a:cs typeface="Times New Roman" panose="02020603050405020304" pitchFamily="18" charset="0"/>
              </a:rPr>
              <a:t>VCD_Trop = </a:t>
            </a:r>
            <a:r>
              <a:rPr lang="en-US" sz="2000" b="1" kern="100" dirty="0" err="1">
                <a:latin typeface="Aptos" panose="020B0004020202020204" pitchFamily="34" charset="0"/>
                <a:ea typeface="Aptos" panose="020B0004020202020204" pitchFamily="34" charset="0"/>
                <a:cs typeface="Times New Roman" panose="02020603050405020304" pitchFamily="18" charset="0"/>
              </a:rPr>
              <a:t>SCD_Trop</a:t>
            </a:r>
            <a:r>
              <a:rPr lang="en-US" sz="2000" b="1" kern="100" dirty="0">
                <a:latin typeface="Aptos" panose="020B0004020202020204" pitchFamily="34" charset="0"/>
                <a:ea typeface="Aptos" panose="020B0004020202020204" pitchFamily="34" charset="0"/>
                <a:cs typeface="Times New Roman" panose="02020603050405020304" pitchFamily="18" charset="0"/>
              </a:rPr>
              <a:t> / </a:t>
            </a:r>
            <a:r>
              <a:rPr lang="en-US" sz="2000" b="1" kern="100" dirty="0" err="1">
                <a:latin typeface="Aptos" panose="020B0004020202020204" pitchFamily="34" charset="0"/>
                <a:ea typeface="Aptos" panose="020B0004020202020204" pitchFamily="34" charset="0"/>
                <a:cs typeface="Times New Roman" panose="02020603050405020304" pitchFamily="18" charset="0"/>
              </a:rPr>
              <a:t>AMF</a:t>
            </a:r>
            <a:r>
              <a:rPr lang="en-US" sz="2000" b="1" kern="100" baseline="-25000" dirty="0" err="1">
                <a:latin typeface="Aptos" panose="020B0004020202020204" pitchFamily="34" charset="0"/>
                <a:ea typeface="Aptos" panose="020B0004020202020204" pitchFamily="34" charset="0"/>
                <a:cs typeface="Times New Roman" panose="02020603050405020304" pitchFamily="18" charset="0"/>
              </a:rPr>
              <a:t>trop</a:t>
            </a:r>
            <a:r>
              <a:rPr lang="en-US" sz="2000" b="1" kern="100" dirty="0">
                <a:latin typeface="Aptos" panose="020B0004020202020204" pitchFamily="34" charset="0"/>
                <a:ea typeface="Aptos" panose="020B0004020202020204" pitchFamily="34" charset="0"/>
                <a:cs typeface="Times New Roman" panose="02020603050405020304" pitchFamily="18" charset="0"/>
              </a:rPr>
              <a:t>, </a:t>
            </a:r>
          </a:p>
          <a:p>
            <a:pPr marL="0" marR="0" indent="0">
              <a:spcBef>
                <a:spcPts val="0"/>
              </a:spcBef>
              <a:spcAft>
                <a:spcPts val="0"/>
              </a:spcAft>
              <a:buNone/>
            </a:pPr>
            <a:endParaRPr lang="en-US" sz="2000" b="1" dirty="0"/>
          </a:p>
          <a:p>
            <a:pPr marL="0" marR="0" indent="0">
              <a:spcBef>
                <a:spcPts val="0"/>
              </a:spcBef>
              <a:spcAft>
                <a:spcPts val="0"/>
              </a:spcAft>
              <a:buNone/>
            </a:pPr>
            <a:r>
              <a:rPr lang="en-US" sz="2000" b="1" kern="100" dirty="0">
                <a:latin typeface="Aptos" panose="020B0004020202020204" pitchFamily="34" charset="0"/>
                <a:ea typeface="Aptos" panose="020B0004020202020204" pitchFamily="34" charset="0"/>
                <a:cs typeface="Times New Roman" panose="02020603050405020304" pitchFamily="18" charset="0"/>
              </a:rPr>
              <a:t>where </a:t>
            </a:r>
            <a:r>
              <a:rPr lang="en-US" sz="2000" b="1" kern="100" dirty="0" err="1">
                <a:effectLst/>
                <a:latin typeface="Aptos" panose="020B0004020202020204" pitchFamily="34" charset="0"/>
                <a:ea typeface="Aptos" panose="020B0004020202020204" pitchFamily="34" charset="0"/>
                <a:cs typeface="Times New Roman" panose="02020603050405020304" pitchFamily="18" charset="0"/>
              </a:rPr>
              <a:t>AMF</a:t>
            </a:r>
            <a:r>
              <a:rPr lang="en-US" sz="2000" b="1" kern="100" baseline="-25000" dirty="0" err="1">
                <a:effectLst/>
                <a:latin typeface="Aptos" panose="020B0004020202020204" pitchFamily="34" charset="0"/>
                <a:ea typeface="Aptos" panose="020B0004020202020204" pitchFamily="34" charset="0"/>
                <a:cs typeface="Times New Roman" panose="02020603050405020304" pitchFamily="18" charset="0"/>
              </a:rPr>
              <a:t>trop</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 = </a:t>
            </a:r>
            <a:r>
              <a:rPr lang="en-US" sz="2000" b="1" kern="100" dirty="0">
                <a:effectLst/>
                <a:latin typeface="Aptos" panose="020B0004020202020204" pitchFamily="34" charset="0"/>
                <a:ea typeface="Aptos" panose="020B0004020202020204" pitchFamily="34" charset="0"/>
                <a:cs typeface="Times New Roman" panose="02020603050405020304" pitchFamily="18" charset="0"/>
                <a:sym typeface="Symbol" pitchFamily="2" charset="2"/>
              </a:rPr>
              <a:t></a:t>
            </a:r>
            <a:r>
              <a:rPr lang="en-US" sz="2000" b="1" kern="100" baseline="-25000" dirty="0">
                <a:effectLst/>
                <a:latin typeface="Aptos" panose="020B0004020202020204" pitchFamily="34" charset="0"/>
                <a:ea typeface="Aptos" panose="020B0004020202020204" pitchFamily="34" charset="0"/>
                <a:cs typeface="Times New Roman" panose="02020603050405020304" pitchFamily="18" charset="0"/>
              </a:rPr>
              <a:t>I </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W</a:t>
            </a:r>
            <a:r>
              <a:rPr lang="en-US" sz="2000" b="1" kern="100" baseline="-25000" dirty="0">
                <a:effectLst/>
                <a:latin typeface="Aptos" panose="020B0004020202020204" pitchFamily="34" charset="0"/>
                <a:ea typeface="Aptos" panose="020B0004020202020204" pitchFamily="34" charset="0"/>
                <a:cs typeface="Times New Roman" panose="02020603050405020304" pitchFamily="18" charset="0"/>
              </a:rPr>
              <a:t>i </a:t>
            </a:r>
            <a:r>
              <a:rPr lang="en-US" sz="2000" b="1" kern="100" dirty="0">
                <a:effectLst/>
                <a:latin typeface="Aptos" panose="020B0004020202020204" pitchFamily="34" charset="0"/>
                <a:ea typeface="Aptos" panose="020B0004020202020204" pitchFamily="34" charset="0"/>
                <a:cs typeface="Times New Roman" panose="02020603050405020304" pitchFamily="18" charset="0"/>
                <a:sym typeface="Symbol" pitchFamily="2" charset="2"/>
              </a:rPr>
              <a:t></a:t>
            </a:r>
            <a:r>
              <a:rPr lang="en-US" sz="2000" b="1" kern="100" baseline="-25000" dirty="0">
                <a:effectLst/>
                <a:latin typeface="Aptos" panose="020B0004020202020204" pitchFamily="34" charset="0"/>
                <a:ea typeface="Aptos" panose="020B0004020202020204" pitchFamily="34" charset="0"/>
                <a:cs typeface="Times New Roman" panose="02020603050405020304" pitchFamily="18" charset="0"/>
              </a:rPr>
              <a:t>I </a:t>
            </a:r>
            <a:r>
              <a:rPr lang="en-US" sz="2000" b="1" kern="100" dirty="0">
                <a:effectLst/>
                <a:latin typeface="Aptos" panose="020B0004020202020204" pitchFamily="34" charset="0"/>
                <a:ea typeface="Aptos" panose="020B0004020202020204" pitchFamily="34" charset="0"/>
                <a:cs typeface="Times New Roman" panose="02020603050405020304" pitchFamily="18" charset="0"/>
                <a:sym typeface="Symbol" pitchFamily="2" charset="2"/>
              </a:rPr>
              <a:t></a:t>
            </a:r>
            <a:r>
              <a:rPr lang="en-US" sz="2000" b="1" kern="100" baseline="-25000" dirty="0">
                <a:effectLst/>
                <a:latin typeface="Aptos" panose="020B0004020202020204" pitchFamily="34" charset="0"/>
                <a:ea typeface="Aptos" panose="020B0004020202020204" pitchFamily="34" charset="0"/>
                <a:cs typeface="Times New Roman" panose="02020603050405020304" pitchFamily="18" charset="0"/>
              </a:rPr>
              <a:t>I</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 / </a:t>
            </a:r>
            <a:r>
              <a:rPr lang="en-US" sz="2000" b="1" kern="100" dirty="0">
                <a:effectLst/>
                <a:latin typeface="Aptos" panose="020B0004020202020204" pitchFamily="34" charset="0"/>
                <a:ea typeface="Aptos" panose="020B0004020202020204" pitchFamily="34" charset="0"/>
                <a:cs typeface="Times New Roman" panose="02020603050405020304" pitchFamily="18" charset="0"/>
                <a:sym typeface="Symbol" pitchFamily="2" charset="2"/>
              </a:rPr>
              <a:t></a:t>
            </a:r>
            <a:r>
              <a:rPr lang="en-US" sz="2000" b="1" kern="100" baseline="-25000" dirty="0">
                <a:effectLst/>
                <a:latin typeface="Aptos" panose="020B0004020202020204" pitchFamily="34" charset="0"/>
                <a:ea typeface="Aptos" panose="020B0004020202020204" pitchFamily="34" charset="0"/>
                <a:cs typeface="Times New Roman" panose="02020603050405020304" pitchFamily="18" charset="0"/>
              </a:rPr>
              <a:t>I </a:t>
            </a:r>
            <a:r>
              <a:rPr lang="en-US" sz="2000" b="1" kern="100" dirty="0">
                <a:effectLst/>
                <a:latin typeface="Aptos" panose="020B0004020202020204" pitchFamily="34" charset="0"/>
                <a:ea typeface="Aptos" panose="020B0004020202020204" pitchFamily="34" charset="0"/>
                <a:cs typeface="Times New Roman" panose="02020603050405020304" pitchFamily="18" charset="0"/>
                <a:sym typeface="Symbol" pitchFamily="2" charset="2"/>
              </a:rPr>
              <a:t></a:t>
            </a:r>
            <a:r>
              <a:rPr lang="en-US" sz="2000" b="1" kern="100" baseline="-25000" dirty="0">
                <a:effectLst/>
                <a:latin typeface="Aptos" panose="020B0004020202020204" pitchFamily="34" charset="0"/>
                <a:ea typeface="Aptos" panose="020B0004020202020204" pitchFamily="34" charset="0"/>
                <a:cs typeface="Times New Roman" panose="02020603050405020304" pitchFamily="18" charset="0"/>
              </a:rPr>
              <a:t>I </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2000" b="1" kern="100" dirty="0">
              <a:latin typeface="Aptos" panose="020B0004020202020204" pitchFamily="34" charset="0"/>
              <a:ea typeface="Aptos" panose="020B0004020202020204" pitchFamily="34" charset="0"/>
              <a:cs typeface="Times New Roman" panose="02020603050405020304" pitchFamily="18" charset="0"/>
            </a:endParaRPr>
          </a:p>
          <a:p>
            <a:pPr marL="0" marR="0" indent="0">
              <a:spcBef>
                <a:spcPts val="0"/>
              </a:spcBef>
              <a:spcAft>
                <a:spcPts val="0"/>
              </a:spcAft>
              <a:buNone/>
            </a:pPr>
            <a:r>
              <a:rPr lang="en-US" sz="2000" b="1" kern="100" dirty="0">
                <a:effectLst/>
                <a:latin typeface="Aptos" panose="020B0004020202020204" pitchFamily="34" charset="0"/>
                <a:ea typeface="Aptos" panose="020B0004020202020204" pitchFamily="34" charset="0"/>
                <a:cs typeface="Times New Roman" panose="02020603050405020304" pitchFamily="18" charset="0"/>
              </a:rPr>
              <a:t>(integration over layers in troposphere) </a:t>
            </a:r>
          </a:p>
          <a:p>
            <a:pPr marL="0" marR="0" indent="0">
              <a:spcBef>
                <a:spcPts val="0"/>
              </a:spcBef>
              <a:spcAft>
                <a:spcPts val="0"/>
              </a:spcAft>
              <a:buNone/>
            </a:pP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spcBef>
                <a:spcPts val="0"/>
              </a:spcBef>
              <a:spcAft>
                <a:spcPts val="0"/>
              </a:spcAft>
              <a:buNone/>
            </a:pPr>
            <a:r>
              <a:rPr lang="en-US" sz="2000" b="1" kern="100" dirty="0">
                <a:effectLst/>
                <a:latin typeface="Aptos" panose="020B0004020202020204" pitchFamily="34" charset="0"/>
                <a:ea typeface="Aptos" panose="020B0004020202020204" pitchFamily="34" charset="0"/>
                <a:cs typeface="Times New Roman" panose="02020603050405020304" pitchFamily="18" charset="0"/>
              </a:rPr>
              <a:t>W</a:t>
            </a:r>
            <a:r>
              <a:rPr lang="en-US" sz="2000" b="1" kern="100" baseline="-25000" dirty="0">
                <a:effectLst/>
                <a:latin typeface="Aptos" panose="020B0004020202020204" pitchFamily="34" charset="0"/>
                <a:ea typeface="Aptos" panose="020B0004020202020204" pitchFamily="34" charset="0"/>
                <a:cs typeface="Times New Roman" panose="02020603050405020304" pitchFamily="18" charset="0"/>
              </a:rPr>
              <a:t>i</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 ≡ scattering weight, </a:t>
            </a:r>
            <a:r>
              <a:rPr lang="en-US" sz="2000" b="1" kern="100" dirty="0">
                <a:effectLst/>
                <a:latin typeface="Aptos" panose="020B0004020202020204" pitchFamily="34" charset="0"/>
                <a:ea typeface="Aptos" panose="020B0004020202020204" pitchFamily="34" charset="0"/>
                <a:cs typeface="Times New Roman" panose="02020603050405020304" pitchFamily="18" charset="0"/>
                <a:sym typeface="Symbol" pitchFamily="2" charset="2"/>
              </a:rPr>
              <a:t></a:t>
            </a:r>
            <a:r>
              <a:rPr lang="en-US" sz="2000" b="1" kern="100" baseline="-25000" dirty="0">
                <a:effectLst/>
                <a:latin typeface="Aptos" panose="020B0004020202020204" pitchFamily="34" charset="0"/>
                <a:ea typeface="Aptos" panose="020B0004020202020204" pitchFamily="34" charset="0"/>
                <a:cs typeface="Times New Roman" panose="02020603050405020304" pitchFamily="18" charset="0"/>
              </a:rPr>
              <a:t>I</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 ≡ a priori trace gas partial column from GEOS-CF, </a:t>
            </a:r>
            <a:r>
              <a:rPr lang="en-US" sz="2000" b="1" kern="100" dirty="0">
                <a:effectLst/>
                <a:latin typeface="Aptos" panose="020B0004020202020204" pitchFamily="34" charset="0"/>
                <a:ea typeface="Aptos" panose="020B0004020202020204" pitchFamily="34" charset="0"/>
                <a:cs typeface="Times New Roman" panose="02020603050405020304" pitchFamily="18" charset="0"/>
                <a:sym typeface="Symbol" pitchFamily="2" charset="2"/>
              </a:rPr>
              <a:t></a:t>
            </a:r>
            <a:r>
              <a:rPr lang="en-US" sz="2000" b="1" kern="100" baseline="-25000" dirty="0" err="1">
                <a:effectLst/>
                <a:latin typeface="Aptos" panose="020B0004020202020204" pitchFamily="34" charset="0"/>
                <a:ea typeface="Aptos" panose="020B0004020202020204" pitchFamily="34" charset="0"/>
                <a:cs typeface="Times New Roman" panose="02020603050405020304" pitchFamily="18" charset="0"/>
              </a:rPr>
              <a:t>i</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 ≡ temperature correction (Note: shape function ≡</a:t>
            </a:r>
            <a:r>
              <a:rPr lang="en-US" sz="2000" b="1" kern="100" dirty="0">
                <a:effectLst/>
                <a:latin typeface="Aptos" panose="020B0004020202020204" pitchFamily="34" charset="0"/>
                <a:ea typeface="Aptos" panose="020B0004020202020204" pitchFamily="34" charset="0"/>
                <a:cs typeface="Times New Roman" panose="02020603050405020304" pitchFamily="18" charset="0"/>
                <a:sym typeface="Symbol" pitchFamily="2" charset="2"/>
              </a:rPr>
              <a:t> </a:t>
            </a:r>
            <a:r>
              <a:rPr lang="en-US" sz="2000" b="1" kern="100" baseline="-25000" dirty="0">
                <a:effectLst/>
                <a:latin typeface="Aptos" panose="020B0004020202020204" pitchFamily="34" charset="0"/>
                <a:ea typeface="Aptos" panose="020B0004020202020204" pitchFamily="34" charset="0"/>
                <a:cs typeface="Times New Roman" panose="02020603050405020304" pitchFamily="18" charset="0"/>
              </a:rPr>
              <a:t>I </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2000" b="1" kern="100" dirty="0">
                <a:effectLst/>
                <a:latin typeface="Aptos" panose="020B0004020202020204" pitchFamily="34" charset="0"/>
                <a:ea typeface="Aptos" panose="020B0004020202020204" pitchFamily="34" charset="0"/>
                <a:cs typeface="Times New Roman" panose="02020603050405020304" pitchFamily="18" charset="0"/>
                <a:sym typeface="Symbol" pitchFamily="2" charset="2"/>
              </a:rPr>
              <a:t></a:t>
            </a:r>
            <a:r>
              <a:rPr lang="en-US" sz="2000" b="1" kern="100" baseline="-25000" dirty="0">
                <a:effectLst/>
                <a:latin typeface="Aptos" panose="020B0004020202020204" pitchFamily="34" charset="0"/>
                <a:ea typeface="Aptos" panose="020B0004020202020204" pitchFamily="34" charset="0"/>
                <a:cs typeface="Times New Roman" panose="02020603050405020304" pitchFamily="18" charset="0"/>
              </a:rPr>
              <a:t>I </a:t>
            </a:r>
            <a:r>
              <a:rPr lang="en-US" sz="2000" b="1" kern="100" dirty="0">
                <a:effectLst/>
                <a:latin typeface="Aptos" panose="020B0004020202020204" pitchFamily="34" charset="0"/>
                <a:ea typeface="Aptos" panose="020B0004020202020204" pitchFamily="34" charset="0"/>
                <a:cs typeface="Times New Roman" panose="02020603050405020304" pitchFamily="18" charset="0"/>
                <a:sym typeface="Symbol" pitchFamily="2" charset="2"/>
              </a:rPr>
              <a:t></a:t>
            </a:r>
            <a:r>
              <a:rPr lang="en-US" sz="2000" b="1" kern="100" baseline="-25000" dirty="0">
                <a:effectLst/>
                <a:latin typeface="Aptos" panose="020B0004020202020204" pitchFamily="34" charset="0"/>
                <a:ea typeface="Aptos" panose="020B0004020202020204" pitchFamily="34" charset="0"/>
                <a:cs typeface="Times New Roman" panose="02020603050405020304" pitchFamily="18" charset="0"/>
              </a:rPr>
              <a:t>I</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a:t>
            </a:r>
          </a:p>
          <a:p>
            <a:pPr marL="0" marR="0" indent="0">
              <a:spcBef>
                <a:spcPts val="0"/>
              </a:spcBef>
              <a:spcAft>
                <a:spcPts val="0"/>
              </a:spcAft>
              <a:buNone/>
            </a:pPr>
            <a:endParaRPr lang="en-US" sz="2000" b="1" dirty="0"/>
          </a:p>
          <a:p>
            <a:pPr marL="0" marR="0" indent="0">
              <a:spcBef>
                <a:spcPts val="0"/>
              </a:spcBef>
              <a:spcAft>
                <a:spcPts val="0"/>
              </a:spcAft>
              <a:buNone/>
            </a:pPr>
            <a:r>
              <a:rPr lang="en-US" sz="2000" b="1" dirty="0"/>
              <a:t>Values of </a:t>
            </a:r>
            <a:r>
              <a:rPr lang="en-US" sz="2000" b="1" dirty="0" err="1"/>
              <a:t>AMF</a:t>
            </a:r>
            <a:r>
              <a:rPr lang="en-US" sz="2000" b="1" baseline="-25000" dirty="0" err="1"/>
              <a:t>trop</a:t>
            </a:r>
            <a:r>
              <a:rPr lang="en-US" sz="2000" b="1" dirty="0"/>
              <a:t> are unreliable and likely biased</a:t>
            </a:r>
          </a:p>
          <a:p>
            <a:pPr marL="0" marR="0" indent="0">
              <a:spcBef>
                <a:spcPts val="0"/>
              </a:spcBef>
              <a:spcAft>
                <a:spcPts val="0"/>
              </a:spcAft>
              <a:buNone/>
            </a:pPr>
            <a:r>
              <a:rPr lang="en-US" sz="2000" b="1" dirty="0"/>
              <a:t>high when much of the NO</a:t>
            </a:r>
            <a:r>
              <a:rPr lang="en-US" sz="2000" b="1" baseline="-25000" dirty="0"/>
              <a:t>x</a:t>
            </a:r>
            <a:r>
              <a:rPr lang="en-US" sz="2000" b="1" dirty="0"/>
              <a:t> is located below</a:t>
            </a:r>
          </a:p>
          <a:p>
            <a:pPr marL="0" marR="0" indent="0">
              <a:spcBef>
                <a:spcPts val="0"/>
              </a:spcBef>
              <a:spcAft>
                <a:spcPts val="0"/>
              </a:spcAft>
              <a:buNone/>
            </a:pPr>
            <a:r>
              <a:rPr lang="en-US" sz="2000" b="1" dirty="0"/>
              <a:t>the OCP and invisible to TEMPO.  This could happen </a:t>
            </a:r>
            <a:r>
              <a:rPr lang="en-US" sz="2000" b="1" kern="100" dirty="0">
                <a:latin typeface="Aptos" panose="020B0004020202020204" pitchFamily="34" charset="0"/>
                <a:ea typeface="Aptos" panose="020B0004020202020204" pitchFamily="34" charset="0"/>
                <a:cs typeface="Times New Roman" panose="02020603050405020304" pitchFamily="18" charset="0"/>
              </a:rPr>
              <a:t>if deep convection in the GEOS-CF is misplaced or mistimed.  </a:t>
            </a:r>
          </a:p>
          <a:p>
            <a:pPr marL="0" marR="0" indent="0">
              <a:spcBef>
                <a:spcPts val="0"/>
              </a:spcBef>
              <a:spcAft>
                <a:spcPts val="0"/>
              </a:spcAft>
              <a:buNone/>
            </a:pPr>
            <a:endParaRPr lang="en-US" sz="2000" b="1" kern="100" dirty="0">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A group of graphs showing different types of weights&#10;&#10;Description automatically generated with medium confidence">
            <a:extLst>
              <a:ext uri="{FF2B5EF4-FFF2-40B4-BE49-F238E27FC236}">
                <a16:creationId xmlns:a16="http://schemas.microsoft.com/office/drawing/2014/main" id="{82E8A500-4C64-4ED6-A873-B5D9C925E7C3}"/>
              </a:ext>
            </a:extLst>
          </p:cNvPr>
          <p:cNvPicPr>
            <a:picLocks noChangeAspect="1"/>
          </p:cNvPicPr>
          <p:nvPr/>
        </p:nvPicPr>
        <p:blipFill>
          <a:blip r:embed="rId3"/>
          <a:srcRect l="4915"/>
          <a:stretch/>
        </p:blipFill>
        <p:spPr>
          <a:xfrm>
            <a:off x="5755867" y="1040508"/>
            <a:ext cx="6253908" cy="4846320"/>
          </a:xfrm>
          <a:prstGeom prst="rect">
            <a:avLst/>
          </a:prstGeom>
        </p:spPr>
      </p:pic>
      <p:sp>
        <p:nvSpPr>
          <p:cNvPr id="6" name="Slide Number Placeholder 5">
            <a:extLst>
              <a:ext uri="{FF2B5EF4-FFF2-40B4-BE49-F238E27FC236}">
                <a16:creationId xmlns:a16="http://schemas.microsoft.com/office/drawing/2014/main" id="{23D0B8B7-5580-A245-905D-FDE9DB1A8B51}"/>
              </a:ext>
            </a:extLst>
          </p:cNvPr>
          <p:cNvSpPr>
            <a:spLocks noGrp="1"/>
          </p:cNvSpPr>
          <p:nvPr>
            <p:ph type="sldNum" sz="quarter" idx="12"/>
          </p:nvPr>
        </p:nvSpPr>
        <p:spPr/>
        <p:txBody>
          <a:bodyPr/>
          <a:lstStyle/>
          <a:p>
            <a:fld id="{549FAD4F-1D10-9249-9BA7-252E27A8E81C}" type="slidenum">
              <a:rPr lang="en-US" smtClean="0"/>
              <a:t>7</a:t>
            </a:fld>
            <a:endParaRPr lang="en-US"/>
          </a:p>
        </p:txBody>
      </p:sp>
      <p:sp>
        <p:nvSpPr>
          <p:cNvPr id="5" name="TextBox 4">
            <a:extLst>
              <a:ext uri="{FF2B5EF4-FFF2-40B4-BE49-F238E27FC236}">
                <a16:creationId xmlns:a16="http://schemas.microsoft.com/office/drawing/2014/main" id="{76657855-5E94-74C2-71A1-DA3A57AEA6E8}"/>
              </a:ext>
            </a:extLst>
          </p:cNvPr>
          <p:cNvSpPr txBox="1"/>
          <p:nvPr/>
        </p:nvSpPr>
        <p:spPr>
          <a:xfrm>
            <a:off x="6096000" y="5852359"/>
            <a:ext cx="5573642" cy="1200329"/>
          </a:xfrm>
          <a:prstGeom prst="rect">
            <a:avLst/>
          </a:prstGeom>
          <a:noFill/>
        </p:spPr>
        <p:txBody>
          <a:bodyPr wrap="none" rtlCol="0">
            <a:spAutoFit/>
          </a:bodyPr>
          <a:lstStyle/>
          <a:p>
            <a:r>
              <a:rPr lang="en-US" b="1" dirty="0"/>
              <a:t>Percentiles of</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W</a:t>
            </a:r>
            <a:r>
              <a:rPr lang="en-US" sz="1800" b="1" kern="100" baseline="-25000" dirty="0">
                <a:effectLst/>
                <a:latin typeface="Aptos" panose="020B0004020202020204" pitchFamily="34" charset="0"/>
                <a:ea typeface="Aptos" panose="020B0004020202020204" pitchFamily="34" charset="0"/>
                <a:cs typeface="Times New Roman" panose="02020603050405020304" pitchFamily="18" charset="0"/>
              </a:rPr>
              <a:t>i</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b="1" kern="100" dirty="0">
                <a:effectLst/>
                <a:latin typeface="Aptos" panose="020B0004020202020204" pitchFamily="34" charset="0"/>
                <a:ea typeface="Aptos" panose="020B0004020202020204" pitchFamily="34" charset="0"/>
                <a:cs typeface="Times New Roman" panose="02020603050405020304" pitchFamily="18" charset="0"/>
                <a:sym typeface="Symbol" pitchFamily="2" charset="2"/>
              </a:rPr>
              <a:t></a:t>
            </a:r>
            <a:r>
              <a:rPr lang="en-US" sz="1800" b="1" kern="100" baseline="-25000" dirty="0">
                <a:effectLst/>
                <a:latin typeface="Aptos" panose="020B0004020202020204" pitchFamily="34" charset="0"/>
                <a:ea typeface="Aptos" panose="020B0004020202020204" pitchFamily="34" charset="0"/>
                <a:cs typeface="Times New Roman" panose="02020603050405020304" pitchFamily="18" charset="0"/>
              </a:rPr>
              <a:t>I</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(std), </a:t>
            </a:r>
            <a:r>
              <a:rPr lang="en-US" sz="1800" b="1" kern="100" dirty="0">
                <a:effectLst/>
                <a:latin typeface="Aptos" panose="020B0004020202020204" pitchFamily="34" charset="0"/>
                <a:ea typeface="Aptos" panose="020B0004020202020204" pitchFamily="34" charset="0"/>
                <a:cs typeface="Times New Roman" panose="02020603050405020304" pitchFamily="18" charset="0"/>
                <a:sym typeface="Symbol" pitchFamily="2" charset="2"/>
              </a:rPr>
              <a:t></a:t>
            </a:r>
            <a:r>
              <a:rPr lang="en-US" sz="1800" b="1" kern="100" baseline="-25000" dirty="0">
                <a:effectLst/>
                <a:latin typeface="Aptos" panose="020B0004020202020204" pitchFamily="34" charset="0"/>
                <a:ea typeface="Aptos" panose="020B0004020202020204" pitchFamily="34" charset="0"/>
                <a:cs typeface="Times New Roman" panose="02020603050405020304" pitchFamily="18" charset="0"/>
              </a:rPr>
              <a:t>I</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&amp; , </a:t>
            </a:r>
            <a:r>
              <a:rPr lang="en-US" sz="1800" b="1" kern="100" dirty="0">
                <a:effectLst/>
                <a:latin typeface="Aptos" panose="020B0004020202020204" pitchFamily="34" charset="0"/>
                <a:ea typeface="Aptos" panose="020B0004020202020204" pitchFamily="34" charset="0"/>
                <a:cs typeface="Times New Roman" panose="02020603050405020304" pitchFamily="18" charset="0"/>
                <a:sym typeface="Symbol" pitchFamily="2" charset="2"/>
              </a:rPr>
              <a:t></a:t>
            </a:r>
            <a:r>
              <a:rPr lang="en-US" sz="1800" b="1" kern="100" baseline="-25000" dirty="0">
                <a:effectLst/>
                <a:latin typeface="Aptos" panose="020B0004020202020204" pitchFamily="34" charset="0"/>
                <a:ea typeface="Aptos" panose="020B0004020202020204" pitchFamily="34" charset="0"/>
                <a:cs typeface="Times New Roman" panose="02020603050405020304" pitchFamily="18" charset="0"/>
              </a:rPr>
              <a:t>I</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(UT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enh</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for deep</a:t>
            </a:r>
          </a:p>
          <a:p>
            <a:r>
              <a:rPr lang="en-US" b="1" kern="100" dirty="0">
                <a:latin typeface="Aptos" panose="020B0004020202020204" pitchFamily="34" charset="0"/>
                <a:ea typeface="Aptos" panose="020B0004020202020204" pitchFamily="34" charset="0"/>
                <a:cs typeface="Times New Roman" panose="02020603050405020304" pitchFamily="18" charset="0"/>
              </a:rPr>
              <a:t>convective retrievals over the regions of interest for</a:t>
            </a:r>
          </a:p>
          <a:p>
            <a:r>
              <a:rPr lang="en-US" b="1" kern="100" dirty="0">
                <a:latin typeface="Aptos" panose="020B0004020202020204" pitchFamily="34" charset="0"/>
                <a:ea typeface="Aptos" panose="020B0004020202020204" pitchFamily="34" charset="0"/>
                <a:cs typeface="Times New Roman" panose="02020603050405020304" pitchFamily="18" charset="0"/>
              </a:rPr>
              <a:t>the 213 scans used in estimating PE.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r>
              <a:rPr lang="en-US" dirty="0"/>
              <a:t> </a:t>
            </a:r>
          </a:p>
        </p:txBody>
      </p:sp>
      <p:sp>
        <p:nvSpPr>
          <p:cNvPr id="7" name="TextBox 6">
            <a:extLst>
              <a:ext uri="{FF2B5EF4-FFF2-40B4-BE49-F238E27FC236}">
                <a16:creationId xmlns:a16="http://schemas.microsoft.com/office/drawing/2014/main" id="{29E5A911-76FC-037C-B063-2A9F6CF19A55}"/>
              </a:ext>
            </a:extLst>
          </p:cNvPr>
          <p:cNvSpPr txBox="1"/>
          <p:nvPr/>
        </p:nvSpPr>
        <p:spPr>
          <a:xfrm>
            <a:off x="9712211" y="4116531"/>
            <a:ext cx="1688860" cy="923330"/>
          </a:xfrm>
          <a:prstGeom prst="rect">
            <a:avLst/>
          </a:prstGeom>
          <a:noFill/>
        </p:spPr>
        <p:txBody>
          <a:bodyPr wrap="none" rtlCol="0">
            <a:spAutoFit/>
          </a:bodyPr>
          <a:lstStyle/>
          <a:p>
            <a:r>
              <a:rPr lang="en-US" sz="1800" b="1" kern="100" dirty="0">
                <a:effectLst/>
                <a:latin typeface="Aptos" panose="020B0004020202020204" pitchFamily="34" charset="0"/>
                <a:ea typeface="Aptos" panose="020B0004020202020204" pitchFamily="34" charset="0"/>
                <a:cs typeface="Times New Roman" panose="02020603050405020304" pitchFamily="18" charset="0"/>
                <a:sym typeface="Symbol" pitchFamily="2" charset="2"/>
              </a:rPr>
              <a:t></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sym typeface="Symbol" pitchFamily="2" charset="2"/>
              </a:rPr>
              <a:t>i</a:t>
            </a:r>
            <a:r>
              <a:rPr lang="en-US" sz="1800" b="1" kern="100" dirty="0">
                <a:effectLst/>
                <a:latin typeface="Aptos" panose="020B0004020202020204" pitchFamily="34" charset="0"/>
                <a:ea typeface="Aptos" panose="020B0004020202020204" pitchFamily="34" charset="0"/>
                <a:cs typeface="Times New Roman" panose="02020603050405020304" pitchFamily="18" charset="0"/>
                <a:sym typeface="Symbol" pitchFamily="2" charset="2"/>
              </a:rPr>
              <a:t>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sym typeface="Symbol" pitchFamily="2" charset="2"/>
              </a:rPr>
              <a:t>enh</a:t>
            </a:r>
            <a:r>
              <a:rPr lang="en-US" sz="1800" b="1" kern="100" dirty="0">
                <a:effectLst/>
                <a:latin typeface="Aptos" panose="020B0004020202020204" pitchFamily="34" charset="0"/>
                <a:ea typeface="Aptos" panose="020B0004020202020204" pitchFamily="34" charset="0"/>
                <a:cs typeface="Times New Roman" panose="02020603050405020304" pitchFamily="18" charset="0"/>
                <a:sym typeface="Symbol" pitchFamily="2" charset="2"/>
              </a:rPr>
              <a:t>) </a:t>
            </a:r>
            <a:endParaRPr lang="en-US" sz="1800" b="1" kern="100" dirty="0">
              <a:latin typeface="Aptos" panose="020B0004020202020204" pitchFamily="34" charset="0"/>
              <a:ea typeface="Aptos" panose="020B0004020202020204" pitchFamily="34" charset="0"/>
              <a:cs typeface="Times New Roman" panose="02020603050405020304" pitchFamily="18" charset="0"/>
              <a:sym typeface="Symbol" pitchFamily="2" charset="2"/>
            </a:endParaRPr>
          </a:p>
          <a:p>
            <a:r>
              <a:rPr lang="en-US" b="1" kern="100" dirty="0">
                <a:effectLst/>
                <a:latin typeface="Aptos" panose="020B0004020202020204" pitchFamily="34" charset="0"/>
                <a:ea typeface="Aptos" panose="020B0004020202020204" pitchFamily="34" charset="0"/>
                <a:cs typeface="Times New Roman" panose="02020603050405020304" pitchFamily="18" charset="0"/>
                <a:sym typeface="Symbol" pitchFamily="2" charset="2"/>
              </a:rPr>
              <a:t>×3 </a:t>
            </a:r>
          </a:p>
          <a:p>
            <a:r>
              <a:rPr lang="en-US" b="1" kern="100" dirty="0">
                <a:effectLst/>
                <a:latin typeface="Aptos" panose="020B0004020202020204" pitchFamily="34" charset="0"/>
                <a:ea typeface="Aptos" panose="020B0004020202020204" pitchFamily="34" charset="0"/>
                <a:cs typeface="Times New Roman" panose="02020603050405020304" pitchFamily="18" charset="0"/>
                <a:sym typeface="Symbol" pitchFamily="2" charset="2"/>
              </a:rPr>
              <a:t>for P &lt; 600 hPa</a:t>
            </a:r>
          </a:p>
        </p:txBody>
      </p:sp>
      <p:sp>
        <p:nvSpPr>
          <p:cNvPr id="8" name="TextBox 7">
            <a:extLst>
              <a:ext uri="{FF2B5EF4-FFF2-40B4-BE49-F238E27FC236}">
                <a16:creationId xmlns:a16="http://schemas.microsoft.com/office/drawing/2014/main" id="{2400B530-6479-CFFD-445B-4E91AFDE568A}"/>
              </a:ext>
            </a:extLst>
          </p:cNvPr>
          <p:cNvSpPr txBox="1"/>
          <p:nvPr/>
        </p:nvSpPr>
        <p:spPr>
          <a:xfrm>
            <a:off x="9735308" y="1985447"/>
            <a:ext cx="428322" cy="369332"/>
          </a:xfrm>
          <a:prstGeom prst="rect">
            <a:avLst/>
          </a:prstGeom>
          <a:noFill/>
        </p:spPr>
        <p:txBody>
          <a:bodyPr wrap="none" rtlCol="0">
            <a:spAutoFit/>
          </a:bodyPr>
          <a:lstStyle/>
          <a:p>
            <a:r>
              <a:rPr lang="en-US" sz="1800" b="1" kern="100" dirty="0">
                <a:effectLst/>
                <a:latin typeface="Aptos" panose="020B0004020202020204" pitchFamily="34" charset="0"/>
                <a:ea typeface="Aptos" panose="020B0004020202020204" pitchFamily="34" charset="0"/>
                <a:cs typeface="Times New Roman" panose="02020603050405020304" pitchFamily="18" charset="0"/>
                <a:sym typeface="Symbol" pitchFamily="2" charset="2"/>
              </a:rPr>
              <a:t></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sym typeface="Symbol" pitchFamily="2" charset="2"/>
              </a:rPr>
              <a:t>i</a:t>
            </a:r>
            <a:endParaRPr lang="en-US" dirty="0"/>
          </a:p>
        </p:txBody>
      </p:sp>
      <p:sp>
        <p:nvSpPr>
          <p:cNvPr id="10" name="TextBox 9">
            <a:extLst>
              <a:ext uri="{FF2B5EF4-FFF2-40B4-BE49-F238E27FC236}">
                <a16:creationId xmlns:a16="http://schemas.microsoft.com/office/drawing/2014/main" id="{5D3DFA33-A338-18A1-9B73-0F06B6B1205A}"/>
              </a:ext>
            </a:extLst>
          </p:cNvPr>
          <p:cNvSpPr txBox="1"/>
          <p:nvPr/>
        </p:nvSpPr>
        <p:spPr>
          <a:xfrm>
            <a:off x="6583017" y="4158735"/>
            <a:ext cx="559905" cy="369332"/>
          </a:xfrm>
          <a:prstGeom prst="rect">
            <a:avLst/>
          </a:prstGeom>
          <a:noFill/>
        </p:spPr>
        <p:txBody>
          <a:bodyPr wrap="square">
            <a:spAutoFit/>
          </a:bodyPr>
          <a:lstStyle/>
          <a:p>
            <a:r>
              <a:rPr lang="en-US" sz="1800" b="1" kern="100" dirty="0">
                <a:effectLst/>
                <a:latin typeface="Aptos" panose="020B0004020202020204" pitchFamily="34" charset="0"/>
                <a:ea typeface="Aptos" panose="020B0004020202020204" pitchFamily="34" charset="0"/>
                <a:cs typeface="Times New Roman" panose="02020603050405020304" pitchFamily="18" charset="0"/>
                <a:sym typeface="Symbol" pitchFamily="2" charset="2"/>
              </a:rPr>
              <a:t></a:t>
            </a:r>
            <a:r>
              <a:rPr lang="en-US" sz="1800" b="1" kern="100" baseline="-25000" dirty="0" err="1">
                <a:effectLst/>
                <a:latin typeface="Aptos" panose="020B0004020202020204" pitchFamily="34" charset="0"/>
                <a:ea typeface="Aptos" panose="020B0004020202020204" pitchFamily="34" charset="0"/>
                <a:cs typeface="Times New Roman" panose="02020603050405020304" pitchFamily="18" charset="0"/>
              </a:rPr>
              <a:t>i</a:t>
            </a:r>
            <a:endParaRPr lang="en-US" dirty="0"/>
          </a:p>
        </p:txBody>
      </p:sp>
      <p:sp>
        <p:nvSpPr>
          <p:cNvPr id="12" name="TextBox 11">
            <a:extLst>
              <a:ext uri="{FF2B5EF4-FFF2-40B4-BE49-F238E27FC236}">
                <a16:creationId xmlns:a16="http://schemas.microsoft.com/office/drawing/2014/main" id="{FF53F06A-BDAD-90B9-1C5C-2E25AF060205}"/>
              </a:ext>
            </a:extLst>
          </p:cNvPr>
          <p:cNvSpPr txBox="1"/>
          <p:nvPr/>
        </p:nvSpPr>
        <p:spPr>
          <a:xfrm>
            <a:off x="6473716" y="1985447"/>
            <a:ext cx="775223" cy="369332"/>
          </a:xfrm>
          <a:prstGeom prst="rect">
            <a:avLst/>
          </a:prstGeom>
          <a:noFill/>
        </p:spPr>
        <p:txBody>
          <a:bodyPr wrap="square">
            <a:spAutoFit/>
          </a:bodyPr>
          <a:lstStyle/>
          <a:p>
            <a:r>
              <a:rPr lang="en-US" sz="1800" b="1" kern="100" dirty="0">
                <a:effectLst/>
                <a:latin typeface="Aptos" panose="020B0004020202020204" pitchFamily="34" charset="0"/>
                <a:ea typeface="Aptos" panose="020B0004020202020204" pitchFamily="34" charset="0"/>
                <a:cs typeface="Times New Roman" panose="02020603050405020304" pitchFamily="18" charset="0"/>
              </a:rPr>
              <a:t>W</a:t>
            </a:r>
            <a:r>
              <a:rPr lang="en-US" sz="1800" b="1" kern="100" baseline="-25000" dirty="0">
                <a:effectLst/>
                <a:latin typeface="Aptos" panose="020B0004020202020204" pitchFamily="34" charset="0"/>
                <a:ea typeface="Aptos" panose="020B0004020202020204" pitchFamily="34" charset="0"/>
                <a:cs typeface="Times New Roman" panose="02020603050405020304" pitchFamily="18" charset="0"/>
              </a:rPr>
              <a:t>i</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t>
            </a:r>
            <a:endParaRPr lang="en-US" dirty="0"/>
          </a:p>
        </p:txBody>
      </p:sp>
    </p:spTree>
    <p:extLst>
      <p:ext uri="{BB962C8B-B14F-4D97-AF65-F5344CB8AC3E}">
        <p14:creationId xmlns:p14="http://schemas.microsoft.com/office/powerpoint/2010/main" val="2081336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AEC7AA1-60B7-6A19-1F6C-4BBE55F9C9FF}"/>
              </a:ext>
            </a:extLst>
          </p:cNvPr>
          <p:cNvSpPr>
            <a:spLocks noGrp="1"/>
          </p:cNvSpPr>
          <p:nvPr>
            <p:ph type="sldNum" sz="quarter" idx="12"/>
          </p:nvPr>
        </p:nvSpPr>
        <p:spPr/>
        <p:txBody>
          <a:bodyPr/>
          <a:lstStyle/>
          <a:p>
            <a:fld id="{549FAD4F-1D10-9249-9BA7-252E27A8E81C}" type="slidenum">
              <a:rPr lang="en-US" smtClean="0"/>
              <a:t>8</a:t>
            </a:fld>
            <a:endParaRPr lang="en-US"/>
          </a:p>
        </p:txBody>
      </p:sp>
      <p:pic>
        <p:nvPicPr>
          <p:cNvPr id="6" name="Picture 5" descr="A graph of a number of different types of pixels&#10;&#10;AI-generated content may be incorrect.">
            <a:extLst>
              <a:ext uri="{FF2B5EF4-FFF2-40B4-BE49-F238E27FC236}">
                <a16:creationId xmlns:a16="http://schemas.microsoft.com/office/drawing/2014/main" id="{CC560FA6-5055-27A9-6AC8-FF2F5364A983}"/>
              </a:ext>
            </a:extLst>
          </p:cNvPr>
          <p:cNvPicPr>
            <a:picLocks noChangeAspect="1"/>
          </p:cNvPicPr>
          <p:nvPr/>
        </p:nvPicPr>
        <p:blipFill>
          <a:blip r:embed="rId2"/>
          <a:stretch>
            <a:fillRect/>
          </a:stretch>
        </p:blipFill>
        <p:spPr>
          <a:xfrm>
            <a:off x="183414" y="123273"/>
            <a:ext cx="4219308" cy="3108960"/>
          </a:xfrm>
          <a:prstGeom prst="rect">
            <a:avLst/>
          </a:prstGeom>
        </p:spPr>
      </p:pic>
      <p:pic>
        <p:nvPicPr>
          <p:cNvPr id="7" name="Picture 6">
            <a:extLst>
              <a:ext uri="{FF2B5EF4-FFF2-40B4-BE49-F238E27FC236}">
                <a16:creationId xmlns:a16="http://schemas.microsoft.com/office/drawing/2014/main" id="{C3D6A180-2C81-1663-0A78-B0F92F10B236}"/>
              </a:ext>
            </a:extLst>
          </p:cNvPr>
          <p:cNvPicPr>
            <a:picLocks noChangeAspect="1"/>
          </p:cNvPicPr>
          <p:nvPr/>
        </p:nvPicPr>
        <p:blipFill>
          <a:blip r:embed="rId3"/>
          <a:stretch>
            <a:fillRect/>
          </a:stretch>
        </p:blipFill>
        <p:spPr>
          <a:xfrm>
            <a:off x="4338283" y="176572"/>
            <a:ext cx="4219308" cy="3108960"/>
          </a:xfrm>
          <a:prstGeom prst="rect">
            <a:avLst/>
          </a:prstGeom>
        </p:spPr>
      </p:pic>
      <p:pic>
        <p:nvPicPr>
          <p:cNvPr id="8" name="Picture 7">
            <a:extLst>
              <a:ext uri="{FF2B5EF4-FFF2-40B4-BE49-F238E27FC236}">
                <a16:creationId xmlns:a16="http://schemas.microsoft.com/office/drawing/2014/main" id="{88FE44FC-B315-2D9B-8C64-D4EBEB01903C}"/>
              </a:ext>
            </a:extLst>
          </p:cNvPr>
          <p:cNvPicPr>
            <a:picLocks noChangeAspect="1"/>
          </p:cNvPicPr>
          <p:nvPr/>
        </p:nvPicPr>
        <p:blipFill>
          <a:blip r:embed="rId4"/>
          <a:stretch>
            <a:fillRect/>
          </a:stretch>
        </p:blipFill>
        <p:spPr>
          <a:xfrm>
            <a:off x="183414" y="3338830"/>
            <a:ext cx="4219308" cy="3108960"/>
          </a:xfrm>
          <a:prstGeom prst="rect">
            <a:avLst/>
          </a:prstGeom>
        </p:spPr>
      </p:pic>
      <p:pic>
        <p:nvPicPr>
          <p:cNvPr id="9" name="Picture 8">
            <a:extLst>
              <a:ext uri="{FF2B5EF4-FFF2-40B4-BE49-F238E27FC236}">
                <a16:creationId xmlns:a16="http://schemas.microsoft.com/office/drawing/2014/main" id="{7F8BA7DF-DB67-5837-5F1A-2CEE4A7D9E2A}"/>
              </a:ext>
            </a:extLst>
          </p:cNvPr>
          <p:cNvPicPr>
            <a:picLocks noChangeAspect="1"/>
          </p:cNvPicPr>
          <p:nvPr/>
        </p:nvPicPr>
        <p:blipFill>
          <a:blip r:embed="rId5"/>
          <a:stretch>
            <a:fillRect/>
          </a:stretch>
        </p:blipFill>
        <p:spPr>
          <a:xfrm>
            <a:off x="4397007" y="3338830"/>
            <a:ext cx="4219308" cy="3108960"/>
          </a:xfrm>
          <a:prstGeom prst="rect">
            <a:avLst/>
          </a:prstGeom>
        </p:spPr>
      </p:pic>
      <p:sp>
        <p:nvSpPr>
          <p:cNvPr id="10" name="TextBox 9">
            <a:extLst>
              <a:ext uri="{FF2B5EF4-FFF2-40B4-BE49-F238E27FC236}">
                <a16:creationId xmlns:a16="http://schemas.microsoft.com/office/drawing/2014/main" id="{1B785FDD-2FE0-7331-5537-1055DCB53E05}"/>
              </a:ext>
            </a:extLst>
          </p:cNvPr>
          <p:cNvSpPr txBox="1"/>
          <p:nvPr/>
        </p:nvSpPr>
        <p:spPr>
          <a:xfrm>
            <a:off x="0" y="225544"/>
            <a:ext cx="431528" cy="369332"/>
          </a:xfrm>
          <a:prstGeom prst="rect">
            <a:avLst/>
          </a:prstGeom>
          <a:noFill/>
        </p:spPr>
        <p:txBody>
          <a:bodyPr wrap="none" rtlCol="0">
            <a:spAutoFit/>
          </a:bodyPr>
          <a:lstStyle/>
          <a:p>
            <a:r>
              <a:rPr lang="en-US" dirty="0"/>
              <a:t>60</a:t>
            </a:r>
          </a:p>
        </p:txBody>
      </p:sp>
      <p:sp>
        <p:nvSpPr>
          <p:cNvPr id="12" name="TextBox 11">
            <a:extLst>
              <a:ext uri="{FF2B5EF4-FFF2-40B4-BE49-F238E27FC236}">
                <a16:creationId xmlns:a16="http://schemas.microsoft.com/office/drawing/2014/main" id="{7AF27A8F-15DE-51A9-46D8-FD08A53B1380}"/>
              </a:ext>
            </a:extLst>
          </p:cNvPr>
          <p:cNvSpPr txBox="1"/>
          <p:nvPr/>
        </p:nvSpPr>
        <p:spPr>
          <a:xfrm>
            <a:off x="4122519" y="594876"/>
            <a:ext cx="431528" cy="369332"/>
          </a:xfrm>
          <a:prstGeom prst="rect">
            <a:avLst/>
          </a:prstGeom>
          <a:noFill/>
        </p:spPr>
        <p:txBody>
          <a:bodyPr wrap="none" rtlCol="0">
            <a:spAutoFit/>
          </a:bodyPr>
          <a:lstStyle/>
          <a:p>
            <a:r>
              <a:rPr lang="en-US" dirty="0"/>
              <a:t>30</a:t>
            </a:r>
          </a:p>
        </p:txBody>
      </p:sp>
      <p:sp>
        <p:nvSpPr>
          <p:cNvPr id="13" name="TextBox 12">
            <a:extLst>
              <a:ext uri="{FF2B5EF4-FFF2-40B4-BE49-F238E27FC236}">
                <a16:creationId xmlns:a16="http://schemas.microsoft.com/office/drawing/2014/main" id="{C1699813-1DAE-0025-29AA-FFF44295AAAA}"/>
              </a:ext>
            </a:extLst>
          </p:cNvPr>
          <p:cNvSpPr txBox="1"/>
          <p:nvPr/>
        </p:nvSpPr>
        <p:spPr>
          <a:xfrm>
            <a:off x="0" y="3441102"/>
            <a:ext cx="431528" cy="369332"/>
          </a:xfrm>
          <a:prstGeom prst="rect">
            <a:avLst/>
          </a:prstGeom>
          <a:noFill/>
        </p:spPr>
        <p:txBody>
          <a:bodyPr wrap="none" rtlCol="0">
            <a:spAutoFit/>
          </a:bodyPr>
          <a:lstStyle/>
          <a:p>
            <a:r>
              <a:rPr lang="en-US" dirty="0"/>
              <a:t>25</a:t>
            </a:r>
          </a:p>
        </p:txBody>
      </p:sp>
      <p:sp>
        <p:nvSpPr>
          <p:cNvPr id="14" name="TextBox 13">
            <a:extLst>
              <a:ext uri="{FF2B5EF4-FFF2-40B4-BE49-F238E27FC236}">
                <a16:creationId xmlns:a16="http://schemas.microsoft.com/office/drawing/2014/main" id="{D3E20A45-4296-DF7D-75A7-C4B4973D3C81}"/>
              </a:ext>
            </a:extLst>
          </p:cNvPr>
          <p:cNvSpPr txBox="1"/>
          <p:nvPr/>
        </p:nvSpPr>
        <p:spPr>
          <a:xfrm>
            <a:off x="4338283" y="3441102"/>
            <a:ext cx="490252" cy="369332"/>
          </a:xfrm>
          <a:prstGeom prst="rect">
            <a:avLst/>
          </a:prstGeom>
          <a:noFill/>
        </p:spPr>
        <p:txBody>
          <a:bodyPr wrap="square" rtlCol="0">
            <a:spAutoFit/>
          </a:bodyPr>
          <a:lstStyle/>
          <a:p>
            <a:r>
              <a:rPr lang="en-US" dirty="0"/>
              <a:t>20</a:t>
            </a:r>
          </a:p>
        </p:txBody>
      </p:sp>
      <p:sp>
        <p:nvSpPr>
          <p:cNvPr id="15" name="TextBox 14">
            <a:extLst>
              <a:ext uri="{FF2B5EF4-FFF2-40B4-BE49-F238E27FC236}">
                <a16:creationId xmlns:a16="http://schemas.microsoft.com/office/drawing/2014/main" id="{5150BC05-42BB-4EF1-BA58-0EABB5B6BA5E}"/>
              </a:ext>
            </a:extLst>
          </p:cNvPr>
          <p:cNvSpPr txBox="1"/>
          <p:nvPr/>
        </p:nvSpPr>
        <p:spPr>
          <a:xfrm>
            <a:off x="8245038" y="330954"/>
            <a:ext cx="3946962" cy="3970318"/>
          </a:xfrm>
          <a:prstGeom prst="rect">
            <a:avLst/>
          </a:prstGeom>
          <a:noFill/>
        </p:spPr>
        <p:txBody>
          <a:bodyPr wrap="square" rtlCol="0">
            <a:spAutoFit/>
          </a:bodyPr>
          <a:lstStyle/>
          <a:p>
            <a:r>
              <a:rPr lang="en-US" dirty="0"/>
              <a:t>Scatterplots showing median </a:t>
            </a:r>
            <a:r>
              <a:rPr lang="en-US" dirty="0" err="1"/>
              <a:t>tropVCD</a:t>
            </a:r>
            <a:endParaRPr lang="en-US" dirty="0"/>
          </a:p>
          <a:p>
            <a:r>
              <a:rPr lang="en-US" dirty="0"/>
              <a:t>over non-flashing (x-axis) and</a:t>
            </a:r>
          </a:p>
          <a:p>
            <a:r>
              <a:rPr lang="en-US" dirty="0"/>
              <a:t>flashing (y-axis) scenes as</a:t>
            </a:r>
          </a:p>
          <a:p>
            <a:r>
              <a:rPr lang="en-US" dirty="0"/>
              <a:t>a function of upper tropospheric</a:t>
            </a:r>
          </a:p>
          <a:p>
            <a:r>
              <a:rPr lang="en-US" dirty="0"/>
              <a:t>LNOx enhancement assumed in </a:t>
            </a:r>
          </a:p>
          <a:p>
            <a:r>
              <a:rPr lang="en-US" dirty="0"/>
              <a:t>a priori trace gas partial column (</a:t>
            </a:r>
            <a:r>
              <a:rPr lang="en-US" sz="1800" kern="100" dirty="0">
                <a:effectLst/>
                <a:latin typeface="Aptos" panose="020B0004020202020204" pitchFamily="34" charset="0"/>
                <a:ea typeface="Aptos" panose="020B0004020202020204" pitchFamily="34" charset="0"/>
                <a:cs typeface="Times New Roman" panose="02020603050405020304" pitchFamily="18" charset="0"/>
                <a:sym typeface="Symbol" pitchFamily="2" charset="2"/>
              </a:rPr>
              <a:t></a:t>
            </a:r>
            <a:r>
              <a:rPr lang="en-US" sz="1800" kern="100" baseline="-25000" dirty="0">
                <a:effectLst/>
                <a:latin typeface="Aptos" panose="020B0004020202020204" pitchFamily="34" charset="0"/>
                <a:ea typeface="Aptos" panose="020B0004020202020204" pitchFamily="34" charset="0"/>
                <a:cs typeface="Times New Roman" panose="02020603050405020304" pitchFamily="18" charset="0"/>
              </a:rPr>
              <a:t>I</a:t>
            </a:r>
            <a:r>
              <a:rPr lang="en-US" kern="100" dirty="0">
                <a:latin typeface="Aptos" panose="020B0004020202020204" pitchFamily="34" charset="0"/>
                <a:ea typeface="Aptos" panose="020B0004020202020204" pitchFamily="34" charset="0"/>
                <a:cs typeface="Times New Roman" panose="02020603050405020304" pitchFamily="18" charset="0"/>
              </a:rPr>
              <a:t>)</a:t>
            </a:r>
          </a:p>
          <a:p>
            <a:endParaRPr lang="en-US" kern="100" dirty="0">
              <a:latin typeface="Aptos" panose="020B0004020202020204" pitchFamily="34" charset="0"/>
              <a:cs typeface="Times New Roman" panose="02020603050405020304" pitchFamily="18" charset="0"/>
            </a:endParaRPr>
          </a:p>
          <a:p>
            <a:r>
              <a:rPr lang="en-US" b="0" i="0" u="none" strike="noStrike" dirty="0">
                <a:solidFill>
                  <a:srgbClr val="222222"/>
                </a:solidFill>
                <a:effectLst/>
                <a:latin typeface="Arial" panose="020B0604020202020204" pitchFamily="34" charset="0"/>
              </a:rPr>
              <a:t>An NO</a:t>
            </a:r>
            <a:r>
              <a:rPr lang="en-US" b="0" i="0" u="none" strike="noStrike" baseline="-25000" dirty="0">
                <a:solidFill>
                  <a:srgbClr val="222222"/>
                </a:solidFill>
                <a:effectLst/>
                <a:latin typeface="Arial" panose="020B0604020202020204" pitchFamily="34" charset="0"/>
              </a:rPr>
              <a:t>2</a:t>
            </a:r>
            <a:r>
              <a:rPr lang="en-US" b="0" i="0" u="none" strike="noStrike" dirty="0">
                <a:solidFill>
                  <a:srgbClr val="222222"/>
                </a:solidFill>
                <a:effectLst/>
                <a:latin typeface="Arial" panose="020B0604020202020204" pitchFamily="34" charset="0"/>
              </a:rPr>
              <a:t> shape function with more NO</a:t>
            </a:r>
            <a:r>
              <a:rPr lang="en-US" b="0" i="0" u="none" strike="noStrike" baseline="-25000" dirty="0">
                <a:solidFill>
                  <a:srgbClr val="222222"/>
                </a:solidFill>
                <a:effectLst/>
                <a:latin typeface="Arial" panose="020B0604020202020204" pitchFamily="34" charset="0"/>
              </a:rPr>
              <a:t>2</a:t>
            </a:r>
            <a:r>
              <a:rPr lang="en-US" b="0" i="0" u="none" strike="noStrike" dirty="0">
                <a:solidFill>
                  <a:srgbClr val="222222"/>
                </a:solidFill>
                <a:effectLst/>
                <a:latin typeface="Arial" panose="020B0604020202020204" pitchFamily="34" charset="0"/>
              </a:rPr>
              <a:t> in the upper troposphere leads to a larger AMF</a:t>
            </a:r>
            <a:r>
              <a:rPr lang="en-US" b="0" i="0" u="none" strike="noStrike" baseline="-25000" dirty="0">
                <a:solidFill>
                  <a:srgbClr val="222222"/>
                </a:solidFill>
                <a:effectLst/>
                <a:latin typeface="Arial" panose="020B0604020202020204" pitchFamily="34" charset="0"/>
              </a:rPr>
              <a:t>trop</a:t>
            </a:r>
            <a:r>
              <a:rPr lang="en-US" b="0" i="0" u="none" strike="noStrike" dirty="0">
                <a:solidFill>
                  <a:srgbClr val="222222"/>
                </a:solidFill>
                <a:effectLst/>
                <a:latin typeface="Arial" panose="020B0604020202020204" pitchFamily="34" charset="0"/>
              </a:rPr>
              <a:t> and smaller NO</a:t>
            </a:r>
            <a:r>
              <a:rPr lang="en-US" b="0" i="0" u="none" strike="noStrike" baseline="-25000" dirty="0">
                <a:solidFill>
                  <a:srgbClr val="222222"/>
                </a:solidFill>
                <a:effectLst/>
                <a:latin typeface="Arial" panose="020B0604020202020204" pitchFamily="34" charset="0"/>
              </a:rPr>
              <a:t>2</a:t>
            </a:r>
            <a:r>
              <a:rPr lang="en-US" b="0" i="0" u="none" strike="noStrike" dirty="0">
                <a:solidFill>
                  <a:srgbClr val="222222"/>
                </a:solidFill>
                <a:effectLst/>
                <a:latin typeface="Arial" panose="020B0604020202020204" pitchFamily="34" charset="0"/>
              </a:rPr>
              <a:t> VCD. </a:t>
            </a:r>
          </a:p>
          <a:p>
            <a:endParaRPr lang="en-US" kern="100" dirty="0">
              <a:solidFill>
                <a:srgbClr val="222222"/>
              </a:solidFill>
              <a:latin typeface="Arial" panose="020B0604020202020204" pitchFamily="34" charset="0"/>
              <a:cs typeface="Times New Roman" panose="02020603050405020304" pitchFamily="18" charset="0"/>
            </a:endParaRPr>
          </a:p>
          <a:p>
            <a:endParaRPr lang="en-US" dirty="0"/>
          </a:p>
          <a:p>
            <a:endParaRPr lang="en-US" dirty="0"/>
          </a:p>
        </p:txBody>
      </p:sp>
      <p:sp>
        <p:nvSpPr>
          <p:cNvPr id="16" name="TextBox 15">
            <a:extLst>
              <a:ext uri="{FF2B5EF4-FFF2-40B4-BE49-F238E27FC236}">
                <a16:creationId xmlns:a16="http://schemas.microsoft.com/office/drawing/2014/main" id="{64ACAFDD-A58E-E5FA-4ED9-E356F3B3BFC9}"/>
              </a:ext>
            </a:extLst>
          </p:cNvPr>
          <p:cNvSpPr txBox="1"/>
          <p:nvPr/>
        </p:nvSpPr>
        <p:spPr>
          <a:xfrm>
            <a:off x="6790717" y="1308421"/>
            <a:ext cx="1245854" cy="369332"/>
          </a:xfrm>
          <a:prstGeom prst="rect">
            <a:avLst/>
          </a:prstGeom>
          <a:noFill/>
        </p:spPr>
        <p:txBody>
          <a:bodyPr wrap="none" rtlCol="0">
            <a:spAutoFit/>
          </a:bodyPr>
          <a:lstStyle/>
          <a:p>
            <a:r>
              <a:rPr lang="en-US" dirty="0"/>
              <a:t>UT_enh1.5</a:t>
            </a:r>
          </a:p>
        </p:txBody>
      </p:sp>
      <p:sp>
        <p:nvSpPr>
          <p:cNvPr id="17" name="TextBox 16">
            <a:extLst>
              <a:ext uri="{FF2B5EF4-FFF2-40B4-BE49-F238E27FC236}">
                <a16:creationId xmlns:a16="http://schemas.microsoft.com/office/drawing/2014/main" id="{8CF337EA-BFF1-BF39-1A1B-9787648F4E35}"/>
              </a:ext>
            </a:extLst>
          </p:cNvPr>
          <p:cNvSpPr txBox="1"/>
          <p:nvPr/>
        </p:nvSpPr>
        <p:spPr>
          <a:xfrm>
            <a:off x="2609604" y="1438950"/>
            <a:ext cx="1245854" cy="369332"/>
          </a:xfrm>
          <a:prstGeom prst="rect">
            <a:avLst/>
          </a:prstGeom>
          <a:noFill/>
        </p:spPr>
        <p:txBody>
          <a:bodyPr wrap="none" rtlCol="0">
            <a:spAutoFit/>
          </a:bodyPr>
          <a:lstStyle/>
          <a:p>
            <a:r>
              <a:rPr lang="en-US" dirty="0"/>
              <a:t>UT_enh1.0</a:t>
            </a:r>
          </a:p>
        </p:txBody>
      </p:sp>
      <p:sp>
        <p:nvSpPr>
          <p:cNvPr id="19" name="TextBox 18">
            <a:extLst>
              <a:ext uri="{FF2B5EF4-FFF2-40B4-BE49-F238E27FC236}">
                <a16:creationId xmlns:a16="http://schemas.microsoft.com/office/drawing/2014/main" id="{1AD3A1BE-7855-9556-0FE6-5230630DC65B}"/>
              </a:ext>
            </a:extLst>
          </p:cNvPr>
          <p:cNvSpPr txBox="1"/>
          <p:nvPr/>
        </p:nvSpPr>
        <p:spPr>
          <a:xfrm>
            <a:off x="2482876" y="4785874"/>
            <a:ext cx="1245854" cy="369332"/>
          </a:xfrm>
          <a:prstGeom prst="rect">
            <a:avLst/>
          </a:prstGeom>
          <a:noFill/>
        </p:spPr>
        <p:txBody>
          <a:bodyPr wrap="none" rtlCol="0">
            <a:spAutoFit/>
          </a:bodyPr>
          <a:lstStyle/>
          <a:p>
            <a:r>
              <a:rPr lang="en-US" dirty="0"/>
              <a:t>UT_enh3.0</a:t>
            </a:r>
          </a:p>
        </p:txBody>
      </p:sp>
      <p:sp>
        <p:nvSpPr>
          <p:cNvPr id="21" name="TextBox 20">
            <a:extLst>
              <a:ext uri="{FF2B5EF4-FFF2-40B4-BE49-F238E27FC236}">
                <a16:creationId xmlns:a16="http://schemas.microsoft.com/office/drawing/2014/main" id="{F814B0D9-EBA0-CBCE-BD26-C567FB04AA9D}"/>
              </a:ext>
            </a:extLst>
          </p:cNvPr>
          <p:cNvSpPr txBox="1"/>
          <p:nvPr/>
        </p:nvSpPr>
        <p:spPr>
          <a:xfrm>
            <a:off x="6816222" y="4684753"/>
            <a:ext cx="1245854" cy="369332"/>
          </a:xfrm>
          <a:prstGeom prst="rect">
            <a:avLst/>
          </a:prstGeom>
          <a:noFill/>
        </p:spPr>
        <p:txBody>
          <a:bodyPr wrap="none" rtlCol="0">
            <a:spAutoFit/>
          </a:bodyPr>
          <a:lstStyle/>
          <a:p>
            <a:r>
              <a:rPr lang="en-US" dirty="0"/>
              <a:t>UT_enh5.0</a:t>
            </a:r>
          </a:p>
        </p:txBody>
      </p:sp>
    </p:spTree>
    <p:extLst>
      <p:ext uri="{BB962C8B-B14F-4D97-AF65-F5344CB8AC3E}">
        <p14:creationId xmlns:p14="http://schemas.microsoft.com/office/powerpoint/2010/main" val="245208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430" y="86710"/>
            <a:ext cx="7865714" cy="1212974"/>
          </a:xfrm>
        </p:spPr>
        <p:txBody>
          <a:bodyPr anchor="b">
            <a:normAutofit/>
          </a:bodyPr>
          <a:lstStyle/>
          <a:p>
            <a:pPr algn="ctr"/>
            <a:r>
              <a:rPr lang="en-US" sz="3400" b="1" dirty="0">
                <a:latin typeface="Times New Roman" panose="02020603050405020304" pitchFamily="18" charset="0"/>
                <a:cs typeface="Times New Roman" panose="02020603050405020304" pitchFamily="18" charset="0"/>
              </a:rPr>
              <a:t>TEMPO High-Resolution Lagrangian Lightning NO</a:t>
            </a:r>
            <a:r>
              <a:rPr lang="en-US" sz="3400" b="1" baseline="-25000" dirty="0">
                <a:latin typeface="Times New Roman" panose="02020603050405020304" pitchFamily="18" charset="0"/>
                <a:cs typeface="Times New Roman" panose="02020603050405020304" pitchFamily="18" charset="0"/>
              </a:rPr>
              <a:t>x</a:t>
            </a:r>
            <a:r>
              <a:rPr lang="en-US" sz="3400" b="1" dirty="0">
                <a:latin typeface="Times New Roman" panose="02020603050405020304" pitchFamily="18" charset="0"/>
                <a:cs typeface="Times New Roman" panose="02020603050405020304" pitchFamily="18" charset="0"/>
              </a:rPr>
              <a:t> (LNO</a:t>
            </a:r>
            <a:r>
              <a:rPr lang="en-US" sz="3400" b="1" baseline="-25000" dirty="0">
                <a:latin typeface="Times New Roman" panose="02020603050405020304" pitchFamily="18" charset="0"/>
                <a:cs typeface="Times New Roman" panose="02020603050405020304" pitchFamily="18" charset="0"/>
              </a:rPr>
              <a:t>x</a:t>
            </a:r>
            <a:r>
              <a:rPr lang="en-US" sz="3400" b="1" dirty="0">
                <a:latin typeface="Times New Roman" panose="02020603050405020304" pitchFamily="18" charset="0"/>
                <a:cs typeface="Times New Roman" panose="02020603050405020304" pitchFamily="18" charset="0"/>
              </a:rPr>
              <a:t>) Experiment</a:t>
            </a:r>
          </a:p>
        </p:txBody>
      </p:sp>
      <p:sp>
        <p:nvSpPr>
          <p:cNvPr id="3" name="Content Placeholder 2"/>
          <p:cNvSpPr>
            <a:spLocks noGrp="1"/>
          </p:cNvSpPr>
          <p:nvPr>
            <p:ph idx="1"/>
          </p:nvPr>
        </p:nvSpPr>
        <p:spPr>
          <a:xfrm>
            <a:off x="561517" y="929331"/>
            <a:ext cx="8239582" cy="4926119"/>
          </a:xfrm>
        </p:spPr>
        <p:txBody>
          <a:bodyPr>
            <a:noAutofit/>
          </a:bodyPr>
          <a:lstStyle/>
          <a:p>
            <a:pPr marL="0" indent="0">
              <a:spcAft>
                <a:spcPts val="600"/>
              </a:spcAft>
              <a:buNone/>
            </a:pPr>
            <a:endParaRPr lang="en-US" sz="1800" b="1" dirty="0">
              <a:latin typeface="Times New Roman" panose="02020603050405020304" pitchFamily="18" charset="0"/>
              <a:cs typeface="Times New Roman" panose="02020603050405020304" pitchFamily="18" charset="0"/>
            </a:endParaRPr>
          </a:p>
          <a:p>
            <a:pPr>
              <a:spcAft>
                <a:spcPts val="600"/>
              </a:spcAft>
            </a:pPr>
            <a:r>
              <a:rPr lang="en-US" sz="1800" b="1" dirty="0">
                <a:latin typeface="Times New Roman" panose="02020603050405020304" pitchFamily="18" charset="0"/>
                <a:cs typeface="Times New Roman" panose="02020603050405020304" pitchFamily="18" charset="0"/>
              </a:rPr>
              <a:t>Because of saturation issues,  only three to four snap shots of </a:t>
            </a:r>
            <a:r>
              <a:rPr lang="en-US" sz="1800" b="1" dirty="0" err="1">
                <a:latin typeface="Times New Roman" panose="02020603050405020304" pitchFamily="18" charset="0"/>
                <a:cs typeface="Times New Roman" panose="02020603050405020304" pitchFamily="18" charset="0"/>
              </a:rPr>
              <a:t>LNO</a:t>
            </a:r>
            <a:r>
              <a:rPr lang="en-US" sz="1800" b="1" baseline="-25000" dirty="0" err="1">
                <a:latin typeface="Times New Roman" panose="02020603050405020304" pitchFamily="18" charset="0"/>
                <a:cs typeface="Times New Roman" panose="02020603050405020304" pitchFamily="18" charset="0"/>
              </a:rPr>
              <a:t>x</a:t>
            </a:r>
            <a:r>
              <a:rPr lang="en-US" sz="1800" b="1" dirty="0">
                <a:latin typeface="Times New Roman" panose="02020603050405020304" pitchFamily="18" charset="0"/>
                <a:cs typeface="Times New Roman" panose="02020603050405020304" pitchFamily="18" charset="0"/>
              </a:rPr>
              <a:t> from convective systems are available from standard scans.  However, 12 to 20 snap shots are possible when 10-minute special operations are performed.  </a:t>
            </a:r>
          </a:p>
          <a:p>
            <a:pPr>
              <a:spcAft>
                <a:spcPts val="600"/>
              </a:spcAft>
            </a:pPr>
            <a:r>
              <a:rPr lang="en-US" sz="1800" b="1" dirty="0">
                <a:latin typeface="Times New Roman" panose="02020603050405020304" pitchFamily="18" charset="0"/>
                <a:cs typeface="Times New Roman" panose="02020603050405020304" pitchFamily="18" charset="0"/>
              </a:rPr>
              <a:t>These scans cover approximately 10-degree wide longitude bins centered on  a longitude chosen using medium-range convective outlooks and / or climatology. </a:t>
            </a:r>
          </a:p>
          <a:p>
            <a:pPr>
              <a:spcAft>
                <a:spcPts val="600"/>
              </a:spcAft>
            </a:pPr>
            <a:r>
              <a:rPr lang="en-US" sz="1800" b="1" dirty="0">
                <a:latin typeface="Times New Roman" panose="02020603050405020304" pitchFamily="18" charset="0"/>
                <a:cs typeface="Times New Roman" panose="02020603050405020304" pitchFamily="18" charset="0"/>
              </a:rPr>
              <a:t>To date, high temporal resolution NO</a:t>
            </a:r>
            <a:r>
              <a:rPr lang="en-US" sz="1800" b="1" baseline="-25000" dirty="0">
                <a:latin typeface="Times New Roman" panose="02020603050405020304" pitchFamily="18" charset="0"/>
                <a:cs typeface="Times New Roman" panose="02020603050405020304" pitchFamily="18" charset="0"/>
              </a:rPr>
              <a:t>2</a:t>
            </a:r>
            <a:r>
              <a:rPr lang="en-US" sz="1800" b="1" dirty="0">
                <a:latin typeface="Times New Roman" panose="02020603050405020304" pitchFamily="18" charset="0"/>
                <a:cs typeface="Times New Roman" panose="02020603050405020304" pitchFamily="18" charset="0"/>
              </a:rPr>
              <a:t> data are available for at least 3 days (June 19</a:t>
            </a:r>
            <a:r>
              <a:rPr lang="en-US" sz="1800" b="1" baseline="30000" dirty="0">
                <a:latin typeface="Times New Roman" panose="02020603050405020304" pitchFamily="18" charset="0"/>
                <a:cs typeface="Times New Roman" panose="02020603050405020304" pitchFamily="18" charset="0"/>
              </a:rPr>
              <a:t>th</a:t>
            </a:r>
            <a:r>
              <a:rPr lang="en-US" sz="1800" b="1" dirty="0">
                <a:latin typeface="Times New Roman" panose="02020603050405020304" pitchFamily="18" charset="0"/>
                <a:cs typeface="Times New Roman" panose="02020603050405020304" pitchFamily="18" charset="0"/>
              </a:rPr>
              <a:t>, June 20</a:t>
            </a:r>
            <a:r>
              <a:rPr lang="en-US" sz="1800" b="1" baseline="30000" dirty="0">
                <a:latin typeface="Times New Roman" panose="02020603050405020304" pitchFamily="18" charset="0"/>
                <a:cs typeface="Times New Roman" panose="02020603050405020304" pitchFamily="18" charset="0"/>
              </a:rPr>
              <a:t>th</a:t>
            </a:r>
            <a:r>
              <a:rPr lang="en-US" sz="1800" b="1" dirty="0">
                <a:latin typeface="Times New Roman" panose="02020603050405020304" pitchFamily="18" charset="0"/>
                <a:cs typeface="Times New Roman" panose="02020603050405020304" pitchFamily="18" charset="0"/>
              </a:rPr>
              <a:t>, and July 25</a:t>
            </a:r>
            <a:r>
              <a:rPr lang="en-US" sz="1800" b="1" baseline="30000" dirty="0">
                <a:latin typeface="Times New Roman" panose="02020603050405020304" pitchFamily="18" charset="0"/>
                <a:cs typeface="Times New Roman" panose="02020603050405020304" pitchFamily="18" charset="0"/>
              </a:rPr>
              <a:t>th</a:t>
            </a:r>
            <a:r>
              <a:rPr lang="en-US" sz="1800" b="1" dirty="0">
                <a:latin typeface="Times New Roman" panose="02020603050405020304" pitchFamily="18" charset="0"/>
                <a:cs typeface="Times New Roman" panose="02020603050405020304" pitchFamily="18" charset="0"/>
              </a:rPr>
              <a:t>). Future cases will become available as we request additional special experiment or piggyback on other experiments.  Our goal is to sample a variety of storm types (individual air mass cells, multi-cellular storms, squall lines, supercells) with a wide range of flash rates</a:t>
            </a:r>
          </a:p>
          <a:p>
            <a:pPr>
              <a:spcAft>
                <a:spcPts val="600"/>
              </a:spcAft>
            </a:pPr>
            <a:r>
              <a:rPr lang="en-US" sz="1800" b="1" dirty="0" err="1">
                <a:latin typeface="Times New Roman" panose="02020603050405020304" pitchFamily="18" charset="0"/>
                <a:cs typeface="Times New Roman" panose="02020603050405020304" pitchFamily="18" charset="0"/>
              </a:rPr>
              <a:t>Lagrangian</a:t>
            </a:r>
            <a:r>
              <a:rPr lang="en-US" sz="1800" b="1" dirty="0">
                <a:latin typeface="Times New Roman" panose="02020603050405020304" pitchFamily="18" charset="0"/>
                <a:cs typeface="Times New Roman" panose="02020603050405020304" pitchFamily="18" charset="0"/>
              </a:rPr>
              <a:t> data will allow analysis of decay of NO</a:t>
            </a:r>
            <a:r>
              <a:rPr lang="en-US" sz="1800" b="1" baseline="-25000" dirty="0">
                <a:latin typeface="Times New Roman" panose="02020603050405020304" pitchFamily="18" charset="0"/>
                <a:cs typeface="Times New Roman" panose="02020603050405020304" pitchFamily="18" charset="0"/>
              </a:rPr>
              <a:t>x</a:t>
            </a:r>
            <a:r>
              <a:rPr lang="en-US" sz="1800" b="1" dirty="0">
                <a:latin typeface="Times New Roman" panose="02020603050405020304" pitchFamily="18" charset="0"/>
                <a:cs typeface="Times New Roman" panose="02020603050405020304" pitchFamily="18" charset="0"/>
              </a:rPr>
              <a:t> as it moves downwind for obtaining estimates of chemical lifetime.  Examine evolution in non-flashing cells to aid background estimate.  </a:t>
            </a:r>
          </a:p>
          <a:p>
            <a:pPr>
              <a:spcAft>
                <a:spcPts val="600"/>
              </a:spcAft>
            </a:pPr>
            <a:r>
              <a:rPr lang="en-US" sz="1800" b="1" dirty="0">
                <a:latin typeface="Times New Roman" panose="02020603050405020304" pitchFamily="18" charset="0"/>
                <a:cs typeface="Times New Roman" panose="02020603050405020304" pitchFamily="18" charset="0"/>
              </a:rPr>
              <a:t>Concurrent in-situ aircraft or balloon NO &amp; NO</a:t>
            </a:r>
            <a:r>
              <a:rPr lang="en-US" sz="1800" b="1" baseline="-25000" dirty="0">
                <a:latin typeface="Times New Roman" panose="02020603050405020304" pitchFamily="18" charset="0"/>
                <a:cs typeface="Times New Roman" panose="02020603050405020304" pitchFamily="18" charset="0"/>
              </a:rPr>
              <a:t>2</a:t>
            </a:r>
            <a:r>
              <a:rPr lang="en-US" sz="1800" b="1" dirty="0">
                <a:latin typeface="Times New Roman" panose="02020603050405020304" pitchFamily="18" charset="0"/>
                <a:cs typeface="Times New Roman" panose="02020603050405020304" pitchFamily="18" charset="0"/>
              </a:rPr>
              <a:t> profiles (e.g., M. Newchurch &amp; B. Lynn) would be useful for AMF calculation,  converting NO</a:t>
            </a:r>
            <a:r>
              <a:rPr lang="en-US" sz="1800" b="1" baseline="-25000" dirty="0">
                <a:latin typeface="Times New Roman" panose="02020603050405020304" pitchFamily="18" charset="0"/>
                <a:cs typeface="Times New Roman" panose="02020603050405020304" pitchFamily="18" charset="0"/>
              </a:rPr>
              <a:t>2</a:t>
            </a:r>
            <a:r>
              <a:rPr lang="en-US" sz="1800" b="1" dirty="0">
                <a:latin typeface="Times New Roman" panose="02020603050405020304" pitchFamily="18" charset="0"/>
                <a:cs typeface="Times New Roman" panose="02020603050405020304" pitchFamily="18" charset="0"/>
              </a:rPr>
              <a:t> to NO</a:t>
            </a:r>
            <a:r>
              <a:rPr lang="en-US" sz="1800" b="1" baseline="-25000" dirty="0">
                <a:latin typeface="Times New Roman" panose="02020603050405020304" pitchFamily="18" charset="0"/>
                <a:cs typeface="Times New Roman" panose="02020603050405020304" pitchFamily="18" charset="0"/>
              </a:rPr>
              <a:t>x</a:t>
            </a:r>
            <a:r>
              <a:rPr lang="en-US" sz="1800" b="1" dirty="0">
                <a:latin typeface="Times New Roman" panose="02020603050405020304" pitchFamily="18" charset="0"/>
                <a:cs typeface="Times New Roman" panose="02020603050405020304" pitchFamily="18" charset="0"/>
              </a:rPr>
              <a:t>, and evaluating TEMPO </a:t>
            </a:r>
            <a:r>
              <a:rPr lang="en-US" sz="1800" b="1" dirty="0" err="1">
                <a:latin typeface="Times New Roman" panose="02020603050405020304" pitchFamily="18" charset="0"/>
                <a:cs typeface="Times New Roman" panose="02020603050405020304" pitchFamily="18" charset="0"/>
              </a:rPr>
              <a:t>LNO</a:t>
            </a:r>
            <a:r>
              <a:rPr lang="en-US" sz="1800" b="1" baseline="-25000" dirty="0" err="1">
                <a:latin typeface="Times New Roman" panose="02020603050405020304" pitchFamily="18" charset="0"/>
                <a:cs typeface="Times New Roman" panose="02020603050405020304" pitchFamily="18" charset="0"/>
              </a:rPr>
              <a:t>x</a:t>
            </a:r>
            <a:r>
              <a:rPr lang="en-US" sz="1800" b="1" dirty="0">
                <a:latin typeface="Times New Roman" panose="02020603050405020304" pitchFamily="18" charset="0"/>
                <a:cs typeface="Times New Roman" panose="02020603050405020304" pitchFamily="18" charset="0"/>
              </a:rPr>
              <a:t> estimates</a:t>
            </a:r>
          </a:p>
        </p:txBody>
      </p:sp>
      <p:sp>
        <p:nvSpPr>
          <p:cNvPr id="6" name="TextBox 5">
            <a:extLst>
              <a:ext uri="{FF2B5EF4-FFF2-40B4-BE49-F238E27FC236}">
                <a16:creationId xmlns:a16="http://schemas.microsoft.com/office/drawing/2014/main" id="{21B4AA35-3481-FDF7-852D-6D0D358987A7}"/>
              </a:ext>
            </a:extLst>
          </p:cNvPr>
          <p:cNvSpPr txBox="1"/>
          <p:nvPr/>
        </p:nvSpPr>
        <p:spPr>
          <a:xfrm>
            <a:off x="8622562" y="2534124"/>
            <a:ext cx="3288080"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SPC  day 3 convective outlook </a:t>
            </a:r>
          </a:p>
        </p:txBody>
      </p:sp>
      <p:pic>
        <p:nvPicPr>
          <p:cNvPr id="7" name="Picture 2">
            <a:extLst>
              <a:ext uri="{FF2B5EF4-FFF2-40B4-BE49-F238E27FC236}">
                <a16:creationId xmlns:a16="http://schemas.microsoft.com/office/drawing/2014/main" id="{1855746C-ED2A-8387-5E71-4E61400CDE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2574" y="65244"/>
            <a:ext cx="3625601" cy="2468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1510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13218</TotalTime>
  <Words>1295</Words>
  <Application>Microsoft Macintosh PowerPoint</Application>
  <PresentationFormat>Widescreen</PresentationFormat>
  <Paragraphs>145</Paragraphs>
  <Slides>12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Aptos</vt:lpstr>
      <vt:lpstr>Aptos Display</vt:lpstr>
      <vt:lpstr>Arial</vt:lpstr>
      <vt:lpstr>Helvetica</vt:lpstr>
      <vt:lpstr>Times New Roman</vt:lpstr>
      <vt:lpstr>Wingdings</vt:lpstr>
      <vt:lpstr>Office Theme</vt:lpstr>
      <vt:lpstr>PowerPoint Presentation</vt:lpstr>
      <vt:lpstr>Introduction</vt:lpstr>
      <vt:lpstr>Methodology</vt:lpstr>
      <vt:lpstr>PowerPoint Presentation</vt:lpstr>
      <vt:lpstr>PowerPoint Presentation</vt:lpstr>
      <vt:lpstr>How will mean moles of NOx produced per lightning flash (PE) </vt:lpstr>
      <vt:lpstr>Tropospheric VCD of NO2 is sensitive to a priori NO2 profile () via AMFtrop  </vt:lpstr>
      <vt:lpstr>PowerPoint Presentation</vt:lpstr>
      <vt:lpstr>TEMPO High-Resolution Lagrangian Lightning NOx (LNOx) Experiment</vt:lpstr>
      <vt:lpstr>PowerPoint Presentation</vt:lpstr>
      <vt:lpstr>PowerPoint Presentation</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Dale John Allen</dc:creator>
  <cp:lastModifiedBy>Dale John Allen</cp:lastModifiedBy>
  <cp:revision>28</cp:revision>
  <dcterms:created xsi:type="dcterms:W3CDTF">2024-08-06T17:36:56Z</dcterms:created>
  <dcterms:modified xsi:type="dcterms:W3CDTF">2025-08-21T17:44:25Z</dcterms:modified>
</cp:coreProperties>
</file>