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90" r:id="rId4"/>
  </p:sldMasterIdLst>
  <p:notesMasterIdLst>
    <p:notesMasterId r:id="rId20"/>
  </p:notesMasterIdLst>
  <p:handoutMasterIdLst>
    <p:handoutMasterId r:id="rId21"/>
  </p:handoutMasterIdLst>
  <p:sldIdLst>
    <p:sldId id="416" r:id="rId5"/>
    <p:sldId id="5147" r:id="rId6"/>
    <p:sldId id="5153" r:id="rId7"/>
    <p:sldId id="339" r:id="rId8"/>
    <p:sldId id="298" r:id="rId9"/>
    <p:sldId id="5151" r:id="rId10"/>
    <p:sldId id="5152" r:id="rId11"/>
    <p:sldId id="5122" r:id="rId12"/>
    <p:sldId id="5154" r:id="rId13"/>
    <p:sldId id="5155" r:id="rId14"/>
    <p:sldId id="5146" r:id="rId15"/>
    <p:sldId id="5121" r:id="rId16"/>
    <p:sldId id="5149" r:id="rId17"/>
    <p:sldId id="417" r:id="rId18"/>
    <p:sldId id="418" r:id="rId19"/>
  </p:sldIdLst>
  <p:sldSz cx="12192000" cy="6858000"/>
  <p:notesSz cx="6858000" cy="9144000"/>
  <p:defaultTextStyle>
    <a:defPPr>
      <a:defRPr lang="en-US"/>
    </a:defPPr>
    <a:lvl1pPr algn="l" defTabSz="6080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charset="0"/>
        <a:ea typeface="+mn-ea"/>
        <a:cs typeface="+mn-cs"/>
      </a:defRPr>
    </a:lvl1pPr>
    <a:lvl2pPr marL="608013" indent="-150813" algn="l" defTabSz="6080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charset="0"/>
        <a:ea typeface="+mn-ea"/>
        <a:cs typeface="+mn-cs"/>
      </a:defRPr>
    </a:lvl2pPr>
    <a:lvl3pPr marL="1217613" indent="-303213" algn="l" defTabSz="6080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charset="0"/>
        <a:ea typeface="+mn-ea"/>
        <a:cs typeface="+mn-cs"/>
      </a:defRPr>
    </a:lvl3pPr>
    <a:lvl4pPr marL="1827213" indent="-455613" algn="l" defTabSz="6080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charset="0"/>
        <a:ea typeface="+mn-ea"/>
        <a:cs typeface="+mn-cs"/>
      </a:defRPr>
    </a:lvl4pPr>
    <a:lvl5pPr marL="2436813" indent="-608013" algn="l" defTabSz="6080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entury Gothic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entury Gothic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entury Gothic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entury Gothic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2A048D-100C-6BB5-0652-5F2A05D292A1}" name="Eck, Thomas F. (GSFC-618.0)[UNIVERSITY OF MARYLAND BALTIMORE CO]" initials="TE" userId="S::teck@ndc.nasa.gov::cb46f997-c053-479f-985a-fb1a5116f0b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ok, Melanie Follette. (GSFC-614.0)[MORGAN STATE UNIV.]" initials="CMF(SU" lastIdx="8" clrIdx="0">
    <p:extLst>
      <p:ext uri="{19B8F6BF-5375-455C-9EA6-DF929625EA0E}">
        <p15:presenceInfo xmlns:p15="http://schemas.microsoft.com/office/powerpoint/2012/main" userId="S-1-5-21-330711430-3775241029-4075259233-179708" providerId="AD"/>
      </p:ext>
    </p:extLst>
  </p:cmAuthor>
  <p:cmAuthor id="2" name="O'Brien, Jonathan M. (GSFC-614.0)[SCIENCE SYSTEMS AND APPLICATIONS INC]" initials="OJM(6SAAI" lastIdx="1" clrIdx="1">
    <p:extLst>
      <p:ext uri="{19B8F6BF-5375-455C-9EA6-DF929625EA0E}">
        <p15:presenceInfo xmlns:p15="http://schemas.microsoft.com/office/powerpoint/2012/main" userId="S::jmobrie1@ndc.nasa.gov::cd5a05ee-44df-40f0-8c45-e7569f85dea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817FF"/>
    <a:srgbClr val="217D00"/>
    <a:srgbClr val="FF0001"/>
    <a:srgbClr val="87CEEC"/>
    <a:srgbClr val="CFCFCF"/>
    <a:srgbClr val="0B8208"/>
    <a:srgbClr val="556B2F"/>
    <a:srgbClr val="2A70C1"/>
    <a:srgbClr val="F4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6" autoAdjust="0"/>
    <p:restoredTop sz="80479" autoAdjust="0"/>
  </p:normalViewPr>
  <p:slideViewPr>
    <p:cSldViewPr snapToGrid="0" snapToObjects="1">
      <p:cViewPr varScale="1">
        <p:scale>
          <a:sx n="101" d="100"/>
          <a:sy n="101" d="100"/>
        </p:scale>
        <p:origin x="1552" y="184"/>
      </p:cViewPr>
      <p:guideLst/>
    </p:cSldViewPr>
  </p:slid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1" d="1"/>
        <a:sy n="1" d="1"/>
      </p:scale>
      <p:origin x="0" y="-144"/>
    </p:cViewPr>
  </p:sorterViewPr>
  <p:notesViewPr>
    <p:cSldViewPr snapToGrid="0" snapToObjects="1">
      <p:cViewPr varScale="1">
        <p:scale>
          <a:sx n="91" d="100"/>
          <a:sy n="91" d="100"/>
        </p:scale>
        <p:origin x="343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0949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609493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4458A91-E08B-0C42-A5D9-D3AE18FE4C7D}" type="datetimeFigureOut">
              <a:rPr lang="en-US"/>
              <a:pPr>
                <a:defRPr/>
              </a:pPr>
              <a:t>8/22/25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0949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609493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A93AF8C-A87A-4843-9FEF-BFC4063BF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54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8T21:39:58.22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0949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609493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A580A44-D21A-474B-B94D-E7B6F049F332}" type="datetimeFigureOut">
              <a:rPr lang="en-US"/>
              <a:pPr>
                <a:defRPr/>
              </a:pPr>
              <a:t>8/22/25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0949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609493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DE9E7DC-0BC6-484A-B20B-58183A03A3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77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608013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013" algn="l" defTabSz="608013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613" algn="l" defTabSz="608013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7213" algn="l" defTabSz="608013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6813" algn="l" defTabSz="608013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58A7D-0A73-42D1-0D4D-1490580D3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607B8B-1116-DA6F-E6CA-9EBA86D832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57483F-57CF-1BA8-0285-5F82C9090F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The core idea of this study is data fusion.</a:t>
            </a:r>
          </a:p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Ground-based monitors give us accurate PM measurements.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But only in limited locations.</a:t>
            </a:r>
          </a:p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Satellite cover large areas, but they provide atmospheric total columns information.</a:t>
            </a:r>
          </a:p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To bridge this gap, we used machine learning.</a:t>
            </a:r>
          </a:p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 model learns the relationship between satellite data and ground measurements where both exist, then applies it to other areas</a:t>
            </a:r>
          </a:p>
          <a:p>
            <a:pPr algn="l">
              <a:buNone/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l"/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The goal is to combine the strengths of both data sources — 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broad coverage and local accuracy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 —to produce hourly PM2.5 estimates.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5DB99-FE85-9E18-6E37-69FA37F929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B53C2-BCFC-6146-BB7B-2D234B9E3F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86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0D5C6-1F40-86FE-C3B8-74D9D684E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F9458D-5C76-8969-1883-481151C843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E59A8E-75B8-94D8-4297-1E9EA4CDD3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53247-DD90-5F8D-81F2-2C10C7B913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B53C2-BCFC-6146-BB7B-2D234B9E3F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30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F4BF3-E90F-D57E-93B3-7AE9FE6A4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85AAF4-73B7-BAF8-83F0-464E637CF7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5F63C8-A091-AC53-1CEC-2AD592D86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9DAF3-F71C-1022-23BD-860E5F5FFE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B53C2-BCFC-6146-BB7B-2D234B9E3F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58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A2D2B-FDC3-DF1C-A175-0B52965C5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83DE89-BDFD-C253-5BC4-73FECF9F92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B836A8-D0F9-11AB-8FD8-46E58C5E0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continuously update the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0BE0A-4A05-C1FB-4F79-1ED0221A71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B53C2-BCFC-6146-BB7B-2D234B9E3F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21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DDA82-E770-CFA2-067B-006A35A36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140992-89B9-3194-432D-CE1FF87F5B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8E1DB4-833E-59C6-F012-D95B6DE1E8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83C84-A86F-D301-559B-F40FE8425A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B53C2-BCFC-6146-BB7B-2D234B9E3F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2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88F08-C9A0-FC58-B610-63B65582F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BC8B4B-86D9-1C92-04F9-FD039A0BB9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A56390-EC43-1A66-021F-695E17121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first stage, we used five months of data, from August to December 2023, and published those results in a paper.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7702B-2984-2A3C-7301-AA3471B465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B53C2-BCFC-6146-BB7B-2D234B9E3F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67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B53C2-BCFC-6146-BB7B-2D234B9E3F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56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B53C2-BCFC-6146-BB7B-2D234B9E3F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39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E487D-E57D-DDE5-3DD6-418763F2B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415C76-57F9-9132-6168-C665707AA5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700822-F2E3-1D21-8317-BABA182EC9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compared model performance in areas with and without FRP values.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2EACE-F22A-19DF-75DC-D6797347C9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B53C2-BCFC-6146-BB7B-2D234B9E3F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04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3BD76-E304-AD21-BDEC-4FE282143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E1AC31-7E94-CB14-8693-2639472E7F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7C7161-7674-F021-314B-5A9DE3AA2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0F745-E584-8063-5991-5E3D3F4629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B53C2-BCFC-6146-BB7B-2D234B9E3F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56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967A2-0A7B-6482-2AFC-B73477E25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A9571F-348F-B3D0-26FF-94B17BE9B6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66E0E2-3D31-A1A1-32E0-4B44F4A808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indeed, when we look at variable importance, the </a:t>
            </a:r>
            <a:r>
              <a:rPr lang="en-US" altLang="ko-KR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354nm </a:t>
            </a:r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radiance in UV range shows the highest contribution to model performance.</a:t>
            </a:r>
          </a:p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clearly shown in the bar graph, which ranks features by their overall impact on the model's predictions.</a:t>
            </a:r>
          </a:p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see that several radiance variables play key roles.</a:t>
            </a:r>
            <a:r>
              <a:rPr lang="ko-KR" alt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 the top 10 most important features, five are radiance data.</a:t>
            </a:r>
          </a:p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dependence plots here illustrate how different radiance channels influence the predictions.</a:t>
            </a:r>
          </a:p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Interestingly, the most important variable — the 354 nm radiance — shows a negative effect on PM2.5 estimation.</a:t>
            </a:r>
            <a:br>
              <a:rPr lang="en-US" dirty="0"/>
            </a:br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 that as the radiance increases, the estimated PM2.5 tends to decrease.</a:t>
            </a:r>
          </a:p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reflects the characteristic absorption behavior of UV radiation.</a:t>
            </a:r>
          </a:p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0728F-7DC3-127E-2B9E-2831C5C5E6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B53C2-BCFC-6146-BB7B-2D234B9E3F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30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0AB8E-1CDA-4896-E71F-0CAA50B8B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B1A421-C1A5-6339-63A2-6E9E9EB5EA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195A0B-F2A9-0E47-DE49-4D576B321B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Summer : Washington wildfire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077A7-59D2-29DE-9879-17AB834EAA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B53C2-BCFC-6146-BB7B-2D234B9E3F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48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E2999-6AB1-1690-FE61-0C9BF7B4C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08F013-FB43-9657-2581-F5B0815CBF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ADF8B2-F6A8-BA84-87E8-90BC8D00BB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E9291-FED6-83BE-1409-1D39D33EF7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B53C2-BCFC-6146-BB7B-2D234B9E3F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3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784833" y="3520812"/>
            <a:ext cx="9601111" cy="439738"/>
          </a:xfrm>
        </p:spPr>
        <p:txBody>
          <a:bodyPr anchor="ctr">
            <a:noAutofit/>
          </a:bodyPr>
          <a:lstStyle>
            <a:lvl1pPr marL="146322" indent="0">
              <a:buFontTx/>
              <a:buNone/>
              <a:defRPr sz="1600">
                <a:latin typeface="+mn-lt"/>
              </a:defRPr>
            </a:lvl1pPr>
            <a:lvl2pPr marL="365806" indent="0">
              <a:buFontTx/>
              <a:buNone/>
              <a:defRPr sz="1600">
                <a:latin typeface="+mn-lt"/>
              </a:defRPr>
            </a:lvl2pPr>
            <a:lvl3pPr marL="731611" indent="0">
              <a:buFontTx/>
              <a:buNone/>
              <a:defRPr sz="1600">
                <a:latin typeface="+mn-lt"/>
              </a:defRPr>
            </a:lvl3pPr>
            <a:lvl4pPr marL="975482" indent="0">
              <a:buFontTx/>
              <a:buNone/>
              <a:defRPr sz="1600">
                <a:latin typeface="+mn-lt"/>
              </a:defRPr>
            </a:lvl4pPr>
            <a:lvl5pPr marL="1341287" indent="0">
              <a:buFontTx/>
              <a:buNone/>
              <a:defRPr sz="1600">
                <a:latin typeface="+mn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868408" y="6265862"/>
            <a:ext cx="9601111" cy="439738"/>
          </a:xfrm>
        </p:spPr>
        <p:txBody>
          <a:bodyPr anchor="ctr">
            <a:noAutofit/>
          </a:bodyPr>
          <a:lstStyle>
            <a:lvl1pPr marL="146322" indent="0" algn="ctr">
              <a:buFontTx/>
              <a:buNone/>
              <a:defRPr sz="1600" b="1">
                <a:latin typeface="+mn-lt"/>
              </a:defRPr>
            </a:lvl1pPr>
            <a:lvl2pPr marL="365806" indent="0">
              <a:buFontTx/>
              <a:buNone/>
              <a:defRPr sz="1600">
                <a:latin typeface="+mn-lt"/>
              </a:defRPr>
            </a:lvl2pPr>
            <a:lvl3pPr marL="731611" indent="0">
              <a:buFontTx/>
              <a:buNone/>
              <a:defRPr sz="1600">
                <a:latin typeface="+mn-lt"/>
              </a:defRPr>
            </a:lvl3pPr>
            <a:lvl4pPr marL="975482" indent="0">
              <a:buFontTx/>
              <a:buNone/>
              <a:defRPr sz="1600">
                <a:latin typeface="+mn-lt"/>
              </a:defRPr>
            </a:lvl4pPr>
            <a:lvl5pPr marL="1341287" indent="0"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AERONET Workshop, Lille, May 22-26, 2023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1786154" y="2296087"/>
            <a:ext cx="9599790" cy="821233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spcAft>
                <a:spcPts val="0"/>
              </a:spcAft>
              <a:defRPr sz="3200">
                <a:latin typeface="+mj-lt"/>
                <a:cs typeface="Arial"/>
              </a:defRPr>
            </a:lvl1pPr>
          </a:lstStyle>
          <a:p>
            <a:endParaRPr lang="en-US" dirty="0"/>
          </a:p>
        </p:txBody>
      </p:sp>
      <p:pic>
        <p:nvPicPr>
          <p:cNvPr id="6" name="Picture 5" descr="A picture containing text, sky, screenshot, billboard&#10;&#10;Description automatically generated">
            <a:extLst>
              <a:ext uri="{FF2B5EF4-FFF2-40B4-BE49-F238E27FC236}">
                <a16:creationId xmlns:a16="http://schemas.microsoft.com/office/drawing/2014/main" id="{0B0AF090-39BE-1463-928F-69465F02B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630" y="37855"/>
            <a:ext cx="11916739" cy="162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84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57758B3-4936-BD81-F5C9-9E93A5546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8467"/>
            <a:ext cx="12192000" cy="1117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146"/>
            <a:ext cx="10515600" cy="492336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F6ABCC-7549-A7E5-D447-604996D03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3621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7E01730-E1F0-DF15-AB32-13C9FD478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8467"/>
            <a:ext cx="12192000" cy="1117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125"/>
            <a:ext cx="10515600" cy="492336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8/22/25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C254D73F-B332-456D-9DFE-EDBF5BC6245C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1125200" y="136525"/>
            <a:ext cx="962462" cy="802753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itle 13">
            <a:extLst>
              <a:ext uri="{FF2B5EF4-FFF2-40B4-BE49-F238E27FC236}">
                <a16:creationId xmlns:a16="http://schemas.microsoft.com/office/drawing/2014/main" id="{150E7C88-0A46-5F5F-141E-CAB8D6A5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72760"/>
            <a:ext cx="8305800" cy="93028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9250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579" y="180297"/>
            <a:ext cx="9068410" cy="632650"/>
          </a:xfrm>
        </p:spPr>
        <p:txBody>
          <a:bodyPr>
            <a:noAutofit/>
          </a:bodyPr>
          <a:lstStyle>
            <a:lvl1pPr algn="ctr"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402" y="1043812"/>
            <a:ext cx="11709196" cy="5211270"/>
          </a:xfrm>
        </p:spPr>
        <p:txBody>
          <a:bodyPr>
            <a:normAutofit/>
          </a:bodyPr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 marL="648000"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CAF0DA-D959-468B-9EDC-DDA44C43A08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 bwMode="auto">
          <a:xfrm>
            <a:off x="224971" y="914212"/>
            <a:ext cx="11725627" cy="0"/>
          </a:xfrm>
          <a:prstGeom prst="line">
            <a:avLst/>
          </a:prstGeom>
          <a:solidFill>
            <a:schemeClr val="accent1"/>
          </a:solidFill>
          <a:ln w="38100" cap="flat" cmpd="sng" algn="ctr">
            <a:gradFill flip="none" rotWithShape="1">
              <a:gsLst>
                <a:gs pos="0">
                  <a:srgbClr val="002060"/>
                </a:gs>
                <a:gs pos="100000">
                  <a:prstClr val="white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 descr="A logo with a red and white circle&#10;&#10;Description automatically generated">
            <a:extLst>
              <a:ext uri="{FF2B5EF4-FFF2-40B4-BE49-F238E27FC236}">
                <a16:creationId xmlns:a16="http://schemas.microsoft.com/office/drawing/2014/main" id="{1BC321EF-730D-DEB2-50DD-E6A8A07B8F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939" y="136627"/>
            <a:ext cx="785722" cy="653330"/>
          </a:xfrm>
          <a:prstGeom prst="rect">
            <a:avLst/>
          </a:prstGeom>
        </p:spPr>
      </p:pic>
      <p:pic>
        <p:nvPicPr>
          <p:cNvPr id="5" name="Picture 4" descr="A logo of a planet&#10;&#10;Description automatically generated">
            <a:extLst>
              <a:ext uri="{FF2B5EF4-FFF2-40B4-BE49-F238E27FC236}">
                <a16:creationId xmlns:a16="http://schemas.microsoft.com/office/drawing/2014/main" id="{D340399D-455F-B983-9CA5-334BB9A613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5" y="136524"/>
            <a:ext cx="653442" cy="65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91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579" y="180297"/>
            <a:ext cx="9068410" cy="632650"/>
          </a:xfrm>
        </p:spPr>
        <p:txBody>
          <a:bodyPr>
            <a:noAutofit/>
          </a:bodyPr>
          <a:lstStyle>
            <a:lvl1pPr algn="ctr"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CAF0DA-D959-468B-9EDC-DDA44C43A08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 bwMode="auto">
          <a:xfrm>
            <a:off x="224971" y="914212"/>
            <a:ext cx="11725627" cy="0"/>
          </a:xfrm>
          <a:prstGeom prst="line">
            <a:avLst/>
          </a:prstGeom>
          <a:solidFill>
            <a:schemeClr val="accent1"/>
          </a:solidFill>
          <a:ln w="38100" cap="flat" cmpd="sng" algn="ctr">
            <a:gradFill flip="none" rotWithShape="1">
              <a:gsLst>
                <a:gs pos="0">
                  <a:srgbClr val="002060"/>
                </a:gs>
                <a:gs pos="100000">
                  <a:prstClr val="white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 descr="A logo with a red and white circle&#10;&#10;Description automatically generated">
            <a:extLst>
              <a:ext uri="{FF2B5EF4-FFF2-40B4-BE49-F238E27FC236}">
                <a16:creationId xmlns:a16="http://schemas.microsoft.com/office/drawing/2014/main" id="{1BC321EF-730D-DEB2-50DD-E6A8A07B8F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939" y="136627"/>
            <a:ext cx="785722" cy="653330"/>
          </a:xfrm>
          <a:prstGeom prst="rect">
            <a:avLst/>
          </a:prstGeom>
        </p:spPr>
      </p:pic>
      <p:pic>
        <p:nvPicPr>
          <p:cNvPr id="5" name="Picture 4" descr="A logo of a planet&#10;&#10;Description automatically generated">
            <a:extLst>
              <a:ext uri="{FF2B5EF4-FFF2-40B4-BE49-F238E27FC236}">
                <a16:creationId xmlns:a16="http://schemas.microsoft.com/office/drawing/2014/main" id="{D340399D-455F-B983-9CA5-334BB9A613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5" y="136524"/>
            <a:ext cx="653442" cy="65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56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A5B73B02-1638-B34A-1FF2-0EED7A162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>
          <a:xfrm>
            <a:off x="1202632" y="1895"/>
            <a:ext cx="10989368" cy="6856105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DAAFE465-CAD5-4490-2708-84C7F374F318}"/>
              </a:ext>
            </a:extLst>
          </p:cNvPr>
          <p:cNvSpPr/>
          <p:nvPr userDrawn="1"/>
        </p:nvSpPr>
        <p:spPr>
          <a:xfrm rot="-5400000">
            <a:off x="-1179627" y="4447566"/>
            <a:ext cx="3561885" cy="755417"/>
          </a:xfrm>
          <a:custGeom>
            <a:avLst/>
            <a:gdLst/>
            <a:ahLst/>
            <a:cxnLst/>
            <a:rect l="l" t="t" r="r" b="b"/>
            <a:pathLst>
              <a:path w="5342828" h="1133125">
                <a:moveTo>
                  <a:pt x="0" y="0"/>
                </a:moveTo>
                <a:lnTo>
                  <a:pt x="5342828" y="0"/>
                </a:lnTo>
                <a:lnTo>
                  <a:pt x="5342828" y="1133125"/>
                </a:lnTo>
                <a:lnTo>
                  <a:pt x="0" y="1133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2985005-A653-005A-6ED0-D64170D51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0380" y="3544876"/>
            <a:ext cx="10515600" cy="1326091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4800" b="1">
                <a:solidFill>
                  <a:srgbClr val="F2EDE3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9FC7339-6AC4-CAEA-0F60-D28D27FF1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0800" y="4953000"/>
            <a:ext cx="10515600" cy="863600"/>
          </a:xfrm>
        </p:spPr>
        <p:txBody>
          <a:bodyPr/>
          <a:lstStyle>
            <a:lvl1pPr marL="0" indent="0" algn="r">
              <a:buNone/>
              <a:defRPr>
                <a:solidFill>
                  <a:srgbClr val="F2EDE3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8A3F210-0AA0-0062-61D8-1A94C4FE16DF}"/>
              </a:ext>
            </a:extLst>
          </p:cNvPr>
          <p:cNvSpPr/>
          <p:nvPr userDrawn="1"/>
        </p:nvSpPr>
        <p:spPr>
          <a:xfrm>
            <a:off x="10624827" y="258018"/>
            <a:ext cx="1267262" cy="1073540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27860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FA33144-FA9C-DB53-8A66-D8DBD5E6E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4"/>
          <a:stretch/>
        </p:blipFill>
        <p:spPr>
          <a:xfrm>
            <a:off x="0" y="923059"/>
            <a:ext cx="12192000" cy="59349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050494-F724-DE95-DEC4-D723E61F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0267"/>
            <a:ext cx="10515600" cy="285220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2BEED-DA46-D37F-152E-6D33D185D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992"/>
            <a:ext cx="10515600" cy="149965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53850-2468-82D1-8330-EF24ED0C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4F4E4E"/>
                </a:solidFill>
              </a:defRPr>
            </a:lvl1pPr>
          </a:lstStyle>
          <a:p>
            <a:fld id="{78792595-69C6-45E5-A469-B26AE8909CF3}" type="datetimeFigureOut">
              <a:rPr lang="en-US" smtClean="0"/>
              <a:pPr/>
              <a:t>8/22/25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F42C7-918D-4B25-ADC0-C9BCFEB1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F4E4E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8A1C6-6E62-03BA-0F44-A958DBDF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rgbClr val="4F4E4E"/>
                </a:solidFill>
              </a:defRPr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A64F4422-B227-8985-211E-FC7FA2E5E1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4321"/>
            <a:ext cx="1724564" cy="3657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2A8F63-CAA4-76EB-D58A-F6A4E6E7F9E2}"/>
              </a:ext>
            </a:extLst>
          </p:cNvPr>
          <p:cNvSpPr/>
          <p:nvPr userDrawn="1"/>
        </p:nvSpPr>
        <p:spPr>
          <a:xfrm>
            <a:off x="0" y="923059"/>
            <a:ext cx="12192000" cy="594359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1000">
                <a:srgbClr val="F4F3F0">
                  <a:alpha val="1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84C1A359-36C8-45D0-98FB-C64184F5A1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548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67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8399734-3C3B-7C4E-9ACE-ADDF5AE551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1152790" y="0"/>
            <a:ext cx="1039210" cy="866008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0782300" y="6494463"/>
            <a:ext cx="690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31" tIns="60965" rIns="121931" bIns="60965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9pPr>
          </a:lstStyle>
          <a:p>
            <a:pPr algn="r" eaLnBrk="1" hangingPunct="1"/>
            <a:fld id="{53209A76-56BF-8248-AD43-73AF9E93A287}" type="slidenum">
              <a:rPr lang="en-US" altLang="en-US" sz="1000">
                <a:ea typeface="Arial" charset="0"/>
                <a:cs typeface="Arial" charset="0"/>
              </a:rPr>
              <a:pPr algn="r" eaLnBrk="1" hangingPunct="1"/>
              <a:t>‹#›</a:t>
            </a:fld>
            <a:endParaRPr lang="en-US" altLang="en-US" sz="1000"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0910475" cy="576299"/>
          </a:xfrm>
        </p:spPr>
        <p:txBody>
          <a:bodyPr anchor="ctr"/>
          <a:lstStyle>
            <a:lvl1pPr>
              <a:defRPr sz="280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15" y="1130284"/>
            <a:ext cx="11707369" cy="5056204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A93E0E-E0D6-DE4D-AE4C-7489342EB2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0" y="5991992"/>
            <a:ext cx="1039210" cy="86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12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0782300" y="6494463"/>
            <a:ext cx="690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31" tIns="60965" rIns="121931" bIns="60965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9pPr>
          </a:lstStyle>
          <a:p>
            <a:pPr algn="r" eaLnBrk="1" hangingPunct="1"/>
            <a:fld id="{53209A76-56BF-8248-AD43-73AF9E93A287}" type="slidenum">
              <a:rPr lang="en-US" altLang="en-US" sz="1000">
                <a:ea typeface="Arial" charset="0"/>
                <a:cs typeface="Arial" charset="0"/>
              </a:rPr>
              <a:pPr algn="r" eaLnBrk="1" hangingPunct="1"/>
              <a:t>‹#›</a:t>
            </a:fld>
            <a:endParaRPr lang="en-US" altLang="en-US" sz="1000"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0910475" cy="576299"/>
          </a:xfrm>
        </p:spPr>
        <p:txBody>
          <a:bodyPr anchor="ctr"/>
          <a:lstStyle>
            <a:lvl1pPr>
              <a:defRPr sz="280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15" y="1368479"/>
            <a:ext cx="11707369" cy="481800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D59B13-7205-7D43-AEFF-05F14CAD20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316" y="866775"/>
            <a:ext cx="11706798" cy="457200"/>
          </a:xfrm>
        </p:spPr>
        <p:txBody>
          <a:bodyPr lIns="118872"/>
          <a:lstStyle>
            <a:lvl1pPr marL="0" indent="0">
              <a:buNone/>
              <a:defRPr b="1"/>
            </a:lvl1pPr>
            <a:lvl2pPr marL="365125" indent="0">
              <a:buNone/>
              <a:defRPr/>
            </a:lvl2pPr>
            <a:lvl3pPr marL="731837" indent="0">
              <a:buNone/>
              <a:defRPr/>
            </a:lvl3pPr>
            <a:lvl4pPr marL="974725" indent="0">
              <a:buNone/>
              <a:defRPr/>
            </a:lvl4pPr>
            <a:lvl5pPr marL="1341437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8868D9-11E7-FD4A-B569-AA3CE5CB7F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1152790" y="0"/>
            <a:ext cx="1039210" cy="8660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F02DF3-6DF3-F24B-BEBF-1870BB053F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0" y="5991992"/>
            <a:ext cx="1039210" cy="86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60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+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782300" y="6494463"/>
            <a:ext cx="690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31" tIns="60965" rIns="121931" bIns="60965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9pPr>
          </a:lstStyle>
          <a:p>
            <a:pPr algn="r" eaLnBrk="1" hangingPunct="1"/>
            <a:fld id="{8BF3DB5D-CCA8-F848-ACBE-BAEF04EE0814}" type="slidenum">
              <a:rPr lang="en-US" altLang="en-US" sz="1000">
                <a:ea typeface="Arial" charset="0"/>
                <a:cs typeface="Arial" charset="0"/>
              </a:rPr>
              <a:pPr algn="r" eaLnBrk="1" hangingPunct="1"/>
              <a:t>‹#›</a:t>
            </a:fld>
            <a:endParaRPr lang="en-US" altLang="en-US" sz="1000"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0910475" cy="576299"/>
          </a:xfrm>
        </p:spPr>
        <p:txBody>
          <a:bodyPr anchor="ctr"/>
          <a:lstStyle>
            <a:lvl1pPr>
              <a:defRPr sz="2801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15" y="1130284"/>
            <a:ext cx="5807952" cy="505687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6141732" y="1130283"/>
            <a:ext cx="5807952" cy="5056872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003392-3F6F-CC47-B019-14216921D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1152790" y="0"/>
            <a:ext cx="1039210" cy="8660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CDAA88-915D-D84E-90D4-F96CFB1AD4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0" y="5991992"/>
            <a:ext cx="1039210" cy="86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6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+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782300" y="6494463"/>
            <a:ext cx="690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31" tIns="60965" rIns="121931" bIns="60965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9pPr>
          </a:lstStyle>
          <a:p>
            <a:pPr algn="r" eaLnBrk="1" hangingPunct="1"/>
            <a:fld id="{FB861F6D-5861-CA44-B322-DC365AF68C40}" type="slidenum">
              <a:rPr lang="en-US" altLang="en-US" sz="1000">
                <a:ea typeface="Arial" charset="0"/>
                <a:cs typeface="Arial" charset="0"/>
              </a:rPr>
              <a:pPr algn="r" eaLnBrk="1" hangingPunct="1"/>
              <a:t>‹#›</a:t>
            </a:fld>
            <a:endParaRPr lang="en-US" altLang="en-US" sz="1000"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0910475" cy="576299"/>
          </a:xfrm>
        </p:spPr>
        <p:txBody>
          <a:bodyPr anchor="ctr"/>
          <a:lstStyle>
            <a:lvl1pPr>
              <a:defRPr sz="2801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15" y="1130283"/>
            <a:ext cx="3840480" cy="5056872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8109204" y="1130283"/>
            <a:ext cx="3840480" cy="5056872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175759" y="1130283"/>
            <a:ext cx="3840480" cy="5056872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200"/>
            </a:lvl2pPr>
            <a:lvl3pPr>
              <a:spcAft>
                <a:spcPts val="0"/>
              </a:spcAft>
              <a:defRPr sz="2200"/>
            </a:lvl3pPr>
            <a:lvl4pPr>
              <a:spcAft>
                <a:spcPts val="0"/>
              </a:spcAft>
              <a:defRPr sz="2200"/>
            </a:lvl4pPr>
            <a:lvl5pPr>
              <a:spcAft>
                <a:spcPts val="0"/>
              </a:spcAft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4FC2B2-30FC-B946-8E64-806268756E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1152790" y="0"/>
            <a:ext cx="1039210" cy="8660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977FB5-DDCA-7845-8488-61191381DF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0" y="5991992"/>
            <a:ext cx="1039210" cy="86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74135" y="5041671"/>
            <a:ext cx="9547926" cy="1643370"/>
          </a:xfrm>
        </p:spPr>
        <p:txBody>
          <a:bodyPr anchor="ctr"/>
          <a:lstStyle>
            <a:lvl1pPr algn="ctr">
              <a:defRPr sz="32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F9F46F-A986-4349-A60D-D0A9473DA9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1152790" y="0"/>
            <a:ext cx="1039210" cy="866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502426-26FC-B34B-BF3A-788F33488F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9858589" y="952609"/>
            <a:ext cx="1039210" cy="866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6F27F9-B828-874A-B55E-4891F6015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35092"/>
          <a:stretch/>
        </p:blipFill>
        <p:spPr>
          <a:xfrm rot="10800000">
            <a:off x="10811198" y="820293"/>
            <a:ext cx="1380802" cy="1239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F1F6FD-D09A-764B-84BF-72A252533E7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6200000">
            <a:off x="10546585" y="-779407"/>
            <a:ext cx="866008" cy="24248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B5BDAC-CBDC-F949-BDB2-65436D9389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11152790" y="3740123"/>
            <a:ext cx="1039210" cy="8660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7FF01ED-A099-D243-9F9D-5AEC91C6D34F}"/>
              </a:ext>
            </a:extLst>
          </p:cNvPr>
          <p:cNvGrpSpPr/>
          <p:nvPr userDrawn="1"/>
        </p:nvGrpSpPr>
        <p:grpSpPr>
          <a:xfrm>
            <a:off x="0" y="2706846"/>
            <a:ext cx="1910030" cy="1899287"/>
            <a:chOff x="0" y="2706846"/>
            <a:chExt cx="1910030" cy="18992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66B8DE6-106A-004C-8BC9-2334E9AB84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r="25169"/>
            <a:stretch/>
          </p:blipFill>
          <p:spPr>
            <a:xfrm rot="5400000">
              <a:off x="438376" y="3134479"/>
              <a:ext cx="1033278" cy="191002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974C1D9-935D-8748-84F5-FDC828E5EE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 rot="10800000" flipH="1">
              <a:off x="0" y="2706846"/>
              <a:ext cx="1039210" cy="86600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2A6A4DE-46F4-A645-84CC-1DCDDFD5A1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/>
            <a:srcRect b="72297"/>
            <a:stretch/>
          </p:blipFill>
          <p:spPr>
            <a:xfrm>
              <a:off x="1044022" y="2901115"/>
              <a:ext cx="866008" cy="671737"/>
            </a:xfrm>
            <a:prstGeom prst="rect">
              <a:avLst/>
            </a:prstGeom>
          </p:spPr>
        </p:pic>
      </p:grpSp>
      <p:pic>
        <p:nvPicPr>
          <p:cNvPr id="3" name="89c66ed9-ac2e-39bd-a4f9-aad80ae8704e">
            <a:hlinkClick r:id="" action="ppaction://media"/>
            <a:extLst>
              <a:ext uri="{FF2B5EF4-FFF2-40B4-BE49-F238E27FC236}">
                <a16:creationId xmlns:a16="http://schemas.microsoft.com/office/drawing/2014/main" id="{EC5AA977-AB8A-7BA3-EE64-8468CB991B3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6301" t="17279" r="6323" b="17286"/>
          <a:stretch/>
        </p:blipFill>
        <p:spPr>
          <a:xfrm>
            <a:off x="69690" y="0"/>
            <a:ext cx="12087804" cy="4995956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17064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+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0782300" y="6494463"/>
            <a:ext cx="690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31" tIns="60965" rIns="121931" bIns="60965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9pPr>
          </a:lstStyle>
          <a:p>
            <a:pPr algn="r" eaLnBrk="1" hangingPunct="1"/>
            <a:fld id="{900A6496-A250-544B-AC1A-96F02AFA7EED}" type="slidenum">
              <a:rPr lang="en-US" altLang="en-US" sz="1000">
                <a:ea typeface="Arial" charset="0"/>
                <a:cs typeface="Arial" charset="0"/>
              </a:rPr>
              <a:pPr algn="r" eaLnBrk="1" hangingPunct="1"/>
              <a:t>‹#›</a:t>
            </a:fld>
            <a:endParaRPr lang="en-US" altLang="en-US" sz="1000">
              <a:ea typeface="Arial" charset="0"/>
              <a:cs typeface="Arial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0910475" cy="576299"/>
          </a:xfrm>
        </p:spPr>
        <p:txBody>
          <a:bodyPr anchor="ctr"/>
          <a:lstStyle>
            <a:lvl1pPr>
              <a:defRPr sz="2801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7CAD4E-9C6B-F047-9966-252E2E2B1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1152790" y="0"/>
            <a:ext cx="1039210" cy="8660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7C965E-622A-C948-A797-48E96D022E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0" y="5991992"/>
            <a:ext cx="1039210" cy="86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06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+Subtitle+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782300" y="6494463"/>
            <a:ext cx="690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31" tIns="60965" rIns="121931" bIns="60965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9pPr>
          </a:lstStyle>
          <a:p>
            <a:pPr algn="r" eaLnBrk="1" hangingPunct="1"/>
            <a:fld id="{6F587606-241B-B04D-A9E9-DACEA3E19929}" type="slidenum">
              <a:rPr lang="en-US" altLang="en-US" sz="1000">
                <a:ea typeface="Arial" charset="0"/>
                <a:cs typeface="Arial" charset="0"/>
              </a:rPr>
              <a:pPr algn="r" eaLnBrk="1" hangingPunct="1"/>
              <a:t>‹#›</a:t>
            </a:fld>
            <a:endParaRPr lang="en-US" altLang="en-US" sz="1000">
              <a:ea typeface="Arial" charset="0"/>
              <a:cs typeface="Arial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0910475" cy="576299"/>
          </a:xfrm>
        </p:spPr>
        <p:txBody>
          <a:bodyPr anchor="ctr"/>
          <a:lstStyle>
            <a:lvl1pPr>
              <a:defRPr sz="280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42315" y="854076"/>
            <a:ext cx="11707369" cy="436563"/>
          </a:xfrm>
        </p:spPr>
        <p:txBody>
          <a:bodyPr/>
          <a:lstStyle>
            <a:lvl1pPr marL="146322" indent="0">
              <a:buFontTx/>
              <a:buNone/>
              <a:defRPr b="1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14D6E1-98E9-3149-A11D-EE3E1D9D4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1152790" y="0"/>
            <a:ext cx="1039210" cy="8660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FE6EB5-D43C-6C41-B4C4-CB5B9E97A3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0" y="5991992"/>
            <a:ext cx="1039210" cy="86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05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0782300" y="6494463"/>
            <a:ext cx="690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31" tIns="60965" rIns="121931" bIns="60965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</a:defRPr>
            </a:lvl5pPr>
            <a:lvl6pPr marL="25146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6pPr>
            <a:lvl7pPr marL="29718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7pPr>
            <a:lvl8pPr marL="34290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8pPr>
            <a:lvl9pPr marL="3886200" indent="-228600" defTabSz="6080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</a:defRPr>
            </a:lvl9pPr>
          </a:lstStyle>
          <a:p>
            <a:pPr algn="r" eaLnBrk="1" hangingPunct="1"/>
            <a:fld id="{2305E7EB-F4E6-B345-88A4-B470ABE1E912}" type="slidenum">
              <a:rPr lang="en-US" altLang="en-US" sz="1000">
                <a:ea typeface="Arial" charset="0"/>
                <a:cs typeface="Arial" charset="0"/>
              </a:rPr>
              <a:pPr algn="r" eaLnBrk="1" hangingPunct="1"/>
              <a:t>‹#›</a:t>
            </a:fld>
            <a:endParaRPr lang="en-US" altLang="en-US" sz="1000">
              <a:ea typeface="Arial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173557-E0B8-2B4B-A4FC-59E97A50FB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1152790" y="0"/>
            <a:ext cx="1039210" cy="866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710140-A447-354E-A949-FE17A2FBC3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0" y="5991992"/>
            <a:ext cx="1039210" cy="86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3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2888" y="274638"/>
            <a:ext cx="11706225" cy="576262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2888" y="1176338"/>
            <a:ext cx="11706225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60949" rIns="121899" bIns="60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513" r:id="rId1"/>
    <p:sldLayoutId id="2147493526" r:id="rId2"/>
    <p:sldLayoutId id="2147493537" r:id="rId3"/>
    <p:sldLayoutId id="2147493535" r:id="rId4"/>
    <p:sldLayoutId id="2147493536" r:id="rId5"/>
    <p:sldLayoutId id="2147493520" r:id="rId6"/>
    <p:sldLayoutId id="2147493547" r:id="rId7"/>
    <p:sldLayoutId id="2147493548" r:id="rId8"/>
    <p:sldLayoutId id="2147493549" r:id="rId9"/>
    <p:sldLayoutId id="2147493575" r:id="rId10"/>
    <p:sldLayoutId id="2147493576" r:id="rId11"/>
    <p:sldLayoutId id="2147493577" r:id="rId12"/>
    <p:sldLayoutId id="2147493578" r:id="rId13"/>
    <p:sldLayoutId id="2147493579" r:id="rId14"/>
    <p:sldLayoutId id="2147493580" r:id="rId15"/>
  </p:sldLayoutIdLst>
  <p:txStyles>
    <p:titleStyle>
      <a:lvl1pPr algn="l" defTabSz="609600" rtl="0" eaLnBrk="1" fontAlgn="base" hangingPunct="1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Arial" charset="0"/>
          <a:cs typeface="Arial"/>
        </a:defRPr>
      </a:lvl1pPr>
      <a:lvl2pPr algn="l" defTabSz="6096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charset="0"/>
          <a:ea typeface="Arial" charset="0"/>
          <a:cs typeface="Arial" charset="0"/>
        </a:defRPr>
      </a:lvl2pPr>
      <a:lvl3pPr algn="l" defTabSz="6096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charset="0"/>
          <a:ea typeface="Arial" charset="0"/>
          <a:cs typeface="Arial" charset="0"/>
        </a:defRPr>
      </a:lvl3pPr>
      <a:lvl4pPr algn="l" defTabSz="6096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charset="0"/>
          <a:ea typeface="Arial" charset="0"/>
          <a:cs typeface="Arial" charset="0"/>
        </a:defRPr>
      </a:lvl4pPr>
      <a:lvl5pPr algn="l" defTabSz="6096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charset="0"/>
          <a:ea typeface="Arial" charset="0"/>
          <a:cs typeface="Arial" charset="0"/>
        </a:defRPr>
      </a:lvl5pPr>
      <a:lvl6pPr marL="457200" algn="l" defTabSz="6096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charset="0"/>
          <a:ea typeface="Arial" charset="0"/>
          <a:cs typeface="Arial" charset="0"/>
        </a:defRPr>
      </a:lvl6pPr>
      <a:lvl7pPr marL="914400" algn="l" defTabSz="6096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charset="0"/>
          <a:ea typeface="Arial" charset="0"/>
          <a:cs typeface="Arial" charset="0"/>
        </a:defRPr>
      </a:lvl7pPr>
      <a:lvl8pPr marL="1371600" algn="l" defTabSz="6096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charset="0"/>
          <a:ea typeface="Arial" charset="0"/>
          <a:cs typeface="Arial" charset="0"/>
        </a:defRPr>
      </a:lvl8pPr>
      <a:lvl9pPr marL="1828800" algn="l" defTabSz="6096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entury Gothic" charset="0"/>
          <a:ea typeface="Arial" charset="0"/>
          <a:cs typeface="Arial" charset="0"/>
        </a:defRPr>
      </a:lvl9pPr>
    </p:titleStyle>
    <p:bodyStyle>
      <a:lvl1pPr marL="365125" indent="-219075" algn="l" defTabSz="609600" rtl="0" eaLnBrk="1" fontAlgn="base" hangingPunct="1">
        <a:spcBef>
          <a:spcPts val="8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Arial" charset="0"/>
          <a:cs typeface="Arial"/>
        </a:defRPr>
      </a:lvl1pPr>
      <a:lvl2pPr marL="620713" indent="-255588" algn="l" defTabSz="609600" rtl="0" eaLnBrk="1" fontAlgn="base" hangingPunct="1">
        <a:spcBef>
          <a:spcPts val="4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Arial" charset="0"/>
          <a:cs typeface="Arial"/>
        </a:defRPr>
      </a:lvl2pPr>
      <a:lvl3pPr marL="914400" indent="-182563" algn="l" defTabSz="609600" rtl="0" eaLnBrk="1" fontAlgn="base" hangingPunct="1">
        <a:spcBef>
          <a:spcPts val="4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Arial" charset="0"/>
          <a:cs typeface="Arial"/>
        </a:defRPr>
      </a:lvl3pPr>
      <a:lvl4pPr marL="1157288" indent="-182563" algn="l" defTabSz="609600" rtl="0" eaLnBrk="1" fontAlgn="base" hangingPunct="1">
        <a:spcBef>
          <a:spcPts val="4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Arial" charset="0"/>
          <a:cs typeface="Arial"/>
        </a:defRPr>
      </a:lvl4pPr>
      <a:lvl5pPr marL="1524000" indent="-182563" algn="l" defTabSz="609600" rtl="0" eaLnBrk="1" fontAlgn="base" hangingPunct="1">
        <a:spcBef>
          <a:spcPts val="4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Arial" charset="0"/>
          <a:cs typeface="Arial"/>
        </a:defRPr>
      </a:lvl5pPr>
      <a:lvl6pPr marL="3353219" indent="-304838" algn="l" defTabSz="609676" rtl="0" eaLnBrk="1" latinLnBrk="0" hangingPunct="1">
        <a:spcBef>
          <a:spcPct val="20000"/>
        </a:spcBef>
        <a:buFont typeface="Arial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6pPr>
      <a:lvl7pPr marL="3962896" indent="-304838" algn="l" defTabSz="609676" rtl="0" eaLnBrk="1" latinLnBrk="0" hangingPunct="1">
        <a:spcBef>
          <a:spcPct val="20000"/>
        </a:spcBef>
        <a:buFont typeface="Arial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7pPr>
      <a:lvl8pPr marL="4572571" indent="-304838" algn="l" defTabSz="609676" rtl="0" eaLnBrk="1" latinLnBrk="0" hangingPunct="1">
        <a:spcBef>
          <a:spcPct val="20000"/>
        </a:spcBef>
        <a:buFont typeface="Arial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8pPr>
      <a:lvl9pPr marL="5182247" indent="-304838" algn="l" defTabSz="609676" rtl="0" eaLnBrk="1" latinLnBrk="0" hangingPunct="1">
        <a:spcBef>
          <a:spcPct val="20000"/>
        </a:spcBef>
        <a:buFont typeface="Arial"/>
        <a:buChar char="•"/>
        <a:defRPr sz="2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676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353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029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8704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8381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057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7733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7410" algn="l" defTabSz="609676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62.gif"/><Relationship Id="rId7" Type="http://schemas.openxmlformats.org/officeDocument/2006/relationships/image" Target="../media/image6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gif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eohui.park@morgan.edu" TargetMode="External"/><Relationship Id="rId2" Type="http://schemas.openxmlformats.org/officeDocument/2006/relationships/hyperlink" Target="mailto:seohui.park@nasa.gov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hyperlink" Target="mailto:pawan.gupta@nasa.gov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10" Type="http://schemas.openxmlformats.org/officeDocument/2006/relationships/image" Target="../media/image21.gif"/><Relationship Id="rId4" Type="http://schemas.openxmlformats.org/officeDocument/2006/relationships/image" Target="../media/image15.gif"/><Relationship Id="rId9" Type="http://schemas.openxmlformats.org/officeDocument/2006/relationships/image" Target="../media/image2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D5F1D-1C13-25BC-DF11-017230398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PM</a:t>
            </a:r>
            <a:r>
              <a:rPr lang="en-US" sz="4000" baseline="-25000" dirty="0"/>
              <a:t>2.5</a:t>
            </a:r>
            <a:r>
              <a:rPr lang="en-US" sz="4000" dirty="0"/>
              <a:t> estimation using machine learning from GOES-R and TEMPO over CONUS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FC7E8-1C69-1D11-37BF-4AFBEF5DC0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0800" y="4952999"/>
            <a:ext cx="10515600" cy="1245781"/>
          </a:xfrm>
        </p:spPr>
        <p:txBody>
          <a:bodyPr/>
          <a:lstStyle/>
          <a:p>
            <a:r>
              <a:rPr lang="en-US" dirty="0"/>
              <a:t>Seohui Park</a:t>
            </a:r>
            <a:r>
              <a:rPr lang="en-US" b="1" dirty="0"/>
              <a:t>, </a:t>
            </a:r>
          </a:p>
          <a:p>
            <a:r>
              <a:rPr lang="en-US" sz="1800" dirty="0" err="1"/>
              <a:t>Alqamah</a:t>
            </a:r>
            <a:r>
              <a:rPr lang="en-US" sz="1800" dirty="0"/>
              <a:t> Sayeed, </a:t>
            </a:r>
            <a:r>
              <a:rPr lang="en-US" sz="1800" dirty="0" err="1"/>
              <a:t>Junhyeon</a:t>
            </a:r>
            <a:r>
              <a:rPr lang="en-US" sz="1800" dirty="0"/>
              <a:t> Seo, Barron H. Henderson, Aaron R. Naeger, and Pawan Gupta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499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28BF9-833F-4140-9F94-87215D8C0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C80684AA-AE9D-EFF3-6446-05C30C2022A3}"/>
              </a:ext>
            </a:extLst>
          </p:cNvPr>
          <p:cNvSpPr txBox="1">
            <a:spLocks/>
          </p:cNvSpPr>
          <p:nvPr/>
        </p:nvSpPr>
        <p:spPr>
          <a:xfrm>
            <a:off x="167950" y="51266"/>
            <a:ext cx="11858145" cy="930281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Arial" charset="0"/>
                <a:cs typeface="Arial"/>
              </a:defRPr>
            </a:lvl1pPr>
            <a:lvl2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2pPr>
            <a:lvl3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3pPr>
            <a:lvl4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4pPr>
            <a:lvl5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5pPr>
            <a:lvl6pPr marL="4572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6pPr>
            <a:lvl7pPr marL="9144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7pPr>
            <a:lvl8pPr marL="13716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8pPr>
            <a:lvl9pPr marL="18288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9pPr>
          </a:lstStyle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PM</a:t>
            </a:r>
            <a:r>
              <a:rPr lang="en-US" sz="2000" b="1" baseline="-25000" dirty="0">
                <a:solidFill>
                  <a:schemeClr val="bg1">
                    <a:lumMod val="85000"/>
                  </a:schemeClr>
                </a:solidFill>
              </a:rPr>
              <a:t>2.5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 estimation using machine learning from GOES-R and TEMPO over CONUS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Case study (August 19-20, 2023; WA state)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745303-22D2-C3B5-F6F4-3B7896D9C67C}"/>
              </a:ext>
            </a:extLst>
          </p:cNvPr>
          <p:cNvGrpSpPr/>
          <p:nvPr/>
        </p:nvGrpSpPr>
        <p:grpSpPr>
          <a:xfrm>
            <a:off x="6457676" y="1155378"/>
            <a:ext cx="5704715" cy="5767789"/>
            <a:chOff x="6096000" y="1123584"/>
            <a:chExt cx="5704715" cy="57677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DAB5F3F-5731-12E5-106C-570421546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096000" y="1123584"/>
              <a:ext cx="5704715" cy="31116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3E6856A-748E-FA88-95F0-1FD37DFB2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096000" y="3779710"/>
              <a:ext cx="5704715" cy="3111663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B6099F7-9131-9EAE-2316-4644BAAC1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72" y="1708015"/>
            <a:ext cx="6422104" cy="481657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3A8647C-C30A-B3EF-F0E9-AFB0FAFA4B5A}"/>
              </a:ext>
            </a:extLst>
          </p:cNvPr>
          <p:cNvSpPr txBox="1"/>
          <p:nvPr/>
        </p:nvSpPr>
        <p:spPr>
          <a:xfrm>
            <a:off x="167950" y="1231642"/>
            <a:ext cx="6725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Hourly spatial distribution (with FRP)</a:t>
            </a:r>
          </a:p>
        </p:txBody>
      </p:sp>
    </p:spTree>
    <p:extLst>
      <p:ext uri="{BB962C8B-B14F-4D97-AF65-F5344CB8AC3E}">
        <p14:creationId xmlns:p14="http://schemas.microsoft.com/office/powerpoint/2010/main" val="1252917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4B6A0-9322-A9D8-7295-D6BD405B7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E235BF9F-3FD6-F84B-DB1C-B94E5B447DFB}"/>
              </a:ext>
            </a:extLst>
          </p:cNvPr>
          <p:cNvSpPr txBox="1">
            <a:spLocks/>
          </p:cNvSpPr>
          <p:nvPr/>
        </p:nvSpPr>
        <p:spPr>
          <a:xfrm>
            <a:off x="167950" y="51266"/>
            <a:ext cx="11858145" cy="930281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Arial" charset="0"/>
                <a:cs typeface="Arial"/>
              </a:defRPr>
            </a:lvl1pPr>
            <a:lvl2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2pPr>
            <a:lvl3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3pPr>
            <a:lvl4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4pPr>
            <a:lvl5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5pPr>
            <a:lvl6pPr marL="4572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6pPr>
            <a:lvl7pPr marL="9144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7pPr>
            <a:lvl8pPr marL="13716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8pPr>
            <a:lvl9pPr marL="18288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9pPr>
          </a:lstStyle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PM</a:t>
            </a:r>
            <a:r>
              <a:rPr lang="en-US" sz="2000" b="1" baseline="-25000" dirty="0">
                <a:solidFill>
                  <a:schemeClr val="bg1">
                    <a:lumMod val="85000"/>
                  </a:schemeClr>
                </a:solidFill>
              </a:rPr>
              <a:t>2.5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 estimation using machine learning from GOES-R and TEMPO over CONUS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May 12-13, 2025</a:t>
            </a:r>
          </a:p>
        </p:txBody>
      </p:sp>
      <p:pic>
        <p:nvPicPr>
          <p:cNvPr id="4" name="Picture 3" descr="Graphical user interface, map&#10;&#10;AI-generated content may be incorrect.">
            <a:extLst>
              <a:ext uri="{FF2B5EF4-FFF2-40B4-BE49-F238E27FC236}">
                <a16:creationId xmlns:a16="http://schemas.microsoft.com/office/drawing/2014/main" id="{7F0E1A76-52DD-59D3-797A-DDA61BCE5C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r="23816" b="12472"/>
          <a:stretch>
            <a:fillRect/>
          </a:stretch>
        </p:blipFill>
        <p:spPr>
          <a:xfrm>
            <a:off x="0" y="1144830"/>
            <a:ext cx="4660836" cy="29980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8FBF003-49BC-7793-9B3C-910124A8844C}"/>
              </a:ext>
            </a:extLst>
          </p:cNvPr>
          <p:cNvGrpSpPr/>
          <p:nvPr/>
        </p:nvGrpSpPr>
        <p:grpSpPr>
          <a:xfrm>
            <a:off x="4806137" y="0"/>
            <a:ext cx="7293154" cy="6858001"/>
            <a:chOff x="4604188" y="0"/>
            <a:chExt cx="7587812" cy="7135080"/>
          </a:xfrm>
        </p:grpSpPr>
        <p:pic>
          <p:nvPicPr>
            <p:cNvPr id="6" name="Picture 5" descr="Chart&#10;&#10;AI-generated content may be incorrect.">
              <a:extLst>
                <a:ext uri="{FF2B5EF4-FFF2-40B4-BE49-F238E27FC236}">
                  <a16:creationId xmlns:a16="http://schemas.microsoft.com/office/drawing/2014/main" id="{6A640AD4-CBCE-543C-A271-FDAF90E8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4188" y="1"/>
              <a:ext cx="3986265" cy="3567541"/>
            </a:xfrm>
            <a:prstGeom prst="rect">
              <a:avLst/>
            </a:prstGeom>
          </p:spPr>
        </p:pic>
        <p:pic>
          <p:nvPicPr>
            <p:cNvPr id="7" name="Picture 6" descr="Chart&#10;&#10;AI-generated content may be incorrect.">
              <a:extLst>
                <a:ext uri="{FF2B5EF4-FFF2-40B4-BE49-F238E27FC236}">
                  <a16:creationId xmlns:a16="http://schemas.microsoft.com/office/drawing/2014/main" id="{171AA216-433B-C60C-9C3A-FE8B5BDA9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05735" y="0"/>
              <a:ext cx="3986265" cy="35675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1DB523-4AF7-E639-96D7-0F4092C68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4610945" y="3567541"/>
              <a:ext cx="3972750" cy="356753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2FBA55-A020-D59C-7AF2-EF52C77EA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8212493" y="3567539"/>
              <a:ext cx="3972750" cy="3567539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6967134-064C-3B4D-0AD0-414448DB5544}"/>
              </a:ext>
            </a:extLst>
          </p:cNvPr>
          <p:cNvSpPr/>
          <p:nvPr/>
        </p:nvSpPr>
        <p:spPr>
          <a:xfrm>
            <a:off x="5695393" y="822386"/>
            <a:ext cx="1150621" cy="1169114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0E18E2-9EB8-38CD-D78D-B0E59775B6D5}"/>
              </a:ext>
            </a:extLst>
          </p:cNvPr>
          <p:cNvSpPr/>
          <p:nvPr/>
        </p:nvSpPr>
        <p:spPr>
          <a:xfrm>
            <a:off x="5695392" y="4142839"/>
            <a:ext cx="1150621" cy="1169114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D37A6A-F7F9-0D78-3FAD-5B794D1CDDD8}"/>
              </a:ext>
            </a:extLst>
          </p:cNvPr>
          <p:cNvSpPr/>
          <p:nvPr/>
        </p:nvSpPr>
        <p:spPr>
          <a:xfrm>
            <a:off x="9211330" y="604007"/>
            <a:ext cx="1150621" cy="1387493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2D14BD-DCF3-276B-F4ED-7E0269306730}"/>
              </a:ext>
            </a:extLst>
          </p:cNvPr>
          <p:cNvSpPr/>
          <p:nvPr/>
        </p:nvSpPr>
        <p:spPr>
          <a:xfrm>
            <a:off x="9211329" y="3924460"/>
            <a:ext cx="1150621" cy="1387493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5C4BC2-7F71-008F-A4B9-C1359678B237}"/>
              </a:ext>
            </a:extLst>
          </p:cNvPr>
          <p:cNvSpPr txBox="1"/>
          <p:nvPr/>
        </p:nvSpPr>
        <p:spPr>
          <a:xfrm>
            <a:off x="99204" y="4711788"/>
            <a:ext cx="46608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Camp House Fires in Minnesota</a:t>
            </a:r>
          </a:p>
        </p:txBody>
      </p:sp>
    </p:spTree>
    <p:extLst>
      <p:ext uri="{BB962C8B-B14F-4D97-AF65-F5344CB8AC3E}">
        <p14:creationId xmlns:p14="http://schemas.microsoft.com/office/powerpoint/2010/main" val="2408739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8C43B-F68F-DD6E-A2DD-9D38F0B33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DF3AF1F3-A32E-265B-738C-AA0BCD6864CA}"/>
              </a:ext>
            </a:extLst>
          </p:cNvPr>
          <p:cNvSpPr txBox="1">
            <a:spLocks/>
          </p:cNvSpPr>
          <p:nvPr/>
        </p:nvSpPr>
        <p:spPr>
          <a:xfrm>
            <a:off x="167950" y="51266"/>
            <a:ext cx="11858145" cy="930281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Arial" charset="0"/>
                <a:cs typeface="Arial"/>
              </a:defRPr>
            </a:lvl1pPr>
            <a:lvl2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2pPr>
            <a:lvl3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3pPr>
            <a:lvl4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4pPr>
            <a:lvl5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5pPr>
            <a:lvl6pPr marL="4572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6pPr>
            <a:lvl7pPr marL="9144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7pPr>
            <a:lvl8pPr marL="13716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8pPr>
            <a:lvl9pPr marL="18288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9pPr>
          </a:lstStyle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PM</a:t>
            </a:r>
            <a:r>
              <a:rPr lang="en-US" sz="2000" b="1" baseline="-25000" dirty="0">
                <a:solidFill>
                  <a:schemeClr val="bg1">
                    <a:lumMod val="85000"/>
                  </a:schemeClr>
                </a:solidFill>
              </a:rPr>
              <a:t>2.5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 estimation using machine learning from GOES-R and TEMPO over CONUS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Case study (August </a:t>
            </a:r>
            <a:r>
              <a:rPr lang="en-US" altLang="ko-KR" sz="4000" b="1" dirty="0">
                <a:solidFill>
                  <a:schemeClr val="bg1"/>
                </a:solidFill>
              </a:rPr>
              <a:t>09</a:t>
            </a:r>
            <a:r>
              <a:rPr lang="en-US" sz="4000" b="1" dirty="0">
                <a:solidFill>
                  <a:schemeClr val="bg1"/>
                </a:solidFill>
              </a:rPr>
              <a:t>, 202</a:t>
            </a:r>
            <a:r>
              <a:rPr lang="en-US" altLang="ko-KR" sz="4000" b="1" dirty="0">
                <a:solidFill>
                  <a:schemeClr val="bg1"/>
                </a:solidFill>
              </a:rPr>
              <a:t>5</a:t>
            </a:r>
            <a:r>
              <a:rPr lang="en-US" sz="4000" b="1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EF805FC-7EC9-5DFA-9830-56708F00BB54}"/>
              </a:ext>
            </a:extLst>
          </p:cNvPr>
          <p:cNvGrpSpPr/>
          <p:nvPr/>
        </p:nvGrpSpPr>
        <p:grpSpPr>
          <a:xfrm>
            <a:off x="-270935" y="2103410"/>
            <a:ext cx="12609691" cy="3872090"/>
            <a:chOff x="-270935" y="1614310"/>
            <a:chExt cx="12609691" cy="3872090"/>
          </a:xfrm>
        </p:grpSpPr>
        <p:pic>
          <p:nvPicPr>
            <p:cNvPr id="10" name="Picture 9" descr="Map&#10;&#10;AI-generated content may be incorrect.">
              <a:extLst>
                <a:ext uri="{FF2B5EF4-FFF2-40B4-BE49-F238E27FC236}">
                  <a16:creationId xmlns:a16="http://schemas.microsoft.com/office/drawing/2014/main" id="{577CB3BD-95BE-924A-620C-4CDD13269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70935" y="1614311"/>
              <a:ext cx="4326560" cy="3872089"/>
            </a:xfrm>
            <a:prstGeom prst="rect">
              <a:avLst/>
            </a:prstGeom>
          </p:spPr>
        </p:pic>
        <p:pic>
          <p:nvPicPr>
            <p:cNvPr id="7" name="Picture 6" descr="Map&#10;&#10;AI-generated content may be incorrect.">
              <a:extLst>
                <a:ext uri="{FF2B5EF4-FFF2-40B4-BE49-F238E27FC236}">
                  <a16:creationId xmlns:a16="http://schemas.microsoft.com/office/drawing/2014/main" id="{16ED1A5D-4DB9-BA2F-541F-21053264D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6762" y="1614310"/>
              <a:ext cx="4307359" cy="3872089"/>
            </a:xfrm>
            <a:prstGeom prst="rect">
              <a:avLst/>
            </a:prstGeom>
          </p:spPr>
        </p:pic>
        <p:pic>
          <p:nvPicPr>
            <p:cNvPr id="4" name="Picture 3" descr="Chart, scatter chart&#10;&#10;AI-generated content may be incorrect.">
              <a:extLst>
                <a:ext uri="{FF2B5EF4-FFF2-40B4-BE49-F238E27FC236}">
                  <a16:creationId xmlns:a16="http://schemas.microsoft.com/office/drawing/2014/main" id="{56585C92-A344-9572-E140-88DAD2CA5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93968" y="1614310"/>
              <a:ext cx="4044788" cy="387208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F12E982-6132-9DB6-BC45-F52CF60E0D31}"/>
              </a:ext>
            </a:extLst>
          </p:cNvPr>
          <p:cNvSpPr txBox="1"/>
          <p:nvPr/>
        </p:nvSpPr>
        <p:spPr>
          <a:xfrm>
            <a:off x="167950" y="1342423"/>
            <a:ext cx="6725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Gifford fire case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B4377B-B1CF-6992-93B6-8527AE6CF7E3}"/>
              </a:ext>
            </a:extLst>
          </p:cNvPr>
          <p:cNvGrpSpPr/>
          <p:nvPr/>
        </p:nvGrpSpPr>
        <p:grpSpPr>
          <a:xfrm>
            <a:off x="-270936" y="2103409"/>
            <a:ext cx="12609691" cy="3872089"/>
            <a:chOff x="-270936" y="2103409"/>
            <a:chExt cx="12609691" cy="3872089"/>
          </a:xfrm>
        </p:grpSpPr>
        <p:pic>
          <p:nvPicPr>
            <p:cNvPr id="15" name="Picture 14" descr="Chart&#10;&#10;AI-generated content may be incorrect.">
              <a:extLst>
                <a:ext uri="{FF2B5EF4-FFF2-40B4-BE49-F238E27FC236}">
                  <a16:creationId xmlns:a16="http://schemas.microsoft.com/office/drawing/2014/main" id="{7BCC8B6F-C7E2-9D43-3651-D3ECE3F02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26761" y="2103409"/>
              <a:ext cx="4307359" cy="3872089"/>
            </a:xfrm>
            <a:prstGeom prst="rect">
              <a:avLst/>
            </a:prstGeom>
          </p:spPr>
        </p:pic>
        <p:pic>
          <p:nvPicPr>
            <p:cNvPr id="17" name="Picture 16" descr="Chart, scatter chart&#10;&#10;AI-generated content may be incorrect.">
              <a:extLst>
                <a:ext uri="{FF2B5EF4-FFF2-40B4-BE49-F238E27FC236}">
                  <a16:creationId xmlns:a16="http://schemas.microsoft.com/office/drawing/2014/main" id="{184C3338-1C98-AB07-838B-DB3383F0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93967" y="2103409"/>
              <a:ext cx="4044788" cy="3872089"/>
            </a:xfrm>
            <a:prstGeom prst="rect">
              <a:avLst/>
            </a:prstGeom>
          </p:spPr>
        </p:pic>
        <p:pic>
          <p:nvPicPr>
            <p:cNvPr id="19" name="Picture 18" descr="Chart&#10;&#10;AI-generated content may be incorrect.">
              <a:extLst>
                <a:ext uri="{FF2B5EF4-FFF2-40B4-BE49-F238E27FC236}">
                  <a16:creationId xmlns:a16="http://schemas.microsoft.com/office/drawing/2014/main" id="{5FF7C255-9B68-E7C2-6F1E-F4E00BB07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270936" y="2103409"/>
              <a:ext cx="4326560" cy="3872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1266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1B13D-AF6F-4C0F-EC51-D57DAD310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oup 149">
            <a:extLst>
              <a:ext uri="{FF2B5EF4-FFF2-40B4-BE49-F238E27FC236}">
                <a16:creationId xmlns:a16="http://schemas.microsoft.com/office/drawing/2014/main" id="{267FC01A-8B3C-6771-DF27-6ADA7C2C3C82}"/>
              </a:ext>
            </a:extLst>
          </p:cNvPr>
          <p:cNvGrpSpPr/>
          <p:nvPr/>
        </p:nvGrpSpPr>
        <p:grpSpPr>
          <a:xfrm>
            <a:off x="2886292" y="3774314"/>
            <a:ext cx="9375525" cy="3113831"/>
            <a:chOff x="2098172" y="3426608"/>
            <a:chExt cx="10177315" cy="3380126"/>
          </a:xfrm>
        </p:grpSpPr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F7476826-B49B-042D-1235-E1C622604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098172" y="3426608"/>
              <a:ext cx="4056154" cy="3380126"/>
            </a:xfrm>
            <a:prstGeom prst="rect">
              <a:avLst/>
            </a:prstGeom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B1CC68BF-FBE2-AEE0-92A7-9DA995DBC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167096" y="3426608"/>
              <a:ext cx="4056153" cy="3380126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34642863-F51C-B97E-F609-120219855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219335" y="3426608"/>
              <a:ext cx="4056152" cy="3380126"/>
            </a:xfrm>
            <a:prstGeom prst="rect">
              <a:avLst/>
            </a:prstGeom>
          </p:spPr>
        </p:pic>
      </p:grpSp>
      <p:sp>
        <p:nvSpPr>
          <p:cNvPr id="8" name="Title 2">
            <a:extLst>
              <a:ext uri="{FF2B5EF4-FFF2-40B4-BE49-F238E27FC236}">
                <a16:creationId xmlns:a16="http://schemas.microsoft.com/office/drawing/2014/main" id="{CC251613-B31B-4037-2709-0E99582E23BF}"/>
              </a:ext>
            </a:extLst>
          </p:cNvPr>
          <p:cNvSpPr txBox="1">
            <a:spLocks/>
          </p:cNvSpPr>
          <p:nvPr/>
        </p:nvSpPr>
        <p:spPr>
          <a:xfrm>
            <a:off x="167950" y="51266"/>
            <a:ext cx="11858145" cy="930281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Arial" charset="0"/>
                <a:cs typeface="Arial"/>
              </a:defRPr>
            </a:lvl1pPr>
            <a:lvl2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2pPr>
            <a:lvl3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3pPr>
            <a:lvl4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4pPr>
            <a:lvl5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5pPr>
            <a:lvl6pPr marL="4572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6pPr>
            <a:lvl7pPr marL="9144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7pPr>
            <a:lvl8pPr marL="13716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8pPr>
            <a:lvl9pPr marL="18288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9pPr>
          </a:lstStyle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PM</a:t>
            </a:r>
            <a:r>
              <a:rPr lang="en-US" sz="2000" b="1" baseline="-25000" dirty="0">
                <a:solidFill>
                  <a:schemeClr val="bg1">
                    <a:lumMod val="85000"/>
                  </a:schemeClr>
                </a:solidFill>
              </a:rPr>
              <a:t>2.5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 estimation using machine learning from GOES-R and TEMPO over CONUS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Next step !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3E12A92-16FF-FBEE-79E8-EB2B0EAB7F74}"/>
              </a:ext>
            </a:extLst>
          </p:cNvPr>
          <p:cNvSpPr/>
          <p:nvPr/>
        </p:nvSpPr>
        <p:spPr>
          <a:xfrm>
            <a:off x="9538339" y="2198409"/>
            <a:ext cx="2483614" cy="998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2800" b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DA0BCFC-308B-0DFA-26B0-14B42D2EE6D6}"/>
              </a:ext>
            </a:extLst>
          </p:cNvPr>
          <p:cNvGrpSpPr/>
          <p:nvPr/>
        </p:nvGrpSpPr>
        <p:grpSpPr>
          <a:xfrm>
            <a:off x="121892" y="3135234"/>
            <a:ext cx="2798394" cy="1206760"/>
            <a:chOff x="586034" y="3447900"/>
            <a:chExt cx="3543886" cy="152824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47112F9-882E-EF3D-8EDA-1C1D6D06AF47}"/>
                </a:ext>
              </a:extLst>
            </p:cNvPr>
            <p:cNvSpPr txBox="1"/>
            <p:nvPr/>
          </p:nvSpPr>
          <p:spPr>
            <a:xfrm>
              <a:off x="586034" y="4391488"/>
              <a:ext cx="3543886" cy="584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ABI AOD</a:t>
              </a:r>
            </a:p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TEMPO data (radiance, SZA, ESD)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E18C344-62A0-B501-BDC1-DBF3300A2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8311" y="3447900"/>
              <a:ext cx="1399334" cy="960587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12B6918-4A75-4475-830D-2E52EA120AF2}"/>
              </a:ext>
            </a:extLst>
          </p:cNvPr>
          <p:cNvSpPr txBox="1"/>
          <p:nvPr/>
        </p:nvSpPr>
        <p:spPr>
          <a:xfrm>
            <a:off x="121893" y="2634501"/>
            <a:ext cx="2798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ABI FRP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HRRR meteorological data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24EE12D-A6B3-EEDD-5FEA-2AF694A829C0}"/>
              </a:ext>
            </a:extLst>
          </p:cNvPr>
          <p:cNvGrpSpPr/>
          <p:nvPr/>
        </p:nvGrpSpPr>
        <p:grpSpPr>
          <a:xfrm>
            <a:off x="597510" y="1122948"/>
            <a:ext cx="2450976" cy="1437884"/>
            <a:chOff x="660033" y="1020324"/>
            <a:chExt cx="2450976" cy="143788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CBCE56E-6907-5A3C-189E-5AACA16206EF}"/>
                </a:ext>
              </a:extLst>
            </p:cNvPr>
            <p:cNvGrpSpPr/>
            <p:nvPr/>
          </p:nvGrpSpPr>
          <p:grpSpPr>
            <a:xfrm>
              <a:off x="982505" y="1339225"/>
              <a:ext cx="1488799" cy="1118983"/>
              <a:chOff x="-413750" y="4673146"/>
              <a:chExt cx="1710135" cy="128534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04C4045-1F21-C8B7-6355-AC06C8750670}"/>
                  </a:ext>
                </a:extLst>
              </p:cNvPr>
              <p:cNvSpPr/>
              <p:nvPr/>
            </p:nvSpPr>
            <p:spPr>
              <a:xfrm>
                <a:off x="-413750" y="4673146"/>
                <a:ext cx="1031537" cy="10315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7F22F22-C280-1EF2-957B-22E23B8A9DCF}"/>
                  </a:ext>
                </a:extLst>
              </p:cNvPr>
              <p:cNvSpPr/>
              <p:nvPr/>
            </p:nvSpPr>
            <p:spPr>
              <a:xfrm>
                <a:off x="-330079" y="4722267"/>
                <a:ext cx="1031537" cy="10315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AE09847-B7B1-3B86-F0E1-4CD5C0725FBD}"/>
                  </a:ext>
                </a:extLst>
              </p:cNvPr>
              <p:cNvSpPr txBox="1"/>
              <p:nvPr/>
            </p:nvSpPr>
            <p:spPr>
              <a:xfrm rot="1618661">
                <a:off x="78501" y="4982988"/>
                <a:ext cx="3588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b="1" dirty="0"/>
                  <a:t>…</a:t>
                </a:r>
                <a:endParaRPr lang="en-US" sz="1600" b="1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C1993B2-E9BA-9967-DAA0-4C93E05A5AEC}"/>
                  </a:ext>
                </a:extLst>
              </p:cNvPr>
              <p:cNvSpPr/>
              <p:nvPr/>
            </p:nvSpPr>
            <p:spPr>
              <a:xfrm>
                <a:off x="149376" y="4874219"/>
                <a:ext cx="1031538" cy="10315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796E283-0C00-5399-DA7E-3C1B052B40CC}"/>
                  </a:ext>
                </a:extLst>
              </p:cNvPr>
              <p:cNvSpPr/>
              <p:nvPr/>
            </p:nvSpPr>
            <p:spPr>
              <a:xfrm>
                <a:off x="264847" y="4926949"/>
                <a:ext cx="1031538" cy="10315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1B467361-1D9A-3995-2A35-241E9DA9E1D6}"/>
                </a:ext>
              </a:extLst>
            </p:cNvPr>
            <p:cNvSpPr/>
            <p:nvPr/>
          </p:nvSpPr>
          <p:spPr>
            <a:xfrm rot="2537953">
              <a:off x="1560770" y="1355624"/>
              <a:ext cx="971975" cy="1029516"/>
            </a:xfrm>
            <a:prstGeom prst="arc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41EE03D-07B0-E990-1149-276B2F5E6604}"/>
                </a:ext>
              </a:extLst>
            </p:cNvPr>
            <p:cNvSpPr txBox="1"/>
            <p:nvPr/>
          </p:nvSpPr>
          <p:spPr>
            <a:xfrm>
              <a:off x="2308490" y="1614200"/>
              <a:ext cx="802519" cy="294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rgbClr val="281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  <a:endParaRPr lang="en-US" sz="1600" b="1" dirty="0">
                <a:solidFill>
                  <a:srgbClr val="2817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FFB3634-4744-E94D-0F95-26E1102B44A1}"/>
                </a:ext>
              </a:extLst>
            </p:cNvPr>
            <p:cNvSpPr txBox="1"/>
            <p:nvPr/>
          </p:nvSpPr>
          <p:spPr>
            <a:xfrm>
              <a:off x="660033" y="1048607"/>
              <a:ext cx="802519" cy="294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rgbClr val="281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  <a:endParaRPr lang="en-US" sz="1600" b="1" dirty="0">
                <a:solidFill>
                  <a:srgbClr val="2817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CA391AE-6378-BE45-202D-A4ED5AEFD352}"/>
                </a:ext>
              </a:extLst>
            </p:cNvPr>
            <p:cNvSpPr txBox="1"/>
            <p:nvPr/>
          </p:nvSpPr>
          <p:spPr>
            <a:xfrm>
              <a:off x="2018511" y="1020324"/>
              <a:ext cx="802519" cy="294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rgbClr val="281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endParaRPr lang="en-US" sz="1600" b="1" dirty="0">
                <a:solidFill>
                  <a:srgbClr val="2817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ight Bracket 42">
              <a:extLst>
                <a:ext uri="{FF2B5EF4-FFF2-40B4-BE49-F238E27FC236}">
                  <a16:creationId xmlns:a16="http://schemas.microsoft.com/office/drawing/2014/main" id="{749FC006-E70C-22BB-DF8D-23D8815A1937}"/>
                </a:ext>
              </a:extLst>
            </p:cNvPr>
            <p:cNvSpPr/>
            <p:nvPr/>
          </p:nvSpPr>
          <p:spPr>
            <a:xfrm rot="17479591">
              <a:off x="2023026" y="960491"/>
              <a:ext cx="115601" cy="614919"/>
            </a:xfrm>
            <a:prstGeom prst="rightBracket">
              <a:avLst>
                <a:gd name="adj" fmla="val 9967"/>
              </a:avLst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6DD92921-2FAC-AE34-1AEE-50E715F0CF2D}"/>
                </a:ext>
              </a:extLst>
            </p:cNvPr>
            <p:cNvSpPr/>
            <p:nvPr/>
          </p:nvSpPr>
          <p:spPr>
            <a:xfrm rot="17072801">
              <a:off x="1105992" y="1170226"/>
              <a:ext cx="971975" cy="1029515"/>
            </a:xfrm>
            <a:prstGeom prst="arc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0" name="Right Arrow 49">
            <a:extLst>
              <a:ext uri="{FF2B5EF4-FFF2-40B4-BE49-F238E27FC236}">
                <a16:creationId xmlns:a16="http://schemas.microsoft.com/office/drawing/2014/main" id="{998B9DE8-40C6-FFEB-3585-5825044510D1}"/>
              </a:ext>
            </a:extLst>
          </p:cNvPr>
          <p:cNvSpPr/>
          <p:nvPr/>
        </p:nvSpPr>
        <p:spPr>
          <a:xfrm>
            <a:off x="2920286" y="1818019"/>
            <a:ext cx="877991" cy="454127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3750215-B64C-34F8-B292-8F12ECAF0D11}"/>
              </a:ext>
            </a:extLst>
          </p:cNvPr>
          <p:cNvGrpSpPr/>
          <p:nvPr/>
        </p:nvGrpSpPr>
        <p:grpSpPr>
          <a:xfrm>
            <a:off x="3846576" y="1535353"/>
            <a:ext cx="1072298" cy="1090902"/>
            <a:chOff x="3000245" y="2622057"/>
            <a:chExt cx="1072298" cy="1090902"/>
          </a:xfrm>
          <a:solidFill>
            <a:schemeClr val="accent2"/>
          </a:solidFill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9917937-23C5-276D-8DE3-637069982970}"/>
                </a:ext>
              </a:extLst>
            </p:cNvPr>
            <p:cNvGrpSpPr/>
            <p:nvPr/>
          </p:nvGrpSpPr>
          <p:grpSpPr>
            <a:xfrm>
              <a:off x="3000245" y="2622057"/>
              <a:ext cx="987555" cy="1048243"/>
              <a:chOff x="3000245" y="2622057"/>
              <a:chExt cx="987555" cy="1048243"/>
            </a:xfrm>
            <a:grpFill/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8D496B9-D024-513B-21E8-B39BA71AE5AD}"/>
                  </a:ext>
                </a:extLst>
              </p:cNvPr>
              <p:cNvSpPr/>
              <p:nvPr/>
            </p:nvSpPr>
            <p:spPr>
              <a:xfrm>
                <a:off x="3000245" y="2622057"/>
                <a:ext cx="898030" cy="898029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9943D68-0302-6485-0AEB-0EF37685CD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8180" y="3625999"/>
                <a:ext cx="91270" cy="44301"/>
              </a:xfrm>
              <a:prstGeom prst="line">
                <a:avLst/>
              </a:prstGeom>
              <a:grpFill/>
              <a:ln w="12700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44022AF-337D-0655-0B79-C159CB848816}"/>
                  </a:ext>
                </a:extLst>
              </p:cNvPr>
              <p:cNvSpPr/>
              <p:nvPr/>
            </p:nvSpPr>
            <p:spPr>
              <a:xfrm>
                <a:off x="3089770" y="2669009"/>
                <a:ext cx="898030" cy="898029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4FD8D286-8125-2812-8E7C-68F3218D8CC4}"/>
                  </a:ext>
                </a:extLst>
              </p:cNvPr>
              <p:cNvSpPr/>
              <p:nvPr/>
            </p:nvSpPr>
            <p:spPr>
              <a:xfrm>
                <a:off x="3047428" y="2664716"/>
                <a:ext cx="898030" cy="119999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  <a:scene3d>
                <a:camera prst="isometricTop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13FB47E-77C9-80DA-1196-CAF386FDEAD3}"/>
                </a:ext>
              </a:extLst>
            </p:cNvPr>
            <p:cNvGrpSpPr/>
            <p:nvPr/>
          </p:nvGrpSpPr>
          <p:grpSpPr>
            <a:xfrm>
              <a:off x="3084988" y="2664716"/>
              <a:ext cx="987555" cy="1048243"/>
              <a:chOff x="3000245" y="2622057"/>
              <a:chExt cx="987555" cy="1048243"/>
            </a:xfrm>
            <a:grpFill/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940292F8-33FA-76F9-9086-B0E6FD3EF232}"/>
                  </a:ext>
                </a:extLst>
              </p:cNvPr>
              <p:cNvSpPr/>
              <p:nvPr/>
            </p:nvSpPr>
            <p:spPr>
              <a:xfrm>
                <a:off x="3000245" y="2622057"/>
                <a:ext cx="898030" cy="898029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C6CD1A1B-20E8-2EE5-BDE7-86A589F5C3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8180" y="3625999"/>
                <a:ext cx="91270" cy="44301"/>
              </a:xfrm>
              <a:prstGeom prst="line">
                <a:avLst/>
              </a:prstGeom>
              <a:grpFill/>
              <a:ln w="12700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2545488-64CD-A22A-9AD4-895D19BB966B}"/>
                  </a:ext>
                </a:extLst>
              </p:cNvPr>
              <p:cNvSpPr/>
              <p:nvPr/>
            </p:nvSpPr>
            <p:spPr>
              <a:xfrm>
                <a:off x="3089770" y="2669009"/>
                <a:ext cx="898030" cy="898029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6C5CD91-D3D6-6ECA-96B0-5A7F270B20DE}"/>
                  </a:ext>
                </a:extLst>
              </p:cNvPr>
              <p:cNvSpPr/>
              <p:nvPr/>
            </p:nvSpPr>
            <p:spPr>
              <a:xfrm>
                <a:off x="3047428" y="2664716"/>
                <a:ext cx="898030" cy="119999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  <a:scene3d>
                <a:camera prst="isometricTop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72" name="Cube 71">
            <a:extLst>
              <a:ext uri="{FF2B5EF4-FFF2-40B4-BE49-F238E27FC236}">
                <a16:creationId xmlns:a16="http://schemas.microsoft.com/office/drawing/2014/main" id="{31307459-1FDE-E918-8B0D-9C5182201254}"/>
              </a:ext>
            </a:extLst>
          </p:cNvPr>
          <p:cNvSpPr/>
          <p:nvPr/>
        </p:nvSpPr>
        <p:spPr>
          <a:xfrm>
            <a:off x="3931985" y="2894671"/>
            <a:ext cx="959166" cy="951268"/>
          </a:xfrm>
          <a:prstGeom prst="cube">
            <a:avLst>
              <a:gd name="adj" fmla="val 73414"/>
            </a:avLst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ube 72">
            <a:extLst>
              <a:ext uri="{FF2B5EF4-FFF2-40B4-BE49-F238E27FC236}">
                <a16:creationId xmlns:a16="http://schemas.microsoft.com/office/drawing/2014/main" id="{75AFD6B4-F4D2-3522-5302-546189A7AF48}"/>
              </a:ext>
            </a:extLst>
          </p:cNvPr>
          <p:cNvSpPr/>
          <p:nvPr/>
        </p:nvSpPr>
        <p:spPr>
          <a:xfrm>
            <a:off x="5923081" y="3058017"/>
            <a:ext cx="629476" cy="624293"/>
          </a:xfrm>
          <a:prstGeom prst="cube">
            <a:avLst>
              <a:gd name="adj" fmla="val 62044"/>
            </a:avLst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Cube 73">
            <a:extLst>
              <a:ext uri="{FF2B5EF4-FFF2-40B4-BE49-F238E27FC236}">
                <a16:creationId xmlns:a16="http://schemas.microsoft.com/office/drawing/2014/main" id="{BF43FF79-EB7D-ADA8-90FC-6C0820A05665}"/>
              </a:ext>
            </a:extLst>
          </p:cNvPr>
          <p:cNvSpPr/>
          <p:nvPr/>
        </p:nvSpPr>
        <p:spPr>
          <a:xfrm>
            <a:off x="4944884" y="2960388"/>
            <a:ext cx="826354" cy="819550"/>
          </a:xfrm>
          <a:prstGeom prst="cube">
            <a:avLst>
              <a:gd name="adj" fmla="val 66216"/>
            </a:avLst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8EC5AFB-6023-27B0-A961-A3F7B46D3ADE}"/>
              </a:ext>
            </a:extLst>
          </p:cNvPr>
          <p:cNvGrpSpPr/>
          <p:nvPr/>
        </p:nvGrpSpPr>
        <p:grpSpPr>
          <a:xfrm>
            <a:off x="4708012" y="1612256"/>
            <a:ext cx="980217" cy="997223"/>
            <a:chOff x="3000245" y="2622057"/>
            <a:chExt cx="1072298" cy="1090902"/>
          </a:xfrm>
          <a:solidFill>
            <a:schemeClr val="accent2"/>
          </a:solidFill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9956C5E-5642-4DC3-9743-7ABDA54D2E4E}"/>
                </a:ext>
              </a:extLst>
            </p:cNvPr>
            <p:cNvGrpSpPr/>
            <p:nvPr/>
          </p:nvGrpSpPr>
          <p:grpSpPr>
            <a:xfrm>
              <a:off x="3000245" y="2622057"/>
              <a:ext cx="987555" cy="1048243"/>
              <a:chOff x="3000245" y="2622057"/>
              <a:chExt cx="987555" cy="1048243"/>
            </a:xfrm>
            <a:grpFill/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F1EE67E5-AA2F-E9D7-F9B0-B316C2EC6B47}"/>
                  </a:ext>
                </a:extLst>
              </p:cNvPr>
              <p:cNvSpPr/>
              <p:nvPr/>
            </p:nvSpPr>
            <p:spPr>
              <a:xfrm>
                <a:off x="3000245" y="2622057"/>
                <a:ext cx="898030" cy="898029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4446929E-C91E-40AE-0026-DF85016FA1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8180" y="3625999"/>
                <a:ext cx="91270" cy="44301"/>
              </a:xfrm>
              <a:prstGeom prst="line">
                <a:avLst/>
              </a:prstGeom>
              <a:grpFill/>
              <a:ln w="12700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E608855-2443-9E99-8050-E74F227F9A22}"/>
                  </a:ext>
                </a:extLst>
              </p:cNvPr>
              <p:cNvSpPr/>
              <p:nvPr/>
            </p:nvSpPr>
            <p:spPr>
              <a:xfrm>
                <a:off x="3089770" y="2669009"/>
                <a:ext cx="898030" cy="898029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6CC5ABE-4FF8-1DBE-979B-A7D078503B72}"/>
                  </a:ext>
                </a:extLst>
              </p:cNvPr>
              <p:cNvSpPr/>
              <p:nvPr/>
            </p:nvSpPr>
            <p:spPr>
              <a:xfrm>
                <a:off x="3047428" y="2664716"/>
                <a:ext cx="898030" cy="119999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  <a:scene3d>
                <a:camera prst="isometricTop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09ABDF8-D772-69AA-5A16-EDD52B6F90F9}"/>
                </a:ext>
              </a:extLst>
            </p:cNvPr>
            <p:cNvGrpSpPr/>
            <p:nvPr/>
          </p:nvGrpSpPr>
          <p:grpSpPr>
            <a:xfrm>
              <a:off x="3084988" y="2664716"/>
              <a:ext cx="987555" cy="1048243"/>
              <a:chOff x="3000245" y="2622057"/>
              <a:chExt cx="987555" cy="1048243"/>
            </a:xfrm>
            <a:grpFill/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092287B5-4981-D7E6-90D9-5629F90A602A}"/>
                  </a:ext>
                </a:extLst>
              </p:cNvPr>
              <p:cNvSpPr/>
              <p:nvPr/>
            </p:nvSpPr>
            <p:spPr>
              <a:xfrm>
                <a:off x="3000245" y="2622057"/>
                <a:ext cx="898030" cy="898029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988A072-5543-8623-F49E-914233CEDE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8180" y="3625999"/>
                <a:ext cx="91270" cy="44301"/>
              </a:xfrm>
              <a:prstGeom prst="line">
                <a:avLst/>
              </a:prstGeom>
              <a:grpFill/>
              <a:ln w="12700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09E0E78-5112-8AB6-0520-421E9B9CC205}"/>
                  </a:ext>
                </a:extLst>
              </p:cNvPr>
              <p:cNvSpPr/>
              <p:nvPr/>
            </p:nvSpPr>
            <p:spPr>
              <a:xfrm>
                <a:off x="3089770" y="2669009"/>
                <a:ext cx="898030" cy="898029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E758FFE-3ED5-D86B-C7E2-39CECB249861}"/>
                  </a:ext>
                </a:extLst>
              </p:cNvPr>
              <p:cNvSpPr/>
              <p:nvPr/>
            </p:nvSpPr>
            <p:spPr>
              <a:xfrm>
                <a:off x="3047428" y="2664716"/>
                <a:ext cx="898030" cy="119999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  <a:scene3d>
                <a:camera prst="isometricTop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B869CFF-0E61-12DA-E346-1BDEBAAFFFEC}"/>
              </a:ext>
            </a:extLst>
          </p:cNvPr>
          <p:cNvGrpSpPr/>
          <p:nvPr/>
        </p:nvGrpSpPr>
        <p:grpSpPr>
          <a:xfrm>
            <a:off x="5565120" y="1772715"/>
            <a:ext cx="737483" cy="750278"/>
            <a:chOff x="3000245" y="2622057"/>
            <a:chExt cx="1072298" cy="1090902"/>
          </a:xfrm>
          <a:solidFill>
            <a:schemeClr val="accent2"/>
          </a:solidFill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DA1F28E2-658E-0DA8-841C-905A68B8CAB4}"/>
                </a:ext>
              </a:extLst>
            </p:cNvPr>
            <p:cNvGrpSpPr/>
            <p:nvPr/>
          </p:nvGrpSpPr>
          <p:grpSpPr>
            <a:xfrm>
              <a:off x="3000245" y="2622057"/>
              <a:ext cx="987555" cy="1048243"/>
              <a:chOff x="3000245" y="2622057"/>
              <a:chExt cx="987555" cy="1048243"/>
            </a:xfrm>
            <a:grpFill/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3D2C5646-49EB-5866-FD40-32CDABE3891A}"/>
                  </a:ext>
                </a:extLst>
              </p:cNvPr>
              <p:cNvSpPr/>
              <p:nvPr/>
            </p:nvSpPr>
            <p:spPr>
              <a:xfrm>
                <a:off x="3000245" y="2622057"/>
                <a:ext cx="898030" cy="898029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9518A31C-C5FD-2403-CC6C-7A1BB2F62E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8180" y="3625999"/>
                <a:ext cx="91270" cy="44301"/>
              </a:xfrm>
              <a:prstGeom prst="line">
                <a:avLst/>
              </a:prstGeom>
              <a:grpFill/>
              <a:ln w="12700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D6B9E469-DFEF-30D2-A847-F395F521EF3B}"/>
                  </a:ext>
                </a:extLst>
              </p:cNvPr>
              <p:cNvSpPr/>
              <p:nvPr/>
            </p:nvSpPr>
            <p:spPr>
              <a:xfrm>
                <a:off x="3089770" y="2669009"/>
                <a:ext cx="898030" cy="898029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2E744955-CB28-66CA-E2FA-AC5F071679B9}"/>
                  </a:ext>
                </a:extLst>
              </p:cNvPr>
              <p:cNvSpPr/>
              <p:nvPr/>
            </p:nvSpPr>
            <p:spPr>
              <a:xfrm>
                <a:off x="3047428" y="2664716"/>
                <a:ext cx="898030" cy="119999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  <a:scene3d>
                <a:camera prst="isometricTop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780EE16-4433-8A46-0FE5-B78D71E720C2}"/>
                </a:ext>
              </a:extLst>
            </p:cNvPr>
            <p:cNvGrpSpPr/>
            <p:nvPr/>
          </p:nvGrpSpPr>
          <p:grpSpPr>
            <a:xfrm>
              <a:off x="3084988" y="2664716"/>
              <a:ext cx="987555" cy="1048243"/>
              <a:chOff x="3000245" y="2622057"/>
              <a:chExt cx="987555" cy="1048243"/>
            </a:xfrm>
            <a:grpFill/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40486857-57B2-F220-EF8C-B2588722C58D}"/>
                  </a:ext>
                </a:extLst>
              </p:cNvPr>
              <p:cNvSpPr/>
              <p:nvPr/>
            </p:nvSpPr>
            <p:spPr>
              <a:xfrm>
                <a:off x="3000245" y="2622057"/>
                <a:ext cx="898030" cy="898029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21C4DCC2-826C-3822-E88C-9229DEEFE7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8180" y="3625999"/>
                <a:ext cx="91270" cy="44301"/>
              </a:xfrm>
              <a:prstGeom prst="line">
                <a:avLst/>
              </a:prstGeom>
              <a:grpFill/>
              <a:ln w="12700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E277E08-2442-D0A1-95C4-36EE5E9897D3}"/>
                  </a:ext>
                </a:extLst>
              </p:cNvPr>
              <p:cNvSpPr/>
              <p:nvPr/>
            </p:nvSpPr>
            <p:spPr>
              <a:xfrm>
                <a:off x="3089770" y="2669009"/>
                <a:ext cx="898030" cy="898029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0E39976-C950-9A69-B734-D51DF378EF9F}"/>
                  </a:ext>
                </a:extLst>
              </p:cNvPr>
              <p:cNvSpPr/>
              <p:nvPr/>
            </p:nvSpPr>
            <p:spPr>
              <a:xfrm>
                <a:off x="3047428" y="2664716"/>
                <a:ext cx="898030" cy="119999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  <a:scene3d>
                <a:camera prst="isometricTop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97" name="Right Arrow 96">
            <a:extLst>
              <a:ext uri="{FF2B5EF4-FFF2-40B4-BE49-F238E27FC236}">
                <a16:creationId xmlns:a16="http://schemas.microsoft.com/office/drawing/2014/main" id="{452FDC38-19C5-3813-5F42-07509BF38F9D}"/>
              </a:ext>
            </a:extLst>
          </p:cNvPr>
          <p:cNvSpPr/>
          <p:nvPr/>
        </p:nvSpPr>
        <p:spPr>
          <a:xfrm>
            <a:off x="2770747" y="3229740"/>
            <a:ext cx="877991" cy="454127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ube 97">
            <a:extLst>
              <a:ext uri="{FF2B5EF4-FFF2-40B4-BE49-F238E27FC236}">
                <a16:creationId xmlns:a16="http://schemas.microsoft.com/office/drawing/2014/main" id="{CF31D79F-05D1-5276-DEFA-86374A2CD448}"/>
              </a:ext>
            </a:extLst>
          </p:cNvPr>
          <p:cNvSpPr/>
          <p:nvPr/>
        </p:nvSpPr>
        <p:spPr>
          <a:xfrm>
            <a:off x="6963658" y="1827193"/>
            <a:ext cx="617628" cy="619452"/>
          </a:xfrm>
          <a:prstGeom prst="cube">
            <a:avLst>
              <a:gd name="adj" fmla="val 70458"/>
            </a:avLst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49719C9-0ECC-E4F2-2240-8202BB48E46B}"/>
              </a:ext>
            </a:extLst>
          </p:cNvPr>
          <p:cNvGrpSpPr/>
          <p:nvPr/>
        </p:nvGrpSpPr>
        <p:grpSpPr>
          <a:xfrm>
            <a:off x="6313650" y="1818019"/>
            <a:ext cx="554857" cy="564484"/>
            <a:chOff x="3000245" y="2622057"/>
            <a:chExt cx="1072298" cy="1090902"/>
          </a:xfrm>
          <a:solidFill>
            <a:schemeClr val="accent2"/>
          </a:solidFill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E16F0A43-C9DB-27BC-D830-E7596CC34760}"/>
                </a:ext>
              </a:extLst>
            </p:cNvPr>
            <p:cNvGrpSpPr/>
            <p:nvPr/>
          </p:nvGrpSpPr>
          <p:grpSpPr>
            <a:xfrm>
              <a:off x="3000245" y="2622057"/>
              <a:ext cx="987555" cy="1048243"/>
              <a:chOff x="3000245" y="2622057"/>
              <a:chExt cx="987555" cy="1048243"/>
            </a:xfrm>
            <a:grpFill/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BA67002D-52AF-42A8-2564-701F0A41E3B4}"/>
                  </a:ext>
                </a:extLst>
              </p:cNvPr>
              <p:cNvSpPr/>
              <p:nvPr/>
            </p:nvSpPr>
            <p:spPr>
              <a:xfrm>
                <a:off x="3000245" y="2622057"/>
                <a:ext cx="898030" cy="898029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1BCBC058-152C-DAFF-C5E9-FEB39E32A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8180" y="3625999"/>
                <a:ext cx="91270" cy="44301"/>
              </a:xfrm>
              <a:prstGeom prst="line">
                <a:avLst/>
              </a:prstGeom>
              <a:grpFill/>
              <a:ln w="12700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20EDBB85-7A10-1A43-F6EE-D1E642BECDFB}"/>
                  </a:ext>
                </a:extLst>
              </p:cNvPr>
              <p:cNvSpPr/>
              <p:nvPr/>
            </p:nvSpPr>
            <p:spPr>
              <a:xfrm>
                <a:off x="3089770" y="2669009"/>
                <a:ext cx="898030" cy="898029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B1D88B61-16F0-186F-6A2B-4CE3757FB3B2}"/>
                  </a:ext>
                </a:extLst>
              </p:cNvPr>
              <p:cNvSpPr/>
              <p:nvPr/>
            </p:nvSpPr>
            <p:spPr>
              <a:xfrm>
                <a:off x="3047428" y="2664716"/>
                <a:ext cx="898030" cy="119999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  <a:scene3d>
                <a:camera prst="isometricTop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83315AA3-F0A5-8549-5C82-1B517F7903C1}"/>
                </a:ext>
              </a:extLst>
            </p:cNvPr>
            <p:cNvGrpSpPr/>
            <p:nvPr/>
          </p:nvGrpSpPr>
          <p:grpSpPr>
            <a:xfrm>
              <a:off x="3084988" y="2664716"/>
              <a:ext cx="987555" cy="1048243"/>
              <a:chOff x="3000245" y="2622057"/>
              <a:chExt cx="987555" cy="1048243"/>
            </a:xfrm>
            <a:grpFill/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A290456-4F60-87FD-B967-11739B2A6709}"/>
                  </a:ext>
                </a:extLst>
              </p:cNvPr>
              <p:cNvSpPr/>
              <p:nvPr/>
            </p:nvSpPr>
            <p:spPr>
              <a:xfrm>
                <a:off x="3000245" y="2622057"/>
                <a:ext cx="898030" cy="898029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80EB4662-AE0B-8B33-DC57-116DC42CE2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8180" y="3625999"/>
                <a:ext cx="91270" cy="44301"/>
              </a:xfrm>
              <a:prstGeom prst="line">
                <a:avLst/>
              </a:prstGeom>
              <a:grpFill/>
              <a:ln w="12700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BAF7A1FA-55A9-EB57-4A79-D23AEB36E86E}"/>
                  </a:ext>
                </a:extLst>
              </p:cNvPr>
              <p:cNvSpPr/>
              <p:nvPr/>
            </p:nvSpPr>
            <p:spPr>
              <a:xfrm>
                <a:off x="3089770" y="2669009"/>
                <a:ext cx="898030" cy="898029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  <a:scene3d>
                <a:camera prst="isometricRight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3CA02BFD-8AFE-C1A1-5FD5-5F640681744D}"/>
                  </a:ext>
                </a:extLst>
              </p:cNvPr>
              <p:cNvSpPr/>
              <p:nvPr/>
            </p:nvSpPr>
            <p:spPr>
              <a:xfrm>
                <a:off x="3047428" y="2664716"/>
                <a:ext cx="898030" cy="119999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  <a:scene3d>
                <a:camera prst="isometricTopUp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11" name="Cube 110">
            <a:extLst>
              <a:ext uri="{FF2B5EF4-FFF2-40B4-BE49-F238E27FC236}">
                <a16:creationId xmlns:a16="http://schemas.microsoft.com/office/drawing/2014/main" id="{70617DE4-80E5-1C4E-479A-E3FDD1EF2639}"/>
              </a:ext>
            </a:extLst>
          </p:cNvPr>
          <p:cNvSpPr/>
          <p:nvPr/>
        </p:nvSpPr>
        <p:spPr>
          <a:xfrm>
            <a:off x="6620689" y="3119274"/>
            <a:ext cx="617628" cy="619452"/>
          </a:xfrm>
          <a:prstGeom prst="cube">
            <a:avLst>
              <a:gd name="adj" fmla="val 70458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E6BF3411-B2EE-15AA-9569-459641BE869A}"/>
              </a:ext>
            </a:extLst>
          </p:cNvPr>
          <p:cNvCxnSpPr>
            <a:cxnSpLocks/>
          </p:cNvCxnSpPr>
          <p:nvPr/>
        </p:nvCxnSpPr>
        <p:spPr>
          <a:xfrm>
            <a:off x="7578247" y="2282701"/>
            <a:ext cx="617249" cy="278744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46869FF5-E6D4-D5B7-F379-4016A67B6BB6}"/>
              </a:ext>
            </a:extLst>
          </p:cNvPr>
          <p:cNvCxnSpPr>
            <a:cxnSpLocks/>
          </p:cNvCxnSpPr>
          <p:nvPr/>
        </p:nvCxnSpPr>
        <p:spPr>
          <a:xfrm flipV="1">
            <a:off x="7175687" y="3163334"/>
            <a:ext cx="711184" cy="350734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D5836D7F-8EF4-556D-2572-213070ADF0EA}"/>
              </a:ext>
            </a:extLst>
          </p:cNvPr>
          <p:cNvGrpSpPr/>
          <p:nvPr/>
        </p:nvGrpSpPr>
        <p:grpSpPr>
          <a:xfrm>
            <a:off x="8041478" y="2143160"/>
            <a:ext cx="1046522" cy="1046496"/>
            <a:chOff x="7864363" y="2240508"/>
            <a:chExt cx="1046522" cy="1046496"/>
          </a:xfrm>
        </p:grpSpPr>
        <p:sp>
          <p:nvSpPr>
            <p:cNvPr id="139" name="Cube 138">
              <a:extLst>
                <a:ext uri="{FF2B5EF4-FFF2-40B4-BE49-F238E27FC236}">
                  <a16:creationId xmlns:a16="http://schemas.microsoft.com/office/drawing/2014/main" id="{99F99CA0-052F-4531-660A-D97D8E90498E}"/>
                </a:ext>
              </a:extLst>
            </p:cNvPr>
            <p:cNvSpPr/>
            <p:nvPr/>
          </p:nvSpPr>
          <p:spPr>
            <a:xfrm>
              <a:off x="8293257" y="2240508"/>
              <a:ext cx="617628" cy="619452"/>
            </a:xfrm>
            <a:prstGeom prst="cube">
              <a:avLst>
                <a:gd name="adj" fmla="val 70458"/>
              </a:avLst>
            </a:prstGeom>
            <a:solidFill>
              <a:srgbClr val="C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Cube 139">
              <a:extLst>
                <a:ext uri="{FF2B5EF4-FFF2-40B4-BE49-F238E27FC236}">
                  <a16:creationId xmlns:a16="http://schemas.microsoft.com/office/drawing/2014/main" id="{113E780D-2014-D482-0085-39928AB10DA7}"/>
                </a:ext>
              </a:extLst>
            </p:cNvPr>
            <p:cNvSpPr/>
            <p:nvPr/>
          </p:nvSpPr>
          <p:spPr>
            <a:xfrm>
              <a:off x="7864363" y="2667552"/>
              <a:ext cx="617628" cy="619452"/>
            </a:xfrm>
            <a:prstGeom prst="cube">
              <a:avLst>
                <a:gd name="adj" fmla="val 70458"/>
              </a:avLst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CEA27D34-2B71-3332-A7D5-4EF36CC4A391}"/>
              </a:ext>
            </a:extLst>
          </p:cNvPr>
          <p:cNvSpPr/>
          <p:nvPr/>
        </p:nvSpPr>
        <p:spPr>
          <a:xfrm>
            <a:off x="7757661" y="1483792"/>
            <a:ext cx="2188372" cy="6087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Concatenation</a:t>
            </a:r>
          </a:p>
        </p:txBody>
      </p:sp>
      <p:sp>
        <p:nvSpPr>
          <p:cNvPr id="149" name="Right Arrow 148">
            <a:extLst>
              <a:ext uri="{FF2B5EF4-FFF2-40B4-BE49-F238E27FC236}">
                <a16:creationId xmlns:a16="http://schemas.microsoft.com/office/drawing/2014/main" id="{2DEDEC1A-D70F-7C26-34CF-45107093BE79}"/>
              </a:ext>
            </a:extLst>
          </p:cNvPr>
          <p:cNvSpPr/>
          <p:nvPr/>
        </p:nvSpPr>
        <p:spPr>
          <a:xfrm>
            <a:off x="9157533" y="2457802"/>
            <a:ext cx="707049" cy="479911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8DDFF6B3-96C1-50D8-1BAB-6078AA6E332D}"/>
              </a:ext>
            </a:extLst>
          </p:cNvPr>
          <p:cNvSpPr txBox="1"/>
          <p:nvPr/>
        </p:nvSpPr>
        <p:spPr>
          <a:xfrm>
            <a:off x="-1" y="3152832"/>
            <a:ext cx="12360443" cy="707886"/>
          </a:xfrm>
          <a:prstGeom prst="rect">
            <a:avLst/>
          </a:prstGeom>
          <a:solidFill>
            <a:schemeClr val="accent4">
              <a:lumMod val="20000"/>
              <a:lumOff val="80000"/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We continuously update the model !</a:t>
            </a:r>
          </a:p>
        </p:txBody>
      </p:sp>
    </p:spTree>
    <p:extLst>
      <p:ext uri="{BB962C8B-B14F-4D97-AF65-F5344CB8AC3E}">
        <p14:creationId xmlns:p14="http://schemas.microsoft.com/office/powerpoint/2010/main" val="402576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0DBE4-7AEA-7649-3923-D42F9245A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DE6A0CF-9333-4EA8-6355-56BE67775091}"/>
                  </a:ext>
                </a:extLst>
              </p14:cNvPr>
              <p14:cNvContentPartPr/>
              <p14:nvPr/>
            </p14:nvContentPartPr>
            <p14:xfrm>
              <a:off x="-2874947" y="7489787"/>
              <a:ext cx="240" cy="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DE6A0CF-9333-4EA8-6355-56BE6777509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879027" y="7485707"/>
                <a:ext cx="8400" cy="8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D7C26DF-F5EF-3E6A-26EE-D24895C30084}"/>
              </a:ext>
            </a:extLst>
          </p:cNvPr>
          <p:cNvSpPr txBox="1"/>
          <p:nvPr/>
        </p:nvSpPr>
        <p:spPr>
          <a:xfrm>
            <a:off x="294759" y="1495862"/>
            <a:ext cx="11602482" cy="3926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Hourly PM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estimations are continuously being generated through pipeline system.</a:t>
            </a:r>
          </a:p>
          <a:p>
            <a:pPr marL="857250" indent="-106363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(If anyone wants data, we will be happy to run some cases or provide already processed data)</a:t>
            </a:r>
          </a:p>
          <a:p>
            <a:pPr marL="190510" indent="-19051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10" indent="-19051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By extending the study period to a full year, the model achieved greater stability and became less sensitive to short-term fluctuations. This also enabled us to capture and analyze seasonal distribution patterns. </a:t>
            </a:r>
          </a:p>
          <a:p>
            <a:pPr marL="190510" indent="-19051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10" indent="-19051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 addition, by incorporating FRP data as an input variable, the model demonstrated improved capability in estimating ground-level PM₂.₅ concentrations, particularly in regions affected by wildfires.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B53022A-51E3-E923-9001-9512667B533B}"/>
              </a:ext>
            </a:extLst>
          </p:cNvPr>
          <p:cNvSpPr txBox="1">
            <a:spLocks/>
          </p:cNvSpPr>
          <p:nvPr/>
        </p:nvSpPr>
        <p:spPr>
          <a:xfrm>
            <a:off x="167950" y="51266"/>
            <a:ext cx="11858145" cy="930281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Arial" charset="0"/>
                <a:cs typeface="Arial"/>
              </a:defRPr>
            </a:lvl1pPr>
            <a:lvl2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2pPr>
            <a:lvl3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3pPr>
            <a:lvl4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4pPr>
            <a:lvl5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5pPr>
            <a:lvl6pPr marL="4572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6pPr>
            <a:lvl7pPr marL="9144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7pPr>
            <a:lvl8pPr marL="13716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8pPr>
            <a:lvl9pPr marL="18288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9pPr>
          </a:lstStyle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PM</a:t>
            </a:r>
            <a:r>
              <a:rPr lang="en-US" sz="2000" b="1" baseline="-25000" dirty="0">
                <a:solidFill>
                  <a:schemeClr val="bg1">
                    <a:lumMod val="85000"/>
                  </a:schemeClr>
                </a:solidFill>
              </a:rPr>
              <a:t>2.5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 estimation using machine learning from GOES-R and TEMPO over CONUS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altLang="ko-KR" sz="4000" b="1" dirty="0">
                <a:solidFill>
                  <a:schemeClr val="bg1"/>
                </a:solidFill>
              </a:rPr>
              <a:t>Summary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60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5F9B4-ABB0-CA26-6360-3B2DF72BC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AE3DD-3AFB-4BE2-FBB0-EAA2C2D3C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4589992"/>
            <a:ext cx="9366250" cy="149965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Seohui Park 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seohui.park@nasa.gov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Seohui.park@morgan.edu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Pawan Gupta 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pawan.gupta@nasa.gov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1665BF-A7EF-8274-9704-7F382AED9700}"/>
              </a:ext>
            </a:extLst>
          </p:cNvPr>
          <p:cNvGrpSpPr/>
          <p:nvPr/>
        </p:nvGrpSpPr>
        <p:grpSpPr>
          <a:xfrm>
            <a:off x="1402080" y="4664076"/>
            <a:ext cx="487680" cy="1076960"/>
            <a:chOff x="1351280" y="4562476"/>
            <a:chExt cx="534554" cy="1180473"/>
          </a:xfrm>
        </p:grpSpPr>
        <p:pic>
          <p:nvPicPr>
            <p:cNvPr id="4" name="Graphic 3" descr="Envelope with solid fill">
              <a:extLst>
                <a:ext uri="{FF2B5EF4-FFF2-40B4-BE49-F238E27FC236}">
                  <a16:creationId xmlns:a16="http://schemas.microsoft.com/office/drawing/2014/main" id="{C63E38E8-6717-7A03-7133-E334B8A95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51280" y="4562476"/>
              <a:ext cx="534554" cy="534554"/>
            </a:xfrm>
            <a:prstGeom prst="rect">
              <a:avLst/>
            </a:prstGeom>
          </p:spPr>
        </p:pic>
        <p:pic>
          <p:nvPicPr>
            <p:cNvPr id="5" name="Graphic 4" descr="Envelope with solid fill">
              <a:extLst>
                <a:ext uri="{FF2B5EF4-FFF2-40B4-BE49-F238E27FC236}">
                  <a16:creationId xmlns:a16="http://schemas.microsoft.com/office/drawing/2014/main" id="{1F7F14C8-0CDD-F864-424F-E441EDA22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51280" y="5208395"/>
              <a:ext cx="534554" cy="534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9554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3A3AC-E25A-9C8E-0E68-FB8218D7F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9B47FBE4-4E35-F71F-0D4C-C2DAD7678E75}"/>
              </a:ext>
            </a:extLst>
          </p:cNvPr>
          <p:cNvGrpSpPr/>
          <p:nvPr/>
        </p:nvGrpSpPr>
        <p:grpSpPr>
          <a:xfrm>
            <a:off x="159461" y="1346200"/>
            <a:ext cx="5037303" cy="2032000"/>
            <a:chOff x="140245" y="1866900"/>
            <a:chExt cx="7555955" cy="3048000"/>
          </a:xfrm>
        </p:grpSpPr>
        <p:sp>
          <p:nvSpPr>
            <p:cNvPr id="8" name="직사각형 37">
              <a:extLst>
                <a:ext uri="{FF2B5EF4-FFF2-40B4-BE49-F238E27FC236}">
                  <a16:creationId xmlns:a16="http://schemas.microsoft.com/office/drawing/2014/main" id="{30CF6BB5-696D-7D51-BD7A-7729019FC1F9}"/>
                </a:ext>
              </a:extLst>
            </p:cNvPr>
            <p:cNvSpPr>
              <a:spLocks/>
            </p:cNvSpPr>
            <p:nvPr/>
          </p:nvSpPr>
          <p:spPr>
            <a:xfrm>
              <a:off x="609600" y="2467068"/>
              <a:ext cx="7086600" cy="23901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2B3FD4A-34F9-FB80-D022-4B08E313F317}"/>
                </a:ext>
              </a:extLst>
            </p:cNvPr>
            <p:cNvGrpSpPr/>
            <p:nvPr/>
          </p:nvGrpSpPr>
          <p:grpSpPr>
            <a:xfrm>
              <a:off x="140245" y="1866900"/>
              <a:ext cx="3085355" cy="3048000"/>
              <a:chOff x="2350045" y="2855604"/>
              <a:chExt cx="3085355" cy="3048000"/>
            </a:xfrm>
          </p:grpSpPr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16DC50DE-82BA-1D52-314F-9BF999DD2C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8813" t="18543" r="3428" b="3835"/>
              <a:stretch/>
            </p:blipFill>
            <p:spPr>
              <a:xfrm>
                <a:off x="2350045" y="3291341"/>
                <a:ext cx="2614391" cy="2612263"/>
              </a:xfrm>
              <a:prstGeom prst="rect">
                <a:avLst/>
              </a:prstGeom>
            </p:spPr>
          </p:pic>
          <p:pic>
            <p:nvPicPr>
              <p:cNvPr id="5" name="그림 57">
                <a:extLst>
                  <a:ext uri="{FF2B5EF4-FFF2-40B4-BE49-F238E27FC236}">
                    <a16:creationId xmlns:a16="http://schemas.microsoft.com/office/drawing/2014/main" id="{9F9E4D8A-8C97-1324-F795-CA46775E3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7200" y="2855604"/>
                <a:ext cx="1498200" cy="1498200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2BCEF72-2C93-CDF7-F6A9-3CA88498A777}"/>
                </a:ext>
              </a:extLst>
            </p:cNvPr>
            <p:cNvSpPr txBox="1"/>
            <p:nvPr/>
          </p:nvSpPr>
          <p:spPr>
            <a:xfrm>
              <a:off x="3018891" y="2638410"/>
              <a:ext cx="4413054" cy="106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3" dirty="0">
                  <a:latin typeface="Arial" panose="020B0604020202020204" pitchFamily="34" charset="0"/>
                  <a:cs typeface="Arial" panose="020B0604020202020204" pitchFamily="34" charset="0"/>
                </a:rPr>
                <a:t>Ground-based monitoring is traditional method for measuring PM</a:t>
              </a:r>
              <a:r>
                <a:rPr lang="en-US" sz="1333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2.5</a:t>
              </a:r>
              <a:r>
                <a:rPr lang="en-US" sz="1333" dirty="0">
                  <a:latin typeface="Arial" panose="020B0604020202020204" pitchFamily="34" charset="0"/>
                  <a:cs typeface="Arial" panose="020B0604020202020204" pitchFamily="34" charset="0"/>
                </a:rPr>
                <a:t> concentrations.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5C9503-342B-4597-7DCD-A445CF7B5481}"/>
                </a:ext>
              </a:extLst>
            </p:cNvPr>
            <p:cNvSpPr txBox="1"/>
            <p:nvPr/>
          </p:nvSpPr>
          <p:spPr>
            <a:xfrm>
              <a:off x="2898046" y="3764154"/>
              <a:ext cx="4654743" cy="112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Spatial limitation</a:t>
              </a:r>
            </a:p>
            <a:p>
              <a:pPr algn="ctr"/>
              <a:r>
                <a:rPr lang="en-US" sz="1333" b="1" dirty="0">
                  <a:latin typeface="Arial" panose="020B0604020202020204" pitchFamily="34" charset="0"/>
                  <a:cs typeface="Arial" panose="020B0604020202020204" pitchFamily="34" charset="0"/>
                </a:rPr>
                <a:t>Not sufficient to represent large area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1411BB8-7811-9BDF-C108-6084436794E0}"/>
              </a:ext>
            </a:extLst>
          </p:cNvPr>
          <p:cNvGrpSpPr/>
          <p:nvPr/>
        </p:nvGrpSpPr>
        <p:grpSpPr>
          <a:xfrm>
            <a:off x="1320800" y="4057611"/>
            <a:ext cx="5460776" cy="2646868"/>
            <a:chOff x="732140" y="5492164"/>
            <a:chExt cx="8191164" cy="3970302"/>
          </a:xfrm>
        </p:grpSpPr>
        <p:sp>
          <p:nvSpPr>
            <p:cNvPr id="17" name="직사각형 37">
              <a:extLst>
                <a:ext uri="{FF2B5EF4-FFF2-40B4-BE49-F238E27FC236}">
                  <a16:creationId xmlns:a16="http://schemas.microsoft.com/office/drawing/2014/main" id="{2A0CEF98-EED3-D13A-5CC5-BEB244412B89}"/>
                </a:ext>
              </a:extLst>
            </p:cNvPr>
            <p:cNvSpPr>
              <a:spLocks/>
            </p:cNvSpPr>
            <p:nvPr/>
          </p:nvSpPr>
          <p:spPr>
            <a:xfrm>
              <a:off x="732140" y="6094874"/>
              <a:ext cx="7269909" cy="23901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E1DE398-213A-AB64-3698-14E5C3A4F3B1}"/>
                </a:ext>
              </a:extLst>
            </p:cNvPr>
            <p:cNvGrpSpPr/>
            <p:nvPr/>
          </p:nvGrpSpPr>
          <p:grpSpPr>
            <a:xfrm>
              <a:off x="4953000" y="5492164"/>
              <a:ext cx="3970304" cy="3970302"/>
              <a:chOff x="4945096" y="5637674"/>
              <a:chExt cx="3372123" cy="3372121"/>
            </a:xfrm>
          </p:grpSpPr>
          <p:pic>
            <p:nvPicPr>
              <p:cNvPr id="12" name="그림 48" descr="텍스트, 명함이(가) 표시된 사진&#10;&#10;자동 생성된 설명">
                <a:extLst>
                  <a:ext uri="{FF2B5EF4-FFF2-40B4-BE49-F238E27FC236}">
                    <a16:creationId xmlns:a16="http://schemas.microsoft.com/office/drawing/2014/main" id="{CEC78BEC-35A1-74AC-8617-9EBE2E276A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5096" y="5637674"/>
                <a:ext cx="3372123" cy="3372121"/>
              </a:xfrm>
              <a:prstGeom prst="rect">
                <a:avLst/>
              </a:prstGeom>
            </p:spPr>
          </p:pic>
          <p:pic>
            <p:nvPicPr>
              <p:cNvPr id="14" name="그림 56">
                <a:extLst>
                  <a:ext uri="{FF2B5EF4-FFF2-40B4-BE49-F238E27FC236}">
                    <a16:creationId xmlns:a16="http://schemas.microsoft.com/office/drawing/2014/main" id="{DB03A0DD-8972-3AD4-7904-4D6E207EA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10328">
                <a:off x="5423428" y="6110086"/>
                <a:ext cx="913802" cy="913802"/>
              </a:xfrm>
              <a:prstGeom prst="rect">
                <a:avLst/>
              </a:prstGeom>
            </p:spPr>
          </p:pic>
          <p:pic>
            <p:nvPicPr>
              <p:cNvPr id="15" name="그림 3072">
                <a:extLst>
                  <a:ext uri="{FF2B5EF4-FFF2-40B4-BE49-F238E27FC236}">
                    <a16:creationId xmlns:a16="http://schemas.microsoft.com/office/drawing/2014/main" id="{6B02CA20-B0A5-0CAB-AAAB-FA53C75F5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0535">
                <a:off x="6140212" y="5797223"/>
                <a:ext cx="619564" cy="619564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4067FB-8ED3-7A05-E2C7-9E05D5FCC732}"/>
                </a:ext>
              </a:extLst>
            </p:cNvPr>
            <p:cNvSpPr txBox="1"/>
            <p:nvPr/>
          </p:nvSpPr>
          <p:spPr>
            <a:xfrm>
              <a:off x="1019926" y="6226291"/>
              <a:ext cx="4079174" cy="1369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3" dirty="0">
                  <a:latin typeface="Arial" panose="020B0604020202020204" pitchFamily="34" charset="0"/>
                  <a:cs typeface="Arial" panose="020B0604020202020204" pitchFamily="34" charset="0"/>
                </a:rPr>
                <a:t>Satellites provide aerosol optical depth (AOD) with </a:t>
              </a:r>
              <a:r>
                <a:rPr lang="en-US" sz="1333" b="1" dirty="0">
                  <a:latin typeface="Arial" panose="020B0604020202020204" pitchFamily="34" charset="0"/>
                  <a:cs typeface="Arial" panose="020B0604020202020204" pitchFamily="34" charset="0"/>
                </a:rPr>
                <a:t>high spatial coverage, enabling monitoring of large area.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4F077F4-7420-E6E8-D1F1-56FE7FF623A4}"/>
                </a:ext>
              </a:extLst>
            </p:cNvPr>
            <p:cNvSpPr txBox="1"/>
            <p:nvPr/>
          </p:nvSpPr>
          <p:spPr>
            <a:xfrm>
              <a:off x="808363" y="7588613"/>
              <a:ext cx="4502300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Not available ground-level aerosol information</a:t>
              </a:r>
              <a:endParaRPr lang="en-US" sz="1333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DF2DE4E-AD17-7C4F-69E4-9FB66461CB2A}"/>
              </a:ext>
            </a:extLst>
          </p:cNvPr>
          <p:cNvGrpSpPr/>
          <p:nvPr/>
        </p:nvGrpSpPr>
        <p:grpSpPr>
          <a:xfrm>
            <a:off x="5853218" y="737779"/>
            <a:ext cx="3001533" cy="2960896"/>
            <a:chOff x="6889688" y="2658187"/>
            <a:chExt cx="4502300" cy="444134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08515D5-B6DC-2D3D-0919-252B93E65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20166" y="2658187"/>
              <a:ext cx="4441344" cy="44413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A222C60-FE1C-EE22-F5D0-8A89128EEAAA}"/>
                </a:ext>
              </a:extLst>
            </p:cNvPr>
            <p:cNvSpPr txBox="1"/>
            <p:nvPr/>
          </p:nvSpPr>
          <p:spPr>
            <a:xfrm>
              <a:off x="6889688" y="6339267"/>
              <a:ext cx="4502300" cy="569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Artificial Intelligence (AI)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Plus 40">
            <a:extLst>
              <a:ext uri="{FF2B5EF4-FFF2-40B4-BE49-F238E27FC236}">
                <a16:creationId xmlns:a16="http://schemas.microsoft.com/office/drawing/2014/main" id="{53683508-3B41-73EC-FC6A-192A7C258BF9}"/>
              </a:ext>
            </a:extLst>
          </p:cNvPr>
          <p:cNvSpPr/>
          <p:nvPr/>
        </p:nvSpPr>
        <p:spPr>
          <a:xfrm>
            <a:off x="3032903" y="3381210"/>
            <a:ext cx="1031097" cy="1031097"/>
          </a:xfrm>
          <a:prstGeom prst="mathPlus">
            <a:avLst>
              <a:gd name="adj1" fmla="val 14952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650AFC5-0AD4-F41D-61E7-1503C475E0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06" y="1506443"/>
            <a:ext cx="619655" cy="61965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4EA4C37-2AB1-ABB2-FF98-7ABE8FC9CE26}"/>
              </a:ext>
            </a:extLst>
          </p:cNvPr>
          <p:cNvSpPr txBox="1"/>
          <p:nvPr/>
        </p:nvSpPr>
        <p:spPr>
          <a:xfrm>
            <a:off x="8696806" y="2244781"/>
            <a:ext cx="3618479" cy="800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3" dirty="0"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ko-KR" altLang="en-US" sz="15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533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533" dirty="0">
                <a:latin typeface="Arial" panose="020B0604020202020204" pitchFamily="34" charset="0"/>
                <a:cs typeface="Arial" panose="020B0604020202020204" pitchFamily="34" charset="0"/>
              </a:rPr>
              <a:t> ground measurement and Satellite products through AI </a:t>
            </a:r>
          </a:p>
          <a:p>
            <a:pPr algn="ctr"/>
            <a:r>
              <a:rPr lang="en-US" sz="1533" dirty="0">
                <a:latin typeface="Arial" panose="020B0604020202020204" pitchFamily="34" charset="0"/>
                <a:cs typeface="Arial" panose="020B0604020202020204" pitchFamily="34" charset="0"/>
              </a:rPr>
              <a:t>(i.e., machine learning, deep learning) </a:t>
            </a:r>
            <a:endParaRPr lang="en-US" sz="1533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E22A11-F77E-E349-925C-992E864C4113}"/>
              </a:ext>
            </a:extLst>
          </p:cNvPr>
          <p:cNvGrpSpPr/>
          <p:nvPr/>
        </p:nvGrpSpPr>
        <p:grpSpPr>
          <a:xfrm>
            <a:off x="5206288" y="2026807"/>
            <a:ext cx="530258" cy="2432610"/>
            <a:chOff x="7978311" y="3162300"/>
            <a:chExt cx="2003889" cy="4800600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B8769454-E32C-641F-33B8-0F1809B85BAF}"/>
                </a:ext>
              </a:extLst>
            </p:cNvPr>
            <p:cNvCxnSpPr/>
            <p:nvPr/>
          </p:nvCxnSpPr>
          <p:spPr>
            <a:xfrm>
              <a:off x="7978311" y="3190547"/>
              <a:ext cx="200388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96BC42FA-95DE-CC31-24D7-F5EE7E2BA309}"/>
                </a:ext>
              </a:extLst>
            </p:cNvPr>
            <p:cNvCxnSpPr>
              <a:cxnSpLocks/>
            </p:cNvCxnSpPr>
            <p:nvPr/>
          </p:nvCxnSpPr>
          <p:spPr>
            <a:xfrm>
              <a:off x="9982200" y="3162300"/>
              <a:ext cx="0" cy="48006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Down Arrow 12">
            <a:extLst>
              <a:ext uri="{FF2B5EF4-FFF2-40B4-BE49-F238E27FC236}">
                <a16:creationId xmlns:a16="http://schemas.microsoft.com/office/drawing/2014/main" id="{86DE9EC2-269A-D5CC-555C-616C0F67A312}"/>
              </a:ext>
            </a:extLst>
          </p:cNvPr>
          <p:cNvSpPr/>
          <p:nvPr/>
        </p:nvSpPr>
        <p:spPr>
          <a:xfrm rot="16200000">
            <a:off x="6540701" y="3773715"/>
            <a:ext cx="1076713" cy="1106663"/>
          </a:xfrm>
          <a:prstGeom prst="downArrow">
            <a:avLst>
              <a:gd name="adj1" fmla="val 44401"/>
              <a:gd name="adj2" fmla="val 4566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EE08F8-0685-370A-6727-86DF09C699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57" y="3788689"/>
            <a:ext cx="3891160" cy="20820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F6DB7DA-9ACF-62BD-1A80-ED460EF5B3DB}"/>
              </a:ext>
            </a:extLst>
          </p:cNvPr>
          <p:cNvSpPr txBox="1"/>
          <p:nvPr/>
        </p:nvSpPr>
        <p:spPr>
          <a:xfrm>
            <a:off x="7975600" y="5955179"/>
            <a:ext cx="3735405" cy="6617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850" b="1" dirty="0">
                <a:solidFill>
                  <a:srgbClr val="C00000"/>
                </a:solidFill>
                <a:latin typeface="Arial"/>
                <a:cs typeface="Arial"/>
              </a:rPr>
              <a:t>Hourly PM</a:t>
            </a:r>
            <a:r>
              <a:rPr lang="en-US" sz="1850" b="1" baseline="-25000" dirty="0">
                <a:solidFill>
                  <a:srgbClr val="C00000"/>
                </a:solidFill>
                <a:latin typeface="Arial"/>
                <a:cs typeface="Arial"/>
              </a:rPr>
              <a:t>2.5</a:t>
            </a:r>
            <a:r>
              <a:rPr lang="en-US" sz="1850" b="1" dirty="0">
                <a:solidFill>
                  <a:srgbClr val="C00000"/>
                </a:solidFill>
                <a:latin typeface="Arial"/>
                <a:cs typeface="Arial"/>
              </a:rPr>
              <a:t> concentration evolutions</a:t>
            </a:r>
            <a:endParaRPr lang="en-US" sz="1850" b="1" dirty="0">
              <a:latin typeface="Arial"/>
              <a:cs typeface="Arial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2A856EAD-4B18-2799-4EFF-9ECA79782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0" y="51266"/>
            <a:ext cx="10906449" cy="930281"/>
          </a:xfrm>
        </p:spPr>
        <p:txBody>
          <a:bodyPr anchor="t">
            <a:noAutofit/>
          </a:bodyPr>
          <a:lstStyle/>
          <a:p>
            <a:pPr algn="l"/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PM</a:t>
            </a:r>
            <a:r>
              <a:rPr lang="en-US" sz="2000" b="1" baseline="-25000" dirty="0">
                <a:solidFill>
                  <a:schemeClr val="bg1">
                    <a:lumMod val="85000"/>
                  </a:schemeClr>
                </a:solidFill>
              </a:rPr>
              <a:t>2.5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 estimation using machine learning from GOES-R and TEMPO over CONUS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4000" b="1" dirty="0"/>
              <a:t>Data fusion for hourly PM</a:t>
            </a:r>
            <a:r>
              <a:rPr lang="en-US" sz="4000" b="1" baseline="-25000" dirty="0"/>
              <a:t>2.5 </a:t>
            </a:r>
            <a:r>
              <a:rPr lang="en-US" sz="4000" b="1" dirty="0"/>
              <a:t>variations</a:t>
            </a:r>
          </a:p>
        </p:txBody>
      </p:sp>
    </p:spTree>
    <p:extLst>
      <p:ext uri="{BB962C8B-B14F-4D97-AF65-F5344CB8AC3E}">
        <p14:creationId xmlns:p14="http://schemas.microsoft.com/office/powerpoint/2010/main" val="2240270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67139-7234-0BD8-247D-C6405D32F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C1618E-B133-3942-94EB-E0939B31A2EB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02825" y="1826718"/>
            <a:ext cx="11469970" cy="131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itle 2">
            <a:extLst>
              <a:ext uri="{FF2B5EF4-FFF2-40B4-BE49-F238E27FC236}">
                <a16:creationId xmlns:a16="http://schemas.microsoft.com/office/drawing/2014/main" id="{70B66728-4CF0-BF25-45EE-63F93434D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0" y="51266"/>
            <a:ext cx="10906449" cy="930281"/>
          </a:xfrm>
        </p:spPr>
        <p:txBody>
          <a:bodyPr anchor="t">
            <a:noAutofit/>
          </a:bodyPr>
          <a:lstStyle/>
          <a:p>
            <a:pPr algn="l"/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PM</a:t>
            </a:r>
            <a:r>
              <a:rPr lang="en-US" sz="2000" b="1" baseline="-25000" dirty="0">
                <a:solidFill>
                  <a:schemeClr val="bg1">
                    <a:lumMod val="85000"/>
                  </a:schemeClr>
                </a:solidFill>
              </a:rPr>
              <a:t>2.5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 estimation using machine learning from GOES-R and TEMPO over CONUS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4000" b="1" dirty="0"/>
              <a:t>5 Months </a:t>
            </a:r>
            <a:r>
              <a:rPr lang="en-US" sz="4000" b="1" dirty="0">
                <a:sym typeface="Wingdings" pitchFamily="2" charset="2"/>
              </a:rPr>
              <a:t></a:t>
            </a:r>
            <a:r>
              <a:rPr lang="en-US" sz="4000" b="1" dirty="0"/>
              <a:t> 1 Year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D56E771-07D6-95AA-8959-A40D3187EF6A}"/>
              </a:ext>
            </a:extLst>
          </p:cNvPr>
          <p:cNvSpPr/>
          <p:nvPr/>
        </p:nvSpPr>
        <p:spPr>
          <a:xfrm>
            <a:off x="602825" y="1716651"/>
            <a:ext cx="220133" cy="2201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E9E7094-E4BE-FA2D-5EBC-F145C6112409}"/>
              </a:ext>
            </a:extLst>
          </p:cNvPr>
          <p:cNvSpPr/>
          <p:nvPr/>
        </p:nvSpPr>
        <p:spPr>
          <a:xfrm>
            <a:off x="10408747" y="1716650"/>
            <a:ext cx="220133" cy="2201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C64EC-66D8-6257-90C7-AC6C35A9560A}"/>
              </a:ext>
            </a:extLst>
          </p:cNvPr>
          <p:cNvSpPr txBox="1"/>
          <p:nvPr/>
        </p:nvSpPr>
        <p:spPr>
          <a:xfrm>
            <a:off x="151679" y="1253881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2023.08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5F8F4C-F211-AEB2-88F1-F8AE5D830A3B}"/>
              </a:ext>
            </a:extLst>
          </p:cNvPr>
          <p:cNvSpPr txBox="1"/>
          <p:nvPr/>
        </p:nvSpPr>
        <p:spPr>
          <a:xfrm>
            <a:off x="9963212" y="1268002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2024.07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8DF42FB-DF9E-4805-0C8B-67C71DFDD439}"/>
              </a:ext>
            </a:extLst>
          </p:cNvPr>
          <p:cNvSpPr/>
          <p:nvPr/>
        </p:nvSpPr>
        <p:spPr>
          <a:xfrm>
            <a:off x="4843154" y="1716649"/>
            <a:ext cx="220133" cy="22013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AC0296-CEFE-14E6-6D85-221F06BA93D5}"/>
              </a:ext>
            </a:extLst>
          </p:cNvPr>
          <p:cNvSpPr txBox="1"/>
          <p:nvPr/>
        </p:nvSpPr>
        <p:spPr>
          <a:xfrm>
            <a:off x="4397620" y="1252670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2023.12</a:t>
            </a:r>
          </a:p>
        </p:txBody>
      </p:sp>
      <p:sp>
        <p:nvSpPr>
          <p:cNvPr id="22" name="Left Bracket 21">
            <a:extLst>
              <a:ext uri="{FF2B5EF4-FFF2-40B4-BE49-F238E27FC236}">
                <a16:creationId xmlns:a16="http://schemas.microsoft.com/office/drawing/2014/main" id="{A903108C-37A9-CCFB-F5E0-4A201B91575F}"/>
              </a:ext>
            </a:extLst>
          </p:cNvPr>
          <p:cNvSpPr/>
          <p:nvPr/>
        </p:nvSpPr>
        <p:spPr>
          <a:xfrm rot="16200000">
            <a:off x="2722834" y="4801"/>
            <a:ext cx="220132" cy="4240641"/>
          </a:xfrm>
          <a:prstGeom prst="leftBracket">
            <a:avLst>
              <a:gd name="adj" fmla="val 0"/>
            </a:avLst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ket 22">
            <a:extLst>
              <a:ext uri="{FF2B5EF4-FFF2-40B4-BE49-F238E27FC236}">
                <a16:creationId xmlns:a16="http://schemas.microsoft.com/office/drawing/2014/main" id="{B695C92D-9BF0-2838-2A80-F9E929CF6DAE}"/>
              </a:ext>
            </a:extLst>
          </p:cNvPr>
          <p:cNvSpPr/>
          <p:nvPr/>
        </p:nvSpPr>
        <p:spPr>
          <a:xfrm rot="16200000">
            <a:off x="5418780" y="-2690198"/>
            <a:ext cx="404787" cy="9811125"/>
          </a:xfrm>
          <a:prstGeom prst="leftBracke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254BD8-2237-D613-100E-155F7F5F4005}"/>
              </a:ext>
            </a:extLst>
          </p:cNvPr>
          <p:cNvGrpSpPr/>
          <p:nvPr/>
        </p:nvGrpSpPr>
        <p:grpSpPr>
          <a:xfrm>
            <a:off x="5935473" y="2398411"/>
            <a:ext cx="5873188" cy="3822378"/>
            <a:chOff x="5935473" y="2398411"/>
            <a:chExt cx="5873188" cy="3822378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52A0ABD-773D-FC38-19B3-8EA85FFCE64E}"/>
                </a:ext>
              </a:extLst>
            </p:cNvPr>
            <p:cNvCxnSpPr>
              <a:cxnSpLocks/>
            </p:cNvCxnSpPr>
            <p:nvPr/>
          </p:nvCxnSpPr>
          <p:spPr>
            <a:xfrm>
              <a:off x="8591613" y="2398411"/>
              <a:ext cx="0" cy="91084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AAD5FCE-C1CD-856E-F2F8-EE77BF563826}"/>
                </a:ext>
              </a:extLst>
            </p:cNvPr>
            <p:cNvSpPr txBox="1"/>
            <p:nvPr/>
          </p:nvSpPr>
          <p:spPr>
            <a:xfrm>
              <a:off x="5935473" y="3420022"/>
              <a:ext cx="5873188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Study period </a:t>
              </a:r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extended to 1 year </a:t>
              </a:r>
            </a:p>
            <a:p>
              <a:r>
                <a:rPr lang="en-US" altLang="ko-KR" sz="2200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			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broader trend capture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Model stability improved </a:t>
              </a:r>
            </a:p>
            <a:p>
              <a:r>
                <a:rPr lang="en-US" altLang="ko-KR" sz="2200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			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reduced short-term noise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FRP variable added</a:t>
              </a:r>
            </a:p>
            <a:p>
              <a:r>
                <a:rPr lang="en-US" altLang="ko-KR" sz="2200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			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impact evaluation included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Seasonality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analysis enabled </a:t>
              </a:r>
            </a:p>
            <a:p>
              <a:pPr lvl="1" indent="0"/>
              <a:r>
                <a:rPr lang="en-US" altLang="ko-KR" sz="2200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		</a:t>
              </a:r>
              <a:r>
                <a:rPr lang="ko-KR" altLang="en-US" sz="2200" dirty="0"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 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recurring patterns identified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01CFE2-83D8-AA29-01D9-A9B45D5A0A9E}"/>
              </a:ext>
            </a:extLst>
          </p:cNvPr>
          <p:cNvGrpSpPr/>
          <p:nvPr/>
        </p:nvGrpSpPr>
        <p:grpSpPr>
          <a:xfrm>
            <a:off x="299263" y="1829642"/>
            <a:ext cx="5728576" cy="4987978"/>
            <a:chOff x="299263" y="1829642"/>
            <a:chExt cx="5728576" cy="49879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7B4499-5169-E96F-ECB6-F99366A7BD07}"/>
                </a:ext>
              </a:extLst>
            </p:cNvPr>
            <p:cNvGrpSpPr/>
            <p:nvPr/>
          </p:nvGrpSpPr>
          <p:grpSpPr>
            <a:xfrm>
              <a:off x="299263" y="2235188"/>
              <a:ext cx="5728576" cy="4582432"/>
              <a:chOff x="299263" y="2235188"/>
              <a:chExt cx="5728576" cy="4582432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E3300D49-58C4-5441-FF16-6B946FF53667}"/>
                  </a:ext>
                </a:extLst>
              </p:cNvPr>
              <p:cNvGrpSpPr/>
              <p:nvPr/>
            </p:nvGrpSpPr>
            <p:grpSpPr>
              <a:xfrm>
                <a:off x="299263" y="2465573"/>
                <a:ext cx="5728576" cy="4352047"/>
                <a:chOff x="201289" y="2465573"/>
                <a:chExt cx="5728576" cy="4352047"/>
              </a:xfrm>
            </p:grpSpPr>
            <p:pic>
              <p:nvPicPr>
                <p:cNvPr id="47" name="Picture 2">
                  <a:extLst>
                    <a:ext uri="{FF2B5EF4-FFF2-40B4-BE49-F238E27FC236}">
                      <a16:creationId xmlns:a16="http://schemas.microsoft.com/office/drawing/2014/main" id="{DAB6EACC-E70A-B284-F4EF-BA22E7EC9E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-990" b="51119"/>
                <a:stretch>
                  <a:fillRect/>
                </a:stretch>
              </p:blipFill>
              <p:spPr bwMode="auto">
                <a:xfrm>
                  <a:off x="392892" y="4832859"/>
                  <a:ext cx="5220729" cy="19847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35E44C1E-B6D8-3F80-9E0C-E50EC5668841}"/>
                    </a:ext>
                  </a:extLst>
                </p:cNvPr>
                <p:cNvGrpSpPr/>
                <p:nvPr/>
              </p:nvGrpSpPr>
              <p:grpSpPr>
                <a:xfrm>
                  <a:off x="201289" y="2465573"/>
                  <a:ext cx="5728576" cy="2354833"/>
                  <a:chOff x="453067" y="2686564"/>
                  <a:chExt cx="5194679" cy="2135365"/>
                </a:xfrm>
              </p:grpSpPr>
              <p:pic>
                <p:nvPicPr>
                  <p:cNvPr id="36" name="Picture 35" descr="Chart, scatter chart&#10;&#10;AI-generated content may be incorrect.">
                    <a:extLst>
                      <a:ext uri="{FF2B5EF4-FFF2-40B4-BE49-F238E27FC236}">
                        <a16:creationId xmlns:a16="http://schemas.microsoft.com/office/drawing/2014/main" id="{B00F02CF-D1AF-1768-68A0-AFE096CE01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53067" y="2686564"/>
                    <a:ext cx="2562437" cy="2135365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 descr="Chart, scatter chart&#10;&#10;AI-generated content may be incorrect.">
                    <a:extLst>
                      <a:ext uri="{FF2B5EF4-FFF2-40B4-BE49-F238E27FC236}">
                        <a16:creationId xmlns:a16="http://schemas.microsoft.com/office/drawing/2014/main" id="{95B16977-07BE-8D71-807D-B452BDEC4E2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085310" y="2686564"/>
                    <a:ext cx="2562436" cy="2135365"/>
                  </a:xfrm>
                  <a:prstGeom prst="rect">
                    <a:avLst/>
                  </a:prstGeom>
                </p:spPr>
              </p:pic>
              <p:sp>
                <p:nvSpPr>
                  <p:cNvPr id="38" name="Right Arrow 37">
                    <a:extLst>
                      <a:ext uri="{FF2B5EF4-FFF2-40B4-BE49-F238E27FC236}">
                        <a16:creationId xmlns:a16="http://schemas.microsoft.com/office/drawing/2014/main" id="{0EF7C38F-E210-4C82-8BB7-7C8E96AE746C}"/>
                      </a:ext>
                    </a:extLst>
                  </p:cNvPr>
                  <p:cNvSpPr/>
                  <p:nvPr/>
                </p:nvSpPr>
                <p:spPr>
                  <a:xfrm>
                    <a:off x="2783763" y="3203359"/>
                    <a:ext cx="420263" cy="1015636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20D94BFD-4311-D94E-BA3F-3A83E49306D6}"/>
                      </a:ext>
                    </a:extLst>
                  </p:cNvPr>
                  <p:cNvSpPr txBox="1"/>
                  <p:nvPr/>
                </p:nvSpPr>
                <p:spPr>
                  <a:xfrm>
                    <a:off x="1504672" y="4101697"/>
                    <a:ext cx="835945" cy="474456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txBody>
                  <a:bodyPr wrap="square" rtlCol="0" anchor="ctr" anchorCtr="0"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Without TEMPO</a:t>
                    </a: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110A0EF1-E6FD-44C5-07C4-F8FD0EB2E7F5}"/>
                      </a:ext>
                    </a:extLst>
                  </p:cNvPr>
                  <p:cNvSpPr txBox="1"/>
                  <p:nvPr/>
                </p:nvSpPr>
                <p:spPr>
                  <a:xfrm>
                    <a:off x="4146825" y="4101697"/>
                    <a:ext cx="823689" cy="474456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txBody>
                  <a:bodyPr wrap="square" rtlCol="0" anchor="ctr" anchorCtr="0"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With TEMPO</a:t>
                    </a:r>
                  </a:p>
                </p:txBody>
              </p:sp>
            </p:grpSp>
          </p:grp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17F18498-FA06-02D0-10EE-D191DF9512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3965" y="2235188"/>
                <a:ext cx="0" cy="401995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3E03764-F476-75F4-88C3-9ED824ECF8F9}"/>
                </a:ext>
              </a:extLst>
            </p:cNvPr>
            <p:cNvSpPr txBox="1"/>
            <p:nvPr/>
          </p:nvSpPr>
          <p:spPr>
            <a:xfrm>
              <a:off x="1717242" y="1829642"/>
              <a:ext cx="24928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Park et al., 2025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6062309-C935-591D-9815-C9C0247DB1E5}"/>
              </a:ext>
            </a:extLst>
          </p:cNvPr>
          <p:cNvSpPr txBox="1"/>
          <p:nvPr/>
        </p:nvSpPr>
        <p:spPr>
          <a:xfrm>
            <a:off x="538526" y="3520325"/>
            <a:ext cx="517307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!</a:t>
            </a:r>
          </a:p>
        </p:txBody>
      </p:sp>
    </p:spTree>
    <p:extLst>
      <p:ext uri="{BB962C8B-B14F-4D97-AF65-F5344CB8AC3E}">
        <p14:creationId xmlns:p14="http://schemas.microsoft.com/office/powerpoint/2010/main" val="116379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369DE4-F7EB-9502-C536-54C0057A9576}"/>
              </a:ext>
            </a:extLst>
          </p:cNvPr>
          <p:cNvSpPr txBox="1"/>
          <p:nvPr/>
        </p:nvSpPr>
        <p:spPr>
          <a:xfrm>
            <a:off x="6577149" y="1402881"/>
            <a:ext cx="2602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Data collocation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65AE3EF-518E-78E6-FA95-B9B29E7D7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0" y="51266"/>
            <a:ext cx="11426641" cy="930281"/>
          </a:xfrm>
        </p:spPr>
        <p:txBody>
          <a:bodyPr anchor="t">
            <a:no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PM</a:t>
            </a:r>
            <a:r>
              <a:rPr lang="en-US" sz="2000" b="1" baseline="-25000" dirty="0">
                <a:solidFill>
                  <a:schemeClr val="bg1">
                    <a:lumMod val="85000"/>
                  </a:schemeClr>
                </a:solidFill>
              </a:rPr>
              <a:t>2.5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 estimation using machine learning from GOES-R and TEMPO over CONUS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Schematic diagram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B9887D-F30E-AD03-734E-E5E3BF6382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3150" y="1112028"/>
            <a:ext cx="5588757" cy="5694706"/>
          </a:xfrm>
          <a:prstGeom prst="rect">
            <a:avLst/>
          </a:prstGeom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71F007E5-8414-91CD-6C81-43A1E77AE11E}"/>
              </a:ext>
            </a:extLst>
          </p:cNvPr>
          <p:cNvSpPr/>
          <p:nvPr/>
        </p:nvSpPr>
        <p:spPr>
          <a:xfrm>
            <a:off x="6195258" y="1155107"/>
            <a:ext cx="282633" cy="2475600"/>
          </a:xfrm>
          <a:prstGeom prst="rightBrace">
            <a:avLst>
              <a:gd name="adj1" fmla="val 8333"/>
              <a:gd name="adj2" fmla="val 18215"/>
            </a:avLst>
          </a:prstGeom>
          <a:ln>
            <a:solidFill>
              <a:srgbClr val="2A70C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70B1AB-31FE-E224-3885-C58A1CDFA7A1}"/>
              </a:ext>
            </a:extLst>
          </p:cNvPr>
          <p:cNvSpPr txBox="1"/>
          <p:nvPr/>
        </p:nvSpPr>
        <p:spPr>
          <a:xfrm>
            <a:off x="6577148" y="3840452"/>
            <a:ext cx="2943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Model development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16D2617A-5B11-C1FA-BD52-03E0A2512046}"/>
              </a:ext>
            </a:extLst>
          </p:cNvPr>
          <p:cNvSpPr/>
          <p:nvPr/>
        </p:nvSpPr>
        <p:spPr>
          <a:xfrm>
            <a:off x="6195258" y="3700800"/>
            <a:ext cx="282633" cy="1606306"/>
          </a:xfrm>
          <a:prstGeom prst="rightBrace">
            <a:avLst>
              <a:gd name="adj1" fmla="val 8333"/>
              <a:gd name="adj2" fmla="val 22724"/>
            </a:avLst>
          </a:prstGeom>
          <a:ln>
            <a:solidFill>
              <a:srgbClr val="2A70C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B0D445-D295-831B-7812-A891C2CCFBEE}"/>
              </a:ext>
            </a:extLst>
          </p:cNvPr>
          <p:cNvSpPr txBox="1"/>
          <p:nvPr/>
        </p:nvSpPr>
        <p:spPr>
          <a:xfrm>
            <a:off x="6577148" y="1802991"/>
            <a:ext cx="5417628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1-year (2023.08.02 – 2024.07.31) data were used for this study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TEMPO radiance: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354nm, 388nm, 412nm, 443nm, 490nm, 550nm, 670nm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Additionally used ABI FRP data as input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36C298-AC7D-5541-336F-3A7A5D0E0702}"/>
              </a:ext>
            </a:extLst>
          </p:cNvPr>
          <p:cNvSpPr txBox="1"/>
          <p:nvPr/>
        </p:nvSpPr>
        <p:spPr>
          <a:xfrm>
            <a:off x="6577148" y="4184510"/>
            <a:ext cx="5417628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Dataset were randomly divided 80%, 20%, and 10% for training, validation, and test sets</a:t>
            </a:r>
          </a:p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Deep Nural Network (DNN) were used as main model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52712A-53BC-4A20-9B65-53C49EA582CF}"/>
              </a:ext>
            </a:extLst>
          </p:cNvPr>
          <p:cNvSpPr txBox="1"/>
          <p:nvPr/>
        </p:nvSpPr>
        <p:spPr>
          <a:xfrm>
            <a:off x="6577148" y="5561202"/>
            <a:ext cx="4901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Spatiotemporal analysis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37A1F30D-D339-27AE-8472-0DDBCC15217F}"/>
              </a:ext>
            </a:extLst>
          </p:cNvPr>
          <p:cNvSpPr/>
          <p:nvPr/>
        </p:nvSpPr>
        <p:spPr>
          <a:xfrm>
            <a:off x="6195258" y="5405962"/>
            <a:ext cx="282633" cy="1400772"/>
          </a:xfrm>
          <a:prstGeom prst="rightBrace">
            <a:avLst>
              <a:gd name="adj1" fmla="val 8333"/>
              <a:gd name="adj2" fmla="val 24750"/>
            </a:avLst>
          </a:prstGeom>
          <a:ln>
            <a:solidFill>
              <a:srgbClr val="2A70C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41AAFD-F9E6-BC90-B589-67C33C5F5E93}"/>
              </a:ext>
            </a:extLst>
          </p:cNvPr>
          <p:cNvSpPr txBox="1"/>
          <p:nvPr/>
        </p:nvSpPr>
        <p:spPr>
          <a:xfrm>
            <a:off x="6577148" y="5961312"/>
            <a:ext cx="5417628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indent="-30481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High PM</a:t>
            </a:r>
            <a:r>
              <a:rPr lang="en-US" altLang="ko-KR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concentration cases</a:t>
            </a:r>
          </a:p>
        </p:txBody>
      </p:sp>
    </p:spTree>
    <p:extLst>
      <p:ext uri="{BB962C8B-B14F-4D97-AF65-F5344CB8AC3E}">
        <p14:creationId xmlns:p14="http://schemas.microsoft.com/office/powerpoint/2010/main" val="280782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3CCD3242-96BA-21EF-8098-E00F63A0BD8F}"/>
              </a:ext>
            </a:extLst>
          </p:cNvPr>
          <p:cNvSpPr txBox="1">
            <a:spLocks/>
          </p:cNvSpPr>
          <p:nvPr/>
        </p:nvSpPr>
        <p:spPr>
          <a:xfrm>
            <a:off x="167951" y="51266"/>
            <a:ext cx="10878990" cy="930281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Arial" charset="0"/>
                <a:cs typeface="Arial"/>
              </a:defRPr>
            </a:lvl1pPr>
            <a:lvl2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2pPr>
            <a:lvl3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3pPr>
            <a:lvl4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4pPr>
            <a:lvl5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5pPr>
            <a:lvl6pPr marL="4572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6pPr>
            <a:lvl7pPr marL="9144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7pPr>
            <a:lvl8pPr marL="13716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8pPr>
            <a:lvl9pPr marL="18288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9pPr>
          </a:lstStyle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PM</a:t>
            </a:r>
            <a:r>
              <a:rPr lang="en-US" sz="2000" b="1" baseline="-25000" dirty="0">
                <a:solidFill>
                  <a:schemeClr val="bg1">
                    <a:lumMod val="85000"/>
                  </a:schemeClr>
                </a:solidFill>
              </a:rPr>
              <a:t>2.5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 estimation using machine learning from GOES-R and TEMPO over CONUS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Overall Model performance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3818F4-63BB-66CB-0BC6-4B2D665E65BA}"/>
              </a:ext>
            </a:extLst>
          </p:cNvPr>
          <p:cNvGrpSpPr/>
          <p:nvPr/>
        </p:nvGrpSpPr>
        <p:grpSpPr>
          <a:xfrm>
            <a:off x="0" y="1123054"/>
            <a:ext cx="8398901" cy="5601658"/>
            <a:chOff x="91956" y="1113776"/>
            <a:chExt cx="9639691" cy="642920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B85BD33-665A-C8DD-BF8D-41D538BEA772}"/>
                </a:ext>
              </a:extLst>
            </p:cNvPr>
            <p:cNvGrpSpPr/>
            <p:nvPr/>
          </p:nvGrpSpPr>
          <p:grpSpPr>
            <a:xfrm>
              <a:off x="91956" y="1123937"/>
              <a:ext cx="9639691" cy="6419048"/>
              <a:chOff x="12090685" y="1221630"/>
              <a:chExt cx="9639691" cy="641904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D551A22-2AFB-A335-139D-F378014B59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12090685" y="1221630"/>
                <a:ext cx="3817371" cy="3181142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2C93DB1-DE07-889E-44D9-E31F40EDDD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14976875" y="1221630"/>
                <a:ext cx="3817371" cy="3181142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4603C840-513C-C603-5F76-A27467C7BB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17913005" y="1221630"/>
                <a:ext cx="3817371" cy="3181142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41B90B00-ACCD-8E7D-552B-34E4524002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313" t="9766" r="-313"/>
              <a:stretch>
                <a:fillRect/>
              </a:stretch>
            </p:blipFill>
            <p:spPr>
              <a:xfrm>
                <a:off x="12090685" y="4770222"/>
                <a:ext cx="3817371" cy="2870456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E67A4146-DCB0-76E5-E4C2-E0A7037ADD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311" t="9766" r="-311"/>
              <a:stretch>
                <a:fillRect/>
              </a:stretch>
            </p:blipFill>
            <p:spPr>
              <a:xfrm>
                <a:off x="14979194" y="4770223"/>
                <a:ext cx="3817371" cy="2870455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E32B21ED-93D0-7641-CCD2-6C63CEFEF3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172" t="9766" r="-172"/>
              <a:stretch>
                <a:fillRect/>
              </a:stretch>
            </p:blipFill>
            <p:spPr>
              <a:xfrm>
                <a:off x="17903452" y="4770221"/>
                <a:ext cx="3817371" cy="2870455"/>
              </a:xfrm>
              <a:prstGeom prst="rect">
                <a:avLst/>
              </a:prstGeom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A4D6F71-8694-0368-1D07-394E03D9CDDF}"/>
                  </a:ext>
                </a:extLst>
              </p:cNvPr>
              <p:cNvSpPr/>
              <p:nvPr/>
            </p:nvSpPr>
            <p:spPr>
              <a:xfrm>
                <a:off x="12548367" y="4768648"/>
                <a:ext cx="2407647" cy="677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54D1080-0FC8-62BA-35E3-74FCE3BE9368}"/>
                  </a:ext>
                </a:extLst>
              </p:cNvPr>
              <p:cNvSpPr/>
              <p:nvPr/>
            </p:nvSpPr>
            <p:spPr>
              <a:xfrm>
                <a:off x="15464543" y="4768648"/>
                <a:ext cx="2407647" cy="677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E51A8AC-E9D2-AF55-2786-6CFAF087F730}"/>
                  </a:ext>
                </a:extLst>
              </p:cNvPr>
              <p:cNvSpPr/>
              <p:nvPr/>
            </p:nvSpPr>
            <p:spPr>
              <a:xfrm>
                <a:off x="18422830" y="4770392"/>
                <a:ext cx="2407647" cy="677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384F50-4304-B17F-31B8-D4192BF94200}"/>
                </a:ext>
              </a:extLst>
            </p:cNvPr>
            <p:cNvSpPr txBox="1"/>
            <p:nvPr/>
          </p:nvSpPr>
          <p:spPr>
            <a:xfrm>
              <a:off x="550430" y="1113776"/>
              <a:ext cx="2379730" cy="3847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Training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E14F90C-F76B-D5CA-EC09-652EADBCF7CD}"/>
                </a:ext>
              </a:extLst>
            </p:cNvPr>
            <p:cNvSpPr txBox="1"/>
            <p:nvPr/>
          </p:nvSpPr>
          <p:spPr>
            <a:xfrm>
              <a:off x="3524706" y="1113776"/>
              <a:ext cx="2418573" cy="3847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Validation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249DB5B-1252-02AC-6FF5-B19367AFF1AD}"/>
                </a:ext>
              </a:extLst>
            </p:cNvPr>
            <p:cNvSpPr txBox="1"/>
            <p:nvPr/>
          </p:nvSpPr>
          <p:spPr>
            <a:xfrm>
              <a:off x="6458423" y="1113776"/>
              <a:ext cx="2327552" cy="3847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Test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9803429-B2EF-5DD1-EAFA-7E75824524A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059036" y="1201653"/>
            <a:ext cx="4132963" cy="27553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56ADF4-D7AC-6A5F-F46A-B752BDFAE63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057016" y="3972888"/>
            <a:ext cx="4132963" cy="27553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C4D91D-AB4A-FD77-0BD0-BC92293551AE}"/>
              </a:ext>
            </a:extLst>
          </p:cNvPr>
          <p:cNvSpPr txBox="1"/>
          <p:nvPr/>
        </p:nvSpPr>
        <p:spPr>
          <a:xfrm>
            <a:off x="1128018" y="6031170"/>
            <a:ext cx="1886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With  FRP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E43EFA-20D1-3527-A914-54BBE88C45FB}"/>
              </a:ext>
            </a:extLst>
          </p:cNvPr>
          <p:cNvSpPr txBox="1"/>
          <p:nvPr/>
        </p:nvSpPr>
        <p:spPr>
          <a:xfrm>
            <a:off x="8635066" y="1527159"/>
            <a:ext cx="1886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Without  FRP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334892-DF88-8BFB-9B8C-14CAEE9C8606}"/>
              </a:ext>
            </a:extLst>
          </p:cNvPr>
          <p:cNvSpPr txBox="1"/>
          <p:nvPr/>
        </p:nvSpPr>
        <p:spPr>
          <a:xfrm>
            <a:off x="8635066" y="4246217"/>
            <a:ext cx="1886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With  FRP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CC0F93-1F45-8017-F247-0BACED6F04E1}"/>
              </a:ext>
            </a:extLst>
          </p:cNvPr>
          <p:cNvSpPr txBox="1"/>
          <p:nvPr/>
        </p:nvSpPr>
        <p:spPr>
          <a:xfrm>
            <a:off x="1053319" y="3265691"/>
            <a:ext cx="1886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Without  FRP</a:t>
            </a:r>
          </a:p>
        </p:txBody>
      </p:sp>
    </p:spTree>
    <p:extLst>
      <p:ext uri="{BB962C8B-B14F-4D97-AF65-F5344CB8AC3E}">
        <p14:creationId xmlns:p14="http://schemas.microsoft.com/office/powerpoint/2010/main" val="1244023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65E0D-3FBA-4CA2-8DC1-DF259B175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36AF597E-2949-B7AD-E950-84CAC7FF65B3}"/>
              </a:ext>
            </a:extLst>
          </p:cNvPr>
          <p:cNvSpPr txBox="1">
            <a:spLocks/>
          </p:cNvSpPr>
          <p:nvPr/>
        </p:nvSpPr>
        <p:spPr>
          <a:xfrm>
            <a:off x="167951" y="51266"/>
            <a:ext cx="10878990" cy="930281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Arial" charset="0"/>
                <a:cs typeface="Arial"/>
              </a:defRPr>
            </a:lvl1pPr>
            <a:lvl2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2pPr>
            <a:lvl3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3pPr>
            <a:lvl4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4pPr>
            <a:lvl5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5pPr>
            <a:lvl6pPr marL="4572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6pPr>
            <a:lvl7pPr marL="9144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7pPr>
            <a:lvl8pPr marL="13716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8pPr>
            <a:lvl9pPr marL="18288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9pPr>
          </a:lstStyle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PM</a:t>
            </a:r>
            <a:r>
              <a:rPr lang="en-US" sz="2000" b="1" baseline="-25000" dirty="0">
                <a:solidFill>
                  <a:schemeClr val="bg1">
                    <a:lumMod val="85000"/>
                  </a:schemeClr>
                </a:solidFill>
              </a:rPr>
              <a:t>2.5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 estimation using machine learning from GOES-R and TEMPO over CONUS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Overall Model performance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DA29739-FDE6-EDD6-665C-BE2EC6BFEEC0}"/>
              </a:ext>
            </a:extLst>
          </p:cNvPr>
          <p:cNvGrpSpPr/>
          <p:nvPr/>
        </p:nvGrpSpPr>
        <p:grpSpPr>
          <a:xfrm>
            <a:off x="335902" y="1322695"/>
            <a:ext cx="11856098" cy="5172856"/>
            <a:chOff x="335902" y="1322695"/>
            <a:chExt cx="11856098" cy="51728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CC47AB-6B76-DBF0-A32E-DE91A59D3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35902" y="1322695"/>
              <a:ext cx="6207427" cy="5172855"/>
            </a:xfrm>
            <a:prstGeom prst="rect">
              <a:avLst/>
            </a:prstGeom>
          </p:spPr>
        </p:pic>
        <p:pic>
          <p:nvPicPr>
            <p:cNvPr id="3" name="Picture 2" descr="Chart&#10;&#10;AI-generated content may be incorrect.">
              <a:extLst>
                <a:ext uri="{FF2B5EF4-FFF2-40B4-BE49-F238E27FC236}">
                  <a16:creationId xmlns:a16="http://schemas.microsoft.com/office/drawing/2014/main" id="{9D7D3EFF-0D76-5FD7-F911-1928931FF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84573" y="1322695"/>
              <a:ext cx="6207427" cy="51728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1310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35E09-46A1-5819-5458-24D5AA2BB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F1F0271B-35BA-B833-0DAA-598E89E132D2}"/>
              </a:ext>
            </a:extLst>
          </p:cNvPr>
          <p:cNvSpPr txBox="1">
            <a:spLocks/>
          </p:cNvSpPr>
          <p:nvPr/>
        </p:nvSpPr>
        <p:spPr>
          <a:xfrm>
            <a:off x="167951" y="51266"/>
            <a:ext cx="10878990" cy="930281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Arial" charset="0"/>
                <a:cs typeface="Arial"/>
              </a:defRPr>
            </a:lvl1pPr>
            <a:lvl2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2pPr>
            <a:lvl3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3pPr>
            <a:lvl4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4pPr>
            <a:lvl5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5pPr>
            <a:lvl6pPr marL="4572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6pPr>
            <a:lvl7pPr marL="9144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7pPr>
            <a:lvl8pPr marL="13716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8pPr>
            <a:lvl9pPr marL="18288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9pPr>
          </a:lstStyle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PM</a:t>
            </a:r>
            <a:r>
              <a:rPr lang="en-US" sz="2000" b="1" baseline="-25000" dirty="0">
                <a:solidFill>
                  <a:schemeClr val="bg1">
                    <a:lumMod val="85000"/>
                  </a:schemeClr>
                </a:solidFill>
              </a:rPr>
              <a:t>2.5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 estimation using machine learning from GOES-R and TEMPO over CONUS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Model performance by month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66C810-C833-4125-D32D-D81CD04DF1B4}"/>
              </a:ext>
            </a:extLst>
          </p:cNvPr>
          <p:cNvGrpSpPr/>
          <p:nvPr/>
        </p:nvGrpSpPr>
        <p:grpSpPr>
          <a:xfrm>
            <a:off x="45093" y="1325346"/>
            <a:ext cx="12035702" cy="5498206"/>
            <a:chOff x="-16692" y="1300632"/>
            <a:chExt cx="12035702" cy="54982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72C682F-E077-05DE-0F2E-3EB5AADB8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80215" y="4021626"/>
              <a:ext cx="6943032" cy="277721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F634090-604F-86CC-E03A-D1CC07E5F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480215" y="1300633"/>
              <a:ext cx="6943032" cy="277721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915FFB-F98F-EE1B-58B0-B99AE4476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1" t="-476" r="24106" b="476"/>
            <a:stretch>
              <a:fillRect/>
            </a:stretch>
          </p:blipFill>
          <p:spPr>
            <a:xfrm>
              <a:off x="6755273" y="1300632"/>
              <a:ext cx="5263737" cy="277721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27577E-660E-08B2-EEF3-2793AA79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1" t="-483" r="24106" b="483"/>
            <a:stretch>
              <a:fillRect/>
            </a:stretch>
          </p:blipFill>
          <p:spPr>
            <a:xfrm>
              <a:off x="6755273" y="4008218"/>
              <a:ext cx="5263737" cy="277721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DB79B1-1AA7-6784-CB9A-FE1799352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76970" t="6980" r="1495" b="67464"/>
            <a:stretch>
              <a:fillRect/>
            </a:stretch>
          </p:blipFill>
          <p:spPr>
            <a:xfrm>
              <a:off x="-16692" y="1509169"/>
              <a:ext cx="1495150" cy="7097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C7B5093-003E-6039-34D3-5E9BC7F05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76970" t="6980" r="1495" b="67464"/>
            <a:stretch>
              <a:fillRect/>
            </a:stretch>
          </p:blipFill>
          <p:spPr>
            <a:xfrm>
              <a:off x="0" y="4085792"/>
              <a:ext cx="1495150" cy="70975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0495DAC-8C93-D1B6-10BC-5C7966E571A7}"/>
              </a:ext>
            </a:extLst>
          </p:cNvPr>
          <p:cNvGrpSpPr/>
          <p:nvPr/>
        </p:nvGrpSpPr>
        <p:grpSpPr>
          <a:xfrm>
            <a:off x="45093" y="1326217"/>
            <a:ext cx="12035702" cy="5498206"/>
            <a:chOff x="-16692" y="1300632"/>
            <a:chExt cx="12035702" cy="549820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F87E1B2-6F1A-1F12-1AEC-C8E0DCBCE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480216" y="4021626"/>
              <a:ext cx="6943030" cy="277721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1991232-55B0-B624-FCC7-ED5800489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480215" y="1300633"/>
              <a:ext cx="6943032" cy="277721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4100E27-6530-87A6-C115-3F4090639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81" r="24105"/>
            <a:stretch>
              <a:fillRect/>
            </a:stretch>
          </p:blipFill>
          <p:spPr>
            <a:xfrm>
              <a:off x="6755273" y="1300632"/>
              <a:ext cx="5263737" cy="277721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42B0A2F-AD54-229F-C2D7-449FFBB45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81" t="-451" r="24105" b="451"/>
            <a:stretch>
              <a:fillRect/>
            </a:stretch>
          </p:blipFill>
          <p:spPr>
            <a:xfrm>
              <a:off x="6755273" y="4008218"/>
              <a:ext cx="5263737" cy="277721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1F662D2-A5A4-2CDE-E67E-4D26D91AE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76970" t="6980" r="1495" b="67464"/>
            <a:stretch>
              <a:fillRect/>
            </a:stretch>
          </p:blipFill>
          <p:spPr>
            <a:xfrm>
              <a:off x="-16692" y="1509169"/>
              <a:ext cx="1495150" cy="70975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D64D06A-4BE8-894C-CAFB-E9DD16167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76970" t="6980" r="1495" b="67464"/>
            <a:stretch>
              <a:fillRect/>
            </a:stretch>
          </p:blipFill>
          <p:spPr>
            <a:xfrm>
              <a:off x="0" y="4085792"/>
              <a:ext cx="1495150" cy="70975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5ECC107-DCCC-A8D1-2189-D071A0CEFE96}"/>
              </a:ext>
            </a:extLst>
          </p:cNvPr>
          <p:cNvSpPr txBox="1"/>
          <p:nvPr/>
        </p:nvSpPr>
        <p:spPr>
          <a:xfrm>
            <a:off x="-271400" y="1058314"/>
            <a:ext cx="2379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test set</a:t>
            </a:r>
          </a:p>
        </p:txBody>
      </p:sp>
    </p:spTree>
    <p:extLst>
      <p:ext uri="{BB962C8B-B14F-4D97-AF65-F5344CB8AC3E}">
        <p14:creationId xmlns:p14="http://schemas.microsoft.com/office/powerpoint/2010/main" val="350148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F33EA-F2FA-DE7A-EC2C-8FAC3FBF6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A05F6C0E-9288-4443-728C-4E4A0D80B55C}"/>
              </a:ext>
            </a:extLst>
          </p:cNvPr>
          <p:cNvSpPr txBox="1">
            <a:spLocks/>
          </p:cNvSpPr>
          <p:nvPr/>
        </p:nvSpPr>
        <p:spPr>
          <a:xfrm>
            <a:off x="167951" y="51266"/>
            <a:ext cx="10878990" cy="930281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Arial" charset="0"/>
                <a:cs typeface="Arial"/>
              </a:defRPr>
            </a:lvl1pPr>
            <a:lvl2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2pPr>
            <a:lvl3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3pPr>
            <a:lvl4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4pPr>
            <a:lvl5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5pPr>
            <a:lvl6pPr marL="4572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6pPr>
            <a:lvl7pPr marL="9144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7pPr>
            <a:lvl8pPr marL="13716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8pPr>
            <a:lvl9pPr marL="18288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9pPr>
          </a:lstStyle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PM</a:t>
            </a:r>
            <a:r>
              <a:rPr lang="en-US" sz="2000" b="1" baseline="-25000" dirty="0">
                <a:solidFill>
                  <a:schemeClr val="bg1">
                    <a:lumMod val="85000"/>
                  </a:schemeClr>
                </a:solidFill>
              </a:rPr>
              <a:t>2.5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 estimation using machine learning from GOES-R and TEMPO over CONUS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Variable importance using SHAP (XAI)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BE7FB4-BCF2-8862-DCEA-F5E0875922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1181" y="1115367"/>
            <a:ext cx="4318710" cy="57426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8DB566-0F33-CEA3-5578-39A8470B9DD7}"/>
              </a:ext>
            </a:extLst>
          </p:cNvPr>
          <p:cNvSpPr/>
          <p:nvPr/>
        </p:nvSpPr>
        <p:spPr>
          <a:xfrm>
            <a:off x="97614" y="1271632"/>
            <a:ext cx="4896418" cy="2392457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914757-91E7-5657-6686-41E49FD89573}"/>
              </a:ext>
            </a:extLst>
          </p:cNvPr>
          <p:cNvGrpSpPr/>
          <p:nvPr/>
        </p:nvGrpSpPr>
        <p:grpSpPr>
          <a:xfrm>
            <a:off x="5083585" y="1678499"/>
            <a:ext cx="6989347" cy="4881062"/>
            <a:chOff x="5063460" y="1467945"/>
            <a:chExt cx="6989347" cy="488106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07B8F0E-16A2-CFCB-71C7-DB480C9F3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063460" y="1477647"/>
              <a:ext cx="3500010" cy="234292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0B2A819-7C7A-0680-6B7A-FBB664179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574140" y="1467945"/>
              <a:ext cx="3478667" cy="23623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0474939-667F-5E61-27C9-7B88C284F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088822" y="3986682"/>
              <a:ext cx="3449284" cy="23623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E512302-2A57-E29B-DBA0-AE2FB5C2D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8588831" y="3986682"/>
              <a:ext cx="3449284" cy="23623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0DEA14C-DE0D-EE18-EA2E-80D205EF86CB}"/>
                </a:ext>
              </a:extLst>
            </p:cNvPr>
            <p:cNvSpPr txBox="1"/>
            <p:nvPr/>
          </p:nvSpPr>
          <p:spPr>
            <a:xfrm>
              <a:off x="6356096" y="3165071"/>
              <a:ext cx="1840502" cy="338554"/>
            </a:xfrm>
            <a:prstGeom prst="rect">
              <a:avLst/>
            </a:pr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Negative effects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2D1890-4386-992B-8DF9-54952CE59838}"/>
                </a:ext>
              </a:extLst>
            </p:cNvPr>
            <p:cNvSpPr txBox="1"/>
            <p:nvPr/>
          </p:nvSpPr>
          <p:spPr>
            <a:xfrm>
              <a:off x="9856106" y="3165071"/>
              <a:ext cx="1840502" cy="338554"/>
            </a:xfrm>
            <a:prstGeom prst="rect">
              <a:avLst/>
            </a:pr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Negative effects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F2BF229-44B9-5CA8-FD44-5F6E08CBF8C1}"/>
                </a:ext>
              </a:extLst>
            </p:cNvPr>
            <p:cNvSpPr txBox="1"/>
            <p:nvPr/>
          </p:nvSpPr>
          <p:spPr>
            <a:xfrm>
              <a:off x="6356096" y="5641380"/>
              <a:ext cx="1840502" cy="338554"/>
            </a:xfrm>
            <a:prstGeom prst="rect">
              <a:avLst/>
            </a:pr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Positive effects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7EE86A-3A68-00D7-DEC1-8EFDCB9F48A0}"/>
                </a:ext>
              </a:extLst>
            </p:cNvPr>
            <p:cNvSpPr txBox="1"/>
            <p:nvPr/>
          </p:nvSpPr>
          <p:spPr>
            <a:xfrm>
              <a:off x="9856106" y="5641380"/>
              <a:ext cx="1840502" cy="338554"/>
            </a:xfrm>
            <a:prstGeom prst="rect">
              <a:avLst/>
            </a:pr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Positive effects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E364B0-D25C-E69B-8C15-22186DA64994}"/>
              </a:ext>
            </a:extLst>
          </p:cNvPr>
          <p:cNvSpPr txBox="1"/>
          <p:nvPr/>
        </p:nvSpPr>
        <p:spPr>
          <a:xfrm>
            <a:off x="5466469" y="1248772"/>
            <a:ext cx="6725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Dependence plot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36324-74D4-8E66-5714-6E7805F72AF3}"/>
              </a:ext>
            </a:extLst>
          </p:cNvPr>
          <p:cNvSpPr txBox="1"/>
          <p:nvPr/>
        </p:nvSpPr>
        <p:spPr>
          <a:xfrm>
            <a:off x="1414459" y="3830202"/>
            <a:ext cx="4681541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The top four most important features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were all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TEMPO radiance variables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highlighting their dominant role in the model.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4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5392A-6025-96EA-12BE-7ACB31555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51E009B-0E6B-7696-CDA1-EE1D8111192B}"/>
              </a:ext>
            </a:extLst>
          </p:cNvPr>
          <p:cNvSpPr txBox="1">
            <a:spLocks/>
          </p:cNvSpPr>
          <p:nvPr/>
        </p:nvSpPr>
        <p:spPr>
          <a:xfrm>
            <a:off x="167950" y="51266"/>
            <a:ext cx="11858145" cy="930281"/>
          </a:xfrm>
          <a:prstGeom prst="rect">
            <a:avLst/>
          </a:prstGeom>
        </p:spPr>
        <p:txBody>
          <a:bodyPr vert="horz" lIns="121899" tIns="60949" rIns="121899" bIns="60949" rtlCol="0" anchor="t">
            <a:noAutofit/>
          </a:bodyPr>
          <a:lstStyle>
            <a:lvl1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Arial" charset="0"/>
                <a:cs typeface="Arial"/>
              </a:defRPr>
            </a:lvl1pPr>
            <a:lvl2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2pPr>
            <a:lvl3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3pPr>
            <a:lvl4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4pPr>
            <a:lvl5pPr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5pPr>
            <a:lvl6pPr marL="4572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6pPr>
            <a:lvl7pPr marL="9144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7pPr>
            <a:lvl8pPr marL="13716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8pPr>
            <a:lvl9pPr marL="1828800" algn="l" defTabSz="6096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entury Gothic" charset="0"/>
                <a:ea typeface="Arial" charset="0"/>
                <a:cs typeface="Arial" charset="0"/>
              </a:defRPr>
            </a:lvl9pPr>
          </a:lstStyle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PM</a:t>
            </a:r>
            <a:r>
              <a:rPr lang="en-US" sz="2000" b="1" baseline="-25000" dirty="0">
                <a:solidFill>
                  <a:schemeClr val="bg1">
                    <a:lumMod val="85000"/>
                  </a:schemeClr>
                </a:solidFill>
              </a:rPr>
              <a:t>2.5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 estimation using machine learning from GOES-R and TEMPO over CONUS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Seasonal distribution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374251-FFCC-13E3-4F51-93D814A92F6A}"/>
              </a:ext>
            </a:extLst>
          </p:cNvPr>
          <p:cNvGrpSpPr/>
          <p:nvPr/>
        </p:nvGrpSpPr>
        <p:grpSpPr>
          <a:xfrm>
            <a:off x="83975" y="1238694"/>
            <a:ext cx="12024050" cy="5456762"/>
            <a:chOff x="256960" y="1116774"/>
            <a:chExt cx="11751740" cy="5333182"/>
          </a:xfrm>
        </p:grpSpPr>
        <p:pic>
          <p:nvPicPr>
            <p:cNvPr id="32" name="Picture 31" descr="Map&#10;&#10;AI-generated content may be incorrect.">
              <a:extLst>
                <a:ext uri="{FF2B5EF4-FFF2-40B4-BE49-F238E27FC236}">
                  <a16:creationId xmlns:a16="http://schemas.microsoft.com/office/drawing/2014/main" id="{6CF11DB7-3FA1-3138-892A-3DCE658F8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960" y="1116775"/>
              <a:ext cx="5839040" cy="2666591"/>
            </a:xfrm>
            <a:prstGeom prst="rect">
              <a:avLst/>
            </a:prstGeom>
          </p:spPr>
        </p:pic>
        <p:pic>
          <p:nvPicPr>
            <p:cNvPr id="38" name="Picture 37" descr="Map&#10;&#10;AI-generated content may be incorrect.">
              <a:extLst>
                <a:ext uri="{FF2B5EF4-FFF2-40B4-BE49-F238E27FC236}">
                  <a16:creationId xmlns:a16="http://schemas.microsoft.com/office/drawing/2014/main" id="{60A2491A-8F67-3AD1-2917-614660DE9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9660" y="1116774"/>
              <a:ext cx="5839040" cy="2666591"/>
            </a:xfrm>
            <a:prstGeom prst="rect">
              <a:avLst/>
            </a:prstGeom>
          </p:spPr>
        </p:pic>
        <p:pic>
          <p:nvPicPr>
            <p:cNvPr id="36" name="Picture 35" descr="Map&#10;&#10;AI-generated content may be incorrect.">
              <a:extLst>
                <a:ext uri="{FF2B5EF4-FFF2-40B4-BE49-F238E27FC236}">
                  <a16:creationId xmlns:a16="http://schemas.microsoft.com/office/drawing/2014/main" id="{78424384-C415-1AE2-F8E2-5E3050963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960" y="3783365"/>
              <a:ext cx="5839040" cy="2666591"/>
            </a:xfrm>
            <a:prstGeom prst="rect">
              <a:avLst/>
            </a:prstGeom>
          </p:spPr>
        </p:pic>
        <p:pic>
          <p:nvPicPr>
            <p:cNvPr id="34" name="Picture 33" descr="Map&#10;&#10;AI-generated content may be incorrect.">
              <a:extLst>
                <a:ext uri="{FF2B5EF4-FFF2-40B4-BE49-F238E27FC236}">
                  <a16:creationId xmlns:a16="http://schemas.microsoft.com/office/drawing/2014/main" id="{C1D954C3-7DDE-C17A-8ED6-4422DC9FA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69660" y="3783364"/>
              <a:ext cx="5839040" cy="2666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1361179"/>
      </p:ext>
    </p:extLst>
  </p:cSld>
  <p:clrMapOvr>
    <a:masterClrMapping/>
  </p:clrMapOvr>
</p:sld>
</file>

<file path=ppt/theme/theme1.xml><?xml version="1.0" encoding="utf-8"?>
<a:theme xmlns:a="http://schemas.openxmlformats.org/drawingml/2006/main" name="logo-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0CB5C345-7A14-624A-B9E6-EC9A3AEEF391}" vid="{EE57844E-519C-4C48-819B-C3F59491A3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DDC88B2F43894EBB320614BA3E258F" ma:contentTypeVersion="3" ma:contentTypeDescription="Create a new document." ma:contentTypeScope="" ma:versionID="22a5c227b7cef1e8a1f46a7dbac94c7e">
  <xsd:schema xmlns:xsd="http://www.w3.org/2001/XMLSchema" xmlns:xs="http://www.w3.org/2001/XMLSchema" xmlns:p="http://schemas.microsoft.com/office/2006/metadata/properties" xmlns:ns2="fadad798-4e44-415f-b58f-81fee0c90f67" targetNamespace="http://schemas.microsoft.com/office/2006/metadata/properties" ma:root="true" ma:fieldsID="54ce2bbf31cb88320221c82f075a91b8" ns2:_="">
    <xsd:import namespace="fadad798-4e44-415f-b58f-81fee0c90f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dad798-4e44-415f-b58f-81fee0c90f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6D26FF6-AA85-4460-AB63-C7E7B864EA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dad798-4e44-415f-b58f-81fee0c90f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FEFE733-AE46-47CC-A2B0-F60E791CC4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F362E4-1D13-4392-BB03-B0B7BCCE77D0}">
  <ds:schemaRefs>
    <ds:schemaRef ds:uri="http://schemas.microsoft.com/office/infopath/2007/PartnerControls"/>
    <ds:schemaRef ds:uri="fadad798-4e44-415f-b58f-81fee0c90f67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ARSET</Template>
  <TotalTime>87832</TotalTime>
  <Words>950</Words>
  <Application>Microsoft Macintosh PowerPoint</Application>
  <PresentationFormat>Widescreen</PresentationFormat>
  <Paragraphs>119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-webkit-standard</vt:lpstr>
      <vt:lpstr>Arial</vt:lpstr>
      <vt:lpstr>Calibri</vt:lpstr>
      <vt:lpstr>Century Gothic</vt:lpstr>
      <vt:lpstr>Wingdings</vt:lpstr>
      <vt:lpstr>logo-v2</vt:lpstr>
      <vt:lpstr>PM2.5 estimation using machine learning from GOES-R and TEMPO over CONUS</vt:lpstr>
      <vt:lpstr>PM2.5 estimation using machine learning from GOES-R and TEMPO over CONUS Data fusion for hourly PM2.5 variations</vt:lpstr>
      <vt:lpstr>PM2.5 estimation using machine learning from GOES-R and TEMPO over CONUS 5 Months  1 Year</vt:lpstr>
      <vt:lpstr>PM2.5 estimation using machine learning from GOES-R and TEMPO over CONUS Schematic diagram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Tips to Make Slides That Communicate Your Idea</dc:title>
  <dc:creator>Elizabeth Hook</dc:creator>
  <cp:lastModifiedBy>Lynn Kennedy</cp:lastModifiedBy>
  <cp:revision>1290</cp:revision>
  <dcterms:created xsi:type="dcterms:W3CDTF">2018-02-06T19:28:25Z</dcterms:created>
  <dcterms:modified xsi:type="dcterms:W3CDTF">2025-08-22T12:37:55Z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0x010100C8DDC88B2F43894EBB320614BA3E258F</vt:lpwstr>
  </property>
</Properties>
</file>