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0.TIF" ContentType="image/tiff"/>
  <Override PartName="/ppt/media/image31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3" r:id="rId2"/>
    <p:sldId id="573" r:id="rId3"/>
    <p:sldId id="2012" r:id="rId4"/>
    <p:sldId id="385" r:id="rId5"/>
    <p:sldId id="1190" r:id="rId6"/>
    <p:sldId id="2003" r:id="rId7"/>
    <p:sldId id="2015" r:id="rId8"/>
    <p:sldId id="2014" r:id="rId9"/>
    <p:sldId id="2004" r:id="rId10"/>
    <p:sldId id="2001" r:id="rId11"/>
    <p:sldId id="2017" r:id="rId12"/>
    <p:sldId id="1191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19DA9-034A-43D4-BF49-BFF49B74C385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79073-34F8-4814-89EC-44B02D569E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366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presents the final aerosol product from GEMS, focusing on Aerosol Layer Height (ALH).</a:t>
            </a:r>
          </a:p>
          <a:p>
            <a:r>
              <a:rPr lang="en-US" altLang="ko-KR" dirty="0"/>
              <a:t>The Aerosol Layer Height is defined by the equation shown. Here, </a:t>
            </a:r>
            <a:r>
              <a:rPr lang="en-US" altLang="ko-KR" dirty="0" err="1"/>
              <a:t>ZaerZ</a:t>
            </a:r>
            <a:r>
              <a:rPr lang="en-US" altLang="ko-KR" dirty="0"/>
              <a:t>_{</a:t>
            </a:r>
            <a:r>
              <a:rPr lang="en-US" altLang="ko-KR" dirty="0" err="1"/>
              <a:t>aer</a:t>
            </a:r>
            <a:r>
              <a:rPr lang="en-US" altLang="ko-KR" dirty="0"/>
              <a:t>}</a:t>
            </a:r>
            <a:r>
              <a:rPr lang="en-US" altLang="ko-KR" dirty="0" err="1"/>
              <a:t>Zaer</a:t>
            </a:r>
            <a:r>
              <a:rPr lang="en-US" altLang="ko-KR" dirty="0"/>
              <a:t>​ is the sum of the attenuated backscatter (</a:t>
            </a:r>
            <a:r>
              <a:rPr lang="en-US" altLang="ko-KR" dirty="0" err="1"/>
              <a:t>Bsc</a:t>
            </a:r>
            <a:r>
              <a:rPr lang="en-US" altLang="ko-KR" dirty="0"/>
              <a:t>(</a:t>
            </a:r>
            <a:r>
              <a:rPr lang="en-US" altLang="ko-KR" dirty="0" err="1"/>
              <a:t>i</a:t>
            </a:r>
            <a:r>
              <a:rPr lang="en-US" altLang="ko-KR" dirty="0"/>
              <a:t>)B_{</a:t>
            </a:r>
            <a:r>
              <a:rPr lang="en-US" altLang="ko-KR" dirty="0" err="1"/>
              <a:t>sc</a:t>
            </a:r>
            <a:r>
              <a:rPr lang="en-US" altLang="ko-KR" dirty="0"/>
              <a:t>}(</a:t>
            </a:r>
            <a:r>
              <a:rPr lang="en-US" altLang="ko-KR" dirty="0" err="1"/>
              <a:t>i</a:t>
            </a:r>
            <a:r>
              <a:rPr lang="en-US" altLang="ko-KR" dirty="0"/>
              <a:t>)</a:t>
            </a:r>
            <a:r>
              <a:rPr lang="en-US" altLang="ko-KR" dirty="0" err="1"/>
              <a:t>Bsc</a:t>
            </a:r>
            <a:r>
              <a:rPr lang="en-US" altLang="ko-KR" dirty="0"/>
              <a:t>​(</a:t>
            </a:r>
            <a:r>
              <a:rPr lang="en-US" altLang="ko-KR" dirty="0" err="1"/>
              <a:t>i</a:t>
            </a:r>
            <a:r>
              <a:rPr lang="en-US" altLang="ko-KR" dirty="0"/>
              <a:t>)) at different heights (H(</a:t>
            </a:r>
            <a:r>
              <a:rPr lang="en-US" altLang="ko-KR" dirty="0" err="1"/>
              <a:t>i</a:t>
            </a:r>
            <a:r>
              <a:rPr lang="en-US" altLang="ko-KR" dirty="0"/>
              <a:t>)H(</a:t>
            </a:r>
            <a:r>
              <a:rPr lang="en-US" altLang="ko-KR" dirty="0" err="1"/>
              <a:t>i</a:t>
            </a:r>
            <a:r>
              <a:rPr lang="en-US" altLang="ko-KR" dirty="0"/>
              <a:t>)H(</a:t>
            </a:r>
            <a:r>
              <a:rPr lang="en-US" altLang="ko-KR" dirty="0" err="1"/>
              <a:t>i</a:t>
            </a:r>
            <a:r>
              <a:rPr lang="en-US" altLang="ko-KR" dirty="0"/>
              <a:t>)), normalized by the total backscatter across all layers up to 10 km from the surface. This calculation assumes a Gaussian vertical aerosol distribution with a full width half maximum (FWHM) of 1 km.</a:t>
            </a:r>
          </a:p>
          <a:p>
            <a:r>
              <a:rPr lang="en-US" altLang="ko-KR" dirty="0"/>
              <a:t>On the right, we have visual representations of aerosol layers at different heights. The graphic shows two examples: one with an aerosol layer height of 5 km and another with an aerosol layer height of 4 km.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05698-83A2-4A83-AB92-34334AFFE38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587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000" dirty="0"/>
              <a:t>This is the flowchart</a:t>
            </a:r>
          </a:p>
          <a:p>
            <a:endParaRPr lang="en-US" altLang="ko-KR" sz="1000" dirty="0"/>
          </a:p>
          <a:p>
            <a:r>
              <a:rPr lang="en-US" altLang="ko-KR" sz="1000" dirty="0"/>
              <a:t>GEMS aerosol algorithm uses level 1c data, especially at 6 wavelength that is processes with spectral binning.</a:t>
            </a:r>
          </a:p>
          <a:p>
            <a:r>
              <a:rPr lang="en-US" altLang="ko-KR" sz="1000" dirty="0"/>
              <a:t>And Look up table is made for highly absorbing fine, dust, and non-absorbing aerosol types.</a:t>
            </a:r>
          </a:p>
          <a:p>
            <a:r>
              <a:rPr lang="en-US" altLang="ko-KR" sz="1000" dirty="0"/>
              <a:t>Also, for dust type aerosol we used t-matrix to consider non-sphericity.</a:t>
            </a:r>
          </a:p>
          <a:p>
            <a:endParaRPr lang="en-US" altLang="ko-KR" sz="1000" dirty="0"/>
          </a:p>
          <a:p>
            <a:r>
              <a:rPr lang="en-US" altLang="ko-KR" sz="1000" dirty="0"/>
              <a:t>So, after preparing data for retrieval. algorithm calculates </a:t>
            </a:r>
            <a:r>
              <a:rPr lang="en-US" altLang="ko-KR" sz="1000" dirty="0" err="1"/>
              <a:t>uv</a:t>
            </a:r>
            <a:r>
              <a:rPr lang="en-US" altLang="ko-KR" sz="1000" dirty="0"/>
              <a:t> aerosol index and visible </a:t>
            </a:r>
            <a:r>
              <a:rPr lang="en-US" altLang="ko-KR" sz="1000" dirty="0" err="1"/>
              <a:t>aserosol</a:t>
            </a:r>
            <a:r>
              <a:rPr lang="en-US" altLang="ko-KR" sz="1000" dirty="0"/>
              <a:t> index first,</a:t>
            </a:r>
          </a:p>
          <a:p>
            <a:r>
              <a:rPr lang="en-US" altLang="ko-KR" sz="1000" dirty="0"/>
              <a:t>and classifies aerosol types.</a:t>
            </a:r>
          </a:p>
          <a:p>
            <a:endParaRPr lang="en-US" altLang="ko-KR" sz="1000" dirty="0"/>
          </a:p>
          <a:p>
            <a:r>
              <a:rPr lang="en-US" altLang="ko-KR" sz="1000" dirty="0"/>
              <a:t>And after pixel masking, first guess of AOD and SSA is retrieved and then final AOD, SSA, and aerosol height is retrieved with optimal estimation.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05698-83A2-4A83-AB92-34334AFFE38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221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2F388-925C-0807-AABF-CEE3FFF71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39B716C-5011-2BCD-E21D-795929AD0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08A41B-B642-7B17-4B4C-F7CC71E1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DB0C4CF-9127-125D-3BA0-0AD87CB9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925B16-4193-6BE8-3F3E-1694BDC6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4" descr="UNIST Identity | UNIST">
            <a:extLst>
              <a:ext uri="{FF2B5EF4-FFF2-40B4-BE49-F238E27FC236}">
                <a16:creationId xmlns:a16="http://schemas.microsoft.com/office/drawing/2014/main" id="{8779CE9B-5E5C-467B-4B98-87A26282F14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29835" r="19235" b="20028"/>
          <a:stretch/>
        </p:blipFill>
        <p:spPr bwMode="auto">
          <a:xfrm>
            <a:off x="5661955" y="182767"/>
            <a:ext cx="2089440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atlonal institute of environmental research">
            <a:extLst>
              <a:ext uri="{FF2B5EF4-FFF2-40B4-BE49-F238E27FC236}">
                <a16:creationId xmlns:a16="http://schemas.microsoft.com/office/drawing/2014/main" id="{23B476EB-F220-D2B3-0A28-BF8D7B9847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6045278"/>
            <a:ext cx="3380986" cy="6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ESC">
            <a:extLst>
              <a:ext uri="{FF2B5EF4-FFF2-40B4-BE49-F238E27FC236}">
                <a16:creationId xmlns:a16="http://schemas.microsoft.com/office/drawing/2014/main" id="{E50735B9-1E43-093C-9FF6-0B5C6F144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95" y="5787401"/>
            <a:ext cx="2638405" cy="94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연세대학교 미래캠퍼스 | 연세소개 | 연세상징 | UI | 시그니처">
            <a:extLst>
              <a:ext uri="{FF2B5EF4-FFF2-40B4-BE49-F238E27FC236}">
                <a16:creationId xmlns:a16="http://schemas.microsoft.com/office/drawing/2014/main" id="{A21D32A2-3B42-7224-DE8F-52571356B5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1908" r="12264" b="20136"/>
          <a:stretch/>
        </p:blipFill>
        <p:spPr bwMode="auto">
          <a:xfrm>
            <a:off x="8003113" y="221192"/>
            <a:ext cx="3844896" cy="7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7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F4B28-C0E7-9C69-A1DF-57DA608B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6987304-EE8C-59BE-E9D7-6A21777FD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258B2A-641B-9E5B-D19F-A2901158D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FB5C7C-CA9C-3823-C0E7-A6535617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F707D63-CB7C-3F19-B303-DD5F1F12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217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05F4B69-99CB-4749-02A6-D2BE2DF1EF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29A263C-6E76-F19A-6F02-A41E06B6E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5B0FAFE-26BA-89F7-44B9-E66642C4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925F388-331D-C17F-FD0D-C7BFB090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3356F8-0509-AB67-6E5E-C66157E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244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B86023-22A6-5E3E-811C-51BA4FC6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E678E85-D371-D331-CCB6-3652AB963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D7194B-373A-8218-9E0B-D57F6695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4B3F7E-5167-CE20-4F3E-0B769E2A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82E3E9-161A-9224-E23C-A362933C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877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32D2AB-51AC-9023-C4FB-99F1D0D5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2958653-D652-A112-BA13-A6FB8DAD8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A7DC83-7D42-73B9-DB27-7D3F5A3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16480B4-E74E-7E75-E692-D2AA6641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FDA7CB-4AAA-26E1-85A9-71C1E79D0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Picture 4" descr="UNIST Identity | UNIST">
            <a:extLst>
              <a:ext uri="{FF2B5EF4-FFF2-40B4-BE49-F238E27FC236}">
                <a16:creationId xmlns:a16="http://schemas.microsoft.com/office/drawing/2014/main" id="{AA85B686-63DD-F6B9-6EE4-50F01116FE6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29835" r="19235" b="20028"/>
          <a:stretch/>
        </p:blipFill>
        <p:spPr bwMode="auto">
          <a:xfrm>
            <a:off x="5661955" y="182767"/>
            <a:ext cx="2089440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atlonal institute of environmental research">
            <a:extLst>
              <a:ext uri="{FF2B5EF4-FFF2-40B4-BE49-F238E27FC236}">
                <a16:creationId xmlns:a16="http://schemas.microsoft.com/office/drawing/2014/main" id="{596A6678-BA25-99DD-C64B-89C6BC9C7A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6045278"/>
            <a:ext cx="3380986" cy="6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ESC">
            <a:extLst>
              <a:ext uri="{FF2B5EF4-FFF2-40B4-BE49-F238E27FC236}">
                <a16:creationId xmlns:a16="http://schemas.microsoft.com/office/drawing/2014/main" id="{C705AB38-B28E-0CE7-D7FB-CAA4869A5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95" y="5787401"/>
            <a:ext cx="2638405" cy="94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연세대학교 미래캠퍼스 | 연세소개 | 연세상징 | UI | 시그니처">
            <a:extLst>
              <a:ext uri="{FF2B5EF4-FFF2-40B4-BE49-F238E27FC236}">
                <a16:creationId xmlns:a16="http://schemas.microsoft.com/office/drawing/2014/main" id="{A4B1F78B-2016-8A5B-9069-96B1B8FC3EA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1908" r="12264" b="20136"/>
          <a:stretch/>
        </p:blipFill>
        <p:spPr bwMode="auto">
          <a:xfrm>
            <a:off x="8003113" y="221192"/>
            <a:ext cx="3844896" cy="7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65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DD51F6C-3FBD-B71E-697E-ED0266FE6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4B3E630-F067-54AF-5852-0FA06E7D3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B5B50B8-167C-B37C-416A-73C230C3D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617A7EC-86EE-2953-8D30-1A246EFF7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90B4CC0-83FA-5A1F-2F2D-7DDC4897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9A2091-D119-04BB-3FD9-41F8A3F8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2536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F640B63-C094-9B12-E0F8-E5DBAA0BD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B185887-200F-0ECA-95BF-309239F18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752300-C3A7-56F8-4E2F-727A70E78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50AAA37-3DA7-8639-1313-40123A18F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C08CAB0-769F-BDD4-36FB-4ECE1300C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FB689BC-F113-7CB4-0CC5-D8A17011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9C3F0A8-5DDA-5B9B-58A8-95E8B3942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F6BD82D-9DAD-CDDC-F945-7CB6D5DF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987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DCA055-A23D-741C-CBE9-BA52B700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45F8B06-FF1C-2A49-FECF-AB13A4DE9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1F06B97-683C-C0CB-72CC-C2793EFB1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C1B6C3B-A601-3224-8128-36CF2C49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543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DF2B536-C010-39DD-F683-4374E181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8B10F9A-8543-6A1F-072C-BE2D7518A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609AC6-D6C9-ECD7-8AE4-3BE3C08F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6251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CFB4EEE-0938-383E-C959-CCCE8B86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64D189-6414-E2FE-C65E-B493706D4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5613F9-5789-12D5-7B85-78D344814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95A9A98-0A32-244F-4C17-91A01F1B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E28E196-8E4D-F8E3-1A0B-A5862A48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FD959F2-4F3E-203C-4B26-5B7CDC5D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241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DB8556-9834-25FD-6E9E-29BF15D15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6906FB1-906A-9F09-F8D3-FEF6FE084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F99B2BA-E3EB-BE79-FB1F-4E661D518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F77A7B0-2D43-59DA-2480-7DC9F0449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C34903-0516-1392-7A02-25989BFA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E4D5A27-F178-8DB4-78BF-300156339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225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F2BC899-8F7A-170A-1E4B-11170A11C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6B15422-D5E7-F970-DB36-78A851478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5ED55B-5B23-BDBB-57A9-68D7024F9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82B8A5-8063-4C68-A3C7-D999737EB889}" type="datetimeFigureOut">
              <a:rPr lang="ko-KR" altLang="en-US" smtClean="0"/>
              <a:t>2025-08-20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932385E-B179-5B4E-2810-5381E9F17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DC8F87-5FD5-8D24-3FA3-8D23C0CF7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FE52F4-4943-4B25-8370-144BC92151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625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02B4AF-9320-9928-1E07-DF1E713E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79" y="2402849"/>
            <a:ext cx="11170630" cy="1325563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Difference between AEH and ALH from GEMS</a:t>
            </a:r>
            <a:endParaRPr lang="ko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19348-E9C4-B956-63D6-0C12128EA423}"/>
              </a:ext>
            </a:extLst>
          </p:cNvPr>
          <p:cNvSpPr txBox="1"/>
          <p:nvPr/>
        </p:nvSpPr>
        <p:spPr>
          <a:xfrm>
            <a:off x="2913821" y="4767747"/>
            <a:ext cx="7095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Seo</a:t>
            </a:r>
            <a:r>
              <a:rPr lang="ko-KR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Park,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Seungjae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Lee (UNIST)</a:t>
            </a:r>
          </a:p>
          <a:p>
            <a:pPr algn="ctr"/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Jhoon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Kim, Yujin Chai, </a:t>
            </a:r>
            <a:r>
              <a:rPr lang="en-US" altLang="ko-KR" sz="2400" dirty="0" err="1">
                <a:latin typeface="Arial" panose="020B0604020202020204" pitchFamily="34" charset="0"/>
                <a:cs typeface="Arial" panose="020B0604020202020204" pitchFamily="34" charset="0"/>
              </a:rPr>
              <a:t>Minseok</a:t>
            </a:r>
            <a:r>
              <a:rPr lang="en-US" altLang="ko-KR" sz="2400" dirty="0">
                <a:latin typeface="Arial" panose="020B0604020202020204" pitchFamily="34" charset="0"/>
                <a:cs typeface="Arial" panose="020B0604020202020204" pitchFamily="34" charset="0"/>
              </a:rPr>
              <a:t> Kim (Yonsei Univ.)</a:t>
            </a:r>
          </a:p>
        </p:txBody>
      </p:sp>
      <p:pic>
        <p:nvPicPr>
          <p:cNvPr id="5" name="Picture 4" descr="UNIST Identity | UNIST">
            <a:extLst>
              <a:ext uri="{FF2B5EF4-FFF2-40B4-BE49-F238E27FC236}">
                <a16:creationId xmlns:a16="http://schemas.microsoft.com/office/drawing/2014/main" id="{C6F30070-35DE-DA46-6B25-0701380F5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29835" r="19235" b="20028"/>
          <a:stretch/>
        </p:blipFill>
        <p:spPr bwMode="auto">
          <a:xfrm>
            <a:off x="5661955" y="182767"/>
            <a:ext cx="2089440" cy="10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atlonal institute of environmental research">
            <a:extLst>
              <a:ext uri="{FF2B5EF4-FFF2-40B4-BE49-F238E27FC236}">
                <a16:creationId xmlns:a16="http://schemas.microsoft.com/office/drawing/2014/main" id="{6266A6E1-3934-DE6F-C96E-4A8CB575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6045278"/>
            <a:ext cx="3380986" cy="6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NESC">
            <a:extLst>
              <a:ext uri="{FF2B5EF4-FFF2-40B4-BE49-F238E27FC236}">
                <a16:creationId xmlns:a16="http://schemas.microsoft.com/office/drawing/2014/main" id="{87513B0D-FE26-76EC-1C06-87A6533A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95" y="5787401"/>
            <a:ext cx="2638405" cy="94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연세대학교 미래캠퍼스 | 연세소개 | 연세상징 | UI | 시그니처">
            <a:extLst>
              <a:ext uri="{FF2B5EF4-FFF2-40B4-BE49-F238E27FC236}">
                <a16:creationId xmlns:a16="http://schemas.microsoft.com/office/drawing/2014/main" id="{A1AD9863-4FC5-0FA5-172D-DF3FB3103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3" t="21908" r="12264" b="20136"/>
          <a:stretch/>
        </p:blipFill>
        <p:spPr bwMode="auto">
          <a:xfrm>
            <a:off x="8003113" y="221192"/>
            <a:ext cx="3844896" cy="7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D3F13-C351-AE11-D859-CDD34F26A784}"/>
              </a:ext>
            </a:extLst>
          </p:cNvPr>
          <p:cNvSpPr txBox="1"/>
          <p:nvPr/>
        </p:nvSpPr>
        <p:spPr>
          <a:xfrm>
            <a:off x="0" y="221192"/>
            <a:ext cx="549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TEMPO/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ACX Joint Science Team Workshop</a:t>
            </a:r>
          </a:p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August 19-22, 2025,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</a:rPr>
              <a:t>CfA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, Cambridge, MA.</a:t>
            </a:r>
          </a:p>
        </p:txBody>
      </p:sp>
    </p:spTree>
    <p:extLst>
      <p:ext uri="{BB962C8B-B14F-4D97-AF65-F5344CB8AC3E}">
        <p14:creationId xmlns:p14="http://schemas.microsoft.com/office/powerpoint/2010/main" val="2085596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44A0E-BC9D-6E71-11B4-983616274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90ED3D-061C-7679-BD20-2F7E2AC9193B}"/>
              </a:ext>
            </a:extLst>
          </p:cNvPr>
          <p:cNvSpPr txBox="1">
            <a:spLocks/>
          </p:cNvSpPr>
          <p:nvPr/>
        </p:nvSpPr>
        <p:spPr>
          <a:xfrm>
            <a:off x="0" y="-3713"/>
            <a:ext cx="12192000" cy="874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Further Study: AEH-ALH characteristics according to aerosol profiles</a:t>
            </a:r>
          </a:p>
        </p:txBody>
      </p:sp>
      <p:pic>
        <p:nvPicPr>
          <p:cNvPr id="6" name="그림 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A907697-D492-3346-CFFF-2712490D2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269"/>
            <a:ext cx="8588737" cy="4294369"/>
          </a:xfrm>
          <a:prstGeom prst="rect">
            <a:avLst/>
          </a:prstGeom>
        </p:spPr>
      </p:pic>
      <p:pic>
        <p:nvPicPr>
          <p:cNvPr id="11" name="그림 10" descr="텍스트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633F4-2193-A07B-4988-5E99CB4D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647" y="1477709"/>
            <a:ext cx="4301523" cy="43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1763-48F1-D5D5-C265-3CC54A51E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25866A-67B0-ADE1-CA78-2F7BB9198336}"/>
              </a:ext>
            </a:extLst>
          </p:cNvPr>
          <p:cNvSpPr txBox="1">
            <a:spLocks/>
          </p:cNvSpPr>
          <p:nvPr/>
        </p:nvSpPr>
        <p:spPr>
          <a:xfrm>
            <a:off x="0" y="-3713"/>
            <a:ext cx="12192000" cy="874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Further Study: AEH-ALH characteristics according to aerosol profiles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044673F-8EA6-F58C-264C-D93CE43E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88269"/>
            <a:ext cx="8588737" cy="429436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E6C3D7-A6B5-CA3F-9747-B9D5DCD1B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0647" y="1477709"/>
            <a:ext cx="4301523" cy="43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9681" y="136526"/>
            <a:ext cx="9814209" cy="767639"/>
          </a:xfrm>
        </p:spPr>
        <p:txBody>
          <a:bodyPr>
            <a:no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9681" y="1050347"/>
            <a:ext cx="11532638" cy="54361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GEMS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retrieves both the ALH and AEH products by independent algorithm processes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AEH: O</a:t>
            </a:r>
            <a:r>
              <a:rPr lang="en-US" altLang="ko-KR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 SCD from the L1C radiance by DOAS &amp; Surface Pressure correction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ALH: Optimal Estimation method (simultaneous estimation of AOD, SSA) from a-priori aerosol profile structure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From the case studies, the AEH-ALH shows the systematic biases. The systematic difference between AEH and ALH shows the significant aerosol type dependence.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AEH-ALH difference is thought to be significant dependence of aerosol vertical profiles. 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The ground-based lidar or HSRL (in ASIA-AQ campaign) case studies will be analyzed for the further study.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GEMS Retrieval results: Some improvement points are still remained.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Surface Reflectance </a:t>
            </a:r>
            <a:r>
              <a:rPr lang="en-US" altLang="ko-KR" sz="1800">
                <a:latin typeface="Arial" panose="020B0604020202020204" pitchFamily="34" charset="0"/>
                <a:cs typeface="Arial" panose="020B0604020202020204" pitchFamily="34" charset="0"/>
              </a:rPr>
              <a:t>uncertainty effect over </a:t>
            </a: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</a:p>
          <a:p>
            <a:pPr lvl="1">
              <a:lnSpc>
                <a:spcPct val="120000"/>
              </a:lnSpc>
            </a:pPr>
            <a:r>
              <a:rPr lang="en-US" altLang="ko-KR" sz="1800" dirty="0">
                <a:latin typeface="Arial" panose="020B0604020202020204" pitchFamily="34" charset="0"/>
                <a:cs typeface="Arial" panose="020B0604020202020204" pitchFamily="34" charset="0"/>
              </a:rPr>
              <a:t>Spectral uncertainty of AOD &amp; Type Determination uncertainty</a:t>
            </a:r>
          </a:p>
          <a:p>
            <a:pPr>
              <a:lnSpc>
                <a:spcPct val="120000"/>
              </a:lnSpc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03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9681" y="0"/>
            <a:ext cx="8280919" cy="828135"/>
          </a:xfrm>
        </p:spPr>
        <p:txBody>
          <a:bodyPr>
            <a:no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ko-KR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9681" y="1285336"/>
            <a:ext cx="11532638" cy="5436138"/>
          </a:xfrm>
        </p:spPr>
        <p:txBody>
          <a:bodyPr>
            <a:no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Importance of Aerosol retrieval from Environmental Satellite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Main Object for Environmental Satellite: Trace Gas Observation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Tracking local emission source &amp; long-range transport</a:t>
            </a:r>
          </a:p>
          <a:p>
            <a:pPr marL="457200" lvl="1" indent="0">
              <a:buNone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For the accurate gaseous retrieval, accurate aerosol information is important.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Aerosol Information : AOD, Type, and Signle Scattering Albedo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Additionally, the aerosol layer height is also important for optical path length estimation</a:t>
            </a:r>
          </a:p>
          <a:p>
            <a:pPr lvl="1"/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GEMS Aerosol Product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GEMS Aerosol Optical Properties (L2AERAOD) </a:t>
            </a:r>
          </a:p>
          <a:p>
            <a:pPr marL="457200" lvl="1" indent="0">
              <a:buNone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 AOD, SSA, Types + Aerosol Layer Height (ALH)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In addition, Aerosol Effective Height product (L2AEH)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from GEMS is also now in operation.</a:t>
            </a:r>
          </a:p>
          <a:p>
            <a:pPr lvl="1"/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Two independent aerosol vertical profile products are potentially provided to the aerosol vertical shape information.</a:t>
            </a:r>
            <a:b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Possible to apply the surface PM estimation or AMF estimation.</a:t>
            </a: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B7C15-439C-48EE-ABEA-AD8BBB61A1D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26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1EA007C-6115-AD07-9A1F-9B114359BE5D}"/>
              </a:ext>
            </a:extLst>
          </p:cNvPr>
          <p:cNvSpPr txBox="1"/>
          <p:nvPr/>
        </p:nvSpPr>
        <p:spPr>
          <a:xfrm>
            <a:off x="174567" y="792602"/>
            <a:ext cx="6433267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Aerosol layer height [km] (ALH)</a:t>
            </a:r>
            <a:endParaRPr lang="en-US" altLang="ko-KR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lvl="1"/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lvl="1"/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where </a:t>
            </a:r>
            <a:r>
              <a:rPr lang="en-US" altLang="ko-KR" sz="1500" dirty="0" err="1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B</a:t>
            </a:r>
            <a:r>
              <a:rPr lang="en-US" altLang="ko-KR" sz="1500" baseline="-25000" dirty="0" err="1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sc</a:t>
            </a: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(</a:t>
            </a:r>
            <a:r>
              <a:rPr lang="en-US" altLang="ko-KR" sz="1500" dirty="0" err="1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i</a:t>
            </a: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) is the attenuated backscatter at height H(</a:t>
            </a:r>
            <a:r>
              <a:rPr lang="en-US" altLang="ko-KR" sz="1500" dirty="0" err="1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i</a:t>
            </a: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), and n is the number of layers up to 10 km from the surface. </a:t>
            </a: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ea typeface="나눔스퀘어 ExtraBold" panose="020B0600000101010101" pitchFamily="50" charset="-127"/>
                <a:cs typeface="Arial" panose="020B0604020202020204" pitchFamily="34" charset="0"/>
              </a:rPr>
              <a:t>Aerosol Effective height [km] (AEH)</a:t>
            </a:r>
            <a:endParaRPr lang="en-US" altLang="ko-KR" dirty="0">
              <a:latin typeface="Arial" panose="020B0604020202020204" pitchFamily="34" charset="0"/>
              <a:ea typeface="나눔스퀘어 ExtraBold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FF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FF"/>
              </a:solidFill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0000FF"/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AEH vs ALH</a:t>
            </a:r>
          </a:p>
          <a:p>
            <a:pPr marL="742950" lvl="1" indent="-285750">
              <a:buFontTx/>
              <a:buChar char="-"/>
            </a:pP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Both Parameters assume that Gaussian vertical aerosol distribution with full width half maximum (FWHM) of 1 km</a:t>
            </a:r>
          </a:p>
          <a:p>
            <a:pPr marL="742950" lvl="1" indent="-285750">
              <a:buFontTx/>
              <a:buChar char="-"/>
            </a:pP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AEH denotes the middle of layer between top and center height. </a:t>
            </a:r>
          </a:p>
          <a:p>
            <a:pPr marL="742950" lvl="1" indent="-285750">
              <a:buFontTx/>
              <a:buChar char="-"/>
            </a:pP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ALH defines most thick layer altitude.</a:t>
            </a:r>
          </a:p>
          <a:p>
            <a:pPr marL="742950" lvl="1" indent="-285750">
              <a:buFontTx/>
              <a:buChar char="-"/>
            </a:pPr>
            <a:r>
              <a:rPr lang="en-US" altLang="ko-KR" sz="1500" dirty="0"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Difference (ALH-AEH) depends on the aerosol vertical distribution</a:t>
            </a:r>
          </a:p>
          <a:p>
            <a:pPr lvl="1"/>
            <a:endParaRPr lang="en-US" altLang="ko-KR" sz="1500" dirty="0">
              <a:latin typeface="Arial" panose="020B0604020202020204" pitchFamily="34" charset="0"/>
              <a:ea typeface="나눔스퀘어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015C01F-79EB-4E83-A585-06479CB03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695" y="1264122"/>
            <a:ext cx="3152088" cy="860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567" y="166255"/>
            <a:ext cx="10090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Definition of Aerosol height parameters</a:t>
            </a:r>
            <a:endParaRPr lang="ko-KR" altLang="en-US" sz="28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8" name="그림 17" descr="텍스트, 스크린샷, 라인, 도표이(가) 표시된 사진&#10;&#10;자동 생성된 설명">
            <a:extLst>
              <a:ext uri="{FF2B5EF4-FFF2-40B4-BE49-F238E27FC236}">
                <a16:creationId xmlns:a16="http://schemas.microsoft.com/office/drawing/2014/main" id="{48413386-D698-C2CE-D245-2312680C3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886" y="1061441"/>
            <a:ext cx="3560537" cy="2885139"/>
          </a:xfrm>
          <a:prstGeom prst="rect">
            <a:avLst/>
          </a:prstGeom>
        </p:spPr>
      </p:pic>
      <p:pic>
        <p:nvPicPr>
          <p:cNvPr id="8" name="그림 7" descr="텍스트, 스크린샷, 라인, 도표이(가) 표시된 사진&#10;&#10;자동 생성된 설명">
            <a:extLst>
              <a:ext uri="{FF2B5EF4-FFF2-40B4-BE49-F238E27FC236}">
                <a16:creationId xmlns:a16="http://schemas.microsoft.com/office/drawing/2014/main" id="{BD931A02-3B61-6736-E943-C086D4DA9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3" b="82755"/>
          <a:stretch/>
        </p:blipFill>
        <p:spPr>
          <a:xfrm>
            <a:off x="1411616" y="3487216"/>
            <a:ext cx="3576017" cy="84457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35602525-5B39-9FA9-FCFB-1A8B557BC0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9846"/>
          <a:stretch/>
        </p:blipFill>
        <p:spPr>
          <a:xfrm>
            <a:off x="6429872" y="3946580"/>
            <a:ext cx="5587561" cy="2401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F798B-4DBD-C01C-3E2C-7EC4B3080623}"/>
              </a:ext>
            </a:extLst>
          </p:cNvPr>
          <p:cNvSpPr txBox="1"/>
          <p:nvPr/>
        </p:nvSpPr>
        <p:spPr>
          <a:xfrm>
            <a:off x="7781026" y="6452554"/>
            <a:ext cx="2561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ko-K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et al. (2024, AMT)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8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41">
            <a:extLst>
              <a:ext uri="{FF2B5EF4-FFF2-40B4-BE49-F238E27FC236}">
                <a16:creationId xmlns:a16="http://schemas.microsoft.com/office/drawing/2014/main" id="{5813D8E7-F13C-44DF-8349-A98B2B6EE3F8}"/>
              </a:ext>
            </a:extLst>
          </p:cNvPr>
          <p:cNvGrpSpPr>
            <a:grpSpLocks/>
          </p:cNvGrpSpPr>
          <p:nvPr/>
        </p:nvGrpSpPr>
        <p:grpSpPr bwMode="auto">
          <a:xfrm>
            <a:off x="364015" y="1026994"/>
            <a:ext cx="11560225" cy="5435870"/>
            <a:chOff x="499730" y="1619354"/>
            <a:chExt cx="11185451" cy="5275372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7CE034AB-C478-4C56-ADFD-43C16D563630}"/>
                </a:ext>
              </a:extLst>
            </p:cNvPr>
            <p:cNvSpPr/>
            <p:nvPr/>
          </p:nvSpPr>
          <p:spPr>
            <a:xfrm>
              <a:off x="499730" y="1619354"/>
              <a:ext cx="11185451" cy="5238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dirty="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그림 2">
              <a:extLst>
                <a:ext uri="{FF2B5EF4-FFF2-40B4-BE49-F238E27FC236}">
                  <a16:creationId xmlns:a16="http://schemas.microsoft.com/office/drawing/2014/main" id="{4E79738E-A985-4E20-B10F-BE45398A1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55" y="1701091"/>
              <a:ext cx="11138089" cy="5193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4583A32C-52B1-331D-347C-217DE47224DB}"/>
              </a:ext>
            </a:extLst>
          </p:cNvPr>
          <p:cNvSpPr/>
          <p:nvPr/>
        </p:nvSpPr>
        <p:spPr>
          <a:xfrm>
            <a:off x="3291100" y="989151"/>
            <a:ext cx="5116920" cy="57183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948ACD8-5092-DAE2-DD38-420EAA35ABF0}"/>
              </a:ext>
            </a:extLst>
          </p:cNvPr>
          <p:cNvSpPr/>
          <p:nvPr/>
        </p:nvSpPr>
        <p:spPr>
          <a:xfrm>
            <a:off x="2768201" y="4891025"/>
            <a:ext cx="1719515" cy="1211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870C553-4DEA-9EBB-5F3E-2673343C24DA}"/>
              </a:ext>
            </a:extLst>
          </p:cNvPr>
          <p:cNvSpPr/>
          <p:nvPr/>
        </p:nvSpPr>
        <p:spPr>
          <a:xfrm>
            <a:off x="7380993" y="4891025"/>
            <a:ext cx="1719515" cy="1211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45C3F92-6220-6DC7-DBB8-962B13771275}"/>
              </a:ext>
            </a:extLst>
          </p:cNvPr>
          <p:cNvSpPr/>
          <p:nvPr/>
        </p:nvSpPr>
        <p:spPr>
          <a:xfrm>
            <a:off x="7492503" y="3242455"/>
            <a:ext cx="1719515" cy="79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E05DE938-40CB-BBEF-FDFB-0D4EC7F82974}"/>
              </a:ext>
            </a:extLst>
          </p:cNvPr>
          <p:cNvCxnSpPr>
            <a:cxnSpLocks/>
            <a:stCxn id="11" idx="3"/>
          </p:cNvCxnSpPr>
          <p:nvPr/>
        </p:nvCxnSpPr>
        <p:spPr>
          <a:xfrm flipH="1">
            <a:off x="7967805" y="3642420"/>
            <a:ext cx="1244213" cy="9263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BEC1ADFF-B432-06ED-0684-4B1EE1075F58}"/>
              </a:ext>
            </a:extLst>
          </p:cNvPr>
          <p:cNvCxnSpPr>
            <a:cxnSpLocks/>
          </p:cNvCxnSpPr>
          <p:nvPr/>
        </p:nvCxnSpPr>
        <p:spPr>
          <a:xfrm flipH="1" flipV="1">
            <a:off x="7967805" y="5368724"/>
            <a:ext cx="1160840" cy="19917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>
            <a:extLst>
              <a:ext uri="{FF2B5EF4-FFF2-40B4-BE49-F238E27FC236}">
                <a16:creationId xmlns:a16="http://schemas.microsoft.com/office/drawing/2014/main" id="{6BE08107-A815-B692-5AE8-E73E5F866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747" y="1049631"/>
            <a:ext cx="4310246" cy="5352752"/>
          </a:xfrm>
          <a:prstGeom prst="rect">
            <a:avLst/>
          </a:prstGeom>
        </p:spPr>
      </p:pic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A69356FE-A563-716C-5438-2F59D9051106}"/>
              </a:ext>
            </a:extLst>
          </p:cNvPr>
          <p:cNvCxnSpPr>
            <a:cxnSpLocks/>
          </p:cNvCxnSpPr>
          <p:nvPr/>
        </p:nvCxnSpPr>
        <p:spPr>
          <a:xfrm>
            <a:off x="2823961" y="4888728"/>
            <a:ext cx="2244095" cy="12422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ADD9CE39-7812-984B-E0ED-8DEDD28B30A6}"/>
              </a:ext>
            </a:extLst>
          </p:cNvPr>
          <p:cNvCxnSpPr>
            <a:cxnSpLocks/>
          </p:cNvCxnSpPr>
          <p:nvPr/>
        </p:nvCxnSpPr>
        <p:spPr>
          <a:xfrm>
            <a:off x="3360199" y="2815749"/>
            <a:ext cx="1707857" cy="97129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>
            <a:extLst>
              <a:ext uri="{FF2B5EF4-FFF2-40B4-BE49-F238E27FC236}">
                <a16:creationId xmlns:a16="http://schemas.microsoft.com/office/drawing/2014/main" id="{1F034C88-26EF-005F-3B9A-38C00A5364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238" t="46631"/>
          <a:stretch/>
        </p:blipFill>
        <p:spPr>
          <a:xfrm>
            <a:off x="978348" y="980957"/>
            <a:ext cx="2396216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264CAE-47FB-77D3-A306-0AE84C5AC7BA}"/>
              </a:ext>
            </a:extLst>
          </p:cNvPr>
          <p:cNvSpPr txBox="1"/>
          <p:nvPr/>
        </p:nvSpPr>
        <p:spPr>
          <a:xfrm>
            <a:off x="114339" y="99150"/>
            <a:ext cx="5437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b="1" dirty="0">
                <a:latin typeface="Helvetica" pitchFamily="2" charset="0"/>
              </a:rPr>
              <a:t>GEMS AERAOD algorithm flowchart</a:t>
            </a:r>
            <a:endParaRPr kumimoji="1" lang="ko-KR" altLang="en-US" sz="2400" b="1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C10D2-3D6F-AA4A-617A-E390636E4E9B}"/>
              </a:ext>
            </a:extLst>
          </p:cNvPr>
          <p:cNvSpPr txBox="1"/>
          <p:nvPr/>
        </p:nvSpPr>
        <p:spPr>
          <a:xfrm>
            <a:off x="10341965" y="158154"/>
            <a:ext cx="1850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Courtesy, </a:t>
            </a:r>
            <a:br>
              <a:rPr lang="en-US" altLang="ja-JP" sz="1600" b="1" dirty="0"/>
            </a:br>
            <a:r>
              <a:rPr lang="en-US" altLang="ja-JP" sz="1600" b="1" dirty="0"/>
              <a:t>Prof. </a:t>
            </a:r>
            <a:r>
              <a:rPr lang="en-US" altLang="ja-JP" sz="1600" b="1" dirty="0" err="1"/>
              <a:t>Jhoon</a:t>
            </a:r>
            <a:r>
              <a:rPr lang="en-US" altLang="ja-JP" sz="1600" b="1" dirty="0"/>
              <a:t> Kim</a:t>
            </a:r>
            <a:br>
              <a:rPr lang="en-US" altLang="ja-JP" sz="1600" b="1" dirty="0"/>
            </a:br>
            <a:r>
              <a:rPr lang="en-US" altLang="ja-JP" sz="1600" b="1" dirty="0"/>
              <a:t>(GEMS Group)</a:t>
            </a:r>
            <a:endParaRPr kumimoji="1" lang="ja-JP" alt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644823-AA05-597F-E07B-29B5B15B691E}"/>
              </a:ext>
            </a:extLst>
          </p:cNvPr>
          <p:cNvSpPr txBox="1"/>
          <p:nvPr/>
        </p:nvSpPr>
        <p:spPr>
          <a:xfrm>
            <a:off x="3218021" y="6387893"/>
            <a:ext cx="185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/>
              <a:t>Cho et al. (2024)</a:t>
            </a:r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2344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66EEA32A-B245-8B51-ABD4-1719A9A2A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7"/>
          <a:stretch>
            <a:fillRect/>
          </a:stretch>
        </p:blipFill>
        <p:spPr>
          <a:xfrm>
            <a:off x="133802" y="1104378"/>
            <a:ext cx="9139596" cy="393988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7672360-C65E-CA42-E995-73D152AF5506}"/>
              </a:ext>
            </a:extLst>
          </p:cNvPr>
          <p:cNvSpPr txBox="1">
            <a:spLocks/>
          </p:cNvSpPr>
          <p:nvPr/>
        </p:nvSpPr>
        <p:spPr>
          <a:xfrm>
            <a:off x="4951562" y="5165024"/>
            <a:ext cx="7192480" cy="15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altLang="ja-JP" sz="1400" dirty="0"/>
              <a:t> O</a:t>
            </a:r>
            <a:r>
              <a:rPr lang="en-US" altLang="ja-JP" sz="1400" baseline="-25000" dirty="0"/>
              <a:t>4</a:t>
            </a:r>
            <a:r>
              <a:rPr lang="en-US" altLang="ja-JP" sz="1400" dirty="0"/>
              <a:t> SCD : Easy to convert to optical path length</a:t>
            </a:r>
          </a:p>
          <a:p>
            <a:pPr marL="0" indent="0">
              <a:buNone/>
            </a:pPr>
            <a:r>
              <a:rPr lang="en-US" altLang="ja-JP" sz="1400" baseline="-25000" dirty="0"/>
              <a:t> </a:t>
            </a:r>
          </a:p>
          <a:p>
            <a:pPr marL="0" indent="0">
              <a:buNone/>
            </a:pPr>
            <a:r>
              <a:rPr lang="en-US" altLang="ja-JP" sz="1400" dirty="0"/>
              <a:t>1) Aerosol Height↑ →Optical Path Length↓</a:t>
            </a:r>
          </a:p>
          <a:p>
            <a:pPr marL="0" indent="0">
              <a:buNone/>
            </a:pPr>
            <a:r>
              <a:rPr lang="en-US" altLang="ja-JP" sz="1400" dirty="0"/>
              <a:t>∴ O</a:t>
            </a:r>
            <a:r>
              <a:rPr lang="en-US" altLang="ja-JP" sz="1400" baseline="-25000" dirty="0"/>
              <a:t>4</a:t>
            </a:r>
            <a:r>
              <a:rPr lang="en-US" altLang="ja-JP" sz="1400" dirty="0"/>
              <a:t> Slant Column Density↓</a:t>
            </a:r>
          </a:p>
          <a:p>
            <a:pPr marL="0" indent="0">
              <a:buNone/>
            </a:pPr>
            <a:r>
              <a:rPr lang="en-US" altLang="ja-JP" sz="1400" dirty="0"/>
              <a:t>2) AOD↑ → Surface reflected photon ↓</a:t>
            </a:r>
          </a:p>
          <a:p>
            <a:pPr marL="0" indent="0">
              <a:buNone/>
            </a:pPr>
            <a:r>
              <a:rPr lang="en-US" altLang="ja-JP" sz="1400" dirty="0"/>
              <a:t>∴ O</a:t>
            </a:r>
            <a:r>
              <a:rPr lang="en-US" altLang="ja-JP" sz="1400" baseline="-25000" dirty="0"/>
              <a:t>4</a:t>
            </a:r>
            <a:r>
              <a:rPr lang="en-US" altLang="ja-JP" sz="1400" dirty="0"/>
              <a:t> Slant Column Density↓</a:t>
            </a:r>
            <a:endParaRPr lang="ja-JP" altLang="en-US" sz="14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1342F3A-4663-CAA4-E340-EEE66B735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9018" r="9550" b="26360"/>
          <a:stretch/>
        </p:blipFill>
        <p:spPr bwMode="auto">
          <a:xfrm>
            <a:off x="8928340" y="4973696"/>
            <a:ext cx="3263660" cy="188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13" descr="텍스트, 스크린샷, 라인, 도표이(가) 표시된 사진&#10;&#10;자동 생성된 설명">
            <a:extLst>
              <a:ext uri="{FF2B5EF4-FFF2-40B4-BE49-F238E27FC236}">
                <a16:creationId xmlns:a16="http://schemas.microsoft.com/office/drawing/2014/main" id="{C6107F66-42BF-F89C-B3AB-589B4CF35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00" y="2344345"/>
            <a:ext cx="2855598" cy="2313920"/>
          </a:xfrm>
          <a:prstGeom prst="rect">
            <a:avLst/>
          </a:prstGeom>
        </p:spPr>
      </p:pic>
      <p:pic>
        <p:nvPicPr>
          <p:cNvPr id="15" name="그림 2">
            <a:extLst>
              <a:ext uri="{FF2B5EF4-FFF2-40B4-BE49-F238E27FC236}">
                <a16:creationId xmlns:a16="http://schemas.microsoft.com/office/drawing/2014/main" id="{C719F982-35DC-285F-CB67-B4893ADE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4" b="69666"/>
          <a:stretch/>
        </p:blipFill>
        <p:spPr bwMode="auto">
          <a:xfrm>
            <a:off x="3295773" y="896543"/>
            <a:ext cx="2533730" cy="118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839DE5D-CE21-E5C9-35B3-4B608E2642F5}"/>
              </a:ext>
            </a:extLst>
          </p:cNvPr>
          <p:cNvSpPr/>
          <p:nvPr/>
        </p:nvSpPr>
        <p:spPr>
          <a:xfrm>
            <a:off x="4416725" y="2009961"/>
            <a:ext cx="1483743" cy="5348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 descr="텍스트, 도표, 지도이(가) 표시된 사진&#10;&#10;자동 생성된 설명">
            <a:extLst>
              <a:ext uri="{FF2B5EF4-FFF2-40B4-BE49-F238E27FC236}">
                <a16:creationId xmlns:a16="http://schemas.microsoft.com/office/drawing/2014/main" id="{E0C4E1F6-87F5-5D7B-F04E-63B93D021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6645" r="8968" b="5490"/>
          <a:stretch/>
        </p:blipFill>
        <p:spPr>
          <a:xfrm>
            <a:off x="2597213" y="5055434"/>
            <a:ext cx="2428431" cy="1812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7D91DB-8364-155C-407F-E253C049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66" y="1376473"/>
            <a:ext cx="2742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[Park et al. (2025, AMT)]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91285-338C-48F2-7731-03C4B76F6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170" y="4694145"/>
            <a:ext cx="37413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1600" b="1" dirty="0">
                <a:latin typeface="Arial" panose="020B0604020202020204" pitchFamily="34" charset="0"/>
                <a:ea typeface="맑은 고딕" pitchFamily="50" charset="-127"/>
                <a:cs typeface="Arial" panose="020B0604020202020204" pitchFamily="34" charset="0"/>
              </a:rPr>
              <a:t>Wagner et al. (2010)</a:t>
            </a:r>
            <a:endParaRPr lang="ko-KR" altLang="en-US" sz="1600" b="1" dirty="0">
              <a:latin typeface="Arial" panose="020B0604020202020204" pitchFamily="34" charset="0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58806-600F-1696-5B22-4110DE18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" y="5055434"/>
            <a:ext cx="2252635" cy="181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130E747C-D27A-DE90-9AB9-C9008DF1320D}"/>
              </a:ext>
            </a:extLst>
          </p:cNvPr>
          <p:cNvSpPr/>
          <p:nvPr/>
        </p:nvSpPr>
        <p:spPr>
          <a:xfrm>
            <a:off x="1032236" y="4818414"/>
            <a:ext cx="155275" cy="14290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15E3D-C7C5-A2E3-BAB5-1E46E6C5DD7A}"/>
              </a:ext>
            </a:extLst>
          </p:cNvPr>
          <p:cNvSpPr txBox="1"/>
          <p:nvPr/>
        </p:nvSpPr>
        <p:spPr>
          <a:xfrm>
            <a:off x="0" y="4092128"/>
            <a:ext cx="20025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Consideration for Pressure variation</a:t>
            </a:r>
            <a:endParaRPr lang="ko-KR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0D0E1977-8AF6-48CB-96AD-D8A8CD783562}"/>
              </a:ext>
            </a:extLst>
          </p:cNvPr>
          <p:cNvCxnSpPr/>
          <p:nvPr/>
        </p:nvCxnSpPr>
        <p:spPr>
          <a:xfrm flipH="1">
            <a:off x="1187511" y="3778370"/>
            <a:ext cx="815034" cy="3137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E34B76E-F6D1-4F5B-3A9E-080FEBA75C16}"/>
              </a:ext>
            </a:extLst>
          </p:cNvPr>
          <p:cNvSpPr txBox="1"/>
          <p:nvPr/>
        </p:nvSpPr>
        <p:spPr>
          <a:xfrm>
            <a:off x="174567" y="-20653"/>
            <a:ext cx="1108078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GEMS AEH Retrieval Algorithm</a:t>
            </a:r>
          </a:p>
        </p:txBody>
      </p:sp>
    </p:spTree>
    <p:extLst>
      <p:ext uri="{BB962C8B-B14F-4D97-AF65-F5344CB8AC3E}">
        <p14:creationId xmlns:p14="http://schemas.microsoft.com/office/powerpoint/2010/main" val="4178850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131566-2243-0DC7-CE52-12F2AD2EDE6C}"/>
              </a:ext>
            </a:extLst>
          </p:cNvPr>
          <p:cNvSpPr txBox="1"/>
          <p:nvPr/>
        </p:nvSpPr>
        <p:spPr>
          <a:xfrm>
            <a:off x="174567" y="-20653"/>
            <a:ext cx="1108078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Case Study: GEMS ALH vs GEMS AEH (Mar. 4, 2022, Dust)</a:t>
            </a:r>
          </a:p>
        </p:txBody>
      </p:sp>
      <p:pic>
        <p:nvPicPr>
          <p:cNvPr id="30" name="그림 29" descr="텍스트, 스크린샷, 지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2A01724-2404-96F3-260C-3BEFB1B4A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34" y="682597"/>
            <a:ext cx="3060000" cy="3060000"/>
          </a:xfrm>
          <a:prstGeom prst="rect">
            <a:avLst/>
          </a:prstGeom>
        </p:spPr>
      </p:pic>
      <p:pic>
        <p:nvPicPr>
          <p:cNvPr id="31" name="그림 30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CE16D47-4B26-409E-E3FA-6294283F4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3" y="3742597"/>
            <a:ext cx="3060000" cy="3060000"/>
          </a:xfrm>
          <a:prstGeom prst="rect">
            <a:avLst/>
          </a:prstGeom>
        </p:spPr>
      </p:pic>
      <p:pic>
        <p:nvPicPr>
          <p:cNvPr id="32" name="그림 31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4716CA7-83C1-1B60-3C0A-A7F953C59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4" y="682597"/>
            <a:ext cx="3060000" cy="3060000"/>
          </a:xfrm>
          <a:prstGeom prst="rect">
            <a:avLst/>
          </a:prstGeom>
        </p:spPr>
      </p:pic>
      <p:pic>
        <p:nvPicPr>
          <p:cNvPr id="33" name="그림 32" descr="텍스트, 스크린샷, 지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F96034-C115-7287-CEF6-DE59572E5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4" y="3798000"/>
            <a:ext cx="3060000" cy="3060000"/>
          </a:xfrm>
          <a:prstGeom prst="rect">
            <a:avLst/>
          </a:prstGeom>
        </p:spPr>
      </p:pic>
      <p:pic>
        <p:nvPicPr>
          <p:cNvPr id="34" name="그림 33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92B492C-088A-8F0E-EF27-81ABD58252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33" y="738000"/>
            <a:ext cx="3060000" cy="3060000"/>
          </a:xfrm>
          <a:prstGeom prst="rect">
            <a:avLst/>
          </a:prstGeom>
        </p:spPr>
      </p:pic>
      <p:pic>
        <p:nvPicPr>
          <p:cNvPr id="35" name="그림 34" descr="텍스트, 스크린샷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DD45AA-6452-CD7A-8BA1-23795E42A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33" y="3798000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4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1E859-F039-4F22-1954-B4B7A992C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34651A5-CED8-C359-E8C5-6C3963B845E9}"/>
              </a:ext>
            </a:extLst>
          </p:cNvPr>
          <p:cNvSpPr txBox="1"/>
          <p:nvPr/>
        </p:nvSpPr>
        <p:spPr>
          <a:xfrm>
            <a:off x="174567" y="-20653"/>
            <a:ext cx="1108078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Case Study: GEMS ALH vs GEMS AEH (Mar. 4, 2022, Dust)</a:t>
            </a:r>
          </a:p>
        </p:txBody>
      </p:sp>
      <p:pic>
        <p:nvPicPr>
          <p:cNvPr id="30" name="그림 29" descr="텍스트, 스크린샷, 지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4C6E08-0DFF-C69C-FBA5-FAEDCFD48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34" y="682597"/>
            <a:ext cx="3060000" cy="3060000"/>
          </a:xfrm>
          <a:prstGeom prst="rect">
            <a:avLst/>
          </a:prstGeom>
        </p:spPr>
      </p:pic>
      <p:pic>
        <p:nvPicPr>
          <p:cNvPr id="31" name="그림 30" descr="텍스트, 지도, 스크린샷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E5DAAF-035E-EBC8-62CD-26B26DE7B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3" y="3742597"/>
            <a:ext cx="3060000" cy="3060000"/>
          </a:xfrm>
          <a:prstGeom prst="rect">
            <a:avLst/>
          </a:prstGeom>
        </p:spPr>
      </p:pic>
      <p:pic>
        <p:nvPicPr>
          <p:cNvPr id="32" name="그림 31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7A5CD2-9FE4-49B3-D034-3DC1A52F5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4" y="682597"/>
            <a:ext cx="3060000" cy="3060000"/>
          </a:xfrm>
          <a:prstGeom prst="rect">
            <a:avLst/>
          </a:prstGeom>
        </p:spPr>
      </p:pic>
      <p:pic>
        <p:nvPicPr>
          <p:cNvPr id="33" name="그림 32" descr="텍스트, 스크린샷, 지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539EC1-8E56-991C-68F2-B8CB170A5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4" y="3798000"/>
            <a:ext cx="3060000" cy="3060000"/>
          </a:xfrm>
          <a:prstGeom prst="rect">
            <a:avLst/>
          </a:prstGeom>
        </p:spPr>
      </p:pic>
      <p:pic>
        <p:nvPicPr>
          <p:cNvPr id="34" name="그림 33" descr="텍스트, 스크린샷, 도표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7C4F7D-7D0C-A6F0-7E0A-0E24776676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33" y="738000"/>
            <a:ext cx="3060000" cy="3060000"/>
          </a:xfrm>
          <a:prstGeom prst="rect">
            <a:avLst/>
          </a:prstGeom>
        </p:spPr>
      </p:pic>
      <p:pic>
        <p:nvPicPr>
          <p:cNvPr id="35" name="그림 34" descr="텍스트, 스크린샷, 지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1793F41-6307-1BB6-E1EC-D4E7063940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333" y="3798000"/>
            <a:ext cx="3060000" cy="3060000"/>
          </a:xfrm>
          <a:prstGeom prst="rect">
            <a:avLst/>
          </a:prstGeom>
        </p:spPr>
      </p:pic>
      <p:pic>
        <p:nvPicPr>
          <p:cNvPr id="3" name="그림 2" descr="텍스트, 스크린샷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F9A5E4-681E-FB42-03FD-C84E0E8840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752" y="1634306"/>
            <a:ext cx="3600000" cy="3600000"/>
          </a:xfrm>
          <a:prstGeom prst="rect">
            <a:avLst/>
          </a:prstGeom>
        </p:spPr>
      </p:pic>
      <p:pic>
        <p:nvPicPr>
          <p:cNvPr id="5" name="그림 4" descr="텍스트, 스크린샷, 도표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70472A-3C95-08D4-91A5-3FAFF22562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72" y="1627012"/>
            <a:ext cx="3600000" cy="3600000"/>
          </a:xfrm>
          <a:prstGeom prst="rect">
            <a:avLst/>
          </a:prstGeom>
        </p:spPr>
      </p:pic>
      <p:pic>
        <p:nvPicPr>
          <p:cNvPr id="8" name="그림 7" descr="텍스트, 스크린샷, 도표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D438BC4-821B-BAE6-D94E-393047A748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52" y="163232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94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DBB18-5A23-5F66-FD93-9A23C0FC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A93AF5-B5C6-75B0-CE59-BD8F000B5BFB}"/>
              </a:ext>
            </a:extLst>
          </p:cNvPr>
          <p:cNvSpPr txBox="1"/>
          <p:nvPr/>
        </p:nvSpPr>
        <p:spPr>
          <a:xfrm>
            <a:off x="174567" y="-20653"/>
            <a:ext cx="1108078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Case Study: GEMS ALH vs GEMS AEH (Mar. 19, 2022, Wildfire)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80845AB4-B65F-0861-FA4B-4FCCA55B7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0434" y="682597"/>
            <a:ext cx="3060000" cy="3060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5711116-3928-C392-7E4D-6FF782761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043" y="3742597"/>
            <a:ext cx="3060000" cy="3060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C7A593B-F6E8-EFCF-D509-D1F8B6D50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54" y="682597"/>
            <a:ext cx="3060000" cy="3060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41DE3E2-630C-A237-583C-87ADEF93F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754" y="3798000"/>
            <a:ext cx="3060000" cy="3060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ABAFA6F5-76E8-92AC-415F-884B02745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333" y="738000"/>
            <a:ext cx="3060000" cy="3060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60FB00E-F3C6-098B-19C8-6EE676B67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333" y="3798000"/>
            <a:ext cx="306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2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EB1EE38-18E0-A918-CF83-10A959825FE7}"/>
              </a:ext>
            </a:extLst>
          </p:cNvPr>
          <p:cNvSpPr txBox="1"/>
          <p:nvPr/>
        </p:nvSpPr>
        <p:spPr>
          <a:xfrm>
            <a:off x="174567" y="-20653"/>
            <a:ext cx="1108078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GEMS ALH vs GEMS AEH – According to Aerosol Type</a:t>
            </a:r>
          </a:p>
        </p:txBody>
      </p:sp>
      <p:pic>
        <p:nvPicPr>
          <p:cNvPr id="14" name="그림 13" descr="텍스트, 도표, 기술 도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012950-D7A2-C7DD-DB22-2EFD4A7B0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62" y="1328411"/>
            <a:ext cx="6027481" cy="4752000"/>
          </a:xfrm>
          <a:prstGeom prst="rect">
            <a:avLst/>
          </a:prstGeom>
        </p:spPr>
      </p:pic>
      <p:pic>
        <p:nvPicPr>
          <p:cNvPr id="16" name="그림 15" descr="텍스트, 도표, 기술 도면, 평면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C1DBC0-B644-60D9-2A68-0FBC67184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" y="1328411"/>
            <a:ext cx="6027481" cy="475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704B2-82F0-DBB4-9C80-F42A825200CC}"/>
              </a:ext>
            </a:extLst>
          </p:cNvPr>
          <p:cNvSpPr txBox="1"/>
          <p:nvPr/>
        </p:nvSpPr>
        <p:spPr>
          <a:xfrm>
            <a:off x="3976777" y="5469146"/>
            <a:ext cx="5645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0B7EF-D9E8-54FC-39B6-130941A72BBB}"/>
              </a:ext>
            </a:extLst>
          </p:cNvPr>
          <p:cNvSpPr txBox="1"/>
          <p:nvPr/>
        </p:nvSpPr>
        <p:spPr>
          <a:xfrm>
            <a:off x="3973899" y="5707806"/>
            <a:ext cx="5645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ALH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2F487-1782-DBDD-AD03-DBD349BF6325}"/>
              </a:ext>
            </a:extLst>
          </p:cNvPr>
          <p:cNvSpPr txBox="1"/>
          <p:nvPr/>
        </p:nvSpPr>
        <p:spPr>
          <a:xfrm>
            <a:off x="2118605" y="5160257"/>
            <a:ext cx="1306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8649A-CFD9-6235-985B-6D4F53A55DED}"/>
              </a:ext>
            </a:extLst>
          </p:cNvPr>
          <p:cNvSpPr txBox="1"/>
          <p:nvPr/>
        </p:nvSpPr>
        <p:spPr>
          <a:xfrm>
            <a:off x="6718041" y="1328411"/>
            <a:ext cx="491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Y2023-2024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: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GEMS</a:t>
            </a:r>
            <a:r>
              <a:rPr lang="ko-KR" altLang="en-US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domain (AOD</a:t>
            </a:r>
            <a:r>
              <a:rPr lang="en-US" altLang="ko-KR" b="1" baseline="-25000" dirty="0">
                <a:solidFill>
                  <a:srgbClr val="FF0000"/>
                </a:solidFill>
              </a:rPr>
              <a:t>443</a:t>
            </a:r>
            <a:r>
              <a:rPr lang="en-US" altLang="ko-KR" b="1" dirty="0">
                <a:solidFill>
                  <a:srgbClr val="FF0000"/>
                </a:solidFill>
              </a:rPr>
              <a:t>&gt;0.5)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40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21142</TotalTime>
  <Words>872</Words>
  <Application>Microsoft Office PowerPoint</Application>
  <PresentationFormat>와이드스크린</PresentationFormat>
  <Paragraphs>89</Paragraphs>
  <Slides>12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맑은 고딕</vt:lpstr>
      <vt:lpstr>Arial</vt:lpstr>
      <vt:lpstr>Helvetica</vt:lpstr>
      <vt:lpstr>Verdana</vt:lpstr>
      <vt:lpstr>Office 테마</vt:lpstr>
      <vt:lpstr>Difference between AEH and ALH from GEMS</vt:lpstr>
      <vt:lpstr>Introduction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(대학원생) 이승재 (지구환경도시건설공학과)</dc:creator>
  <cp:lastModifiedBy>(교원) 박상서 (도시환경공학과)</cp:lastModifiedBy>
  <cp:revision>164</cp:revision>
  <dcterms:created xsi:type="dcterms:W3CDTF">2024-03-22T02:37:14Z</dcterms:created>
  <dcterms:modified xsi:type="dcterms:W3CDTF">2025-08-20T01:14:55Z</dcterms:modified>
</cp:coreProperties>
</file>