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258" r:id="rId5"/>
    <p:sldId id="361" r:id="rId6"/>
    <p:sldId id="338" r:id="rId7"/>
    <p:sldId id="360" r:id="rId8"/>
    <p:sldId id="339" r:id="rId9"/>
    <p:sldId id="340" r:id="rId10"/>
    <p:sldId id="341" r:id="rId11"/>
    <p:sldId id="349" r:id="rId12"/>
    <p:sldId id="344" r:id="rId13"/>
    <p:sldId id="345" r:id="rId14"/>
    <p:sldId id="343" r:id="rId15"/>
    <p:sldId id="356" r:id="rId16"/>
    <p:sldId id="267" r:id="rId17"/>
    <p:sldId id="342" r:id="rId18"/>
    <p:sldId id="337" r:id="rId19"/>
    <p:sldId id="329" r:id="rId20"/>
    <p:sldId id="362" r:id="rId21"/>
    <p:sldId id="284" r:id="rId22"/>
    <p:sldId id="268" r:id="rId23"/>
    <p:sldId id="350" r:id="rId24"/>
    <p:sldId id="281" r:id="rId25"/>
    <p:sldId id="313" r:id="rId26"/>
    <p:sldId id="321" r:id="rId27"/>
    <p:sldId id="322" r:id="rId28"/>
    <p:sldId id="323" r:id="rId29"/>
    <p:sldId id="315" r:id="rId30"/>
    <p:sldId id="317" r:id="rId31"/>
    <p:sldId id="318" r:id="rId32"/>
    <p:sldId id="319" r:id="rId33"/>
    <p:sldId id="351" r:id="rId34"/>
    <p:sldId id="352" r:id="rId35"/>
    <p:sldId id="353" r:id="rId36"/>
    <p:sldId id="354" r:id="rId37"/>
    <p:sldId id="357" r:id="rId38"/>
    <p:sldId id="358" r:id="rId39"/>
    <p:sldId id="35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7E987-0E37-844C-8AF2-36874FAC2237}" v="3" dt="2025-08-21T06:00:08.749"/>
    <p1510:client id="{EE23B3FD-EFD3-A44A-A45F-195A1BC1C477}" v="559" dt="2025-08-21T04:00:35.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78"/>
    <p:restoredTop sz="94729"/>
  </p:normalViewPr>
  <p:slideViewPr>
    <p:cSldViewPr snapToGrid="0">
      <p:cViewPr varScale="1">
        <p:scale>
          <a:sx n="115" d="100"/>
          <a:sy n="115" d="100"/>
        </p:scale>
        <p:origin x="1208"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 Zhixin" userId="bf6c2155-39ab-447d-87fe-944e0591274b" providerId="ADAL" clId="{3D47E987-0E37-844C-8AF2-36874FAC2237}"/>
    <pc:docChg chg="custSel modSld">
      <pc:chgData name="Xue, Zhixin" userId="bf6c2155-39ab-447d-87fe-944e0591274b" providerId="ADAL" clId="{3D47E987-0E37-844C-8AF2-36874FAC2237}" dt="2025-08-21T07:03:17.635" v="28" actId="14100"/>
      <pc:docMkLst>
        <pc:docMk/>
      </pc:docMkLst>
      <pc:sldChg chg="addSp delSp modSp mod">
        <pc:chgData name="Xue, Zhixin" userId="bf6c2155-39ab-447d-87fe-944e0591274b" providerId="ADAL" clId="{3D47E987-0E37-844C-8AF2-36874FAC2237}" dt="2025-08-21T06:00:10.913" v="18" actId="1076"/>
        <pc:sldMkLst>
          <pc:docMk/>
          <pc:sldMk cId="1427367447" sldId="338"/>
        </pc:sldMkLst>
        <pc:spChg chg="mod">
          <ac:chgData name="Xue, Zhixin" userId="bf6c2155-39ab-447d-87fe-944e0591274b" providerId="ADAL" clId="{3D47E987-0E37-844C-8AF2-36874FAC2237}" dt="2025-08-21T05:59:33.597" v="11" actId="1076"/>
          <ac:spMkLst>
            <pc:docMk/>
            <pc:sldMk cId="1427367447" sldId="338"/>
            <ac:spMk id="2" creationId="{640334B6-EB3F-DADC-9EB8-F99467AC3600}"/>
          </ac:spMkLst>
        </pc:spChg>
        <pc:spChg chg="mod">
          <ac:chgData name="Xue, Zhixin" userId="bf6c2155-39ab-447d-87fe-944e0591274b" providerId="ADAL" clId="{3D47E987-0E37-844C-8AF2-36874FAC2237}" dt="2025-08-21T06:00:10.913" v="18" actId="1076"/>
          <ac:spMkLst>
            <pc:docMk/>
            <pc:sldMk cId="1427367447" sldId="338"/>
            <ac:spMk id="61" creationId="{F0268488-990C-353B-7485-89B76F737D2F}"/>
          </ac:spMkLst>
        </pc:spChg>
        <pc:picChg chg="add mod modCrop">
          <ac:chgData name="Xue, Zhixin" userId="bf6c2155-39ab-447d-87fe-944e0591274b" providerId="ADAL" clId="{3D47E987-0E37-844C-8AF2-36874FAC2237}" dt="2025-08-21T05:59:59.861" v="16" actId="1076"/>
          <ac:picMkLst>
            <pc:docMk/>
            <pc:sldMk cId="1427367447" sldId="338"/>
            <ac:picMk id="6" creationId="{35D8D0D6-34F3-A2E2-7CA9-38E24EF0852B}"/>
          </ac:picMkLst>
        </pc:picChg>
        <pc:picChg chg="del">
          <ac:chgData name="Xue, Zhixin" userId="bf6c2155-39ab-447d-87fe-944e0591274b" providerId="ADAL" clId="{3D47E987-0E37-844C-8AF2-36874FAC2237}" dt="2025-08-21T05:59:24.024" v="8" actId="478"/>
          <ac:picMkLst>
            <pc:docMk/>
            <pc:sldMk cId="1427367447" sldId="338"/>
            <ac:picMk id="62" creationId="{7AD0AD97-2824-7F41-0558-1A01E27ED829}"/>
          </ac:picMkLst>
        </pc:picChg>
      </pc:sldChg>
      <pc:sldChg chg="modSp mod">
        <pc:chgData name="Xue, Zhixin" userId="bf6c2155-39ab-447d-87fe-944e0591274b" providerId="ADAL" clId="{3D47E987-0E37-844C-8AF2-36874FAC2237}" dt="2025-08-21T05:18:50.527" v="2" actId="1076"/>
        <pc:sldMkLst>
          <pc:docMk/>
          <pc:sldMk cId="390362207" sldId="339"/>
        </pc:sldMkLst>
        <pc:spChg chg="mod">
          <ac:chgData name="Xue, Zhixin" userId="bf6c2155-39ab-447d-87fe-944e0591274b" providerId="ADAL" clId="{3D47E987-0E37-844C-8AF2-36874FAC2237}" dt="2025-08-21T05:18:44.315" v="1" actId="20577"/>
          <ac:spMkLst>
            <pc:docMk/>
            <pc:sldMk cId="390362207" sldId="339"/>
            <ac:spMk id="5" creationId="{516DE74A-DEAD-F455-F07C-8C1CFB2233D3}"/>
          </ac:spMkLst>
        </pc:spChg>
        <pc:picChg chg="mod">
          <ac:chgData name="Xue, Zhixin" userId="bf6c2155-39ab-447d-87fe-944e0591274b" providerId="ADAL" clId="{3D47E987-0E37-844C-8AF2-36874FAC2237}" dt="2025-08-21T05:18:50.527" v="2" actId="1076"/>
          <ac:picMkLst>
            <pc:docMk/>
            <pc:sldMk cId="390362207" sldId="339"/>
            <ac:picMk id="3" creationId="{E3134DBD-8C79-D98C-4506-2FC2C5D12B21}"/>
          </ac:picMkLst>
        </pc:picChg>
      </pc:sldChg>
      <pc:sldChg chg="modSp mod">
        <pc:chgData name="Xue, Zhixin" userId="bf6c2155-39ab-447d-87fe-944e0591274b" providerId="ADAL" clId="{3D47E987-0E37-844C-8AF2-36874FAC2237}" dt="2025-08-21T07:03:17.635" v="28" actId="14100"/>
        <pc:sldMkLst>
          <pc:docMk/>
          <pc:sldMk cId="2937866557" sldId="340"/>
        </pc:sldMkLst>
        <pc:spChg chg="mod">
          <ac:chgData name="Xue, Zhixin" userId="bf6c2155-39ab-447d-87fe-944e0591274b" providerId="ADAL" clId="{3D47E987-0E37-844C-8AF2-36874FAC2237}" dt="2025-08-21T07:03:17.635" v="28" actId="14100"/>
          <ac:spMkLst>
            <pc:docMk/>
            <pc:sldMk cId="2937866557" sldId="340"/>
            <ac:spMk id="4" creationId="{1EC34EAC-4193-CA8F-CE08-749B04A5C2AE}"/>
          </ac:spMkLst>
        </pc:spChg>
      </pc:sldChg>
      <pc:sldChg chg="modSp mod">
        <pc:chgData name="Xue, Zhixin" userId="bf6c2155-39ab-447d-87fe-944e0591274b" providerId="ADAL" clId="{3D47E987-0E37-844C-8AF2-36874FAC2237}" dt="2025-08-21T05:43:32.343" v="3" actId="14100"/>
        <pc:sldMkLst>
          <pc:docMk/>
          <pc:sldMk cId="3139143416" sldId="361"/>
        </pc:sldMkLst>
        <pc:spChg chg="mod">
          <ac:chgData name="Xue, Zhixin" userId="bf6c2155-39ab-447d-87fe-944e0591274b" providerId="ADAL" clId="{3D47E987-0E37-844C-8AF2-36874FAC2237}" dt="2025-08-21T05:43:32.343" v="3" actId="14100"/>
          <ac:spMkLst>
            <pc:docMk/>
            <pc:sldMk cId="3139143416" sldId="361"/>
            <ac:spMk id="8" creationId="{61B1B736-CCA8-350E-8BFE-7319671FBC72}"/>
          </ac:spMkLst>
        </pc:spChg>
      </pc:sldChg>
    </pc:docChg>
  </pc:docChgLst>
  <pc:docChgLst>
    <pc:chgData name="Xue, Zhixin" userId="bf6c2155-39ab-447d-87fe-944e0591274b" providerId="ADAL" clId="{1D39965A-0530-52A2-9F5A-9B7AAAD8138C}"/>
    <pc:docChg chg="modSld">
      <pc:chgData name="Xue, Zhixin" userId="bf6c2155-39ab-447d-87fe-944e0591274b" providerId="ADAL" clId="{1D39965A-0530-52A2-9F5A-9B7AAAD8138C}" dt="2025-08-21T04:19:10.826" v="10" actId="1076"/>
      <pc:docMkLst>
        <pc:docMk/>
      </pc:docMkLst>
      <pc:sldChg chg="addSp modSp mod">
        <pc:chgData name="Xue, Zhixin" userId="bf6c2155-39ab-447d-87fe-944e0591274b" providerId="ADAL" clId="{1D39965A-0530-52A2-9F5A-9B7AAAD8138C}" dt="2025-08-21T04:19:10.826" v="10" actId="1076"/>
        <pc:sldMkLst>
          <pc:docMk/>
          <pc:sldMk cId="3139143416" sldId="361"/>
        </pc:sldMkLst>
        <pc:spChg chg="add mod">
          <ac:chgData name="Xue, Zhixin" userId="bf6c2155-39ab-447d-87fe-944e0591274b" providerId="ADAL" clId="{1D39965A-0530-52A2-9F5A-9B7AAAD8138C}" dt="2025-08-21T04:19:10.826" v="10" actId="1076"/>
          <ac:spMkLst>
            <pc:docMk/>
            <pc:sldMk cId="3139143416" sldId="361"/>
            <ac:spMk id="3" creationId="{46AC8BBC-F7DC-BFDA-78E9-1EA46415E952}"/>
          </ac:spMkLst>
        </pc:spChg>
        <pc:spChg chg="mod">
          <ac:chgData name="Xue, Zhixin" userId="bf6c2155-39ab-447d-87fe-944e0591274b" providerId="ADAL" clId="{1D39965A-0530-52A2-9F5A-9B7AAAD8138C}" dt="2025-08-21T04:18:53.081" v="6" actId="1076"/>
          <ac:spMkLst>
            <pc:docMk/>
            <pc:sldMk cId="3139143416" sldId="361"/>
            <ac:spMk id="8" creationId="{61B1B736-CCA8-350E-8BFE-7319671FBC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8/21/25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1749157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C86A-F5D6-DFF1-752A-4133A5456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0DD3E-7086-7CE2-97DE-E5EC58AD840B}"/>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4E939510-4D61-A224-CEDC-56325BC48B3A}"/>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F77CDEB0-781F-CB25-3AAC-533D852B4B94}"/>
              </a:ext>
            </a:extLst>
          </p:cNvPr>
          <p:cNvSpPr>
            <a:spLocks noGrp="1"/>
          </p:cNvSpPr>
          <p:nvPr>
            <p:ph type="sldNum" sz="quarter" idx="5"/>
          </p:nvPr>
        </p:nvSpPr>
        <p:spPr/>
        <p:txBody>
          <a:bodyPr/>
          <a:lstStyle/>
          <a:p>
            <a:fld id="{769943EA-69D9-7E49-97CD-A49926F617C9}" type="slidenum">
              <a:rPr lang="en-US" smtClean="0"/>
              <a:t>31</a:t>
            </a:fld>
            <a:endParaRPr lang="en-US"/>
          </a:p>
        </p:txBody>
      </p:sp>
    </p:spTree>
    <p:extLst>
      <p:ext uri="{BB962C8B-B14F-4D97-AF65-F5344CB8AC3E}">
        <p14:creationId xmlns:p14="http://schemas.microsoft.com/office/powerpoint/2010/main" val="77832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EB4C-1D24-E698-7BAE-B5FBF2BDB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1F83D-8A7F-E441-2C13-5461344052E2}"/>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53C707D-7D8B-B545-CB52-803C32909837}"/>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D24E49EC-21E4-99B9-EC56-E6FD1F3A86C8}"/>
              </a:ext>
            </a:extLst>
          </p:cNvPr>
          <p:cNvSpPr>
            <a:spLocks noGrp="1"/>
          </p:cNvSpPr>
          <p:nvPr>
            <p:ph type="sldNum" sz="quarter" idx="5"/>
          </p:nvPr>
        </p:nvSpPr>
        <p:spPr/>
        <p:txBody>
          <a:bodyPr/>
          <a:lstStyle/>
          <a:p>
            <a:fld id="{769943EA-69D9-7E49-97CD-A49926F617C9}" type="slidenum">
              <a:rPr lang="en-US" smtClean="0"/>
              <a:t>32</a:t>
            </a:fld>
            <a:endParaRPr lang="en-US"/>
          </a:p>
        </p:txBody>
      </p:sp>
    </p:spTree>
    <p:extLst>
      <p:ext uri="{BB962C8B-B14F-4D97-AF65-F5344CB8AC3E}">
        <p14:creationId xmlns:p14="http://schemas.microsoft.com/office/powerpoint/2010/main" val="147954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8929B-1A9E-E86A-101F-91E7148AF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15972-F250-ACBF-317B-D9F2EE13B75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0B897AF1-AC67-CB41-0EE8-3B984922740A}"/>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3E62F062-E41F-1D2C-EE93-C643BA1576E8}"/>
              </a:ext>
            </a:extLst>
          </p:cNvPr>
          <p:cNvSpPr>
            <a:spLocks noGrp="1"/>
          </p:cNvSpPr>
          <p:nvPr>
            <p:ph type="sldNum" sz="quarter" idx="5"/>
          </p:nvPr>
        </p:nvSpPr>
        <p:spPr/>
        <p:txBody>
          <a:bodyPr/>
          <a:lstStyle/>
          <a:p>
            <a:fld id="{769943EA-69D9-7E49-97CD-A49926F617C9}" type="slidenum">
              <a:rPr lang="en-US" smtClean="0"/>
              <a:t>33</a:t>
            </a:fld>
            <a:endParaRPr lang="en-US"/>
          </a:p>
        </p:txBody>
      </p:sp>
    </p:spTree>
    <p:extLst>
      <p:ext uri="{BB962C8B-B14F-4D97-AF65-F5344CB8AC3E}">
        <p14:creationId xmlns:p14="http://schemas.microsoft.com/office/powerpoint/2010/main" val="193035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EDED-2618-908F-FFD4-88598B272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8A33C-65AD-A10F-B723-5E05E5C6D902}"/>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FC0B4F1D-9F48-BBC5-E522-D85C0DD49F5A}"/>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D5E1A4F5-B437-8169-3B36-A955E3667382}"/>
              </a:ext>
            </a:extLst>
          </p:cNvPr>
          <p:cNvSpPr>
            <a:spLocks noGrp="1"/>
          </p:cNvSpPr>
          <p:nvPr>
            <p:ph type="sldNum" sz="quarter" idx="5"/>
          </p:nvPr>
        </p:nvSpPr>
        <p:spPr/>
        <p:txBody>
          <a:bodyPr/>
          <a:lstStyle/>
          <a:p>
            <a:fld id="{769943EA-69D9-7E49-97CD-A49926F617C9}" type="slidenum">
              <a:rPr lang="en-US" smtClean="0"/>
              <a:t>34</a:t>
            </a:fld>
            <a:endParaRPr lang="en-US"/>
          </a:p>
        </p:txBody>
      </p:sp>
    </p:spTree>
    <p:extLst>
      <p:ext uri="{BB962C8B-B14F-4D97-AF65-F5344CB8AC3E}">
        <p14:creationId xmlns:p14="http://schemas.microsoft.com/office/powerpoint/2010/main" val="17949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D667-9E32-3FC6-FAB4-C334EEF50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4D9A7-A247-6D54-07C2-43222DD717BC}"/>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56E7FB8-CD35-4169-3A3D-7362C2CE7167}"/>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B127247B-605D-C6D2-7AB5-8183FF04D10A}"/>
              </a:ext>
            </a:extLst>
          </p:cNvPr>
          <p:cNvSpPr>
            <a:spLocks noGrp="1"/>
          </p:cNvSpPr>
          <p:nvPr>
            <p:ph type="sldNum" sz="quarter" idx="5"/>
          </p:nvPr>
        </p:nvSpPr>
        <p:spPr/>
        <p:txBody>
          <a:bodyPr/>
          <a:lstStyle/>
          <a:p>
            <a:fld id="{769943EA-69D9-7E49-97CD-A49926F617C9}" type="slidenum">
              <a:rPr lang="en-US" smtClean="0"/>
              <a:t>35</a:t>
            </a:fld>
            <a:endParaRPr lang="en-US"/>
          </a:p>
        </p:txBody>
      </p:sp>
    </p:spTree>
    <p:extLst>
      <p:ext uri="{BB962C8B-B14F-4D97-AF65-F5344CB8AC3E}">
        <p14:creationId xmlns:p14="http://schemas.microsoft.com/office/powerpoint/2010/main" val="296055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3F019-8698-EA22-16B0-745357381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7B12B-43E2-5E30-0931-1D375374AE05}"/>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E118C5C8-4A6C-D4CD-C4AE-BBAFFFBFF0A5}"/>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C658D3A6-5BC8-77FD-2FC6-BBB3F695FA26}"/>
              </a:ext>
            </a:extLst>
          </p:cNvPr>
          <p:cNvSpPr>
            <a:spLocks noGrp="1"/>
          </p:cNvSpPr>
          <p:nvPr>
            <p:ph type="sldNum" sz="quarter" idx="5"/>
          </p:nvPr>
        </p:nvSpPr>
        <p:spPr/>
        <p:txBody>
          <a:bodyPr/>
          <a:lstStyle/>
          <a:p>
            <a:fld id="{769943EA-69D9-7E49-97CD-A49926F617C9}" type="slidenum">
              <a:rPr lang="en-US" smtClean="0"/>
              <a:t>36</a:t>
            </a:fld>
            <a:endParaRPr lang="en-US"/>
          </a:p>
        </p:txBody>
      </p:sp>
    </p:spTree>
    <p:extLst>
      <p:ext uri="{BB962C8B-B14F-4D97-AF65-F5344CB8AC3E}">
        <p14:creationId xmlns:p14="http://schemas.microsoft.com/office/powerpoint/2010/main" val="265535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CD1E6-7249-E27C-6766-5F938E4AE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417A7-A34F-3884-13B7-1D6A26043FD4}"/>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B72D23EC-2866-6BE0-8759-B26D4EC00A36}"/>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DEBCB92E-6427-C117-4CEE-042DAAC90C3C}"/>
              </a:ext>
            </a:extLst>
          </p:cNvPr>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269289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8F97-E97E-7EEB-DE8E-6F802F1C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72F73-A215-FFE4-5A60-C16923799B6C}"/>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FD2CF670-BEA7-E80D-6DA3-9613EF1D358A}"/>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CCDDF5CD-5031-E56F-A14D-332AC39CB7CB}"/>
              </a:ext>
            </a:extLst>
          </p:cNvPr>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348372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172567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a:p>
        </p:txBody>
      </p:sp>
    </p:spTree>
    <p:extLst>
      <p:ext uri="{BB962C8B-B14F-4D97-AF65-F5344CB8AC3E}">
        <p14:creationId xmlns:p14="http://schemas.microsoft.com/office/powerpoint/2010/main" val="1068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To edit the bar chart: </a:t>
            </a:r>
          </a:p>
          <a:p>
            <a:endParaRPr lang="en-US"/>
          </a:p>
          <a:p>
            <a:r>
              <a:rPr lang="en-US"/>
              <a:t>1. Right click on the bar chart above.</a:t>
            </a:r>
          </a:p>
          <a:p>
            <a:r>
              <a:rPr lang="en-US"/>
              <a:t>2. Select ‘Edit Data in Excel’.</a:t>
            </a:r>
          </a:p>
          <a:p>
            <a:r>
              <a:rPr lang="en-US"/>
              <a:t>3. Enter your data in the Excel spreadsheet pop-up box including axis labels.</a:t>
            </a:r>
          </a:p>
          <a:p>
            <a:r>
              <a:rPr lang="en-US"/>
              <a:t>4. If your data contains more than 4 rows of data, select the blue highlight box in the lower right hand corner of your Excel spreadsheet pop-up box. </a:t>
            </a:r>
          </a:p>
          <a:p>
            <a:r>
              <a:rPr lang="en-US"/>
              <a:t>5. Drag the blue box down until all rows and columns in your dataset are contained within the box. </a:t>
            </a:r>
          </a:p>
          <a:p>
            <a:r>
              <a:rPr lang="en-US"/>
              <a:t>6. Color will populate your chart automatically, but to customize colors, click on a bar and select your preferred color.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a:p>
        </p:txBody>
      </p:sp>
    </p:spTree>
    <p:extLst>
      <p:ext uri="{BB962C8B-B14F-4D97-AF65-F5344CB8AC3E}">
        <p14:creationId xmlns:p14="http://schemas.microsoft.com/office/powerpoint/2010/main" val="1171513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To edit the pie chart: </a:t>
            </a:r>
          </a:p>
          <a:p>
            <a:endParaRPr lang="en-US"/>
          </a:p>
          <a:p>
            <a:r>
              <a:rPr lang="en-US"/>
              <a:t>1. Right click on the pie chart above.</a:t>
            </a:r>
          </a:p>
          <a:p>
            <a:r>
              <a:rPr lang="en-US"/>
              <a:t>2. Select ‘Edit Data in Excel’.</a:t>
            </a:r>
          </a:p>
          <a:p>
            <a:r>
              <a:rPr lang="en-US"/>
              <a:t>3. Enter your data in the Excel spreadsheet pop-up box including axis labels.</a:t>
            </a:r>
          </a:p>
          <a:p>
            <a:r>
              <a:rPr lang="en-US"/>
              <a:t>4. If your data contains more than 4 rows of data, select the blue highlight box in the lower right hand corner of your Excel spreadsheet pop-up box. </a:t>
            </a:r>
          </a:p>
          <a:p>
            <a:r>
              <a:rPr lang="en-US"/>
              <a:t>5. Drag the blue box down until all rows and columns in your dataset are contained within the box. </a:t>
            </a:r>
          </a:p>
          <a:p>
            <a:r>
              <a:rPr lang="en-US"/>
              <a:t>6. Color will populate your chart automatically, but to customize colors, click on a wedge and select your preferred color.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a:p>
        </p:txBody>
      </p:sp>
    </p:spTree>
    <p:extLst>
      <p:ext uri="{BB962C8B-B14F-4D97-AF65-F5344CB8AC3E}">
        <p14:creationId xmlns:p14="http://schemas.microsoft.com/office/powerpoint/2010/main" val="2752094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To edit map or change the county color:</a:t>
            </a:r>
          </a:p>
          <a:p>
            <a:endParaRPr lang="en-US"/>
          </a:p>
          <a:p>
            <a:r>
              <a:rPr lang="en-US"/>
              <a:t>1. Click the county you want to change.</a:t>
            </a:r>
          </a:p>
          <a:p>
            <a:r>
              <a:rPr lang="en-US"/>
              <a:t>2. Click ‘Shape Format’ tab, or right click and select the ‘Format Shape’ option.</a:t>
            </a:r>
          </a:p>
          <a:p>
            <a:r>
              <a:rPr lang="en-US"/>
              <a:t>3. Click the ‘Solid fill’ option and select one of the theme colors from the color menu. </a:t>
            </a:r>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a:p>
        </p:txBody>
      </p:sp>
    </p:spTree>
    <p:extLst>
      <p:ext uri="{BB962C8B-B14F-4D97-AF65-F5344CB8AC3E}">
        <p14:creationId xmlns:p14="http://schemas.microsoft.com/office/powerpoint/2010/main" val="108921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4133-B3C8-762B-1A60-A9B3A4F64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1C8DA-059A-3CB5-463D-E44B39A145A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BBDFA944-5162-FECE-B9C9-FAAACC72DB85}"/>
              </a:ext>
            </a:extLst>
          </p:cNvPr>
          <p:cNvSpPr>
            <a:spLocks noGrp="1"/>
          </p:cNvSpPr>
          <p:nvPr>
            <p:ph type="body" idx="1"/>
          </p:nvPr>
        </p:nvSpPr>
        <p:spPr/>
        <p:txBody>
          <a:bodyPr/>
          <a:lstStyle/>
          <a:p>
            <a:r>
              <a:rPr lang="en-US"/>
              <a:t>To edit map or change the state color:</a:t>
            </a:r>
          </a:p>
          <a:p>
            <a:endParaRPr lang="en-US"/>
          </a:p>
          <a:p>
            <a:r>
              <a:rPr lang="en-US"/>
              <a:t>1. Double click the state that you want to change.</a:t>
            </a:r>
          </a:p>
          <a:p>
            <a:r>
              <a:rPr lang="en-US"/>
              <a:t>2. Click ‘Shape Format’ tab, or right click and select the ‘Format Shape’ option.</a:t>
            </a:r>
          </a:p>
          <a:p>
            <a:r>
              <a:rPr lang="en-US"/>
              <a:t>3. Click the ‘Solid fill’ option and select one of the theme colors from the color menu. </a:t>
            </a:r>
          </a:p>
          <a:p>
            <a:endParaRPr lang="en-US"/>
          </a:p>
        </p:txBody>
      </p:sp>
      <p:sp>
        <p:nvSpPr>
          <p:cNvPr id="4" name="Slide Number Placeholder 3">
            <a:extLst>
              <a:ext uri="{FF2B5EF4-FFF2-40B4-BE49-F238E27FC236}">
                <a16:creationId xmlns:a16="http://schemas.microsoft.com/office/drawing/2014/main" id="{EF3923B2-FF96-83D2-39F3-E5D75F4FFFFB}"/>
              </a:ext>
            </a:extLst>
          </p:cNvPr>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64017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Insert-&gt;Header and Footer-&gt;Type Customizable Name</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10B3-F369-AFA5-2CAA-ED0ABAA7318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22AC20-DB7C-8461-F579-E2515574B13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1768352-8EF0-07D1-669E-B0D97057A84C}"/>
              </a:ext>
            </a:extLst>
          </p:cNvPr>
          <p:cNvSpPr>
            <a:spLocks noGrp="1"/>
          </p:cNvSpPr>
          <p:nvPr>
            <p:ph type="dt" sz="half" idx="10"/>
          </p:nvPr>
        </p:nvSpPr>
        <p:spPr/>
        <p:txBody>
          <a:bodyPr/>
          <a:lstStyle/>
          <a:p>
            <a:fld id="{71C7FD60-7FA7-3441-9930-3FB86764ABF7}" type="datetimeFigureOut">
              <a:rPr lang="en-US" smtClean="0"/>
              <a:t>8/20/25</a:t>
            </a:fld>
            <a:endParaRPr lang="en-US"/>
          </a:p>
        </p:txBody>
      </p:sp>
      <p:sp>
        <p:nvSpPr>
          <p:cNvPr id="5" name="Footer Placeholder 4">
            <a:extLst>
              <a:ext uri="{FF2B5EF4-FFF2-40B4-BE49-F238E27FC236}">
                <a16:creationId xmlns:a16="http://schemas.microsoft.com/office/drawing/2014/main" id="{4CBC2157-C7DE-C1D8-62C9-CE2C6BA63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1565C-3E4D-98E6-5FF6-0D11B5728776}"/>
              </a:ext>
            </a:extLst>
          </p:cNvPr>
          <p:cNvSpPr>
            <a:spLocks noGrp="1"/>
          </p:cNvSpPr>
          <p:nvPr>
            <p:ph type="sldNum" sz="quarter" idx="12"/>
          </p:nvPr>
        </p:nvSpPr>
        <p:spPr/>
        <p:txBody>
          <a:bodyPr/>
          <a:lstStyle/>
          <a:p>
            <a:fld id="{3492A8D5-7B26-A946-BD59-48EB95B848F5}" type="slidenum">
              <a:rPr lang="en-US" smtClean="0"/>
              <a:t>‹#›</a:t>
            </a:fld>
            <a:endParaRPr lang="en-US"/>
          </a:p>
        </p:txBody>
      </p:sp>
    </p:spTree>
    <p:extLst>
      <p:ext uri="{BB962C8B-B14F-4D97-AF65-F5344CB8AC3E}">
        <p14:creationId xmlns:p14="http://schemas.microsoft.com/office/powerpoint/2010/main" val="265829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54" r:id="rId23"/>
    <p:sldLayoutId id="2147483655" r:id="rId24"/>
    <p:sldLayoutId id="2147483665" r:id="rId25"/>
    <p:sldLayoutId id="2147483664" r:id="rId26"/>
    <p:sldLayoutId id="2147483689" r:id="rId27"/>
    <p:sldLayoutId id="2147483693" r:id="rId28"/>
    <p:sldLayoutId id="2147483691" r:id="rId29"/>
    <p:sldLayoutId id="2147483694" r:id="rId30"/>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4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731044" y="2677626"/>
            <a:ext cx="7559068" cy="1847088"/>
          </a:xfrm>
        </p:spPr>
        <p:txBody>
          <a:bodyPr>
            <a:noAutofit/>
          </a:bodyPr>
          <a:lstStyle/>
          <a:p>
            <a:pPr algn="just"/>
            <a:r>
              <a:rPr lang="en-US" sz="3200"/>
              <a:t>TEMPO Nighttime Light: From First comparison with VIIRS-DNB and ISS Astronaut Photo to Circadian Stimulus</a:t>
            </a:r>
          </a:p>
        </p:txBody>
      </p:sp>
      <p:sp>
        <p:nvSpPr>
          <p:cNvPr id="13" name="Text Placeholder 12">
            <a:extLst>
              <a:ext uri="{FF2B5EF4-FFF2-40B4-BE49-F238E27FC236}">
                <a16:creationId xmlns:a16="http://schemas.microsoft.com/office/drawing/2014/main" id="{6C5EE2B8-026E-D04B-8925-60FA6F76C380}"/>
              </a:ext>
            </a:extLst>
          </p:cNvPr>
          <p:cNvSpPr>
            <a:spLocks noGrp="1"/>
          </p:cNvSpPr>
          <p:nvPr>
            <p:ph type="body" sz="quarter" idx="10"/>
          </p:nvPr>
        </p:nvSpPr>
        <p:spPr>
          <a:xfrm>
            <a:off x="524342" y="6029835"/>
            <a:ext cx="7765770" cy="414991"/>
          </a:xfrm>
        </p:spPr>
        <p:txBody>
          <a:bodyPr/>
          <a:lstStyle/>
          <a:p>
            <a:r>
              <a:rPr lang="en-US"/>
              <a:t>August 21, 2025</a:t>
            </a:r>
          </a:p>
        </p:txBody>
      </p:sp>
      <p:sp>
        <p:nvSpPr>
          <p:cNvPr id="4" name="TextBox 3">
            <a:extLst>
              <a:ext uri="{FF2B5EF4-FFF2-40B4-BE49-F238E27FC236}">
                <a16:creationId xmlns:a16="http://schemas.microsoft.com/office/drawing/2014/main" id="{D0BE24D1-359F-E44E-4FA8-829FEE27DB2F}"/>
              </a:ext>
            </a:extLst>
          </p:cNvPr>
          <p:cNvSpPr txBox="1"/>
          <p:nvPr/>
        </p:nvSpPr>
        <p:spPr>
          <a:xfrm>
            <a:off x="435092" y="4390243"/>
            <a:ext cx="6381875" cy="1261884"/>
          </a:xfrm>
          <a:prstGeom prst="rect">
            <a:avLst/>
          </a:prstGeom>
          <a:noFill/>
        </p:spPr>
        <p:txBody>
          <a:bodyPr wrap="none" rtlCol="0">
            <a:spAutoFit/>
          </a:bodyPr>
          <a:lstStyle/>
          <a:p>
            <a:r>
              <a:rPr lang="en-US" sz="2400" b="1" dirty="0">
                <a:solidFill>
                  <a:srgbClr val="FFC000"/>
                </a:solidFill>
              </a:rPr>
              <a:t>Zhixin (May) Xue</a:t>
            </a:r>
            <a:r>
              <a:rPr lang="en-US" sz="2400" b="1" baseline="30000" dirty="0">
                <a:solidFill>
                  <a:srgbClr val="FFC000"/>
                </a:solidFill>
              </a:rPr>
              <a:t>1</a:t>
            </a:r>
            <a:r>
              <a:rPr lang="en-US" sz="2400" b="1" dirty="0">
                <a:solidFill>
                  <a:srgbClr val="FFC000"/>
                </a:solidFill>
              </a:rPr>
              <a:t> , Meng Zhou</a:t>
            </a:r>
            <a:r>
              <a:rPr lang="en-US" sz="2400" b="1" baseline="30000" dirty="0">
                <a:solidFill>
                  <a:srgbClr val="FFC000"/>
                </a:solidFill>
              </a:rPr>
              <a:t>2 </a:t>
            </a:r>
            <a:r>
              <a:rPr lang="en-US" sz="2400" b="1" dirty="0">
                <a:solidFill>
                  <a:srgbClr val="FFC000"/>
                </a:solidFill>
              </a:rPr>
              <a:t>, Jun Wang</a:t>
            </a:r>
            <a:r>
              <a:rPr lang="en-US" sz="2400" b="1" baseline="30000" dirty="0">
                <a:solidFill>
                  <a:srgbClr val="FFC000"/>
                </a:solidFill>
              </a:rPr>
              <a:t>1 </a:t>
            </a:r>
          </a:p>
          <a:p>
            <a:endParaRPr lang="en-US" sz="2400" b="1" baseline="30000" dirty="0">
              <a:solidFill>
                <a:srgbClr val="FFC000"/>
              </a:solidFill>
            </a:endParaRPr>
          </a:p>
          <a:p>
            <a:r>
              <a:rPr lang="en-US" sz="2000" spc="-94" baseline="29239" dirty="0">
                <a:solidFill>
                  <a:srgbClr val="FFC000"/>
                </a:solidFill>
                <a:cs typeface="Calibri"/>
              </a:rPr>
              <a:t>1</a:t>
            </a:r>
            <a:r>
              <a:rPr lang="en-US" sz="1800" dirty="0">
                <a:solidFill>
                  <a:srgbClr val="FFC000"/>
                </a:solidFill>
                <a:cs typeface="Calibri"/>
              </a:rPr>
              <a:t>The</a:t>
            </a:r>
            <a:r>
              <a:rPr lang="en-US" sz="1800" spc="115" dirty="0">
                <a:solidFill>
                  <a:srgbClr val="FFC000"/>
                </a:solidFill>
                <a:cs typeface="Calibri"/>
              </a:rPr>
              <a:t> </a:t>
            </a:r>
            <a:r>
              <a:rPr lang="en-US" sz="1800" spc="-102" dirty="0">
                <a:solidFill>
                  <a:srgbClr val="FFC000"/>
                </a:solidFill>
                <a:cs typeface="Calibri"/>
              </a:rPr>
              <a:t>University</a:t>
            </a:r>
            <a:r>
              <a:rPr lang="en-US" sz="1800" spc="127" dirty="0">
                <a:solidFill>
                  <a:srgbClr val="FFC000"/>
                </a:solidFill>
                <a:cs typeface="Calibri"/>
              </a:rPr>
              <a:t> </a:t>
            </a:r>
            <a:r>
              <a:rPr lang="en-US" sz="1800" dirty="0">
                <a:solidFill>
                  <a:srgbClr val="FFC000"/>
                </a:solidFill>
                <a:cs typeface="Calibri"/>
              </a:rPr>
              <a:t>of</a:t>
            </a:r>
            <a:r>
              <a:rPr lang="en-US" sz="1800" spc="115" dirty="0">
                <a:solidFill>
                  <a:srgbClr val="FFC000"/>
                </a:solidFill>
                <a:cs typeface="Calibri"/>
              </a:rPr>
              <a:t> </a:t>
            </a:r>
            <a:r>
              <a:rPr lang="en-US" sz="1800" spc="-102" dirty="0">
                <a:solidFill>
                  <a:srgbClr val="FFC000"/>
                </a:solidFill>
                <a:cs typeface="Calibri"/>
              </a:rPr>
              <a:t>Iowa. </a:t>
            </a:r>
          </a:p>
          <a:p>
            <a:r>
              <a:rPr lang="en-US" sz="2000" spc="-153" baseline="29239" dirty="0">
                <a:solidFill>
                  <a:srgbClr val="FFC000"/>
                </a:solidFill>
                <a:cs typeface="Calibri"/>
              </a:rPr>
              <a:t>2</a:t>
            </a:r>
            <a:r>
              <a:rPr lang="en-US" sz="1800" spc="-102" dirty="0">
                <a:solidFill>
                  <a:srgbClr val="FFC000"/>
                </a:solidFill>
                <a:cs typeface="Calibri"/>
              </a:rPr>
              <a:t>University</a:t>
            </a:r>
            <a:r>
              <a:rPr lang="en-US" sz="1800" spc="217" dirty="0">
                <a:solidFill>
                  <a:srgbClr val="FFC000"/>
                </a:solidFill>
                <a:cs typeface="Calibri"/>
              </a:rPr>
              <a:t> </a:t>
            </a:r>
            <a:r>
              <a:rPr lang="en-US" sz="1800" dirty="0">
                <a:solidFill>
                  <a:srgbClr val="FFC000"/>
                </a:solidFill>
                <a:cs typeface="Calibri"/>
              </a:rPr>
              <a:t>of</a:t>
            </a:r>
            <a:r>
              <a:rPr lang="en-US" sz="1800" spc="242" dirty="0">
                <a:solidFill>
                  <a:srgbClr val="FFC000"/>
                </a:solidFill>
                <a:cs typeface="Calibri"/>
              </a:rPr>
              <a:t> </a:t>
            </a:r>
            <a:r>
              <a:rPr lang="en-US" sz="1800" spc="-115" dirty="0">
                <a:solidFill>
                  <a:srgbClr val="FFC000"/>
                </a:solidFill>
                <a:cs typeface="Calibri"/>
              </a:rPr>
              <a:t>Maryland</a:t>
            </a:r>
            <a:r>
              <a:rPr lang="en-US" sz="1800" spc="229" dirty="0">
                <a:solidFill>
                  <a:srgbClr val="FFC000"/>
                </a:solidFill>
                <a:cs typeface="Calibri"/>
              </a:rPr>
              <a:t> </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F71C-ADDA-7C62-90D3-B646BCA69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DFA24-75C2-C8D5-FDF3-7BE19E2331F2}"/>
              </a:ext>
            </a:extLst>
          </p:cNvPr>
          <p:cNvSpPr>
            <a:spLocks noGrp="1"/>
          </p:cNvSpPr>
          <p:nvPr>
            <p:ph type="title"/>
          </p:nvPr>
        </p:nvSpPr>
        <p:spPr>
          <a:xfrm>
            <a:off x="697268" y="331794"/>
            <a:ext cx="4244526" cy="869089"/>
          </a:xfrm>
        </p:spPr>
        <p:txBody>
          <a:bodyPr>
            <a:normAutofit fontScale="90000"/>
          </a:bodyPr>
          <a:lstStyle/>
          <a:p>
            <a:r>
              <a:rPr lang="en-US" sz="3600" i="1">
                <a:latin typeface="Helvetica" pitchFamily="2" charset="0"/>
              </a:rPr>
              <a:t>Circadian light model</a:t>
            </a:r>
          </a:p>
        </p:txBody>
      </p:sp>
      <p:pic>
        <p:nvPicPr>
          <p:cNvPr id="36" name="Picture 35">
            <a:extLst>
              <a:ext uri="{FF2B5EF4-FFF2-40B4-BE49-F238E27FC236}">
                <a16:creationId xmlns:a16="http://schemas.microsoft.com/office/drawing/2014/main" id="{2EBFCD98-FCEE-026A-C646-0B0BC38A3B23}"/>
              </a:ext>
            </a:extLst>
          </p:cNvPr>
          <p:cNvPicPr>
            <a:picLocks noChangeAspect="1"/>
          </p:cNvPicPr>
          <p:nvPr/>
        </p:nvPicPr>
        <p:blipFill>
          <a:blip r:embed="rId2"/>
          <a:stretch>
            <a:fillRect/>
          </a:stretch>
        </p:blipFill>
        <p:spPr>
          <a:xfrm>
            <a:off x="4653473" y="907534"/>
            <a:ext cx="4412908" cy="2302173"/>
          </a:xfrm>
          <a:prstGeom prst="rect">
            <a:avLst/>
          </a:prstGeom>
        </p:spPr>
      </p:pic>
      <p:sp>
        <p:nvSpPr>
          <p:cNvPr id="37" name="TextBox 36">
            <a:extLst>
              <a:ext uri="{FF2B5EF4-FFF2-40B4-BE49-F238E27FC236}">
                <a16:creationId xmlns:a16="http://schemas.microsoft.com/office/drawing/2014/main" id="{80A1D58C-CA43-5E74-1A61-12BA2192D88C}"/>
              </a:ext>
            </a:extLst>
          </p:cNvPr>
          <p:cNvSpPr txBox="1"/>
          <p:nvPr/>
        </p:nvSpPr>
        <p:spPr>
          <a:xfrm>
            <a:off x="134470" y="6243671"/>
            <a:ext cx="8232080" cy="215444"/>
          </a:xfrm>
          <a:prstGeom prst="rect">
            <a:avLst/>
          </a:prstGeom>
          <a:noFill/>
        </p:spPr>
        <p:txBody>
          <a:bodyPr wrap="square">
            <a:spAutoFit/>
          </a:bodyPr>
          <a:lstStyle/>
          <a:p>
            <a:r>
              <a:rPr lang="en-US" sz="800" b="0" i="0" u="none" strike="noStrike">
                <a:solidFill>
                  <a:srgbClr val="222222"/>
                </a:solidFill>
                <a:effectLst/>
                <a:latin typeface="Arial" panose="020B0604020202020204" pitchFamily="34" charset="0"/>
              </a:rPr>
              <a:t>Rea, M.S., </a:t>
            </a:r>
            <a:r>
              <a:rPr lang="en-US" sz="800" b="0" i="0" u="none" strike="noStrike" err="1">
                <a:solidFill>
                  <a:srgbClr val="222222"/>
                </a:solidFill>
                <a:effectLst/>
                <a:latin typeface="Arial" panose="020B0604020202020204" pitchFamily="34" charset="0"/>
              </a:rPr>
              <a:t>Figueiro</a:t>
            </a:r>
            <a:r>
              <a:rPr lang="en-US" sz="800" b="0" i="0" u="none" strike="noStrike">
                <a:solidFill>
                  <a:srgbClr val="222222"/>
                </a:solidFill>
                <a:effectLst/>
                <a:latin typeface="Arial" panose="020B0604020202020204" pitchFamily="34" charset="0"/>
              </a:rPr>
              <a:t>, M.G., Bullough, J.D. and Bierman, A., 2005. A model of phototransduction by the human circadian system. </a:t>
            </a:r>
            <a:r>
              <a:rPr lang="en-US" sz="800" b="0" i="1" u="none" strike="noStrike">
                <a:solidFill>
                  <a:srgbClr val="222222"/>
                </a:solidFill>
                <a:effectLst/>
                <a:latin typeface="Arial" panose="020B0604020202020204" pitchFamily="34" charset="0"/>
              </a:rPr>
              <a:t>Brain Research Reviews</a:t>
            </a:r>
            <a:r>
              <a:rPr lang="en-US" sz="800" b="0" i="0" u="none" strike="noStrike">
                <a:solidFill>
                  <a:srgbClr val="222222"/>
                </a:solidFill>
                <a:effectLst/>
                <a:latin typeface="Arial" panose="020B0604020202020204" pitchFamily="34" charset="0"/>
              </a:rPr>
              <a:t>, </a:t>
            </a:r>
            <a:r>
              <a:rPr lang="en-US" sz="800" b="0" i="1" u="none" strike="noStrike">
                <a:solidFill>
                  <a:srgbClr val="222222"/>
                </a:solidFill>
                <a:effectLst/>
                <a:latin typeface="Arial" panose="020B0604020202020204" pitchFamily="34" charset="0"/>
              </a:rPr>
              <a:t>50</a:t>
            </a:r>
            <a:r>
              <a:rPr lang="en-US" sz="800" b="0" i="0" u="none" strike="noStrike">
                <a:solidFill>
                  <a:srgbClr val="222222"/>
                </a:solidFill>
                <a:effectLst/>
                <a:latin typeface="Arial" panose="020B0604020202020204" pitchFamily="34" charset="0"/>
              </a:rPr>
              <a:t>(2), pp.213-228.</a:t>
            </a:r>
            <a:endParaRPr lang="en-US" sz="800"/>
          </a:p>
        </p:txBody>
      </p:sp>
      <p:pic>
        <p:nvPicPr>
          <p:cNvPr id="4" name="Picture 3">
            <a:extLst>
              <a:ext uri="{FF2B5EF4-FFF2-40B4-BE49-F238E27FC236}">
                <a16:creationId xmlns:a16="http://schemas.microsoft.com/office/drawing/2014/main" id="{5036839F-DDC0-9BD5-B9D4-5097BA28028A}"/>
              </a:ext>
            </a:extLst>
          </p:cNvPr>
          <p:cNvPicPr>
            <a:picLocks noChangeAspect="1"/>
          </p:cNvPicPr>
          <p:nvPr/>
        </p:nvPicPr>
        <p:blipFill>
          <a:blip r:embed="rId3"/>
          <a:stretch>
            <a:fillRect/>
          </a:stretch>
        </p:blipFill>
        <p:spPr>
          <a:xfrm>
            <a:off x="11054" y="3338248"/>
            <a:ext cx="8874529" cy="2595381"/>
          </a:xfrm>
          <a:prstGeom prst="rect">
            <a:avLst/>
          </a:prstGeom>
        </p:spPr>
      </p:pic>
      <p:sp>
        <p:nvSpPr>
          <p:cNvPr id="5" name="TextBox 4">
            <a:extLst>
              <a:ext uri="{FF2B5EF4-FFF2-40B4-BE49-F238E27FC236}">
                <a16:creationId xmlns:a16="http://schemas.microsoft.com/office/drawing/2014/main" id="{83E4EAD0-F137-12BD-8621-5C429CE6AF15}"/>
              </a:ext>
            </a:extLst>
          </p:cNvPr>
          <p:cNvSpPr txBox="1"/>
          <p:nvPr/>
        </p:nvSpPr>
        <p:spPr>
          <a:xfrm>
            <a:off x="134470" y="1827877"/>
            <a:ext cx="4120734" cy="1200329"/>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70C0"/>
                </a:solidFill>
                <a:effectLst/>
                <a:latin typeface="Times New Roman" panose="02020603050405020304" pitchFamily="18" charset="0"/>
                <a:ea typeface="Calibri" panose="020F0502020204030204" pitchFamily="34" charset="0"/>
              </a:rPr>
              <a:t>Circadian light is directly linked to the suppression of melatonin, with blue light playing a dominant role in circadian light calculations. </a:t>
            </a:r>
            <a:endParaRPr lang="en-US" dirty="0">
              <a:solidFill>
                <a:srgbClr val="0070C0"/>
              </a:solidFill>
            </a:endParaRPr>
          </a:p>
        </p:txBody>
      </p:sp>
    </p:spTree>
    <p:extLst>
      <p:ext uri="{BB962C8B-B14F-4D97-AF65-F5344CB8AC3E}">
        <p14:creationId xmlns:p14="http://schemas.microsoft.com/office/powerpoint/2010/main" val="194831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094B-93DB-6C1D-BD6E-075E47611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C48CF-7D4C-8343-59E3-A99794C38A64}"/>
              </a:ext>
            </a:extLst>
          </p:cNvPr>
          <p:cNvSpPr>
            <a:spLocks noGrp="1"/>
          </p:cNvSpPr>
          <p:nvPr>
            <p:ph type="title"/>
          </p:nvPr>
        </p:nvSpPr>
        <p:spPr>
          <a:xfrm>
            <a:off x="714375" y="526778"/>
            <a:ext cx="7715251" cy="869089"/>
          </a:xfrm>
        </p:spPr>
        <p:txBody>
          <a:bodyPr/>
          <a:lstStyle/>
          <a:p>
            <a:r>
              <a:rPr lang="en-US" sz="3600" i="1">
                <a:latin typeface="Helvetica" pitchFamily="2" charset="0"/>
              </a:rPr>
              <a:t>Circadian light </a:t>
            </a:r>
            <a:r>
              <a:rPr lang="en-US" sz="3600" i="1" dirty="0">
                <a:latin typeface="Helvetica" pitchFamily="2" charset="0"/>
              </a:rPr>
              <a:t>map</a:t>
            </a:r>
            <a:endParaRPr lang="en-US" sz="3600">
              <a:latin typeface="Helvetica" pitchFamily="2" charset="0"/>
            </a:endParaRPr>
          </a:p>
        </p:txBody>
      </p:sp>
      <p:pic>
        <p:nvPicPr>
          <p:cNvPr id="4" name="Picture 3">
            <a:extLst>
              <a:ext uri="{FF2B5EF4-FFF2-40B4-BE49-F238E27FC236}">
                <a16:creationId xmlns:a16="http://schemas.microsoft.com/office/drawing/2014/main" id="{66DFC673-A8A7-E458-CEE2-E28A9E428B79}"/>
              </a:ext>
            </a:extLst>
          </p:cNvPr>
          <p:cNvPicPr>
            <a:picLocks noChangeAspect="1"/>
          </p:cNvPicPr>
          <p:nvPr/>
        </p:nvPicPr>
        <p:blipFill rotWithShape="1">
          <a:blip r:embed="rId2"/>
          <a:srcRect l="1697" t="-231" r="2735"/>
          <a:stretch/>
        </p:blipFill>
        <p:spPr>
          <a:xfrm>
            <a:off x="5983801" y="0"/>
            <a:ext cx="3160199" cy="1740049"/>
          </a:xfrm>
          <a:prstGeom prst="rect">
            <a:avLst/>
          </a:prstGeom>
          <a:noFill/>
        </p:spPr>
      </p:pic>
      <p:pic>
        <p:nvPicPr>
          <p:cNvPr id="5" name="Picture 4">
            <a:extLst>
              <a:ext uri="{FF2B5EF4-FFF2-40B4-BE49-F238E27FC236}">
                <a16:creationId xmlns:a16="http://schemas.microsoft.com/office/drawing/2014/main" id="{B9A0E95D-AC1C-B7DF-835D-257E024D993C}"/>
              </a:ext>
            </a:extLst>
          </p:cNvPr>
          <p:cNvPicPr>
            <a:picLocks noChangeAspect="1"/>
          </p:cNvPicPr>
          <p:nvPr/>
        </p:nvPicPr>
        <p:blipFill>
          <a:blip r:embed="rId3"/>
          <a:srcRect l="8537" b="5853"/>
          <a:stretch>
            <a:fillRect/>
          </a:stretch>
        </p:blipFill>
        <p:spPr>
          <a:xfrm>
            <a:off x="0" y="2466612"/>
            <a:ext cx="9150160" cy="3804327"/>
          </a:xfrm>
          <a:prstGeom prst="rect">
            <a:avLst/>
          </a:prstGeom>
        </p:spPr>
      </p:pic>
      <p:sp>
        <p:nvSpPr>
          <p:cNvPr id="3" name="TextBox 2">
            <a:extLst>
              <a:ext uri="{FF2B5EF4-FFF2-40B4-BE49-F238E27FC236}">
                <a16:creationId xmlns:a16="http://schemas.microsoft.com/office/drawing/2014/main" id="{6F70B245-8CD4-7FD4-DAF3-CEE1F94FF19F}"/>
              </a:ext>
            </a:extLst>
          </p:cNvPr>
          <p:cNvSpPr txBox="1"/>
          <p:nvPr/>
        </p:nvSpPr>
        <p:spPr>
          <a:xfrm>
            <a:off x="383059" y="1780165"/>
            <a:ext cx="828520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Dallas and Houston areas exhibit both the highest circadian light levels and the largest geographic extent.</a:t>
            </a:r>
          </a:p>
        </p:txBody>
      </p:sp>
    </p:spTree>
    <p:extLst>
      <p:ext uri="{BB962C8B-B14F-4D97-AF65-F5344CB8AC3E}">
        <p14:creationId xmlns:p14="http://schemas.microsoft.com/office/powerpoint/2010/main" val="276807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A8671-3545-6A91-BC4B-7E044B0875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CB035E-85FC-0735-338F-AFD9431D86F4}"/>
              </a:ext>
            </a:extLst>
          </p:cNvPr>
          <p:cNvSpPr>
            <a:spLocks noGrp="1"/>
          </p:cNvSpPr>
          <p:nvPr>
            <p:ph type="title"/>
          </p:nvPr>
        </p:nvSpPr>
        <p:spPr/>
        <p:txBody>
          <a:bodyPr/>
          <a:lstStyle/>
          <a:p>
            <a:r>
              <a:rPr lang="en-US" dirty="0"/>
              <a:t>Summary</a:t>
            </a:r>
          </a:p>
        </p:txBody>
      </p:sp>
      <p:sp>
        <p:nvSpPr>
          <p:cNvPr id="4" name="TextBox 3">
            <a:extLst>
              <a:ext uri="{FF2B5EF4-FFF2-40B4-BE49-F238E27FC236}">
                <a16:creationId xmlns:a16="http://schemas.microsoft.com/office/drawing/2014/main" id="{48F0A694-2881-95DF-7DB2-1E88D43D2BFC}"/>
              </a:ext>
            </a:extLst>
          </p:cNvPr>
          <p:cNvSpPr txBox="1"/>
          <p:nvPr/>
        </p:nvSpPr>
        <p:spPr>
          <a:xfrm>
            <a:off x="522217" y="2065326"/>
            <a:ext cx="8263974" cy="3139321"/>
          </a:xfrm>
          <a:prstGeom prst="rect">
            <a:avLst/>
          </a:prstGeom>
          <a:noFill/>
        </p:spPr>
        <p:txBody>
          <a:bodyPr wrap="square">
            <a:spAutoFit/>
          </a:bodyPr>
          <a:lstStyle/>
          <a:p>
            <a:pPr marL="285750" indent="-285750">
              <a:buFont typeface="Arial" panose="020B0604020202020204" pitchFamily="34" charset="0"/>
              <a:buChar char="•"/>
            </a:pPr>
            <a:r>
              <a:rPr lang="en-US" sz="1800" dirty="0"/>
              <a:t>Both correction methods effectively remove background noise in TEMPO nighttime observations, producing results comparable to ISS astronaut photos and VIIRS-DNB data.</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Combining both methods further reduces background residue, particularly in the blue channel.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After correction, TEMPO data offers valuable insights for spectral analysis of nighttime city lights, enabling a deeper understanding of their effects on light pollution and public health.</a:t>
            </a:r>
          </a:p>
        </p:txBody>
      </p:sp>
    </p:spTree>
    <p:extLst>
      <p:ext uri="{BB962C8B-B14F-4D97-AF65-F5344CB8AC3E}">
        <p14:creationId xmlns:p14="http://schemas.microsoft.com/office/powerpoint/2010/main" val="422280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711994" y="3203884"/>
            <a:ext cx="5372488" cy="1160369"/>
          </a:xfrm>
        </p:spPr>
        <p:txBody>
          <a:bodyPr>
            <a:normAutofit/>
          </a:bodyPr>
          <a:lstStyle/>
          <a:p>
            <a:r>
              <a:rPr lang="en-US"/>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6468763" y="3105910"/>
            <a:ext cx="2020329" cy="1498329"/>
          </a:xfrm>
        </p:spPr>
        <p:txBody>
          <a:bodyPr/>
          <a:lstStyle/>
          <a:p>
            <a:r>
              <a:rPr lang="en-US"/>
              <a:t>Zhixin (May) Xue</a:t>
            </a:r>
          </a:p>
          <a:p>
            <a:endParaRPr lang="en-US"/>
          </a:p>
          <a:p>
            <a:r>
              <a:rPr lang="en-US" err="1"/>
              <a:t>zhixin-xue@uiowa.edu</a:t>
            </a:r>
            <a:endParaRPr lang="en-US"/>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998539" y="4770438"/>
            <a:ext cx="1069748" cy="300037"/>
          </a:xfrm>
        </p:spPr>
        <p:txBody>
          <a:bodyPr wrap="square">
            <a:spAutoFit/>
          </a:bodyPr>
          <a:lstStyle/>
          <a:p>
            <a:r>
              <a:rPr lang="en-US"/>
              <a:t>uiowa.edu</a:t>
            </a:r>
          </a:p>
        </p:txBody>
      </p:sp>
    </p:spTree>
    <p:extLst>
      <p:ext uri="{BB962C8B-B14F-4D97-AF65-F5344CB8AC3E}">
        <p14:creationId xmlns:p14="http://schemas.microsoft.com/office/powerpoint/2010/main" val="398723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1582E-0E62-32BA-151A-7A1279724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966B3-B678-2947-C49C-AAB99BF5FBA3}"/>
              </a:ext>
            </a:extLst>
          </p:cNvPr>
          <p:cNvSpPr>
            <a:spLocks noGrp="1"/>
          </p:cNvSpPr>
          <p:nvPr>
            <p:ph type="title"/>
          </p:nvPr>
        </p:nvSpPr>
        <p:spPr>
          <a:xfrm>
            <a:off x="714375" y="526778"/>
            <a:ext cx="7715251" cy="869089"/>
          </a:xfrm>
        </p:spPr>
        <p:txBody>
          <a:bodyPr/>
          <a:lstStyle/>
          <a:p>
            <a:r>
              <a:rPr lang="en-US"/>
              <a:t>Twilight Spectra correction</a:t>
            </a:r>
          </a:p>
        </p:txBody>
      </p:sp>
      <p:pic>
        <p:nvPicPr>
          <p:cNvPr id="4" name="Picture 3">
            <a:extLst>
              <a:ext uri="{FF2B5EF4-FFF2-40B4-BE49-F238E27FC236}">
                <a16:creationId xmlns:a16="http://schemas.microsoft.com/office/drawing/2014/main" id="{27511CB2-F6A3-0CC9-D9A8-D2A8E02CA9B4}"/>
              </a:ext>
            </a:extLst>
          </p:cNvPr>
          <p:cNvPicPr>
            <a:picLocks noChangeAspect="1"/>
          </p:cNvPicPr>
          <p:nvPr/>
        </p:nvPicPr>
        <p:blipFill>
          <a:blip r:embed="rId2"/>
          <a:stretch>
            <a:fillRect/>
          </a:stretch>
        </p:blipFill>
        <p:spPr>
          <a:xfrm>
            <a:off x="371207" y="3429000"/>
            <a:ext cx="8275252" cy="2546231"/>
          </a:xfrm>
          <a:prstGeom prst="rect">
            <a:avLst/>
          </a:prstGeom>
        </p:spPr>
      </p:pic>
      <p:sp>
        <p:nvSpPr>
          <p:cNvPr id="3" name="TextBox 2">
            <a:extLst>
              <a:ext uri="{FF2B5EF4-FFF2-40B4-BE49-F238E27FC236}">
                <a16:creationId xmlns:a16="http://schemas.microsoft.com/office/drawing/2014/main" id="{9B6FB617-B6DB-8C1A-7CE9-39BE4CF36090}"/>
              </a:ext>
            </a:extLst>
          </p:cNvPr>
          <p:cNvSpPr txBox="1"/>
          <p:nvPr/>
        </p:nvSpPr>
        <p:spPr>
          <a:xfrm>
            <a:off x="714375" y="2036200"/>
            <a:ext cx="7912256" cy="923330"/>
          </a:xfrm>
          <a:prstGeom prst="rect">
            <a:avLst/>
          </a:prstGeom>
          <a:noFill/>
        </p:spPr>
        <p:txBody>
          <a:bodyPr wrap="square">
            <a:spAutoFit/>
          </a:bodyPr>
          <a:lstStyle/>
          <a:p>
            <a:pPr marL="285750" indent="-285750">
              <a:buFont typeface="Arial" panose="020B0604020202020204" pitchFamily="34" charset="0"/>
              <a:buChar char="•"/>
            </a:pPr>
            <a:r>
              <a:rPr lang="en-US" i="1" dirty="0">
                <a:solidFill>
                  <a:srgbClr val="0070C0"/>
                </a:solidFill>
              </a:rPr>
              <a:t>The radiance values corrected by the two methods are similar in the visible (VIS) range. However, the twilight spectra method yields noticeably lower correction values in the blue channel (450–490 nm). </a:t>
            </a:r>
          </a:p>
        </p:txBody>
      </p:sp>
    </p:spTree>
    <p:extLst>
      <p:ext uri="{BB962C8B-B14F-4D97-AF65-F5344CB8AC3E}">
        <p14:creationId xmlns:p14="http://schemas.microsoft.com/office/powerpoint/2010/main" val="386529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1178-C2DB-2421-A4FA-455E3F6FF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47559-7B7F-C5A6-FD4C-C1A0F17E0FB8}"/>
              </a:ext>
            </a:extLst>
          </p:cNvPr>
          <p:cNvSpPr>
            <a:spLocks noGrp="1"/>
          </p:cNvSpPr>
          <p:nvPr>
            <p:ph type="title"/>
          </p:nvPr>
        </p:nvSpPr>
        <p:spPr>
          <a:xfrm>
            <a:off x="714374" y="381605"/>
            <a:ext cx="7715251" cy="869089"/>
          </a:xfrm>
        </p:spPr>
        <p:txBody>
          <a:bodyPr/>
          <a:lstStyle/>
          <a:p>
            <a:r>
              <a:rPr lang="en-US" dirty="0"/>
              <a:t>Scattering angle correction</a:t>
            </a:r>
          </a:p>
        </p:txBody>
      </p:sp>
      <p:pic>
        <p:nvPicPr>
          <p:cNvPr id="7" name="Picture 6">
            <a:extLst>
              <a:ext uri="{FF2B5EF4-FFF2-40B4-BE49-F238E27FC236}">
                <a16:creationId xmlns:a16="http://schemas.microsoft.com/office/drawing/2014/main" id="{7B8B1ABF-5992-388F-958B-2BB27C0E2CB8}"/>
              </a:ext>
            </a:extLst>
          </p:cNvPr>
          <p:cNvPicPr>
            <a:picLocks noChangeAspect="1"/>
          </p:cNvPicPr>
          <p:nvPr/>
        </p:nvPicPr>
        <p:blipFill>
          <a:blip r:embed="rId2"/>
          <a:srcRect l="1816"/>
          <a:stretch>
            <a:fillRect/>
          </a:stretch>
        </p:blipFill>
        <p:spPr>
          <a:xfrm>
            <a:off x="5613200" y="2443562"/>
            <a:ext cx="3530800" cy="3950832"/>
          </a:xfrm>
          <a:prstGeom prst="rect">
            <a:avLst/>
          </a:prstGeom>
        </p:spPr>
      </p:pic>
      <p:pic>
        <p:nvPicPr>
          <p:cNvPr id="9" name="Picture 8">
            <a:extLst>
              <a:ext uri="{FF2B5EF4-FFF2-40B4-BE49-F238E27FC236}">
                <a16:creationId xmlns:a16="http://schemas.microsoft.com/office/drawing/2014/main" id="{6874B62A-0A70-3EAE-4774-9010F4ACF6C5}"/>
              </a:ext>
            </a:extLst>
          </p:cNvPr>
          <p:cNvPicPr>
            <a:picLocks noChangeAspect="1"/>
          </p:cNvPicPr>
          <p:nvPr/>
        </p:nvPicPr>
        <p:blipFill>
          <a:blip r:embed="rId3"/>
          <a:srcRect/>
          <a:stretch>
            <a:fillRect/>
          </a:stretch>
        </p:blipFill>
        <p:spPr>
          <a:xfrm>
            <a:off x="210384" y="2519000"/>
            <a:ext cx="5410073" cy="3860621"/>
          </a:xfrm>
          <a:prstGeom prst="rect">
            <a:avLst/>
          </a:prstGeom>
        </p:spPr>
      </p:pic>
      <p:sp>
        <p:nvSpPr>
          <p:cNvPr id="3" name="TextBox 2">
            <a:extLst>
              <a:ext uri="{FF2B5EF4-FFF2-40B4-BE49-F238E27FC236}">
                <a16:creationId xmlns:a16="http://schemas.microsoft.com/office/drawing/2014/main" id="{98B7116D-3CD3-1982-46CD-3D8B12AB1244}"/>
              </a:ext>
            </a:extLst>
          </p:cNvPr>
          <p:cNvSpPr txBox="1"/>
          <p:nvPr/>
        </p:nvSpPr>
        <p:spPr>
          <a:xfrm>
            <a:off x="0" y="1792514"/>
            <a:ext cx="737055" cy="369332"/>
          </a:xfrm>
          <a:prstGeom prst="rect">
            <a:avLst/>
          </a:prstGeom>
          <a:noFill/>
        </p:spPr>
        <p:txBody>
          <a:bodyPr wrap="square" rtlCol="0">
            <a:spAutoFit/>
          </a:bodyPr>
          <a:lstStyle/>
          <a:p>
            <a:r>
              <a:rPr lang="en-US" dirty="0"/>
              <a:t>Step</a:t>
            </a:r>
          </a:p>
        </p:txBody>
      </p:sp>
      <p:sp>
        <p:nvSpPr>
          <p:cNvPr id="5" name="TextBox 4">
            <a:extLst>
              <a:ext uri="{FF2B5EF4-FFF2-40B4-BE49-F238E27FC236}">
                <a16:creationId xmlns:a16="http://schemas.microsoft.com/office/drawing/2014/main" id="{6FD24E06-D554-0620-54ED-4931EDDEA063}"/>
              </a:ext>
            </a:extLst>
          </p:cNvPr>
          <p:cNvSpPr txBox="1"/>
          <p:nvPr/>
        </p:nvSpPr>
        <p:spPr>
          <a:xfrm>
            <a:off x="0" y="2519000"/>
            <a:ext cx="320901" cy="369332"/>
          </a:xfrm>
          <a:prstGeom prst="rect">
            <a:avLst/>
          </a:prstGeom>
          <a:noFill/>
          <a:ln>
            <a:solidFill>
              <a:schemeClr val="tx1"/>
            </a:solidFill>
          </a:ln>
        </p:spPr>
        <p:txBody>
          <a:bodyPr wrap="square" rtlCol="0">
            <a:spAutoFit/>
          </a:bodyPr>
          <a:lstStyle/>
          <a:p>
            <a:r>
              <a:rPr lang="en-US" dirty="0"/>
              <a:t>1</a:t>
            </a:r>
          </a:p>
        </p:txBody>
      </p:sp>
      <p:sp>
        <p:nvSpPr>
          <p:cNvPr id="6" name="TextBox 5">
            <a:extLst>
              <a:ext uri="{FF2B5EF4-FFF2-40B4-BE49-F238E27FC236}">
                <a16:creationId xmlns:a16="http://schemas.microsoft.com/office/drawing/2014/main" id="{5C75009E-4898-F3F8-0EAA-5218CBF04FF3}"/>
              </a:ext>
            </a:extLst>
          </p:cNvPr>
          <p:cNvSpPr txBox="1"/>
          <p:nvPr/>
        </p:nvSpPr>
        <p:spPr>
          <a:xfrm>
            <a:off x="0" y="4129338"/>
            <a:ext cx="320901" cy="369332"/>
          </a:xfrm>
          <a:prstGeom prst="rect">
            <a:avLst/>
          </a:prstGeom>
          <a:noFill/>
          <a:ln>
            <a:solidFill>
              <a:schemeClr val="tx1"/>
            </a:solidFill>
          </a:ln>
        </p:spPr>
        <p:txBody>
          <a:bodyPr wrap="square" rtlCol="0">
            <a:spAutoFit/>
          </a:bodyPr>
          <a:lstStyle/>
          <a:p>
            <a:r>
              <a:rPr lang="en-US" dirty="0"/>
              <a:t>2</a:t>
            </a:r>
          </a:p>
        </p:txBody>
      </p:sp>
      <p:sp>
        <p:nvSpPr>
          <p:cNvPr id="8" name="TextBox 7">
            <a:extLst>
              <a:ext uri="{FF2B5EF4-FFF2-40B4-BE49-F238E27FC236}">
                <a16:creationId xmlns:a16="http://schemas.microsoft.com/office/drawing/2014/main" id="{76F79E23-A8D1-C0EA-6C48-1E9F0FE91800}"/>
              </a:ext>
            </a:extLst>
          </p:cNvPr>
          <p:cNvSpPr txBox="1"/>
          <p:nvPr/>
        </p:nvSpPr>
        <p:spPr>
          <a:xfrm>
            <a:off x="0" y="5824260"/>
            <a:ext cx="320901" cy="369332"/>
          </a:xfrm>
          <a:prstGeom prst="rect">
            <a:avLst/>
          </a:prstGeom>
          <a:noFill/>
          <a:ln>
            <a:solidFill>
              <a:schemeClr val="tx1"/>
            </a:solidFill>
          </a:ln>
        </p:spPr>
        <p:txBody>
          <a:bodyPr wrap="square" rtlCol="0">
            <a:spAutoFit/>
          </a:bodyPr>
          <a:lstStyle/>
          <a:p>
            <a:r>
              <a:rPr lang="en-US" dirty="0"/>
              <a:t>3</a:t>
            </a:r>
          </a:p>
        </p:txBody>
      </p:sp>
      <p:cxnSp>
        <p:nvCxnSpPr>
          <p:cNvPr id="11" name="Straight Arrow Connector 10">
            <a:extLst>
              <a:ext uri="{FF2B5EF4-FFF2-40B4-BE49-F238E27FC236}">
                <a16:creationId xmlns:a16="http://schemas.microsoft.com/office/drawing/2014/main" id="{974645E7-581E-1B67-669D-6031CB5B8149}"/>
              </a:ext>
            </a:extLst>
          </p:cNvPr>
          <p:cNvCxnSpPr>
            <a:cxnSpLocks/>
            <a:stCxn id="5" idx="2"/>
            <a:endCxn id="6" idx="0"/>
          </p:cNvCxnSpPr>
          <p:nvPr/>
        </p:nvCxnSpPr>
        <p:spPr>
          <a:xfrm>
            <a:off x="160451" y="2888332"/>
            <a:ext cx="0" cy="124100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BFB68EB-15C4-873A-0443-7999FF07951E}"/>
              </a:ext>
            </a:extLst>
          </p:cNvPr>
          <p:cNvCxnSpPr>
            <a:stCxn id="6" idx="2"/>
            <a:endCxn id="8" idx="0"/>
          </p:cNvCxnSpPr>
          <p:nvPr/>
        </p:nvCxnSpPr>
        <p:spPr>
          <a:xfrm>
            <a:off x="160451" y="4498670"/>
            <a:ext cx="0" cy="13255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14EF08BA-6B96-5CB9-B1C4-C1F0C71FCD05}"/>
              </a:ext>
            </a:extLst>
          </p:cNvPr>
          <p:cNvPicPr>
            <a:picLocks noChangeAspect="1"/>
          </p:cNvPicPr>
          <p:nvPr/>
        </p:nvPicPr>
        <p:blipFill rotWithShape="1">
          <a:blip r:embed="rId4"/>
          <a:srcRect t="4114"/>
          <a:stretch/>
        </p:blipFill>
        <p:spPr>
          <a:xfrm>
            <a:off x="6841339" y="84452"/>
            <a:ext cx="2295603" cy="2348147"/>
          </a:xfrm>
          <a:prstGeom prst="rect">
            <a:avLst/>
          </a:prstGeom>
        </p:spPr>
      </p:pic>
      <p:pic>
        <p:nvPicPr>
          <p:cNvPr id="18" name="Picture 17">
            <a:extLst>
              <a:ext uri="{FF2B5EF4-FFF2-40B4-BE49-F238E27FC236}">
                <a16:creationId xmlns:a16="http://schemas.microsoft.com/office/drawing/2014/main" id="{1F2CB012-78A4-D702-2F5B-D1AB973EB667}"/>
              </a:ext>
            </a:extLst>
          </p:cNvPr>
          <p:cNvPicPr>
            <a:picLocks noChangeAspect="1"/>
          </p:cNvPicPr>
          <p:nvPr/>
        </p:nvPicPr>
        <p:blipFill rotWithShape="1">
          <a:blip r:embed="rId5"/>
          <a:srcRect t="5860"/>
          <a:stretch/>
        </p:blipFill>
        <p:spPr>
          <a:xfrm>
            <a:off x="6793834" y="131024"/>
            <a:ext cx="2289754" cy="2366363"/>
          </a:xfrm>
          <a:prstGeom prst="rect">
            <a:avLst/>
          </a:prstGeom>
        </p:spPr>
      </p:pic>
      <p:pic>
        <p:nvPicPr>
          <p:cNvPr id="20" name="Picture 19">
            <a:extLst>
              <a:ext uri="{FF2B5EF4-FFF2-40B4-BE49-F238E27FC236}">
                <a16:creationId xmlns:a16="http://schemas.microsoft.com/office/drawing/2014/main" id="{07939FC5-FFCC-769F-BEB9-837576BA2A7B}"/>
              </a:ext>
            </a:extLst>
          </p:cNvPr>
          <p:cNvPicPr>
            <a:picLocks noChangeAspect="1"/>
          </p:cNvPicPr>
          <p:nvPr/>
        </p:nvPicPr>
        <p:blipFill rotWithShape="1">
          <a:blip r:embed="rId6"/>
          <a:srcRect t="4235"/>
          <a:stretch/>
        </p:blipFill>
        <p:spPr>
          <a:xfrm>
            <a:off x="6743053" y="26395"/>
            <a:ext cx="2340535" cy="2348146"/>
          </a:xfrm>
          <a:prstGeom prst="rect">
            <a:avLst/>
          </a:prstGeom>
        </p:spPr>
      </p:pic>
      <p:cxnSp>
        <p:nvCxnSpPr>
          <p:cNvPr id="22" name="Straight Arrow Connector 21">
            <a:extLst>
              <a:ext uri="{FF2B5EF4-FFF2-40B4-BE49-F238E27FC236}">
                <a16:creationId xmlns:a16="http://schemas.microsoft.com/office/drawing/2014/main" id="{00DF2D74-869B-A836-005C-18D036495602}"/>
              </a:ext>
            </a:extLst>
          </p:cNvPr>
          <p:cNvCxnSpPr>
            <a:cxnSpLocks/>
          </p:cNvCxnSpPr>
          <p:nvPr/>
        </p:nvCxnSpPr>
        <p:spPr>
          <a:xfrm flipH="1">
            <a:off x="1865086" y="2103205"/>
            <a:ext cx="6124054" cy="10101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7CFB6CC1-6836-B572-8C6D-7BDACDFAA645}"/>
              </a:ext>
            </a:extLst>
          </p:cNvPr>
          <p:cNvCxnSpPr>
            <a:cxnSpLocks/>
          </p:cNvCxnSpPr>
          <p:nvPr/>
        </p:nvCxnSpPr>
        <p:spPr>
          <a:xfrm flipH="1">
            <a:off x="3343826" y="1741581"/>
            <a:ext cx="4464860" cy="14297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C564E8A-CFAD-3446-ABB9-C94C23897DB2}"/>
              </a:ext>
            </a:extLst>
          </p:cNvPr>
          <p:cNvCxnSpPr>
            <a:cxnSpLocks/>
          </p:cNvCxnSpPr>
          <p:nvPr/>
        </p:nvCxnSpPr>
        <p:spPr>
          <a:xfrm flipH="1">
            <a:off x="4927600" y="1810339"/>
            <a:ext cx="2782800" cy="136103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E237F1D0-A967-44E0-45AC-A2B1CA1574E4}"/>
              </a:ext>
            </a:extLst>
          </p:cNvPr>
          <p:cNvPicPr>
            <a:picLocks noChangeAspect="1"/>
          </p:cNvPicPr>
          <p:nvPr/>
        </p:nvPicPr>
        <p:blipFill rotWithShape="1">
          <a:blip r:embed="rId4"/>
          <a:srcRect t="4114"/>
          <a:stretch/>
        </p:blipFill>
        <p:spPr>
          <a:xfrm>
            <a:off x="6814662" y="22041"/>
            <a:ext cx="2295603" cy="2348146"/>
          </a:xfrm>
          <a:prstGeom prst="rect">
            <a:avLst/>
          </a:prstGeom>
        </p:spPr>
      </p:pic>
      <p:sp>
        <p:nvSpPr>
          <p:cNvPr id="34" name="Rectangle 33">
            <a:extLst>
              <a:ext uri="{FF2B5EF4-FFF2-40B4-BE49-F238E27FC236}">
                <a16:creationId xmlns:a16="http://schemas.microsoft.com/office/drawing/2014/main" id="{2F9BE70F-F098-8436-53EC-C6362CF2C44A}"/>
              </a:ext>
            </a:extLst>
          </p:cNvPr>
          <p:cNvSpPr/>
          <p:nvPr/>
        </p:nvSpPr>
        <p:spPr>
          <a:xfrm>
            <a:off x="7710401" y="1470430"/>
            <a:ext cx="98286" cy="120622"/>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F4C9F3E9-2DB7-4B91-E20A-19890DDBA9BA}"/>
              </a:ext>
            </a:extLst>
          </p:cNvPr>
          <p:cNvCxnSpPr>
            <a:cxnSpLocks/>
          </p:cNvCxnSpPr>
          <p:nvPr/>
        </p:nvCxnSpPr>
        <p:spPr>
          <a:xfrm flipH="1">
            <a:off x="7489371" y="1637623"/>
            <a:ext cx="238227" cy="104752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48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25F61E-20AC-4DFA-4AAD-F2030C0A3172}"/>
              </a:ext>
            </a:extLst>
          </p:cNvPr>
          <p:cNvPicPr>
            <a:picLocks noChangeAspect="1"/>
          </p:cNvPicPr>
          <p:nvPr/>
        </p:nvPicPr>
        <p:blipFill>
          <a:blip r:embed="rId3"/>
          <a:stretch>
            <a:fillRect/>
          </a:stretch>
        </p:blipFill>
        <p:spPr>
          <a:xfrm>
            <a:off x="0" y="2091018"/>
            <a:ext cx="5635267" cy="4013947"/>
          </a:xfrm>
          <a:prstGeom prst="rect">
            <a:avLst/>
          </a:prstGeom>
        </p:spPr>
      </p:pic>
      <p:pic>
        <p:nvPicPr>
          <p:cNvPr id="7" name="Picture 6">
            <a:extLst>
              <a:ext uri="{FF2B5EF4-FFF2-40B4-BE49-F238E27FC236}">
                <a16:creationId xmlns:a16="http://schemas.microsoft.com/office/drawing/2014/main" id="{6FE8A64D-F5C4-6C09-17FB-DE5583C9828A}"/>
              </a:ext>
            </a:extLst>
          </p:cNvPr>
          <p:cNvPicPr>
            <a:picLocks noChangeAspect="1"/>
          </p:cNvPicPr>
          <p:nvPr/>
        </p:nvPicPr>
        <p:blipFill>
          <a:blip r:embed="rId4"/>
          <a:stretch>
            <a:fillRect/>
          </a:stretch>
        </p:blipFill>
        <p:spPr>
          <a:xfrm>
            <a:off x="5567862" y="2070844"/>
            <a:ext cx="3576138" cy="4013948"/>
          </a:xfrm>
          <a:prstGeom prst="rect">
            <a:avLst/>
          </a:prstGeom>
        </p:spPr>
      </p:pic>
    </p:spTree>
    <p:extLst>
      <p:ext uri="{BB962C8B-B14F-4D97-AF65-F5344CB8AC3E}">
        <p14:creationId xmlns:p14="http://schemas.microsoft.com/office/powerpoint/2010/main" val="92336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AB8CC-5040-3EE6-D24E-6A7126FCCC9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CE6631F-B460-BABD-495C-B766A7DDE1C7}"/>
              </a:ext>
            </a:extLst>
          </p:cNvPr>
          <p:cNvSpPr txBox="1">
            <a:spLocks/>
          </p:cNvSpPr>
          <p:nvPr/>
        </p:nvSpPr>
        <p:spPr>
          <a:xfrm>
            <a:off x="714374" y="591773"/>
            <a:ext cx="7715251" cy="869089"/>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33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Twilight Spectra correction</a:t>
            </a:r>
          </a:p>
        </p:txBody>
      </p:sp>
      <p:sp>
        <p:nvSpPr>
          <p:cNvPr id="2" name="TextBox 1">
            <a:extLst>
              <a:ext uri="{FF2B5EF4-FFF2-40B4-BE49-F238E27FC236}">
                <a16:creationId xmlns:a16="http://schemas.microsoft.com/office/drawing/2014/main" id="{F678141A-2EE9-8131-845F-80CA498008D0}"/>
              </a:ext>
            </a:extLst>
          </p:cNvPr>
          <p:cNvSpPr txBox="1"/>
          <p:nvPr/>
        </p:nvSpPr>
        <p:spPr>
          <a:xfrm>
            <a:off x="122387" y="1460862"/>
            <a:ext cx="8307238" cy="2123658"/>
          </a:xfrm>
          <a:prstGeom prst="rect">
            <a:avLst/>
          </a:prstGeom>
          <a:noFill/>
        </p:spPr>
        <p:txBody>
          <a:bodyPr wrap="square">
            <a:spAutoFit/>
          </a:bodyPr>
          <a:lstStyle/>
          <a:p>
            <a:pPr algn="just"/>
            <a:r>
              <a:rPr lang="en-US" sz="1200" kern="100" dirty="0">
                <a:latin typeface="Times New Roman" panose="02020603050405020304" pitchFamily="18" charset="0"/>
                <a:ea typeface="DengXian" panose="02010600030101010101" pitchFamily="2" charset="-122"/>
                <a:cs typeface="Arial" panose="020B0604020202020204" pitchFamily="34" charset="0"/>
              </a:rPr>
              <a:t>Background Correction Process (per scan line):</a:t>
            </a:r>
          </a:p>
          <a:p>
            <a:pPr algn="just"/>
            <a:endParaRPr lang="en-US" sz="1200" kern="100" dirty="0">
              <a:latin typeface="Times New Roman" panose="02020603050405020304" pitchFamily="18" charset="0"/>
              <a:ea typeface="DengXian" panose="02010600030101010101" pitchFamily="2" charset="-122"/>
              <a:cs typeface="Arial" panose="020B0604020202020204" pitchFamily="34" charset="0"/>
            </a:endParaRPr>
          </a:p>
          <a:p>
            <a:pPr marL="285750" indent="-285750" algn="just">
              <a:buFont typeface="Arial" panose="020B0604020202020204" pitchFamily="34" charset="0"/>
              <a:buChar char="•"/>
            </a:pPr>
            <a:r>
              <a:rPr lang="en-US" sz="1200" kern="100" dirty="0">
                <a:latin typeface="Times New Roman" panose="02020603050405020304" pitchFamily="18" charset="0"/>
                <a:ea typeface="DengXian" panose="02010600030101010101" pitchFamily="2" charset="-122"/>
                <a:cs typeface="Arial" panose="020B0604020202020204" pitchFamily="34" charset="0"/>
              </a:rPr>
              <a:t>Moving Window: Slide a 100-pixel-wide window along the vertical scan line.</a:t>
            </a:r>
          </a:p>
          <a:p>
            <a:pPr marL="285750" indent="-285750" algn="just">
              <a:buFont typeface="Arial" panose="020B0604020202020204" pitchFamily="34" charset="0"/>
              <a:buChar char="•"/>
            </a:pPr>
            <a:endParaRPr lang="en-US" sz="1200" kern="100" dirty="0">
              <a:latin typeface="Times New Roman" panose="02020603050405020304" pitchFamily="18" charset="0"/>
              <a:ea typeface="DengXian" panose="02010600030101010101" pitchFamily="2" charset="-122"/>
              <a:cs typeface="Arial" panose="020B0604020202020204" pitchFamily="34" charset="0"/>
            </a:endParaRPr>
          </a:p>
          <a:p>
            <a:pPr marL="285750" indent="-285750" algn="just">
              <a:buFont typeface="Arial" panose="020B0604020202020204" pitchFamily="34" charset="0"/>
              <a:buChar char="•"/>
            </a:pPr>
            <a:r>
              <a:rPr lang="en-US" sz="1200" kern="100" dirty="0">
                <a:latin typeface="Times New Roman" panose="02020603050405020304" pitchFamily="18" charset="0"/>
                <a:ea typeface="DengXian" panose="02010600030101010101" pitchFamily="2" charset="-122"/>
                <a:cs typeface="Arial" panose="020B0604020202020204" pitchFamily="34" charset="0"/>
              </a:rPr>
              <a:t>Twilight Spectrum Estimation: At each window, compute the median spectrum to estimate the twilight background.</a:t>
            </a:r>
          </a:p>
          <a:p>
            <a:pPr marL="285750" indent="-285750" algn="just">
              <a:buFont typeface="Arial" panose="020B0604020202020204" pitchFamily="34" charset="0"/>
              <a:buChar char="•"/>
            </a:pPr>
            <a:endParaRPr lang="en-US" sz="1200" kern="100" dirty="0">
              <a:latin typeface="Times New Roman" panose="02020603050405020304" pitchFamily="18" charset="0"/>
              <a:ea typeface="DengXian" panose="02010600030101010101" pitchFamily="2" charset="-122"/>
              <a:cs typeface="Arial" panose="020B0604020202020204" pitchFamily="34" charset="0"/>
            </a:endParaRPr>
          </a:p>
          <a:p>
            <a:pPr marL="285750" indent="-285750" algn="just">
              <a:buFont typeface="Arial" panose="020B0604020202020204" pitchFamily="34" charset="0"/>
              <a:buChar char="•"/>
            </a:pPr>
            <a:r>
              <a:rPr lang="en-US" sz="1200" kern="100" dirty="0">
                <a:latin typeface="Times New Roman" panose="02020603050405020304" pitchFamily="18" charset="0"/>
                <a:ea typeface="DengXian" panose="02010600030101010101" pitchFamily="2" charset="-122"/>
                <a:cs typeface="Arial" panose="020B0604020202020204" pitchFamily="34" charset="0"/>
              </a:rPr>
              <a:t>Linear Regression (per pixel):</a:t>
            </a:r>
          </a:p>
          <a:p>
            <a:pPr marL="342900" indent="-342900" algn="just">
              <a:buFont typeface="Wingdings" pitchFamily="2" charset="2"/>
              <a:buChar char="Ø"/>
            </a:pPr>
            <a:r>
              <a:rPr lang="en-US" sz="1200" kern="100" dirty="0">
                <a:latin typeface="Times New Roman" panose="02020603050405020304" pitchFamily="18" charset="0"/>
                <a:ea typeface="DengXian" panose="02010600030101010101" pitchFamily="2" charset="-122"/>
                <a:cs typeface="Arial" panose="020B0604020202020204" pitchFamily="34" charset="0"/>
              </a:rPr>
              <a:t>Use 290–390 nm range (minimal city light) for regression between the pixel spectrum and twilight background.</a:t>
            </a:r>
          </a:p>
          <a:p>
            <a:pPr marL="285750" indent="-285750" algn="just">
              <a:buFont typeface="Wingdings" pitchFamily="2" charset="2"/>
              <a:buChar char="Ø"/>
            </a:pPr>
            <a:r>
              <a:rPr lang="en-US" sz="1200" kern="100" dirty="0">
                <a:latin typeface="Times New Roman" panose="02020603050405020304" pitchFamily="18" charset="0"/>
                <a:ea typeface="DengXian" panose="02010600030101010101" pitchFamily="2" charset="-122"/>
                <a:cs typeface="Arial" panose="020B0604020202020204" pitchFamily="34" charset="0"/>
              </a:rPr>
              <a:t>Predict background over 390–490 nm and 540–740 nm using the fitted model.</a:t>
            </a:r>
          </a:p>
          <a:p>
            <a:pPr algn="just"/>
            <a:endParaRPr lang="en-US" sz="1200" kern="100" dirty="0">
              <a:latin typeface="Times New Roman" panose="02020603050405020304" pitchFamily="18" charset="0"/>
              <a:ea typeface="DengXian" panose="02010600030101010101" pitchFamily="2" charset="-122"/>
              <a:cs typeface="Arial" panose="020B0604020202020204" pitchFamily="34" charset="0"/>
            </a:endParaRPr>
          </a:p>
          <a:p>
            <a:pPr marL="285750" indent="-285750" algn="just">
              <a:buFont typeface="Arial" panose="020B0604020202020204" pitchFamily="34" charset="0"/>
              <a:buChar char="•"/>
            </a:pPr>
            <a:r>
              <a:rPr lang="en-US" sz="1200" kern="100" dirty="0">
                <a:latin typeface="Times New Roman" panose="02020603050405020304" pitchFamily="18" charset="0"/>
                <a:ea typeface="DengXian" panose="02010600030101010101" pitchFamily="2" charset="-122"/>
                <a:cs typeface="Arial" panose="020B0604020202020204" pitchFamily="34" charset="0"/>
              </a:rPr>
              <a:t>Background Subtraction: Subtract the estimated background from the original spectrum for correction.</a:t>
            </a:r>
            <a:endParaRPr lang="en-US" sz="1200" kern="100" dirty="0">
              <a:effectLst/>
              <a:latin typeface="Calibri" panose="020F0502020204030204" pitchFamily="34" charset="0"/>
              <a:ea typeface="DengXian" panose="02010600030101010101" pitchFamily="2" charset="-122"/>
              <a:cs typeface="Arial" panose="020B0604020202020204" pitchFamily="34" charset="0"/>
            </a:endParaRPr>
          </a:p>
        </p:txBody>
      </p:sp>
      <p:pic>
        <p:nvPicPr>
          <p:cNvPr id="6" name="Picture 5" descr="A graph of a graph showing a number of data&#10;&#10;Description automatically generated with medium confidence">
            <a:extLst>
              <a:ext uri="{FF2B5EF4-FFF2-40B4-BE49-F238E27FC236}">
                <a16:creationId xmlns:a16="http://schemas.microsoft.com/office/drawing/2014/main" id="{7605DA7C-B707-8149-5D37-1E389FF3DB12}"/>
              </a:ext>
            </a:extLst>
          </p:cNvPr>
          <p:cNvPicPr>
            <a:picLocks noChangeAspect="1"/>
          </p:cNvPicPr>
          <p:nvPr/>
        </p:nvPicPr>
        <p:blipFill>
          <a:blip r:embed="rId2"/>
          <a:stretch>
            <a:fillRect/>
          </a:stretch>
        </p:blipFill>
        <p:spPr>
          <a:xfrm>
            <a:off x="3321849" y="3008360"/>
            <a:ext cx="4818490" cy="2661849"/>
          </a:xfrm>
          <a:prstGeom prst="rect">
            <a:avLst/>
          </a:prstGeom>
        </p:spPr>
      </p:pic>
      <p:pic>
        <p:nvPicPr>
          <p:cNvPr id="9" name="Picture 8" descr="A graph of a graph of a graph&#10;&#10;Description automatically generated with medium confidence">
            <a:extLst>
              <a:ext uri="{FF2B5EF4-FFF2-40B4-BE49-F238E27FC236}">
                <a16:creationId xmlns:a16="http://schemas.microsoft.com/office/drawing/2014/main" id="{61547738-CFD6-8C2F-7484-5BBDCD89469A}"/>
              </a:ext>
            </a:extLst>
          </p:cNvPr>
          <p:cNvPicPr>
            <a:picLocks noChangeAspect="1"/>
          </p:cNvPicPr>
          <p:nvPr/>
        </p:nvPicPr>
        <p:blipFill>
          <a:blip r:embed="rId3"/>
          <a:stretch>
            <a:fillRect/>
          </a:stretch>
        </p:blipFill>
        <p:spPr>
          <a:xfrm>
            <a:off x="1956577" y="3156743"/>
            <a:ext cx="4818490" cy="2639083"/>
          </a:xfrm>
          <a:prstGeom prst="rect">
            <a:avLst/>
          </a:prstGeom>
        </p:spPr>
      </p:pic>
      <p:pic>
        <p:nvPicPr>
          <p:cNvPr id="12" name="Picture 11" descr="A graph with a line graph and numbers&#10;&#10;Description automatically generated">
            <a:extLst>
              <a:ext uri="{FF2B5EF4-FFF2-40B4-BE49-F238E27FC236}">
                <a16:creationId xmlns:a16="http://schemas.microsoft.com/office/drawing/2014/main" id="{28DCC3F3-4E3A-DB25-0BD2-C1387393C36A}"/>
              </a:ext>
            </a:extLst>
          </p:cNvPr>
          <p:cNvPicPr>
            <a:picLocks noChangeAspect="1"/>
          </p:cNvPicPr>
          <p:nvPr/>
        </p:nvPicPr>
        <p:blipFill>
          <a:blip r:embed="rId4"/>
          <a:stretch>
            <a:fillRect/>
          </a:stretch>
        </p:blipFill>
        <p:spPr>
          <a:xfrm>
            <a:off x="238538" y="3863351"/>
            <a:ext cx="4333461" cy="2340167"/>
          </a:xfrm>
          <a:prstGeom prst="rect">
            <a:avLst/>
          </a:prstGeom>
        </p:spPr>
      </p:pic>
      <p:pic>
        <p:nvPicPr>
          <p:cNvPr id="14" name="Picture 13" descr="A graph of a graph showing a number of light&#10;&#10;Description automatically generated with medium confidence">
            <a:extLst>
              <a:ext uri="{FF2B5EF4-FFF2-40B4-BE49-F238E27FC236}">
                <a16:creationId xmlns:a16="http://schemas.microsoft.com/office/drawing/2014/main" id="{63C88EA6-6880-8BDF-61FC-54D496525B83}"/>
              </a:ext>
            </a:extLst>
          </p:cNvPr>
          <p:cNvPicPr>
            <a:picLocks noChangeAspect="1"/>
          </p:cNvPicPr>
          <p:nvPr/>
        </p:nvPicPr>
        <p:blipFill>
          <a:blip r:embed="rId5"/>
          <a:stretch>
            <a:fillRect/>
          </a:stretch>
        </p:blipFill>
        <p:spPr>
          <a:xfrm>
            <a:off x="63120" y="3599289"/>
            <a:ext cx="4752628" cy="2568988"/>
          </a:xfrm>
          <a:prstGeom prst="rect">
            <a:avLst/>
          </a:prstGeom>
        </p:spPr>
      </p:pic>
      <p:pic>
        <p:nvPicPr>
          <p:cNvPr id="16" name="Picture 15"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6996C9D4-CFE8-D9A6-AC43-8E8453DA6069}"/>
              </a:ext>
            </a:extLst>
          </p:cNvPr>
          <p:cNvPicPr>
            <a:picLocks noChangeAspect="1"/>
          </p:cNvPicPr>
          <p:nvPr/>
        </p:nvPicPr>
        <p:blipFill>
          <a:blip r:embed="rId6"/>
          <a:stretch>
            <a:fillRect/>
          </a:stretch>
        </p:blipFill>
        <p:spPr>
          <a:xfrm>
            <a:off x="16940" y="3584520"/>
            <a:ext cx="5039360" cy="2737920"/>
          </a:xfrm>
          <a:prstGeom prst="rect">
            <a:avLst/>
          </a:prstGeom>
        </p:spPr>
      </p:pic>
      <p:pic>
        <p:nvPicPr>
          <p:cNvPr id="18" name="Picture 17" descr="A graph of different colored lines&#10;&#10;Description automatically generated">
            <a:extLst>
              <a:ext uri="{FF2B5EF4-FFF2-40B4-BE49-F238E27FC236}">
                <a16:creationId xmlns:a16="http://schemas.microsoft.com/office/drawing/2014/main" id="{61B110C6-78EF-5D38-998C-652E828AF4AB}"/>
              </a:ext>
            </a:extLst>
          </p:cNvPr>
          <p:cNvPicPr>
            <a:picLocks noChangeAspect="1"/>
          </p:cNvPicPr>
          <p:nvPr/>
        </p:nvPicPr>
        <p:blipFill>
          <a:blip r:embed="rId7"/>
          <a:stretch>
            <a:fillRect/>
          </a:stretch>
        </p:blipFill>
        <p:spPr>
          <a:xfrm>
            <a:off x="5056300" y="3923607"/>
            <a:ext cx="3918028" cy="2160449"/>
          </a:xfrm>
          <a:prstGeom prst="rect">
            <a:avLst/>
          </a:prstGeom>
        </p:spPr>
      </p:pic>
      <p:pic>
        <p:nvPicPr>
          <p:cNvPr id="20" name="Picture 19" descr="A map with a red star&#10;&#10;Description automatically generated">
            <a:extLst>
              <a:ext uri="{FF2B5EF4-FFF2-40B4-BE49-F238E27FC236}">
                <a16:creationId xmlns:a16="http://schemas.microsoft.com/office/drawing/2014/main" id="{C20CFB14-FC6B-0245-2844-2AC335AD3D83}"/>
              </a:ext>
            </a:extLst>
          </p:cNvPr>
          <p:cNvPicPr>
            <a:picLocks noChangeAspect="1"/>
          </p:cNvPicPr>
          <p:nvPr/>
        </p:nvPicPr>
        <p:blipFill>
          <a:blip r:embed="rId8"/>
          <a:stretch>
            <a:fillRect/>
          </a:stretch>
        </p:blipFill>
        <p:spPr>
          <a:xfrm>
            <a:off x="6263143" y="34010"/>
            <a:ext cx="2821222" cy="2234089"/>
          </a:xfrm>
          <a:prstGeom prst="rect">
            <a:avLst/>
          </a:prstGeom>
        </p:spPr>
      </p:pic>
      <p:pic>
        <p:nvPicPr>
          <p:cNvPr id="22" name="Picture 21" descr="A map with a red star&#10;&#10;Description automatically generated">
            <a:extLst>
              <a:ext uri="{FF2B5EF4-FFF2-40B4-BE49-F238E27FC236}">
                <a16:creationId xmlns:a16="http://schemas.microsoft.com/office/drawing/2014/main" id="{65368579-A273-4F1B-1BEB-745D968AE61B}"/>
              </a:ext>
            </a:extLst>
          </p:cNvPr>
          <p:cNvPicPr>
            <a:picLocks noChangeAspect="1"/>
          </p:cNvPicPr>
          <p:nvPr/>
        </p:nvPicPr>
        <p:blipFill>
          <a:blip r:embed="rId9"/>
          <a:stretch>
            <a:fillRect/>
          </a:stretch>
        </p:blipFill>
        <p:spPr>
          <a:xfrm>
            <a:off x="6220902" y="45650"/>
            <a:ext cx="2864490" cy="2222449"/>
          </a:xfrm>
          <a:prstGeom prst="rect">
            <a:avLst/>
          </a:prstGeom>
        </p:spPr>
      </p:pic>
    </p:spTree>
    <p:extLst>
      <p:ext uri="{BB962C8B-B14F-4D97-AF65-F5344CB8AC3E}">
        <p14:creationId xmlns:p14="http://schemas.microsoft.com/office/powerpoint/2010/main" val="10052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C7E82D-F018-8448-3196-0D77566310E7}"/>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A7D26C3B-F25E-5A9D-07DE-8B14956FA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194" y="2752266"/>
            <a:ext cx="9002806" cy="3162524"/>
          </a:xfrm>
          <a:prstGeom prst="rect">
            <a:avLst/>
          </a:prstGeom>
        </p:spPr>
      </p:pic>
    </p:spTree>
    <p:extLst>
      <p:ext uri="{BB962C8B-B14F-4D97-AF65-F5344CB8AC3E}">
        <p14:creationId xmlns:p14="http://schemas.microsoft.com/office/powerpoint/2010/main" val="281363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26BA47-2458-1801-465F-D95EC20CD086}"/>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5CCF2F7A-FFFD-C2F4-0A9F-9B8E684FE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0" y="2059838"/>
            <a:ext cx="8812793" cy="4248456"/>
          </a:xfrm>
          <a:prstGeom prst="rect">
            <a:avLst/>
          </a:prstGeom>
        </p:spPr>
      </p:pic>
    </p:spTree>
    <p:extLst>
      <p:ext uri="{BB962C8B-B14F-4D97-AF65-F5344CB8AC3E}">
        <p14:creationId xmlns:p14="http://schemas.microsoft.com/office/powerpoint/2010/main" val="196910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ght pollution">
            <a:extLst>
              <a:ext uri="{FF2B5EF4-FFF2-40B4-BE49-F238E27FC236}">
                <a16:creationId xmlns:a16="http://schemas.microsoft.com/office/drawing/2014/main" id="{2E45B46F-2DED-DC94-1B18-9575896A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627"/>
          <a:stretch/>
        </p:blipFill>
        <p:spPr bwMode="auto">
          <a:xfrm>
            <a:off x="114389" y="2133600"/>
            <a:ext cx="3192216" cy="2588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4C85B6-B390-4B23-F992-A9102D1535DF}"/>
              </a:ext>
            </a:extLst>
          </p:cNvPr>
          <p:cNvPicPr>
            <a:picLocks noChangeAspect="1"/>
          </p:cNvPicPr>
          <p:nvPr/>
        </p:nvPicPr>
        <p:blipFill>
          <a:blip r:embed="rId3"/>
          <a:stretch>
            <a:fillRect/>
          </a:stretch>
        </p:blipFill>
        <p:spPr>
          <a:xfrm>
            <a:off x="3528397" y="2215014"/>
            <a:ext cx="5501214" cy="2427971"/>
          </a:xfrm>
          <a:prstGeom prst="rect">
            <a:avLst/>
          </a:prstGeom>
        </p:spPr>
      </p:pic>
      <p:sp>
        <p:nvSpPr>
          <p:cNvPr id="7" name="TextBox 6">
            <a:extLst>
              <a:ext uri="{FF2B5EF4-FFF2-40B4-BE49-F238E27FC236}">
                <a16:creationId xmlns:a16="http://schemas.microsoft.com/office/drawing/2014/main" id="{91F5D547-FCCA-FA1A-F28F-A1A669D4EA5B}"/>
              </a:ext>
            </a:extLst>
          </p:cNvPr>
          <p:cNvSpPr txBox="1"/>
          <p:nvPr/>
        </p:nvSpPr>
        <p:spPr>
          <a:xfrm>
            <a:off x="163282" y="4853119"/>
            <a:ext cx="2984109" cy="1384995"/>
          </a:xfrm>
          <a:prstGeom prst="rect">
            <a:avLst/>
          </a:prstGeom>
          <a:noFill/>
        </p:spPr>
        <p:txBody>
          <a:bodyPr wrap="square">
            <a:spAutoFit/>
          </a:bodyPr>
          <a:lstStyle/>
          <a:p>
            <a:r>
              <a:rPr lang="en-US" sz="1200" dirty="0">
                <a:solidFill>
                  <a:srgbClr val="0070C0"/>
                </a:solidFill>
              </a:rPr>
              <a:t>Too much blue light exposure at night may result in:</a:t>
            </a:r>
          </a:p>
          <a:p>
            <a:endParaRPr lang="en-US" sz="1200" dirty="0">
              <a:solidFill>
                <a:srgbClr val="0070C0"/>
              </a:solidFill>
            </a:endParaRPr>
          </a:p>
          <a:p>
            <a:pPr marL="285750" indent="-285750">
              <a:buFont typeface="Arial" panose="020B0604020202020204" pitchFamily="34" charset="0"/>
              <a:buChar char="•"/>
            </a:pPr>
            <a:r>
              <a:rPr lang="en-US" sz="1200" dirty="0">
                <a:solidFill>
                  <a:srgbClr val="0070C0"/>
                </a:solidFill>
              </a:rPr>
              <a:t>Disruption of wildlife</a:t>
            </a:r>
          </a:p>
          <a:p>
            <a:pPr marL="285750" indent="-285750">
              <a:buFont typeface="Arial" panose="020B0604020202020204" pitchFamily="34" charset="0"/>
              <a:buChar char="•"/>
            </a:pPr>
            <a:r>
              <a:rPr lang="en-US" sz="1200" dirty="0">
                <a:solidFill>
                  <a:srgbClr val="0070C0"/>
                </a:solidFill>
              </a:rPr>
              <a:t>Impact to our circadian rhythms</a:t>
            </a:r>
          </a:p>
          <a:p>
            <a:pPr marL="285750" indent="-285750">
              <a:buFont typeface="Arial" panose="020B0604020202020204" pitchFamily="34" charset="0"/>
              <a:buChar char="•"/>
            </a:pPr>
            <a:r>
              <a:rPr lang="en-US" sz="1200" dirty="0">
                <a:solidFill>
                  <a:srgbClr val="0070C0"/>
                </a:solidFill>
              </a:rPr>
              <a:t>Reduced concentration the next day</a:t>
            </a:r>
          </a:p>
          <a:p>
            <a:pPr marL="285750" indent="-285750">
              <a:buFont typeface="Arial" panose="020B0604020202020204" pitchFamily="34" charset="0"/>
              <a:buChar char="•"/>
            </a:pPr>
            <a:r>
              <a:rPr lang="en-US" sz="1200" dirty="0">
                <a:solidFill>
                  <a:srgbClr val="0070C0"/>
                </a:solidFill>
              </a:rPr>
              <a:t>health issues</a:t>
            </a:r>
          </a:p>
        </p:txBody>
      </p:sp>
      <p:sp>
        <p:nvSpPr>
          <p:cNvPr id="8" name="TextBox 7">
            <a:extLst>
              <a:ext uri="{FF2B5EF4-FFF2-40B4-BE49-F238E27FC236}">
                <a16:creationId xmlns:a16="http://schemas.microsoft.com/office/drawing/2014/main" id="{61B1B736-CCA8-350E-8BFE-7319671FBC72}"/>
              </a:ext>
            </a:extLst>
          </p:cNvPr>
          <p:cNvSpPr txBox="1"/>
          <p:nvPr/>
        </p:nvSpPr>
        <p:spPr>
          <a:xfrm>
            <a:off x="3969834" y="4627890"/>
            <a:ext cx="4852195" cy="1384995"/>
          </a:xfrm>
          <a:prstGeom prst="rect">
            <a:avLst/>
          </a:prstGeom>
          <a:noFill/>
        </p:spPr>
        <p:txBody>
          <a:bodyPr wrap="square">
            <a:spAutoFit/>
          </a:bodyPr>
          <a:lstStyle/>
          <a:p>
            <a:endParaRPr lang="en-US" sz="1200" dirty="0">
              <a:solidFill>
                <a:srgbClr val="0070C0"/>
              </a:solidFill>
            </a:endParaRPr>
          </a:p>
          <a:p>
            <a:pPr marL="285750" indent="-285750">
              <a:buFont typeface="Arial" panose="020B0604020202020204" pitchFamily="34" charset="0"/>
              <a:buChar char="•"/>
            </a:pPr>
            <a:r>
              <a:rPr lang="en-US" sz="1200" dirty="0">
                <a:solidFill>
                  <a:srgbClr val="0070C0"/>
                </a:solidFill>
              </a:rPr>
              <a:t>Improve the analysis and forecast of regional to global biomass-burning aerosol distributions </a:t>
            </a:r>
          </a:p>
          <a:p>
            <a:pPr marL="285750" indent="-285750">
              <a:buFont typeface="Arial" panose="020B0604020202020204" pitchFamily="34" charset="0"/>
              <a:buChar char="•"/>
            </a:pPr>
            <a:endParaRPr lang="en-US" sz="1200" dirty="0">
              <a:solidFill>
                <a:srgbClr val="0070C0"/>
              </a:solidFill>
            </a:endParaRPr>
          </a:p>
          <a:p>
            <a:pPr marL="285750" indent="-285750">
              <a:buFont typeface="Arial" panose="020B0604020202020204" pitchFamily="34" charset="0"/>
              <a:buChar char="•"/>
            </a:pPr>
            <a:r>
              <a:rPr lang="en-US" sz="1200" dirty="0">
                <a:solidFill>
                  <a:srgbClr val="0070C0"/>
                </a:solidFill>
              </a:rPr>
              <a:t>filling a critical gap in the diurnal description of a key element of Earth’s climate system </a:t>
            </a:r>
          </a:p>
          <a:p>
            <a:pPr marL="285750" indent="-285750">
              <a:buFont typeface="Arial" panose="020B0604020202020204" pitchFamily="34" charset="0"/>
              <a:buChar char="•"/>
            </a:pPr>
            <a:endParaRPr lang="en-US" sz="1200" dirty="0">
              <a:solidFill>
                <a:srgbClr val="0070C0"/>
              </a:solidFill>
            </a:endParaRPr>
          </a:p>
        </p:txBody>
      </p:sp>
      <p:sp>
        <p:nvSpPr>
          <p:cNvPr id="9" name="Title 1">
            <a:extLst>
              <a:ext uri="{FF2B5EF4-FFF2-40B4-BE49-F238E27FC236}">
                <a16:creationId xmlns:a16="http://schemas.microsoft.com/office/drawing/2014/main" id="{75D37BCF-065B-446E-F00D-3F9F270596C5}"/>
              </a:ext>
            </a:extLst>
          </p:cNvPr>
          <p:cNvSpPr>
            <a:spLocks noGrp="1"/>
          </p:cNvSpPr>
          <p:nvPr>
            <p:ph type="title"/>
          </p:nvPr>
        </p:nvSpPr>
        <p:spPr>
          <a:xfrm>
            <a:off x="714375" y="526778"/>
            <a:ext cx="7715251" cy="869089"/>
          </a:xfrm>
        </p:spPr>
        <p:txBody>
          <a:bodyPr anchor="ctr">
            <a:normAutofit/>
          </a:bodyPr>
          <a:lstStyle/>
          <a:p>
            <a:r>
              <a:rPr lang="en-US" i="1" dirty="0"/>
              <a:t>Why Nighttime data is important?</a:t>
            </a:r>
            <a:endParaRPr lang="en-US" dirty="0"/>
          </a:p>
        </p:txBody>
      </p:sp>
      <p:sp>
        <p:nvSpPr>
          <p:cNvPr id="10" name="TextBox 9">
            <a:extLst>
              <a:ext uri="{FF2B5EF4-FFF2-40B4-BE49-F238E27FC236}">
                <a16:creationId xmlns:a16="http://schemas.microsoft.com/office/drawing/2014/main" id="{F35C58C1-B875-48D0-E73E-31B292C03E89}"/>
              </a:ext>
            </a:extLst>
          </p:cNvPr>
          <p:cNvSpPr txBox="1"/>
          <p:nvPr/>
        </p:nvSpPr>
        <p:spPr>
          <a:xfrm>
            <a:off x="114389" y="1698684"/>
            <a:ext cx="3485322" cy="369332"/>
          </a:xfrm>
          <a:prstGeom prst="rect">
            <a:avLst/>
          </a:prstGeom>
          <a:noFill/>
        </p:spPr>
        <p:txBody>
          <a:bodyPr wrap="square" rtlCol="0">
            <a:spAutoFit/>
          </a:bodyPr>
          <a:lstStyle/>
          <a:p>
            <a:r>
              <a:rPr lang="en-US" dirty="0">
                <a:solidFill>
                  <a:srgbClr val="0070C0"/>
                </a:solidFill>
              </a:rPr>
              <a:t>Artificial Light At Night (ALAN)</a:t>
            </a:r>
          </a:p>
        </p:txBody>
      </p:sp>
      <p:sp>
        <p:nvSpPr>
          <p:cNvPr id="11" name="TextBox 10">
            <a:extLst>
              <a:ext uri="{FF2B5EF4-FFF2-40B4-BE49-F238E27FC236}">
                <a16:creationId xmlns:a16="http://schemas.microsoft.com/office/drawing/2014/main" id="{59ADF003-6AC3-101E-0346-2BBD01E5A7F4}"/>
              </a:ext>
            </a:extLst>
          </p:cNvPr>
          <p:cNvSpPr txBox="1"/>
          <p:nvPr/>
        </p:nvSpPr>
        <p:spPr>
          <a:xfrm>
            <a:off x="4666511" y="1698684"/>
            <a:ext cx="3485322" cy="369332"/>
          </a:xfrm>
          <a:prstGeom prst="rect">
            <a:avLst/>
          </a:prstGeom>
          <a:noFill/>
        </p:spPr>
        <p:txBody>
          <a:bodyPr wrap="square" rtlCol="0">
            <a:spAutoFit/>
          </a:bodyPr>
          <a:lstStyle/>
          <a:p>
            <a:r>
              <a:rPr lang="en-US" dirty="0">
                <a:solidFill>
                  <a:srgbClr val="0070C0"/>
                </a:solidFill>
              </a:rPr>
              <a:t>Nighttime aerosol monitoring</a:t>
            </a:r>
          </a:p>
        </p:txBody>
      </p:sp>
      <p:sp>
        <p:nvSpPr>
          <p:cNvPr id="3" name="TextBox 2">
            <a:extLst>
              <a:ext uri="{FF2B5EF4-FFF2-40B4-BE49-F238E27FC236}">
                <a16:creationId xmlns:a16="http://schemas.microsoft.com/office/drawing/2014/main" id="{46AC8BBC-F7DC-BFDA-78E9-1EA46415E952}"/>
              </a:ext>
            </a:extLst>
          </p:cNvPr>
          <p:cNvSpPr txBox="1"/>
          <p:nvPr/>
        </p:nvSpPr>
        <p:spPr>
          <a:xfrm>
            <a:off x="3469888" y="5961443"/>
            <a:ext cx="5674112" cy="461665"/>
          </a:xfrm>
          <a:prstGeom prst="rect">
            <a:avLst/>
          </a:prstGeom>
          <a:noFill/>
        </p:spPr>
        <p:txBody>
          <a:bodyPr wrap="square">
            <a:spAutoFit/>
          </a:bodyPr>
          <a:lstStyle/>
          <a:p>
            <a:r>
              <a:rPr lang="en-US" sz="800" b="0" i="0" u="none" strike="noStrike" dirty="0">
                <a:solidFill>
                  <a:srgbClr val="222222"/>
                </a:solidFill>
                <a:effectLst/>
                <a:latin typeface="Arial" panose="020B0604020202020204" pitchFamily="34" charset="0"/>
              </a:rPr>
              <a:t>Zhou, M., Wang, J., Chen, X., Xu, X., </a:t>
            </a:r>
            <a:r>
              <a:rPr lang="en-US" sz="800" b="0" i="0" u="none" strike="noStrike" dirty="0" err="1">
                <a:solidFill>
                  <a:srgbClr val="222222"/>
                </a:solidFill>
                <a:effectLst/>
                <a:latin typeface="Arial" panose="020B0604020202020204" pitchFamily="34" charset="0"/>
              </a:rPr>
              <a:t>Colarco</a:t>
            </a:r>
            <a:r>
              <a:rPr lang="en-US" sz="800" b="0" i="0" u="none" strike="noStrike" dirty="0">
                <a:solidFill>
                  <a:srgbClr val="222222"/>
                </a:solidFill>
                <a:effectLst/>
                <a:latin typeface="Arial" panose="020B0604020202020204" pitchFamily="34" charset="0"/>
              </a:rPr>
              <a:t>, P.R., Miller, S.D., Reid, J.S., </a:t>
            </a:r>
            <a:r>
              <a:rPr lang="en-US" sz="800" b="0" i="0" u="none" strike="noStrike" dirty="0" err="1">
                <a:solidFill>
                  <a:srgbClr val="222222"/>
                </a:solidFill>
                <a:effectLst/>
                <a:latin typeface="Arial" panose="020B0604020202020204" pitchFamily="34" charset="0"/>
              </a:rPr>
              <a:t>Kondragunta</a:t>
            </a:r>
            <a:r>
              <a:rPr lang="en-US" sz="800" b="0" i="0" u="none" strike="noStrike" dirty="0">
                <a:solidFill>
                  <a:srgbClr val="222222"/>
                </a:solidFill>
                <a:effectLst/>
                <a:latin typeface="Arial" panose="020B0604020202020204" pitchFamily="34" charset="0"/>
              </a:rPr>
              <a:t>, S., Giles, D.M. and Holben, B., 2021. Nighttime smoke aerosol optical depth over US rural areas: First retrieval from VIIRS moonlight observations. </a:t>
            </a:r>
            <a:r>
              <a:rPr lang="en-US" sz="800" b="0" i="1" u="none" strike="noStrike" dirty="0">
                <a:solidFill>
                  <a:srgbClr val="222222"/>
                </a:solidFill>
                <a:effectLst/>
                <a:latin typeface="Arial" panose="020B0604020202020204" pitchFamily="34" charset="0"/>
              </a:rPr>
              <a:t>Remote Sensing of Environment</a:t>
            </a:r>
            <a:r>
              <a:rPr lang="en-US" sz="800" b="0" i="0" u="none" strike="noStrike" dirty="0">
                <a:solidFill>
                  <a:srgbClr val="222222"/>
                </a:solidFill>
                <a:effectLst/>
                <a:latin typeface="Arial" panose="020B0604020202020204" pitchFamily="34" charset="0"/>
              </a:rPr>
              <a:t>, </a:t>
            </a:r>
            <a:r>
              <a:rPr lang="en-US" sz="800" b="0" i="1" u="none" strike="noStrike" dirty="0">
                <a:solidFill>
                  <a:srgbClr val="222222"/>
                </a:solidFill>
                <a:effectLst/>
                <a:latin typeface="Arial" panose="020B0604020202020204" pitchFamily="34" charset="0"/>
              </a:rPr>
              <a:t>267</a:t>
            </a:r>
            <a:r>
              <a:rPr lang="en-US" sz="800" b="0" i="0" u="none" strike="noStrike" dirty="0">
                <a:solidFill>
                  <a:srgbClr val="222222"/>
                </a:solidFill>
                <a:effectLst/>
                <a:latin typeface="Arial" panose="020B0604020202020204" pitchFamily="34" charset="0"/>
              </a:rPr>
              <a:t>, p.112717.</a:t>
            </a:r>
            <a:endParaRPr lang="en-US" sz="800" dirty="0"/>
          </a:p>
        </p:txBody>
      </p:sp>
    </p:spTree>
    <p:extLst>
      <p:ext uri="{BB962C8B-B14F-4D97-AF65-F5344CB8AC3E}">
        <p14:creationId xmlns:p14="http://schemas.microsoft.com/office/powerpoint/2010/main" val="313914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AF69-6811-6E6B-41BB-02CB9D81B601}"/>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C02E5ADA-0C22-0F02-F0A2-B35241AAF745}"/>
              </a:ext>
            </a:extLst>
          </p:cNvPr>
          <p:cNvPicPr>
            <a:picLocks noChangeAspect="1"/>
          </p:cNvPicPr>
          <p:nvPr/>
        </p:nvPicPr>
        <p:blipFill>
          <a:blip r:embed="rId2"/>
          <a:stretch>
            <a:fillRect/>
          </a:stretch>
        </p:blipFill>
        <p:spPr>
          <a:xfrm>
            <a:off x="2678706" y="3484401"/>
            <a:ext cx="3181673" cy="2481706"/>
          </a:xfrm>
          <a:prstGeom prst="rect">
            <a:avLst/>
          </a:prstGeom>
        </p:spPr>
      </p:pic>
      <p:pic>
        <p:nvPicPr>
          <p:cNvPr id="18" name="Picture 17">
            <a:extLst>
              <a:ext uri="{FF2B5EF4-FFF2-40B4-BE49-F238E27FC236}">
                <a16:creationId xmlns:a16="http://schemas.microsoft.com/office/drawing/2014/main" id="{79DBCA9C-C979-2D49-FA7A-17DB2789BC13}"/>
              </a:ext>
            </a:extLst>
          </p:cNvPr>
          <p:cNvPicPr>
            <a:picLocks noChangeAspect="1"/>
          </p:cNvPicPr>
          <p:nvPr/>
        </p:nvPicPr>
        <p:blipFill>
          <a:blip r:embed="rId3"/>
          <a:stretch>
            <a:fillRect/>
          </a:stretch>
        </p:blipFill>
        <p:spPr>
          <a:xfrm>
            <a:off x="5224365" y="1136130"/>
            <a:ext cx="3885022" cy="2292371"/>
          </a:xfrm>
          <a:prstGeom prst="rect">
            <a:avLst/>
          </a:prstGeom>
        </p:spPr>
      </p:pic>
      <p:pic>
        <p:nvPicPr>
          <p:cNvPr id="6" name="Picture 5">
            <a:extLst>
              <a:ext uri="{FF2B5EF4-FFF2-40B4-BE49-F238E27FC236}">
                <a16:creationId xmlns:a16="http://schemas.microsoft.com/office/drawing/2014/main" id="{86C19B28-9641-AE39-EE12-D844AD116FAE}"/>
              </a:ext>
            </a:extLst>
          </p:cNvPr>
          <p:cNvPicPr>
            <a:picLocks noChangeAspect="1"/>
          </p:cNvPicPr>
          <p:nvPr/>
        </p:nvPicPr>
        <p:blipFill>
          <a:blip r:embed="rId4"/>
          <a:stretch>
            <a:fillRect/>
          </a:stretch>
        </p:blipFill>
        <p:spPr>
          <a:xfrm>
            <a:off x="1" y="3474074"/>
            <a:ext cx="2847525" cy="2492033"/>
          </a:xfrm>
          <a:prstGeom prst="rect">
            <a:avLst/>
          </a:prstGeom>
        </p:spPr>
      </p:pic>
      <p:cxnSp>
        <p:nvCxnSpPr>
          <p:cNvPr id="13" name="Straight Arrow Connector 12">
            <a:extLst>
              <a:ext uri="{FF2B5EF4-FFF2-40B4-BE49-F238E27FC236}">
                <a16:creationId xmlns:a16="http://schemas.microsoft.com/office/drawing/2014/main" id="{B403DE64-EC71-1739-7A55-0FB1FAC985CD}"/>
              </a:ext>
            </a:extLst>
          </p:cNvPr>
          <p:cNvCxnSpPr/>
          <p:nvPr/>
        </p:nvCxnSpPr>
        <p:spPr>
          <a:xfrm flipV="1">
            <a:off x="4425884" y="3140894"/>
            <a:ext cx="1370864" cy="170389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EB0ACEA-12F2-3416-8773-064A066D1053}"/>
              </a:ext>
            </a:extLst>
          </p:cNvPr>
          <p:cNvCxnSpPr>
            <a:cxnSpLocks/>
          </p:cNvCxnSpPr>
          <p:nvPr/>
        </p:nvCxnSpPr>
        <p:spPr>
          <a:xfrm flipV="1">
            <a:off x="4102300" y="2985352"/>
            <a:ext cx="1610344" cy="161198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8E288005-8313-F2B0-3AE2-F8410B6AEEC1}"/>
              </a:ext>
            </a:extLst>
          </p:cNvPr>
          <p:cNvGraphicFramePr>
            <a:graphicFrameLocks noGrp="1"/>
          </p:cNvGraphicFramePr>
          <p:nvPr/>
        </p:nvGraphicFramePr>
        <p:xfrm>
          <a:off x="122919" y="1105546"/>
          <a:ext cx="4518789" cy="1922145"/>
        </p:xfrm>
        <a:graphic>
          <a:graphicData uri="http://schemas.openxmlformats.org/drawingml/2006/table">
            <a:tbl>
              <a:tblPr firstRow="1" bandRow="1">
                <a:tableStyleId>{5C22544A-7EE6-4342-B048-85BDC9FD1C3A}</a:tableStyleId>
              </a:tblPr>
              <a:tblGrid>
                <a:gridCol w="1506263">
                  <a:extLst>
                    <a:ext uri="{9D8B030D-6E8A-4147-A177-3AD203B41FA5}">
                      <a16:colId xmlns:a16="http://schemas.microsoft.com/office/drawing/2014/main" val="558705664"/>
                    </a:ext>
                  </a:extLst>
                </a:gridCol>
                <a:gridCol w="1506263">
                  <a:extLst>
                    <a:ext uri="{9D8B030D-6E8A-4147-A177-3AD203B41FA5}">
                      <a16:colId xmlns:a16="http://schemas.microsoft.com/office/drawing/2014/main" val="920277840"/>
                    </a:ext>
                  </a:extLst>
                </a:gridCol>
                <a:gridCol w="1506263">
                  <a:extLst>
                    <a:ext uri="{9D8B030D-6E8A-4147-A177-3AD203B41FA5}">
                      <a16:colId xmlns:a16="http://schemas.microsoft.com/office/drawing/2014/main" val="179815668"/>
                    </a:ext>
                  </a:extLst>
                </a:gridCol>
              </a:tblGrid>
              <a:tr h="531495">
                <a:tc>
                  <a:txBody>
                    <a:bodyPr/>
                    <a:lstStyle/>
                    <a:p>
                      <a:r>
                        <a:rPr lang="en-US" sz="1000"/>
                        <a:t>c</a:t>
                      </a:r>
                    </a:p>
                  </a:txBody>
                  <a:tcPr marL="68580" marR="68580" marT="34290" marB="34290"/>
                </a:tc>
                <a:tc>
                  <a:txBody>
                    <a:bodyPr/>
                    <a:lstStyle/>
                    <a:p>
                      <a:r>
                        <a:rPr lang="en-US" sz="1000"/>
                        <a:t>Ratio (TEMPO 540-640/DNB)</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Ratio (TEMPO 540-740/DNB)</a:t>
                      </a:r>
                    </a:p>
                    <a:p>
                      <a:endParaRPr lang="en-US" sz="1000"/>
                    </a:p>
                  </a:txBody>
                  <a:tcPr marL="68580" marR="68580" marT="34290" marB="34290"/>
                </a:tc>
                <a:extLst>
                  <a:ext uri="{0D108BD9-81ED-4DB2-BD59-A6C34878D82A}">
                    <a16:rowId xmlns:a16="http://schemas.microsoft.com/office/drawing/2014/main" val="97081352"/>
                  </a:ext>
                </a:extLst>
              </a:tr>
              <a:tr h="278130">
                <a:tc>
                  <a:txBody>
                    <a:bodyPr/>
                    <a:lstStyle/>
                    <a:p>
                      <a:r>
                        <a:rPr lang="en-US" sz="1000"/>
                        <a:t>LED</a:t>
                      </a:r>
                    </a:p>
                  </a:txBody>
                  <a:tcPr marL="68580" marR="68580" marT="34290" marB="34290"/>
                </a:tc>
                <a:tc>
                  <a:txBody>
                    <a:bodyPr/>
                    <a:lstStyle/>
                    <a:p>
                      <a:r>
                        <a:rPr lang="en-US" sz="1000"/>
                        <a:t>0.9</a:t>
                      </a:r>
                    </a:p>
                  </a:txBody>
                  <a:tcPr marL="68580" marR="68580" marT="34290" marB="34290"/>
                </a:tc>
                <a:tc>
                  <a:txBody>
                    <a:bodyPr/>
                    <a:lstStyle/>
                    <a:p>
                      <a:r>
                        <a:rPr lang="en-US" sz="1000"/>
                        <a:t>1.11</a:t>
                      </a:r>
                    </a:p>
                  </a:txBody>
                  <a:tcPr marL="68580" marR="68580" marT="34290" marB="34290"/>
                </a:tc>
                <a:extLst>
                  <a:ext uri="{0D108BD9-81ED-4DB2-BD59-A6C34878D82A}">
                    <a16:rowId xmlns:a16="http://schemas.microsoft.com/office/drawing/2014/main" val="855502276"/>
                  </a:ext>
                </a:extLst>
              </a:tr>
              <a:tr h="278130">
                <a:tc>
                  <a:txBody>
                    <a:bodyPr/>
                    <a:lstStyle/>
                    <a:p>
                      <a:r>
                        <a:rPr lang="en-US" sz="1000"/>
                        <a:t>High Pressure Sodium</a:t>
                      </a:r>
                    </a:p>
                  </a:txBody>
                  <a:tcPr marL="68580" marR="68580" marT="34290" marB="34290"/>
                </a:tc>
                <a:tc>
                  <a:txBody>
                    <a:bodyPr/>
                    <a:lstStyle/>
                    <a:p>
                      <a:r>
                        <a:rPr lang="en-US" sz="1000"/>
                        <a:t>0.82</a:t>
                      </a:r>
                    </a:p>
                  </a:txBody>
                  <a:tcPr marL="68580" marR="68580" marT="34290" marB="34290"/>
                </a:tc>
                <a:tc>
                  <a:txBody>
                    <a:bodyPr/>
                    <a:lstStyle/>
                    <a:p>
                      <a:r>
                        <a:rPr lang="en-US" sz="1000"/>
                        <a:t>0.92</a:t>
                      </a:r>
                    </a:p>
                  </a:txBody>
                  <a:tcPr marL="68580" marR="68580" marT="34290" marB="34290"/>
                </a:tc>
                <a:extLst>
                  <a:ext uri="{0D108BD9-81ED-4DB2-BD59-A6C34878D82A}">
                    <a16:rowId xmlns:a16="http://schemas.microsoft.com/office/drawing/2014/main" val="3816928629"/>
                  </a:ext>
                </a:extLst>
              </a:tr>
              <a:tr h="278130">
                <a:tc>
                  <a:txBody>
                    <a:bodyPr/>
                    <a:lstStyle/>
                    <a:p>
                      <a:r>
                        <a:rPr lang="en-US" sz="1000" err="1"/>
                        <a:t>Fluorenscent</a:t>
                      </a:r>
                      <a:endParaRPr lang="en-US" sz="1000"/>
                    </a:p>
                  </a:txBody>
                  <a:tcPr marL="68580" marR="68580" marT="34290" marB="34290"/>
                </a:tc>
                <a:tc>
                  <a:txBody>
                    <a:bodyPr/>
                    <a:lstStyle/>
                    <a:p>
                      <a:r>
                        <a:rPr lang="en-US" sz="1000"/>
                        <a:t>1.17</a:t>
                      </a:r>
                    </a:p>
                  </a:txBody>
                  <a:tcPr marL="68580" marR="68580" marT="34290" marB="34290"/>
                </a:tc>
                <a:tc>
                  <a:txBody>
                    <a:bodyPr/>
                    <a:lstStyle/>
                    <a:p>
                      <a:r>
                        <a:rPr lang="en-US" sz="1000"/>
                        <a:t>1.3</a:t>
                      </a:r>
                    </a:p>
                  </a:txBody>
                  <a:tcPr marL="68580" marR="68580" marT="34290" marB="34290"/>
                </a:tc>
                <a:extLst>
                  <a:ext uri="{0D108BD9-81ED-4DB2-BD59-A6C34878D82A}">
                    <a16:rowId xmlns:a16="http://schemas.microsoft.com/office/drawing/2014/main" val="2016556503"/>
                  </a:ext>
                </a:extLst>
              </a:tr>
              <a:tr h="278130">
                <a:tc>
                  <a:txBody>
                    <a:bodyPr/>
                    <a:lstStyle/>
                    <a:p>
                      <a:r>
                        <a:rPr lang="en-US" sz="1000"/>
                        <a:t>Mercury Vapor</a:t>
                      </a:r>
                    </a:p>
                  </a:txBody>
                  <a:tcPr marL="68580" marR="68580" marT="34290" marB="34290"/>
                </a:tc>
                <a:tc>
                  <a:txBody>
                    <a:bodyPr/>
                    <a:lstStyle/>
                    <a:p>
                      <a:r>
                        <a:rPr lang="en-US" sz="1000"/>
                        <a:t>0.27</a:t>
                      </a:r>
                    </a:p>
                  </a:txBody>
                  <a:tcPr marL="68580" marR="68580" marT="34290" marB="34290"/>
                </a:tc>
                <a:tc>
                  <a:txBody>
                    <a:bodyPr/>
                    <a:lstStyle/>
                    <a:p>
                      <a:r>
                        <a:rPr lang="en-US" sz="1000"/>
                        <a:t>0.53</a:t>
                      </a:r>
                    </a:p>
                  </a:txBody>
                  <a:tcPr marL="68580" marR="68580" marT="34290" marB="34290"/>
                </a:tc>
                <a:extLst>
                  <a:ext uri="{0D108BD9-81ED-4DB2-BD59-A6C34878D82A}">
                    <a16:rowId xmlns:a16="http://schemas.microsoft.com/office/drawing/2014/main" val="594881524"/>
                  </a:ext>
                </a:extLst>
              </a:tr>
              <a:tr h="278130">
                <a:tc>
                  <a:txBody>
                    <a:bodyPr/>
                    <a:lstStyle/>
                    <a:p>
                      <a:r>
                        <a:rPr lang="en-US" sz="1000"/>
                        <a:t>Metal Halide</a:t>
                      </a:r>
                    </a:p>
                  </a:txBody>
                  <a:tcPr marL="68580" marR="68580" marT="34290" marB="34290"/>
                </a:tc>
                <a:tc>
                  <a:txBody>
                    <a:bodyPr/>
                    <a:lstStyle/>
                    <a:p>
                      <a:r>
                        <a:rPr lang="en-US" sz="1000"/>
                        <a:t>0.64</a:t>
                      </a:r>
                    </a:p>
                  </a:txBody>
                  <a:tcPr marL="68580" marR="68580" marT="34290" marB="34290"/>
                </a:tc>
                <a:tc>
                  <a:txBody>
                    <a:bodyPr/>
                    <a:lstStyle/>
                    <a:p>
                      <a:r>
                        <a:rPr lang="en-US" sz="1000"/>
                        <a:t>0.86</a:t>
                      </a:r>
                    </a:p>
                  </a:txBody>
                  <a:tcPr marL="68580" marR="68580" marT="34290" marB="34290"/>
                </a:tc>
                <a:extLst>
                  <a:ext uri="{0D108BD9-81ED-4DB2-BD59-A6C34878D82A}">
                    <a16:rowId xmlns:a16="http://schemas.microsoft.com/office/drawing/2014/main" val="1999738298"/>
                  </a:ext>
                </a:extLst>
              </a:tr>
            </a:tbl>
          </a:graphicData>
        </a:graphic>
      </p:graphicFrame>
      <p:pic>
        <p:nvPicPr>
          <p:cNvPr id="24" name="Picture 23">
            <a:extLst>
              <a:ext uri="{FF2B5EF4-FFF2-40B4-BE49-F238E27FC236}">
                <a16:creationId xmlns:a16="http://schemas.microsoft.com/office/drawing/2014/main" id="{115799B7-8B81-C121-E4A9-8EC3ADEC7084}"/>
              </a:ext>
            </a:extLst>
          </p:cNvPr>
          <p:cNvPicPr>
            <a:picLocks noChangeAspect="1"/>
          </p:cNvPicPr>
          <p:nvPr/>
        </p:nvPicPr>
        <p:blipFill>
          <a:blip r:embed="rId5"/>
          <a:stretch>
            <a:fillRect/>
          </a:stretch>
        </p:blipFill>
        <p:spPr>
          <a:xfrm>
            <a:off x="5860378" y="3493474"/>
            <a:ext cx="3294305" cy="2434680"/>
          </a:xfrm>
          <a:prstGeom prst="rect">
            <a:avLst/>
          </a:prstGeom>
        </p:spPr>
      </p:pic>
    </p:spTree>
    <p:extLst>
      <p:ext uri="{BB962C8B-B14F-4D97-AF65-F5344CB8AC3E}">
        <p14:creationId xmlns:p14="http://schemas.microsoft.com/office/powerpoint/2010/main" val="571014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56050-ED30-BD3C-86D7-8F42642FBF5C}"/>
              </a:ext>
            </a:extLst>
          </p:cNvPr>
          <p:cNvPicPr>
            <a:picLocks noChangeAspect="1"/>
          </p:cNvPicPr>
          <p:nvPr/>
        </p:nvPicPr>
        <p:blipFill>
          <a:blip r:embed="rId3"/>
          <a:stretch>
            <a:fillRect/>
          </a:stretch>
        </p:blipFill>
        <p:spPr>
          <a:xfrm>
            <a:off x="1517245" y="2745929"/>
            <a:ext cx="6245430" cy="3258183"/>
          </a:xfrm>
          <a:prstGeom prst="rect">
            <a:avLst/>
          </a:prstGeom>
        </p:spPr>
      </p:pic>
    </p:spTree>
    <p:extLst>
      <p:ext uri="{BB962C8B-B14F-4D97-AF65-F5344CB8AC3E}">
        <p14:creationId xmlns:p14="http://schemas.microsoft.com/office/powerpoint/2010/main" val="605085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297C-3D97-1F77-2C15-971CE16226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2D4903-D82B-0762-985D-B4B8C343D605}"/>
              </a:ext>
            </a:extLst>
          </p:cNvPr>
          <p:cNvSpPr txBox="1"/>
          <p:nvPr/>
        </p:nvSpPr>
        <p:spPr>
          <a:xfrm>
            <a:off x="284264" y="1234873"/>
            <a:ext cx="3436716" cy="553998"/>
          </a:xfrm>
          <a:prstGeom prst="rect">
            <a:avLst/>
          </a:prstGeom>
          <a:noFill/>
        </p:spPr>
        <p:txBody>
          <a:bodyPr wrap="square" rtlCol="0">
            <a:spAutoFit/>
          </a:bodyPr>
          <a:lstStyle/>
          <a:p>
            <a:r>
              <a:rPr lang="en-US" sz="1500" b="1" i="1">
                <a:latin typeface="Helvetica" pitchFamily="2" charset="0"/>
              </a:rPr>
              <a:t>Impact of Solar Geometry &amp; Exposure Time on UV Radiances</a:t>
            </a:r>
            <a:endParaRPr lang="en-US" sz="1500" b="1">
              <a:latin typeface="Helvetica" pitchFamily="2" charset="0"/>
            </a:endParaRPr>
          </a:p>
        </p:txBody>
      </p:sp>
      <p:pic>
        <p:nvPicPr>
          <p:cNvPr id="3" name="Picture 2">
            <a:extLst>
              <a:ext uri="{FF2B5EF4-FFF2-40B4-BE49-F238E27FC236}">
                <a16:creationId xmlns:a16="http://schemas.microsoft.com/office/drawing/2014/main" id="{EC2E163B-B236-74FB-CB9D-2CCBCF207052}"/>
              </a:ext>
            </a:extLst>
          </p:cNvPr>
          <p:cNvPicPr>
            <a:picLocks noChangeAspect="1"/>
          </p:cNvPicPr>
          <p:nvPr/>
        </p:nvPicPr>
        <p:blipFill>
          <a:blip r:embed="rId2"/>
          <a:stretch>
            <a:fillRect/>
          </a:stretch>
        </p:blipFill>
        <p:spPr>
          <a:xfrm>
            <a:off x="3546813" y="3290964"/>
            <a:ext cx="5597188" cy="2332163"/>
          </a:xfrm>
          <a:prstGeom prst="rect">
            <a:avLst/>
          </a:prstGeom>
        </p:spPr>
      </p:pic>
      <p:sp>
        <p:nvSpPr>
          <p:cNvPr id="4" name="TextBox 3">
            <a:extLst>
              <a:ext uri="{FF2B5EF4-FFF2-40B4-BE49-F238E27FC236}">
                <a16:creationId xmlns:a16="http://schemas.microsoft.com/office/drawing/2014/main" id="{A064195A-FFB0-2D7B-A3A8-FF42EDF79090}"/>
              </a:ext>
            </a:extLst>
          </p:cNvPr>
          <p:cNvSpPr txBox="1"/>
          <p:nvPr/>
        </p:nvSpPr>
        <p:spPr>
          <a:xfrm>
            <a:off x="6808082" y="1061749"/>
            <a:ext cx="2051654" cy="646331"/>
          </a:xfrm>
          <a:prstGeom prst="rect">
            <a:avLst/>
          </a:prstGeom>
          <a:noFill/>
          <a:ln>
            <a:solidFill>
              <a:srgbClr val="0070C0"/>
            </a:solidFill>
          </a:ln>
        </p:spPr>
        <p:txBody>
          <a:bodyPr wrap="square" rtlCol="0">
            <a:spAutoFit/>
          </a:bodyPr>
          <a:lstStyle/>
          <a:p>
            <a:r>
              <a:rPr lang="en-US">
                <a:solidFill>
                  <a:schemeClr val="accent1"/>
                </a:solidFill>
              </a:rPr>
              <a:t>Exposure time 44s</a:t>
            </a:r>
          </a:p>
        </p:txBody>
      </p:sp>
      <p:pic>
        <p:nvPicPr>
          <p:cNvPr id="8" name="Picture 7">
            <a:extLst>
              <a:ext uri="{FF2B5EF4-FFF2-40B4-BE49-F238E27FC236}">
                <a16:creationId xmlns:a16="http://schemas.microsoft.com/office/drawing/2014/main" id="{642DA6DF-1C45-54CC-03CC-07F76D7F0033}"/>
              </a:ext>
            </a:extLst>
          </p:cNvPr>
          <p:cNvPicPr>
            <a:picLocks noChangeAspect="1"/>
          </p:cNvPicPr>
          <p:nvPr/>
        </p:nvPicPr>
        <p:blipFill>
          <a:blip r:embed="rId3"/>
          <a:srcRect l="2553" t="17664" r="8078" b="16397"/>
          <a:stretch/>
        </p:blipFill>
        <p:spPr>
          <a:xfrm>
            <a:off x="0" y="1865191"/>
            <a:ext cx="3605084" cy="2659955"/>
          </a:xfrm>
          <a:prstGeom prst="rect">
            <a:avLst/>
          </a:prstGeom>
        </p:spPr>
      </p:pic>
    </p:spTree>
    <p:extLst>
      <p:ext uri="{BB962C8B-B14F-4D97-AF65-F5344CB8AC3E}">
        <p14:creationId xmlns:p14="http://schemas.microsoft.com/office/powerpoint/2010/main" val="4132951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DEC6-6CCD-A90F-D48D-3CD99B5415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338ADB-B450-9BD2-4C9C-572BF1D7E9F7}"/>
              </a:ext>
            </a:extLst>
          </p:cNvPr>
          <p:cNvSpPr txBox="1"/>
          <p:nvPr/>
        </p:nvSpPr>
        <p:spPr>
          <a:xfrm>
            <a:off x="284264" y="1234873"/>
            <a:ext cx="3436716" cy="553998"/>
          </a:xfrm>
          <a:prstGeom prst="rect">
            <a:avLst/>
          </a:prstGeom>
          <a:noFill/>
        </p:spPr>
        <p:txBody>
          <a:bodyPr wrap="square" rtlCol="0">
            <a:spAutoFit/>
          </a:bodyPr>
          <a:lstStyle/>
          <a:p>
            <a:r>
              <a:rPr lang="en-US" sz="1500" b="1" i="1">
                <a:latin typeface="Helvetica" pitchFamily="2" charset="0"/>
              </a:rPr>
              <a:t>Impact of Solar Geometry &amp; Exposure Time on UV Radiances</a:t>
            </a:r>
            <a:endParaRPr lang="en-US" sz="1500" b="1">
              <a:latin typeface="Helvetica" pitchFamily="2" charset="0"/>
            </a:endParaRPr>
          </a:p>
        </p:txBody>
      </p:sp>
      <p:sp>
        <p:nvSpPr>
          <p:cNvPr id="4" name="TextBox 3">
            <a:extLst>
              <a:ext uri="{FF2B5EF4-FFF2-40B4-BE49-F238E27FC236}">
                <a16:creationId xmlns:a16="http://schemas.microsoft.com/office/drawing/2014/main" id="{AB5CC846-5F46-942F-4334-44370123416D}"/>
              </a:ext>
            </a:extLst>
          </p:cNvPr>
          <p:cNvSpPr txBox="1"/>
          <p:nvPr/>
        </p:nvSpPr>
        <p:spPr>
          <a:xfrm>
            <a:off x="6830950" y="1154082"/>
            <a:ext cx="2188622" cy="646331"/>
          </a:xfrm>
          <a:prstGeom prst="rect">
            <a:avLst/>
          </a:prstGeom>
          <a:noFill/>
          <a:ln>
            <a:solidFill>
              <a:srgbClr val="0070C0"/>
            </a:solidFill>
          </a:ln>
        </p:spPr>
        <p:txBody>
          <a:bodyPr wrap="square" rtlCol="0">
            <a:spAutoFit/>
          </a:bodyPr>
          <a:lstStyle/>
          <a:p>
            <a:r>
              <a:rPr lang="en-US">
                <a:solidFill>
                  <a:schemeClr val="accent1"/>
                </a:solidFill>
              </a:rPr>
              <a:t>Exposure time 12.6 s</a:t>
            </a:r>
          </a:p>
        </p:txBody>
      </p:sp>
      <p:pic>
        <p:nvPicPr>
          <p:cNvPr id="6" name="Picture 5">
            <a:extLst>
              <a:ext uri="{FF2B5EF4-FFF2-40B4-BE49-F238E27FC236}">
                <a16:creationId xmlns:a16="http://schemas.microsoft.com/office/drawing/2014/main" id="{37F0B419-A3BD-5239-75C4-35101BC95ABC}"/>
              </a:ext>
            </a:extLst>
          </p:cNvPr>
          <p:cNvPicPr>
            <a:picLocks noChangeAspect="1"/>
          </p:cNvPicPr>
          <p:nvPr/>
        </p:nvPicPr>
        <p:blipFill>
          <a:blip r:embed="rId2"/>
          <a:srcRect l="3453" t="20361" r="8799" b="16577"/>
          <a:stretch/>
        </p:blipFill>
        <p:spPr>
          <a:xfrm>
            <a:off x="84960" y="1932289"/>
            <a:ext cx="3521676" cy="2530979"/>
          </a:xfrm>
          <a:prstGeom prst="rect">
            <a:avLst/>
          </a:prstGeom>
        </p:spPr>
      </p:pic>
      <p:pic>
        <p:nvPicPr>
          <p:cNvPr id="5" name="Picture 4">
            <a:extLst>
              <a:ext uri="{FF2B5EF4-FFF2-40B4-BE49-F238E27FC236}">
                <a16:creationId xmlns:a16="http://schemas.microsoft.com/office/drawing/2014/main" id="{C65606BE-CB75-BF99-86DA-999F24BFB17A}"/>
              </a:ext>
            </a:extLst>
          </p:cNvPr>
          <p:cNvPicPr>
            <a:picLocks noChangeAspect="1"/>
          </p:cNvPicPr>
          <p:nvPr/>
        </p:nvPicPr>
        <p:blipFill>
          <a:blip r:embed="rId3"/>
          <a:stretch>
            <a:fillRect/>
          </a:stretch>
        </p:blipFill>
        <p:spPr>
          <a:xfrm>
            <a:off x="3487993" y="3269983"/>
            <a:ext cx="5656007" cy="2356670"/>
          </a:xfrm>
          <a:prstGeom prst="rect">
            <a:avLst/>
          </a:prstGeom>
        </p:spPr>
      </p:pic>
    </p:spTree>
    <p:extLst>
      <p:ext uri="{BB962C8B-B14F-4D97-AF65-F5344CB8AC3E}">
        <p14:creationId xmlns:p14="http://schemas.microsoft.com/office/powerpoint/2010/main" val="1204998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28BB-5E94-1C8D-0E89-D010294E0A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35F406-6C2E-24B7-F528-71671E70108D}"/>
              </a:ext>
            </a:extLst>
          </p:cNvPr>
          <p:cNvSpPr txBox="1"/>
          <p:nvPr/>
        </p:nvSpPr>
        <p:spPr>
          <a:xfrm>
            <a:off x="284264" y="1234873"/>
            <a:ext cx="3436716" cy="553998"/>
          </a:xfrm>
          <a:prstGeom prst="rect">
            <a:avLst/>
          </a:prstGeom>
          <a:noFill/>
        </p:spPr>
        <p:txBody>
          <a:bodyPr wrap="square" rtlCol="0">
            <a:spAutoFit/>
          </a:bodyPr>
          <a:lstStyle/>
          <a:p>
            <a:r>
              <a:rPr lang="en-US" sz="1500" b="1" i="1">
                <a:latin typeface="Helvetica" pitchFamily="2" charset="0"/>
              </a:rPr>
              <a:t>Impact of Solar Geometry &amp; Exposure Time on UV Radiances</a:t>
            </a:r>
            <a:endParaRPr lang="en-US" sz="1500" b="1">
              <a:latin typeface="Helvetica" pitchFamily="2" charset="0"/>
            </a:endParaRPr>
          </a:p>
        </p:txBody>
      </p:sp>
      <p:sp>
        <p:nvSpPr>
          <p:cNvPr id="4" name="TextBox 3">
            <a:extLst>
              <a:ext uri="{FF2B5EF4-FFF2-40B4-BE49-F238E27FC236}">
                <a16:creationId xmlns:a16="http://schemas.microsoft.com/office/drawing/2014/main" id="{8AB79B45-CE1E-955D-EAD2-EA322FC077D6}"/>
              </a:ext>
            </a:extLst>
          </p:cNvPr>
          <p:cNvSpPr txBox="1"/>
          <p:nvPr/>
        </p:nvSpPr>
        <p:spPr>
          <a:xfrm>
            <a:off x="6830950" y="1154082"/>
            <a:ext cx="2188622" cy="369332"/>
          </a:xfrm>
          <a:prstGeom prst="rect">
            <a:avLst/>
          </a:prstGeom>
          <a:noFill/>
          <a:ln>
            <a:solidFill>
              <a:srgbClr val="0070C0"/>
            </a:solidFill>
          </a:ln>
        </p:spPr>
        <p:txBody>
          <a:bodyPr wrap="square" rtlCol="0">
            <a:spAutoFit/>
          </a:bodyPr>
          <a:lstStyle/>
          <a:p>
            <a:r>
              <a:rPr lang="en-US">
                <a:solidFill>
                  <a:schemeClr val="accent1"/>
                </a:solidFill>
              </a:rPr>
              <a:t>Exposure time 6.3 s</a:t>
            </a:r>
          </a:p>
        </p:txBody>
      </p:sp>
      <p:pic>
        <p:nvPicPr>
          <p:cNvPr id="5" name="Picture 4">
            <a:extLst>
              <a:ext uri="{FF2B5EF4-FFF2-40B4-BE49-F238E27FC236}">
                <a16:creationId xmlns:a16="http://schemas.microsoft.com/office/drawing/2014/main" id="{A28CC697-A90F-BE11-7DA8-0FE7073EF8DB}"/>
              </a:ext>
            </a:extLst>
          </p:cNvPr>
          <p:cNvPicPr>
            <a:picLocks noChangeAspect="1"/>
          </p:cNvPicPr>
          <p:nvPr/>
        </p:nvPicPr>
        <p:blipFill>
          <a:blip r:embed="rId2"/>
          <a:srcRect l="3453" t="20180" r="9521" b="16576"/>
          <a:stretch/>
        </p:blipFill>
        <p:spPr>
          <a:xfrm>
            <a:off x="1" y="1913753"/>
            <a:ext cx="3436716" cy="2497490"/>
          </a:xfrm>
          <a:prstGeom prst="rect">
            <a:avLst/>
          </a:prstGeom>
        </p:spPr>
      </p:pic>
      <p:pic>
        <p:nvPicPr>
          <p:cNvPr id="6" name="Picture 5" descr="A graph of a graph of a red line&#10;&#10;Description automatically generated with medium confidence">
            <a:extLst>
              <a:ext uri="{FF2B5EF4-FFF2-40B4-BE49-F238E27FC236}">
                <a16:creationId xmlns:a16="http://schemas.microsoft.com/office/drawing/2014/main" id="{AFCE6278-1F45-CE27-3DCE-DB7AB8DD62BD}"/>
              </a:ext>
            </a:extLst>
          </p:cNvPr>
          <p:cNvPicPr>
            <a:picLocks noChangeAspect="1"/>
          </p:cNvPicPr>
          <p:nvPr/>
        </p:nvPicPr>
        <p:blipFill>
          <a:blip r:embed="rId3"/>
          <a:stretch>
            <a:fillRect/>
          </a:stretch>
        </p:blipFill>
        <p:spPr>
          <a:xfrm>
            <a:off x="3428999" y="3162498"/>
            <a:ext cx="5715000" cy="2381250"/>
          </a:xfrm>
          <a:prstGeom prst="rect">
            <a:avLst/>
          </a:prstGeom>
        </p:spPr>
      </p:pic>
    </p:spTree>
    <p:extLst>
      <p:ext uri="{BB962C8B-B14F-4D97-AF65-F5344CB8AC3E}">
        <p14:creationId xmlns:p14="http://schemas.microsoft.com/office/powerpoint/2010/main" val="3295280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7135-E1CA-ACC1-48BC-75A9332A0D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345BE5-215D-E6A9-87A3-7B8666305EFB}"/>
              </a:ext>
            </a:extLst>
          </p:cNvPr>
          <p:cNvSpPr txBox="1"/>
          <p:nvPr/>
        </p:nvSpPr>
        <p:spPr>
          <a:xfrm>
            <a:off x="284264" y="1234873"/>
            <a:ext cx="3436716" cy="553998"/>
          </a:xfrm>
          <a:prstGeom prst="rect">
            <a:avLst/>
          </a:prstGeom>
          <a:noFill/>
        </p:spPr>
        <p:txBody>
          <a:bodyPr wrap="square" rtlCol="0">
            <a:spAutoFit/>
          </a:bodyPr>
          <a:lstStyle/>
          <a:p>
            <a:r>
              <a:rPr lang="en-US" sz="1500" b="1" i="1">
                <a:latin typeface="Helvetica" pitchFamily="2" charset="0"/>
              </a:rPr>
              <a:t>Impact of Solar Geometry &amp; Exposure Time on UV Radiances</a:t>
            </a:r>
            <a:endParaRPr lang="en-US" sz="1500" b="1">
              <a:latin typeface="Helvetica" pitchFamily="2" charset="0"/>
            </a:endParaRPr>
          </a:p>
        </p:txBody>
      </p:sp>
      <p:sp>
        <p:nvSpPr>
          <p:cNvPr id="4" name="TextBox 3">
            <a:extLst>
              <a:ext uri="{FF2B5EF4-FFF2-40B4-BE49-F238E27FC236}">
                <a16:creationId xmlns:a16="http://schemas.microsoft.com/office/drawing/2014/main" id="{25F8ADC7-301C-04C4-C77C-ACF11211CDD4}"/>
              </a:ext>
            </a:extLst>
          </p:cNvPr>
          <p:cNvSpPr txBox="1"/>
          <p:nvPr/>
        </p:nvSpPr>
        <p:spPr>
          <a:xfrm>
            <a:off x="6830950" y="1154082"/>
            <a:ext cx="2188622" cy="369332"/>
          </a:xfrm>
          <a:prstGeom prst="rect">
            <a:avLst/>
          </a:prstGeom>
          <a:noFill/>
          <a:ln>
            <a:solidFill>
              <a:srgbClr val="0070C0"/>
            </a:solidFill>
          </a:ln>
        </p:spPr>
        <p:txBody>
          <a:bodyPr wrap="square" rtlCol="0">
            <a:spAutoFit/>
          </a:bodyPr>
          <a:lstStyle/>
          <a:p>
            <a:r>
              <a:rPr lang="en-US">
                <a:solidFill>
                  <a:schemeClr val="accent1"/>
                </a:solidFill>
              </a:rPr>
              <a:t>Exposure time 3 s</a:t>
            </a:r>
          </a:p>
        </p:txBody>
      </p:sp>
      <p:pic>
        <p:nvPicPr>
          <p:cNvPr id="5" name="Picture 4">
            <a:extLst>
              <a:ext uri="{FF2B5EF4-FFF2-40B4-BE49-F238E27FC236}">
                <a16:creationId xmlns:a16="http://schemas.microsoft.com/office/drawing/2014/main" id="{8F35B09F-C14A-AD8E-6755-20457C6B035E}"/>
              </a:ext>
            </a:extLst>
          </p:cNvPr>
          <p:cNvPicPr>
            <a:picLocks noChangeAspect="1"/>
          </p:cNvPicPr>
          <p:nvPr/>
        </p:nvPicPr>
        <p:blipFill>
          <a:blip r:embed="rId2"/>
          <a:srcRect l="1222" t="19932" r="9764" b="16446"/>
          <a:stretch/>
        </p:blipFill>
        <p:spPr>
          <a:xfrm>
            <a:off x="1" y="1938857"/>
            <a:ext cx="3429000" cy="2450821"/>
          </a:xfrm>
          <a:prstGeom prst="rect">
            <a:avLst/>
          </a:prstGeom>
        </p:spPr>
      </p:pic>
      <p:pic>
        <p:nvPicPr>
          <p:cNvPr id="6" name="Picture 5" descr="A graph of a person with a red line&#10;&#10;Description automatically generated">
            <a:extLst>
              <a:ext uri="{FF2B5EF4-FFF2-40B4-BE49-F238E27FC236}">
                <a16:creationId xmlns:a16="http://schemas.microsoft.com/office/drawing/2014/main" id="{9DF9090A-F177-1C72-7249-6AEA979556ED}"/>
              </a:ext>
            </a:extLst>
          </p:cNvPr>
          <p:cNvPicPr>
            <a:picLocks noChangeAspect="1"/>
          </p:cNvPicPr>
          <p:nvPr/>
        </p:nvPicPr>
        <p:blipFill>
          <a:blip r:embed="rId3"/>
          <a:stretch>
            <a:fillRect/>
          </a:stretch>
        </p:blipFill>
        <p:spPr>
          <a:xfrm>
            <a:off x="3428999" y="3241877"/>
            <a:ext cx="5715000" cy="2381250"/>
          </a:xfrm>
          <a:prstGeom prst="rect">
            <a:avLst/>
          </a:prstGeom>
        </p:spPr>
      </p:pic>
    </p:spTree>
    <p:extLst>
      <p:ext uri="{BB962C8B-B14F-4D97-AF65-F5344CB8AC3E}">
        <p14:creationId xmlns:p14="http://schemas.microsoft.com/office/powerpoint/2010/main" val="4228071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5A2E-07B5-6D7B-A668-1B17DCA271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A493C3-91F4-464B-F695-F6E92B4E66AE}"/>
              </a:ext>
            </a:extLst>
          </p:cNvPr>
          <p:cNvPicPr>
            <a:picLocks noChangeAspect="1"/>
          </p:cNvPicPr>
          <p:nvPr/>
        </p:nvPicPr>
        <p:blipFill>
          <a:blip r:embed="rId2"/>
          <a:srcRect l="8726" r="8610" b="4515"/>
          <a:stretch/>
        </p:blipFill>
        <p:spPr>
          <a:xfrm>
            <a:off x="640080" y="1270214"/>
            <a:ext cx="7744067" cy="4259621"/>
          </a:xfrm>
          <a:prstGeom prst="rect">
            <a:avLst/>
          </a:prstGeom>
        </p:spPr>
      </p:pic>
      <p:sp>
        <p:nvSpPr>
          <p:cNvPr id="4" name="TextBox 3">
            <a:extLst>
              <a:ext uri="{FF2B5EF4-FFF2-40B4-BE49-F238E27FC236}">
                <a16:creationId xmlns:a16="http://schemas.microsoft.com/office/drawing/2014/main" id="{0A3891FD-D5B8-F36F-7536-B1B75EFA208D}"/>
              </a:ext>
            </a:extLst>
          </p:cNvPr>
          <p:cNvSpPr txBox="1"/>
          <p:nvPr/>
        </p:nvSpPr>
        <p:spPr>
          <a:xfrm>
            <a:off x="6808082" y="1061749"/>
            <a:ext cx="2051654" cy="646331"/>
          </a:xfrm>
          <a:prstGeom prst="rect">
            <a:avLst/>
          </a:prstGeom>
          <a:noFill/>
          <a:ln>
            <a:solidFill>
              <a:srgbClr val="0070C0"/>
            </a:solidFill>
          </a:ln>
        </p:spPr>
        <p:txBody>
          <a:bodyPr wrap="square" rtlCol="0">
            <a:spAutoFit/>
          </a:bodyPr>
          <a:lstStyle/>
          <a:p>
            <a:r>
              <a:rPr lang="en-US">
                <a:solidFill>
                  <a:schemeClr val="accent1"/>
                </a:solidFill>
              </a:rPr>
              <a:t>Exposure time 44s</a:t>
            </a:r>
          </a:p>
        </p:txBody>
      </p:sp>
    </p:spTree>
    <p:extLst>
      <p:ext uri="{BB962C8B-B14F-4D97-AF65-F5344CB8AC3E}">
        <p14:creationId xmlns:p14="http://schemas.microsoft.com/office/powerpoint/2010/main" val="2017741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40C7-89BC-0155-1334-F216E62059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F583B7-9189-1769-7EC0-AD301728BE72}"/>
              </a:ext>
            </a:extLst>
          </p:cNvPr>
          <p:cNvPicPr>
            <a:picLocks noChangeAspect="1"/>
          </p:cNvPicPr>
          <p:nvPr/>
        </p:nvPicPr>
        <p:blipFill>
          <a:blip r:embed="rId2"/>
          <a:srcRect l="8285" r="8865" b="4605"/>
          <a:stretch/>
        </p:blipFill>
        <p:spPr>
          <a:xfrm>
            <a:off x="376707" y="1164573"/>
            <a:ext cx="7736984" cy="4242139"/>
          </a:xfrm>
          <a:prstGeom prst="rect">
            <a:avLst/>
          </a:prstGeom>
        </p:spPr>
      </p:pic>
      <p:sp>
        <p:nvSpPr>
          <p:cNvPr id="6" name="TextBox 5">
            <a:extLst>
              <a:ext uri="{FF2B5EF4-FFF2-40B4-BE49-F238E27FC236}">
                <a16:creationId xmlns:a16="http://schemas.microsoft.com/office/drawing/2014/main" id="{D0938912-B29F-FD91-9B3C-D9923A69834D}"/>
              </a:ext>
            </a:extLst>
          </p:cNvPr>
          <p:cNvSpPr txBox="1"/>
          <p:nvPr/>
        </p:nvSpPr>
        <p:spPr>
          <a:xfrm>
            <a:off x="6830950" y="1154082"/>
            <a:ext cx="2188622" cy="646331"/>
          </a:xfrm>
          <a:prstGeom prst="rect">
            <a:avLst/>
          </a:prstGeom>
          <a:noFill/>
          <a:ln>
            <a:solidFill>
              <a:srgbClr val="0070C0"/>
            </a:solidFill>
          </a:ln>
        </p:spPr>
        <p:txBody>
          <a:bodyPr wrap="square" rtlCol="0">
            <a:spAutoFit/>
          </a:bodyPr>
          <a:lstStyle/>
          <a:p>
            <a:r>
              <a:rPr lang="en-US">
                <a:solidFill>
                  <a:schemeClr val="accent1"/>
                </a:solidFill>
              </a:rPr>
              <a:t>Exposure time 12.6 s</a:t>
            </a:r>
          </a:p>
        </p:txBody>
      </p:sp>
    </p:spTree>
    <p:extLst>
      <p:ext uri="{BB962C8B-B14F-4D97-AF65-F5344CB8AC3E}">
        <p14:creationId xmlns:p14="http://schemas.microsoft.com/office/powerpoint/2010/main" val="40750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BB952-C8A9-C1BD-B4DA-E43A86A1E9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E21892-1C3D-9CD3-0BE8-1B30B082EE4D}"/>
              </a:ext>
            </a:extLst>
          </p:cNvPr>
          <p:cNvPicPr>
            <a:picLocks noChangeAspect="1"/>
          </p:cNvPicPr>
          <p:nvPr/>
        </p:nvPicPr>
        <p:blipFill>
          <a:blip r:embed="rId2"/>
          <a:srcRect l="8616" r="9032" b="5301"/>
          <a:stretch/>
        </p:blipFill>
        <p:spPr>
          <a:xfrm>
            <a:off x="521594" y="1188501"/>
            <a:ext cx="7756302" cy="4247189"/>
          </a:xfrm>
          <a:prstGeom prst="rect">
            <a:avLst/>
          </a:prstGeom>
        </p:spPr>
      </p:pic>
      <p:sp>
        <p:nvSpPr>
          <p:cNvPr id="2" name="TextBox 1">
            <a:extLst>
              <a:ext uri="{FF2B5EF4-FFF2-40B4-BE49-F238E27FC236}">
                <a16:creationId xmlns:a16="http://schemas.microsoft.com/office/drawing/2014/main" id="{7891DA45-CEFE-6107-E16F-6D080FCE7A58}"/>
              </a:ext>
            </a:extLst>
          </p:cNvPr>
          <p:cNvSpPr txBox="1"/>
          <p:nvPr/>
        </p:nvSpPr>
        <p:spPr>
          <a:xfrm>
            <a:off x="6830950" y="1154082"/>
            <a:ext cx="2188622" cy="369332"/>
          </a:xfrm>
          <a:prstGeom prst="rect">
            <a:avLst/>
          </a:prstGeom>
          <a:noFill/>
          <a:ln>
            <a:solidFill>
              <a:srgbClr val="0070C0"/>
            </a:solidFill>
          </a:ln>
        </p:spPr>
        <p:txBody>
          <a:bodyPr wrap="square" rtlCol="0">
            <a:spAutoFit/>
          </a:bodyPr>
          <a:lstStyle/>
          <a:p>
            <a:r>
              <a:rPr lang="en-US">
                <a:solidFill>
                  <a:schemeClr val="accent1"/>
                </a:solidFill>
              </a:rPr>
              <a:t>Exposure time 6.3 s</a:t>
            </a:r>
          </a:p>
        </p:txBody>
      </p:sp>
    </p:spTree>
    <p:extLst>
      <p:ext uri="{BB962C8B-B14F-4D97-AF65-F5344CB8AC3E}">
        <p14:creationId xmlns:p14="http://schemas.microsoft.com/office/powerpoint/2010/main" val="3769561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5F1A-FC9F-4714-DB78-0C1A895570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D08FB0-C0FA-EFD4-6186-500E92CDA121}"/>
              </a:ext>
            </a:extLst>
          </p:cNvPr>
          <p:cNvPicPr>
            <a:picLocks noChangeAspect="1"/>
          </p:cNvPicPr>
          <p:nvPr/>
        </p:nvPicPr>
        <p:blipFill>
          <a:blip r:embed="rId2"/>
          <a:srcRect l="8450" r="8865" b="5301"/>
          <a:stretch/>
        </p:blipFill>
        <p:spPr>
          <a:xfrm>
            <a:off x="144886" y="1319672"/>
            <a:ext cx="7688689" cy="4193291"/>
          </a:xfrm>
          <a:prstGeom prst="rect">
            <a:avLst/>
          </a:prstGeom>
        </p:spPr>
      </p:pic>
      <p:sp>
        <p:nvSpPr>
          <p:cNvPr id="2" name="TextBox 1">
            <a:extLst>
              <a:ext uri="{FF2B5EF4-FFF2-40B4-BE49-F238E27FC236}">
                <a16:creationId xmlns:a16="http://schemas.microsoft.com/office/drawing/2014/main" id="{9B2BC86B-C0B2-B7CF-F5AD-32219BCB84EF}"/>
              </a:ext>
            </a:extLst>
          </p:cNvPr>
          <p:cNvSpPr txBox="1"/>
          <p:nvPr/>
        </p:nvSpPr>
        <p:spPr>
          <a:xfrm>
            <a:off x="6830950" y="1154082"/>
            <a:ext cx="2188622" cy="369332"/>
          </a:xfrm>
          <a:prstGeom prst="rect">
            <a:avLst/>
          </a:prstGeom>
          <a:noFill/>
          <a:ln>
            <a:solidFill>
              <a:srgbClr val="0070C0"/>
            </a:solidFill>
          </a:ln>
        </p:spPr>
        <p:txBody>
          <a:bodyPr wrap="square" rtlCol="0">
            <a:spAutoFit/>
          </a:bodyPr>
          <a:lstStyle/>
          <a:p>
            <a:r>
              <a:rPr lang="en-US">
                <a:solidFill>
                  <a:schemeClr val="accent1"/>
                </a:solidFill>
              </a:rPr>
              <a:t>Exposure time 3 s</a:t>
            </a:r>
          </a:p>
        </p:txBody>
      </p:sp>
    </p:spTree>
    <p:extLst>
      <p:ext uri="{BB962C8B-B14F-4D97-AF65-F5344CB8AC3E}">
        <p14:creationId xmlns:p14="http://schemas.microsoft.com/office/powerpoint/2010/main" val="385997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5611-374C-30E7-C285-2F4910C24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334B6-EB3F-DADC-9EB8-F99467AC3600}"/>
              </a:ext>
            </a:extLst>
          </p:cNvPr>
          <p:cNvSpPr>
            <a:spLocks noGrp="1"/>
          </p:cNvSpPr>
          <p:nvPr>
            <p:ph type="title"/>
          </p:nvPr>
        </p:nvSpPr>
        <p:spPr>
          <a:xfrm>
            <a:off x="141466" y="534093"/>
            <a:ext cx="7715251" cy="869089"/>
          </a:xfrm>
        </p:spPr>
        <p:txBody>
          <a:bodyPr/>
          <a:lstStyle/>
          <a:p>
            <a:r>
              <a:rPr lang="en-US" dirty="0"/>
              <a:t>Scattering angle correction</a:t>
            </a:r>
          </a:p>
        </p:txBody>
      </p:sp>
      <p:pic>
        <p:nvPicPr>
          <p:cNvPr id="4" name="Picture 3">
            <a:extLst>
              <a:ext uri="{FF2B5EF4-FFF2-40B4-BE49-F238E27FC236}">
                <a16:creationId xmlns:a16="http://schemas.microsoft.com/office/drawing/2014/main" id="{AD52E2F4-CF9B-D0CC-CC62-7A48547EC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 y="2803712"/>
            <a:ext cx="4380667" cy="3378168"/>
          </a:xfrm>
          <a:prstGeom prst="rect">
            <a:avLst/>
          </a:prstGeom>
        </p:spPr>
      </p:pic>
      <p:pic>
        <p:nvPicPr>
          <p:cNvPr id="67" name="Picture 66">
            <a:extLst>
              <a:ext uri="{FF2B5EF4-FFF2-40B4-BE49-F238E27FC236}">
                <a16:creationId xmlns:a16="http://schemas.microsoft.com/office/drawing/2014/main" id="{D91970E5-2499-7BCB-A09F-E106EEA76DE5}"/>
              </a:ext>
            </a:extLst>
          </p:cNvPr>
          <p:cNvPicPr>
            <a:picLocks noChangeAspect="1"/>
          </p:cNvPicPr>
          <p:nvPr/>
        </p:nvPicPr>
        <p:blipFill>
          <a:blip r:embed="rId3"/>
          <a:stretch>
            <a:fillRect/>
          </a:stretch>
        </p:blipFill>
        <p:spPr>
          <a:xfrm>
            <a:off x="4432422" y="3294528"/>
            <a:ext cx="4711577" cy="2887351"/>
          </a:xfrm>
          <a:prstGeom prst="rect">
            <a:avLst/>
          </a:prstGeom>
        </p:spPr>
      </p:pic>
      <p:sp>
        <p:nvSpPr>
          <p:cNvPr id="3" name="TextBox 2">
            <a:extLst>
              <a:ext uri="{FF2B5EF4-FFF2-40B4-BE49-F238E27FC236}">
                <a16:creationId xmlns:a16="http://schemas.microsoft.com/office/drawing/2014/main" id="{19FA8080-ABBD-AE68-0D5C-5D4A6CF80908}"/>
              </a:ext>
            </a:extLst>
          </p:cNvPr>
          <p:cNvSpPr txBox="1"/>
          <p:nvPr/>
        </p:nvSpPr>
        <p:spPr>
          <a:xfrm>
            <a:off x="166680" y="1619342"/>
            <a:ext cx="5009169" cy="1015663"/>
          </a:xfrm>
          <a:prstGeom prst="rect">
            <a:avLst/>
          </a:prstGeom>
          <a:noFill/>
        </p:spPr>
        <p:txBody>
          <a:bodyPr wrap="square">
            <a:spAutoFit/>
          </a:bodyPr>
          <a:lstStyle/>
          <a:p>
            <a:r>
              <a:rPr lang="en-US" sz="1200" i="1">
                <a:solidFill>
                  <a:srgbClr val="FFC100"/>
                </a:solidFill>
                <a:effectLst/>
                <a:latin typeface="Helvetica" pitchFamily="2" charset="0"/>
              </a:rPr>
              <a:t>• </a:t>
            </a:r>
            <a:r>
              <a:rPr lang="en-US" sz="1200" i="1">
                <a:solidFill>
                  <a:srgbClr val="0070C0"/>
                </a:solidFill>
                <a:effectLst/>
                <a:latin typeface="Helvetica" pitchFamily="2" charset="0"/>
              </a:rPr>
              <a:t>The correlation between SA and</a:t>
            </a:r>
            <a:r>
              <a:rPr lang="en-US" sz="1200">
                <a:solidFill>
                  <a:srgbClr val="0070C0"/>
                </a:solidFill>
                <a:latin typeface="Helvetica" pitchFamily="2" charset="0"/>
              </a:rPr>
              <a:t> </a:t>
            </a:r>
            <a:r>
              <a:rPr lang="en-US" sz="1200" i="1">
                <a:solidFill>
                  <a:srgbClr val="0070C0"/>
                </a:solidFill>
                <a:latin typeface="Helvetica" pitchFamily="2" charset="0"/>
              </a:rPr>
              <a:t>T</a:t>
            </a:r>
            <a:r>
              <a:rPr lang="en-US" sz="1200" i="1">
                <a:solidFill>
                  <a:srgbClr val="0070C0"/>
                </a:solidFill>
                <a:effectLst/>
                <a:latin typeface="Helvetica" pitchFamily="2" charset="0"/>
              </a:rPr>
              <a:t>EMPO UV radiances varies with</a:t>
            </a:r>
            <a:r>
              <a:rPr lang="en-US" sz="1200">
                <a:solidFill>
                  <a:srgbClr val="0070C0"/>
                </a:solidFill>
                <a:latin typeface="Helvetica" pitchFamily="2" charset="0"/>
              </a:rPr>
              <a:t> </a:t>
            </a:r>
            <a:r>
              <a:rPr lang="en-US" sz="1200" i="1">
                <a:solidFill>
                  <a:srgbClr val="0070C0"/>
                </a:solidFill>
                <a:effectLst/>
                <a:latin typeface="Helvetica" pitchFamily="2" charset="0"/>
              </a:rPr>
              <a:t>different exposure time.</a:t>
            </a:r>
          </a:p>
          <a:p>
            <a:endParaRPr lang="en-US" sz="1200">
              <a:solidFill>
                <a:srgbClr val="0070C0"/>
              </a:solidFill>
              <a:effectLst/>
              <a:latin typeface="Helvetica" pitchFamily="2" charset="0"/>
            </a:endParaRPr>
          </a:p>
          <a:p>
            <a:r>
              <a:rPr lang="en-US" sz="1200" i="1">
                <a:solidFill>
                  <a:srgbClr val="FFC100"/>
                </a:solidFill>
                <a:effectLst/>
                <a:latin typeface="Helvetica" pitchFamily="2" charset="0"/>
              </a:rPr>
              <a:t>• </a:t>
            </a:r>
            <a:r>
              <a:rPr lang="en-US" sz="1200" i="1">
                <a:solidFill>
                  <a:srgbClr val="0070C0"/>
                </a:solidFill>
                <a:effectLst/>
                <a:latin typeface="Helvetica" pitchFamily="2" charset="0"/>
              </a:rPr>
              <a:t>The slope remains relative stable</a:t>
            </a:r>
            <a:r>
              <a:rPr lang="en-US" sz="1200">
                <a:solidFill>
                  <a:srgbClr val="0070C0"/>
                </a:solidFill>
                <a:latin typeface="Helvetica" pitchFamily="2" charset="0"/>
              </a:rPr>
              <a:t> </a:t>
            </a:r>
            <a:r>
              <a:rPr lang="en-US" sz="1200" i="1">
                <a:solidFill>
                  <a:srgbClr val="0070C0"/>
                </a:solidFill>
                <a:effectLst/>
                <a:latin typeface="Helvetica" pitchFamily="2" charset="0"/>
              </a:rPr>
              <a:t>for each specific exposure time,</a:t>
            </a:r>
            <a:endParaRPr lang="en-US" sz="1200">
              <a:solidFill>
                <a:srgbClr val="0070C0"/>
              </a:solidFill>
              <a:effectLst/>
              <a:latin typeface="Helvetica" pitchFamily="2" charset="0"/>
            </a:endParaRPr>
          </a:p>
          <a:p>
            <a:r>
              <a:rPr lang="en-US" sz="1200" i="1">
                <a:solidFill>
                  <a:srgbClr val="0070C0"/>
                </a:solidFill>
                <a:effectLst/>
                <a:latin typeface="Helvetica" pitchFamily="2" charset="0"/>
              </a:rPr>
              <a:t>indicating a consistent geometric</a:t>
            </a:r>
            <a:r>
              <a:rPr lang="en-US" sz="1200">
                <a:solidFill>
                  <a:srgbClr val="0070C0"/>
                </a:solidFill>
                <a:latin typeface="Helvetica" pitchFamily="2" charset="0"/>
              </a:rPr>
              <a:t> </a:t>
            </a:r>
            <a:r>
              <a:rPr lang="en-US" sz="1200" i="1">
                <a:solidFill>
                  <a:srgbClr val="0070C0"/>
                </a:solidFill>
                <a:effectLst/>
                <a:latin typeface="Helvetica" pitchFamily="2" charset="0"/>
              </a:rPr>
              <a:t>influence on radiance measurements.</a:t>
            </a:r>
            <a:endParaRPr lang="en-US" sz="1200">
              <a:solidFill>
                <a:srgbClr val="0070C0"/>
              </a:solidFill>
              <a:effectLst/>
              <a:latin typeface="Helvetica" pitchFamily="2" charset="0"/>
            </a:endParaRPr>
          </a:p>
        </p:txBody>
      </p:sp>
      <p:pic>
        <p:nvPicPr>
          <p:cNvPr id="6" name="Picture 5" descr="A diagram of a solar eclipse&#10;&#10;Description automatically generated">
            <a:extLst>
              <a:ext uri="{FF2B5EF4-FFF2-40B4-BE49-F238E27FC236}">
                <a16:creationId xmlns:a16="http://schemas.microsoft.com/office/drawing/2014/main" id="{35D8D0D6-34F3-A2E2-7CA9-38E24EF0852B}"/>
              </a:ext>
            </a:extLst>
          </p:cNvPr>
          <p:cNvPicPr>
            <a:picLocks noChangeAspect="1"/>
          </p:cNvPicPr>
          <p:nvPr/>
        </p:nvPicPr>
        <p:blipFill rotWithShape="1">
          <a:blip r:embed="rId4"/>
          <a:srcRect t="3219" b="1668"/>
          <a:stretch/>
        </p:blipFill>
        <p:spPr>
          <a:xfrm>
            <a:off x="5698273" y="-996"/>
            <a:ext cx="3445727" cy="2636001"/>
          </a:xfrm>
          <a:prstGeom prst="rect">
            <a:avLst/>
          </a:prstGeom>
        </p:spPr>
      </p:pic>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F0268488-990C-353B-7485-89B76F737D2F}"/>
                  </a:ext>
                </a:extLst>
              </p:cNvPr>
              <p:cNvSpPr txBox="1"/>
              <p:nvPr/>
            </p:nvSpPr>
            <p:spPr>
              <a:xfrm>
                <a:off x="5496095" y="2657348"/>
                <a:ext cx="3850081" cy="615553"/>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𝛾</m:t>
                          </m:r>
                        </m:e>
                      </m:func>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𝑠</m:t>
                              </m:r>
                            </m:sub>
                          </m:sSub>
                        </m:e>
                      </m:func>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𝑣</m:t>
                              </m:r>
                            </m:sub>
                          </m:sSub>
                        </m:e>
                      </m:func>
                      <m:r>
                        <a:rPr lang="en-US" sz="2000" b="0" i="1" smtClean="0">
                          <a:latin typeface="Cambria Math" panose="02040503050406030204" pitchFamily="18" charset="0"/>
                        </a:rPr>
                        <m:t>+</m:t>
                      </m:r>
                    </m:oMath>
                  </m:oMathPara>
                </a14:m>
                <a:endParaRPr lang="en-US" sz="2000" b="0" i="1" dirty="0">
                  <a:latin typeface="Cambria Math" panose="02040503050406030204" pitchFamily="18" charset="0"/>
                </a:endParaRPr>
              </a:p>
              <a:p>
                <a:r>
                  <a:rPr lang="en-US" sz="2000" b="0" dirty="0"/>
                  <a:t>	</a:t>
                </a:r>
                <a14:m>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𝑠</m:t>
                            </m:r>
                          </m:sub>
                        </m:sSub>
                      </m:e>
                    </m:func>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𝑣</m:t>
                            </m:r>
                          </m:sub>
                        </m:sSub>
                      </m:e>
                    </m:func>
                    <m:r>
                      <a:rPr lang="en-US" sz="2000" b="0" i="1" smtClean="0">
                        <a:latin typeface="Cambria Math" panose="02040503050406030204" pitchFamily="18" charset="0"/>
                      </a:rPr>
                      <m:t>𝑐𝑜𝑠</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rPr>
                      <m:t>)</m:t>
                    </m:r>
                  </m:oMath>
                </a14:m>
                <a:endParaRPr lang="en-US" sz="2000" dirty="0"/>
              </a:p>
            </p:txBody>
          </p:sp>
        </mc:Choice>
        <mc:Fallback>
          <p:sp>
            <p:nvSpPr>
              <p:cNvPr id="61" name="TextBox 60">
                <a:extLst>
                  <a:ext uri="{FF2B5EF4-FFF2-40B4-BE49-F238E27FC236}">
                    <a16:creationId xmlns:a16="http://schemas.microsoft.com/office/drawing/2014/main" id="{F0268488-990C-353B-7485-89B76F737D2F}"/>
                  </a:ext>
                </a:extLst>
              </p:cNvPr>
              <p:cNvSpPr txBox="1">
                <a:spLocks noRot="1" noChangeAspect="1" noMove="1" noResize="1" noEditPoints="1" noAdjustHandles="1" noChangeArrowheads="1" noChangeShapeType="1" noTextEdit="1"/>
              </p:cNvSpPr>
              <p:nvPr/>
            </p:nvSpPr>
            <p:spPr>
              <a:xfrm>
                <a:off x="5496095" y="2657348"/>
                <a:ext cx="3850081" cy="615553"/>
              </a:xfrm>
              <a:prstGeom prst="rect">
                <a:avLst/>
              </a:prstGeom>
              <a:blipFill>
                <a:blip r:embed="rId5"/>
                <a:stretch>
                  <a:fillRect l="-1645" b="-16327"/>
                </a:stretch>
              </a:blipFill>
            </p:spPr>
            <p:txBody>
              <a:bodyPr/>
              <a:lstStyle/>
              <a:p>
                <a:r>
                  <a:rPr lang="en-US">
                    <a:noFill/>
                  </a:rPr>
                  <a:t> </a:t>
                </a:r>
              </a:p>
            </p:txBody>
          </p:sp>
        </mc:Fallback>
      </mc:AlternateContent>
    </p:spTree>
    <p:extLst>
      <p:ext uri="{BB962C8B-B14F-4D97-AF65-F5344CB8AC3E}">
        <p14:creationId xmlns:p14="http://schemas.microsoft.com/office/powerpoint/2010/main" val="1427367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80736-D7B5-20F8-0AAC-05DF7CE246F3}"/>
            </a:ext>
          </a:extLst>
        </p:cNvPr>
        <p:cNvGrpSpPr/>
        <p:nvPr/>
      </p:nvGrpSpPr>
      <p:grpSpPr>
        <a:xfrm>
          <a:off x="0" y="0"/>
          <a:ext cx="0" cy="0"/>
          <a:chOff x="0" y="0"/>
          <a:chExt cx="0" cy="0"/>
        </a:xfrm>
      </p:grpSpPr>
      <p:sp>
        <p:nvSpPr>
          <p:cNvPr id="364" name="Footer Placeholder 3">
            <a:extLst>
              <a:ext uri="{FF2B5EF4-FFF2-40B4-BE49-F238E27FC236}">
                <a16:creationId xmlns:a16="http://schemas.microsoft.com/office/drawing/2014/main" id="{253454FB-4DC1-CD02-78FB-E1DF568DEEF3}"/>
              </a:ext>
            </a:extLst>
          </p:cNvPr>
          <p:cNvSpPr>
            <a:spLocks noGrp="1"/>
          </p:cNvSpPr>
          <p:nvPr>
            <p:ph type="ftr" sz="quarter" idx="3"/>
          </p:nvPr>
        </p:nvSpPr>
        <p:spPr>
          <a:xfrm>
            <a:off x="2073821" y="6441193"/>
            <a:ext cx="6513130" cy="365125"/>
          </a:xfrm>
        </p:spPr>
        <p:txBody>
          <a:bodyPr/>
          <a:lstStyle/>
          <a:p>
            <a:r>
              <a:rPr lang="en-US"/>
              <a:t>View &gt;&gt; Header and Footer &gt;&gt; Add Unit Name</a:t>
            </a:r>
          </a:p>
        </p:txBody>
      </p:sp>
      <p:sp>
        <p:nvSpPr>
          <p:cNvPr id="3" name="Title 2">
            <a:extLst>
              <a:ext uri="{FF2B5EF4-FFF2-40B4-BE49-F238E27FC236}">
                <a16:creationId xmlns:a16="http://schemas.microsoft.com/office/drawing/2014/main" id="{B7873528-1FA1-504A-A171-42807CC09389}"/>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53A3E0E2-7B21-0F59-B103-D5636BAFD8B6}"/>
              </a:ext>
            </a:extLst>
          </p:cNvPr>
          <p:cNvPicPr>
            <a:picLocks noChangeAspect="1"/>
          </p:cNvPicPr>
          <p:nvPr/>
        </p:nvPicPr>
        <p:blipFill rotWithShape="1">
          <a:blip r:embed="rId3"/>
          <a:srcRect l="1697" t="-231" r="2735"/>
          <a:stretch/>
        </p:blipFill>
        <p:spPr>
          <a:xfrm>
            <a:off x="725820" y="2569299"/>
            <a:ext cx="6296081" cy="3466708"/>
          </a:xfrm>
          <a:prstGeom prst="rect">
            <a:avLst/>
          </a:prstGeom>
          <a:noFill/>
        </p:spPr>
      </p:pic>
    </p:spTree>
    <p:extLst>
      <p:ext uri="{BB962C8B-B14F-4D97-AF65-F5344CB8AC3E}">
        <p14:creationId xmlns:p14="http://schemas.microsoft.com/office/powerpoint/2010/main" val="148334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797AB-FA21-D1F1-378C-D4E857C0FC83}"/>
            </a:ext>
          </a:extLst>
        </p:cNvPr>
        <p:cNvGrpSpPr/>
        <p:nvPr/>
      </p:nvGrpSpPr>
      <p:grpSpPr>
        <a:xfrm>
          <a:off x="0" y="0"/>
          <a:ext cx="0" cy="0"/>
          <a:chOff x="0" y="0"/>
          <a:chExt cx="0" cy="0"/>
        </a:xfrm>
      </p:grpSpPr>
      <p:sp>
        <p:nvSpPr>
          <p:cNvPr id="364" name="Footer Placeholder 3">
            <a:extLst>
              <a:ext uri="{FF2B5EF4-FFF2-40B4-BE49-F238E27FC236}">
                <a16:creationId xmlns:a16="http://schemas.microsoft.com/office/drawing/2014/main" id="{27418225-33A2-6ECD-1FDF-496A9D708B74}"/>
              </a:ext>
            </a:extLst>
          </p:cNvPr>
          <p:cNvSpPr>
            <a:spLocks noGrp="1"/>
          </p:cNvSpPr>
          <p:nvPr>
            <p:ph type="ftr" sz="quarter" idx="3"/>
          </p:nvPr>
        </p:nvSpPr>
        <p:spPr>
          <a:xfrm>
            <a:off x="2073821" y="6441193"/>
            <a:ext cx="6513130" cy="365125"/>
          </a:xfrm>
        </p:spPr>
        <p:txBody>
          <a:bodyPr/>
          <a:lstStyle/>
          <a:p>
            <a:r>
              <a:rPr lang="en-US"/>
              <a:t>View &gt;&gt; Header and Footer &gt;&gt; Add Unit Name</a:t>
            </a:r>
          </a:p>
        </p:txBody>
      </p:sp>
      <p:sp>
        <p:nvSpPr>
          <p:cNvPr id="3" name="Title 2">
            <a:extLst>
              <a:ext uri="{FF2B5EF4-FFF2-40B4-BE49-F238E27FC236}">
                <a16:creationId xmlns:a16="http://schemas.microsoft.com/office/drawing/2014/main" id="{0DCCBAE2-B58B-815D-9B2C-896FA3A68FAD}"/>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5200AD23-4C3F-CF92-DDDC-E220CD2ED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91" y="3819253"/>
            <a:ext cx="8460909" cy="2446974"/>
          </a:xfrm>
          <a:prstGeom prst="rect">
            <a:avLst/>
          </a:prstGeom>
        </p:spPr>
      </p:pic>
    </p:spTree>
    <p:extLst>
      <p:ext uri="{BB962C8B-B14F-4D97-AF65-F5344CB8AC3E}">
        <p14:creationId xmlns:p14="http://schemas.microsoft.com/office/powerpoint/2010/main" val="28747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F4F4E-ED27-9DBC-FC0B-E95317699230}"/>
            </a:ext>
          </a:extLst>
        </p:cNvPr>
        <p:cNvGrpSpPr/>
        <p:nvPr/>
      </p:nvGrpSpPr>
      <p:grpSpPr>
        <a:xfrm>
          <a:off x="0" y="0"/>
          <a:ext cx="0" cy="0"/>
          <a:chOff x="0" y="0"/>
          <a:chExt cx="0" cy="0"/>
        </a:xfrm>
      </p:grpSpPr>
      <p:sp>
        <p:nvSpPr>
          <p:cNvPr id="364" name="Footer Placeholder 3">
            <a:extLst>
              <a:ext uri="{FF2B5EF4-FFF2-40B4-BE49-F238E27FC236}">
                <a16:creationId xmlns:a16="http://schemas.microsoft.com/office/drawing/2014/main" id="{A97AA758-432E-B66A-A635-068689F9A3A5}"/>
              </a:ext>
            </a:extLst>
          </p:cNvPr>
          <p:cNvSpPr>
            <a:spLocks noGrp="1"/>
          </p:cNvSpPr>
          <p:nvPr>
            <p:ph type="ftr" sz="quarter" idx="3"/>
          </p:nvPr>
        </p:nvSpPr>
        <p:spPr>
          <a:xfrm>
            <a:off x="2073821" y="6441193"/>
            <a:ext cx="6513130" cy="365125"/>
          </a:xfrm>
        </p:spPr>
        <p:txBody>
          <a:bodyPr/>
          <a:lstStyle/>
          <a:p>
            <a:r>
              <a:rPr lang="en-US"/>
              <a:t>View &gt;&gt; Header and Footer &gt;&gt; Add Unit Name</a:t>
            </a:r>
          </a:p>
        </p:txBody>
      </p:sp>
      <p:sp>
        <p:nvSpPr>
          <p:cNvPr id="3" name="Title 2">
            <a:extLst>
              <a:ext uri="{FF2B5EF4-FFF2-40B4-BE49-F238E27FC236}">
                <a16:creationId xmlns:a16="http://schemas.microsoft.com/office/drawing/2014/main" id="{E09FB57D-ECBD-D577-643F-68D4C6F455B4}"/>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3B43AEFB-82D1-579F-47D0-5A7B69B4310B}"/>
              </a:ext>
            </a:extLst>
          </p:cNvPr>
          <p:cNvPicPr>
            <a:picLocks noChangeAspect="1"/>
          </p:cNvPicPr>
          <p:nvPr/>
        </p:nvPicPr>
        <p:blipFill>
          <a:blip r:embed="rId3"/>
          <a:stretch>
            <a:fillRect/>
          </a:stretch>
        </p:blipFill>
        <p:spPr>
          <a:xfrm>
            <a:off x="326257" y="2076511"/>
            <a:ext cx="8512943" cy="4267682"/>
          </a:xfrm>
          <a:prstGeom prst="rect">
            <a:avLst/>
          </a:prstGeom>
        </p:spPr>
      </p:pic>
    </p:spTree>
    <p:extLst>
      <p:ext uri="{BB962C8B-B14F-4D97-AF65-F5344CB8AC3E}">
        <p14:creationId xmlns:p14="http://schemas.microsoft.com/office/powerpoint/2010/main" val="413642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0157-DEE2-AC01-E9A4-BAFEF7E089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6788C7-F43D-B16C-3BD5-FDCCE6602AD1}"/>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67A46BFE-3F61-9453-81FE-042868FE28EB}"/>
              </a:ext>
            </a:extLst>
          </p:cNvPr>
          <p:cNvPicPr>
            <a:picLocks noChangeAspect="1"/>
          </p:cNvPicPr>
          <p:nvPr/>
        </p:nvPicPr>
        <p:blipFill>
          <a:blip r:embed="rId3"/>
          <a:stretch>
            <a:fillRect/>
          </a:stretch>
        </p:blipFill>
        <p:spPr>
          <a:xfrm>
            <a:off x="357808" y="2141150"/>
            <a:ext cx="8488017" cy="3237365"/>
          </a:xfrm>
          <a:prstGeom prst="rect">
            <a:avLst/>
          </a:prstGeom>
        </p:spPr>
      </p:pic>
    </p:spTree>
    <p:extLst>
      <p:ext uri="{BB962C8B-B14F-4D97-AF65-F5344CB8AC3E}">
        <p14:creationId xmlns:p14="http://schemas.microsoft.com/office/powerpoint/2010/main" val="1299385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95141-A12F-FDF1-5BB1-5A01B8AF5B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40E787-0C14-B3C7-7C07-D1B818B23E0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75163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C509-7093-AF23-EFDF-CBE6CE7D13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D4F047-E058-5BE6-C636-25AFA0D0DF1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85281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43BD-3F19-2C87-BBFD-9A3F1B91F5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EB409E-7ACA-5061-0A57-246046921B5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3267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2D1A-1BF9-43F6-1884-2BC91C0302D1}"/>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DD0C145A-C16C-086A-9E30-12CB92597E9D}"/>
              </a:ext>
            </a:extLst>
          </p:cNvPr>
          <p:cNvPicPr>
            <a:picLocks noChangeAspect="1"/>
          </p:cNvPicPr>
          <p:nvPr/>
        </p:nvPicPr>
        <p:blipFill>
          <a:blip r:embed="rId3"/>
          <a:srcRect l="735" r="1"/>
          <a:stretch>
            <a:fillRect/>
          </a:stretch>
        </p:blipFill>
        <p:spPr>
          <a:xfrm>
            <a:off x="1175614" y="1928772"/>
            <a:ext cx="5778435" cy="2154858"/>
          </a:xfrm>
          <a:prstGeom prst="rect">
            <a:avLst/>
          </a:prstGeom>
        </p:spPr>
      </p:pic>
      <p:pic>
        <p:nvPicPr>
          <p:cNvPr id="30" name="Picture 29">
            <a:extLst>
              <a:ext uri="{FF2B5EF4-FFF2-40B4-BE49-F238E27FC236}">
                <a16:creationId xmlns:a16="http://schemas.microsoft.com/office/drawing/2014/main" id="{AC46D4B9-C62F-1908-FB46-B42FBFA0D51D}"/>
              </a:ext>
            </a:extLst>
          </p:cNvPr>
          <p:cNvPicPr>
            <a:picLocks noChangeAspect="1"/>
          </p:cNvPicPr>
          <p:nvPr/>
        </p:nvPicPr>
        <p:blipFill>
          <a:blip r:embed="rId4"/>
          <a:stretch>
            <a:fillRect/>
          </a:stretch>
        </p:blipFill>
        <p:spPr>
          <a:xfrm>
            <a:off x="1137689" y="4086618"/>
            <a:ext cx="5864733" cy="2244604"/>
          </a:xfrm>
          <a:prstGeom prst="rect">
            <a:avLst/>
          </a:prstGeom>
        </p:spPr>
      </p:pic>
      <p:sp>
        <p:nvSpPr>
          <p:cNvPr id="3" name="Title 2">
            <a:extLst>
              <a:ext uri="{FF2B5EF4-FFF2-40B4-BE49-F238E27FC236}">
                <a16:creationId xmlns:a16="http://schemas.microsoft.com/office/drawing/2014/main" id="{2808B9FE-A363-0A82-8716-6B4DC9F62B18}"/>
              </a:ext>
            </a:extLst>
          </p:cNvPr>
          <p:cNvSpPr>
            <a:spLocks noGrp="1"/>
          </p:cNvSpPr>
          <p:nvPr>
            <p:ph type="title"/>
          </p:nvPr>
        </p:nvSpPr>
        <p:spPr/>
        <p:txBody>
          <a:bodyPr/>
          <a:lstStyle/>
          <a:p>
            <a:r>
              <a:rPr lang="en-US" dirty="0"/>
              <a:t>Scattering angle correction</a:t>
            </a:r>
          </a:p>
        </p:txBody>
      </p:sp>
      <p:pic>
        <p:nvPicPr>
          <p:cNvPr id="17" name="Picture 16">
            <a:extLst>
              <a:ext uri="{FF2B5EF4-FFF2-40B4-BE49-F238E27FC236}">
                <a16:creationId xmlns:a16="http://schemas.microsoft.com/office/drawing/2014/main" id="{DD4D8C61-9DE4-6DDF-41F5-C5C35FFA6600}"/>
              </a:ext>
            </a:extLst>
          </p:cNvPr>
          <p:cNvPicPr>
            <a:picLocks noChangeAspect="1"/>
          </p:cNvPicPr>
          <p:nvPr/>
        </p:nvPicPr>
        <p:blipFill>
          <a:blip r:embed="rId5"/>
          <a:srcRect l="1863" r="66375" b="47452"/>
          <a:stretch>
            <a:fillRect/>
          </a:stretch>
        </p:blipFill>
        <p:spPr>
          <a:xfrm>
            <a:off x="6866031" y="0"/>
            <a:ext cx="2277969" cy="1889317"/>
          </a:xfrm>
          <a:prstGeom prst="rect">
            <a:avLst/>
          </a:prstGeom>
        </p:spPr>
      </p:pic>
      <p:sp>
        <p:nvSpPr>
          <p:cNvPr id="23" name="TextBox 22">
            <a:extLst>
              <a:ext uri="{FF2B5EF4-FFF2-40B4-BE49-F238E27FC236}">
                <a16:creationId xmlns:a16="http://schemas.microsoft.com/office/drawing/2014/main" id="{0A3277CD-B70D-FAC9-99E8-F95B358FCFD1}"/>
              </a:ext>
            </a:extLst>
          </p:cNvPr>
          <p:cNvSpPr txBox="1"/>
          <p:nvPr/>
        </p:nvSpPr>
        <p:spPr>
          <a:xfrm>
            <a:off x="6966782" y="2988542"/>
            <a:ext cx="2024818" cy="1569660"/>
          </a:xfrm>
          <a:prstGeom prst="rect">
            <a:avLst/>
          </a:prstGeom>
          <a:noFill/>
        </p:spPr>
        <p:txBody>
          <a:bodyPr wrap="square" rtlCol="0">
            <a:spAutoFit/>
          </a:bodyPr>
          <a:lstStyle/>
          <a:p>
            <a:pPr algn="just"/>
            <a:r>
              <a:rPr lang="en-US" sz="1200" dirty="0">
                <a:solidFill>
                  <a:srgbClr val="0070C0"/>
                </a:solidFill>
              </a:rPr>
              <a:t>Background noise is effectively removed in the VIS channel, but some remains in the 290-490nm channel, likely due to moonlight, as April 23</a:t>
            </a:r>
            <a:r>
              <a:rPr lang="en-US" sz="1200" baseline="30000" dirty="0">
                <a:solidFill>
                  <a:srgbClr val="0070C0"/>
                </a:solidFill>
              </a:rPr>
              <a:t>rd</a:t>
            </a:r>
            <a:r>
              <a:rPr lang="en-US" sz="1200" dirty="0">
                <a:solidFill>
                  <a:srgbClr val="0070C0"/>
                </a:solidFill>
              </a:rPr>
              <a:t>, 2024 coincided with a full moon.</a:t>
            </a:r>
          </a:p>
        </p:txBody>
      </p:sp>
      <p:grpSp>
        <p:nvGrpSpPr>
          <p:cNvPr id="28" name="Group 27">
            <a:extLst>
              <a:ext uri="{FF2B5EF4-FFF2-40B4-BE49-F238E27FC236}">
                <a16:creationId xmlns:a16="http://schemas.microsoft.com/office/drawing/2014/main" id="{99444C57-8041-0176-DFA3-A06A4EA45093}"/>
              </a:ext>
            </a:extLst>
          </p:cNvPr>
          <p:cNvGrpSpPr/>
          <p:nvPr/>
        </p:nvGrpSpPr>
        <p:grpSpPr>
          <a:xfrm>
            <a:off x="0" y="1522973"/>
            <a:ext cx="7049770" cy="4134454"/>
            <a:chOff x="0" y="1522973"/>
            <a:chExt cx="7049770" cy="4134454"/>
          </a:xfrm>
        </p:grpSpPr>
        <p:grpSp>
          <p:nvGrpSpPr>
            <p:cNvPr id="24" name="Group 23">
              <a:extLst>
                <a:ext uri="{FF2B5EF4-FFF2-40B4-BE49-F238E27FC236}">
                  <a16:creationId xmlns:a16="http://schemas.microsoft.com/office/drawing/2014/main" id="{4DA6E1BF-8E0A-25AD-F300-F94C5B963DDF}"/>
                </a:ext>
              </a:extLst>
            </p:cNvPr>
            <p:cNvGrpSpPr/>
            <p:nvPr/>
          </p:nvGrpSpPr>
          <p:grpSpPr>
            <a:xfrm>
              <a:off x="0" y="1522973"/>
              <a:ext cx="6310525" cy="3744708"/>
              <a:chOff x="87796" y="1553313"/>
              <a:chExt cx="6310525" cy="3744708"/>
            </a:xfrm>
          </p:grpSpPr>
          <p:grpSp>
            <p:nvGrpSpPr>
              <p:cNvPr id="18" name="Group 17">
                <a:extLst>
                  <a:ext uri="{FF2B5EF4-FFF2-40B4-BE49-F238E27FC236}">
                    <a16:creationId xmlns:a16="http://schemas.microsoft.com/office/drawing/2014/main" id="{D50D8EB2-CFBB-D613-CF68-FD0752A3467E}"/>
                  </a:ext>
                </a:extLst>
              </p:cNvPr>
              <p:cNvGrpSpPr/>
              <p:nvPr/>
            </p:nvGrpSpPr>
            <p:grpSpPr>
              <a:xfrm>
                <a:off x="91523" y="1553313"/>
                <a:ext cx="6306798" cy="3744708"/>
                <a:chOff x="714374" y="1533435"/>
                <a:chExt cx="6306798" cy="3744708"/>
              </a:xfrm>
            </p:grpSpPr>
            <p:sp>
              <p:nvSpPr>
                <p:cNvPr id="7" name="TextBox 6">
                  <a:extLst>
                    <a:ext uri="{FF2B5EF4-FFF2-40B4-BE49-F238E27FC236}">
                      <a16:creationId xmlns:a16="http://schemas.microsoft.com/office/drawing/2014/main" id="{3025848E-ECB8-7729-3F37-30229A4DF7CD}"/>
                    </a:ext>
                  </a:extLst>
                </p:cNvPr>
                <p:cNvSpPr txBox="1"/>
                <p:nvPr/>
              </p:nvSpPr>
              <p:spPr>
                <a:xfrm>
                  <a:off x="2829419" y="1533435"/>
                  <a:ext cx="1583635" cy="369332"/>
                </a:xfrm>
                <a:prstGeom prst="rect">
                  <a:avLst/>
                </a:prstGeom>
                <a:noFill/>
              </p:spPr>
              <p:txBody>
                <a:bodyPr wrap="square" rtlCol="0">
                  <a:spAutoFit/>
                </a:bodyPr>
                <a:lstStyle/>
                <a:p>
                  <a:r>
                    <a:rPr lang="en-US" dirty="0"/>
                    <a:t>290 - 490nm</a:t>
                  </a:r>
                </a:p>
              </p:txBody>
            </p:sp>
            <p:sp>
              <p:nvSpPr>
                <p:cNvPr id="8" name="TextBox 7">
                  <a:extLst>
                    <a:ext uri="{FF2B5EF4-FFF2-40B4-BE49-F238E27FC236}">
                      <a16:creationId xmlns:a16="http://schemas.microsoft.com/office/drawing/2014/main" id="{377C55F8-59CF-BD6B-C9BC-DE0B59C475F8}"/>
                    </a:ext>
                  </a:extLst>
                </p:cNvPr>
                <p:cNvSpPr txBox="1"/>
                <p:nvPr/>
              </p:nvSpPr>
              <p:spPr>
                <a:xfrm>
                  <a:off x="5437537" y="1533435"/>
                  <a:ext cx="1583635" cy="369332"/>
                </a:xfrm>
                <a:prstGeom prst="rect">
                  <a:avLst/>
                </a:prstGeom>
                <a:noFill/>
              </p:spPr>
              <p:txBody>
                <a:bodyPr wrap="square" rtlCol="0">
                  <a:spAutoFit/>
                </a:bodyPr>
                <a:lstStyle/>
                <a:p>
                  <a:r>
                    <a:rPr lang="en-US" dirty="0"/>
                    <a:t>540 - 640nm</a:t>
                  </a:r>
                </a:p>
              </p:txBody>
            </p:sp>
            <p:sp>
              <p:nvSpPr>
                <p:cNvPr id="9" name="TextBox 8">
                  <a:extLst>
                    <a:ext uri="{FF2B5EF4-FFF2-40B4-BE49-F238E27FC236}">
                      <a16:creationId xmlns:a16="http://schemas.microsoft.com/office/drawing/2014/main" id="{24A2B0F8-EBA9-885A-C12D-C2C3AC09FD99}"/>
                    </a:ext>
                  </a:extLst>
                </p:cNvPr>
                <p:cNvSpPr txBox="1"/>
                <p:nvPr/>
              </p:nvSpPr>
              <p:spPr>
                <a:xfrm>
                  <a:off x="714375" y="2968664"/>
                  <a:ext cx="1583635" cy="646331"/>
                </a:xfrm>
                <a:prstGeom prst="rect">
                  <a:avLst/>
                </a:prstGeom>
                <a:noFill/>
              </p:spPr>
              <p:txBody>
                <a:bodyPr wrap="square" rtlCol="0">
                  <a:spAutoFit/>
                </a:bodyPr>
                <a:lstStyle/>
                <a:p>
                  <a:r>
                    <a:rPr lang="en-US" dirty="0"/>
                    <a:t>Before correction</a:t>
                  </a:r>
                </a:p>
              </p:txBody>
            </p:sp>
            <p:sp>
              <p:nvSpPr>
                <p:cNvPr id="10" name="TextBox 9">
                  <a:extLst>
                    <a:ext uri="{FF2B5EF4-FFF2-40B4-BE49-F238E27FC236}">
                      <a16:creationId xmlns:a16="http://schemas.microsoft.com/office/drawing/2014/main" id="{B1DCD825-13DA-4ECD-4AE9-2845606067EF}"/>
                    </a:ext>
                  </a:extLst>
                </p:cNvPr>
                <p:cNvSpPr txBox="1"/>
                <p:nvPr/>
              </p:nvSpPr>
              <p:spPr>
                <a:xfrm>
                  <a:off x="714374" y="4631812"/>
                  <a:ext cx="1583635" cy="646331"/>
                </a:xfrm>
                <a:prstGeom prst="rect">
                  <a:avLst/>
                </a:prstGeom>
                <a:noFill/>
              </p:spPr>
              <p:txBody>
                <a:bodyPr wrap="square" rtlCol="0">
                  <a:spAutoFit/>
                </a:bodyPr>
                <a:lstStyle/>
                <a:p>
                  <a:r>
                    <a:rPr lang="en-US" dirty="0"/>
                    <a:t>After correction</a:t>
                  </a:r>
                </a:p>
              </p:txBody>
            </p:sp>
          </p:grpSp>
          <p:sp>
            <p:nvSpPr>
              <p:cNvPr id="22" name="TextBox 21">
                <a:extLst>
                  <a:ext uri="{FF2B5EF4-FFF2-40B4-BE49-F238E27FC236}">
                    <a16:creationId xmlns:a16="http://schemas.microsoft.com/office/drawing/2014/main" id="{4D419454-B3CC-0CD4-79C6-7FB8F1001A9F}"/>
                  </a:ext>
                </a:extLst>
              </p:cNvPr>
              <p:cNvSpPr txBox="1"/>
              <p:nvPr/>
            </p:nvSpPr>
            <p:spPr>
              <a:xfrm>
                <a:off x="87796" y="1559979"/>
                <a:ext cx="1232452" cy="646331"/>
              </a:xfrm>
              <a:prstGeom prst="rect">
                <a:avLst/>
              </a:prstGeom>
              <a:noFill/>
            </p:spPr>
            <p:txBody>
              <a:bodyPr wrap="square" rtlCol="0">
                <a:spAutoFit/>
              </a:bodyPr>
              <a:lstStyle/>
              <a:p>
                <a:r>
                  <a:rPr lang="en-US" dirty="0">
                    <a:solidFill>
                      <a:srgbClr val="0070C0"/>
                    </a:solidFill>
                  </a:rPr>
                  <a:t>April 23</a:t>
                </a:r>
                <a:r>
                  <a:rPr lang="en-US" baseline="30000" dirty="0">
                    <a:solidFill>
                      <a:srgbClr val="0070C0"/>
                    </a:solidFill>
                  </a:rPr>
                  <a:t>rd</a:t>
                </a:r>
                <a:r>
                  <a:rPr lang="en-US" dirty="0">
                    <a:solidFill>
                      <a:srgbClr val="0070C0"/>
                    </a:solidFill>
                  </a:rPr>
                  <a:t>, 2024</a:t>
                </a:r>
              </a:p>
            </p:txBody>
          </p:sp>
        </p:grpSp>
        <p:pic>
          <p:nvPicPr>
            <p:cNvPr id="25" name="Picture 24">
              <a:extLst>
                <a:ext uri="{FF2B5EF4-FFF2-40B4-BE49-F238E27FC236}">
                  <a16:creationId xmlns:a16="http://schemas.microsoft.com/office/drawing/2014/main" id="{34553206-C18B-2794-F66A-13AA4BD5EFA9}"/>
                </a:ext>
              </a:extLst>
            </p:cNvPr>
            <p:cNvPicPr>
              <a:picLocks noChangeAspect="1"/>
            </p:cNvPicPr>
            <p:nvPr/>
          </p:nvPicPr>
          <p:blipFill>
            <a:blip r:embed="rId6"/>
            <a:srcRect l="95111" t="34334" r="-435" b="30664"/>
            <a:stretch>
              <a:fillRect/>
            </a:stretch>
          </p:blipFill>
          <p:spPr>
            <a:xfrm>
              <a:off x="6883794" y="4796035"/>
              <a:ext cx="165976" cy="861392"/>
            </a:xfrm>
            <a:prstGeom prst="rect">
              <a:avLst/>
            </a:prstGeom>
          </p:spPr>
        </p:pic>
        <p:pic>
          <p:nvPicPr>
            <p:cNvPr id="26" name="Picture 25">
              <a:extLst>
                <a:ext uri="{FF2B5EF4-FFF2-40B4-BE49-F238E27FC236}">
                  <a16:creationId xmlns:a16="http://schemas.microsoft.com/office/drawing/2014/main" id="{225BC375-591C-4FCF-3236-D02CC533E9C1}"/>
                </a:ext>
              </a:extLst>
            </p:cNvPr>
            <p:cNvPicPr>
              <a:picLocks noChangeAspect="1"/>
            </p:cNvPicPr>
            <p:nvPr/>
          </p:nvPicPr>
          <p:blipFill>
            <a:blip r:embed="rId6"/>
            <a:srcRect l="95111" t="34334" r="-435" b="30664"/>
            <a:stretch>
              <a:fillRect/>
            </a:stretch>
          </p:blipFill>
          <p:spPr>
            <a:xfrm>
              <a:off x="6883794" y="2611760"/>
              <a:ext cx="165976" cy="861392"/>
            </a:xfrm>
            <a:prstGeom prst="rect">
              <a:avLst/>
            </a:prstGeom>
          </p:spPr>
        </p:pic>
      </p:grpSp>
    </p:spTree>
    <p:extLst>
      <p:ext uri="{BB962C8B-B14F-4D97-AF65-F5344CB8AC3E}">
        <p14:creationId xmlns:p14="http://schemas.microsoft.com/office/powerpoint/2010/main" val="1174546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755B-EBA5-000F-EEDB-84E5E4EAE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FEC4B-1DD7-1F80-86DD-F7353E232F4C}"/>
              </a:ext>
            </a:extLst>
          </p:cNvPr>
          <p:cNvSpPr>
            <a:spLocks noGrp="1"/>
          </p:cNvSpPr>
          <p:nvPr>
            <p:ph type="title"/>
          </p:nvPr>
        </p:nvSpPr>
        <p:spPr>
          <a:xfrm>
            <a:off x="714375" y="526778"/>
            <a:ext cx="7715251" cy="869089"/>
          </a:xfrm>
        </p:spPr>
        <p:txBody>
          <a:bodyPr/>
          <a:lstStyle/>
          <a:p>
            <a:r>
              <a:rPr lang="en-US"/>
              <a:t>Twilight Spectra correction</a:t>
            </a:r>
          </a:p>
        </p:txBody>
      </p:sp>
      <p:pic>
        <p:nvPicPr>
          <p:cNvPr id="4" name="Picture 3">
            <a:extLst>
              <a:ext uri="{FF2B5EF4-FFF2-40B4-BE49-F238E27FC236}">
                <a16:creationId xmlns:a16="http://schemas.microsoft.com/office/drawing/2014/main" id="{3B677D28-B7FA-E769-9519-881800FAB3AF}"/>
              </a:ext>
            </a:extLst>
          </p:cNvPr>
          <p:cNvPicPr>
            <a:picLocks noChangeAspect="1"/>
          </p:cNvPicPr>
          <p:nvPr/>
        </p:nvPicPr>
        <p:blipFill>
          <a:blip r:embed="rId2"/>
          <a:stretch>
            <a:fillRect/>
          </a:stretch>
        </p:blipFill>
        <p:spPr>
          <a:xfrm>
            <a:off x="0" y="1385613"/>
            <a:ext cx="5405656" cy="3459157"/>
          </a:xfrm>
          <a:prstGeom prst="rect">
            <a:avLst/>
          </a:prstGeom>
        </p:spPr>
      </p:pic>
      <p:sp>
        <p:nvSpPr>
          <p:cNvPr id="5" name="TextBox 4">
            <a:extLst>
              <a:ext uri="{FF2B5EF4-FFF2-40B4-BE49-F238E27FC236}">
                <a16:creationId xmlns:a16="http://schemas.microsoft.com/office/drawing/2014/main" id="{516DE74A-DEAD-F455-F07C-8C1CFB2233D3}"/>
              </a:ext>
            </a:extLst>
          </p:cNvPr>
          <p:cNvSpPr txBox="1"/>
          <p:nvPr/>
        </p:nvSpPr>
        <p:spPr>
          <a:xfrm>
            <a:off x="235719" y="4859123"/>
            <a:ext cx="8908281"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solidFill>
                  <a:srgbClr val="0070C0"/>
                </a:solidFill>
              </a:rPr>
              <a:t>Twilight spectra differ significantly from solar spectra due to atmospheric scattering, absorption, and geometry. They are more blue-shifted, and show enhanced atmospheric absorption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solidFill>
                <a:srgbClr val="0070C0"/>
              </a:solidFill>
            </a:endParaRPr>
          </a:p>
          <a:p>
            <a:pPr marL="285750" lvl="0" indent="-285750">
              <a:buFont typeface="Arial" panose="020B0604020202020204" pitchFamily="34" charset="0"/>
              <a:buChar char="•"/>
              <a:defRPr/>
            </a:pPr>
            <a:r>
              <a:rPr lang="en-US" sz="1200" i="1" dirty="0">
                <a:solidFill>
                  <a:srgbClr val="0070C0"/>
                </a:solidFill>
              </a:rPr>
              <a:t>for artificial light at night, light bulbs are designed to minimize UV emission (&lt;400nm)</a:t>
            </a:r>
          </a:p>
          <a:p>
            <a:pPr marL="285750" lvl="0" indent="-285750">
              <a:buFont typeface="Arial" panose="020B0604020202020204" pitchFamily="34" charset="0"/>
              <a:buChar char="•"/>
              <a:defRPr/>
            </a:pPr>
            <a:endParaRPr lang="en-US" sz="1200" i="1" dirty="0">
              <a:solidFill>
                <a:srgbClr val="0070C0"/>
              </a:solidFill>
            </a:endParaRPr>
          </a:p>
          <a:p>
            <a:pPr marL="285750" lvl="0" indent="-285750">
              <a:buFont typeface="Arial" panose="020B0604020202020204" pitchFamily="34" charset="0"/>
              <a:buChar char="•"/>
              <a:defRPr/>
            </a:pPr>
            <a:r>
              <a:rPr lang="en-US" sz="1200" i="1" dirty="0">
                <a:solidFill>
                  <a:srgbClr val="0070C0"/>
                </a:solidFill>
              </a:rPr>
              <a:t>By analyzing twilight spectra in the UV range (&lt;400 nm), it becomes possible to estimate the direct twilight contribution. This, in turn, allows for isolating and quantifying the city light signal.</a:t>
            </a:r>
          </a:p>
        </p:txBody>
      </p:sp>
      <p:pic>
        <p:nvPicPr>
          <p:cNvPr id="3" name="Picture 2">
            <a:extLst>
              <a:ext uri="{FF2B5EF4-FFF2-40B4-BE49-F238E27FC236}">
                <a16:creationId xmlns:a16="http://schemas.microsoft.com/office/drawing/2014/main" id="{E3134DBD-8C79-D98C-4506-2FC2C5D12B21}"/>
              </a:ext>
            </a:extLst>
          </p:cNvPr>
          <p:cNvPicPr>
            <a:picLocks noChangeAspect="1"/>
          </p:cNvPicPr>
          <p:nvPr/>
        </p:nvPicPr>
        <p:blipFill>
          <a:blip r:embed="rId3"/>
          <a:stretch>
            <a:fillRect/>
          </a:stretch>
        </p:blipFill>
        <p:spPr>
          <a:xfrm>
            <a:off x="4981598" y="2247973"/>
            <a:ext cx="4172857" cy="2596797"/>
          </a:xfrm>
          <a:prstGeom prst="rect">
            <a:avLst/>
          </a:prstGeom>
        </p:spPr>
      </p:pic>
    </p:spTree>
    <p:extLst>
      <p:ext uri="{BB962C8B-B14F-4D97-AF65-F5344CB8AC3E}">
        <p14:creationId xmlns:p14="http://schemas.microsoft.com/office/powerpoint/2010/main" val="39036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72185-D28B-1680-8E40-291AE10E725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BF89985-6FF1-4DCC-D2DA-5FA512AE5AE3}"/>
              </a:ext>
            </a:extLst>
          </p:cNvPr>
          <p:cNvSpPr txBox="1">
            <a:spLocks/>
          </p:cNvSpPr>
          <p:nvPr/>
        </p:nvSpPr>
        <p:spPr>
          <a:xfrm>
            <a:off x="714374" y="591773"/>
            <a:ext cx="7715251" cy="869089"/>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33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Twilight Spectra correction</a:t>
            </a:r>
          </a:p>
        </p:txBody>
      </p:sp>
      <p:pic>
        <p:nvPicPr>
          <p:cNvPr id="6" name="Picture 5" descr="A graph of a graph showing a number of data&#10;&#10;Description automatically generated with medium confidence">
            <a:extLst>
              <a:ext uri="{FF2B5EF4-FFF2-40B4-BE49-F238E27FC236}">
                <a16:creationId xmlns:a16="http://schemas.microsoft.com/office/drawing/2014/main" id="{B900058B-3A48-E9CF-EF63-F9F547FC4866}"/>
              </a:ext>
            </a:extLst>
          </p:cNvPr>
          <p:cNvPicPr>
            <a:picLocks noChangeAspect="1"/>
          </p:cNvPicPr>
          <p:nvPr/>
        </p:nvPicPr>
        <p:blipFill>
          <a:blip r:embed="rId2"/>
          <a:stretch>
            <a:fillRect/>
          </a:stretch>
        </p:blipFill>
        <p:spPr>
          <a:xfrm>
            <a:off x="76305" y="2061025"/>
            <a:ext cx="3586031" cy="1981009"/>
          </a:xfrm>
          <a:prstGeom prst="rect">
            <a:avLst/>
          </a:prstGeom>
        </p:spPr>
      </p:pic>
      <p:pic>
        <p:nvPicPr>
          <p:cNvPr id="16" name="Picture 15"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FDD4CD50-E030-A6D2-2388-2F4BC15F6B13}"/>
              </a:ext>
            </a:extLst>
          </p:cNvPr>
          <p:cNvPicPr>
            <a:picLocks noChangeAspect="1"/>
          </p:cNvPicPr>
          <p:nvPr/>
        </p:nvPicPr>
        <p:blipFill>
          <a:blip r:embed="rId3"/>
          <a:stretch>
            <a:fillRect/>
          </a:stretch>
        </p:blipFill>
        <p:spPr>
          <a:xfrm>
            <a:off x="1430526" y="4162682"/>
            <a:ext cx="3870343" cy="2102785"/>
          </a:xfrm>
          <a:prstGeom prst="rect">
            <a:avLst/>
          </a:prstGeom>
        </p:spPr>
      </p:pic>
      <p:pic>
        <p:nvPicPr>
          <p:cNvPr id="20" name="Picture 19" descr="A map with a red star&#10;&#10;Description automatically generated">
            <a:extLst>
              <a:ext uri="{FF2B5EF4-FFF2-40B4-BE49-F238E27FC236}">
                <a16:creationId xmlns:a16="http://schemas.microsoft.com/office/drawing/2014/main" id="{1052AB7F-3924-C1D9-5B83-EF1DAF00E931}"/>
              </a:ext>
            </a:extLst>
          </p:cNvPr>
          <p:cNvPicPr>
            <a:picLocks noChangeAspect="1"/>
          </p:cNvPicPr>
          <p:nvPr/>
        </p:nvPicPr>
        <p:blipFill>
          <a:blip r:embed="rId4"/>
          <a:stretch>
            <a:fillRect/>
          </a:stretch>
        </p:blipFill>
        <p:spPr>
          <a:xfrm>
            <a:off x="6672469" y="34010"/>
            <a:ext cx="2411896" cy="1909949"/>
          </a:xfrm>
          <a:prstGeom prst="rect">
            <a:avLst/>
          </a:prstGeom>
        </p:spPr>
      </p:pic>
      <p:pic>
        <p:nvPicPr>
          <p:cNvPr id="22" name="Picture 21" descr="A map with a red star&#10;&#10;Description automatically generated">
            <a:extLst>
              <a:ext uri="{FF2B5EF4-FFF2-40B4-BE49-F238E27FC236}">
                <a16:creationId xmlns:a16="http://schemas.microsoft.com/office/drawing/2014/main" id="{727B0403-2C1F-1FF4-D6CF-21E5F39EA619}"/>
              </a:ext>
            </a:extLst>
          </p:cNvPr>
          <p:cNvPicPr>
            <a:picLocks noChangeAspect="1"/>
          </p:cNvPicPr>
          <p:nvPr/>
        </p:nvPicPr>
        <p:blipFill>
          <a:blip r:embed="rId5"/>
          <a:stretch>
            <a:fillRect/>
          </a:stretch>
        </p:blipFill>
        <p:spPr>
          <a:xfrm>
            <a:off x="6470783" y="19241"/>
            <a:ext cx="2656850" cy="2061349"/>
          </a:xfrm>
          <a:prstGeom prst="rect">
            <a:avLst/>
          </a:prstGeom>
        </p:spPr>
      </p:pic>
      <p:sp>
        <p:nvSpPr>
          <p:cNvPr id="4" name="TextBox 3">
            <a:extLst>
              <a:ext uri="{FF2B5EF4-FFF2-40B4-BE49-F238E27FC236}">
                <a16:creationId xmlns:a16="http://schemas.microsoft.com/office/drawing/2014/main" id="{1EC34EAC-4193-CA8F-CE08-749B04A5C2AE}"/>
              </a:ext>
            </a:extLst>
          </p:cNvPr>
          <p:cNvSpPr txBox="1"/>
          <p:nvPr/>
        </p:nvSpPr>
        <p:spPr>
          <a:xfrm>
            <a:off x="5398622" y="4571202"/>
            <a:ext cx="3612856" cy="1569660"/>
          </a:xfrm>
          <a:prstGeom prst="rect">
            <a:avLst/>
          </a:prstGeom>
          <a:noFill/>
        </p:spPr>
        <p:txBody>
          <a:bodyPr wrap="square">
            <a:spAutoFit/>
          </a:bodyPr>
          <a:lstStyle/>
          <a:p>
            <a:pPr marL="171450" indent="-171450" algn="just">
              <a:buFont typeface="Arial" panose="020B0604020202020204" pitchFamily="34" charset="0"/>
              <a:buChar char="•"/>
            </a:pPr>
            <a:r>
              <a:rPr lang="en-US" sz="1200" dirty="0">
                <a:solidFill>
                  <a:srgbClr val="0070C0"/>
                </a:solidFill>
              </a:rPr>
              <a:t>Background estimated using the median across nearby pixels (per wavelength).</a:t>
            </a:r>
          </a:p>
          <a:p>
            <a:pPr marL="171450" indent="-171450" algn="just">
              <a:buFont typeface="Arial" panose="020B0604020202020204" pitchFamily="34" charset="0"/>
              <a:buChar char="•"/>
            </a:pPr>
            <a:endParaRPr lang="en-US" sz="1200" dirty="0">
              <a:solidFill>
                <a:srgbClr val="0070C0"/>
              </a:solidFill>
            </a:endParaRPr>
          </a:p>
          <a:p>
            <a:pPr marL="171450" indent="-171450" algn="just">
              <a:buFont typeface="Arial" panose="020B0604020202020204" pitchFamily="34" charset="0"/>
              <a:buChar char="•"/>
            </a:pPr>
            <a:r>
              <a:rPr lang="en-US" sz="1200" dirty="0">
                <a:solidFill>
                  <a:srgbClr val="0070C0"/>
                </a:solidFill>
              </a:rPr>
              <a:t>A narrow spatial window is used, assuming stable surface properties.</a:t>
            </a:r>
          </a:p>
          <a:p>
            <a:pPr marL="171450" indent="-171450" algn="just">
              <a:buFont typeface="Arial" panose="020B0604020202020204" pitchFamily="34" charset="0"/>
              <a:buChar char="•"/>
            </a:pPr>
            <a:endParaRPr lang="en-US" sz="1200" dirty="0">
              <a:solidFill>
                <a:srgbClr val="0070C0"/>
              </a:solidFill>
            </a:endParaRPr>
          </a:p>
          <a:p>
            <a:pPr marL="171450" indent="-171450" algn="just">
              <a:buFont typeface="Arial" panose="020B0604020202020204" pitchFamily="34" charset="0"/>
              <a:buChar char="•"/>
            </a:pPr>
            <a:r>
              <a:rPr lang="en-US" sz="1200" dirty="0">
                <a:solidFill>
                  <a:srgbClr val="0070C0"/>
                </a:solidFill>
              </a:rPr>
              <a:t>This method captures and removes twilight + moonlight contributions.</a:t>
            </a:r>
          </a:p>
        </p:txBody>
      </p:sp>
      <p:pic>
        <p:nvPicPr>
          <p:cNvPr id="14" name="Picture 13" descr="A graph of a graph showing a number of light&#10;&#10;Description automatically generated with medium confidence">
            <a:extLst>
              <a:ext uri="{FF2B5EF4-FFF2-40B4-BE49-F238E27FC236}">
                <a16:creationId xmlns:a16="http://schemas.microsoft.com/office/drawing/2014/main" id="{8C79BAE4-B99D-9E31-FC04-5099668B8485}"/>
              </a:ext>
            </a:extLst>
          </p:cNvPr>
          <p:cNvPicPr>
            <a:picLocks noChangeAspect="1"/>
          </p:cNvPicPr>
          <p:nvPr/>
        </p:nvPicPr>
        <p:blipFill>
          <a:blip r:embed="rId6"/>
          <a:stretch>
            <a:fillRect/>
          </a:stretch>
        </p:blipFill>
        <p:spPr>
          <a:xfrm>
            <a:off x="3662336" y="2095359"/>
            <a:ext cx="3612856" cy="1952896"/>
          </a:xfrm>
          <a:prstGeom prst="rect">
            <a:avLst/>
          </a:prstGeom>
        </p:spPr>
      </p:pic>
    </p:spTree>
    <p:extLst>
      <p:ext uri="{BB962C8B-B14F-4D97-AF65-F5344CB8AC3E}">
        <p14:creationId xmlns:p14="http://schemas.microsoft.com/office/powerpoint/2010/main" val="293786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0CB3-5EFA-618C-DB1F-4D3670C29B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24B01-BE71-B5A5-50E2-D81E377B9725}"/>
              </a:ext>
            </a:extLst>
          </p:cNvPr>
          <p:cNvSpPr>
            <a:spLocks noGrp="1"/>
          </p:cNvSpPr>
          <p:nvPr>
            <p:ph type="title"/>
          </p:nvPr>
        </p:nvSpPr>
        <p:spPr>
          <a:xfrm>
            <a:off x="714375" y="526778"/>
            <a:ext cx="7715251" cy="869089"/>
          </a:xfrm>
        </p:spPr>
        <p:txBody>
          <a:bodyPr/>
          <a:lstStyle/>
          <a:p>
            <a:r>
              <a:rPr lang="en-US"/>
              <a:t>Twilight Spectra correction</a:t>
            </a:r>
          </a:p>
        </p:txBody>
      </p:sp>
      <p:pic>
        <p:nvPicPr>
          <p:cNvPr id="3" name="Picture 2">
            <a:extLst>
              <a:ext uri="{FF2B5EF4-FFF2-40B4-BE49-F238E27FC236}">
                <a16:creationId xmlns:a16="http://schemas.microsoft.com/office/drawing/2014/main" id="{D7684533-2E66-B365-C3AC-D1219B6C3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84" y="2933090"/>
            <a:ext cx="8145631" cy="3139027"/>
          </a:xfrm>
          <a:prstGeom prst="rect">
            <a:avLst/>
          </a:prstGeom>
        </p:spPr>
      </p:pic>
      <p:sp>
        <p:nvSpPr>
          <p:cNvPr id="4" name="TextBox 3">
            <a:extLst>
              <a:ext uri="{FF2B5EF4-FFF2-40B4-BE49-F238E27FC236}">
                <a16:creationId xmlns:a16="http://schemas.microsoft.com/office/drawing/2014/main" id="{6270708E-4B00-5E32-2B46-5AF19327CE2F}"/>
              </a:ext>
            </a:extLst>
          </p:cNvPr>
          <p:cNvSpPr txBox="1"/>
          <p:nvPr/>
        </p:nvSpPr>
        <p:spPr>
          <a:xfrm>
            <a:off x="225165" y="1841313"/>
            <a:ext cx="8532233" cy="646331"/>
          </a:xfrm>
          <a:prstGeom prst="rect">
            <a:avLst/>
          </a:prstGeom>
          <a:noFill/>
        </p:spPr>
        <p:txBody>
          <a:bodyPr wrap="square">
            <a:spAutoFit/>
          </a:bodyPr>
          <a:lstStyle/>
          <a:p>
            <a:pPr marL="285750" indent="-285750">
              <a:buFont typeface="Arial" panose="020B0604020202020204" pitchFamily="34" charset="0"/>
              <a:buChar char="•"/>
            </a:pPr>
            <a:r>
              <a:rPr lang="en-US" sz="1800" b="0" i="1" u="none" strike="noStrike" kern="1200" dirty="0">
                <a:solidFill>
                  <a:srgbClr val="0070C0"/>
                </a:solidFill>
                <a:effectLst/>
                <a:latin typeface="+mn-lt"/>
                <a:ea typeface="+mn-ea"/>
                <a:cs typeface="+mn-cs"/>
              </a:rPr>
              <a:t>the VIS The VIS map remains clear, and the UV map shows noticeably reduced background noise</a:t>
            </a:r>
            <a:endParaRPr lang="en-US" i="1" dirty="0">
              <a:solidFill>
                <a:srgbClr val="0070C0"/>
              </a:solidFill>
            </a:endParaRPr>
          </a:p>
        </p:txBody>
      </p:sp>
    </p:spTree>
    <p:extLst>
      <p:ext uri="{BB962C8B-B14F-4D97-AF65-F5344CB8AC3E}">
        <p14:creationId xmlns:p14="http://schemas.microsoft.com/office/powerpoint/2010/main" val="208421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0CB6-3FF9-0B9D-ACB4-C2A081D51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7A290-22BD-DF45-0676-DB961387C8EB}"/>
              </a:ext>
            </a:extLst>
          </p:cNvPr>
          <p:cNvSpPr>
            <a:spLocks noGrp="1"/>
          </p:cNvSpPr>
          <p:nvPr>
            <p:ph type="title"/>
          </p:nvPr>
        </p:nvSpPr>
        <p:spPr>
          <a:xfrm>
            <a:off x="714375" y="526778"/>
            <a:ext cx="7715251" cy="869089"/>
          </a:xfrm>
        </p:spPr>
        <p:txBody>
          <a:bodyPr>
            <a:normAutofit fontScale="90000"/>
          </a:bodyPr>
          <a:lstStyle/>
          <a:p>
            <a:r>
              <a:rPr lang="en-US" sz="3600" i="1" dirty="0">
                <a:latin typeface="Helvetica" pitchFamily="2" charset="0"/>
              </a:rPr>
              <a:t>Pixel-by-Pixel Comparison: TEMPO vs. VIIRS Black Marble</a:t>
            </a:r>
            <a:endParaRPr lang="en-US" sz="3600" dirty="0">
              <a:latin typeface="Helvetica" pitchFamily="2" charset="0"/>
            </a:endParaRPr>
          </a:p>
        </p:txBody>
      </p:sp>
      <p:pic>
        <p:nvPicPr>
          <p:cNvPr id="18" name="Picture 17">
            <a:extLst>
              <a:ext uri="{FF2B5EF4-FFF2-40B4-BE49-F238E27FC236}">
                <a16:creationId xmlns:a16="http://schemas.microsoft.com/office/drawing/2014/main" id="{4055C47E-E52E-B3DE-8C4A-476796CAE2B9}"/>
              </a:ext>
            </a:extLst>
          </p:cNvPr>
          <p:cNvPicPr>
            <a:picLocks noChangeAspect="1"/>
          </p:cNvPicPr>
          <p:nvPr/>
        </p:nvPicPr>
        <p:blipFill>
          <a:blip r:embed="rId2"/>
          <a:stretch>
            <a:fillRect/>
          </a:stretch>
        </p:blipFill>
        <p:spPr>
          <a:xfrm>
            <a:off x="2786946" y="4012587"/>
            <a:ext cx="3058512" cy="2354329"/>
          </a:xfrm>
          <a:prstGeom prst="rect">
            <a:avLst/>
          </a:prstGeom>
        </p:spPr>
      </p:pic>
      <p:pic>
        <p:nvPicPr>
          <p:cNvPr id="5" name="Picture 4">
            <a:extLst>
              <a:ext uri="{FF2B5EF4-FFF2-40B4-BE49-F238E27FC236}">
                <a16:creationId xmlns:a16="http://schemas.microsoft.com/office/drawing/2014/main" id="{DBD07606-0AB0-AC0D-AFDD-093E9F8DB29A}"/>
              </a:ext>
            </a:extLst>
          </p:cNvPr>
          <p:cNvPicPr>
            <a:picLocks noChangeAspect="1"/>
          </p:cNvPicPr>
          <p:nvPr/>
        </p:nvPicPr>
        <p:blipFill>
          <a:blip r:embed="rId3"/>
          <a:stretch>
            <a:fillRect/>
          </a:stretch>
        </p:blipFill>
        <p:spPr>
          <a:xfrm>
            <a:off x="5860806" y="3905956"/>
            <a:ext cx="3117218" cy="2460961"/>
          </a:xfrm>
          <a:prstGeom prst="rect">
            <a:avLst/>
          </a:prstGeom>
        </p:spPr>
      </p:pic>
      <p:pic>
        <p:nvPicPr>
          <p:cNvPr id="7" name="Picture 6">
            <a:extLst>
              <a:ext uri="{FF2B5EF4-FFF2-40B4-BE49-F238E27FC236}">
                <a16:creationId xmlns:a16="http://schemas.microsoft.com/office/drawing/2014/main" id="{52C1EEB1-BA78-505D-47EC-3D9F014BD94B}"/>
              </a:ext>
            </a:extLst>
          </p:cNvPr>
          <p:cNvPicPr>
            <a:picLocks noChangeAspect="1"/>
          </p:cNvPicPr>
          <p:nvPr/>
        </p:nvPicPr>
        <p:blipFill>
          <a:blip r:embed="rId4"/>
          <a:stretch>
            <a:fillRect/>
          </a:stretch>
        </p:blipFill>
        <p:spPr>
          <a:xfrm>
            <a:off x="5845458" y="1444996"/>
            <a:ext cx="3196284" cy="2460961"/>
          </a:xfrm>
          <a:prstGeom prst="rect">
            <a:avLst/>
          </a:prstGeom>
        </p:spPr>
      </p:pic>
      <p:pic>
        <p:nvPicPr>
          <p:cNvPr id="10" name="Picture 9">
            <a:extLst>
              <a:ext uri="{FF2B5EF4-FFF2-40B4-BE49-F238E27FC236}">
                <a16:creationId xmlns:a16="http://schemas.microsoft.com/office/drawing/2014/main" id="{C57DEB28-564A-E369-44B0-D6BCC4EC5CB6}"/>
              </a:ext>
            </a:extLst>
          </p:cNvPr>
          <p:cNvPicPr>
            <a:picLocks noChangeAspect="1"/>
          </p:cNvPicPr>
          <p:nvPr/>
        </p:nvPicPr>
        <p:blipFill>
          <a:blip r:embed="rId5"/>
          <a:srcRect l="1863" r="66375" b="47452"/>
          <a:stretch>
            <a:fillRect/>
          </a:stretch>
        </p:blipFill>
        <p:spPr>
          <a:xfrm>
            <a:off x="2749685" y="1444996"/>
            <a:ext cx="3095773" cy="2567592"/>
          </a:xfrm>
          <a:prstGeom prst="rect">
            <a:avLst/>
          </a:prstGeom>
        </p:spPr>
      </p:pic>
      <p:sp>
        <p:nvSpPr>
          <p:cNvPr id="3" name="TextBox 2">
            <a:extLst>
              <a:ext uri="{FF2B5EF4-FFF2-40B4-BE49-F238E27FC236}">
                <a16:creationId xmlns:a16="http://schemas.microsoft.com/office/drawing/2014/main" id="{1C900260-B374-90BA-AE0C-90EFA1EDD84F}"/>
              </a:ext>
            </a:extLst>
          </p:cNvPr>
          <p:cNvSpPr txBox="1"/>
          <p:nvPr/>
        </p:nvSpPr>
        <p:spPr>
          <a:xfrm>
            <a:off x="102258" y="2206487"/>
            <a:ext cx="2435534" cy="3046988"/>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solidFill>
                  <a:srgbClr val="0070C0"/>
                </a:solidFill>
              </a:rPr>
              <a:t>Differences arise from sensor wavelength ranges, spectral response functions, and observation times.</a:t>
            </a:r>
          </a:p>
          <a:p>
            <a:pPr marL="285750" indent="-285750" algn="just">
              <a:buFont typeface="Arial" panose="020B0604020202020204" pitchFamily="34" charset="0"/>
              <a:buChar char="•"/>
            </a:pPr>
            <a:endParaRPr lang="en-US" sz="1200" dirty="0">
              <a:solidFill>
                <a:srgbClr val="0070C0"/>
              </a:solidFill>
            </a:endParaRPr>
          </a:p>
          <a:p>
            <a:pPr marL="285750" indent="-285750" algn="just">
              <a:buFont typeface="Arial" panose="020B0604020202020204" pitchFamily="34" charset="0"/>
              <a:buChar char="•"/>
            </a:pPr>
            <a:endParaRPr lang="en-US" sz="1200" dirty="0">
              <a:solidFill>
                <a:srgbClr val="0070C0"/>
              </a:solidFill>
            </a:endParaRPr>
          </a:p>
          <a:p>
            <a:pPr marL="285750" indent="-285750" algn="just">
              <a:buFont typeface="Arial" panose="020B0604020202020204" pitchFamily="34" charset="0"/>
              <a:buChar char="•"/>
            </a:pPr>
            <a:endParaRPr lang="en-US" sz="1200" dirty="0">
              <a:solidFill>
                <a:srgbClr val="0070C0"/>
              </a:solidFill>
            </a:endParaRPr>
          </a:p>
          <a:p>
            <a:pPr algn="just"/>
            <a:endParaRPr lang="en-US" sz="1200" dirty="0">
              <a:solidFill>
                <a:srgbClr val="0070C0"/>
              </a:solidFill>
            </a:endParaRPr>
          </a:p>
          <a:p>
            <a:pPr marL="285750" indent="-285750" algn="just">
              <a:buFont typeface="Arial" panose="020B0604020202020204" pitchFamily="34" charset="0"/>
              <a:buChar char="•"/>
            </a:pPr>
            <a:r>
              <a:rPr lang="en-US" sz="1200" dirty="0">
                <a:solidFill>
                  <a:srgbClr val="0070C0"/>
                </a:solidFill>
              </a:rPr>
              <a:t>Variations in light-source composition further affect results (e.g., high-pressure sodium lamps emit at ~820 nm, outside TEMPO’s range but within DNB’s, leading to higher Black Marble signals).</a:t>
            </a:r>
          </a:p>
          <a:p>
            <a:pPr marL="285750" indent="-285750" algn="just">
              <a:buFont typeface="Arial" panose="020B0604020202020204" pitchFamily="34" charset="0"/>
              <a:buChar char="•"/>
            </a:pPr>
            <a:endParaRPr lang="en-US" sz="1200" dirty="0">
              <a:solidFill>
                <a:srgbClr val="0070C0"/>
              </a:solidFill>
            </a:endParaRPr>
          </a:p>
        </p:txBody>
      </p:sp>
    </p:spTree>
    <p:extLst>
      <p:ext uri="{BB962C8B-B14F-4D97-AF65-F5344CB8AC3E}">
        <p14:creationId xmlns:p14="http://schemas.microsoft.com/office/powerpoint/2010/main" val="123571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C39C5-15A2-E9C3-7564-E154C3D1F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22B2C-0019-F0A2-B812-DD300418BC76}"/>
              </a:ext>
            </a:extLst>
          </p:cNvPr>
          <p:cNvSpPr>
            <a:spLocks noGrp="1"/>
          </p:cNvSpPr>
          <p:nvPr>
            <p:ph type="title"/>
          </p:nvPr>
        </p:nvSpPr>
        <p:spPr>
          <a:xfrm>
            <a:off x="714375" y="526778"/>
            <a:ext cx="7715251" cy="869089"/>
          </a:xfrm>
        </p:spPr>
        <p:txBody>
          <a:bodyPr/>
          <a:lstStyle/>
          <a:p>
            <a:r>
              <a:rPr lang="en-US" sz="3600" i="1">
                <a:latin typeface="Helvetica" pitchFamily="2" charset="0"/>
              </a:rPr>
              <a:t>TEMPO vs. ISS Astronaut Photo</a:t>
            </a:r>
            <a:endParaRPr lang="en-US" sz="3600">
              <a:latin typeface="Helvetica" pitchFamily="2" charset="0"/>
            </a:endParaRPr>
          </a:p>
        </p:txBody>
      </p:sp>
      <p:grpSp>
        <p:nvGrpSpPr>
          <p:cNvPr id="12" name="Group 11">
            <a:extLst>
              <a:ext uri="{FF2B5EF4-FFF2-40B4-BE49-F238E27FC236}">
                <a16:creationId xmlns:a16="http://schemas.microsoft.com/office/drawing/2014/main" id="{68299695-BE12-A102-DAF0-C33EDC758560}"/>
              </a:ext>
            </a:extLst>
          </p:cNvPr>
          <p:cNvGrpSpPr/>
          <p:nvPr/>
        </p:nvGrpSpPr>
        <p:grpSpPr>
          <a:xfrm>
            <a:off x="310884" y="2106734"/>
            <a:ext cx="8640374" cy="3643202"/>
            <a:chOff x="3551625" y="8993"/>
            <a:chExt cx="8640374" cy="3643202"/>
          </a:xfrm>
        </p:grpSpPr>
        <p:pic>
          <p:nvPicPr>
            <p:cNvPr id="13" name="Picture 12">
              <a:extLst>
                <a:ext uri="{FF2B5EF4-FFF2-40B4-BE49-F238E27FC236}">
                  <a16:creationId xmlns:a16="http://schemas.microsoft.com/office/drawing/2014/main" id="{6EB6808E-3BCA-F40A-2BCC-CCEA7B7C1E98}"/>
                </a:ext>
              </a:extLst>
            </p:cNvPr>
            <p:cNvPicPr>
              <a:picLocks noChangeAspect="1"/>
            </p:cNvPicPr>
            <p:nvPr/>
          </p:nvPicPr>
          <p:blipFill>
            <a:blip r:embed="rId2"/>
            <a:stretch>
              <a:fillRect/>
            </a:stretch>
          </p:blipFill>
          <p:spPr>
            <a:xfrm>
              <a:off x="8123272" y="8993"/>
              <a:ext cx="4068727" cy="3643202"/>
            </a:xfrm>
            <a:prstGeom prst="rect">
              <a:avLst/>
            </a:prstGeom>
          </p:spPr>
        </p:pic>
        <p:sp>
          <p:nvSpPr>
            <p:cNvPr id="14" name="TextBox 13">
              <a:extLst>
                <a:ext uri="{FF2B5EF4-FFF2-40B4-BE49-F238E27FC236}">
                  <a16:creationId xmlns:a16="http://schemas.microsoft.com/office/drawing/2014/main" id="{71B5CC27-29B0-4F19-2A0F-87685F919C03}"/>
                </a:ext>
              </a:extLst>
            </p:cNvPr>
            <p:cNvSpPr txBox="1"/>
            <p:nvPr/>
          </p:nvSpPr>
          <p:spPr>
            <a:xfrm>
              <a:off x="6874544" y="97073"/>
              <a:ext cx="1322422" cy="369332"/>
            </a:xfrm>
            <a:prstGeom prst="rect">
              <a:avLst/>
            </a:prstGeom>
            <a:noFill/>
          </p:spPr>
          <p:txBody>
            <a:bodyPr wrap="square" rtlCol="0">
              <a:spAutoFit/>
            </a:bodyPr>
            <a:lstStyle/>
            <a:p>
              <a:r>
                <a:rPr lang="en-US"/>
                <a:t>RGB image</a:t>
              </a:r>
            </a:p>
          </p:txBody>
        </p:sp>
        <p:pic>
          <p:nvPicPr>
            <p:cNvPr id="15" name="Picture 14" descr="A satellite view of a city&#10;&#10;Description automatically generated">
              <a:extLst>
                <a:ext uri="{FF2B5EF4-FFF2-40B4-BE49-F238E27FC236}">
                  <a16:creationId xmlns:a16="http://schemas.microsoft.com/office/drawing/2014/main" id="{3A3ED1F0-0BA3-5B5C-302C-8C90620C6B77}"/>
                </a:ext>
              </a:extLst>
            </p:cNvPr>
            <p:cNvPicPr>
              <a:picLocks noChangeAspect="1"/>
            </p:cNvPicPr>
            <p:nvPr/>
          </p:nvPicPr>
          <p:blipFill>
            <a:blip r:embed="rId3"/>
            <a:stretch>
              <a:fillRect/>
            </a:stretch>
          </p:blipFill>
          <p:spPr>
            <a:xfrm>
              <a:off x="3551625" y="1042663"/>
              <a:ext cx="4068728" cy="2317728"/>
            </a:xfrm>
            <a:prstGeom prst="rect">
              <a:avLst/>
            </a:prstGeom>
          </p:spPr>
        </p:pic>
        <p:sp>
          <p:nvSpPr>
            <p:cNvPr id="16" name="Rectangle 15">
              <a:extLst>
                <a:ext uri="{FF2B5EF4-FFF2-40B4-BE49-F238E27FC236}">
                  <a16:creationId xmlns:a16="http://schemas.microsoft.com/office/drawing/2014/main" id="{CBC7DB82-0EBB-559C-B5C3-E26C5263104A}"/>
                </a:ext>
              </a:extLst>
            </p:cNvPr>
            <p:cNvSpPr/>
            <p:nvPr/>
          </p:nvSpPr>
          <p:spPr>
            <a:xfrm>
              <a:off x="9063989" y="1330036"/>
              <a:ext cx="1576301" cy="1033153"/>
            </a:xfrm>
            <a:prstGeom prst="rect">
              <a:avLst/>
            </a:prstGeom>
            <a:noFill/>
            <a:ln w="285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cxnSp>
          <p:nvCxnSpPr>
            <p:cNvPr id="17" name="Straight Connector 16">
              <a:extLst>
                <a:ext uri="{FF2B5EF4-FFF2-40B4-BE49-F238E27FC236}">
                  <a16:creationId xmlns:a16="http://schemas.microsoft.com/office/drawing/2014/main" id="{4E8F9A1F-1A53-C615-A100-F951785BE3B1}"/>
                </a:ext>
              </a:extLst>
            </p:cNvPr>
            <p:cNvCxnSpPr/>
            <p:nvPr/>
          </p:nvCxnSpPr>
          <p:spPr>
            <a:xfrm flipH="1" flipV="1">
              <a:off x="6096000" y="795647"/>
              <a:ext cx="2967989" cy="534389"/>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02F62F-35F3-657A-93EF-D1CEDC6C3386}"/>
                </a:ext>
              </a:extLst>
            </p:cNvPr>
            <p:cNvCxnSpPr>
              <a:cxnSpLocks/>
            </p:cNvCxnSpPr>
            <p:nvPr/>
          </p:nvCxnSpPr>
          <p:spPr>
            <a:xfrm flipH="1">
              <a:off x="6757060" y="2353425"/>
              <a:ext cx="2306928" cy="1239834"/>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13C442C-C4EB-41A9-51FE-8C64FF692742}"/>
                </a:ext>
              </a:extLst>
            </p:cNvPr>
            <p:cNvSpPr/>
            <p:nvPr/>
          </p:nvSpPr>
          <p:spPr>
            <a:xfrm>
              <a:off x="9987147" y="1642166"/>
              <a:ext cx="653143" cy="570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4F7F4F-6A43-1D00-704B-2BF1C3F404C5}"/>
                </a:ext>
              </a:extLst>
            </p:cNvPr>
            <p:cNvSpPr/>
            <p:nvPr/>
          </p:nvSpPr>
          <p:spPr>
            <a:xfrm>
              <a:off x="6430487" y="1894095"/>
              <a:ext cx="653143" cy="570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73B9EB2-73EE-17C5-D75D-F8055769A247}"/>
                </a:ext>
              </a:extLst>
            </p:cNvPr>
            <p:cNvSpPr/>
            <p:nvPr/>
          </p:nvSpPr>
          <p:spPr>
            <a:xfrm>
              <a:off x="4932846" y="2068417"/>
              <a:ext cx="653143" cy="570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0417F4C-DA48-D029-A6F3-17AB132EF980}"/>
                </a:ext>
              </a:extLst>
            </p:cNvPr>
            <p:cNvSpPr/>
            <p:nvPr/>
          </p:nvSpPr>
          <p:spPr>
            <a:xfrm>
              <a:off x="9198997" y="1783409"/>
              <a:ext cx="653143" cy="570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701313"/>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8121f2-36fd-496c-a018-ec84957cd2dc">
      <Terms xmlns="http://schemas.microsoft.com/office/infopath/2007/PartnerControls"/>
    </lcf76f155ced4ddcb4097134ff3c332f>
    <_Flow_SignoffStatus xmlns="8c8121f2-36fd-496c-a018-ec84957cd2dc" xsi:nil="true"/>
    <TaxCatchAll xmlns="3c51fa29-606f-4350-85b4-2ca1140123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3D41089251B4BADC934EFBD69F7D9" ma:contentTypeVersion="22" ma:contentTypeDescription="Create a new document." ma:contentTypeScope="" ma:versionID="cabc0a35dbbfe8025939d74c59195f3c">
  <xsd:schema xmlns:xsd="http://www.w3.org/2001/XMLSchema" xmlns:xs="http://www.w3.org/2001/XMLSchema" xmlns:p="http://schemas.microsoft.com/office/2006/metadata/properties" xmlns:ns2="3c51fa29-606f-4350-85b4-2ca114012381" xmlns:ns3="8c8121f2-36fd-496c-a018-ec84957cd2dc" targetNamespace="http://schemas.microsoft.com/office/2006/metadata/properties" ma:root="true" ma:fieldsID="a844d807bc3b65983d2db5fd3cc67445" ns2:_="" ns3:_="">
    <xsd:import namespace="3c51fa29-606f-4350-85b4-2ca114012381"/>
    <xsd:import namespace="8c8121f2-36fd-496c-a018-ec84957cd2d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1fa29-606f-4350-85b4-2ca1140123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b66ffdae-5e2a-45d1-90e0-cbaabb36e8df}" ma:internalName="TaxCatchAll" ma:showField="CatchAllData" ma:web="3c51fa29-606f-4350-85b4-2ca1140123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c8121f2-36fd-496c-a018-ec84957cd2d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2.xml><?xml version="1.0" encoding="utf-8"?>
<ds:datastoreItem xmlns:ds="http://schemas.openxmlformats.org/officeDocument/2006/customXml" ds:itemID="{097FFD54-27B0-415C-8654-D843242BD071}">
  <ds:schemaRefs>
    <ds:schemaRef ds:uri="http://purl.org/dc/elements/1.1/"/>
    <ds:schemaRef ds:uri="http://www.w3.org/XML/1998/namespace"/>
    <ds:schemaRef ds:uri="http://schemas.microsoft.com/office/2006/documentManagement/types"/>
    <ds:schemaRef ds:uri="http://schemas.microsoft.com/office/2006/metadata/properties"/>
    <ds:schemaRef ds:uri="8c8121f2-36fd-496c-a018-ec84957cd2dc"/>
    <ds:schemaRef ds:uri="http://schemas.microsoft.com/office/infopath/2007/PartnerControls"/>
    <ds:schemaRef ds:uri="http://purl.org/dc/terms/"/>
    <ds:schemaRef ds:uri="http://purl.org/dc/dcmitype/"/>
    <ds:schemaRef ds:uri="http://schemas.openxmlformats.org/package/2006/metadata/core-properties"/>
    <ds:schemaRef ds:uri="3c51fa29-606f-4350-85b4-2ca114012381"/>
  </ds:schemaRefs>
</ds:datastoreItem>
</file>

<file path=customXml/itemProps3.xml><?xml version="1.0" encoding="utf-8"?>
<ds:datastoreItem xmlns:ds="http://schemas.openxmlformats.org/officeDocument/2006/customXml" ds:itemID="{A2F3E55C-A0E1-4A9A-8D5A-9657420F0E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51fa29-606f-4350-85b4-2ca114012381"/>
    <ds:schemaRef ds:uri="8c8121f2-36fd-496c-a018-ec84957cd2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936</TotalTime>
  <Words>1881</Words>
  <Application>Microsoft Macintosh PowerPoint</Application>
  <PresentationFormat>On-screen Show (4:3)</PresentationFormat>
  <Paragraphs>212</Paragraphs>
  <Slides>36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Cambria Math</vt:lpstr>
      <vt:lpstr>Helvetica</vt:lpstr>
      <vt:lpstr>Roboto</vt:lpstr>
      <vt:lpstr>Roboto Black</vt:lpstr>
      <vt:lpstr>Times New Roman</vt:lpstr>
      <vt:lpstr>Wingdings</vt:lpstr>
      <vt:lpstr>Office Theme</vt:lpstr>
      <vt:lpstr>TEMPO Nighttime Light: From First comparison with VIIRS-DNB and ISS Astronaut Photo to Circadian Stimulus</vt:lpstr>
      <vt:lpstr>Why Nighttime data is important?</vt:lpstr>
      <vt:lpstr>Scattering angle correction</vt:lpstr>
      <vt:lpstr>Scattering angle correction</vt:lpstr>
      <vt:lpstr>Twilight Spectra correction</vt:lpstr>
      <vt:lpstr>PowerPoint Presentation</vt:lpstr>
      <vt:lpstr>Twilight Spectra correction</vt:lpstr>
      <vt:lpstr>Pixel-by-Pixel Comparison: TEMPO vs. VIIRS Black Marble</vt:lpstr>
      <vt:lpstr>TEMPO vs. ISS Astronaut Photo</vt:lpstr>
      <vt:lpstr>Circadian light model</vt:lpstr>
      <vt:lpstr>Circadian light map</vt:lpstr>
      <vt:lpstr>Summary</vt:lpstr>
      <vt:lpstr>Thank you</vt:lpstr>
      <vt:lpstr>Twilight Spectra correction</vt:lpstr>
      <vt:lpstr>Scattering angle correction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Xue, Zhixin</cp:lastModifiedBy>
  <cp:revision>3</cp:revision>
  <dcterms:created xsi:type="dcterms:W3CDTF">2020-01-21T18:13:39Z</dcterms:created>
  <dcterms:modified xsi:type="dcterms:W3CDTF">2025-08-21T07:03:27Z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0x010100B633D41089251B4BADC934EFBD69F7D9</vt:lpwstr>
  </property>
  <property fmtid="{D5CDD505-2E9C-101B-9397-08002B2CF9AE}" pid="3" name="MediaServiceImageTags">
    <vt:lpwstr/>
  </property>
</Properties>
</file>