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ECE6"/>
    <a:srgbClr val="13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6T21:45:22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11379 1231 24408,'-4'48'0,"-9"1"0,-9-1 0,-9 0 0,-8-1 0,-9 0 0,-8 0 0,-9-1 0,-8 0 0,-9-1 0,-7-1 0,-9 0 0,-7-2 0,-8 0 0,-7-1 0,-8-1 0,-7-2 0,-7-1 0,-6 0 0,-7-3 0,-6 0 0,-6-2 0,-6-1 0,-5-2 0,-5-1 0,-5-2 0,-5-2 0,-4-1 0,-4-2 0,-4-2 0,-3-1 0,-3-2 0,-3-2 0,-2-2 0,-2-2 0,-2-1 0,-1-3 0,-2-1 0,0-2 0,0-2 0,0-2 0,0-2 0,0-2 0,2-1 0,1-3 0,2-1 0,2-2 0,2-2 0,3-2 0,3-2 0,3-1 0,4-2 0,4-2 0,4-1 0,5-2 0,5-2 0,5-1 0,5-2 0,6-1 0,6-2 0,6 0 0,7-3 0,6 0 0,7-1 0,7-2 0,8-1 0,7-1 0,8 0 0,7-2 0,9 0 0,7-1 0,9-1 0,8 0 0,9-1 0,8 0 0,9 0 0,8-1 0,9 0 0,9-1 0,9 1 0,8 0 0,9-1 0,9 1 0,9 0 0,8 1 0,9 0 0,8 0 0,9 1 0,8 0 0,9 1 0,7 1 0,9 0 0,7 2 0,8 0 0,7 1 0,8 1 0,7 2 0,7 1 0,6 0 0,7 3 0,6 0 0,6 2 0,6 1 0,5 2 0,5 1 0,5 2 0,5 2 0,4 1 0,4 2 0,4 2 0,3 1 0,3 2 0,3 2 0,2 2 0,2 2 0,2 1 0,1 3 0,2 1 0,0 2 0,0 2 0,0 2 0,0 2 0,0 2 0,-2 1 0,-1 3 0,-2 1 0,-2 2 0,-2 2 0,-3 2 0,-3 2 0,-3 1 0,-4 2 0,-4 2 0,-4 1 0,-5 2 0,-5 2 0,-5 1 0,-5 2 0,-6 1 0,-6 2 0,-6 0 0,-7 3 0,-6 0 0,-7 1 0,-7 2 0,-8 1 0,-7 1 0,-8 0 0,-7 2 0,-9 0 0,-7 1 0,-9 1 0,-8 0 0,-9 1 0,-8 0 0,-9 0 0,-8 1 0,-9 0 0,-9 1 0,-9-1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6T21:45:31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1215 24575,'2'0'0,"1"0"0,-1 0 0,0 0 0,0-1 0,0 1 0,0 0 0,0-1 0,0 1 0,0 0 0,-1-1 0,1 1 0,0-1 0,-1 1 0,1-1 0,-1 1 0,2-1 0,26-12 0,-17 8 0,132-63 0,-72 32 0,-49 24 0,-2-1 0,-1 1 0,13-15 0,-16 14 0,-1 2 0,1 1 0,2 0 0,1 0 0,29-10 0,-18 7 0,29-16 0,-51 24 0,-1 0 0,-1 0 0,0 0 0,-2 0 0,0 0 0,-1-1 0,3-6 0,-5 7 0,1-1 0,0 1 0,2 0 0,0 0 0,0-1 0,2 1 0,12-7 0,-12 9 0,0-1 0,0 1 0,1 0 0,0 0 0,0 1 0,1-1 0,1 0 0,-1 1 0,2 0 0,-1-1 0,18-2 0,41-5 0,-41 7 0,0-1 0,-1-1 0,0 1 0,-1-2 0,-1 1 0,35-10 0,11-10 0,-54 18 0,2 1 0,0-1 0,1 1 0,1 0 0,43-9 0,105-13 0,-69 12 0,135-29 0,-203 38 0,4-2 0,1 1 0,1 0 0,1 1 0,1 0 0,86-9 0,325-29 0,-297 32 0,-114 10 0,-1 0 0,0 0 0,-1-1 0,64-10 0,-55 6 0,-2-1 0,73-19 0,-102 24 0,0 1 0,1 0 0,0 0 0,1 0 0,0 1 0,0 0 0,1 0 0,0 0 0,38-2 0,39-3 0,-24-1 0,106-17 0,-124 17 0,0 0 0,2 1 0,0 1 0,84-6 0,240-15 0,18-1 0,-285 21 0,185-2 0,-187 8 0,538-9 0,-605 7 0,-1 0 0,0 0 0,0-1 0,-1 0 0,48-8 0,-37 4 0,0 2 0,80-6 0,46 1 0,-60 5 0,133-14 0,-198 14 0,-33 4 0,0-1 0,0 1 0,1 1 0,0-1 0,32 0 0,64 2 0,-74 0 0,1 0 0,-1-1 0,58-3 0,-39 1 0,41-4 0,-95 6 0,0 0 0,-1 0 0,1 0 0,-1 0 0,1-1 0,-1 1 0,0-1 0,12-3 0,-20 5 0,1 0 0,-1 0 0,1 0 0,-1 0 0,0 0 0,1-1 0,-1 1 0,1 0 0,-1 0 0,0 0 0,1 0 0,-1 0 0,0 0 0,0-1 0,1 1 0,-1 0 0,0 0 0,0 0 0,0 0 0,0-1 0,1 1 0,-1 0 0,0 0 0,0 0 0,0 0 0,0-1 0,0 1 0,0 0 0,-1 0 0,1 0 0,0 0 0,0-1 0,0 1 0,0 0 0,-1 0 0,1 0 0,0 0 0,-1-1 0,1 1 0,0 0 0,-1 0 0,1 0 0,0 0 0,-1 0 0,1 0 0,-1-1 0,1 1 0,-1 0 0,1 0 0,-1 0 0,1 0 0,-1 0 0,1 0 0,-1 0 0,1 0 0,-2 0 0,-32-3 0,34 3 0,-96-2 0,72 2 0,0 0 0,0-1 0,0 0 0,0 0 0,0-1 0,1 0 0,-26-3 0,30 3 0,0 0 0,0 0 0,-1 0 0,1 1 0,-32-2 0,-101 2 0,91 0 0,-394 1 0,734 2 0,-214-1 0,0 1 0,-1 1 0,63 5 0,-65-3 0,0-2 0,1-1 0,0 0 0,0-1 0,68-2 0,-43 1 0,-77 0 0,-1 0 0,0 0 0,0 1 0,0-1 0,0 1 0,0 0 0,11 2 0,-19-3 0,0 0 0,0 0 0,0 1 0,0-1 0,-1 0 0,1 1 0,0-1 0,-1 1 0,1-1 0,-1 1 0,1-1 0,-1 1 0,0-1 0,0 1 0,0-1 0,0 1 0,1 0 0,-1 0 0,-1-1 0,0 1 0,0 0 0,0-1 0,-1 1 0,1 0 0,0-1 0,-1 1 0,1 0 0,-1-1 0,0 1 0,0 0 0,0-1 0,0 1 0,0-1 0,0 1 0,0-1 0,-1 1 0,1-1 0,0 1 0,-3 0 0,-6 1 0,-1 1 0,0-1 0,0 0 0,-1 0 0,0 0 0,0 0 0,0-1 0,-1 1 0,-22 0 0,-35 6 0,41-4 0,0 1 0,1 0 0,0 1 0,2-1 0,-36 11 0,-117 40 0,106-32 0,9-5 296,-34 12-1957,79-23-5165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0636F-E601-4B23-BB37-4E5F2C86B3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79231-10DF-4D9A-88FE-80C65D9ED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Tough questions for a hyperspectral instrument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79231-10DF-4D9A-88FE-80C65D9ED3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9E6CC-5F84-5F6B-C46E-36FAFABF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D37A4-86BF-F98F-DE77-D0DFCFCF0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AAC03-D2BB-D1FF-D173-5798ACED5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Tough questions for a hyperspectral instrument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279AF-2256-0867-A44C-FF5373250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79231-10DF-4D9A-88FE-80C65D9ED3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5B20-59AC-1A42-9E73-F0C82EF94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E63E8-46B3-B8A0-6E3E-E82D84342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096D-B8CF-0FD0-B1AB-837CA6A7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377CB-C35B-F24E-F990-FCC5AE30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68BB5-670C-C140-2A7B-021727BA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6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9369-79C2-F929-520E-8142CAD6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26752-F040-9BFE-4E7F-BD7331853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7BA18-A84B-4000-DA6F-95484CA6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66EF0-D268-496B-39B3-190FCE12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7F08D-0433-04A6-B7BF-48CA93F7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4E720-36C5-AE77-53DF-0D7500198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ACBA5-2822-76B5-2431-D02B816FA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3155-772D-9BE3-D405-D194A658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5505E-7AB0-35BB-EDD8-B63BC53F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DD332-59B4-154D-6515-0B0BC72B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C2C4-20F2-F704-5FEA-D67900C3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6BB9-3783-8D20-4866-61FCEB0B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D584A-40A6-B9A0-4564-7053777A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95FC-30D0-FC0A-3339-BAF85A9C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B7642-E33F-7C7D-1797-EADCBEE9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F6E8-F91A-7599-72C5-6A3E8E25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68BFF-3F70-694E-4F34-5554F083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A2A30-C910-7868-73E6-083941B0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0C811-6650-F2F2-A8E1-D7C3117E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A6AE1-F1FF-3311-F914-7BFCFFA9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7724-5007-9335-9E27-0E454B07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A875-FB24-A40B-C6DD-D5808490B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0E0B8-9E81-9DFD-A600-E0D59F2E2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C2BCE-0CDD-6A3A-372F-DA434836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C549F-AAD9-EB1B-AD3E-31F0BBB4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76EC2-D101-3533-A108-5ACE1FB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07AC-A020-084C-41AF-74EC0880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2DB0F-2C22-04F3-1A5D-7AB80881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CF919-1696-6A0A-C2BE-B8A538B9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933AF-EA27-0372-315B-A197F6B79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2355A-1B57-C7AA-A023-11DDDB4DF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DE420-1985-297A-D27F-EAFA3235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17583-4545-F378-A85A-E65D05E2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26633-EE00-B194-DDC5-3BAA4699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4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0627-82DA-2349-8367-CF7A7E8B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FBA60-1863-3BDF-1FCB-8B234C91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416F6-46DB-AD25-CBE5-3290A56F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A29F-8667-79AF-6FA4-0476CF07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4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46C55-E684-61A7-A63D-F708EC8C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76261-44FF-6BB1-41E7-36956965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19FD7-1C62-0844-2455-800D5016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FC3C-805F-25B3-A844-568235B3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DC02-1CCF-477C-1F31-675E87F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CD816-4568-BB99-35F4-91E1307E5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50F5-72C6-D959-E7D4-C344082B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F848E-559E-0B4D-79DB-FD14B1DF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AC9CB-A265-80BC-1196-205B0EC6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AEA-7508-88B3-49EB-1025D4FF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05B11-BEE8-31FC-717A-C7289F1AF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6BFE0-E1EE-B0FB-40CC-366E9D3AE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7A111-736B-FBE4-B9E9-C9F37DB1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66F39-F5B8-5331-4705-CD3E9FD6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A464C-3005-E0DB-3916-A3D8AED0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B08D2-D57C-6A86-FEF6-C925C6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44FA9-0B69-2F8E-B7F1-6B838D0F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BDA5-AA20-6C24-566F-ECC21796D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072C6F-F22B-4522-AF54-010608D4B74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3A10-1098-4B70-2460-EACF23136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4DD3-31B2-E31B-9AF5-60DEAE323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074A3-C22E-4FDA-A075-6245A23E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0C0829-4218-EE4C-180C-E7A866A9B7A2}"/>
              </a:ext>
            </a:extLst>
          </p:cNvPr>
          <p:cNvSpPr txBox="1"/>
          <p:nvPr/>
        </p:nvSpPr>
        <p:spPr>
          <a:xfrm>
            <a:off x="592701" y="792897"/>
            <a:ext cx="11144250" cy="1330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TEMPO at </a:t>
            </a:r>
            <a:r>
              <a:rPr lang="en-US" sz="3600" b="1" kern="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Night: </a:t>
            </a:r>
            <a:r>
              <a:rPr lang="en-US" sz="3600" b="1" kern="100" dirty="0">
                <a:solidFill>
                  <a:srgbClr val="13FDF7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Lightning</a:t>
            </a:r>
            <a:r>
              <a:rPr lang="en-US" sz="3600" b="1" kern="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>
                <a:solidFill>
                  <a:srgbClr val="13FDF7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Flashes</a:t>
            </a:r>
            <a:r>
              <a:rPr lang="en-US" sz="3600" b="1" kern="100" dirty="0">
                <a:solidFill>
                  <a:srgbClr val="C00000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on-Orbit Instrument Performance</a:t>
            </a:r>
            <a:endParaRPr lang="en-US" sz="3600" kern="100" dirty="0">
              <a:solidFill>
                <a:srgbClr val="C00000"/>
              </a:solidFill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0EDB7-4DBF-B6B1-C4E5-9B4C8C0379B7}"/>
              </a:ext>
            </a:extLst>
          </p:cNvPr>
          <p:cNvSpPr txBox="1"/>
          <p:nvPr/>
        </p:nvSpPr>
        <p:spPr>
          <a:xfrm>
            <a:off x="349045" y="2744704"/>
            <a:ext cx="11631562" cy="312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S.V. Marchenko</a:t>
            </a:r>
            <a:r>
              <a:rPr lang="en-US" sz="2400" kern="1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en-US" sz="24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J.L. Carr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H. Chong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J.C. Houck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X. Liu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D.E. Flittner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J. Joiner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2400" kern="10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en-US" kern="100" baseline="30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Science Systems and Applications, Inc</a:t>
            </a:r>
          </a:p>
          <a:p>
            <a:pPr lvl="1">
              <a:spcAft>
                <a:spcPts val="800"/>
              </a:spcAft>
            </a:pPr>
            <a:r>
              <a:rPr lang="en-US" kern="100" baseline="30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NASA Goddard Space Flight Center </a:t>
            </a:r>
          </a:p>
          <a:p>
            <a:pPr lvl="1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Carr Astronautics, Greenbelt, MD, USA</a:t>
            </a:r>
          </a:p>
          <a:p>
            <a:pPr lvl="1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Atomic and Molecular Physics Division, Center for Astrophysics | Harvard &amp; Smithsonian,  Cambridge, MA, USA</a:t>
            </a:r>
          </a:p>
          <a:p>
            <a:pPr lvl="1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NASA Langley Research Center, Hampton, VA, 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6CBE5-94A2-DBE9-EEC9-512592FB9E01}"/>
              </a:ext>
            </a:extLst>
          </p:cNvPr>
          <p:cNvSpPr txBox="1"/>
          <p:nvPr/>
        </p:nvSpPr>
        <p:spPr>
          <a:xfrm>
            <a:off x="7492181" y="6488668"/>
            <a:ext cx="498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GeoXO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ACX Workshop, August 2025 </a:t>
            </a:r>
          </a:p>
        </p:txBody>
      </p:sp>
    </p:spTree>
    <p:extLst>
      <p:ext uri="{BB962C8B-B14F-4D97-AF65-F5344CB8AC3E}">
        <p14:creationId xmlns:p14="http://schemas.microsoft.com/office/powerpoint/2010/main" val="30311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66162-C2B0-E0BE-CAB7-32F8499B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D33697-A9A1-4ED6-DBE6-F1285BF5D0ED}"/>
              </a:ext>
            </a:extLst>
          </p:cNvPr>
          <p:cNvSpPr txBox="1"/>
          <p:nvPr/>
        </p:nvSpPr>
        <p:spPr>
          <a:xfrm>
            <a:off x="1047135" y="1750141"/>
            <a:ext cx="10407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TEMPO’s on-orbit: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instantaneous field of view (IFOV) ?</a:t>
            </a:r>
          </a:p>
          <a:p>
            <a:pPr lvl="4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spatial co-alignment of the spectral detectors (Band 1 &amp; 2)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8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9B14-E6BD-019A-AE3A-685CC8E1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7A02C-1E8B-4368-1176-8547D636D3FB}"/>
              </a:ext>
            </a:extLst>
          </p:cNvPr>
          <p:cNvSpPr txBox="1"/>
          <p:nvPr/>
        </p:nvSpPr>
        <p:spPr>
          <a:xfrm>
            <a:off x="717755" y="665397"/>
            <a:ext cx="114054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lighting flashes are far exceeding TEMPO’s IFOVs: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clustering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ambient scattering for the intra-cloud discharges (the ones we predominantly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detect from orbit)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oblique trajectories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 corona discharges: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‘tiny’ ( &lt; 10 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close to the cloud tops (mostly, the rapidly developing cumulonimbus clouds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predominantly blue, but frequently with detectable green and red continuum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components.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adhere to the severe weather regions (the Caribbean, among others)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September-October 2024: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hurricanes Helene &amp; Milton </a:t>
            </a:r>
          </a:p>
        </p:txBody>
      </p:sp>
    </p:spTree>
    <p:extLst>
      <p:ext uri="{BB962C8B-B14F-4D97-AF65-F5344CB8AC3E}">
        <p14:creationId xmlns:p14="http://schemas.microsoft.com/office/powerpoint/2010/main" val="419605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451B-B73E-32E7-C401-77500F865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A1390-A7F7-105E-1EDF-A6373174A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43"/>
            <a:ext cx="4963795" cy="76691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6E1BC-173E-76F8-F9C3-D3FB3FE3D949}"/>
              </a:ext>
            </a:extLst>
          </p:cNvPr>
          <p:cNvSpPr txBox="1"/>
          <p:nvPr/>
        </p:nvSpPr>
        <p:spPr>
          <a:xfrm>
            <a:off x="4746687" y="247106"/>
            <a:ext cx="74453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Milton’s aftermath: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twilight granule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2024/10/15, T=01h04m59s (UTC)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aph of a graph showing a number of blue and black lines&#10;&#10;AI-generated content may be incorrect.">
            <a:extLst>
              <a:ext uri="{FF2B5EF4-FFF2-40B4-BE49-F238E27FC236}">
                <a16:creationId xmlns:a16="http://schemas.microsoft.com/office/drawing/2014/main" id="{BE4CFD2C-771A-B11D-984C-D30DE5ACF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86" y="1816766"/>
            <a:ext cx="5437239" cy="413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0D6C74-214B-ECFF-21E7-0F7814E7E1CE}"/>
              </a:ext>
            </a:extLst>
          </p:cNvPr>
          <p:cNvSpPr txBox="1"/>
          <p:nvPr/>
        </p:nvSpPr>
        <p:spPr>
          <a:xfrm>
            <a:off x="5653547" y="5954526"/>
            <a:ext cx="6213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flashes (FWHM &gt; 5 pix)</a:t>
            </a:r>
          </a:p>
          <a:p>
            <a:r>
              <a:rPr lang="en-US" sz="2400" b="1" dirty="0">
                <a:solidFill>
                  <a:srgbClr val="02EC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flashes (FWHM &lt; 2 pix) </a:t>
            </a:r>
          </a:p>
        </p:txBody>
      </p:sp>
    </p:spTree>
    <p:extLst>
      <p:ext uri="{BB962C8B-B14F-4D97-AF65-F5344CB8AC3E}">
        <p14:creationId xmlns:p14="http://schemas.microsoft.com/office/powerpoint/2010/main" val="373813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0D59-70C0-8E6F-A25D-C01674C5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A609D-5A2C-32EC-BAC9-26CFF99F0AA6}"/>
              </a:ext>
            </a:extLst>
          </p:cNvPr>
          <p:cNvSpPr txBox="1"/>
          <p:nvPr/>
        </p:nvSpPr>
        <p:spPr>
          <a:xfrm>
            <a:off x="973394" y="825910"/>
            <a:ext cx="94979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 (October 1-15, 2024):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IFOV – 250 events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- 3 broad spectral samples for each band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isolated events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coinciding (&lt; 2 pix) maxima in B1 &amp; B2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- 10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(B1) or 5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(B2) detection thresholds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Band 1 &amp; 2 co-registration – subsample of 71 flashes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as above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FWHM &lt; 5 pix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average 337.5 nm flux (strong emissions!) at least 1.3x of the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B1 average</a:t>
            </a:r>
          </a:p>
        </p:txBody>
      </p:sp>
    </p:spTree>
    <p:extLst>
      <p:ext uri="{BB962C8B-B14F-4D97-AF65-F5344CB8AC3E}">
        <p14:creationId xmlns:p14="http://schemas.microsoft.com/office/powerpoint/2010/main" val="397992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F43B-0975-76AF-AED0-2118336F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&#10;&#10;AI-generated content may be incorrect.">
            <a:extLst>
              <a:ext uri="{FF2B5EF4-FFF2-40B4-BE49-F238E27FC236}">
                <a16:creationId xmlns:a16="http://schemas.microsoft.com/office/drawing/2014/main" id="{91729A4A-8D87-589F-F2CA-2D6E5E9D1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8" y="1014292"/>
            <a:ext cx="5684723" cy="4168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2D836-AD0D-037B-8CD8-A1916A52F47A}"/>
              </a:ext>
            </a:extLst>
          </p:cNvPr>
          <p:cNvSpPr txBox="1"/>
          <p:nvPr/>
        </p:nvSpPr>
        <p:spPr>
          <a:xfrm>
            <a:off x="306478" y="5223846"/>
            <a:ext cx="5820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October 11, 2024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FWHM = 1.45 ± 0.18 pix)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of a number of rows&#10;&#10;AI-generated content may be incorrect.">
            <a:extLst>
              <a:ext uri="{FF2B5EF4-FFF2-40B4-BE49-F238E27FC236}">
                <a16:creationId xmlns:a16="http://schemas.microsoft.com/office/drawing/2014/main" id="{6107D22D-FBE7-BBBA-58EF-26AE54493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50" y="1014293"/>
            <a:ext cx="5655872" cy="4168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B9C3A-51BD-0287-1CBD-02A61772996E}"/>
              </a:ext>
            </a:extLst>
          </p:cNvPr>
          <p:cNvSpPr txBox="1"/>
          <p:nvPr/>
        </p:nvSpPr>
        <p:spPr>
          <a:xfrm>
            <a:off x="6361471" y="5221286"/>
            <a:ext cx="5830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October 15, 2024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FWHM = 1.56 ± 0.06 pix)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FB02-5B58-D4BC-A1A7-CA4D7D2EB409}"/>
              </a:ext>
            </a:extLst>
          </p:cNvPr>
          <p:cNvSpPr txBox="1"/>
          <p:nvPr/>
        </p:nvSpPr>
        <p:spPr>
          <a:xfrm>
            <a:off x="4434347" y="6188351"/>
            <a:ext cx="450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North-south spatial profiles</a:t>
            </a:r>
          </a:p>
        </p:txBody>
      </p:sp>
    </p:spTree>
    <p:extLst>
      <p:ext uri="{BB962C8B-B14F-4D97-AF65-F5344CB8AC3E}">
        <p14:creationId xmlns:p14="http://schemas.microsoft.com/office/powerpoint/2010/main" val="316655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D637C-5011-51A1-3035-24054632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blue and white lines&#10;&#10;AI-generated content may be incorrect.">
            <a:extLst>
              <a:ext uri="{FF2B5EF4-FFF2-40B4-BE49-F238E27FC236}">
                <a16:creationId xmlns:a16="http://schemas.microsoft.com/office/drawing/2014/main" id="{A50C60B4-0FDB-16B4-C345-8E239ABD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79" y="1101331"/>
            <a:ext cx="6360129" cy="4655338"/>
          </a:xfrm>
          <a:prstGeom prst="rect">
            <a:avLst/>
          </a:prstGeom>
        </p:spPr>
      </p:pic>
      <p:pic>
        <p:nvPicPr>
          <p:cNvPr id="3" name="Picture 2" descr="Chart, line chart&#10;&#10;AI-generated content may be incorrect.">
            <a:extLst>
              <a:ext uri="{FF2B5EF4-FFF2-40B4-BE49-F238E27FC236}">
                <a16:creationId xmlns:a16="http://schemas.microsoft.com/office/drawing/2014/main" id="{BDCCC749-6A2E-CD8D-CEB0-8E628D828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00" y="956188"/>
            <a:ext cx="5126196" cy="3844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D7781-0B7D-5D6E-164F-735B71CFABB3}"/>
              </a:ext>
            </a:extLst>
          </p:cNvPr>
          <p:cNvSpPr txBox="1"/>
          <p:nvPr/>
        </p:nvSpPr>
        <p:spPr>
          <a:xfrm>
            <a:off x="422788" y="233125"/>
            <a:ext cx="1105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                              IFOV                          Orbit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1580B-E44A-C41F-B17A-22B675641B22}"/>
              </a:ext>
            </a:extLst>
          </p:cNvPr>
          <p:cNvSpPr txBox="1"/>
          <p:nvPr/>
        </p:nvSpPr>
        <p:spPr>
          <a:xfrm>
            <a:off x="1307690" y="5295004"/>
            <a:ext cx="3559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FWHM = 1.04 ± 0.04 pix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431E2D-792B-FA45-3D6E-76F448736C53}"/>
                  </a:ext>
                </a:extLst>
              </p14:cNvPr>
              <p14:cNvContentPartPr/>
              <p14:nvPr/>
            </p14:nvContentPartPr>
            <p14:xfrm>
              <a:off x="876542" y="5097648"/>
              <a:ext cx="4096800" cy="886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431E2D-792B-FA45-3D6E-76F448736C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902" y="5088648"/>
                <a:ext cx="411444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E4E1FE-6378-3FC9-2274-5B54E36463CB}"/>
                  </a:ext>
                </a:extLst>
              </p14:cNvPr>
              <p14:cNvContentPartPr/>
              <p14:nvPr/>
            </p14:nvContentPartPr>
            <p14:xfrm>
              <a:off x="3500284" y="4660068"/>
              <a:ext cx="2937925" cy="4375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E4E1FE-6378-3FC9-2274-5B54E36463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1282" y="4651072"/>
                <a:ext cx="2955569" cy="4552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25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5AB21-5631-BD00-8627-2D5BC05E1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B162B2A6-9D3C-748B-BE51-16FC6CEC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27" y="1267094"/>
            <a:ext cx="7072568" cy="5177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B0ADEF-7B5E-7F91-CF94-711F9F9FEA44}"/>
              </a:ext>
            </a:extLst>
          </p:cNvPr>
          <p:cNvSpPr txBox="1"/>
          <p:nvPr/>
        </p:nvSpPr>
        <p:spPr>
          <a:xfrm>
            <a:off x="3082413" y="344127"/>
            <a:ext cx="602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Orbit: the spatial co-registration of Bands 1 &amp;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41F9F4-D159-68EC-14D7-046B2F133BE7}"/>
              </a:ext>
            </a:extLst>
          </p:cNvPr>
          <p:cNvCxnSpPr>
            <a:cxnSpLocks/>
          </p:cNvCxnSpPr>
          <p:nvPr/>
        </p:nvCxnSpPr>
        <p:spPr>
          <a:xfrm flipV="1">
            <a:off x="1503123" y="4998883"/>
            <a:ext cx="1782738" cy="1184046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545296-B692-7155-369B-9EB77F72E592}"/>
              </a:ext>
            </a:extLst>
          </p:cNvPr>
          <p:cNvSpPr txBox="1"/>
          <p:nvPr/>
        </p:nvSpPr>
        <p:spPr>
          <a:xfrm>
            <a:off x="805032" y="6113367"/>
            <a:ext cx="139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45732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76591-FC9E-CB99-E19D-01E979E8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EF897-72B5-1A8D-76DB-B48693973909}"/>
              </a:ext>
            </a:extLst>
          </p:cNvPr>
          <p:cNvSpPr txBox="1"/>
          <p:nvPr/>
        </p:nvSpPr>
        <p:spPr>
          <a:xfrm>
            <a:off x="1160205" y="1746354"/>
            <a:ext cx="1048118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TEMPO’s 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IFOV: </a:t>
            </a:r>
          </a:p>
          <a:p>
            <a:pPr marL="0" marR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of the measurements come close (to within the typical 0.19 pix measurement uncertainty) to FWHM≈1.0 pix pre-flight estimates. </a:t>
            </a:r>
          </a:p>
          <a:p>
            <a:pPr marL="0" marR="0">
              <a:spcBef>
                <a:spcPts val="1200"/>
              </a:spcBef>
              <a:buNone/>
            </a:pPr>
            <a:endParaRPr lang="en-US" sz="2400" b="1" dirty="0">
              <a:solidFill>
                <a:srgbClr val="26262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TEMPO’s spatial co-alignment of Bands 1 &amp; 2:</a:t>
            </a:r>
          </a:p>
          <a:p>
            <a:pPr marL="0" marR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0.15 pix, thus closely matching the pre-flight co-registration assessments.  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2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474</Words>
  <Application>Microsoft Office PowerPoint</Application>
  <PresentationFormat>Widescreen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Serguei Martchenko</dc:creator>
  <cp:lastModifiedBy>Serguei Martchenko</cp:lastModifiedBy>
  <cp:revision>30</cp:revision>
  <dcterms:created xsi:type="dcterms:W3CDTF">2025-08-06T19:53:50Z</dcterms:created>
  <dcterms:modified xsi:type="dcterms:W3CDTF">2025-08-20T12:54:10Z</dcterms:modified>
</cp:coreProperties>
</file>