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466" r:id="rId2"/>
    <p:sldId id="2147480901" r:id="rId3"/>
    <p:sldId id="2147480903" r:id="rId4"/>
    <p:sldId id="2147480894" r:id="rId5"/>
    <p:sldId id="2147480907" r:id="rId6"/>
    <p:sldId id="2147480908" r:id="rId7"/>
    <p:sldId id="2147480909" r:id="rId8"/>
    <p:sldId id="2147480911" r:id="rId9"/>
    <p:sldId id="2147480897" r:id="rId10"/>
    <p:sldId id="2147480902" r:id="rId11"/>
    <p:sldId id="2147480910" r:id="rId12"/>
    <p:sldId id="214748089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154D57-522E-44BC-A57D-8CC36A29A5C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F7C9E4-2FE4-4501-BE7A-1E29B3598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35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7B546-CC8F-3842-85DE-7F1F31F1D8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91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7B546-CC8F-3842-85DE-7F1F31F1D8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65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7B546-CC8F-3842-85DE-7F1F31F1D8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15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7B546-CC8F-3842-85DE-7F1F31F1D8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3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7B546-CC8F-3842-85DE-7F1F31F1D8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67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7B546-CC8F-3842-85DE-7F1F31F1D8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27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7B546-CC8F-3842-85DE-7F1F31F1D8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28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7B546-CC8F-3842-85DE-7F1F31F1D8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31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B8816-2A22-2D1A-5091-436B68A21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ABADFA-5E1E-3AC3-8382-0A52AFA9BB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973E1-E5CB-BDD5-4B4D-8F423CC17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9D9A8-E128-4F22-8DE8-7A21ABE14717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F9047-1B48-2615-4D01-4D7D39EB3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F9F6D-4752-9220-6008-7F070469A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DF0B4-CE85-4B31-A4A5-3E007EE5D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38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734C1-169A-301B-BA5F-749D4AC1F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05F294-18C9-8235-74E4-5B4922E29F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EABDB1-5A25-B7CA-0826-E47A375CB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9D9A8-E128-4F22-8DE8-7A21ABE14717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7890B-8894-AD31-D9C3-E970FA7E2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E65A0-7860-5719-F8D5-73F17841F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DF0B4-CE85-4B31-A4A5-3E007EE5D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29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F11D31-25F0-606C-FF52-A84E5D96EC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3795EE-E33E-AF24-E43C-46D052186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C6F77A-F920-7031-7656-AAE1BF41C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9D9A8-E128-4F22-8DE8-7A21ABE14717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2EBA8-3840-DB56-A741-62B6E5B96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C4750-3BD6-1047-D202-DCAE2EBAE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DF0B4-CE85-4B31-A4A5-3E007EE5D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015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Black Marble: Our Planet in Brilliant Darkness - NASA">
            <a:extLst>
              <a:ext uri="{FF2B5EF4-FFF2-40B4-BE49-F238E27FC236}">
                <a16:creationId xmlns:a16="http://schemas.microsoft.com/office/drawing/2014/main" id="{06D7072E-5E25-0899-890B-0A91D844423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8" t="12958" r="9458" b="39663"/>
          <a:stretch/>
        </p:blipFill>
        <p:spPr bwMode="auto">
          <a:xfrm>
            <a:off x="1" y="1109748"/>
            <a:ext cx="12192000" cy="574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57758B3-4936-BD81-F5C9-9E93A5546C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8467"/>
            <a:ext cx="12192000" cy="11176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125"/>
            <a:ext cx="10515600" cy="492336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E4AA9-8133-A6BD-4119-945BF403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B5EC5B15-C72D-4A2E-9761-A96B57529FDA}" type="datetime1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EBA35FD8-2C52-4F10-B892-C4D964EF1C1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D7CA3F22-0980-BE28-874C-3A094E17EE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6356350"/>
            <a:ext cx="1724564" cy="36576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/>
        </p:nvSpPr>
        <p:spPr>
          <a:xfrm>
            <a:off x="11125200" y="136525"/>
            <a:ext cx="962462" cy="802753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C29FA41-D73C-E895-5993-A4542188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2760"/>
            <a:ext cx="8686800" cy="93028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98146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Black Marble: Our Planet in Brilliant Darkness - NASA">
            <a:extLst>
              <a:ext uri="{FF2B5EF4-FFF2-40B4-BE49-F238E27FC236}">
                <a16:creationId xmlns:a16="http://schemas.microsoft.com/office/drawing/2014/main" id="{125741A6-2F47-A989-A2C7-B1EB35EDCF0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" t="6036" r="-141" b="16884"/>
          <a:stretch/>
        </p:blipFill>
        <p:spPr bwMode="auto">
          <a:xfrm>
            <a:off x="1180695" y="-1"/>
            <a:ext cx="1102683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DAAFE465-CAD5-4490-2708-84C7F374F318}"/>
              </a:ext>
            </a:extLst>
          </p:cNvPr>
          <p:cNvSpPr/>
          <p:nvPr/>
        </p:nvSpPr>
        <p:spPr>
          <a:xfrm rot="-5400000">
            <a:off x="-1179627" y="4447566"/>
            <a:ext cx="3561885" cy="755417"/>
          </a:xfrm>
          <a:custGeom>
            <a:avLst/>
            <a:gdLst/>
            <a:ahLst/>
            <a:cxnLst/>
            <a:rect l="l" t="t" r="r" b="b"/>
            <a:pathLst>
              <a:path w="5342828" h="1133125">
                <a:moveTo>
                  <a:pt x="0" y="0"/>
                </a:moveTo>
                <a:lnTo>
                  <a:pt x="5342828" y="0"/>
                </a:lnTo>
                <a:lnTo>
                  <a:pt x="5342828" y="1133125"/>
                </a:lnTo>
                <a:lnTo>
                  <a:pt x="0" y="11331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32985005-A653-005A-6ED0-D64170D51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0380" y="3544876"/>
            <a:ext cx="10515600" cy="1326091"/>
          </a:xfrm>
        </p:spPr>
        <p:txBody>
          <a:bodyPr anchor="b">
            <a:normAutofit/>
          </a:bodyPr>
          <a:lstStyle>
            <a:lvl1pPr algn="r">
              <a:lnSpc>
                <a:spcPct val="100000"/>
              </a:lnSpc>
              <a:defRPr sz="4800" b="1">
                <a:solidFill>
                  <a:srgbClr val="F2EDE3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9FC7339-6AC4-CAEA-0F60-D28D27FF18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0800" y="4953000"/>
            <a:ext cx="10515600" cy="863600"/>
          </a:xfrm>
        </p:spPr>
        <p:txBody>
          <a:bodyPr/>
          <a:lstStyle>
            <a:lvl1pPr marL="0" indent="0" algn="r">
              <a:buNone/>
              <a:defRPr>
                <a:solidFill>
                  <a:srgbClr val="F2EDE3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08A3F210-0AA0-0062-61D8-1A94C4FE16DF}"/>
              </a:ext>
            </a:extLst>
          </p:cNvPr>
          <p:cNvSpPr/>
          <p:nvPr/>
        </p:nvSpPr>
        <p:spPr>
          <a:xfrm>
            <a:off x="10624827" y="258018"/>
            <a:ext cx="1267262" cy="1073540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12898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12EA7-F72C-8827-A4FF-8D5956F98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8D7C6-8093-F6E2-F23F-80438CF00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B70F6-B057-1C19-B26B-C5957E8E4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9D9A8-E128-4F22-8DE8-7A21ABE14717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D7610F-B44C-8E02-85D3-B228E4A15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71B1C-26D4-F532-7FA9-AF69AC5A5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DF0B4-CE85-4B31-A4A5-3E007EE5D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17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C856B-9668-4851-507F-ED8FFCD0F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68BBBD-8BB7-5F20-414F-A45A60084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93C7B-64BD-341C-F134-CBF604193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9D9A8-E128-4F22-8DE8-7A21ABE14717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B42005-828D-B327-9C3E-D2D13238F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1D3F0-8840-D3F2-2CFB-D6E56FEEB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DF0B4-CE85-4B31-A4A5-3E007EE5D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2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AE3B7-9826-CC77-1A0D-0AB75206F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D6704-F9AE-97D1-A42B-A360318DE2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23DF0-ABC5-3584-12A0-83AAC28FF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DA1E1D-E570-3531-0158-2289E8A23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9D9A8-E128-4F22-8DE8-7A21ABE14717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9BFBA9-1A1C-C183-0DE3-A1E5F46BA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68149-73D1-1FB4-7975-351203C36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DF0B4-CE85-4B31-A4A5-3E007EE5D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91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8DF23-1D81-BBC3-A077-2CDB161C6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F97FB-6875-A8E4-B4A0-830CCDB8D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7693F4-7A4F-FE73-9CC4-C4A27D6BBB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C28A72-F4F4-8925-01A3-5A5A9CD5E3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FA1208-6706-D610-450D-C8E47907C5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C16790-6D66-CAA7-B87B-9304DF8B8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9D9A8-E128-4F22-8DE8-7A21ABE14717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E1F0C-54FC-52BB-1BDC-0BD7F5073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216693-46DF-C8F0-7D64-C44A2047C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DF0B4-CE85-4B31-A4A5-3E007EE5D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58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4D667-8E36-C416-0DE6-BFFFF0BE4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9C83EC-6E48-687C-A434-9BE20E2F5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9D9A8-E128-4F22-8DE8-7A21ABE14717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104D66-0474-2D9A-31C6-59BAEC11D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031F69-66D9-4B1D-D7E7-E9C05D851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DF0B4-CE85-4B31-A4A5-3E007EE5D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45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D2CFC3-AA7E-ED19-9770-0B14E1C7B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9D9A8-E128-4F22-8DE8-7A21ABE14717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DED63E-CA48-8E13-A3C6-739C70A15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B40A55-9424-F4EC-5C44-FECF7A0AE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DF0B4-CE85-4B31-A4A5-3E007EE5D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54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92C25-4150-F9AA-98EB-9AE2BEA0F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110D2-461E-A95B-BE5D-4D9D6ED4B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58CD65-9BAD-A7D9-2EA3-A46B9ED18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0E674D-9E0E-7FF1-A527-90D523D5E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9D9A8-E128-4F22-8DE8-7A21ABE14717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241A4-6AF5-7D5E-BC1C-7794F8F49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7B2D5-C05B-2215-14E7-16AF498BF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DF0B4-CE85-4B31-A4A5-3E007EE5D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05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B6A73-64B3-6283-DC84-81F45AF8E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3D49F1-B5A5-41B1-8C78-927045D12E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3BEA54-FF29-04C0-95CB-9A430D6CC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786F9D-552B-A973-D00B-DAED9A7FC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9D9A8-E128-4F22-8DE8-7A21ABE14717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579635-D5C1-D001-8AD7-A01F789FA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E9068C-D08A-07FD-F984-8B51FBDE5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DF0B4-CE85-4B31-A4A5-3E007EE5D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17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237B4A-A313-2A79-D7D2-F1B727017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D03F8-C95A-E123-0CF0-AD811C501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64F70-83AD-6BE2-2549-7C33F80C24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49D9A8-E128-4F22-8DE8-7A21ABE14717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8EB37-6264-E1A1-868F-CE659A772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CA087-CB69-083E-5E85-11747ACE32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DDF0B4-CE85-4B31-A4A5-3E007EE5D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70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em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emf"/><Relationship Id="rId4" Type="http://schemas.openxmlformats.org/officeDocument/2006/relationships/image" Target="../media/image41.emf"/><Relationship Id="rId9" Type="http://schemas.openxmlformats.org/officeDocument/2006/relationships/image" Target="../media/image4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B3B4DB9-3A55-5709-E1AC-DA80F8812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380" y="2370058"/>
            <a:ext cx="10515600" cy="132609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Assessing Temporal </a:t>
            </a:r>
            <a:r>
              <a:rPr lang="en-US" b="1" dirty="0"/>
              <a:t>Variability</a:t>
            </a:r>
            <a:r>
              <a:rPr lang="en-US" dirty="0"/>
              <a:t> </a:t>
            </a:r>
            <a:r>
              <a:rPr lang="en-US" sz="4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in Nighttime Lights Using TEMPO Observations</a:t>
            </a:r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22161CA-01FD-7C6B-B278-343D00AD0845}"/>
              </a:ext>
            </a:extLst>
          </p:cNvPr>
          <p:cNvSpPr txBox="1">
            <a:spLocks/>
          </p:cNvSpPr>
          <p:nvPr/>
        </p:nvSpPr>
        <p:spPr>
          <a:xfrm>
            <a:off x="342874" y="4540827"/>
            <a:ext cx="5844912" cy="22808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ts val="2100"/>
              </a:lnSpc>
              <a:spcBef>
                <a:spcPts val="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F201C2-9CF8-3124-A0A1-5518003D5233}"/>
              </a:ext>
            </a:extLst>
          </p:cNvPr>
          <p:cNvSpPr txBox="1"/>
          <p:nvPr/>
        </p:nvSpPr>
        <p:spPr>
          <a:xfrm>
            <a:off x="1320380" y="5384800"/>
            <a:ext cx="10025439" cy="777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>
              <a:lnSpc>
                <a:spcPts val="2500"/>
              </a:lnSpc>
              <a:spcBef>
                <a:spcPts val="0"/>
              </a:spcBef>
              <a:spcAft>
                <a:spcPts val="300"/>
              </a:spcAft>
            </a:pPr>
            <a:endParaRPr lang="en-US" sz="2400" dirty="0">
              <a:solidFill>
                <a:srgbClr val="F2EDE3"/>
              </a:solidFill>
            </a:endParaRPr>
          </a:p>
          <a:p>
            <a:pPr marL="0">
              <a:lnSpc>
                <a:spcPts val="25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>
                <a:solidFill>
                  <a:srgbClr val="F2EDE3"/>
                </a:solidFill>
              </a:rPr>
              <a:t>August 2025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85F5FF-9553-1051-F03D-7143C9E26A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62314" y="3831771"/>
            <a:ext cx="10515600" cy="1665515"/>
          </a:xfrm>
        </p:spPr>
        <p:txBody>
          <a:bodyPr>
            <a:normAutofit fontScale="70000" lnSpcReduction="20000"/>
          </a:bodyPr>
          <a:lstStyle/>
          <a:p>
            <a:r>
              <a:rPr lang="en-US" sz="2300" dirty="0"/>
              <a:t>Zhuosen Wang</a:t>
            </a:r>
            <a:r>
              <a:rPr lang="en-US" sz="2300" baseline="30000" dirty="0"/>
              <a:t>1,2</a:t>
            </a:r>
            <a:r>
              <a:rPr lang="en-US" sz="2300" dirty="0"/>
              <a:t>, Virginia Kalb</a:t>
            </a:r>
            <a:r>
              <a:rPr lang="en-US" sz="2300" baseline="30000" dirty="0"/>
              <a:t>2</a:t>
            </a:r>
            <a:r>
              <a:rPr lang="en-US" sz="2300" dirty="0"/>
              <a:t>, Ranjay Shrestha</a:t>
            </a:r>
            <a:r>
              <a:rPr lang="en-US" sz="2300" baseline="30000" dirty="0"/>
              <a:t>2,3</a:t>
            </a:r>
            <a:r>
              <a:rPr lang="en-US" sz="2300" dirty="0"/>
              <a:t>, Jim Carr</a:t>
            </a:r>
            <a:r>
              <a:rPr lang="en-US" sz="2300" baseline="30000" dirty="0"/>
              <a:t>4</a:t>
            </a:r>
            <a:r>
              <a:rPr lang="en-US" sz="2300" dirty="0"/>
              <a:t>, Miguel Román</a:t>
            </a:r>
            <a:r>
              <a:rPr lang="en-US" sz="2300" baseline="30000" dirty="0"/>
              <a:t>2</a:t>
            </a:r>
          </a:p>
          <a:p>
            <a:pPr algn="l"/>
            <a:r>
              <a:rPr lang="en-US" sz="2300" baseline="30000" dirty="0"/>
              <a:t>                                                                                                                                                                                                                                          1</a:t>
            </a:r>
            <a:r>
              <a:rPr lang="en-US" sz="2300" dirty="0"/>
              <a:t>ESSIC, University of Maryland College Park </a:t>
            </a:r>
          </a:p>
          <a:p>
            <a:pPr algn="l"/>
            <a:r>
              <a:rPr lang="en-US" sz="2300" baseline="30000" dirty="0"/>
              <a:t>                                                                                                                                                                                                                                          2</a:t>
            </a:r>
            <a:r>
              <a:rPr lang="en-US" sz="2300" dirty="0"/>
              <a:t>NASA Goddard Space Flight Center</a:t>
            </a:r>
          </a:p>
          <a:p>
            <a:pPr algn="l"/>
            <a:r>
              <a:rPr lang="en-US" sz="2300" baseline="30000" dirty="0"/>
              <a:t>                                                                                                                                                                                                                                          3</a:t>
            </a:r>
            <a:r>
              <a:rPr lang="en-US" sz="2300" dirty="0"/>
              <a:t>SSAI</a:t>
            </a:r>
          </a:p>
          <a:p>
            <a:pPr algn="l"/>
            <a:r>
              <a:rPr lang="en-US" sz="2300" baseline="30000" dirty="0"/>
              <a:t>                                                                                                                                                                                                                                          4</a:t>
            </a:r>
            <a:r>
              <a:rPr lang="en-US" sz="2300" dirty="0"/>
              <a:t>Carr Astronautics Corp.</a:t>
            </a:r>
            <a:r>
              <a:rPr lang="en-US" sz="3400" dirty="0"/>
              <a:t>  </a:t>
            </a:r>
            <a:r>
              <a:rPr lang="en-US" sz="1800" dirty="0"/>
              <a:t> </a:t>
            </a:r>
          </a:p>
        </p:txBody>
      </p:sp>
      <p:pic>
        <p:nvPicPr>
          <p:cNvPr id="1026" name="Picture 2" descr="tempo logo">
            <a:extLst>
              <a:ext uri="{FF2B5EF4-FFF2-40B4-BE49-F238E27FC236}">
                <a16:creationId xmlns:a16="http://schemas.microsoft.com/office/drawing/2014/main" id="{EA488072-B796-5419-6B41-080450543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380" y="295669"/>
            <a:ext cx="1130754" cy="107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15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3130D5-D7F1-08C6-E00F-386D2C56A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TEMPO: Spectral </a:t>
            </a:r>
            <a:r>
              <a:rPr lang="en-US" dirty="0"/>
              <a:t>V</a:t>
            </a:r>
            <a:r>
              <a:rPr lang="en-US" sz="4400" dirty="0"/>
              <a:t>ariation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39038D-EC79-7D1B-24F8-0988C679E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616" y="4215117"/>
            <a:ext cx="5083389" cy="23551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02C66F-CC31-3176-7B27-74CAC50EF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16" y="4215117"/>
            <a:ext cx="5223340" cy="24199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CAD99B-ADAD-74CD-4608-77ED1822656A}"/>
              </a:ext>
            </a:extLst>
          </p:cNvPr>
          <p:cNvSpPr txBox="1"/>
          <p:nvPr/>
        </p:nvSpPr>
        <p:spPr>
          <a:xfrm>
            <a:off x="1463041" y="6563739"/>
            <a:ext cx="4270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New York residential area on 12/13/2024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558C09-E3FB-351A-9749-949F029A35DC}"/>
              </a:ext>
            </a:extLst>
          </p:cNvPr>
          <p:cNvSpPr txBox="1"/>
          <p:nvPr/>
        </p:nvSpPr>
        <p:spPr>
          <a:xfrm>
            <a:off x="0" y="1080027"/>
            <a:ext cx="10330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spectrum is generally consistent across different dates and times for each land use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Spectral variations were observed in residential areas during holiday periods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3003A8-67DB-EA5F-1072-ADA3D2C1C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74" y="1628154"/>
            <a:ext cx="5266882" cy="23659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28E88E-8DD9-A990-22E5-6B0940BFCD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55"/>
          <a:stretch/>
        </p:blipFill>
        <p:spPr>
          <a:xfrm>
            <a:off x="6452616" y="1650961"/>
            <a:ext cx="5151120" cy="23551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40F2DC-9A78-DDC4-4005-EEEA6F55F8B9}"/>
              </a:ext>
            </a:extLst>
          </p:cNvPr>
          <p:cNvSpPr txBox="1"/>
          <p:nvPr/>
        </p:nvSpPr>
        <p:spPr>
          <a:xfrm>
            <a:off x="7463681" y="6532017"/>
            <a:ext cx="4270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New York residential area on 12/22/2024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BCB771-01ED-A104-A40F-8D2A6234B5B1}"/>
              </a:ext>
            </a:extLst>
          </p:cNvPr>
          <p:cNvSpPr txBox="1"/>
          <p:nvPr/>
        </p:nvSpPr>
        <p:spPr>
          <a:xfrm>
            <a:off x="7482778" y="3952170"/>
            <a:ext cx="4270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Boston residential area on 12/24/2024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DDF08A-0C38-EB6F-F3DA-574F7FB22C47}"/>
              </a:ext>
            </a:extLst>
          </p:cNvPr>
          <p:cNvSpPr txBox="1"/>
          <p:nvPr/>
        </p:nvSpPr>
        <p:spPr>
          <a:xfrm>
            <a:off x="1385752" y="3950208"/>
            <a:ext cx="4270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Boston residential area on 12/14/2024</a:t>
            </a:r>
          </a:p>
        </p:txBody>
      </p:sp>
    </p:spTree>
    <p:extLst>
      <p:ext uri="{BB962C8B-B14F-4D97-AF65-F5344CB8AC3E}">
        <p14:creationId xmlns:p14="http://schemas.microsoft.com/office/powerpoint/2010/main" val="4236040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047314C-AF5E-15CB-6B1F-13F6D34C603B}"/>
              </a:ext>
            </a:extLst>
          </p:cNvPr>
          <p:cNvGrpSpPr/>
          <p:nvPr/>
        </p:nvGrpSpPr>
        <p:grpSpPr>
          <a:xfrm>
            <a:off x="5065651" y="3392777"/>
            <a:ext cx="7082129" cy="1650971"/>
            <a:chOff x="5083251" y="4169149"/>
            <a:chExt cx="7082129" cy="165097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59CC052-5F5B-36EB-2EE6-95CE27D9D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231" t="2795" r="2112" b="-2639"/>
            <a:stretch/>
          </p:blipFill>
          <p:spPr>
            <a:xfrm>
              <a:off x="5083251" y="4171963"/>
              <a:ext cx="3522817" cy="164815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B985D37-E740-71D8-8249-DB5999965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38344" y="4169149"/>
              <a:ext cx="3527036" cy="1620530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483130D5-D7F1-08C6-E00F-386D2C56A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TEMPO: Uncertainty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558C09-E3FB-351A-9749-949F029A35DC}"/>
              </a:ext>
            </a:extLst>
          </p:cNvPr>
          <p:cNvSpPr txBox="1"/>
          <p:nvPr/>
        </p:nvSpPr>
        <p:spPr>
          <a:xfrm>
            <a:off x="43543" y="1093357"/>
            <a:ext cx="4833258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Atmospheric effect (aerosol)</a:t>
            </a:r>
          </a:p>
          <a:p>
            <a:r>
              <a:rPr lang="en-US" sz="2200" b="1" dirty="0"/>
              <a:t>     - </a:t>
            </a:r>
            <a:r>
              <a:rPr lang="en-US" dirty="0"/>
              <a:t>No atmospheric correction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Lunar effect</a:t>
            </a:r>
          </a:p>
          <a:p>
            <a:r>
              <a:rPr lang="en-US" sz="2200" b="1" dirty="0"/>
              <a:t>     - </a:t>
            </a:r>
            <a:r>
              <a:rPr lang="en-US" dirty="0"/>
              <a:t>Some of surface reflected moonlight may </a:t>
            </a:r>
          </a:p>
          <a:p>
            <a:r>
              <a:rPr lang="en-US" dirty="0"/>
              <a:t>          be subtracted as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Geometric effect</a:t>
            </a:r>
          </a:p>
          <a:p>
            <a:r>
              <a:rPr lang="en-US" dirty="0"/>
              <a:t>     - Geolocation correction, footprint mismatch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Cloud</a:t>
            </a:r>
          </a:p>
          <a:p>
            <a:r>
              <a:rPr lang="en-US" dirty="0"/>
              <a:t>    - No cloud flag, the spectra of cloud is flat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Snow</a:t>
            </a:r>
          </a:p>
          <a:p>
            <a:r>
              <a:rPr lang="en-US" b="1" dirty="0"/>
              <a:t>    </a:t>
            </a:r>
            <a:r>
              <a:rPr lang="en-US" dirty="0"/>
              <a:t>- </a:t>
            </a:r>
            <a:r>
              <a:rPr lang="en-US"/>
              <a:t>Snow increases </a:t>
            </a:r>
            <a:r>
              <a:rPr lang="en-US" dirty="0"/>
              <a:t>the radiance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81BAD7-C208-A83D-5B36-889B8CB21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972" y="1366610"/>
            <a:ext cx="6683828" cy="16473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07703AC-2D1B-48DD-CEEB-E00EEE1351B4}"/>
              </a:ext>
            </a:extLst>
          </p:cNvPr>
          <p:cNvSpPr txBox="1"/>
          <p:nvPr/>
        </p:nvSpPr>
        <p:spPr>
          <a:xfrm>
            <a:off x="5268687" y="2955023"/>
            <a:ext cx="7053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Atlanta at 8:22pm (left), 9:00 (middle), and 10:05 (right) on 12/21/2024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6EA13A-0FC8-37D1-15C4-038F6CA895FA}"/>
              </a:ext>
            </a:extLst>
          </p:cNvPr>
          <p:cNvSpPr txBox="1"/>
          <p:nvPr/>
        </p:nvSpPr>
        <p:spPr>
          <a:xfrm>
            <a:off x="5094509" y="4930253"/>
            <a:ext cx="6966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TEMPO hyperspectral observations in Atlanta commercial center under cloudy (left) and clear sky (right)</a:t>
            </a:r>
          </a:p>
        </p:txBody>
      </p:sp>
      <p:pic>
        <p:nvPicPr>
          <p:cNvPr id="20" name="Picture 19" descr="Chart, line chart&#10;&#10;AI-generated content may be incorrect.">
            <a:extLst>
              <a:ext uri="{FF2B5EF4-FFF2-40B4-BE49-F238E27FC236}">
                <a16:creationId xmlns:a16="http://schemas.microsoft.com/office/drawing/2014/main" id="{ECBB3004-73C9-3056-FF28-1689F33FF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4637315"/>
            <a:ext cx="4833258" cy="2147926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70531F54-A04D-626D-ECE0-67FCA8A2941C}"/>
              </a:ext>
            </a:extLst>
          </p:cNvPr>
          <p:cNvSpPr/>
          <p:nvPr/>
        </p:nvSpPr>
        <p:spPr>
          <a:xfrm>
            <a:off x="1111103" y="4997302"/>
            <a:ext cx="641498" cy="65921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97CF258-CB66-8236-4A79-1EE1DB6831E6}"/>
              </a:ext>
            </a:extLst>
          </p:cNvPr>
          <p:cNvSpPr/>
          <p:nvPr/>
        </p:nvSpPr>
        <p:spPr>
          <a:xfrm>
            <a:off x="2815856" y="4943806"/>
            <a:ext cx="641498" cy="65921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32C97B9-67E7-9E48-A2F7-E4171B433A26}"/>
              </a:ext>
            </a:extLst>
          </p:cNvPr>
          <p:cNvSpPr/>
          <p:nvPr/>
        </p:nvSpPr>
        <p:spPr>
          <a:xfrm>
            <a:off x="4081763" y="4792600"/>
            <a:ext cx="641498" cy="65921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D82F84-4E75-C0FF-2AEC-7710D3C13239}"/>
              </a:ext>
            </a:extLst>
          </p:cNvPr>
          <p:cNvSpPr txBox="1"/>
          <p:nvPr/>
        </p:nvSpPr>
        <p:spPr>
          <a:xfrm>
            <a:off x="1995881" y="4703521"/>
            <a:ext cx="765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Snow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A2ADD99-8C80-3C19-79C5-6B389065A194}"/>
              </a:ext>
            </a:extLst>
          </p:cNvPr>
          <p:cNvCxnSpPr>
            <a:cxnSpLocks/>
          </p:cNvCxnSpPr>
          <p:nvPr/>
        </p:nvCxnSpPr>
        <p:spPr>
          <a:xfrm flipH="1">
            <a:off x="1807031" y="5005198"/>
            <a:ext cx="237777" cy="17285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BED676D-55D8-9C67-D9CB-D10BBDEBB1FB}"/>
              </a:ext>
            </a:extLst>
          </p:cNvPr>
          <p:cNvCxnSpPr>
            <a:cxnSpLocks/>
          </p:cNvCxnSpPr>
          <p:nvPr/>
        </p:nvCxnSpPr>
        <p:spPr>
          <a:xfrm>
            <a:off x="2503651" y="4986424"/>
            <a:ext cx="257775" cy="2447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488A68E-5AE8-5416-F5D2-9EE959665C6E}"/>
              </a:ext>
            </a:extLst>
          </p:cNvPr>
          <p:cNvCxnSpPr>
            <a:cxnSpLocks/>
          </p:cNvCxnSpPr>
          <p:nvPr/>
        </p:nvCxnSpPr>
        <p:spPr>
          <a:xfrm>
            <a:off x="2669187" y="4862447"/>
            <a:ext cx="1358146" cy="8135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8A5BE70-0EE5-C7FE-C2C3-98881C5E5690}"/>
              </a:ext>
            </a:extLst>
          </p:cNvPr>
          <p:cNvSpPr txBox="1"/>
          <p:nvPr/>
        </p:nvSpPr>
        <p:spPr>
          <a:xfrm>
            <a:off x="4997553" y="3167491"/>
            <a:ext cx="1604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Cloud effect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7C14F60-4F86-43A1-A420-10755310BEDE}"/>
              </a:ext>
            </a:extLst>
          </p:cNvPr>
          <p:cNvSpPr txBox="1"/>
          <p:nvPr/>
        </p:nvSpPr>
        <p:spPr>
          <a:xfrm>
            <a:off x="4963886" y="1021672"/>
            <a:ext cx="203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Geometric effect </a:t>
            </a:r>
          </a:p>
        </p:txBody>
      </p:sp>
      <p:pic>
        <p:nvPicPr>
          <p:cNvPr id="9" name="Picture 8" descr="A close up of a flag&#10;&#10;AI-generated content may be incorrect.">
            <a:extLst>
              <a:ext uri="{FF2B5EF4-FFF2-40B4-BE49-F238E27FC236}">
                <a16:creationId xmlns:a16="http://schemas.microsoft.com/office/drawing/2014/main" id="{374F8311-E408-DA32-910F-ECF50C2688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161" y="5491390"/>
            <a:ext cx="1661969" cy="1281227"/>
          </a:xfrm>
          <a:prstGeom prst="rect">
            <a:avLst/>
          </a:prstGeom>
        </p:spPr>
      </p:pic>
      <p:pic>
        <p:nvPicPr>
          <p:cNvPr id="13" name="Picture 12" descr="A black and white image of a person's face&#10;&#10;AI-generated content may be incorrect.">
            <a:extLst>
              <a:ext uri="{FF2B5EF4-FFF2-40B4-BE49-F238E27FC236}">
                <a16:creationId xmlns:a16="http://schemas.microsoft.com/office/drawing/2014/main" id="{713EA6C7-07F4-E6E7-8062-B9DF2DF0A5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570" y="5504012"/>
            <a:ext cx="1661969" cy="12812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05D3BE-B22D-30CD-F33F-5C76FEB0B570}"/>
              </a:ext>
            </a:extLst>
          </p:cNvPr>
          <p:cNvSpPr txBox="1"/>
          <p:nvPr/>
        </p:nvSpPr>
        <p:spPr>
          <a:xfrm>
            <a:off x="8794130" y="5839615"/>
            <a:ext cx="3397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TEMPO nighttime observations under clear (left) and cloudy sky (right) in Atlanta</a:t>
            </a:r>
          </a:p>
        </p:txBody>
      </p:sp>
    </p:spTree>
    <p:extLst>
      <p:ext uri="{BB962C8B-B14F-4D97-AF65-F5344CB8AC3E}">
        <p14:creationId xmlns:p14="http://schemas.microsoft.com/office/powerpoint/2010/main" val="3162765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CD7FAD-FE4D-27AB-E63E-212FD682C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760"/>
            <a:ext cx="12192000" cy="930281"/>
          </a:xfrm>
        </p:spPr>
        <p:txBody>
          <a:bodyPr>
            <a:normAutofit/>
          </a:bodyPr>
          <a:lstStyle/>
          <a:p>
            <a:r>
              <a:rPr lang="en-US" dirty="0"/>
              <a:t>Conclusion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7E12D0D-A60B-1D1D-CCBB-9B81ACC000BC}"/>
              </a:ext>
            </a:extLst>
          </p:cNvPr>
          <p:cNvSpPr txBox="1">
            <a:spLocks/>
          </p:cNvSpPr>
          <p:nvPr/>
        </p:nvSpPr>
        <p:spPr>
          <a:xfrm>
            <a:off x="192110" y="1701573"/>
            <a:ext cx="580591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Significant nighttime light intra-day variation was observed</a:t>
            </a:r>
          </a:p>
          <a:p>
            <a:r>
              <a:rPr lang="en-US" sz="2600" dirty="0"/>
              <a:t>Holiday lighting enhances nighttime brightness, particularly in residential area</a:t>
            </a:r>
          </a:p>
          <a:p>
            <a:r>
              <a:rPr lang="en-US" sz="2600" dirty="0"/>
              <a:t>Temporal variation in nighttime light is dependent on land use types</a:t>
            </a:r>
          </a:p>
          <a:p>
            <a:r>
              <a:rPr lang="en-US" sz="2600" dirty="0"/>
              <a:t>Further analysis is required to quantify uncertainties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EAA93F-0F79-13B3-2D38-BB25A0132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517" y="1123060"/>
            <a:ext cx="5388427" cy="570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57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CD7FAD-FE4D-27AB-E63E-212FD682C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760"/>
            <a:ext cx="12192000" cy="930281"/>
          </a:xfrm>
        </p:spPr>
        <p:txBody>
          <a:bodyPr>
            <a:normAutofit/>
          </a:bodyPr>
          <a:lstStyle/>
          <a:p>
            <a:r>
              <a:rPr lang="en-US" dirty="0"/>
              <a:t>TEMPO nighttime light observations </a:t>
            </a:r>
          </a:p>
        </p:txBody>
      </p:sp>
      <p:grpSp>
        <p:nvGrpSpPr>
          <p:cNvPr id="1059" name="Group 1058">
            <a:extLst>
              <a:ext uri="{FF2B5EF4-FFF2-40B4-BE49-F238E27FC236}">
                <a16:creationId xmlns:a16="http://schemas.microsoft.com/office/drawing/2014/main" id="{A64BDC06-7177-2008-2D33-9F6083D74E1D}"/>
              </a:ext>
            </a:extLst>
          </p:cNvPr>
          <p:cNvGrpSpPr/>
          <p:nvPr/>
        </p:nvGrpSpPr>
        <p:grpSpPr>
          <a:xfrm>
            <a:off x="160670" y="2950067"/>
            <a:ext cx="10866559" cy="3554401"/>
            <a:chOff x="160670" y="1981240"/>
            <a:chExt cx="10866559" cy="3554401"/>
          </a:xfrm>
        </p:grpSpPr>
        <p:pic>
          <p:nvPicPr>
            <p:cNvPr id="1026" name="Picture 2" descr="Artist's illustration of TEMPO satellite host">
              <a:extLst>
                <a:ext uri="{FF2B5EF4-FFF2-40B4-BE49-F238E27FC236}">
                  <a16:creationId xmlns:a16="http://schemas.microsoft.com/office/drawing/2014/main" id="{63543CFF-8FE8-E6D0-02F9-F88000EB08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96" t="5555" r="11143" b="6318"/>
            <a:stretch/>
          </p:blipFill>
          <p:spPr bwMode="auto">
            <a:xfrm>
              <a:off x="160670" y="1981240"/>
              <a:ext cx="2182457" cy="1604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9236D1F-F4FB-5341-1E3C-DC0868D87A3A}"/>
                </a:ext>
              </a:extLst>
            </p:cNvPr>
            <p:cNvCxnSpPr>
              <a:cxnSpLocks/>
            </p:cNvCxnSpPr>
            <p:nvPr/>
          </p:nvCxnSpPr>
          <p:spPr>
            <a:xfrm>
              <a:off x="859971" y="4626429"/>
              <a:ext cx="10167258" cy="0"/>
            </a:xfrm>
            <a:prstGeom prst="straightConnector1">
              <a:avLst/>
            </a:prstGeom>
            <a:ln w="1016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032116E-859D-4333-D602-0FEFF94CCDB2}"/>
                </a:ext>
              </a:extLst>
            </p:cNvPr>
            <p:cNvCxnSpPr/>
            <p:nvPr/>
          </p:nvCxnSpPr>
          <p:spPr>
            <a:xfrm>
              <a:off x="859971" y="4299857"/>
              <a:ext cx="0" cy="576863"/>
            </a:xfrm>
            <a:prstGeom prst="line">
              <a:avLst/>
            </a:prstGeom>
            <a:ln w="63500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AD97D3-CFD4-CC70-8756-90852AD7065A}"/>
                </a:ext>
              </a:extLst>
            </p:cNvPr>
            <p:cNvSpPr txBox="1"/>
            <p:nvPr/>
          </p:nvSpPr>
          <p:spPr>
            <a:xfrm>
              <a:off x="457200" y="4966445"/>
              <a:ext cx="1034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04/2023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7F2BF97-700A-5922-7103-EFD7B5540E75}"/>
                </a:ext>
              </a:extLst>
            </p:cNvPr>
            <p:cNvGrpSpPr/>
            <p:nvPr/>
          </p:nvGrpSpPr>
          <p:grpSpPr>
            <a:xfrm>
              <a:off x="2351313" y="4407230"/>
              <a:ext cx="2318644" cy="436830"/>
              <a:chOff x="2351313" y="4439887"/>
              <a:chExt cx="2318644" cy="436830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0A94E504-7ADB-5035-5343-7C7740308D5C}"/>
                  </a:ext>
                </a:extLst>
              </p:cNvPr>
              <p:cNvGrpSpPr/>
              <p:nvPr/>
            </p:nvGrpSpPr>
            <p:grpSpPr>
              <a:xfrm>
                <a:off x="2351313" y="4441366"/>
                <a:ext cx="195940" cy="435351"/>
                <a:chOff x="2351313" y="4441366"/>
                <a:chExt cx="195940" cy="435351"/>
              </a:xfrm>
            </p:grpSpPr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AF51825A-747F-E72F-5907-265C87BC9A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51313" y="4441371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5AE3EDBF-CFB0-13E3-169D-969FA77BF9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49283" y="4441368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AB371793-F62B-0F53-8F38-FAE2CCFE24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47253" y="4441366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1D6F939B-321F-828C-B644-CCD6EC1890FD}"/>
                  </a:ext>
                </a:extLst>
              </p:cNvPr>
              <p:cNvGrpSpPr/>
              <p:nvPr/>
            </p:nvGrpSpPr>
            <p:grpSpPr>
              <a:xfrm>
                <a:off x="2960914" y="4441364"/>
                <a:ext cx="195940" cy="435351"/>
                <a:chOff x="2351313" y="4441366"/>
                <a:chExt cx="195940" cy="435351"/>
              </a:xfrm>
            </p:grpSpPr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3AE4EDDD-3486-4B06-C7A2-A9D6BBA202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51313" y="4441371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3AE7FF0F-FC6B-F6D0-425D-569D636C5C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49283" y="4441368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6E7BF520-9768-EB1E-8FF3-4367113D41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47253" y="4441366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CB2A2C1B-141A-30DB-47F2-66C74266C479}"/>
                  </a:ext>
                </a:extLst>
              </p:cNvPr>
              <p:cNvGrpSpPr/>
              <p:nvPr/>
            </p:nvGrpSpPr>
            <p:grpSpPr>
              <a:xfrm>
                <a:off x="2656113" y="4441363"/>
                <a:ext cx="195940" cy="435351"/>
                <a:chOff x="2351313" y="4441366"/>
                <a:chExt cx="195940" cy="435351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CF21CBD8-8615-9C22-5139-4DC1DBEC41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51313" y="4441371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FBA202DC-80FA-B420-8129-0618EDEFE3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49283" y="4441368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FABBCB99-5454-07AC-B31F-646D0A02D0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47253" y="4441366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FCD429C4-BED5-EEC9-D679-E8D9A7B6330E}"/>
                  </a:ext>
                </a:extLst>
              </p:cNvPr>
              <p:cNvGrpSpPr/>
              <p:nvPr/>
            </p:nvGrpSpPr>
            <p:grpSpPr>
              <a:xfrm>
                <a:off x="3570511" y="4441361"/>
                <a:ext cx="195940" cy="435351"/>
                <a:chOff x="2351313" y="4441366"/>
                <a:chExt cx="195940" cy="435351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4F22903B-EFEB-6DA1-8C53-6BD98BD0B0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51313" y="4441371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68CD3B6A-9A40-9CA1-77DA-A0CF96D6AF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49283" y="4441368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41253250-0FAE-3A10-085B-07D0C8E435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47253" y="4441366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C9FCE3AE-E0ED-7646-44B6-2008B8F4B823}"/>
                  </a:ext>
                </a:extLst>
              </p:cNvPr>
              <p:cNvGrpSpPr/>
              <p:nvPr/>
            </p:nvGrpSpPr>
            <p:grpSpPr>
              <a:xfrm>
                <a:off x="3265712" y="4441361"/>
                <a:ext cx="195940" cy="435351"/>
                <a:chOff x="2351313" y="4441366"/>
                <a:chExt cx="195940" cy="435351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83333BD8-26FA-3EAA-0599-761E28B1BB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51313" y="4441371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A50E18C-E361-00B7-A8E0-F8104EF8A1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49283" y="4441368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52609E42-0EA1-ECD7-C105-7D7699A3C8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47253" y="4441366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C9CBCCA3-0C82-2FD4-C671-BC73978231E6}"/>
                  </a:ext>
                </a:extLst>
              </p:cNvPr>
              <p:cNvGrpSpPr/>
              <p:nvPr/>
            </p:nvGrpSpPr>
            <p:grpSpPr>
              <a:xfrm>
                <a:off x="4474017" y="4441361"/>
                <a:ext cx="195940" cy="435351"/>
                <a:chOff x="2351313" y="4441366"/>
                <a:chExt cx="195940" cy="435351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47705296-6BCE-E220-E710-63A0D0FC32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51313" y="4441371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54D265DB-BA58-6587-772C-1442955B46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49283" y="4441368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C5952989-651D-4E8C-4227-42775D17F9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47253" y="4441366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7E2D1795-4095-74A6-C5C7-2126E7C88241}"/>
                  </a:ext>
                </a:extLst>
              </p:cNvPr>
              <p:cNvGrpSpPr/>
              <p:nvPr/>
            </p:nvGrpSpPr>
            <p:grpSpPr>
              <a:xfrm>
                <a:off x="4169218" y="4439887"/>
                <a:ext cx="195940" cy="435351"/>
                <a:chOff x="2351313" y="4441366"/>
                <a:chExt cx="195940" cy="435351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3B144F53-9AA4-E339-2D18-CA98155991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51313" y="4441371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E8CE640D-8B31-95F3-883A-E0CDD43055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49283" y="4441368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65EC2038-9B8E-DE30-3D36-09D62DB109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47253" y="4441366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E0F24D46-8F43-FB3A-165C-6A34BEC61C64}"/>
                  </a:ext>
                </a:extLst>
              </p:cNvPr>
              <p:cNvGrpSpPr/>
              <p:nvPr/>
            </p:nvGrpSpPr>
            <p:grpSpPr>
              <a:xfrm>
                <a:off x="3875308" y="4441361"/>
                <a:ext cx="195940" cy="435351"/>
                <a:chOff x="2351313" y="4441366"/>
                <a:chExt cx="195940" cy="435351"/>
              </a:xfrm>
            </p:grpSpPr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6FDF6DE9-0944-9F38-E001-A4B361E88A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51313" y="4441371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EA11545D-9A94-6146-DD11-4B905423E0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49283" y="4441368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54DA55EC-6964-5B76-AB99-D77B1EE0DF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47253" y="4441366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9B50A98-625F-EB79-382C-71A81F9F7CD6}"/>
                </a:ext>
              </a:extLst>
            </p:cNvPr>
            <p:cNvSpPr txBox="1"/>
            <p:nvPr/>
          </p:nvSpPr>
          <p:spPr>
            <a:xfrm>
              <a:off x="1861460" y="4955558"/>
              <a:ext cx="1034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09/2023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A652CFC-BEFF-22C9-5EE3-AEE853819B41}"/>
                </a:ext>
              </a:extLst>
            </p:cNvPr>
            <p:cNvSpPr txBox="1"/>
            <p:nvPr/>
          </p:nvSpPr>
          <p:spPr>
            <a:xfrm>
              <a:off x="4169232" y="4955560"/>
              <a:ext cx="1034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04/2024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F260140-0AC6-E82F-EFD0-B1D7046D6C41}"/>
                </a:ext>
              </a:extLst>
            </p:cNvPr>
            <p:cNvGrpSpPr/>
            <p:nvPr/>
          </p:nvGrpSpPr>
          <p:grpSpPr>
            <a:xfrm>
              <a:off x="6792682" y="4407229"/>
              <a:ext cx="2318644" cy="436830"/>
              <a:chOff x="2351313" y="4439887"/>
              <a:chExt cx="2318644" cy="436830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FD92FB1E-0483-FBC2-0375-1AD92E8EDCED}"/>
                  </a:ext>
                </a:extLst>
              </p:cNvPr>
              <p:cNvGrpSpPr/>
              <p:nvPr/>
            </p:nvGrpSpPr>
            <p:grpSpPr>
              <a:xfrm>
                <a:off x="2351313" y="4441366"/>
                <a:ext cx="195940" cy="435351"/>
                <a:chOff x="2351313" y="4441366"/>
                <a:chExt cx="195940" cy="435351"/>
              </a:xfrm>
            </p:grpSpPr>
            <p:cxnSp>
              <p:nvCxnSpPr>
                <p:cNvPr id="1044" name="Straight Connector 1043">
                  <a:extLst>
                    <a:ext uri="{FF2B5EF4-FFF2-40B4-BE49-F238E27FC236}">
                      <a16:creationId xmlns:a16="http://schemas.microsoft.com/office/drawing/2014/main" id="{97CDC45A-02F2-ADEF-0263-64AE7B451A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51313" y="4441371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5" name="Straight Connector 1044">
                  <a:extLst>
                    <a:ext uri="{FF2B5EF4-FFF2-40B4-BE49-F238E27FC236}">
                      <a16:creationId xmlns:a16="http://schemas.microsoft.com/office/drawing/2014/main" id="{5F065FFB-74C6-F196-856E-7B63ED18A0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49283" y="4441368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6" name="Straight Connector 1045">
                  <a:extLst>
                    <a:ext uri="{FF2B5EF4-FFF2-40B4-BE49-F238E27FC236}">
                      <a16:creationId xmlns:a16="http://schemas.microsoft.com/office/drawing/2014/main" id="{166C105E-FB92-A1B1-E920-48E176A4BE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47253" y="4441366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3F8A7663-7B88-1E98-EE86-7B9AF9CF28D9}"/>
                  </a:ext>
                </a:extLst>
              </p:cNvPr>
              <p:cNvGrpSpPr/>
              <p:nvPr/>
            </p:nvGrpSpPr>
            <p:grpSpPr>
              <a:xfrm>
                <a:off x="2960914" y="4441364"/>
                <a:ext cx="195940" cy="435351"/>
                <a:chOff x="2351313" y="4441366"/>
                <a:chExt cx="195940" cy="435351"/>
              </a:xfrm>
            </p:grpSpPr>
            <p:cxnSp>
              <p:nvCxnSpPr>
                <p:cNvPr id="1041" name="Straight Connector 1040">
                  <a:extLst>
                    <a:ext uri="{FF2B5EF4-FFF2-40B4-BE49-F238E27FC236}">
                      <a16:creationId xmlns:a16="http://schemas.microsoft.com/office/drawing/2014/main" id="{9569C2D2-4DB2-5CB7-F351-4ABAB50E8C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51313" y="4441371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2" name="Straight Connector 1041">
                  <a:extLst>
                    <a:ext uri="{FF2B5EF4-FFF2-40B4-BE49-F238E27FC236}">
                      <a16:creationId xmlns:a16="http://schemas.microsoft.com/office/drawing/2014/main" id="{3A14C8B8-AB75-B55D-09C2-AB88036752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49283" y="4441368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3" name="Straight Connector 1042">
                  <a:extLst>
                    <a:ext uri="{FF2B5EF4-FFF2-40B4-BE49-F238E27FC236}">
                      <a16:creationId xmlns:a16="http://schemas.microsoft.com/office/drawing/2014/main" id="{7E10BBB2-5E05-E242-8BA1-E99D78F143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47253" y="4441366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98860192-77F8-6DBC-CC85-295D3072C57F}"/>
                  </a:ext>
                </a:extLst>
              </p:cNvPr>
              <p:cNvGrpSpPr/>
              <p:nvPr/>
            </p:nvGrpSpPr>
            <p:grpSpPr>
              <a:xfrm>
                <a:off x="2656113" y="4441363"/>
                <a:ext cx="195940" cy="435351"/>
                <a:chOff x="2351313" y="4441366"/>
                <a:chExt cx="195940" cy="435351"/>
              </a:xfrm>
            </p:grpSpPr>
            <p:cxnSp>
              <p:nvCxnSpPr>
                <p:cNvPr id="1038" name="Straight Connector 1037">
                  <a:extLst>
                    <a:ext uri="{FF2B5EF4-FFF2-40B4-BE49-F238E27FC236}">
                      <a16:creationId xmlns:a16="http://schemas.microsoft.com/office/drawing/2014/main" id="{301AAFE5-E2C1-3959-7A3F-8AE652EE5A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51313" y="4441371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9" name="Straight Connector 1038">
                  <a:extLst>
                    <a:ext uri="{FF2B5EF4-FFF2-40B4-BE49-F238E27FC236}">
                      <a16:creationId xmlns:a16="http://schemas.microsoft.com/office/drawing/2014/main" id="{177AB8C9-F84D-36EE-8C1F-35A2B005EB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49283" y="4441368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0" name="Straight Connector 1039">
                  <a:extLst>
                    <a:ext uri="{FF2B5EF4-FFF2-40B4-BE49-F238E27FC236}">
                      <a16:creationId xmlns:a16="http://schemas.microsoft.com/office/drawing/2014/main" id="{A24E9588-F7DE-4EFF-BE1D-40B0A9E782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47253" y="4441366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77BADA9F-E008-F36E-36A2-0B0B06D0B3CD}"/>
                  </a:ext>
                </a:extLst>
              </p:cNvPr>
              <p:cNvGrpSpPr/>
              <p:nvPr/>
            </p:nvGrpSpPr>
            <p:grpSpPr>
              <a:xfrm>
                <a:off x="3570511" y="4441361"/>
                <a:ext cx="195940" cy="435351"/>
                <a:chOff x="2351313" y="4441366"/>
                <a:chExt cx="195940" cy="435351"/>
              </a:xfrm>
            </p:grpSpPr>
            <p:cxnSp>
              <p:nvCxnSpPr>
                <p:cNvPr id="1035" name="Straight Connector 1034">
                  <a:extLst>
                    <a:ext uri="{FF2B5EF4-FFF2-40B4-BE49-F238E27FC236}">
                      <a16:creationId xmlns:a16="http://schemas.microsoft.com/office/drawing/2014/main" id="{3D508979-FD3D-F298-C9A3-277B6B78A6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51313" y="4441371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6" name="Straight Connector 1035">
                  <a:extLst>
                    <a:ext uri="{FF2B5EF4-FFF2-40B4-BE49-F238E27FC236}">
                      <a16:creationId xmlns:a16="http://schemas.microsoft.com/office/drawing/2014/main" id="{756F0AE2-2817-69E2-8A91-216B0DAC80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49283" y="4441368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7" name="Straight Connector 1036">
                  <a:extLst>
                    <a:ext uri="{FF2B5EF4-FFF2-40B4-BE49-F238E27FC236}">
                      <a16:creationId xmlns:a16="http://schemas.microsoft.com/office/drawing/2014/main" id="{952A21B5-E5F4-1094-D430-FCB1B3DF38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47253" y="4441366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BC1EBD5D-24B2-F064-A740-EF359A03CA5C}"/>
                  </a:ext>
                </a:extLst>
              </p:cNvPr>
              <p:cNvGrpSpPr/>
              <p:nvPr/>
            </p:nvGrpSpPr>
            <p:grpSpPr>
              <a:xfrm>
                <a:off x="3265712" y="4441361"/>
                <a:ext cx="195940" cy="435351"/>
                <a:chOff x="2351313" y="4441366"/>
                <a:chExt cx="195940" cy="435351"/>
              </a:xfrm>
            </p:grpSpPr>
            <p:cxnSp>
              <p:nvCxnSpPr>
                <p:cNvPr id="1032" name="Straight Connector 1031">
                  <a:extLst>
                    <a:ext uri="{FF2B5EF4-FFF2-40B4-BE49-F238E27FC236}">
                      <a16:creationId xmlns:a16="http://schemas.microsoft.com/office/drawing/2014/main" id="{EE92FC1C-0082-33B0-748E-C17564758B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51313" y="4441371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3" name="Straight Connector 1032">
                  <a:extLst>
                    <a:ext uri="{FF2B5EF4-FFF2-40B4-BE49-F238E27FC236}">
                      <a16:creationId xmlns:a16="http://schemas.microsoft.com/office/drawing/2014/main" id="{4B1812E9-F35E-9C5B-FA14-343C96F92B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49283" y="4441368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4" name="Straight Connector 1033">
                  <a:extLst>
                    <a:ext uri="{FF2B5EF4-FFF2-40B4-BE49-F238E27FC236}">
                      <a16:creationId xmlns:a16="http://schemas.microsoft.com/office/drawing/2014/main" id="{D10FE4F3-A750-BBC5-0AD9-77FE547567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47253" y="4441366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348CF96C-2359-9E7A-65E0-851C8B76605D}"/>
                  </a:ext>
                </a:extLst>
              </p:cNvPr>
              <p:cNvGrpSpPr/>
              <p:nvPr/>
            </p:nvGrpSpPr>
            <p:grpSpPr>
              <a:xfrm>
                <a:off x="4474017" y="4441361"/>
                <a:ext cx="195940" cy="435351"/>
                <a:chOff x="2351313" y="4441366"/>
                <a:chExt cx="195940" cy="435351"/>
              </a:xfrm>
            </p:grpSpPr>
            <p:cxnSp>
              <p:nvCxnSpPr>
                <p:cNvPr id="1029" name="Straight Connector 1028">
                  <a:extLst>
                    <a:ext uri="{FF2B5EF4-FFF2-40B4-BE49-F238E27FC236}">
                      <a16:creationId xmlns:a16="http://schemas.microsoft.com/office/drawing/2014/main" id="{B9DEBCC8-E23B-853E-1B46-E069A2D4B5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51313" y="4441371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0" name="Straight Connector 1029">
                  <a:extLst>
                    <a:ext uri="{FF2B5EF4-FFF2-40B4-BE49-F238E27FC236}">
                      <a16:creationId xmlns:a16="http://schemas.microsoft.com/office/drawing/2014/main" id="{B1F97BF5-635D-56E3-E3B2-96BE19B2B5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49283" y="4441368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1" name="Straight Connector 1030">
                  <a:extLst>
                    <a:ext uri="{FF2B5EF4-FFF2-40B4-BE49-F238E27FC236}">
                      <a16:creationId xmlns:a16="http://schemas.microsoft.com/office/drawing/2014/main" id="{EB5F1959-8E4B-EABD-36AB-A8F591E211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47253" y="4441366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845C7746-08A3-0A11-4B4D-0C10549B77D3}"/>
                  </a:ext>
                </a:extLst>
              </p:cNvPr>
              <p:cNvGrpSpPr/>
              <p:nvPr/>
            </p:nvGrpSpPr>
            <p:grpSpPr>
              <a:xfrm>
                <a:off x="4169218" y="4439887"/>
                <a:ext cx="195940" cy="435351"/>
                <a:chOff x="2351313" y="4441366"/>
                <a:chExt cx="195940" cy="435351"/>
              </a:xfrm>
            </p:grpSpPr>
            <p:cxnSp>
              <p:nvCxnSpPr>
                <p:cNvPr id="1025" name="Straight Connector 1024">
                  <a:extLst>
                    <a:ext uri="{FF2B5EF4-FFF2-40B4-BE49-F238E27FC236}">
                      <a16:creationId xmlns:a16="http://schemas.microsoft.com/office/drawing/2014/main" id="{BAA7166D-116C-ADAF-244E-BB9D1CBB3F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51313" y="4441371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7" name="Straight Connector 1026">
                  <a:extLst>
                    <a:ext uri="{FF2B5EF4-FFF2-40B4-BE49-F238E27FC236}">
                      <a16:creationId xmlns:a16="http://schemas.microsoft.com/office/drawing/2014/main" id="{D183589F-D6AE-EB08-E0D2-2CDFA0A060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49283" y="4441368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8" name="Straight Connector 1027">
                  <a:extLst>
                    <a:ext uri="{FF2B5EF4-FFF2-40B4-BE49-F238E27FC236}">
                      <a16:creationId xmlns:a16="http://schemas.microsoft.com/office/drawing/2014/main" id="{B59615DF-93A2-65DB-CCDA-53028266BA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47253" y="4441366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B9A47AC7-C43B-21B1-3D91-99D83C3B8040}"/>
                  </a:ext>
                </a:extLst>
              </p:cNvPr>
              <p:cNvGrpSpPr/>
              <p:nvPr/>
            </p:nvGrpSpPr>
            <p:grpSpPr>
              <a:xfrm>
                <a:off x="3875308" y="4441361"/>
                <a:ext cx="195940" cy="435351"/>
                <a:chOff x="2351313" y="4441366"/>
                <a:chExt cx="195940" cy="435351"/>
              </a:xfrm>
            </p:grpSpPr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313D43E6-5521-C5F1-F4A5-6DB2A8CD59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51313" y="4441371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DB800D36-FE7B-0D07-4F57-0CA95383B8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49283" y="4441368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4" name="Straight Connector 1023">
                  <a:extLst>
                    <a:ext uri="{FF2B5EF4-FFF2-40B4-BE49-F238E27FC236}">
                      <a16:creationId xmlns:a16="http://schemas.microsoft.com/office/drawing/2014/main" id="{22609A44-7A2B-BB76-A3A8-269B68BE97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47253" y="4441366"/>
                  <a:ext cx="0" cy="435346"/>
                </a:xfrm>
                <a:prstGeom prst="line">
                  <a:avLst/>
                </a:prstGeom>
                <a:ln w="63500">
                  <a:solidFill>
                    <a:schemeClr val="accent2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47" name="TextBox 1046">
              <a:extLst>
                <a:ext uri="{FF2B5EF4-FFF2-40B4-BE49-F238E27FC236}">
                  <a16:creationId xmlns:a16="http://schemas.microsoft.com/office/drawing/2014/main" id="{D2C6FD05-260F-89F3-47C3-503CA121077A}"/>
                </a:ext>
              </a:extLst>
            </p:cNvPr>
            <p:cNvSpPr txBox="1"/>
            <p:nvPr/>
          </p:nvSpPr>
          <p:spPr>
            <a:xfrm>
              <a:off x="6346372" y="4933787"/>
              <a:ext cx="1034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09/2024</a:t>
              </a:r>
            </a:p>
          </p:txBody>
        </p:sp>
        <p:sp>
          <p:nvSpPr>
            <p:cNvPr id="1048" name="TextBox 1047">
              <a:extLst>
                <a:ext uri="{FF2B5EF4-FFF2-40B4-BE49-F238E27FC236}">
                  <a16:creationId xmlns:a16="http://schemas.microsoft.com/office/drawing/2014/main" id="{32C2829D-6D95-0327-3361-096D9B1A234B}"/>
                </a:ext>
              </a:extLst>
            </p:cNvPr>
            <p:cNvSpPr txBox="1"/>
            <p:nvPr/>
          </p:nvSpPr>
          <p:spPr>
            <a:xfrm>
              <a:off x="8719453" y="4955560"/>
              <a:ext cx="1034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04/2025</a:t>
              </a:r>
            </a:p>
          </p:txBody>
        </p:sp>
        <p:sp>
          <p:nvSpPr>
            <p:cNvPr id="1049" name="TextBox 1048">
              <a:extLst>
                <a:ext uri="{FF2B5EF4-FFF2-40B4-BE49-F238E27FC236}">
                  <a16:creationId xmlns:a16="http://schemas.microsoft.com/office/drawing/2014/main" id="{C84D861F-59B5-AC39-F77A-0DDE9F5859B8}"/>
                </a:ext>
              </a:extLst>
            </p:cNvPr>
            <p:cNvSpPr txBox="1"/>
            <p:nvPr/>
          </p:nvSpPr>
          <p:spPr>
            <a:xfrm>
              <a:off x="228714" y="3864944"/>
              <a:ext cx="20463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TEMPO launched</a:t>
              </a:r>
            </a:p>
          </p:txBody>
        </p:sp>
        <p:sp>
          <p:nvSpPr>
            <p:cNvPr id="1050" name="TextBox 1049">
              <a:extLst>
                <a:ext uri="{FF2B5EF4-FFF2-40B4-BE49-F238E27FC236}">
                  <a16:creationId xmlns:a16="http://schemas.microsoft.com/office/drawing/2014/main" id="{C6636995-37D4-B162-67EF-BF9887F895E0}"/>
                </a:ext>
              </a:extLst>
            </p:cNvPr>
            <p:cNvSpPr txBox="1"/>
            <p:nvPr/>
          </p:nvSpPr>
          <p:spPr>
            <a:xfrm>
              <a:off x="2242571" y="3854058"/>
              <a:ext cx="25580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Nighttime observations</a:t>
              </a:r>
            </a:p>
          </p:txBody>
        </p:sp>
        <p:sp>
          <p:nvSpPr>
            <p:cNvPr id="1051" name="TextBox 1050">
              <a:extLst>
                <a:ext uri="{FF2B5EF4-FFF2-40B4-BE49-F238E27FC236}">
                  <a16:creationId xmlns:a16="http://schemas.microsoft.com/office/drawing/2014/main" id="{248A5987-DA5B-29D4-EA82-CDDF3CEA3B69}"/>
                </a:ext>
              </a:extLst>
            </p:cNvPr>
            <p:cNvSpPr txBox="1"/>
            <p:nvPr/>
          </p:nvSpPr>
          <p:spPr>
            <a:xfrm>
              <a:off x="6760139" y="3864944"/>
              <a:ext cx="25580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Nighttime observations</a:t>
              </a:r>
            </a:p>
          </p:txBody>
        </p:sp>
        <p:cxnSp>
          <p:nvCxnSpPr>
            <p:cNvPr id="1052" name="Straight Connector 1051">
              <a:extLst>
                <a:ext uri="{FF2B5EF4-FFF2-40B4-BE49-F238E27FC236}">
                  <a16:creationId xmlns:a16="http://schemas.microsoft.com/office/drawing/2014/main" id="{F117965D-C339-5AB0-2FA1-FF06D6AE5648}"/>
                </a:ext>
              </a:extLst>
            </p:cNvPr>
            <p:cNvCxnSpPr>
              <a:cxnSpLocks/>
            </p:cNvCxnSpPr>
            <p:nvPr/>
          </p:nvCxnSpPr>
          <p:spPr>
            <a:xfrm>
              <a:off x="7805057" y="3635829"/>
              <a:ext cx="0" cy="1230006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4" name="Straight Connector 1053">
              <a:extLst>
                <a:ext uri="{FF2B5EF4-FFF2-40B4-BE49-F238E27FC236}">
                  <a16:creationId xmlns:a16="http://schemas.microsoft.com/office/drawing/2014/main" id="{3CA900AC-B868-F10A-C538-5D848512CF1A}"/>
                </a:ext>
              </a:extLst>
            </p:cNvPr>
            <p:cNvCxnSpPr>
              <a:cxnSpLocks/>
            </p:cNvCxnSpPr>
            <p:nvPr/>
          </p:nvCxnSpPr>
          <p:spPr>
            <a:xfrm>
              <a:off x="8142514" y="3635830"/>
              <a:ext cx="0" cy="1230006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5" name="TextBox 1054">
              <a:extLst>
                <a:ext uri="{FF2B5EF4-FFF2-40B4-BE49-F238E27FC236}">
                  <a16:creationId xmlns:a16="http://schemas.microsoft.com/office/drawing/2014/main" id="{AA4AE307-B142-A8D0-A50C-1DE6BF91BEFC}"/>
                </a:ext>
              </a:extLst>
            </p:cNvPr>
            <p:cNvSpPr txBox="1"/>
            <p:nvPr/>
          </p:nvSpPr>
          <p:spPr>
            <a:xfrm>
              <a:off x="6830846" y="3062169"/>
              <a:ext cx="37391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Nighttime multiple observations per night (Eastern U.S.)</a:t>
              </a:r>
            </a:p>
          </p:txBody>
        </p:sp>
        <p:sp>
          <p:nvSpPr>
            <p:cNvPr id="1056" name="TextBox 1055">
              <a:extLst>
                <a:ext uri="{FF2B5EF4-FFF2-40B4-BE49-F238E27FC236}">
                  <a16:creationId xmlns:a16="http://schemas.microsoft.com/office/drawing/2014/main" id="{A7AC1322-9C1F-46DC-15DC-5FE004508BD2}"/>
                </a:ext>
              </a:extLst>
            </p:cNvPr>
            <p:cNvSpPr txBox="1"/>
            <p:nvPr/>
          </p:nvSpPr>
          <p:spPr>
            <a:xfrm>
              <a:off x="7358744" y="4889310"/>
              <a:ext cx="11974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12/2024 – 01/2025</a:t>
              </a:r>
            </a:p>
          </p:txBody>
        </p:sp>
      </p:grpSp>
      <p:pic>
        <p:nvPicPr>
          <p:cNvPr id="1060" name="Picture 1059">
            <a:extLst>
              <a:ext uri="{FF2B5EF4-FFF2-40B4-BE49-F238E27FC236}">
                <a16:creationId xmlns:a16="http://schemas.microsoft.com/office/drawing/2014/main" id="{563371E1-9DB8-4172-AD2A-C183E74E446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240382" y="1107495"/>
            <a:ext cx="5556711" cy="299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ADB94F-294E-CA90-8E75-3BCAD7E94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Areas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73287F2-1DF7-1A77-3842-F1380998A397}"/>
              </a:ext>
            </a:extLst>
          </p:cNvPr>
          <p:cNvGrpSpPr/>
          <p:nvPr/>
        </p:nvGrpSpPr>
        <p:grpSpPr>
          <a:xfrm>
            <a:off x="36576" y="1148334"/>
            <a:ext cx="6312408" cy="5572506"/>
            <a:chOff x="0" y="1148334"/>
            <a:chExt cx="6312408" cy="55725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1D1247C-9912-FE52-EFF8-1B112BA11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148334"/>
              <a:ext cx="6131102" cy="5572506"/>
            </a:xfrm>
            <a:prstGeom prst="rect">
              <a:avLst/>
            </a:prstGeom>
          </p:spPr>
        </p:pic>
        <p:sp>
          <p:nvSpPr>
            <p:cNvPr id="7" name="Star: 5 Points 6">
              <a:extLst>
                <a:ext uri="{FF2B5EF4-FFF2-40B4-BE49-F238E27FC236}">
                  <a16:creationId xmlns:a16="http://schemas.microsoft.com/office/drawing/2014/main" id="{8338F36C-8459-CA99-AE54-3CCB29D2FE63}"/>
                </a:ext>
              </a:extLst>
            </p:cNvPr>
            <p:cNvSpPr/>
            <p:nvPr/>
          </p:nvSpPr>
          <p:spPr>
            <a:xfrm>
              <a:off x="1853184" y="5821801"/>
              <a:ext cx="323088" cy="286391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81E821-F935-CBA8-8001-7D8E81F53849}"/>
                </a:ext>
              </a:extLst>
            </p:cNvPr>
            <p:cNvSpPr txBox="1"/>
            <p:nvPr/>
          </p:nvSpPr>
          <p:spPr>
            <a:xfrm>
              <a:off x="2176272" y="5821801"/>
              <a:ext cx="11338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Atlanta</a:t>
              </a:r>
            </a:p>
          </p:txBody>
        </p:sp>
        <p:sp>
          <p:nvSpPr>
            <p:cNvPr id="9" name="Star: 5 Points 8">
              <a:extLst>
                <a:ext uri="{FF2B5EF4-FFF2-40B4-BE49-F238E27FC236}">
                  <a16:creationId xmlns:a16="http://schemas.microsoft.com/office/drawing/2014/main" id="{3D40D2AC-387E-B295-D3A0-E92CDD802699}"/>
                </a:ext>
              </a:extLst>
            </p:cNvPr>
            <p:cNvSpPr/>
            <p:nvPr/>
          </p:nvSpPr>
          <p:spPr>
            <a:xfrm>
              <a:off x="4721352" y="2472049"/>
              <a:ext cx="323088" cy="286391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D6FF2F-C665-0390-FBB4-FAEEA0C4590B}"/>
                </a:ext>
              </a:extLst>
            </p:cNvPr>
            <p:cNvSpPr txBox="1"/>
            <p:nvPr/>
          </p:nvSpPr>
          <p:spPr>
            <a:xfrm>
              <a:off x="4578096" y="2734456"/>
              <a:ext cx="11338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New York</a:t>
              </a:r>
            </a:p>
          </p:txBody>
        </p:sp>
        <p:sp>
          <p:nvSpPr>
            <p:cNvPr id="11" name="Star: 5 Points 10">
              <a:extLst>
                <a:ext uri="{FF2B5EF4-FFF2-40B4-BE49-F238E27FC236}">
                  <a16:creationId xmlns:a16="http://schemas.microsoft.com/office/drawing/2014/main" id="{D413AF10-B767-E331-4EE8-CE21B73CD9F1}"/>
                </a:ext>
              </a:extLst>
            </p:cNvPr>
            <p:cNvSpPr/>
            <p:nvPr/>
          </p:nvSpPr>
          <p:spPr>
            <a:xfrm>
              <a:off x="5321808" y="1554601"/>
              <a:ext cx="323088" cy="286391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0DEBF5-D09D-C8A9-557B-BB5FEEBE8548}"/>
                </a:ext>
              </a:extLst>
            </p:cNvPr>
            <p:cNvSpPr txBox="1"/>
            <p:nvPr/>
          </p:nvSpPr>
          <p:spPr>
            <a:xfrm>
              <a:off x="5178552" y="1817008"/>
              <a:ext cx="11338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Boston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BDE88D4-78A9-7E98-5147-76E371DB17EB}"/>
              </a:ext>
            </a:extLst>
          </p:cNvPr>
          <p:cNvGrpSpPr/>
          <p:nvPr/>
        </p:nvGrpSpPr>
        <p:grpSpPr>
          <a:xfrm>
            <a:off x="6812280" y="1166622"/>
            <a:ext cx="3636264" cy="2485245"/>
            <a:chOff x="7040880" y="1148334"/>
            <a:chExt cx="3636264" cy="248524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3193F0D-F905-703F-6566-AC9CFD558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40880" y="1148334"/>
              <a:ext cx="3636264" cy="2485245"/>
            </a:xfrm>
            <a:prstGeom prst="rect">
              <a:avLst/>
            </a:prstGeom>
          </p:spPr>
        </p:pic>
        <p:sp>
          <p:nvSpPr>
            <p:cNvPr id="13" name="Star: 5 Points 12">
              <a:extLst>
                <a:ext uri="{FF2B5EF4-FFF2-40B4-BE49-F238E27FC236}">
                  <a16:creationId xmlns:a16="http://schemas.microsoft.com/office/drawing/2014/main" id="{E3935BD4-DA8C-B604-3308-2B1FDFB6BA75}"/>
                </a:ext>
              </a:extLst>
            </p:cNvPr>
            <p:cNvSpPr/>
            <p:nvPr/>
          </p:nvSpPr>
          <p:spPr>
            <a:xfrm>
              <a:off x="8950452" y="3377245"/>
              <a:ext cx="184404" cy="14319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E77951BE-FE99-3C1B-8184-FE1CB6213F45}"/>
                </a:ext>
              </a:extLst>
            </p:cNvPr>
            <p:cNvSpPr/>
            <p:nvPr/>
          </p:nvSpPr>
          <p:spPr>
            <a:xfrm>
              <a:off x="8846820" y="1920301"/>
              <a:ext cx="184404" cy="14319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tar: 5 Points 15">
              <a:extLst>
                <a:ext uri="{FF2B5EF4-FFF2-40B4-BE49-F238E27FC236}">
                  <a16:creationId xmlns:a16="http://schemas.microsoft.com/office/drawing/2014/main" id="{B65E1BE7-7A33-ACAD-B3EA-3C75C7B1EDBE}"/>
                </a:ext>
              </a:extLst>
            </p:cNvPr>
            <p:cNvSpPr/>
            <p:nvPr/>
          </p:nvSpPr>
          <p:spPr>
            <a:xfrm>
              <a:off x="9200388" y="2200717"/>
              <a:ext cx="184404" cy="14319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tar: 5 Points 16">
              <a:extLst>
                <a:ext uri="{FF2B5EF4-FFF2-40B4-BE49-F238E27FC236}">
                  <a16:creationId xmlns:a16="http://schemas.microsoft.com/office/drawing/2014/main" id="{F77878BA-F0AD-E6F9-CDE2-7DE07F3711E4}"/>
                </a:ext>
              </a:extLst>
            </p:cNvPr>
            <p:cNvSpPr/>
            <p:nvPr/>
          </p:nvSpPr>
          <p:spPr>
            <a:xfrm>
              <a:off x="9115044" y="2508565"/>
              <a:ext cx="184404" cy="14319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tar: 5 Points 17">
              <a:extLst>
                <a:ext uri="{FF2B5EF4-FFF2-40B4-BE49-F238E27FC236}">
                  <a16:creationId xmlns:a16="http://schemas.microsoft.com/office/drawing/2014/main" id="{45890972-76D2-EC94-67C9-D01739F5F54B}"/>
                </a:ext>
              </a:extLst>
            </p:cNvPr>
            <p:cNvSpPr/>
            <p:nvPr/>
          </p:nvSpPr>
          <p:spPr>
            <a:xfrm>
              <a:off x="9099804" y="1679509"/>
              <a:ext cx="184404" cy="14319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2BE8ECD-D2FE-67B2-8B3C-8F621D55A0A7}"/>
              </a:ext>
            </a:extLst>
          </p:cNvPr>
          <p:cNvSpPr txBox="1"/>
          <p:nvPr/>
        </p:nvSpPr>
        <p:spPr>
          <a:xfrm>
            <a:off x="10608564" y="2021624"/>
            <a:ext cx="93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Boston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9A624A-BCBA-B327-9263-D8A24858AA7E}"/>
              </a:ext>
            </a:extLst>
          </p:cNvPr>
          <p:cNvSpPr txBox="1"/>
          <p:nvPr/>
        </p:nvSpPr>
        <p:spPr>
          <a:xfrm>
            <a:off x="10647436" y="5081137"/>
            <a:ext cx="1166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York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9DFF361-1CC4-539C-1719-2F4040AA0689}"/>
              </a:ext>
            </a:extLst>
          </p:cNvPr>
          <p:cNvGrpSpPr/>
          <p:nvPr/>
        </p:nvGrpSpPr>
        <p:grpSpPr>
          <a:xfrm>
            <a:off x="6832915" y="3952659"/>
            <a:ext cx="3652205" cy="2701843"/>
            <a:chOff x="6823771" y="3952659"/>
            <a:chExt cx="3652205" cy="270184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FF5A549-F450-7C8F-4C90-F231B0D4E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12631"/>
            <a:stretch/>
          </p:blipFill>
          <p:spPr>
            <a:xfrm>
              <a:off x="6823771" y="3952659"/>
              <a:ext cx="3652205" cy="2701843"/>
            </a:xfrm>
            <a:prstGeom prst="rect">
              <a:avLst/>
            </a:prstGeom>
          </p:spPr>
        </p:pic>
        <p:sp>
          <p:nvSpPr>
            <p:cNvPr id="24" name="Star: 5 Points 23">
              <a:extLst>
                <a:ext uri="{FF2B5EF4-FFF2-40B4-BE49-F238E27FC236}">
                  <a16:creationId xmlns:a16="http://schemas.microsoft.com/office/drawing/2014/main" id="{805324C5-3A6D-1CBD-5DBD-159B0649B03D}"/>
                </a:ext>
              </a:extLst>
            </p:cNvPr>
            <p:cNvSpPr/>
            <p:nvPr/>
          </p:nvSpPr>
          <p:spPr>
            <a:xfrm>
              <a:off x="7959852" y="5148133"/>
              <a:ext cx="184404" cy="14319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tar: 5 Points 24">
              <a:extLst>
                <a:ext uri="{FF2B5EF4-FFF2-40B4-BE49-F238E27FC236}">
                  <a16:creationId xmlns:a16="http://schemas.microsoft.com/office/drawing/2014/main" id="{A6938480-650E-4D27-6C91-1A1E6ECDFD3F}"/>
                </a:ext>
              </a:extLst>
            </p:cNvPr>
            <p:cNvSpPr/>
            <p:nvPr/>
          </p:nvSpPr>
          <p:spPr>
            <a:xfrm>
              <a:off x="8240268" y="5209093"/>
              <a:ext cx="184404" cy="14319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tar: 5 Points 25">
              <a:extLst>
                <a:ext uri="{FF2B5EF4-FFF2-40B4-BE49-F238E27FC236}">
                  <a16:creationId xmlns:a16="http://schemas.microsoft.com/office/drawing/2014/main" id="{E14A375B-A7BB-D7ED-AA37-A4B5E49FAF26}"/>
                </a:ext>
              </a:extLst>
            </p:cNvPr>
            <p:cNvSpPr/>
            <p:nvPr/>
          </p:nvSpPr>
          <p:spPr>
            <a:xfrm>
              <a:off x="9627108" y="5471221"/>
              <a:ext cx="184404" cy="14319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tar: 5 Points 26">
              <a:extLst>
                <a:ext uri="{FF2B5EF4-FFF2-40B4-BE49-F238E27FC236}">
                  <a16:creationId xmlns:a16="http://schemas.microsoft.com/office/drawing/2014/main" id="{2C3CADFC-A01E-78B3-C6AC-3719E2936403}"/>
                </a:ext>
              </a:extLst>
            </p:cNvPr>
            <p:cNvSpPr/>
            <p:nvPr/>
          </p:nvSpPr>
          <p:spPr>
            <a:xfrm>
              <a:off x="8581644" y="5303581"/>
              <a:ext cx="184404" cy="14319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tar: 5 Points 27">
              <a:extLst>
                <a:ext uri="{FF2B5EF4-FFF2-40B4-BE49-F238E27FC236}">
                  <a16:creationId xmlns:a16="http://schemas.microsoft.com/office/drawing/2014/main" id="{21C81B8E-AD1F-D015-2E7C-D621E1105D7B}"/>
                </a:ext>
              </a:extLst>
            </p:cNvPr>
            <p:cNvSpPr/>
            <p:nvPr/>
          </p:nvSpPr>
          <p:spPr>
            <a:xfrm>
              <a:off x="8359140" y="5355397"/>
              <a:ext cx="184404" cy="14319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tar: 5 Points 28">
              <a:extLst>
                <a:ext uri="{FF2B5EF4-FFF2-40B4-BE49-F238E27FC236}">
                  <a16:creationId xmlns:a16="http://schemas.microsoft.com/office/drawing/2014/main" id="{DDE741BA-D106-54C7-2DB5-4C62D3E6680B}"/>
                </a:ext>
              </a:extLst>
            </p:cNvPr>
            <p:cNvSpPr/>
            <p:nvPr/>
          </p:nvSpPr>
          <p:spPr>
            <a:xfrm>
              <a:off x="8039100" y="4916485"/>
              <a:ext cx="184404" cy="14319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FF29C38-3F5F-2D18-0CC6-8F98A9A407D6}"/>
              </a:ext>
            </a:extLst>
          </p:cNvPr>
          <p:cNvGrpSpPr/>
          <p:nvPr/>
        </p:nvGrpSpPr>
        <p:grpSpPr>
          <a:xfrm>
            <a:off x="36576" y="2322174"/>
            <a:ext cx="3887317" cy="2604747"/>
            <a:chOff x="36576" y="2322174"/>
            <a:chExt cx="3887317" cy="260474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7695054-016E-DD5B-F910-EAC3F45C63F9}"/>
                </a:ext>
              </a:extLst>
            </p:cNvPr>
            <p:cNvGrpSpPr/>
            <p:nvPr/>
          </p:nvGrpSpPr>
          <p:grpSpPr>
            <a:xfrm>
              <a:off x="36576" y="2322174"/>
              <a:ext cx="3887317" cy="2604747"/>
              <a:chOff x="36576" y="2322174"/>
              <a:chExt cx="3887317" cy="2604747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A248333B-82F2-0CDE-15C1-7EBA6F33E3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316" y="2409244"/>
                <a:ext cx="3830577" cy="2517677"/>
              </a:xfrm>
              <a:prstGeom prst="rect">
                <a:avLst/>
              </a:prstGeom>
              <a:effectLst>
                <a:glow rad="63500">
                  <a:schemeClr val="tx1"/>
                </a:glow>
              </a:effectLst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219B0D6-3AA5-9F8D-3FB8-6BE656C4C0F2}"/>
                  </a:ext>
                </a:extLst>
              </p:cNvPr>
              <p:cNvSpPr txBox="1"/>
              <p:nvPr/>
            </p:nvSpPr>
            <p:spPr>
              <a:xfrm>
                <a:off x="36576" y="2322174"/>
                <a:ext cx="9326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Atlanta</a:t>
                </a:r>
              </a:p>
            </p:txBody>
          </p:sp>
        </p:grpSp>
        <p:sp>
          <p:nvSpPr>
            <p:cNvPr id="35" name="Star: 5 Points 34">
              <a:extLst>
                <a:ext uri="{FF2B5EF4-FFF2-40B4-BE49-F238E27FC236}">
                  <a16:creationId xmlns:a16="http://schemas.microsoft.com/office/drawing/2014/main" id="{2F607F2C-2695-AD61-8DF9-100F74AABBE5}"/>
                </a:ext>
              </a:extLst>
            </p:cNvPr>
            <p:cNvSpPr/>
            <p:nvPr/>
          </p:nvSpPr>
          <p:spPr>
            <a:xfrm>
              <a:off x="1924812" y="3511357"/>
              <a:ext cx="184404" cy="14319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tar: 5 Points 35">
              <a:extLst>
                <a:ext uri="{FF2B5EF4-FFF2-40B4-BE49-F238E27FC236}">
                  <a16:creationId xmlns:a16="http://schemas.microsoft.com/office/drawing/2014/main" id="{B02E08EC-7230-3A07-4029-1901F04ADDDB}"/>
                </a:ext>
              </a:extLst>
            </p:cNvPr>
            <p:cNvSpPr/>
            <p:nvPr/>
          </p:nvSpPr>
          <p:spPr>
            <a:xfrm>
              <a:off x="1912620" y="3380293"/>
              <a:ext cx="184404" cy="14319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tar: 5 Points 36">
              <a:extLst>
                <a:ext uri="{FF2B5EF4-FFF2-40B4-BE49-F238E27FC236}">
                  <a16:creationId xmlns:a16="http://schemas.microsoft.com/office/drawing/2014/main" id="{16F91FAC-3782-A96B-B1B5-B6AFBC25405C}"/>
                </a:ext>
              </a:extLst>
            </p:cNvPr>
            <p:cNvSpPr/>
            <p:nvPr/>
          </p:nvSpPr>
          <p:spPr>
            <a:xfrm>
              <a:off x="1930908" y="3297997"/>
              <a:ext cx="184404" cy="14319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tar: 5 Points 37">
              <a:extLst>
                <a:ext uri="{FF2B5EF4-FFF2-40B4-BE49-F238E27FC236}">
                  <a16:creationId xmlns:a16="http://schemas.microsoft.com/office/drawing/2014/main" id="{277CFB63-87D6-BAC4-A185-A3E7777534FF}"/>
                </a:ext>
              </a:extLst>
            </p:cNvPr>
            <p:cNvSpPr/>
            <p:nvPr/>
          </p:nvSpPr>
          <p:spPr>
            <a:xfrm>
              <a:off x="2827045" y="2598452"/>
              <a:ext cx="184404" cy="14319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tar: 5 Points 38">
              <a:extLst>
                <a:ext uri="{FF2B5EF4-FFF2-40B4-BE49-F238E27FC236}">
                  <a16:creationId xmlns:a16="http://schemas.microsoft.com/office/drawing/2014/main" id="{EC620E0E-AA33-FEEB-E5AE-047B51B83D32}"/>
                </a:ext>
              </a:extLst>
            </p:cNvPr>
            <p:cNvSpPr/>
            <p:nvPr/>
          </p:nvSpPr>
          <p:spPr>
            <a:xfrm>
              <a:off x="1196365" y="3372644"/>
              <a:ext cx="184404" cy="14319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tar: 5 Points 39">
              <a:extLst>
                <a:ext uri="{FF2B5EF4-FFF2-40B4-BE49-F238E27FC236}">
                  <a16:creationId xmlns:a16="http://schemas.microsoft.com/office/drawing/2014/main" id="{3FB47F03-1010-F2DF-9682-9471516192A1}"/>
                </a:ext>
              </a:extLst>
            </p:cNvPr>
            <p:cNvSpPr/>
            <p:nvPr/>
          </p:nvSpPr>
          <p:spPr>
            <a:xfrm>
              <a:off x="1257325" y="3040412"/>
              <a:ext cx="184404" cy="14319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tar: 5 Points 40">
              <a:extLst>
                <a:ext uri="{FF2B5EF4-FFF2-40B4-BE49-F238E27FC236}">
                  <a16:creationId xmlns:a16="http://schemas.microsoft.com/office/drawing/2014/main" id="{7024BD46-FF01-42D3-1EF7-711B7E78D55D}"/>
                </a:ext>
              </a:extLst>
            </p:cNvPr>
            <p:cNvSpPr/>
            <p:nvPr/>
          </p:nvSpPr>
          <p:spPr>
            <a:xfrm>
              <a:off x="1845589" y="2412524"/>
              <a:ext cx="184404" cy="14319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02156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CD7FAD-FE4D-27AB-E63E-212FD682C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760"/>
            <a:ext cx="12192000" cy="930281"/>
          </a:xfrm>
        </p:spPr>
        <p:txBody>
          <a:bodyPr>
            <a:normAutofit/>
          </a:bodyPr>
          <a:lstStyle/>
          <a:p>
            <a:r>
              <a:rPr lang="en-US" dirty="0"/>
              <a:t>TEMPO at Night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AD0379-9C94-A0C0-EE4E-C733D6E8CE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541"/>
          <a:stretch/>
        </p:blipFill>
        <p:spPr>
          <a:xfrm>
            <a:off x="5628904" y="1129664"/>
            <a:ext cx="6563096" cy="56704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CEF136-56A5-AC8E-35FE-CCC2978843CC}"/>
              </a:ext>
            </a:extLst>
          </p:cNvPr>
          <p:cNvSpPr txBox="1"/>
          <p:nvPr/>
        </p:nvSpPr>
        <p:spPr>
          <a:xfrm>
            <a:off x="896588" y="3444386"/>
            <a:ext cx="1975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12/12/2024</a:t>
            </a:r>
          </a:p>
        </p:txBody>
      </p:sp>
      <p:pic>
        <p:nvPicPr>
          <p:cNvPr id="13" name="Picture 12" descr="A picture containing tree, outdoor, outdoor object&#10;&#10;AI-generated content may be incorrect.">
            <a:extLst>
              <a:ext uri="{FF2B5EF4-FFF2-40B4-BE49-F238E27FC236}">
                <a16:creationId xmlns:a16="http://schemas.microsoft.com/office/drawing/2014/main" id="{3E340D94-DA15-7C27-245D-490F19186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7623" y="4003710"/>
            <a:ext cx="3004053" cy="27815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7CB6C7-1553-F48F-78D8-D573EBF9D24E}"/>
              </a:ext>
            </a:extLst>
          </p:cNvPr>
          <p:cNvSpPr txBox="1"/>
          <p:nvPr/>
        </p:nvSpPr>
        <p:spPr>
          <a:xfrm>
            <a:off x="1754" y="1409686"/>
            <a:ext cx="226863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Atlanta, GA</a:t>
            </a:r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sz="2600" dirty="0"/>
              <a:t>TEMPO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2600" dirty="0"/>
              <a:t>VIIRS DNB</a:t>
            </a:r>
          </a:p>
        </p:txBody>
      </p:sp>
      <p:pic>
        <p:nvPicPr>
          <p:cNvPr id="5" name="Picture 4" descr="A black and white image of a person's face&#10;&#10;AI-generated content may be incorrect.">
            <a:extLst>
              <a:ext uri="{FF2B5EF4-FFF2-40B4-BE49-F238E27FC236}">
                <a16:creationId xmlns:a16="http://schemas.microsoft.com/office/drawing/2014/main" id="{16D1C5F5-5ADA-AA62-4235-518698E652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22" y="1129664"/>
            <a:ext cx="3004053" cy="28120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75699F-EC75-3CE2-25BC-5DAC30E709C8}"/>
              </a:ext>
            </a:extLst>
          </p:cNvPr>
          <p:cNvSpPr txBox="1"/>
          <p:nvPr/>
        </p:nvSpPr>
        <p:spPr>
          <a:xfrm>
            <a:off x="5628904" y="6488668"/>
            <a:ext cx="1975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ISS on 10/19/2024</a:t>
            </a:r>
          </a:p>
        </p:txBody>
      </p:sp>
    </p:spTree>
    <p:extLst>
      <p:ext uri="{BB962C8B-B14F-4D97-AF65-F5344CB8AC3E}">
        <p14:creationId xmlns:p14="http://schemas.microsoft.com/office/powerpoint/2010/main" val="2734217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CD7FAD-FE4D-27AB-E63E-212FD682C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760"/>
            <a:ext cx="12192000" cy="930281"/>
          </a:xfrm>
        </p:spPr>
        <p:txBody>
          <a:bodyPr>
            <a:normAutofit/>
          </a:bodyPr>
          <a:lstStyle/>
          <a:p>
            <a:r>
              <a:rPr lang="en-US" sz="4000" dirty="0"/>
              <a:t>TEMPO: Diurnal Variation</a:t>
            </a:r>
          </a:p>
        </p:txBody>
      </p:sp>
      <p:pic>
        <p:nvPicPr>
          <p:cNvPr id="5" name="Picture 4" descr="Chart, line chart&#10;&#10;AI-generated content may be incorrect.">
            <a:extLst>
              <a:ext uri="{FF2B5EF4-FFF2-40B4-BE49-F238E27FC236}">
                <a16:creationId xmlns:a16="http://schemas.microsoft.com/office/drawing/2014/main" id="{83D55BC6-58E9-32A2-F4A7-828C9551F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986" y="3983780"/>
            <a:ext cx="3394845" cy="2796463"/>
          </a:xfrm>
          <a:prstGeom prst="rect">
            <a:avLst/>
          </a:prstGeom>
        </p:spPr>
      </p:pic>
      <p:pic>
        <p:nvPicPr>
          <p:cNvPr id="13" name="Picture 12" descr="Chart, line chart&#10;&#10;AI-generated content may be incorrect.">
            <a:extLst>
              <a:ext uri="{FF2B5EF4-FFF2-40B4-BE49-F238E27FC236}">
                <a16:creationId xmlns:a16="http://schemas.microsoft.com/office/drawing/2014/main" id="{FFB77A1C-69C8-ED77-89F6-D8AC656A9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04" y="3983780"/>
            <a:ext cx="3394845" cy="2796463"/>
          </a:xfrm>
          <a:prstGeom prst="rect">
            <a:avLst/>
          </a:prstGeom>
        </p:spPr>
      </p:pic>
      <p:pic>
        <p:nvPicPr>
          <p:cNvPr id="22" name="Picture 21" descr="Chart&#10;&#10;AI-generated content may be incorrect.">
            <a:extLst>
              <a:ext uri="{FF2B5EF4-FFF2-40B4-BE49-F238E27FC236}">
                <a16:creationId xmlns:a16="http://schemas.microsoft.com/office/drawing/2014/main" id="{2046F01D-6295-2E72-1A9E-30716BB6D5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" y="3983780"/>
            <a:ext cx="3394844" cy="2796463"/>
          </a:xfrm>
          <a:prstGeom prst="rect">
            <a:avLst/>
          </a:prstGeom>
        </p:spPr>
      </p:pic>
      <p:pic>
        <p:nvPicPr>
          <p:cNvPr id="24" name="Picture 23" descr="Chart, line chart&#10;&#10;AI-generated content may be incorrect.">
            <a:extLst>
              <a:ext uri="{FF2B5EF4-FFF2-40B4-BE49-F238E27FC236}">
                <a16:creationId xmlns:a16="http://schemas.microsoft.com/office/drawing/2014/main" id="{CE9F5A71-8EFD-48E8-0D6D-BAD0DC1543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676" y="1160686"/>
            <a:ext cx="3394845" cy="2698491"/>
          </a:xfrm>
          <a:prstGeom prst="rect">
            <a:avLst/>
          </a:prstGeom>
        </p:spPr>
      </p:pic>
      <p:pic>
        <p:nvPicPr>
          <p:cNvPr id="28" name="Picture 27" descr="Chart&#10;&#10;AI-generated content may be incorrect.">
            <a:extLst>
              <a:ext uri="{FF2B5EF4-FFF2-40B4-BE49-F238E27FC236}">
                <a16:creationId xmlns:a16="http://schemas.microsoft.com/office/drawing/2014/main" id="{34065264-809C-105C-A96B-815DEADED2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585" y="1160686"/>
            <a:ext cx="3421649" cy="2698491"/>
          </a:xfrm>
          <a:prstGeom prst="rect">
            <a:avLst/>
          </a:prstGeom>
        </p:spPr>
      </p:pic>
      <p:pic>
        <p:nvPicPr>
          <p:cNvPr id="4" name="Picture 3" descr="Chart, line chart&#10;&#10;AI-generated content may be incorrect.">
            <a:extLst>
              <a:ext uri="{FF2B5EF4-FFF2-40B4-BE49-F238E27FC236}">
                <a16:creationId xmlns:a16="http://schemas.microsoft.com/office/drawing/2014/main" id="{C5B4B8C5-204E-85C2-A02D-B9ECD7C40C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70" y="1160686"/>
            <a:ext cx="3394843" cy="274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67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CD7FAD-FE4D-27AB-E63E-212FD682C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760"/>
            <a:ext cx="12192000" cy="930281"/>
          </a:xfrm>
        </p:spPr>
        <p:txBody>
          <a:bodyPr>
            <a:normAutofit/>
          </a:bodyPr>
          <a:lstStyle/>
          <a:p>
            <a:r>
              <a:rPr lang="en-US" sz="4000" dirty="0"/>
              <a:t>TEMPO: Temporal Variation</a:t>
            </a:r>
          </a:p>
        </p:txBody>
      </p:sp>
      <p:pic>
        <p:nvPicPr>
          <p:cNvPr id="4" name="Picture 3" descr="Chart, line chart, histogram&#10;&#10;AI-generated content may be incorrect.">
            <a:extLst>
              <a:ext uri="{FF2B5EF4-FFF2-40B4-BE49-F238E27FC236}">
                <a16:creationId xmlns:a16="http://schemas.microsoft.com/office/drawing/2014/main" id="{BF5D7E12-1B71-E807-9BB5-B457B90DF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110189"/>
            <a:ext cx="4049486" cy="2606040"/>
          </a:xfrm>
          <a:prstGeom prst="rect">
            <a:avLst/>
          </a:prstGeom>
        </p:spPr>
      </p:pic>
      <p:pic>
        <p:nvPicPr>
          <p:cNvPr id="7" name="Picture 6" descr="Chart, histogram&#10;&#10;AI-generated content may be incorrect.">
            <a:extLst>
              <a:ext uri="{FF2B5EF4-FFF2-40B4-BE49-F238E27FC236}">
                <a16:creationId xmlns:a16="http://schemas.microsoft.com/office/drawing/2014/main" id="{81B2DE50-8E56-3CCF-36A5-6F6CB477B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" y="1110189"/>
            <a:ext cx="4049486" cy="2606040"/>
          </a:xfrm>
          <a:prstGeom prst="rect">
            <a:avLst/>
          </a:prstGeom>
        </p:spPr>
      </p:pic>
      <p:pic>
        <p:nvPicPr>
          <p:cNvPr id="9" name="Picture 8" descr="Chart, line chart&#10;&#10;AI-generated content may be incorrect.">
            <a:extLst>
              <a:ext uri="{FF2B5EF4-FFF2-40B4-BE49-F238E27FC236}">
                <a16:creationId xmlns:a16="http://schemas.microsoft.com/office/drawing/2014/main" id="{9C3C9022-2C65-4E53-0789-332014B9E7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143" y="1110189"/>
            <a:ext cx="4049485" cy="2606040"/>
          </a:xfrm>
          <a:prstGeom prst="rect">
            <a:avLst/>
          </a:prstGeom>
        </p:spPr>
      </p:pic>
      <p:pic>
        <p:nvPicPr>
          <p:cNvPr id="11" name="Picture 10" descr="Chart, line chart&#10;&#10;AI-generated content may be incorrect.">
            <a:extLst>
              <a:ext uri="{FF2B5EF4-FFF2-40B4-BE49-F238E27FC236}">
                <a16:creationId xmlns:a16="http://schemas.microsoft.com/office/drawing/2014/main" id="{81F74908-81A4-E406-F571-EE22EAD2E5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1" y="3834263"/>
            <a:ext cx="4047404" cy="2632167"/>
          </a:xfrm>
          <a:prstGeom prst="rect">
            <a:avLst/>
          </a:prstGeom>
        </p:spPr>
      </p:pic>
      <p:pic>
        <p:nvPicPr>
          <p:cNvPr id="14" name="Picture 13" descr="Chart, line chart&#10;&#10;AI-generated content may be incorrect.">
            <a:extLst>
              <a:ext uri="{FF2B5EF4-FFF2-40B4-BE49-F238E27FC236}">
                <a16:creationId xmlns:a16="http://schemas.microsoft.com/office/drawing/2014/main" id="{0051C878-011A-FCCE-3A9E-A3241D1C4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3834263"/>
            <a:ext cx="4047404" cy="2606039"/>
          </a:xfrm>
          <a:prstGeom prst="rect">
            <a:avLst/>
          </a:prstGeom>
        </p:spPr>
      </p:pic>
      <p:pic>
        <p:nvPicPr>
          <p:cNvPr id="16" name="Picture 15" descr="Chart, line chart&#10;&#10;AI-generated content may be incorrect.">
            <a:extLst>
              <a:ext uri="{FF2B5EF4-FFF2-40B4-BE49-F238E27FC236}">
                <a16:creationId xmlns:a16="http://schemas.microsoft.com/office/drawing/2014/main" id="{FDE5EB23-0EE3-6DF0-A8C8-D16C2AD8AD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143" y="3834264"/>
            <a:ext cx="4047405" cy="26321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1B93457-CC9B-E3F9-7E0C-35CDE38C48B6}"/>
              </a:ext>
            </a:extLst>
          </p:cNvPr>
          <p:cNvSpPr txBox="1"/>
          <p:nvPr/>
        </p:nvSpPr>
        <p:spPr>
          <a:xfrm>
            <a:off x="3298371" y="1045002"/>
            <a:ext cx="2133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New York Residential Site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768035-2DEB-EDB3-71A8-4C1D2438D3C5}"/>
              </a:ext>
            </a:extLst>
          </p:cNvPr>
          <p:cNvSpPr txBox="1"/>
          <p:nvPr/>
        </p:nvSpPr>
        <p:spPr>
          <a:xfrm>
            <a:off x="3276599" y="3754387"/>
            <a:ext cx="2514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New York Commercial Center</a:t>
            </a:r>
          </a:p>
        </p:txBody>
      </p:sp>
    </p:spTree>
    <p:extLst>
      <p:ext uri="{BB962C8B-B14F-4D97-AF65-F5344CB8AC3E}">
        <p14:creationId xmlns:p14="http://schemas.microsoft.com/office/powerpoint/2010/main" val="3365075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CD7FAD-FE4D-27AB-E63E-212FD682C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760"/>
            <a:ext cx="12192000" cy="930281"/>
          </a:xfrm>
        </p:spPr>
        <p:txBody>
          <a:bodyPr>
            <a:normAutofit/>
          </a:bodyPr>
          <a:lstStyle/>
          <a:p>
            <a:r>
              <a:rPr lang="en-US" sz="4000" dirty="0"/>
              <a:t>TEMPO: Temporal Variation</a:t>
            </a:r>
          </a:p>
        </p:txBody>
      </p:sp>
      <p:pic>
        <p:nvPicPr>
          <p:cNvPr id="5" name="Picture 4" descr="Chart, line chart&#10;&#10;AI-generated content may be incorrect.">
            <a:extLst>
              <a:ext uri="{FF2B5EF4-FFF2-40B4-BE49-F238E27FC236}">
                <a16:creationId xmlns:a16="http://schemas.microsoft.com/office/drawing/2014/main" id="{6075AE4D-1DC8-0BA9-61B7-071887C43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282" y="1054172"/>
            <a:ext cx="4049485" cy="2609066"/>
          </a:xfrm>
          <a:prstGeom prst="rect">
            <a:avLst/>
          </a:prstGeom>
        </p:spPr>
      </p:pic>
      <p:pic>
        <p:nvPicPr>
          <p:cNvPr id="8" name="Picture 7" descr="Chart, line chart&#10;&#10;AI-generated content may be incorrect.">
            <a:extLst>
              <a:ext uri="{FF2B5EF4-FFF2-40B4-BE49-F238E27FC236}">
                <a16:creationId xmlns:a16="http://schemas.microsoft.com/office/drawing/2014/main" id="{4009CFCF-188D-DCF7-7FDD-7B15ACEED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237"/>
            <a:ext cx="4049486" cy="2609385"/>
          </a:xfrm>
          <a:prstGeom prst="rect">
            <a:avLst/>
          </a:prstGeom>
        </p:spPr>
      </p:pic>
      <p:pic>
        <p:nvPicPr>
          <p:cNvPr id="12" name="Picture 11" descr="Chart, line chart&#10;&#10;AI-generated content may be incorrect.">
            <a:extLst>
              <a:ext uri="{FF2B5EF4-FFF2-40B4-BE49-F238E27FC236}">
                <a16:creationId xmlns:a16="http://schemas.microsoft.com/office/drawing/2014/main" id="{4D03B613-37DD-90C2-AFB5-4D083F242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084" y="1054172"/>
            <a:ext cx="4049486" cy="2609067"/>
          </a:xfrm>
          <a:prstGeom prst="rect">
            <a:avLst/>
          </a:prstGeom>
        </p:spPr>
      </p:pic>
      <p:pic>
        <p:nvPicPr>
          <p:cNvPr id="15" name="Picture 14" descr="Chart, line chart, histogram&#10;&#10;AI-generated content may be incorrect.">
            <a:extLst>
              <a:ext uri="{FF2B5EF4-FFF2-40B4-BE49-F238E27FC236}">
                <a16:creationId xmlns:a16="http://schemas.microsoft.com/office/drawing/2014/main" id="{80751203-FA87-EEA1-04A7-B47D07822E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456" y="3823210"/>
            <a:ext cx="4050544" cy="2615437"/>
          </a:xfrm>
          <a:prstGeom prst="rect">
            <a:avLst/>
          </a:prstGeom>
        </p:spPr>
      </p:pic>
      <p:pic>
        <p:nvPicPr>
          <p:cNvPr id="18" name="Picture 17" descr="Chart, line chart, histogram&#10;&#10;AI-generated content may be incorrect.">
            <a:extLst>
              <a:ext uri="{FF2B5EF4-FFF2-40B4-BE49-F238E27FC236}">
                <a16:creationId xmlns:a16="http://schemas.microsoft.com/office/drawing/2014/main" id="{6A30D7F8-1166-8362-FEAD-6F47A265F8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0" y="3823210"/>
            <a:ext cx="4035696" cy="2617032"/>
          </a:xfrm>
          <a:prstGeom prst="rect">
            <a:avLst/>
          </a:prstGeom>
        </p:spPr>
      </p:pic>
      <p:pic>
        <p:nvPicPr>
          <p:cNvPr id="20" name="Picture 19" descr="Chart, line chart, histogram&#10;&#10;AI-generated content may be incorrect.">
            <a:extLst>
              <a:ext uri="{FF2B5EF4-FFF2-40B4-BE49-F238E27FC236}">
                <a16:creationId xmlns:a16="http://schemas.microsoft.com/office/drawing/2014/main" id="{EF28CD87-1DDB-48CE-D901-2F7C11D82F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794" y="3823211"/>
            <a:ext cx="4048420" cy="26284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BB6EAB1-46C3-1E2B-63B8-1A2527DAE07D}"/>
              </a:ext>
            </a:extLst>
          </p:cNvPr>
          <p:cNvSpPr txBox="1"/>
          <p:nvPr/>
        </p:nvSpPr>
        <p:spPr>
          <a:xfrm>
            <a:off x="3581399" y="1007112"/>
            <a:ext cx="2133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Boston Residential Site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6AC04D-FC98-7235-5AFF-40F451F864DC}"/>
              </a:ext>
            </a:extLst>
          </p:cNvPr>
          <p:cNvSpPr txBox="1"/>
          <p:nvPr/>
        </p:nvSpPr>
        <p:spPr>
          <a:xfrm>
            <a:off x="3581397" y="3772080"/>
            <a:ext cx="2133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Boston Industrial Site</a:t>
            </a:r>
          </a:p>
        </p:txBody>
      </p:sp>
    </p:spTree>
    <p:extLst>
      <p:ext uri="{BB962C8B-B14F-4D97-AF65-F5344CB8AC3E}">
        <p14:creationId xmlns:p14="http://schemas.microsoft.com/office/powerpoint/2010/main" val="1793390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line chart&#10;&#10;AI-generated content may be incorrect.">
            <a:extLst>
              <a:ext uri="{FF2B5EF4-FFF2-40B4-BE49-F238E27FC236}">
                <a16:creationId xmlns:a16="http://schemas.microsoft.com/office/drawing/2014/main" id="{276A4EDD-C645-D8DA-CF12-0F3AC8760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107" y="1109179"/>
            <a:ext cx="4040556" cy="2622141"/>
          </a:xfrm>
          <a:prstGeom prst="rect">
            <a:avLst/>
          </a:prstGeom>
        </p:spPr>
      </p:pic>
      <p:pic>
        <p:nvPicPr>
          <p:cNvPr id="4" name="Picture 3" descr="Chart, line chart&#10;&#10;AI-generated content may be incorrect.">
            <a:extLst>
              <a:ext uri="{FF2B5EF4-FFF2-40B4-BE49-F238E27FC236}">
                <a16:creationId xmlns:a16="http://schemas.microsoft.com/office/drawing/2014/main" id="{EB2A519F-F213-DBD3-BDB8-1F3D6D50D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" y="1109179"/>
            <a:ext cx="4040556" cy="262214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2CD7FAD-FE4D-27AB-E63E-212FD682C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760"/>
            <a:ext cx="12192000" cy="930281"/>
          </a:xfrm>
        </p:spPr>
        <p:txBody>
          <a:bodyPr>
            <a:normAutofit/>
          </a:bodyPr>
          <a:lstStyle/>
          <a:p>
            <a:r>
              <a:rPr lang="en-US" sz="4000" dirty="0"/>
              <a:t>TEMPO: Temporal Variation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B6EAB1-46C3-1E2B-63B8-1A2527DAE07D}"/>
              </a:ext>
            </a:extLst>
          </p:cNvPr>
          <p:cNvSpPr txBox="1"/>
          <p:nvPr/>
        </p:nvSpPr>
        <p:spPr>
          <a:xfrm>
            <a:off x="3581399" y="1030965"/>
            <a:ext cx="2133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Atlanta Residential Site</a:t>
            </a:r>
          </a:p>
        </p:txBody>
      </p:sp>
      <p:pic>
        <p:nvPicPr>
          <p:cNvPr id="10" name="Picture 9" descr="Chart, line chart&#10;&#10;AI-generated content may be incorrect.">
            <a:extLst>
              <a:ext uri="{FF2B5EF4-FFF2-40B4-BE49-F238E27FC236}">
                <a16:creationId xmlns:a16="http://schemas.microsoft.com/office/drawing/2014/main" id="{452E8F1C-6592-671B-5612-3DD62E4C96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284" y="1109178"/>
            <a:ext cx="4049486" cy="2622141"/>
          </a:xfrm>
          <a:prstGeom prst="rect">
            <a:avLst/>
          </a:prstGeom>
        </p:spPr>
      </p:pic>
      <p:pic>
        <p:nvPicPr>
          <p:cNvPr id="13" name="Picture 12" descr="Chart, line chart&#10;&#10;AI-generated content may be incorrect.">
            <a:extLst>
              <a:ext uri="{FF2B5EF4-FFF2-40B4-BE49-F238E27FC236}">
                <a16:creationId xmlns:a16="http://schemas.microsoft.com/office/drawing/2014/main" id="{C28283F0-A6CE-82FE-B1DD-2669494B5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285" y="3855254"/>
            <a:ext cx="4044715" cy="2600565"/>
          </a:xfrm>
          <a:prstGeom prst="rect">
            <a:avLst/>
          </a:prstGeom>
        </p:spPr>
      </p:pic>
      <p:pic>
        <p:nvPicPr>
          <p:cNvPr id="16" name="Picture 15" descr="Chart&#10;&#10;AI-generated content may be incorrect.">
            <a:extLst>
              <a:ext uri="{FF2B5EF4-FFF2-40B4-BE49-F238E27FC236}">
                <a16:creationId xmlns:a16="http://schemas.microsoft.com/office/drawing/2014/main" id="{D9D63C9E-170B-094D-2A6E-56A9F4426E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" y="3855254"/>
            <a:ext cx="4040556" cy="2597301"/>
          </a:xfrm>
          <a:prstGeom prst="rect">
            <a:avLst/>
          </a:prstGeom>
        </p:spPr>
      </p:pic>
      <p:pic>
        <p:nvPicPr>
          <p:cNvPr id="19" name="Picture 18" descr="Chart&#10;&#10;AI-generated content may be incorrect.">
            <a:extLst>
              <a:ext uri="{FF2B5EF4-FFF2-40B4-BE49-F238E27FC236}">
                <a16:creationId xmlns:a16="http://schemas.microsoft.com/office/drawing/2014/main" id="{0CCEE424-FED7-70CE-A1BB-6F7B9185C6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108" y="3855254"/>
            <a:ext cx="4040556" cy="260611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16AC04D-FC98-7235-5AFF-40F451F864DC}"/>
              </a:ext>
            </a:extLst>
          </p:cNvPr>
          <p:cNvSpPr txBox="1"/>
          <p:nvPr/>
        </p:nvSpPr>
        <p:spPr>
          <a:xfrm>
            <a:off x="3572253" y="3790368"/>
            <a:ext cx="2133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Atlanta Commercial Center</a:t>
            </a:r>
          </a:p>
        </p:txBody>
      </p:sp>
    </p:spTree>
    <p:extLst>
      <p:ext uri="{BB962C8B-B14F-4D97-AF65-F5344CB8AC3E}">
        <p14:creationId xmlns:p14="http://schemas.microsoft.com/office/powerpoint/2010/main" val="4008806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CD7FAD-FE4D-27AB-E63E-212FD682C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760"/>
            <a:ext cx="12192000" cy="930281"/>
          </a:xfrm>
        </p:spPr>
        <p:txBody>
          <a:bodyPr>
            <a:normAutofit/>
          </a:bodyPr>
          <a:lstStyle/>
          <a:p>
            <a:r>
              <a:rPr lang="en-US" sz="4000" dirty="0"/>
              <a:t>TEMPO’s View of Land Use Types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4F1DFA-614D-DA96-EAD8-10E85E30C30D}"/>
              </a:ext>
            </a:extLst>
          </p:cNvPr>
          <p:cNvSpPr txBox="1"/>
          <p:nvPr/>
        </p:nvSpPr>
        <p:spPr>
          <a:xfrm>
            <a:off x="4957374" y="1179076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Commercial Center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9BAECFE-9B85-AE5E-4F5A-32664D60DC50}"/>
              </a:ext>
            </a:extLst>
          </p:cNvPr>
          <p:cNvGrpSpPr/>
          <p:nvPr/>
        </p:nvGrpSpPr>
        <p:grpSpPr>
          <a:xfrm>
            <a:off x="405878" y="3676131"/>
            <a:ext cx="5691805" cy="3109109"/>
            <a:chOff x="43218" y="3717918"/>
            <a:chExt cx="5810491" cy="3281452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A5027BA-BC03-ABB7-11B8-BAAEF59BC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792" y="3717918"/>
              <a:ext cx="5787342" cy="1412111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E59867E-6C1D-3E22-2E36-0B260155E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18" y="5127623"/>
              <a:ext cx="5810491" cy="1406324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497FC91C-74C0-C66E-FA5F-B8E43919C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92" y="6501659"/>
              <a:ext cx="5764192" cy="49771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066AEDC-BDCE-53B7-123A-0F6CD5ADE3D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778"/>
          <a:stretch/>
        </p:blipFill>
        <p:spPr>
          <a:xfrm>
            <a:off x="141518" y="1635104"/>
            <a:ext cx="3885373" cy="19581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1B0C09-0FAE-0165-54D4-C8E44913A82D}"/>
              </a:ext>
            </a:extLst>
          </p:cNvPr>
          <p:cNvSpPr txBox="1"/>
          <p:nvPr/>
        </p:nvSpPr>
        <p:spPr>
          <a:xfrm>
            <a:off x="1135697" y="1204277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Industrial area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952DDA-523C-8970-B7E3-117A0460F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7183" y="1636702"/>
            <a:ext cx="3885373" cy="19549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31F855-23EE-EA3B-1A14-6A9DE6BAF6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3111" y="1635104"/>
            <a:ext cx="3808281" cy="19439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D08E004-3398-0C86-4EFB-43CB54E0D6A7}"/>
              </a:ext>
            </a:extLst>
          </p:cNvPr>
          <p:cNvSpPr txBox="1"/>
          <p:nvPr/>
        </p:nvSpPr>
        <p:spPr>
          <a:xfrm>
            <a:off x="8974238" y="1218190"/>
            <a:ext cx="321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Residential area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DFCFB9D-6A89-A206-B3F4-BCCD4741CE0E}"/>
              </a:ext>
            </a:extLst>
          </p:cNvPr>
          <p:cNvGrpSpPr/>
          <p:nvPr/>
        </p:nvGrpSpPr>
        <p:grpSpPr>
          <a:xfrm>
            <a:off x="6396953" y="4131621"/>
            <a:ext cx="5389169" cy="1780862"/>
            <a:chOff x="6396953" y="4131621"/>
            <a:chExt cx="5389169" cy="1780862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A2D0DC6-914B-082F-7DB2-E52550BCC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b="59768"/>
            <a:stretch/>
          </p:blipFill>
          <p:spPr>
            <a:xfrm>
              <a:off x="6396953" y="4131621"/>
              <a:ext cx="5389169" cy="125469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2164B47-A1E4-B68F-A6BB-1AF619674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82513"/>
            <a:stretch/>
          </p:blipFill>
          <p:spPr>
            <a:xfrm>
              <a:off x="6396953" y="5367136"/>
              <a:ext cx="5389169" cy="5453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75597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30534</TotalTime>
  <Words>354</Words>
  <Application>Microsoft Office PowerPoint</Application>
  <PresentationFormat>Widescreen</PresentationFormat>
  <Paragraphs>96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Office Theme</vt:lpstr>
      <vt:lpstr>Assessing Temporal Variability  in Nighttime Lights Using TEMPO Observations</vt:lpstr>
      <vt:lpstr>TEMPO nighttime light observations </vt:lpstr>
      <vt:lpstr>Study Areas</vt:lpstr>
      <vt:lpstr>TEMPO at Night</vt:lpstr>
      <vt:lpstr>TEMPO: Diurnal Variation</vt:lpstr>
      <vt:lpstr>TEMPO: Temporal Variation</vt:lpstr>
      <vt:lpstr>TEMPO: Temporal Variation</vt:lpstr>
      <vt:lpstr>TEMPO: Temporal Variation</vt:lpstr>
      <vt:lpstr>TEMPO’s View of Land Use Types</vt:lpstr>
      <vt:lpstr>TEMPO: Spectral Variation</vt:lpstr>
      <vt:lpstr>TEMPO: Uncertainty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Wang, Zhuosen (GSFC-619.0)[UNIV OF MARYLAND COLLEGE PARK]</dc:creator>
  <cp:lastModifiedBy>Wang, Zhuosen (GSFC-619.0)[UNIV OF MARYLAND COLLEGE PARK]</cp:lastModifiedBy>
  <cp:revision>221</cp:revision>
  <dcterms:created xsi:type="dcterms:W3CDTF">2025-07-22T21:29:33Z</dcterms:created>
  <dcterms:modified xsi:type="dcterms:W3CDTF">2025-08-21T01:30:57Z</dcterms:modified>
</cp:coreProperties>
</file>