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5"/>
  </p:notesMasterIdLst>
  <p:sldIdLst>
    <p:sldId id="270" r:id="rId3"/>
    <p:sldId id="257" r:id="rId4"/>
    <p:sldId id="259" r:id="rId5"/>
    <p:sldId id="258" r:id="rId6"/>
    <p:sldId id="260" r:id="rId7"/>
    <p:sldId id="264" r:id="rId8"/>
    <p:sldId id="274" r:id="rId9"/>
    <p:sldId id="272" r:id="rId10"/>
    <p:sldId id="261" r:id="rId11"/>
    <p:sldId id="271" r:id="rId12"/>
    <p:sldId id="273" r:id="rId13"/>
    <p:sldId id="265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D48D33"/>
    <a:srgbClr val="BF9001"/>
    <a:srgbClr val="008F00"/>
    <a:srgbClr val="92D050"/>
    <a:srgbClr val="DB9A9C"/>
    <a:srgbClr val="46A7CE"/>
    <a:srgbClr val="F9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/>
    <p:restoredTop sz="92627"/>
  </p:normalViewPr>
  <p:slideViewPr>
    <p:cSldViewPr snapToGrid="0">
      <p:cViewPr varScale="1">
        <p:scale>
          <a:sx n="164" d="100"/>
          <a:sy n="164" d="100"/>
        </p:scale>
        <p:origin x="176" y="6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73c655654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73c655654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chemeClr val="dk1"/>
                </a:solidFill>
                <a:latin typeface="Aptos" panose="020B0004020202020204" pitchFamily="34" charset="0"/>
              </a:rPr>
              <a:t>~15% globally but can reach up to 50% regionally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chemeClr val="dk1"/>
                </a:solidFill>
                <a:latin typeface="Aptos" panose="020B0004020202020204" pitchFamily="34" charset="0"/>
              </a:rPr>
              <a:t>Similar concept as irrigation use efficiency (# input vs. output like crop yield)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chemeClr val="dk1"/>
                </a:solidFill>
                <a:latin typeface="Aptos" panose="020B0004020202020204" pitchFamily="34" charset="0"/>
              </a:rPr>
              <a:t>Corn (C4); winter wheat (C3)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73c655654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73c655654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From a land-atmosphere interaction viewpoint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73c655654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73c655654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 just spatial locations; but --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73c655654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73c655654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Priors matter for your inversion!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760ec897e0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760ec897e0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STILT is widely used in GHG community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When you miss something, go building one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nox</a:t>
            </a:r>
            <a:r>
              <a:rPr lang="en-US" dirty="0">
                <a:sym typeface="Wingdings" pitchFamily="2" charset="2"/>
              </a:rPr>
              <a:t> chem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10B913DD-AAB5-5B7D-8DAC-5B9659492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760ec897e0_1_76:notes">
            <a:extLst>
              <a:ext uri="{FF2B5EF4-FFF2-40B4-BE49-F238E27FC236}">
                <a16:creationId xmlns:a16="http://schemas.microsoft.com/office/drawing/2014/main" id="{FACB1ADF-DCFA-8926-04ED-EF37DB5B72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760ec897e0_1_76:notes">
            <a:extLst>
              <a:ext uri="{FF2B5EF4-FFF2-40B4-BE49-F238E27FC236}">
                <a16:creationId xmlns:a16="http://schemas.microsoft.com/office/drawing/2014/main" id="{683BD135-3F9D-F468-9956-2E2AD9F27C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STILT is widely used in GHG community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When you miss something, go building one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nox</a:t>
            </a:r>
            <a:r>
              <a:rPr lang="en-US" dirty="0">
                <a:sym typeface="Wingdings" pitchFamily="2" charset="2"/>
              </a:rPr>
              <a:t> chem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0024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34E9ADF1-31D0-9FA5-A91A-172DF237B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73c6556542_0_26:notes">
            <a:extLst>
              <a:ext uri="{FF2B5EF4-FFF2-40B4-BE49-F238E27FC236}">
                <a16:creationId xmlns:a16="http://schemas.microsoft.com/office/drawing/2014/main" id="{5E7CE011-9AFF-7F01-C57A-49F0AE5157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73c6556542_0_26:notes">
            <a:extLst>
              <a:ext uri="{FF2B5EF4-FFF2-40B4-BE49-F238E27FC236}">
                <a16:creationId xmlns:a16="http://schemas.microsoft.com/office/drawing/2014/main" id="{A1F5C2DA-4E2D-4476-F609-ABE7EC6842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Encouraging comparisons considering the simplified chem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9025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756ed660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756ed660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Advance 3 – supporting datasets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0327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73c655654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73c655654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11F-C175-7645-B812-3E4CF5B4D386}" type="datetime1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71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8CDE-C3E2-7D44-A156-53E826F654BB}" type="datetime1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2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0C19-740A-9A4A-8D04-8414D99FAB77}" type="datetime1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47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85E-8966-3A40-9BD9-D06A9613C721}" type="datetime1">
              <a:rPr lang="en-US" smtClean="0"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3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1219-3995-464E-8A89-DCA88B014F69}" type="datetime1">
              <a:rPr lang="en-US" smtClean="0"/>
              <a:t>8/20/25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37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45926-C0FE-C547-9384-E120B65BFEEB}" type="datetime1">
              <a:rPr lang="en-US" smtClean="0"/>
              <a:t>8/20/25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81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3B2-15D8-7742-857F-8F1770DC98B5}" type="datetime1">
              <a:rPr lang="en-US" smtClean="0"/>
              <a:t>8/20/25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42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8785-293E-D541-BCC1-B7CA7D11B90C}" type="datetime1">
              <a:rPr lang="en-US" smtClean="0"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8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27CE-70BD-2F4E-8802-549FF8824FC0}" type="datetime1">
              <a:rPr lang="en-US" smtClean="0"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1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E06CC-C7F9-794F-ADB7-AE3C38577A9D}" type="datetime1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03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CEE1-B835-5641-94F9-3388126CEEFC}" type="datetime1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0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36258-7B6A-A747-A685-90EBBC3A1CA1}" type="datetime1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0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6" descr="A close-up of a field of trees&#10;&#10;Description automatically generated">
            <a:extLst>
              <a:ext uri="{FF2B5EF4-FFF2-40B4-BE49-F238E27FC236}">
                <a16:creationId xmlns:a16="http://schemas.microsoft.com/office/drawing/2014/main" id="{2AC8ED60-4F4A-7196-692E-E2F734240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8" b="9091"/>
          <a:stretch/>
        </p:blipFill>
        <p:spPr bwMode="auto">
          <a:xfrm>
            <a:off x="2642616" y="7"/>
            <a:ext cx="6501384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1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F9E43-572C-E0C0-7ADF-E84DE9D7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6" y="681797"/>
            <a:ext cx="5541382" cy="1252200"/>
          </a:xfrm>
          <a:solidFill>
            <a:schemeClr val="bg1">
              <a:alpha val="60000"/>
            </a:schemeClr>
          </a:solidFill>
        </p:spPr>
        <p:txBody>
          <a:bodyPr anchor="b">
            <a:normAutofit/>
          </a:bodyPr>
          <a:lstStyle/>
          <a:p>
            <a:pPr algn="l"/>
            <a:r>
              <a:rPr lang="en" sz="2800" dirty="0">
                <a:latin typeface="Aptos" panose="020B0004020202020204" pitchFamily="34" charset="0"/>
              </a:rPr>
              <a:t>Towards Quantifying NO</a:t>
            </a:r>
            <a:r>
              <a:rPr lang="en" sz="2800" baseline="-25000" dirty="0">
                <a:latin typeface="Aptos" panose="020B0004020202020204" pitchFamily="34" charset="0"/>
              </a:rPr>
              <a:t>x</a:t>
            </a:r>
            <a:r>
              <a:rPr lang="en" sz="2800" dirty="0">
                <a:latin typeface="Aptos" panose="020B0004020202020204" pitchFamily="34" charset="0"/>
              </a:rPr>
              <a:t> Fluxes from Agricultural Land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FDF0F-C1B5-920C-159D-5076B2DF8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5" y="3445854"/>
            <a:ext cx="7317451" cy="835410"/>
          </a:xfrm>
          <a:solidFill>
            <a:schemeClr val="bg1">
              <a:alpha val="49590"/>
            </a:schemeClr>
          </a:solidFill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1600" dirty="0">
                <a:solidFill>
                  <a:schemeClr val="dk1"/>
                </a:solidFill>
                <a:latin typeface="Aptos" panose="020B0004020202020204" pitchFamily="34" charset="0"/>
              </a:rPr>
              <a:t>PI: </a:t>
            </a:r>
            <a:r>
              <a:rPr lang="en-US" sz="1600" b="1" dirty="0">
                <a:solidFill>
                  <a:schemeClr val="dk1"/>
                </a:solidFill>
                <a:latin typeface="Aptos" panose="020B0004020202020204" pitchFamily="34" charset="0"/>
              </a:rPr>
              <a:t>Dien Wu </a:t>
            </a:r>
            <a:r>
              <a:rPr lang="en-US" sz="1600" dirty="0">
                <a:solidFill>
                  <a:schemeClr val="dk1"/>
                </a:solidFill>
                <a:latin typeface="Aptos" panose="020B0004020202020204" pitchFamily="34" charset="0"/>
              </a:rPr>
              <a:t>(CSU Atmos Sci)</a:t>
            </a:r>
          </a:p>
          <a:p>
            <a:pPr lvl="0" algn="l">
              <a:spcBef>
                <a:spcPts val="0"/>
              </a:spcBef>
            </a:pPr>
            <a:r>
              <a:rPr lang="en-US" sz="1600" dirty="0">
                <a:solidFill>
                  <a:schemeClr val="dk1"/>
                </a:solidFill>
                <a:latin typeface="Aptos" panose="020B0004020202020204" pitchFamily="34" charset="0"/>
              </a:rPr>
              <a:t>Co-Is: </a:t>
            </a:r>
            <a:r>
              <a:rPr lang="en-US" sz="1600" b="1" dirty="0">
                <a:solidFill>
                  <a:schemeClr val="dk1"/>
                </a:solidFill>
                <a:latin typeface="Aptos" panose="020B0004020202020204" pitchFamily="34" charset="0"/>
              </a:rPr>
              <a:t>Stephen Ogle &amp; Ram Gurung </a:t>
            </a:r>
            <a:r>
              <a:rPr lang="en-US" sz="1600" dirty="0">
                <a:solidFill>
                  <a:schemeClr val="dk1"/>
                </a:solidFill>
                <a:latin typeface="Aptos" panose="020B0004020202020204" pitchFamily="34" charset="0"/>
              </a:rPr>
              <a:t>(CSU Ecology), </a:t>
            </a:r>
            <a:r>
              <a:rPr lang="en-US" sz="1600" b="1" dirty="0" err="1">
                <a:solidFill>
                  <a:schemeClr val="dk1"/>
                </a:solidFill>
                <a:latin typeface="Aptos" panose="020B0004020202020204" pitchFamily="34" charset="0"/>
              </a:rPr>
              <a:t>Anping</a:t>
            </a:r>
            <a:r>
              <a:rPr lang="en-US" sz="1600" b="1" dirty="0">
                <a:solidFill>
                  <a:schemeClr val="dk1"/>
                </a:solidFill>
                <a:latin typeface="Aptos" panose="020B0004020202020204" pitchFamily="34" charset="0"/>
              </a:rPr>
              <a:t> Chen </a:t>
            </a:r>
            <a:r>
              <a:rPr lang="en-US" sz="1600" dirty="0">
                <a:solidFill>
                  <a:schemeClr val="dk1"/>
                </a:solidFill>
                <a:latin typeface="Aptos" panose="020B0004020202020204" pitchFamily="34" charset="0"/>
              </a:rPr>
              <a:t>(CSU Biology)</a:t>
            </a:r>
          </a:p>
          <a:p>
            <a:pPr lvl="0" algn="l">
              <a:spcBef>
                <a:spcPts val="0"/>
              </a:spcBef>
            </a:pPr>
            <a:r>
              <a:rPr lang="en-US" sz="1600" dirty="0">
                <a:solidFill>
                  <a:schemeClr val="dk1"/>
                </a:solidFill>
                <a:latin typeface="Aptos" panose="020B0004020202020204" pitchFamily="34" charset="0"/>
              </a:rPr>
              <a:t>Collaborators: </a:t>
            </a:r>
            <a:r>
              <a:rPr lang="en-US" sz="1600" b="1" dirty="0">
                <a:solidFill>
                  <a:schemeClr val="dk1"/>
                </a:solidFill>
                <a:latin typeface="Aptos" panose="020B0004020202020204" pitchFamily="34" charset="0"/>
              </a:rPr>
              <a:t>Joshua Laughner &amp; Le Kuai </a:t>
            </a:r>
            <a:r>
              <a:rPr lang="en-US" sz="1600" dirty="0">
                <a:solidFill>
                  <a:schemeClr val="dk1"/>
                </a:solidFill>
                <a:latin typeface="Aptos" panose="020B0004020202020204" pitchFamily="34" charset="0"/>
              </a:rPr>
              <a:t>(Caltech/JPL)</a:t>
            </a:r>
          </a:p>
          <a:p>
            <a:pPr algn="l"/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2" y="3410190"/>
            <a:ext cx="29832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DAC884F-4BD5-993E-A01A-20BF811B6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1C63C757-FD86-924E-8D4D-F627B37A6745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56;p13">
            <a:extLst>
              <a:ext uri="{FF2B5EF4-FFF2-40B4-BE49-F238E27FC236}">
                <a16:creationId xmlns:a16="http://schemas.microsoft.com/office/drawing/2014/main" id="{98CFA86A-1AD2-0E2D-49DD-F80DCFFACC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86" y="4261534"/>
            <a:ext cx="901737" cy="89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black background with black text&#10;&#10;AI-generated content may be incorrect.">
            <a:extLst>
              <a:ext uri="{FF2B5EF4-FFF2-40B4-BE49-F238E27FC236}">
                <a16:creationId xmlns:a16="http://schemas.microsoft.com/office/drawing/2014/main" id="{FC593F51-D75C-18EE-AD31-E86A7233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223" y="4469249"/>
            <a:ext cx="2736738" cy="532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74AD96-4FC6-174D-5B1F-DB38A0F010A8}"/>
              </a:ext>
            </a:extLst>
          </p:cNvPr>
          <p:cNvSpPr txBox="1"/>
          <p:nvPr/>
        </p:nvSpPr>
        <p:spPr>
          <a:xfrm>
            <a:off x="275294" y="2020475"/>
            <a:ext cx="5416846" cy="523220"/>
          </a:xfrm>
          <a:prstGeom prst="rect">
            <a:avLst/>
          </a:prstGeom>
          <a:solidFill>
            <a:schemeClr val="bg1">
              <a:alpha val="65772"/>
            </a:schemeClr>
          </a:solidFill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TEMPO/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GeoXO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ACX Joint Science Team Workshop</a:t>
            </a:r>
          </a:p>
          <a:p>
            <a:pPr lvl="0" algn="ctr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Aug 21, 2025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16" name="Google Shape;58;p13">
            <a:extLst>
              <a:ext uri="{FF2B5EF4-FFF2-40B4-BE49-F238E27FC236}">
                <a16:creationId xmlns:a16="http://schemas.microsoft.com/office/drawing/2014/main" id="{EEDE131C-5247-F871-33AB-808A8B1A0D9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5181" y="1864380"/>
            <a:ext cx="884612" cy="835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996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D0D0DC-9430-0364-970D-54773D8BB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0A93C1-A146-1192-52DC-77214CA1D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" name="Picture 6" descr="A close-up of a field of trees&#10;&#10;Description automatically generated">
            <a:extLst>
              <a:ext uri="{FF2B5EF4-FFF2-40B4-BE49-F238E27FC236}">
                <a16:creationId xmlns:a16="http://schemas.microsoft.com/office/drawing/2014/main" id="{BFA7E4CB-A4B3-4AC9-11CA-EE9B0D361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8" b="9091"/>
          <a:stretch/>
        </p:blipFill>
        <p:spPr bwMode="auto">
          <a:xfrm>
            <a:off x="2642616" y="7"/>
            <a:ext cx="6501384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A7F6BB-97F7-BF7E-7E12-0DBE8999D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1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49BC70-7D15-88B2-8419-9BEEEA944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8C213C-8D5C-C8AE-28DB-81C01B82A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2" y="3410190"/>
            <a:ext cx="29832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865C44F-BC4F-F21B-2DF7-3BF391193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C63C757-FD86-924E-8D4D-F627B37A674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95;p26">
            <a:extLst>
              <a:ext uri="{FF2B5EF4-FFF2-40B4-BE49-F238E27FC236}">
                <a16:creationId xmlns:a16="http://schemas.microsoft.com/office/drawing/2014/main" id="{60C41CFF-CAF3-A0ED-276F-5F5E94B82999}"/>
              </a:ext>
            </a:extLst>
          </p:cNvPr>
          <p:cNvSpPr txBox="1">
            <a:spLocks/>
          </p:cNvSpPr>
          <p:nvPr/>
        </p:nvSpPr>
        <p:spPr>
          <a:xfrm>
            <a:off x="201843" y="840838"/>
            <a:ext cx="5486898" cy="3461824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 algn="l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  <a:latin typeface="Aptos" panose="020B0004020202020204" pitchFamily="34" charset="0"/>
              </a:rPr>
              <a:t>Quantify soil NOx fluxes using sophisticated a </a:t>
            </a:r>
            <a:r>
              <a:rPr lang="en-US" sz="1400" b="1" dirty="0">
                <a:latin typeface="Aptos" panose="020B0004020202020204" pitchFamily="34" charset="0"/>
              </a:rPr>
              <a:t>biogeochemical model and an LPDM inverse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>
                <a:solidFill>
                  <a:schemeClr val="dk1"/>
                </a:solidFill>
                <a:latin typeface="Aptos" panose="020B0004020202020204" pitchFamily="34" charset="0"/>
              </a:rPr>
              <a:t>modeling framework</a:t>
            </a:r>
          </a:p>
          <a:p>
            <a:pPr marL="457200" indent="-342900" algn="l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●"/>
            </a:pPr>
            <a:endParaRPr lang="en-US" sz="14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indent="-342900" algn="l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●"/>
            </a:pPr>
            <a:r>
              <a:rPr lang="en-US" sz="1400" b="1" dirty="0">
                <a:solidFill>
                  <a:srgbClr val="008F00"/>
                </a:solidFill>
                <a:latin typeface="Aptos" panose="020B0004020202020204" pitchFamily="34" charset="0"/>
              </a:rPr>
              <a:t>Post-inversion diagnosis and evaluation </a:t>
            </a:r>
            <a:r>
              <a:rPr lang="en-US" sz="1400" dirty="0">
                <a:solidFill>
                  <a:schemeClr val="dk1"/>
                </a:solidFill>
                <a:latin typeface="Aptos" panose="020B0004020202020204" pitchFamily="34" charset="0"/>
              </a:rPr>
              <a:t>against in situ/aircraft measurements (e.g., </a:t>
            </a:r>
            <a:r>
              <a:rPr lang="en-US" sz="1400" dirty="0" err="1">
                <a:solidFill>
                  <a:schemeClr val="dk1"/>
                </a:solidFill>
                <a:latin typeface="Aptos" panose="020B0004020202020204" pitchFamily="34" charset="0"/>
              </a:rPr>
              <a:t>FarmFlux</a:t>
            </a:r>
            <a:r>
              <a:rPr lang="en-US" sz="1400" dirty="0">
                <a:solidFill>
                  <a:schemeClr val="dk1"/>
                </a:solidFill>
                <a:latin typeface="Aptos" panose="020B0004020202020204" pitchFamily="34" charset="0"/>
              </a:rPr>
              <a:t>)</a:t>
            </a:r>
          </a:p>
          <a:p>
            <a:pPr marL="457200" indent="-342900" algn="l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●"/>
            </a:pPr>
            <a:endParaRPr lang="en-US" sz="1400" b="1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indent="-342900" algn="l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●"/>
            </a:pPr>
            <a:r>
              <a:rPr lang="en-US" sz="1400" b="1" dirty="0">
                <a:latin typeface="Aptos" panose="020B0004020202020204" pitchFamily="34" charset="0"/>
              </a:rPr>
              <a:t>Attribute sources </a:t>
            </a:r>
            <a:r>
              <a:rPr lang="en-US" sz="1400" dirty="0">
                <a:solidFill>
                  <a:schemeClr val="dk1"/>
                </a:solidFill>
                <a:latin typeface="Aptos" panose="020B0004020202020204" pitchFamily="34" charset="0"/>
              </a:rPr>
              <a:t>using multi-tracer observations, land cover types, and trajectory tracking</a:t>
            </a:r>
          </a:p>
          <a:p>
            <a:pPr marL="457200" indent="-342900" algn="l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●"/>
            </a:pPr>
            <a:endParaRPr lang="en-US" sz="1400" b="1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indent="-342900" algn="l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●"/>
            </a:pPr>
            <a:r>
              <a:rPr lang="en-US" sz="1400" b="1" dirty="0">
                <a:latin typeface="Aptos" panose="020B0004020202020204" pitchFamily="34" charset="0"/>
              </a:rPr>
              <a:t>Investigate the underlying drivers of flux variability</a:t>
            </a:r>
            <a:r>
              <a:rPr lang="en-US" sz="1400" b="1" dirty="0">
                <a:solidFill>
                  <a:srgbClr val="008F00"/>
                </a:solidFill>
                <a:latin typeface="Aptos" panose="020B0004020202020204" pitchFamily="34" charset="0"/>
              </a:rPr>
              <a:t> </a:t>
            </a:r>
            <a:r>
              <a:rPr lang="en-US" sz="1400" dirty="0">
                <a:solidFill>
                  <a:schemeClr val="dk1"/>
                </a:solidFill>
                <a:latin typeface="Aptos" panose="020B0004020202020204" pitchFamily="34" charset="0"/>
              </a:rPr>
              <a:t>by leveraging supporting data from local stakeholders and other satellites (SMAP, ECOSTRESS)</a:t>
            </a:r>
          </a:p>
          <a:p>
            <a:pPr>
              <a:lnSpc>
                <a:spcPct val="100000"/>
              </a:lnSpc>
              <a:buClrTx/>
            </a:pPr>
            <a:endParaRPr lang="en-US" sz="14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>
                <a:latin typeface="Aptos" panose="020B0004020202020204" pitchFamily="34" charset="0"/>
              </a:rPr>
              <a:t>Postdoc wanted!! </a:t>
            </a:r>
            <a:r>
              <a:rPr lang="en-US" i="1" dirty="0" err="1">
                <a:latin typeface="Aptos" panose="020B0004020202020204" pitchFamily="34" charset="0"/>
              </a:rPr>
              <a:t>dienwu.me</a:t>
            </a:r>
            <a:endParaRPr lang="en-US" i="1" dirty="0">
              <a:latin typeface="Aptos" panose="020B0004020202020204" pitchFamily="34" charset="0"/>
            </a:endParaRPr>
          </a:p>
        </p:txBody>
      </p:sp>
      <p:pic>
        <p:nvPicPr>
          <p:cNvPr id="19" name="Google Shape;56;p13">
            <a:extLst>
              <a:ext uri="{FF2B5EF4-FFF2-40B4-BE49-F238E27FC236}">
                <a16:creationId xmlns:a16="http://schemas.microsoft.com/office/drawing/2014/main" id="{EC00A5F8-5355-4AB0-2415-1F05228D0A2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09" y="4131319"/>
            <a:ext cx="852177" cy="85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black background with black text&#10;&#10;AI-generated content may be incorrect.">
            <a:extLst>
              <a:ext uri="{FF2B5EF4-FFF2-40B4-BE49-F238E27FC236}">
                <a16:creationId xmlns:a16="http://schemas.microsoft.com/office/drawing/2014/main" id="{92E65E00-5D44-7D4B-E79C-447CEEA1D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033" y="4294164"/>
            <a:ext cx="2736738" cy="532143"/>
          </a:xfrm>
          <a:prstGeom prst="rect">
            <a:avLst/>
          </a:prstGeom>
        </p:spPr>
      </p:pic>
      <p:pic>
        <p:nvPicPr>
          <p:cNvPr id="16" name="Google Shape;58;p13">
            <a:extLst>
              <a:ext uri="{FF2B5EF4-FFF2-40B4-BE49-F238E27FC236}">
                <a16:creationId xmlns:a16="http://schemas.microsoft.com/office/drawing/2014/main" id="{4298BB98-2A4D-0A18-18E9-877CE555E5A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2668" y="3798301"/>
            <a:ext cx="1188720" cy="1122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76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78FD-FCBF-97F6-D993-E0E49996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1B567-AE10-A651-ECCC-5FB83CFDB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07F53-7928-E3EB-492C-C586A7A1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40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541664" y="886347"/>
            <a:ext cx="8060672" cy="689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latin typeface="Aptos" panose="020B0004020202020204" pitchFamily="34" charset="0"/>
              </a:rPr>
              <a:t>* Data-driven mass balance </a:t>
            </a:r>
            <a:r>
              <a:rPr lang="en" sz="1600" dirty="0">
                <a:latin typeface="Aptos" panose="020B0004020202020204" pitchFamily="34" charset="0"/>
                <a:sym typeface="Wingdings" pitchFamily="2" charset="2"/>
              </a:rPr>
              <a:t> spatially integrated multi-year fluxes</a:t>
            </a:r>
            <a:br>
              <a:rPr lang="en" sz="1600" dirty="0">
                <a:latin typeface="Aptos" panose="020B0004020202020204" pitchFamily="34" charset="0"/>
              </a:rPr>
            </a:br>
            <a:r>
              <a:rPr lang="en" sz="1600" dirty="0">
                <a:latin typeface="Aptos" panose="020B0004020202020204" pitchFamily="34" charset="0"/>
              </a:rPr>
              <a:t>* STILT-NOx with a simplified Local Ensemble Transform Kalman Filter </a:t>
            </a:r>
            <a:r>
              <a:rPr lang="en" sz="1600" dirty="0">
                <a:latin typeface="Aptos" panose="020B0004020202020204" pitchFamily="34" charset="0"/>
                <a:sym typeface="Wingdings" pitchFamily="2" charset="2"/>
              </a:rPr>
              <a:t> spatially resolved ”pulses”</a:t>
            </a:r>
            <a:endParaRPr sz="1600" dirty="0">
              <a:latin typeface="Aptos" panose="020B0004020202020204" pitchFamily="34" charset="0"/>
            </a:endParaRPr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789000" y="3996578"/>
            <a:ext cx="3783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err="1">
                <a:solidFill>
                  <a:srgbClr val="008F00"/>
                </a:solidFill>
                <a:latin typeface="Aptos" panose="020B0004020202020204" pitchFamily="34" charset="0"/>
              </a:rPr>
              <a:t>x</a:t>
            </a:r>
            <a:r>
              <a:rPr lang="en" sz="1400" b="1" baseline="30000" dirty="0" err="1">
                <a:solidFill>
                  <a:srgbClr val="008F00"/>
                </a:solidFill>
                <a:latin typeface="Aptos" panose="020B0004020202020204" pitchFamily="34" charset="0"/>
              </a:rPr>
              <a:t>ap</a:t>
            </a:r>
            <a:r>
              <a:rPr lang="en" sz="1400" dirty="0">
                <a:solidFill>
                  <a:srgbClr val="008F00"/>
                </a:solidFill>
                <a:latin typeface="Aptos" panose="020B0004020202020204" pitchFamily="34" charset="0"/>
              </a:rPr>
              <a:t>: Prior ensemble means fixed per month across 3 years (monthly EDGAR v8 for year 2019); with 30 emission perturbations per grid </a:t>
            </a:r>
            <a:r>
              <a:rPr lang="en" sz="1400" i="1" dirty="0">
                <a:solidFill>
                  <a:srgbClr val="008F00"/>
                </a:solidFill>
                <a:latin typeface="Aptos" panose="020B0004020202020204" pitchFamily="34" charset="0"/>
              </a:rPr>
              <a:t>n</a:t>
            </a:r>
            <a:endParaRPr sz="1400" i="1" dirty="0">
              <a:solidFill>
                <a:srgbClr val="008F00"/>
              </a:solidFill>
              <a:latin typeface="Aptos" panose="020B0004020202020204" pitchFamily="34" charset="0"/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4294208" y="4666321"/>
            <a:ext cx="4452600" cy="32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Aptos" panose="020B0004020202020204" pitchFamily="34" charset="0"/>
              </a:rPr>
              <a:t>[Hunt et al., 2007; Miyazaki et al., 2012; Wu et al., in prep, a]</a:t>
            </a:r>
            <a:endParaRPr sz="1100" dirty="0">
              <a:solidFill>
                <a:schemeClr val="dk1"/>
              </a:solidFill>
              <a:latin typeface="Aptos" panose="020B0004020202020204" pitchFamily="34" charset="0"/>
            </a:endParaRPr>
          </a:p>
        </p:txBody>
      </p:sp>
      <p:grpSp>
        <p:nvGrpSpPr>
          <p:cNvPr id="136" name="Google Shape;136;p22"/>
          <p:cNvGrpSpPr/>
          <p:nvPr/>
        </p:nvGrpSpPr>
        <p:grpSpPr>
          <a:xfrm>
            <a:off x="674675" y="1870266"/>
            <a:ext cx="8150275" cy="1947196"/>
            <a:chOff x="467775" y="1056938"/>
            <a:chExt cx="8150275" cy="1947196"/>
          </a:xfrm>
        </p:grpSpPr>
        <p:pic>
          <p:nvPicPr>
            <p:cNvPr id="137" name="Google Shape;137;p22" title="Screenshot 2025-08-10 at 1.34.32 PM.png"/>
            <p:cNvPicPr preferRelativeResize="0"/>
            <p:nvPr/>
          </p:nvPicPr>
          <p:blipFill rotWithShape="1">
            <a:blip r:embed="rId3">
              <a:alphaModFix/>
            </a:blip>
            <a:srcRect l="4952" t="7573" b="23073"/>
            <a:stretch/>
          </p:blipFill>
          <p:spPr>
            <a:xfrm>
              <a:off x="467775" y="1543700"/>
              <a:ext cx="5618950" cy="1115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22"/>
            <p:cNvSpPr/>
            <p:nvPr/>
          </p:nvSpPr>
          <p:spPr>
            <a:xfrm>
              <a:off x="2582300" y="2068650"/>
              <a:ext cx="639900" cy="503100"/>
            </a:xfrm>
            <a:prstGeom prst="rect">
              <a:avLst/>
            </a:prstGeom>
            <a:noFill/>
            <a:ln w="28575" cap="flat" cmpd="sng">
              <a:solidFill>
                <a:srgbClr val="674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39" name="Google Shape;139;p22"/>
            <p:cNvSpPr txBox="1"/>
            <p:nvPr/>
          </p:nvSpPr>
          <p:spPr>
            <a:xfrm>
              <a:off x="2129488" y="2571738"/>
              <a:ext cx="2014800" cy="432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74EA7"/>
                  </a:solidFill>
                  <a:latin typeface="Aptos" panose="020B0004020202020204" pitchFamily="34" charset="0"/>
                </a:rPr>
                <a:t>Local Posterior errors</a:t>
              </a:r>
              <a:endParaRPr>
                <a:solidFill>
                  <a:srgbClr val="674EA7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140" name="Google Shape;140;p22"/>
            <p:cNvGrpSpPr/>
            <p:nvPr/>
          </p:nvGrpSpPr>
          <p:grpSpPr>
            <a:xfrm>
              <a:off x="1924425" y="1056938"/>
              <a:ext cx="6693625" cy="1559212"/>
              <a:chOff x="2289175" y="1075813"/>
              <a:chExt cx="6693625" cy="1559212"/>
            </a:xfrm>
          </p:grpSpPr>
          <p:sp>
            <p:nvSpPr>
              <p:cNvPr id="141" name="Google Shape;141;p22"/>
              <p:cNvSpPr txBox="1"/>
              <p:nvPr/>
            </p:nvSpPr>
            <p:spPr>
              <a:xfrm>
                <a:off x="4286600" y="1460550"/>
                <a:ext cx="4696200" cy="6801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>
                    <a:solidFill>
                      <a:srgbClr val="A64D79"/>
                    </a:solidFill>
                    <a:latin typeface="Aptos" panose="020B0004020202020204" pitchFamily="34" charset="0"/>
                  </a:rPr>
                  <a:t>R</a:t>
                </a:r>
                <a:r>
                  <a:rPr lang="en" dirty="0">
                    <a:solidFill>
                      <a:srgbClr val="A64D79"/>
                    </a:solidFill>
                    <a:latin typeface="Aptos" panose="020B0004020202020204" pitchFamily="34" charset="0"/>
                  </a:rPr>
                  <a:t>: model-data mismatch matrix</a:t>
                </a:r>
                <a:endParaRPr dirty="0">
                  <a:solidFill>
                    <a:srgbClr val="A64D79"/>
                  </a:solidFill>
                  <a:latin typeface="Aptos" panose="020B0004020202020204" pitchFamily="34" charset="0"/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 err="1">
                    <a:solidFill>
                      <a:srgbClr val="A64D79"/>
                    </a:solidFill>
                    <a:latin typeface="Aptos" panose="020B0004020202020204" pitchFamily="34" charset="0"/>
                  </a:rPr>
                  <a:t>Diag</a:t>
                </a:r>
                <a:r>
                  <a:rPr lang="en" b="1" dirty="0">
                    <a:solidFill>
                      <a:srgbClr val="A64D79"/>
                    </a:solidFill>
                    <a:latin typeface="Aptos" panose="020B0004020202020204" pitchFamily="34" charset="0"/>
                  </a:rPr>
                  <a:t>(R) = var(wind) + var(</a:t>
                </a:r>
                <a:r>
                  <a:rPr lang="en" b="1" dirty="0" err="1">
                    <a:solidFill>
                      <a:srgbClr val="A64D79"/>
                    </a:solidFill>
                    <a:latin typeface="Aptos" panose="020B0004020202020204" pitchFamily="34" charset="0"/>
                  </a:rPr>
                  <a:t>pblh</a:t>
                </a:r>
                <a:r>
                  <a:rPr lang="en" b="1" dirty="0">
                    <a:solidFill>
                      <a:srgbClr val="A64D79"/>
                    </a:solidFill>
                    <a:latin typeface="Aptos" panose="020B0004020202020204" pitchFamily="34" charset="0"/>
                  </a:rPr>
                  <a:t>) + var(</a:t>
                </a:r>
                <a:r>
                  <a:rPr lang="en" b="1" dirty="0" err="1">
                    <a:solidFill>
                      <a:srgbClr val="A64D79"/>
                    </a:solidFill>
                    <a:latin typeface="Aptos" panose="020B0004020202020204" pitchFamily="34" charset="0"/>
                  </a:rPr>
                  <a:t>bg</a:t>
                </a:r>
                <a:r>
                  <a:rPr lang="en" b="1" dirty="0">
                    <a:solidFill>
                      <a:srgbClr val="A64D79"/>
                    </a:solidFill>
                    <a:latin typeface="Aptos" panose="020B0004020202020204" pitchFamily="34" charset="0"/>
                  </a:rPr>
                  <a:t>) + var(chem)</a:t>
                </a:r>
                <a:endParaRPr b="1" dirty="0">
                  <a:solidFill>
                    <a:srgbClr val="A64D79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42" name="Google Shape;142;p22"/>
              <p:cNvSpPr/>
              <p:nvPr/>
            </p:nvSpPr>
            <p:spPr>
              <a:xfrm>
                <a:off x="4343175" y="2131925"/>
                <a:ext cx="228900" cy="503100"/>
              </a:xfrm>
              <a:prstGeom prst="rect">
                <a:avLst/>
              </a:prstGeom>
              <a:noFill/>
              <a:ln w="28575" cap="flat" cmpd="sng">
                <a:solidFill>
                  <a:srgbClr val="A64D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ptos" panose="020B0004020202020204" pitchFamily="34" charset="0"/>
                </a:endParaRPr>
              </a:p>
            </p:txBody>
          </p:sp>
          <p:grpSp>
            <p:nvGrpSpPr>
              <p:cNvPr id="143" name="Google Shape;143;p22"/>
              <p:cNvGrpSpPr/>
              <p:nvPr/>
            </p:nvGrpSpPr>
            <p:grpSpPr>
              <a:xfrm>
                <a:off x="2289175" y="1075813"/>
                <a:ext cx="2014800" cy="960287"/>
                <a:chOff x="1874125" y="1000363"/>
                <a:chExt cx="2014800" cy="960287"/>
              </a:xfrm>
            </p:grpSpPr>
            <p:sp>
              <p:nvSpPr>
                <p:cNvPr id="144" name="Google Shape;144;p22"/>
                <p:cNvSpPr txBox="1"/>
                <p:nvPr/>
              </p:nvSpPr>
              <p:spPr>
                <a:xfrm>
                  <a:off x="1874125" y="1000363"/>
                  <a:ext cx="2014800" cy="4323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b="1">
                      <a:solidFill>
                        <a:srgbClr val="674EA7"/>
                      </a:solidFill>
                      <a:latin typeface="Aptos" panose="020B0004020202020204" pitchFamily="34" charset="0"/>
                    </a:rPr>
                    <a:t>G</a:t>
                  </a:r>
                  <a:r>
                    <a:rPr lang="en">
                      <a:solidFill>
                        <a:srgbClr val="674EA7"/>
                      </a:solidFill>
                      <a:latin typeface="Aptos" panose="020B0004020202020204" pitchFamily="34" charset="0"/>
                    </a:rPr>
                    <a:t>: Kalman gain matrix </a:t>
                  </a:r>
                  <a:endParaRPr>
                    <a:solidFill>
                      <a:srgbClr val="674EA7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45" name="Google Shape;145;p22"/>
                <p:cNvSpPr/>
                <p:nvPr/>
              </p:nvSpPr>
              <p:spPr>
                <a:xfrm>
                  <a:off x="2172075" y="1457550"/>
                  <a:ext cx="276600" cy="503100"/>
                </a:xfrm>
                <a:prstGeom prst="rect">
                  <a:avLst/>
                </a:prstGeom>
                <a:noFill/>
                <a:ln w="28575" cap="flat" cmpd="sng">
                  <a:solidFill>
                    <a:srgbClr val="674E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ptos" panose="020B0004020202020204" pitchFamily="34" charset="0"/>
                  </a:endParaRPr>
                </a:p>
              </p:txBody>
            </p:sp>
          </p:grpSp>
        </p:grpSp>
        <p:sp>
          <p:nvSpPr>
            <p:cNvPr id="146" name="Google Shape;146;p22"/>
            <p:cNvSpPr/>
            <p:nvPr/>
          </p:nvSpPr>
          <p:spPr>
            <a:xfrm>
              <a:off x="1414050" y="2068650"/>
              <a:ext cx="468600" cy="503100"/>
            </a:xfrm>
            <a:prstGeom prst="rect">
              <a:avLst/>
            </a:prstGeom>
            <a:noFill/>
            <a:ln w="28575" cap="flat" cmpd="sng">
              <a:solidFill>
                <a:srgbClr val="008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  <a:latin typeface="Aptos" panose="020B0004020202020204" pitchFamily="34" charset="0"/>
              </a:endParaRPr>
            </a:p>
          </p:txBody>
        </p:sp>
      </p:grpSp>
      <p:cxnSp>
        <p:nvCxnSpPr>
          <p:cNvPr id="147" name="Google Shape;147;p22"/>
          <p:cNvCxnSpPr>
            <a:cxnSpLocks/>
          </p:cNvCxnSpPr>
          <p:nvPr/>
        </p:nvCxnSpPr>
        <p:spPr>
          <a:xfrm>
            <a:off x="1831850" y="3484628"/>
            <a:ext cx="0" cy="484200"/>
          </a:xfrm>
          <a:prstGeom prst="straightConnector1">
            <a:avLst/>
          </a:prstGeom>
          <a:noFill/>
          <a:ln w="28575" cap="flat" cmpd="sng">
            <a:solidFill>
              <a:srgbClr val="008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" name="Google Shape;148;p22"/>
          <p:cNvSpPr/>
          <p:nvPr/>
        </p:nvSpPr>
        <p:spPr>
          <a:xfrm>
            <a:off x="5244800" y="2940028"/>
            <a:ext cx="468600" cy="503100"/>
          </a:xfrm>
          <a:prstGeom prst="rect">
            <a:avLst/>
          </a:prstGeom>
          <a:noFill/>
          <a:ln w="28575" cap="flat" cmpd="sng">
            <a:solidFill>
              <a:srgbClr val="008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ptos" panose="020B0004020202020204" pitchFamily="34" charset="0"/>
            </a:endParaRPr>
          </a:p>
        </p:txBody>
      </p:sp>
      <p:sp>
        <p:nvSpPr>
          <p:cNvPr id="149" name="Google Shape;149;p22"/>
          <p:cNvSpPr txBox="1">
            <a:spLocks noGrp="1"/>
          </p:cNvSpPr>
          <p:nvPr>
            <p:ph type="body" idx="1"/>
          </p:nvPr>
        </p:nvSpPr>
        <p:spPr>
          <a:xfrm>
            <a:off x="6136000" y="3396578"/>
            <a:ext cx="2211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8F00"/>
                </a:solidFill>
                <a:latin typeface="Aptos" panose="020B0004020202020204" pitchFamily="34" charset="0"/>
              </a:rPr>
              <a:t>y</a:t>
            </a:r>
            <a:r>
              <a:rPr lang="en" sz="1400" b="1" baseline="30000">
                <a:solidFill>
                  <a:srgbClr val="008F00"/>
                </a:solidFill>
                <a:latin typeface="Aptos" panose="020B0004020202020204" pitchFamily="34" charset="0"/>
              </a:rPr>
              <a:t>ap</a:t>
            </a:r>
            <a:r>
              <a:rPr lang="en" sz="1400">
                <a:solidFill>
                  <a:srgbClr val="008F00"/>
                </a:solidFill>
                <a:latin typeface="Aptos" panose="020B0004020202020204" pitchFamily="34" charset="0"/>
              </a:rPr>
              <a:t>: 30 sets of modeled perturbations in concentration space</a:t>
            </a:r>
            <a:endParaRPr sz="1400" i="1">
              <a:solidFill>
                <a:srgbClr val="008F00"/>
              </a:solidFill>
              <a:latin typeface="Aptos" panose="020B0004020202020204" pitchFamily="34" charset="0"/>
            </a:endParaRPr>
          </a:p>
        </p:txBody>
      </p:sp>
      <p:cxnSp>
        <p:nvCxnSpPr>
          <p:cNvPr id="150" name="Google Shape;150;p22"/>
          <p:cNvCxnSpPr>
            <a:cxnSpLocks/>
          </p:cNvCxnSpPr>
          <p:nvPr/>
        </p:nvCxnSpPr>
        <p:spPr>
          <a:xfrm>
            <a:off x="5767650" y="3396578"/>
            <a:ext cx="314100" cy="354900"/>
          </a:xfrm>
          <a:prstGeom prst="straightConnector1">
            <a:avLst/>
          </a:prstGeom>
          <a:noFill/>
          <a:ln w="28575" cap="flat" cmpd="sng">
            <a:solidFill>
              <a:srgbClr val="008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3225C0-8D56-5AFB-A0FB-0ED87FC753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4D5558-D177-0B0B-7B4C-105BD8816CBA}"/>
              </a:ext>
            </a:extLst>
          </p:cNvPr>
          <p:cNvSpPr txBox="1">
            <a:spLocks/>
          </p:cNvSpPr>
          <p:nvPr/>
        </p:nvSpPr>
        <p:spPr>
          <a:xfrm>
            <a:off x="311700" y="35743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Aptos" panose="020B0004020202020204" pitchFamily="34" charset="0"/>
              </a:rPr>
              <a:t>Advance #3 – Source Attribution and </a:t>
            </a:r>
            <a:r>
              <a:rPr lang="en-US" sz="2000" b="1" dirty="0">
                <a:latin typeface="Aptos" panose="020B0004020202020204" pitchFamily="34" charset="0"/>
              </a:rPr>
              <a:t>Flux Estimates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3836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ptos" panose="020B0004020202020204" pitchFamily="34" charset="0"/>
              </a:rPr>
              <a:t>Why NOx over 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Agricultural</a:t>
            </a:r>
            <a:r>
              <a:rPr lang="en-US" sz="2000" dirty="0">
                <a:latin typeface="Aptos" panose="020B0004020202020204" pitchFamily="34" charset="0"/>
              </a:rPr>
              <a:t> Lands?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Google Shape;64;p14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25121" y="1117074"/>
                <a:ext cx="5478994" cy="2175409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12750" indent="-285750">
                  <a:lnSpc>
                    <a:spcPct val="100000"/>
                  </a:lnSpc>
                  <a:buClr>
                    <a:schemeClr val="dk1"/>
                  </a:buClr>
                  <a:buSzPts val="1600"/>
                </a:pPr>
                <a:r>
                  <a:rPr lang="en-US" sz="1600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Combustion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 </a:t>
                </a:r>
                <a:r>
                  <a:rPr lang="en-US" sz="1600" dirty="0">
                    <a:solidFill>
                      <a:schemeClr val="dk1"/>
                    </a:solidFill>
                    <a:latin typeface="Aptos" panose="020B0004020202020204" pitchFamily="34" charset="0"/>
                  </a:rPr>
                  <a:t>vs. </a:t>
                </a:r>
                <a:r>
                  <a:rPr lang="en-US" sz="1600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Ag-induced NO</a:t>
                </a:r>
                <a:r>
                  <a:rPr lang="en-US" sz="1600" baseline="-25000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x</a:t>
                </a:r>
                <a:r>
                  <a:rPr lang="en-US" sz="1600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 emissions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Aptos" panose="020B0004020202020204" pitchFamily="34" charset="0"/>
                </a:endParaRPr>
              </a:p>
              <a:p>
                <a:pPr marL="412750" indent="-285750">
                  <a:lnSpc>
                    <a:spcPct val="100000"/>
                  </a:lnSpc>
                  <a:buClr>
                    <a:schemeClr val="dk1"/>
                  </a:buClr>
                  <a:buSzPts val="1600"/>
                </a:pPr>
                <a:r>
                  <a:rPr lang="en-US" sz="1600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Ozone pollution in rural areas, crop dynamics, and </a:t>
                </a:r>
                <a:r>
                  <a:rPr lang="en-US" sz="1600" b="1" dirty="0">
                    <a:solidFill>
                      <a:srgbClr val="008F00"/>
                    </a:solidFill>
                    <a:latin typeface="Aptos" panose="020B0004020202020204" pitchFamily="34" charset="0"/>
                  </a:rPr>
                  <a:t>nitrogen use efficiency</a:t>
                </a:r>
              </a:p>
              <a:p>
                <a:pPr marL="412750" indent="-285750">
                  <a:lnSpc>
                    <a:spcPct val="100000"/>
                  </a:lnSpc>
                  <a:buClr>
                    <a:schemeClr val="dk1"/>
                  </a:buClr>
                  <a:buSzPts val="1600"/>
                </a:pPr>
                <a:endParaRPr lang="en-US" sz="1600" dirty="0">
                  <a:solidFill>
                    <a:schemeClr val="dk1"/>
                  </a:solidFill>
                  <a:latin typeface="Aptos" panose="020B0004020202020204" pitchFamily="34" charset="0"/>
                </a:endParaRPr>
              </a:p>
              <a:p>
                <a:pPr marL="412750" indent="-285750">
                  <a:lnSpc>
                    <a:spcPct val="100000"/>
                  </a:lnSpc>
                  <a:buClr>
                    <a:schemeClr val="dk1"/>
                  </a:buClr>
                  <a:buSzPts val="1600"/>
                </a:pPr>
                <a:r>
                  <a:rPr lang="en-US" sz="1600" dirty="0">
                    <a:solidFill>
                      <a:schemeClr val="dk1"/>
                    </a:solidFill>
                    <a:latin typeface="Aptos" panose="020B0004020202020204" pitchFamily="34" charset="0"/>
                  </a:rPr>
                  <a:t>Large variability and uncertainty </a:t>
                </a:r>
              </a:p>
              <a:p>
                <a:pPr marL="869950" lvl="1" indent="-285750">
                  <a:lnSpc>
                    <a:spcPct val="100000"/>
                  </a:lnSpc>
                  <a:spcBef>
                    <a:spcPts val="600"/>
                  </a:spcBef>
                  <a:buClr>
                    <a:schemeClr val="dk1"/>
                  </a:buClr>
                  <a:buSzPts val="1600"/>
                </a:pPr>
                <a:r>
                  <a:rPr lang="en-US" dirty="0" err="1">
                    <a:solidFill>
                      <a:schemeClr val="tx1"/>
                    </a:solidFill>
                    <a:latin typeface="Aptos" panose="020B0004020202020204" pitchFamily="34" charset="0"/>
                  </a:rPr>
                  <a:t>SNOx</a:t>
                </a:r>
                <a:r>
                  <a:rPr lang="en-US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 =</a:t>
                </a:r>
                <a:r>
                  <a:rPr lang="en-US" i="1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 </a:t>
                </a:r>
                <a:r>
                  <a:rPr lang="en-US" b="1" i="1" dirty="0" err="1">
                    <a:solidFill>
                      <a:schemeClr val="tx1"/>
                    </a:solidFill>
                    <a:latin typeface="Aptos" panose="020B0004020202020204" pitchFamily="34" charset="0"/>
                  </a:rPr>
                  <a:t>func</a:t>
                </a:r>
                <a:r>
                  <a:rPr lang="en-US" b="1" i="1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(soil moisture/temp/pH, microbial types/efficiency, crop types/phenology, C &amp; N availability, environmental conditions, management practices, …)</a:t>
                </a:r>
              </a:p>
            </p:txBody>
          </p:sp>
        </mc:Choice>
        <mc:Fallback>
          <p:sp>
            <p:nvSpPr>
              <p:cNvPr id="64" name="Google Shape;64;p1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5121" y="1117074"/>
                <a:ext cx="5478994" cy="2175409"/>
              </a:xfrm>
              <a:prstGeom prst="rect">
                <a:avLst/>
              </a:prstGeom>
              <a:blipFill>
                <a:blip r:embed="rId3"/>
                <a:stretch>
                  <a:fillRect r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2CC6DA-332F-8D7B-A0DB-81F194407D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1026" name="Picture 2" descr="Corn Field Wallpapers - Wallpaper Cave">
            <a:extLst>
              <a:ext uri="{FF2B5EF4-FFF2-40B4-BE49-F238E27FC236}">
                <a16:creationId xmlns:a16="http://schemas.microsoft.com/office/drawing/2014/main" id="{B651213B-630B-DFCA-C486-269953F0B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/>
          <a:stretch>
            <a:fillRect/>
          </a:stretch>
        </p:blipFill>
        <p:spPr bwMode="auto">
          <a:xfrm>
            <a:off x="6627488" y="676209"/>
            <a:ext cx="2292530" cy="14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nter wheat in a warming world | Department of Soil, Water, and Climate">
            <a:extLst>
              <a:ext uri="{FF2B5EF4-FFF2-40B4-BE49-F238E27FC236}">
                <a16:creationId xmlns:a16="http://schemas.microsoft.com/office/drawing/2014/main" id="{7DB0AAE2-FCAD-5BBB-0F12-61F21178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88" y="2188977"/>
            <a:ext cx="2292530" cy="12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DCA5C6-D497-C1BB-1062-6B2943054243}"/>
              </a:ext>
            </a:extLst>
          </p:cNvPr>
          <p:cNvSpPr txBox="1"/>
          <p:nvPr/>
        </p:nvSpPr>
        <p:spPr>
          <a:xfrm>
            <a:off x="223981" y="3585999"/>
            <a:ext cx="8696037" cy="1077218"/>
          </a:xfrm>
          <a:prstGeom prst="rect">
            <a:avLst/>
          </a:prstGeom>
          <a:solidFill>
            <a:srgbClr val="008F00">
              <a:alpha val="78824"/>
            </a:srgbClr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412750" indent="-285750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Three specific challenges</a:t>
            </a:r>
          </a:p>
          <a:p>
            <a:pPr marL="412750" indent="-285750">
              <a:buClr>
                <a:schemeClr val="dk1"/>
              </a:buClr>
              <a:buSzPts val="1600"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- Heterogeneity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: e.g., most in Central valley and the Midwest in summer</a:t>
            </a:r>
          </a:p>
          <a:p>
            <a:pPr marL="127000">
              <a:buClr>
                <a:schemeClr val="dk1"/>
              </a:buClr>
              <a:buSzPts val="1600"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- Bottom-up: 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limited soil samples + simplification in how soil/microbes respond to the env</a:t>
            </a:r>
          </a:p>
          <a:p>
            <a:pPr marL="412750" indent="-285750">
              <a:buClr>
                <a:schemeClr val="dk1"/>
              </a:buClr>
              <a:buSzPts val="1600"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- Top-down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: co-located combustion sources + limited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atmos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observations during storm events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DE5D31B-51A8-E9D9-973C-C381AEAE72A3}"/>
              </a:ext>
            </a:extLst>
          </p:cNvPr>
          <p:cNvGrpSpPr/>
          <p:nvPr/>
        </p:nvGrpSpPr>
        <p:grpSpPr>
          <a:xfrm>
            <a:off x="240224" y="847446"/>
            <a:ext cx="8032734" cy="4209371"/>
            <a:chOff x="569223" y="1242059"/>
            <a:chExt cx="6888460" cy="3461666"/>
          </a:xfrm>
        </p:grpSpPr>
        <p:pic>
          <p:nvPicPr>
            <p:cNvPr id="77" name="Google Shape;77;p16" title="fig2.png"/>
            <p:cNvPicPr preferRelativeResize="0"/>
            <p:nvPr/>
          </p:nvPicPr>
          <p:blipFill>
            <a:blip r:embed="rId3">
              <a:alphaModFix/>
            </a:blip>
            <a:srcRect b="8681"/>
            <a:stretch>
              <a:fillRect/>
            </a:stretch>
          </p:blipFill>
          <p:spPr>
            <a:xfrm>
              <a:off x="630517" y="1242059"/>
              <a:ext cx="6827166" cy="3399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2816AF9-7D4C-02BF-3E63-BAF2F51179FA}"/>
                </a:ext>
              </a:extLst>
            </p:cNvPr>
            <p:cNvSpPr/>
            <p:nvPr/>
          </p:nvSpPr>
          <p:spPr>
            <a:xfrm>
              <a:off x="3183285" y="1376725"/>
              <a:ext cx="2304336" cy="472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>
                  <a:solidFill>
                    <a:srgbClr val="FF7E79"/>
                  </a:solidFill>
                </a:rPr>
                <a:t>1. Source Attribution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2721E1-DCB4-10B1-29D1-02C6DDD86499}"/>
                </a:ext>
              </a:extLst>
            </p:cNvPr>
            <p:cNvSpPr/>
            <p:nvPr/>
          </p:nvSpPr>
          <p:spPr>
            <a:xfrm>
              <a:off x="3278728" y="4442717"/>
              <a:ext cx="2499360" cy="261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2. Flux Estimates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4475CC-E89A-4BBA-6A97-B2E5D1F6683E}"/>
                </a:ext>
              </a:extLst>
            </p:cNvPr>
            <p:cNvSpPr/>
            <p:nvPr/>
          </p:nvSpPr>
          <p:spPr>
            <a:xfrm>
              <a:off x="569223" y="2941966"/>
              <a:ext cx="1053829" cy="128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solidFill>
                    <a:srgbClr val="D48D33"/>
                  </a:solidFill>
                </a:rPr>
                <a:t>3. Identify the drivers of posterior fluxes</a:t>
              </a:r>
            </a:p>
          </p:txBody>
        </p:sp>
      </p:grp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353225"/>
            <a:ext cx="8520600" cy="683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Aptos" panose="020B0004020202020204" pitchFamily="34" charset="0"/>
              </a:rPr>
              <a:t>Objective: Investigate the </a:t>
            </a:r>
            <a:r>
              <a:rPr lang="en" sz="2000" b="1" dirty="0">
                <a:latin typeface="Aptos" panose="020B0004020202020204" pitchFamily="34" charset="0"/>
              </a:rPr>
              <a:t>magnitude, variability, and responses</a:t>
            </a:r>
            <a:r>
              <a:rPr lang="en" sz="2000" dirty="0">
                <a:latin typeface="Aptos" panose="020B0004020202020204" pitchFamily="34" charset="0"/>
              </a:rPr>
              <a:t> of </a:t>
            </a:r>
            <a:r>
              <a:rPr lang="en" sz="2000" dirty="0" err="1">
                <a:latin typeface="Aptos" panose="020B0004020202020204" pitchFamily="34" charset="0"/>
              </a:rPr>
              <a:t>SNOx</a:t>
            </a:r>
            <a:r>
              <a:rPr lang="en" sz="2000" dirty="0">
                <a:latin typeface="Aptos" panose="020B0004020202020204" pitchFamily="34" charset="0"/>
              </a:rPr>
              <a:t> to environmental and management factors </a:t>
            </a:r>
            <a:endParaRPr sz="20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42AEA-2B57-5380-E1FF-78648E088B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3563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 sz="2000" dirty="0">
                <a:latin typeface="Aptos" panose="020B0004020202020204" pitchFamily="34" charset="0"/>
              </a:rPr>
              <a:t>Advance #1 – </a:t>
            </a:r>
            <a:r>
              <a:rPr lang="en-US" sz="2000" dirty="0">
                <a:latin typeface="Aptos" panose="020B0004020202020204" pitchFamily="34" charset="0"/>
              </a:rPr>
              <a:t>Heterogeneity </a:t>
            </a:r>
            <a:endParaRPr sz="2000" dirty="0">
              <a:latin typeface="Aptos" panose="020B0004020202020204" pitchFamily="34" charset="0"/>
            </a:endParaRPr>
          </a:p>
        </p:txBody>
      </p:sp>
      <p:pic>
        <p:nvPicPr>
          <p:cNvPr id="70" name="Google Shape;70;p15" title="fig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327" y="951921"/>
            <a:ext cx="7499390" cy="417915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5945977" y="554480"/>
            <a:ext cx="2886323" cy="1396113"/>
          </a:xfrm>
          <a:prstGeom prst="rect">
            <a:avLst/>
          </a:prstGeom>
          <a:solidFill>
            <a:srgbClr val="BF90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00" dirty="0">
                <a:solidFill>
                  <a:schemeClr val="lt1"/>
                </a:solidFill>
              </a:rPr>
              <a:t>Irrigated vs. rainfed </a:t>
            </a:r>
            <a:endParaRPr sz="14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00" dirty="0">
                <a:solidFill>
                  <a:schemeClr val="lt1"/>
                </a:solidFill>
              </a:rPr>
              <a:t>Crop types (C3/C4) &amp; phenology</a:t>
            </a:r>
            <a:endParaRPr sz="14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00" dirty="0">
                <a:solidFill>
                  <a:schemeClr val="lt1"/>
                </a:solidFill>
              </a:rPr>
              <a:t>Management practices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00" dirty="0">
                <a:solidFill>
                  <a:schemeClr val="lt1"/>
                </a:solidFill>
              </a:rPr>
              <a:t>Episodic events vs. annual trend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00" dirty="0">
                <a:solidFill>
                  <a:schemeClr val="lt1"/>
                </a:solidFill>
              </a:rPr>
              <a:t># of soil samples in priors</a:t>
            </a:r>
            <a:endParaRPr sz="1400" dirty="0">
              <a:solidFill>
                <a:schemeClr val="l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83359A-0B34-FE6C-02A1-C72ACCA32D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699" y="357216"/>
            <a:ext cx="8519685" cy="4629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000" dirty="0">
                <a:latin typeface="Aptos" panose="020B0004020202020204" pitchFamily="34" charset="0"/>
              </a:rPr>
              <a:t>Advance #2 – Representations of Soil, Canopy &amp; Management Processes</a:t>
            </a:r>
            <a:endParaRPr sz="2000" dirty="0">
              <a:latin typeface="Aptos" panose="020B0004020202020204" pitchFamily="34" charset="0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882023" y="4781763"/>
            <a:ext cx="5329496" cy="37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" sz="1100" dirty="0">
                <a:solidFill>
                  <a:schemeClr val="dk1"/>
                </a:solidFill>
                <a:latin typeface="Aptos" panose="020B0004020202020204" pitchFamily="34" charset="0"/>
              </a:rPr>
              <a:t>[Huber et al., 2024; Davison et al., 1991; </a:t>
            </a:r>
            <a:r>
              <a:rPr lang="en-US" sz="1100" dirty="0">
                <a:solidFill>
                  <a:schemeClr val="dk1"/>
                </a:solidFill>
                <a:latin typeface="Aptos" panose="020B0004020202020204" pitchFamily="34" charset="0"/>
              </a:rPr>
              <a:t>Del Grosso et al., 2000; </a:t>
            </a:r>
            <a:r>
              <a:rPr lang="en" sz="1100" dirty="0">
                <a:solidFill>
                  <a:schemeClr val="dk1"/>
                </a:solidFill>
                <a:latin typeface="Aptos" panose="020B0004020202020204" pitchFamily="34" charset="0"/>
              </a:rPr>
              <a:t>Parton et al. 2001]</a:t>
            </a:r>
            <a:endParaRPr sz="1100" dirty="0">
              <a:solidFill>
                <a:schemeClr val="dk1"/>
              </a:solidFill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18A11-37BE-A003-A8CA-2A2EC598E9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Aptos" panose="020B0004020202020204" pitchFamily="34" charset="0"/>
              </a:rPr>
              <a:t>5</a:t>
            </a:fld>
            <a:endParaRPr lang="en">
              <a:latin typeface="Aptos" panose="020B00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3DF007-3C6C-6ACA-8484-2BC1E920F0F4}"/>
              </a:ext>
            </a:extLst>
          </p:cNvPr>
          <p:cNvGrpSpPr/>
          <p:nvPr/>
        </p:nvGrpSpPr>
        <p:grpSpPr>
          <a:xfrm>
            <a:off x="3748319" y="1632329"/>
            <a:ext cx="5119017" cy="3308780"/>
            <a:chOff x="4230539" y="1140846"/>
            <a:chExt cx="5119017" cy="3308780"/>
          </a:xfrm>
        </p:grpSpPr>
        <p:pic>
          <p:nvPicPr>
            <p:cNvPr id="86" name="Google Shape;86;p17"/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20475" y="1398656"/>
              <a:ext cx="4260489" cy="274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81BF23-7564-AC64-57B8-D77CCB0B852F}"/>
                </a:ext>
              </a:extLst>
            </p:cNvPr>
            <p:cNvSpPr txBox="1"/>
            <p:nvPr/>
          </p:nvSpPr>
          <p:spPr>
            <a:xfrm>
              <a:off x="6381934" y="1170896"/>
              <a:ext cx="13101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🌾 </a:t>
              </a:r>
              <a:r>
                <a:rPr lang="en-US" sz="1100" dirty="0">
                  <a:solidFill>
                    <a:srgbClr val="008F00"/>
                  </a:solidFill>
                  <a:latin typeface="Aptos" panose="020B0004020202020204" pitchFamily="34" charset="0"/>
                </a:rPr>
                <a:t>Plant growth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1EF884-DD14-1D25-C720-F5D79D3FEFF6}"/>
                </a:ext>
              </a:extLst>
            </p:cNvPr>
            <p:cNvSpPr txBox="1"/>
            <p:nvPr/>
          </p:nvSpPr>
          <p:spPr>
            <a:xfrm>
              <a:off x="5894693" y="4049516"/>
              <a:ext cx="3454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4">
                      <a:lumMod val="50000"/>
                    </a:schemeClr>
                  </a:solidFill>
                  <a:latin typeface="Aptos" panose="020B0004020202020204" pitchFamily="34" charset="0"/>
                </a:rPr>
                <a:t>Organic matter formation and decomposition; Nitrification and denitrification; NH3 volatilization; Methanogenesis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1D1607-D931-DDF8-38BA-4FD55F4B92A6}"/>
                </a:ext>
              </a:extLst>
            </p:cNvPr>
            <p:cNvSpPr txBox="1"/>
            <p:nvPr/>
          </p:nvSpPr>
          <p:spPr>
            <a:xfrm>
              <a:off x="4230539" y="3854878"/>
              <a:ext cx="16641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💧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Aptos" panose="020B0004020202020204" pitchFamily="34" charset="0"/>
                </a:rPr>
                <a:t>Soil water and temp flows between layers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E35C33-0D6E-AE36-D299-129DBCD0DA6E}"/>
                </a:ext>
              </a:extLst>
            </p:cNvPr>
            <p:cNvSpPr txBox="1"/>
            <p:nvPr/>
          </p:nvSpPr>
          <p:spPr>
            <a:xfrm>
              <a:off x="7883127" y="1140846"/>
              <a:ext cx="109783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</a:rPr>
                <a:t>💨 Trace gas fluxes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4CF713A-336A-5C09-8F1E-B5D8C863829F}"/>
              </a:ext>
            </a:extLst>
          </p:cNvPr>
          <p:cNvSpPr txBox="1"/>
          <p:nvPr/>
        </p:nvSpPr>
        <p:spPr>
          <a:xfrm>
            <a:off x="4014061" y="849446"/>
            <a:ext cx="4786777" cy="784830"/>
          </a:xfrm>
          <a:prstGeom prst="rect">
            <a:avLst/>
          </a:prstGeom>
          <a:solidFill>
            <a:srgbClr val="BF9001"/>
          </a:solidFill>
          <a:ln w="12700">
            <a:noFill/>
          </a:ln>
        </p:spPr>
        <p:txBody>
          <a:bodyPr wrap="square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</a:rPr>
              <a:t>Our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</a:rPr>
              <a:t>DayCent</a:t>
            </a:r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</a:rPr>
              <a:t>: A biogeochemical model with Carbon- Nitrogen dynamics</a:t>
            </a:r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 and knowledge of management practices </a:t>
            </a:r>
            <a:r>
              <a:rPr lang="en-US" sz="1000" dirty="0">
                <a:solidFill>
                  <a:schemeClr val="bg1"/>
                </a:solidFill>
                <a:latin typeface="Aptos" panose="020B0004020202020204" pitchFamily="34" charset="0"/>
              </a:rPr>
              <a:t>(cropping history, synthetic fertilization, manure amendments, tillage practices, irrigation management, winter cover crops)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Google Shape;88;p17">
            <a:extLst>
              <a:ext uri="{FF2B5EF4-FFF2-40B4-BE49-F238E27FC236}">
                <a16:creationId xmlns:a16="http://schemas.microsoft.com/office/drawing/2014/main" id="{5170A590-ECCB-0F34-C032-43697C31B862}"/>
              </a:ext>
            </a:extLst>
          </p:cNvPr>
          <p:cNvSpPr txBox="1">
            <a:spLocks/>
          </p:cNvSpPr>
          <p:nvPr/>
        </p:nvSpPr>
        <p:spPr>
          <a:xfrm>
            <a:off x="653528" y="861491"/>
            <a:ext cx="2879203" cy="784830"/>
          </a:xfrm>
          <a:prstGeom prst="rect">
            <a:avLst/>
          </a:prstGeom>
          <a:solidFill>
            <a:srgbClr val="BF9001"/>
          </a:solidFill>
          <a:ln w="12700"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lnSpc>
                <a:spcPct val="100000"/>
              </a:lnSpc>
              <a:buClr>
                <a:schemeClr val="dk1"/>
              </a:buClr>
              <a:buSzPts val="1400"/>
              <a:buNone/>
            </a:pPr>
            <a:r>
              <a:rPr lang="en" sz="1400" dirty="0">
                <a:solidFill>
                  <a:schemeClr val="bg1"/>
                </a:solidFill>
                <a:latin typeface="Aptos" panose="020B0004020202020204" pitchFamily="34" charset="0"/>
              </a:rPr>
              <a:t>Previous studies used </a:t>
            </a:r>
            <a:r>
              <a:rPr lang="en" sz="1400" b="1" dirty="0">
                <a:solidFill>
                  <a:schemeClr val="bg1"/>
                </a:solidFill>
                <a:latin typeface="Aptos" panose="020B0004020202020204" pitchFamily="34" charset="0"/>
              </a:rPr>
              <a:t>empirical emission parameterization and scaled the model sensitivity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82C8E1-5403-FED3-F612-F86ADC457284}"/>
              </a:ext>
            </a:extLst>
          </p:cNvPr>
          <p:cNvGrpSpPr/>
          <p:nvPr/>
        </p:nvGrpSpPr>
        <p:grpSpPr>
          <a:xfrm>
            <a:off x="293456" y="1793184"/>
            <a:ext cx="3599348" cy="2959570"/>
            <a:chOff x="273357" y="1649463"/>
            <a:chExt cx="3599348" cy="2959570"/>
          </a:xfrm>
        </p:grpSpPr>
        <p:pic>
          <p:nvPicPr>
            <p:cNvPr id="1026" name="Picture 2" descr="SOIL - A new look at an old concept: using 15N2O isotopomers to ...">
              <a:extLst>
                <a:ext uri="{FF2B5EF4-FFF2-40B4-BE49-F238E27FC236}">
                  <a16:creationId xmlns:a16="http://schemas.microsoft.com/office/drawing/2014/main" id="{F348F4AB-1ED2-700D-E3FE-FA91E9F28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30" y="2020679"/>
              <a:ext cx="3094016" cy="2282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C1A0F8-E822-24CC-12A1-BC1DDAB58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357" y="1649463"/>
              <a:ext cx="3599348" cy="379304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4698930-24D2-E0BB-0C19-364F615C5A05}"/>
                </a:ext>
              </a:extLst>
            </p:cNvPr>
            <p:cNvCxnSpPr/>
            <p:nvPr/>
          </p:nvCxnSpPr>
          <p:spPr>
            <a:xfrm>
              <a:off x="1324194" y="4319053"/>
              <a:ext cx="15743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C86268-7356-4E56-7957-3BDFCF6FED61}"/>
                </a:ext>
              </a:extLst>
            </p:cNvPr>
            <p:cNvSpPr txBox="1"/>
            <p:nvPr/>
          </p:nvSpPr>
          <p:spPr>
            <a:xfrm>
              <a:off x="2111373" y="4347423"/>
              <a:ext cx="11105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ptos" panose="020B0004020202020204" pitchFamily="34" charset="0"/>
                </a:rPr>
                <a:t>Wetter soil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3DA34E-FFB9-26CE-7DF9-EA41115D70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EEFBD8-1F09-FF00-618D-977EEAA55302}"/>
              </a:ext>
            </a:extLst>
          </p:cNvPr>
          <p:cNvGrpSpPr>
            <a:grpSpLocks noChangeAspect="1"/>
          </p:cNvGrpSpPr>
          <p:nvPr/>
        </p:nvGrpSpPr>
        <p:grpSpPr>
          <a:xfrm>
            <a:off x="410727" y="935983"/>
            <a:ext cx="6190565" cy="2124582"/>
            <a:chOff x="897989" y="1017593"/>
            <a:chExt cx="6190565" cy="2124582"/>
          </a:xfrm>
        </p:grpSpPr>
        <p:pic>
          <p:nvPicPr>
            <p:cNvPr id="126" name="Google Shape;126;p21" title="Screenshot 2025-07-28 at 10.53.25 AM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97989" y="1030525"/>
              <a:ext cx="6190565" cy="211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58EAB1-285E-2331-9615-5DCC8F055C3E}"/>
                </a:ext>
              </a:extLst>
            </p:cNvPr>
            <p:cNvSpPr txBox="1"/>
            <p:nvPr/>
          </p:nvSpPr>
          <p:spPr>
            <a:xfrm>
              <a:off x="2821354" y="1501839"/>
              <a:ext cx="1440739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ptos" panose="020B0004020202020204" pitchFamily="34" charset="0"/>
                </a:rPr>
                <a:t>1) Backward-time mode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FABA-A38A-3A85-BEF6-DC6DDD96E2D3}"/>
                </a:ext>
              </a:extLst>
            </p:cNvPr>
            <p:cNvSpPr txBox="1"/>
            <p:nvPr/>
          </p:nvSpPr>
          <p:spPr>
            <a:xfrm>
              <a:off x="2591562" y="2188466"/>
              <a:ext cx="105040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ptos" panose="020B0004020202020204" pitchFamily="34" charset="0"/>
                </a:rPr>
                <a:t>3) Forward calculation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A663B2-F6F5-7A95-F60A-2DCD80E2B0A9}"/>
                </a:ext>
              </a:extLst>
            </p:cNvPr>
            <p:cNvSpPr txBox="1"/>
            <p:nvPr/>
          </p:nvSpPr>
          <p:spPr>
            <a:xfrm>
              <a:off x="897989" y="2356306"/>
              <a:ext cx="95022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ptos" panose="020B0004020202020204" pitchFamily="34" charset="0"/>
                </a:rPr>
                <a:t>2) Boundary condition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7E2DD0-FC8D-63DC-35B9-F79293EAF732}"/>
                </a:ext>
              </a:extLst>
            </p:cNvPr>
            <p:cNvSpPr txBox="1"/>
            <p:nvPr/>
          </p:nvSpPr>
          <p:spPr>
            <a:xfrm>
              <a:off x="5934867" y="1017593"/>
              <a:ext cx="84267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200" dirty="0">
                <a:latin typeface="Aptos" panose="020B0004020202020204" pitchFamily="34" charset="0"/>
              </a:endParaRPr>
            </a:p>
            <a:p>
              <a:r>
                <a:rPr lang="en-US" sz="1200" dirty="0">
                  <a:latin typeface="Aptos" panose="020B0004020202020204" pitchFamily="34" charset="0"/>
                </a:rPr>
                <a:t>TEMPO sounding</a:t>
              </a:r>
            </a:p>
          </p:txBody>
        </p:sp>
      </p:grpSp>
      <p:sp>
        <p:nvSpPr>
          <p:cNvPr id="7" name="Google Shape;108;p19">
            <a:extLst>
              <a:ext uri="{FF2B5EF4-FFF2-40B4-BE49-F238E27FC236}">
                <a16:creationId xmlns:a16="http://schemas.microsoft.com/office/drawing/2014/main" id="{6C099AFF-10B3-60B3-8F72-B460DE6575DE}"/>
              </a:ext>
            </a:extLst>
          </p:cNvPr>
          <p:cNvSpPr txBox="1"/>
          <p:nvPr/>
        </p:nvSpPr>
        <p:spPr>
          <a:xfrm>
            <a:off x="3472281" y="4789421"/>
            <a:ext cx="531666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  <a:latin typeface="Aptos" panose="020B0004020202020204" pitchFamily="34" charset="0"/>
              </a:rPr>
              <a:t>[Lin et al., 2003; Fasoli et al., 2018; Wu et al., 2018]</a:t>
            </a:r>
            <a:endParaRPr sz="1100" dirty="0">
              <a:solidFill>
                <a:schemeClr val="dk1"/>
              </a:solidFill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91EE26-E3DF-38AC-2F9F-AA5902B50404}"/>
              </a:ext>
            </a:extLst>
          </p:cNvPr>
          <p:cNvSpPr txBox="1">
            <a:spLocks/>
          </p:cNvSpPr>
          <p:nvPr/>
        </p:nvSpPr>
        <p:spPr>
          <a:xfrm>
            <a:off x="311700" y="3575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Aptos" panose="020B0004020202020204" pitchFamily="34" charset="0"/>
              </a:rPr>
              <a:t>Advance #3 – </a:t>
            </a:r>
            <a:r>
              <a:rPr lang="en-US" sz="2000" b="1" dirty="0">
                <a:latin typeface="Aptos" panose="020B0004020202020204" pitchFamily="34" charset="0"/>
              </a:rPr>
              <a:t>Source Attribution </a:t>
            </a:r>
            <a:r>
              <a:rPr lang="en-US" sz="2000" dirty="0">
                <a:latin typeface="Aptos" panose="020B0004020202020204" pitchFamily="34" charset="0"/>
              </a:rPr>
              <a:t>and Flux Estimates</a:t>
            </a:r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83867" y="762084"/>
            <a:ext cx="6017425" cy="4613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latin typeface="Aptos" panose="020B0004020202020204" pitchFamily="34" charset="0"/>
              </a:rPr>
              <a:t>Lagrangian</a:t>
            </a:r>
            <a:r>
              <a:rPr lang="en" sz="1600" dirty="0">
                <a:latin typeface="Aptos" panose="020B0004020202020204" pitchFamily="34" charset="0"/>
              </a:rPr>
              <a:t> Transport Operator: (X-)STILT</a:t>
            </a:r>
            <a:endParaRPr sz="1600" baseline="-25000" dirty="0">
              <a:latin typeface="Aptos" panose="020B0004020202020204" pitchFamily="34" charset="0"/>
            </a:endParaRPr>
          </a:p>
        </p:txBody>
      </p:sp>
      <p:sp>
        <p:nvSpPr>
          <p:cNvPr id="32" name="Google Shape;125;p21">
            <a:extLst>
              <a:ext uri="{FF2B5EF4-FFF2-40B4-BE49-F238E27FC236}">
                <a16:creationId xmlns:a16="http://schemas.microsoft.com/office/drawing/2014/main" id="{09539A0E-DADE-FEED-EB0F-384B2B902C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46776" y="3068970"/>
            <a:ext cx="4874382" cy="1629278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Aptos" panose="020B0004020202020204" pitchFamily="34" charset="0"/>
              </a:rPr>
              <a:t>Useful: </a:t>
            </a:r>
            <a:endParaRPr sz="14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indent="-304800">
              <a:buClr>
                <a:schemeClr val="dk1"/>
              </a:buClr>
              <a:buSzPts val="1200"/>
            </a:pPr>
            <a:r>
              <a:rPr lang="en-US" sz="1200" dirty="0">
                <a:solidFill>
                  <a:schemeClr val="dk1"/>
                </a:solidFill>
                <a:latin typeface="Aptos" panose="020B0004020202020204" pitchFamily="34" charset="0"/>
              </a:rPr>
              <a:t>Account for </a:t>
            </a:r>
            <a:r>
              <a:rPr lang="en-US" sz="1200" b="1" dirty="0">
                <a:solidFill>
                  <a:schemeClr val="dk1"/>
                </a:solidFill>
                <a:latin typeface="Aptos" panose="020B0004020202020204" pitchFamily="34" charset="0"/>
              </a:rPr>
              <a:t>sensor-specific averaging kernels</a:t>
            </a:r>
            <a:endParaRPr lang="en" sz="1200" dirty="0">
              <a:solidFill>
                <a:srgbClr val="FF7E79"/>
              </a:solidFill>
              <a:latin typeface="Aptos" panose="020B000402020202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b="1" dirty="0">
                <a:solidFill>
                  <a:schemeClr val="tx1"/>
                </a:solidFill>
                <a:latin typeface="Aptos" panose="020B0004020202020204" pitchFamily="34" charset="0"/>
              </a:rPr>
              <a:t>Explicitly identify source regions 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sym typeface="Wingdings" pitchFamily="2" charset="2"/>
              </a:rPr>
              <a:t> 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</a:rPr>
              <a:t>source attribution</a:t>
            </a:r>
            <a:endParaRPr sz="12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</a:rPr>
              <a:t>Flexible model grid cell sizes 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sym typeface="Wingdings" pitchFamily="2" charset="2"/>
              </a:rPr>
              <a:t>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Aptos" panose="020B0004020202020204" pitchFamily="34" charset="0"/>
              </a:rPr>
              <a:t>minimize numerical diffusion</a:t>
            </a:r>
            <a:endParaRPr sz="12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  <a:latin typeface="Aptos" panose="020B0004020202020204" pitchFamily="34" charset="0"/>
              </a:rPr>
              <a:t>Reuse of meteorology/transport </a:t>
            </a:r>
            <a:endParaRPr sz="12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  <a:latin typeface="Aptos" panose="020B0004020202020204" pitchFamily="34" charset="0"/>
              </a:rPr>
              <a:t>Explicit calculations of transport Jacobian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D3CE279D-CE06-3B0B-A14F-29084BC23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>
            <a:extLst>
              <a:ext uri="{FF2B5EF4-FFF2-40B4-BE49-F238E27FC236}">
                <a16:creationId xmlns:a16="http://schemas.microsoft.com/office/drawing/2014/main" id="{ACAF4253-6EE3-36FA-67DA-C211596289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46776" y="3068970"/>
            <a:ext cx="4874382" cy="1629278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Aptos" panose="020B0004020202020204" pitchFamily="34" charset="0"/>
              </a:rPr>
              <a:t>New and Useful: </a:t>
            </a:r>
            <a:endParaRPr sz="14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indent="-304800">
              <a:buClr>
                <a:schemeClr val="dk1"/>
              </a:buClr>
              <a:buSzPts val="1200"/>
            </a:pPr>
            <a:r>
              <a:rPr lang="en-US" sz="1200" dirty="0">
                <a:solidFill>
                  <a:schemeClr val="dk1"/>
                </a:solidFill>
                <a:latin typeface="Aptos" panose="020B0004020202020204" pitchFamily="34" charset="0"/>
              </a:rPr>
              <a:t>Account for </a:t>
            </a:r>
            <a:r>
              <a:rPr lang="en-US" sz="1200" b="1" dirty="0">
                <a:solidFill>
                  <a:schemeClr val="dk1"/>
                </a:solidFill>
                <a:latin typeface="Aptos" panose="020B0004020202020204" pitchFamily="34" charset="0"/>
              </a:rPr>
              <a:t>sensor-specific averaging kernels</a:t>
            </a:r>
            <a:endParaRPr lang="en" sz="1200" dirty="0">
              <a:solidFill>
                <a:srgbClr val="FF7E79"/>
              </a:solidFill>
              <a:latin typeface="Aptos" panose="020B000402020202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b="1" dirty="0">
                <a:solidFill>
                  <a:schemeClr val="tx1"/>
                </a:solidFill>
                <a:latin typeface="Aptos" panose="020B0004020202020204" pitchFamily="34" charset="0"/>
              </a:rPr>
              <a:t>Explicitly identify source regions 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sym typeface="Wingdings" pitchFamily="2" charset="2"/>
              </a:rPr>
              <a:t> 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</a:rPr>
              <a:t>source attribution</a:t>
            </a:r>
            <a:endParaRPr sz="12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</a:rPr>
              <a:t>Flexible model grid cell sizes 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sym typeface="Wingdings" pitchFamily="2" charset="2"/>
              </a:rPr>
              <a:t>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Aptos" panose="020B0004020202020204" pitchFamily="34" charset="0"/>
              </a:rPr>
              <a:t>minimize numerical diffusion</a:t>
            </a:r>
            <a:endParaRPr sz="12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  <a:latin typeface="Aptos" panose="020B0004020202020204" pitchFamily="34" charset="0"/>
              </a:rPr>
              <a:t>Reuse of meteorology/transport </a:t>
            </a:r>
            <a:endParaRPr sz="12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  <a:latin typeface="Aptos" panose="020B0004020202020204" pitchFamily="34" charset="0"/>
              </a:rPr>
              <a:t>Explicit calculations of transport Jacobian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Speed up chem calculation and 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preserve the NON-linearity </a:t>
            </a:r>
          </a:p>
        </p:txBody>
      </p:sp>
      <p:pic>
        <p:nvPicPr>
          <p:cNvPr id="127" name="Google Shape;127;p21" title="Screenshot 2025-07-28 at 10.54.49 AM.png">
            <a:extLst>
              <a:ext uri="{FF2B5EF4-FFF2-40B4-BE49-F238E27FC236}">
                <a16:creationId xmlns:a16="http://schemas.microsoft.com/office/drawing/2014/main" id="{ED050B34-A9EC-3781-1A49-D21445E779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81" y="2983478"/>
            <a:ext cx="3791726" cy="201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41148E-D038-98D1-FFE4-E287E38E9B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55F48D-E30C-43F6-8AAC-76CD9FCFFF2A}"/>
              </a:ext>
            </a:extLst>
          </p:cNvPr>
          <p:cNvGrpSpPr/>
          <p:nvPr/>
        </p:nvGrpSpPr>
        <p:grpSpPr>
          <a:xfrm>
            <a:off x="410727" y="935983"/>
            <a:ext cx="6190565" cy="2124582"/>
            <a:chOff x="866728" y="971184"/>
            <a:chExt cx="6190565" cy="212458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0935DD-078E-72A6-9A19-69769A546A66}"/>
                </a:ext>
              </a:extLst>
            </p:cNvPr>
            <p:cNvGrpSpPr/>
            <p:nvPr/>
          </p:nvGrpSpPr>
          <p:grpSpPr>
            <a:xfrm>
              <a:off x="866728" y="971184"/>
              <a:ext cx="6190565" cy="2124582"/>
              <a:chOff x="897989" y="1017593"/>
              <a:chExt cx="6190565" cy="2124582"/>
            </a:xfrm>
          </p:grpSpPr>
          <p:pic>
            <p:nvPicPr>
              <p:cNvPr id="126" name="Google Shape;126;p21" title="Screenshot 2025-07-28 at 10.53.25 AM.png">
                <a:extLst>
                  <a:ext uri="{FF2B5EF4-FFF2-40B4-BE49-F238E27FC236}">
                    <a16:creationId xmlns:a16="http://schemas.microsoft.com/office/drawing/2014/main" id="{28EFCB53-A8A4-48CA-8C34-F8C941DEB2DC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97989" y="1030525"/>
                <a:ext cx="6190565" cy="21116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167D31-E602-68EC-43B3-80AD39A3DB17}"/>
                  </a:ext>
                </a:extLst>
              </p:cNvPr>
              <p:cNvSpPr txBox="1"/>
              <p:nvPr/>
            </p:nvSpPr>
            <p:spPr>
              <a:xfrm>
                <a:off x="2821354" y="1501839"/>
                <a:ext cx="1440739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ptos" panose="020B0004020202020204" pitchFamily="34" charset="0"/>
                  </a:rPr>
                  <a:t>1) Backward-time mode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AEE628-9630-6E38-EAC3-1768F4BEFB24}"/>
                  </a:ext>
                </a:extLst>
              </p:cNvPr>
              <p:cNvSpPr txBox="1"/>
              <p:nvPr/>
            </p:nvSpPr>
            <p:spPr>
              <a:xfrm>
                <a:off x="2591562" y="2188466"/>
                <a:ext cx="1050407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>
                    <a:latin typeface="Aptos" panose="020B0004020202020204" pitchFamily="34" charset="0"/>
                  </a:rPr>
                  <a:t>3) Forward calculation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3A96A7-C5B6-B77B-5ED4-15DF2263983B}"/>
                  </a:ext>
                </a:extLst>
              </p:cNvPr>
              <p:cNvSpPr txBox="1"/>
              <p:nvPr/>
            </p:nvSpPr>
            <p:spPr>
              <a:xfrm>
                <a:off x="897989" y="2356306"/>
                <a:ext cx="950223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>
                    <a:latin typeface="Aptos" panose="020B0004020202020204" pitchFamily="34" charset="0"/>
                  </a:rPr>
                  <a:t>2) Boundary condition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C80F35-C422-A91B-B840-538B24E4C3E9}"/>
                  </a:ext>
                </a:extLst>
              </p:cNvPr>
              <p:cNvSpPr txBox="1"/>
              <p:nvPr/>
            </p:nvSpPr>
            <p:spPr>
              <a:xfrm>
                <a:off x="5934867" y="1017593"/>
                <a:ext cx="842676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200" dirty="0">
                  <a:latin typeface="Aptos" panose="020B0004020202020204" pitchFamily="34" charset="0"/>
                </a:endParaRPr>
              </a:p>
              <a:p>
                <a:r>
                  <a:rPr lang="en-US" sz="1200" dirty="0">
                    <a:latin typeface="Aptos" panose="020B0004020202020204" pitchFamily="34" charset="0"/>
                  </a:rPr>
                  <a:t>TEMPO sounding</a:t>
                </a:r>
              </a:p>
            </p:txBody>
          </p:sp>
        </p:grpSp>
        <p:sp>
          <p:nvSpPr>
            <p:cNvPr id="5" name="Google Shape;117;p20">
              <a:extLst>
                <a:ext uri="{FF2B5EF4-FFF2-40B4-BE49-F238E27FC236}">
                  <a16:creationId xmlns:a16="http://schemas.microsoft.com/office/drawing/2014/main" id="{489675BA-1EEA-C50D-E293-CF0A0772F879}"/>
                </a:ext>
              </a:extLst>
            </p:cNvPr>
            <p:cNvSpPr/>
            <p:nvPr/>
          </p:nvSpPr>
          <p:spPr>
            <a:xfrm>
              <a:off x="4336481" y="1770314"/>
              <a:ext cx="967800" cy="1286836"/>
            </a:xfrm>
            <a:prstGeom prst="rect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</p:grpSp>
      <p:sp>
        <p:nvSpPr>
          <p:cNvPr id="6" name="Google Shape;118;p20">
            <a:extLst>
              <a:ext uri="{FF2B5EF4-FFF2-40B4-BE49-F238E27FC236}">
                <a16:creationId xmlns:a16="http://schemas.microsoft.com/office/drawing/2014/main" id="{4579EDD7-0549-70B5-A464-C207472EF390}"/>
              </a:ext>
            </a:extLst>
          </p:cNvPr>
          <p:cNvSpPr/>
          <p:nvPr/>
        </p:nvSpPr>
        <p:spPr>
          <a:xfrm rot="18008099">
            <a:off x="3583426" y="3192577"/>
            <a:ext cx="724789" cy="39615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ptos" panose="020B0004020202020204" pitchFamily="34" charset="0"/>
            </a:endParaRPr>
          </a:p>
        </p:txBody>
      </p:sp>
      <p:sp>
        <p:nvSpPr>
          <p:cNvPr id="7" name="Google Shape;108;p19">
            <a:extLst>
              <a:ext uri="{FF2B5EF4-FFF2-40B4-BE49-F238E27FC236}">
                <a16:creationId xmlns:a16="http://schemas.microsoft.com/office/drawing/2014/main" id="{81782B16-3044-B6AB-3CC8-455CF3FE62A3}"/>
              </a:ext>
            </a:extLst>
          </p:cNvPr>
          <p:cNvSpPr txBox="1"/>
          <p:nvPr/>
        </p:nvSpPr>
        <p:spPr>
          <a:xfrm>
            <a:off x="3472281" y="4789421"/>
            <a:ext cx="531666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  <a:latin typeface="Aptos" panose="020B0004020202020204" pitchFamily="34" charset="0"/>
              </a:rPr>
              <a:t>[Laughner and Cohen, 2019; Wu et al., 2023]</a:t>
            </a:r>
            <a:endParaRPr sz="1100" dirty="0">
              <a:solidFill>
                <a:schemeClr val="dk1"/>
              </a:solidFill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C9E851-0734-9F28-10BE-DA7C5B6E182D}"/>
              </a:ext>
            </a:extLst>
          </p:cNvPr>
          <p:cNvSpPr txBox="1">
            <a:spLocks/>
          </p:cNvSpPr>
          <p:nvPr/>
        </p:nvSpPr>
        <p:spPr>
          <a:xfrm>
            <a:off x="311700" y="3575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Aptos" panose="020B0004020202020204" pitchFamily="34" charset="0"/>
              </a:rPr>
              <a:t>Advance #3 – Source Attribution and </a:t>
            </a:r>
            <a:r>
              <a:rPr lang="en-US" sz="2000" b="1" dirty="0">
                <a:latin typeface="Aptos" panose="020B0004020202020204" pitchFamily="34" charset="0"/>
              </a:rPr>
              <a:t>Flux Estimates</a:t>
            </a:r>
          </a:p>
        </p:txBody>
      </p:sp>
      <p:sp>
        <p:nvSpPr>
          <p:cNvPr id="124" name="Google Shape;124;p21">
            <a:extLst>
              <a:ext uri="{FF2B5EF4-FFF2-40B4-BE49-F238E27FC236}">
                <a16:creationId xmlns:a16="http://schemas.microsoft.com/office/drawing/2014/main" id="{07D8F8FD-E9C9-43A0-DEDE-06CD66A2F3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867" y="762084"/>
            <a:ext cx="6017425" cy="4613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tx1"/>
                </a:solidFill>
                <a:latin typeface="Aptos" panose="020B0004020202020204" pitchFamily="34" charset="0"/>
              </a:rPr>
              <a:t>Lagrangian</a:t>
            </a:r>
            <a:r>
              <a:rPr lang="en" sz="1600" b="1" dirty="0">
                <a:solidFill>
                  <a:schemeClr val="tx1"/>
                </a:solidFill>
                <a:latin typeface="Aptos" panose="020B0004020202020204" pitchFamily="34" charset="0"/>
              </a:rPr>
              <a:t> Chemical </a:t>
            </a:r>
            <a:r>
              <a:rPr lang="en" sz="1600" dirty="0">
                <a:latin typeface="Aptos" panose="020B0004020202020204" pitchFamily="34" charset="0"/>
              </a:rPr>
              <a:t>Transport Operator: </a:t>
            </a:r>
            <a:r>
              <a:rPr lang="en" sz="1600" b="1" dirty="0">
                <a:latin typeface="Aptos" panose="020B0004020202020204" pitchFamily="34" charset="0"/>
              </a:rPr>
              <a:t>STILT-NO</a:t>
            </a:r>
            <a:r>
              <a:rPr lang="en" sz="1600" b="1" baseline="-25000" dirty="0">
                <a:latin typeface="Aptos" panose="020B0004020202020204" pitchFamily="34" charset="0"/>
              </a:rPr>
              <a:t>x</a:t>
            </a:r>
            <a:endParaRPr sz="1600" b="1" baseline="-25000" dirty="0">
              <a:latin typeface="Aptos" panose="020B0004020202020204" pitchFamily="34" charset="0"/>
            </a:endParaRPr>
          </a:p>
        </p:txBody>
      </p:sp>
      <p:pic>
        <p:nvPicPr>
          <p:cNvPr id="11" name="Picture 10" descr="A diagram of a chemical reaction&#10;&#10;AI-generated content may be incorrect.">
            <a:extLst>
              <a:ext uri="{FF2B5EF4-FFF2-40B4-BE49-F238E27FC236}">
                <a16:creationId xmlns:a16="http://schemas.microsoft.com/office/drawing/2014/main" id="{6DCD2D2B-1121-E376-2AA0-0656D078F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365" y="1530806"/>
            <a:ext cx="2607793" cy="1286836"/>
          </a:xfrm>
          <a:prstGeom prst="rect">
            <a:avLst/>
          </a:prstGeom>
        </p:spPr>
      </p:pic>
      <p:sp>
        <p:nvSpPr>
          <p:cNvPr id="10" name="Google Shape;118;p20">
            <a:extLst>
              <a:ext uri="{FF2B5EF4-FFF2-40B4-BE49-F238E27FC236}">
                <a16:creationId xmlns:a16="http://schemas.microsoft.com/office/drawing/2014/main" id="{06EA2F89-D752-70E4-0193-BAB393EB97A2}"/>
              </a:ext>
            </a:extLst>
          </p:cNvPr>
          <p:cNvSpPr/>
          <p:nvPr/>
        </p:nvSpPr>
        <p:spPr>
          <a:xfrm rot="10800000">
            <a:off x="5859178" y="2274696"/>
            <a:ext cx="724789" cy="39615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75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8F259028-E2C1-4237-EFA4-5C1DB5437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>
            <a:extLst>
              <a:ext uri="{FF2B5EF4-FFF2-40B4-BE49-F238E27FC236}">
                <a16:creationId xmlns:a16="http://schemas.microsoft.com/office/drawing/2014/main" id="{EE3E2F9E-278C-95F3-5DF0-489019656C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278" y="767743"/>
            <a:ext cx="7187582" cy="6511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1600" dirty="0">
                <a:solidFill>
                  <a:schemeClr val="tx1"/>
                </a:solidFill>
                <a:latin typeface="Aptos" panose="020B0004020202020204" pitchFamily="34" charset="0"/>
              </a:rPr>
              <a:t>STILT-NOx with </a:t>
            </a:r>
            <a:r>
              <a:rPr lang="en" sz="1600" b="1" dirty="0">
                <a:solidFill>
                  <a:schemeClr val="tx1"/>
                </a:solidFill>
                <a:latin typeface="Aptos" panose="020B0004020202020204" pitchFamily="34" charset="0"/>
              </a:rPr>
              <a:t>a simplified Local Ensemble Transform Kalman Filter (LETKF)</a:t>
            </a:r>
            <a:br>
              <a:rPr lang="en" sz="16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" sz="1400" dirty="0">
                <a:solidFill>
                  <a:schemeClr val="tx1"/>
                </a:solidFill>
                <a:latin typeface="Aptos" panose="020B0004020202020204" pitchFamily="34" charset="0"/>
              </a:rPr>
              <a:t>(with accounts of errors in wind, PBLH, chem, and background!!!)</a:t>
            </a:r>
            <a:endParaRPr sz="1600" dirty="0">
              <a:solidFill>
                <a:srgbClr val="7030A0"/>
              </a:solidFill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FCA7EB-8D1B-9210-C275-1D45DD22D3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DF0257-6B40-04C2-6543-418EC431E8E3}"/>
              </a:ext>
            </a:extLst>
          </p:cNvPr>
          <p:cNvSpPr txBox="1">
            <a:spLocks/>
          </p:cNvSpPr>
          <p:nvPr/>
        </p:nvSpPr>
        <p:spPr>
          <a:xfrm>
            <a:off x="311700" y="35743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Aptos" panose="020B0004020202020204" pitchFamily="34" charset="0"/>
              </a:rPr>
              <a:t>Advance #3 – Source Attribution and </a:t>
            </a:r>
            <a:r>
              <a:rPr lang="en-US" sz="2000" b="1" dirty="0">
                <a:latin typeface="Aptos" panose="020B0004020202020204" pitchFamily="34" charset="0"/>
              </a:rPr>
              <a:t>Flux Estimates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68869D-DBBA-D804-3CC9-8730AEDD93FC}"/>
              </a:ext>
            </a:extLst>
          </p:cNvPr>
          <p:cNvGrpSpPr/>
          <p:nvPr/>
        </p:nvGrpSpPr>
        <p:grpSpPr>
          <a:xfrm>
            <a:off x="6260132" y="1752301"/>
            <a:ext cx="2572168" cy="3075923"/>
            <a:chOff x="6518023" y="1646054"/>
            <a:chExt cx="2401036" cy="2903847"/>
          </a:xfrm>
        </p:grpSpPr>
        <p:pic>
          <p:nvPicPr>
            <p:cNvPr id="6" name="Google Shape;168;p24" title="Fig2_map_NOx_LosAngeles_yr_MAM-1.png">
              <a:extLst>
                <a:ext uri="{FF2B5EF4-FFF2-40B4-BE49-F238E27FC236}">
                  <a16:creationId xmlns:a16="http://schemas.microsoft.com/office/drawing/2014/main" id="{A2D9B259-C323-DB2C-7E20-67F0C240DE9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3993" t="13272" r="62012" b="12085"/>
            <a:stretch>
              <a:fillRect/>
            </a:stretch>
          </p:blipFill>
          <p:spPr>
            <a:xfrm>
              <a:off x="6518023" y="1760220"/>
              <a:ext cx="2401036" cy="27896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73;p24">
              <a:extLst>
                <a:ext uri="{FF2B5EF4-FFF2-40B4-BE49-F238E27FC236}">
                  <a16:creationId xmlns:a16="http://schemas.microsoft.com/office/drawing/2014/main" id="{5E5355FE-DA13-2861-691C-6A41329FDF66}"/>
                </a:ext>
              </a:extLst>
            </p:cNvPr>
            <p:cNvSpPr txBox="1"/>
            <p:nvPr/>
          </p:nvSpPr>
          <p:spPr>
            <a:xfrm>
              <a:off x="7965339" y="1646054"/>
              <a:ext cx="953720" cy="326370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674EA7"/>
                  </a:solidFill>
                  <a:latin typeface="Aptos" panose="020B0004020202020204" pitchFamily="34" charset="0"/>
                </a:rPr>
                <a:t>Weekdays</a:t>
              </a:r>
              <a:endParaRPr sz="1200" dirty="0">
                <a:solidFill>
                  <a:srgbClr val="674EA7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" name="Google Shape;174;p24">
              <a:extLst>
                <a:ext uri="{FF2B5EF4-FFF2-40B4-BE49-F238E27FC236}">
                  <a16:creationId xmlns:a16="http://schemas.microsoft.com/office/drawing/2014/main" id="{3745EFFA-CFBB-97D4-6162-073BA6EF80C6}"/>
                </a:ext>
              </a:extLst>
            </p:cNvPr>
            <p:cNvSpPr txBox="1"/>
            <p:nvPr/>
          </p:nvSpPr>
          <p:spPr>
            <a:xfrm>
              <a:off x="7965339" y="2993083"/>
              <a:ext cx="953720" cy="323955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674EA7"/>
                  </a:solidFill>
                  <a:latin typeface="Aptos" panose="020B0004020202020204" pitchFamily="34" charset="0"/>
                </a:rPr>
                <a:t>Weekends</a:t>
              </a:r>
              <a:endParaRPr sz="1200" dirty="0">
                <a:solidFill>
                  <a:srgbClr val="674EA7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CAF129-D973-C510-BC08-87815CBD827C}"/>
              </a:ext>
            </a:extLst>
          </p:cNvPr>
          <p:cNvSpPr txBox="1"/>
          <p:nvPr/>
        </p:nvSpPr>
        <p:spPr>
          <a:xfrm>
            <a:off x="6380161" y="1314198"/>
            <a:ext cx="2572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7030A0"/>
                </a:solidFill>
                <a:latin typeface="Aptos" panose="020B0004020202020204" pitchFamily="34" charset="0"/>
                <a:sym typeface="Wingdings" pitchFamily="2" charset="2"/>
              </a:rPr>
              <a:t>S</a:t>
            </a:r>
            <a:r>
              <a:rPr lang="en" sz="1400" b="1" dirty="0">
                <a:solidFill>
                  <a:srgbClr val="7030A0"/>
                </a:solidFill>
                <a:latin typeface="Aptos" panose="020B0004020202020204" pitchFamily="34" charset="0"/>
                <a:sym typeface="Wingdings" pitchFamily="2" charset="2"/>
              </a:rPr>
              <a:t>patially resolved estimates over “short pulses”</a:t>
            </a:r>
            <a:endParaRPr lang="en-US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BBEEA5-B91B-5050-05BD-068A791D5643}"/>
              </a:ext>
            </a:extLst>
          </p:cNvPr>
          <p:cNvGrpSpPr/>
          <p:nvPr/>
        </p:nvGrpSpPr>
        <p:grpSpPr>
          <a:xfrm>
            <a:off x="191671" y="1530022"/>
            <a:ext cx="5979839" cy="3209029"/>
            <a:chOff x="122842" y="1200002"/>
            <a:chExt cx="5979839" cy="320902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4EDE804-2B73-7D2E-3F77-02127BF858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2842" y="1200002"/>
              <a:ext cx="5979839" cy="3209029"/>
              <a:chOff x="419191" y="931545"/>
              <a:chExt cx="6956646" cy="3733224"/>
            </a:xfrm>
          </p:grpSpPr>
          <p:pic>
            <p:nvPicPr>
              <p:cNvPr id="8" name="Google Shape;184;p25">
                <a:extLst>
                  <a:ext uri="{FF2B5EF4-FFF2-40B4-BE49-F238E27FC236}">
                    <a16:creationId xmlns:a16="http://schemas.microsoft.com/office/drawing/2014/main" id="{363F328D-9128-D540-AEF8-29740EA031D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6820" t="9301" b="16043"/>
              <a:stretch/>
            </p:blipFill>
            <p:spPr>
              <a:xfrm>
                <a:off x="419191" y="1673083"/>
                <a:ext cx="6892712" cy="29916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185;p25">
                <a:extLst>
                  <a:ext uri="{FF2B5EF4-FFF2-40B4-BE49-F238E27FC236}">
                    <a16:creationId xmlns:a16="http://schemas.microsoft.com/office/drawing/2014/main" id="{55F8810D-0915-50A0-738D-2BF3E825853E}"/>
                  </a:ext>
                </a:extLst>
              </p:cNvPr>
              <p:cNvSpPr txBox="1"/>
              <p:nvPr/>
            </p:nvSpPr>
            <p:spPr>
              <a:xfrm>
                <a:off x="3016933" y="3720481"/>
                <a:ext cx="2456407" cy="4653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4050" tIns="104050" rIns="104050" bIns="10405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rgbClr val="FF7E79"/>
                    </a:solidFill>
                    <a:latin typeface="Aptos" panose="020B0004020202020204" pitchFamily="34" charset="0"/>
                  </a:rPr>
                  <a:t>Posterior on Weekends</a:t>
                </a:r>
                <a:endParaRPr dirty="0">
                  <a:solidFill>
                    <a:srgbClr val="FF7E79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0" name="Google Shape;186;p25">
                <a:extLst>
                  <a:ext uri="{FF2B5EF4-FFF2-40B4-BE49-F238E27FC236}">
                    <a16:creationId xmlns:a16="http://schemas.microsoft.com/office/drawing/2014/main" id="{E95C926F-8DBB-91EC-675E-C07991B18D19}"/>
                  </a:ext>
                </a:extLst>
              </p:cNvPr>
              <p:cNvSpPr txBox="1"/>
              <p:nvPr/>
            </p:nvSpPr>
            <p:spPr>
              <a:xfrm>
                <a:off x="2820400" y="2092375"/>
                <a:ext cx="2573207" cy="4653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4050" tIns="104050" rIns="104050" bIns="10405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rgbClr val="FF7E79"/>
                    </a:solidFill>
                    <a:latin typeface="Aptos" panose="020B0004020202020204" pitchFamily="34" charset="0"/>
                  </a:rPr>
                  <a:t>Posterior on Weekdays</a:t>
                </a:r>
                <a:endParaRPr dirty="0">
                  <a:solidFill>
                    <a:srgbClr val="FF7E79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1" name="Google Shape;187;p25">
                <a:extLst>
                  <a:ext uri="{FF2B5EF4-FFF2-40B4-BE49-F238E27FC236}">
                    <a16:creationId xmlns:a16="http://schemas.microsoft.com/office/drawing/2014/main" id="{98F74998-CFBC-B054-DEBC-F32B55EF1662}"/>
                  </a:ext>
                </a:extLst>
              </p:cNvPr>
              <p:cNvSpPr/>
              <p:nvPr/>
            </p:nvSpPr>
            <p:spPr>
              <a:xfrm rot="21173720">
                <a:off x="3403831" y="3055485"/>
                <a:ext cx="1311216" cy="683282"/>
              </a:xfrm>
              <a:prstGeom prst="ellipse">
                <a:avLst/>
              </a:prstGeom>
              <a:noFill/>
              <a:ln w="35650" cap="flat" cmpd="sng">
                <a:solidFill>
                  <a:srgbClr val="FF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14000" tIns="114000" rIns="114000" bIns="1140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45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2" name="Google Shape;188;p25">
                <a:extLst>
                  <a:ext uri="{FF2B5EF4-FFF2-40B4-BE49-F238E27FC236}">
                    <a16:creationId xmlns:a16="http://schemas.microsoft.com/office/drawing/2014/main" id="{61DC40F4-A934-26BA-48FF-C88110752EAE}"/>
                  </a:ext>
                </a:extLst>
              </p:cNvPr>
              <p:cNvSpPr txBox="1"/>
              <p:nvPr/>
            </p:nvSpPr>
            <p:spPr>
              <a:xfrm>
                <a:off x="1325142" y="3853575"/>
                <a:ext cx="1771524" cy="3387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4050" tIns="104050" rIns="104050" bIns="10405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Traffic Counts</a:t>
                </a:r>
                <a:endParaRPr dirty="0">
                  <a:solidFill>
                    <a:schemeClr val="tx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234AB8-9A47-F1E8-B97F-25E2AAFE3423}"/>
                  </a:ext>
                </a:extLst>
              </p:cNvPr>
              <p:cNvSpPr txBox="1"/>
              <p:nvPr/>
            </p:nvSpPr>
            <p:spPr>
              <a:xfrm>
                <a:off x="845683" y="931545"/>
                <a:ext cx="6530154" cy="322247"/>
              </a:xfrm>
              <a:prstGeom prst="rect">
                <a:avLst/>
              </a:prstGeom>
              <a:solidFill>
                <a:srgbClr val="FF7E79"/>
              </a:solidFill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Examples: LA FF NOx using </a:t>
                </a:r>
                <a:r>
                  <a:rPr lang="en-US" sz="1200" b="1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STILT-NOx</a:t>
                </a:r>
                <a:r>
                  <a:rPr lang="en-US" sz="12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 and TROPOMI NO</a:t>
                </a:r>
                <a:r>
                  <a:rPr lang="en-US" sz="1200" baseline="-250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2 </a:t>
                </a:r>
                <a:r>
                  <a:rPr lang="en-US" sz="12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(Jan to June 2020 - 2022)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FBC2EC-6CDC-891C-6470-AB36C47F7E73}"/>
                </a:ext>
              </a:extLst>
            </p:cNvPr>
            <p:cNvSpPr txBox="1"/>
            <p:nvPr/>
          </p:nvSpPr>
          <p:spPr>
            <a:xfrm>
              <a:off x="413891" y="1529641"/>
              <a:ext cx="40657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b="1" dirty="0">
                  <a:solidFill>
                    <a:srgbClr val="FF7E79"/>
                  </a:solidFill>
                  <a:latin typeface="Aptos" panose="020B0004020202020204" pitchFamily="34" charset="0"/>
                  <a:sym typeface="Wingdings" pitchFamily="2" charset="2"/>
                </a:rPr>
                <a:t>Spatially integrated, multi-year estimates</a:t>
              </a:r>
              <a:endParaRPr lang="en-US" b="1" dirty="0">
                <a:solidFill>
                  <a:srgbClr val="FF7E79"/>
                </a:solidFill>
              </a:endParaRPr>
            </a:p>
          </p:txBody>
        </p:sp>
      </p:grpSp>
      <p:sp>
        <p:nvSpPr>
          <p:cNvPr id="135" name="Google Shape;135;p22">
            <a:extLst>
              <a:ext uri="{FF2B5EF4-FFF2-40B4-BE49-F238E27FC236}">
                <a16:creationId xmlns:a16="http://schemas.microsoft.com/office/drawing/2014/main" id="{CD110B5A-03AE-CA37-E995-82ABC132D688}"/>
              </a:ext>
            </a:extLst>
          </p:cNvPr>
          <p:cNvSpPr txBox="1"/>
          <p:nvPr/>
        </p:nvSpPr>
        <p:spPr>
          <a:xfrm>
            <a:off x="4305142" y="4726349"/>
            <a:ext cx="4452600" cy="32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Aptos" panose="020B0004020202020204" pitchFamily="34" charset="0"/>
              </a:rPr>
              <a:t>[Hunt et al., 2007; Miyazaki et al., 2012; Wu et al., in prep, a]</a:t>
            </a:r>
            <a:endParaRPr sz="1100" dirty="0">
              <a:solidFill>
                <a:schemeClr val="dk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43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2D7A4E1-3E3E-4218-B97A-40C6EC8D0478}"/>
              </a:ext>
            </a:extLst>
          </p:cNvPr>
          <p:cNvGrpSpPr>
            <a:grpSpLocks noChangeAspect="1"/>
          </p:cNvGrpSpPr>
          <p:nvPr/>
        </p:nvGrpSpPr>
        <p:grpSpPr>
          <a:xfrm>
            <a:off x="732643" y="1791043"/>
            <a:ext cx="2690239" cy="2999297"/>
            <a:chOff x="312518" y="1929992"/>
            <a:chExt cx="2882378" cy="3213508"/>
          </a:xfrm>
        </p:grpSpPr>
        <p:pic>
          <p:nvPicPr>
            <p:cNvPr id="3" name="Picture 2" descr="A diagram of a graph and a diagram of a map&#10;&#10;AI-generated content may be incorrect.">
              <a:extLst>
                <a:ext uri="{FF2B5EF4-FFF2-40B4-BE49-F238E27FC236}">
                  <a16:creationId xmlns:a16="http://schemas.microsoft.com/office/drawing/2014/main" id="{5EDFBACB-A6E3-10DE-3544-124FA74A4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" t="14737" r="70495" b="28282"/>
            <a:stretch>
              <a:fillRect/>
            </a:stretch>
          </p:blipFill>
          <p:spPr>
            <a:xfrm>
              <a:off x="312518" y="1929992"/>
              <a:ext cx="2754208" cy="2989536"/>
            </a:xfrm>
            <a:prstGeom prst="rect">
              <a:avLst/>
            </a:prstGeom>
          </p:spPr>
        </p:pic>
        <p:pic>
          <p:nvPicPr>
            <p:cNvPr id="4" name="Picture 3" descr="A diagram of a graph and a diagram of a map&#10;&#10;AI-generated content may be incorrect.">
              <a:extLst>
                <a:ext uri="{FF2B5EF4-FFF2-40B4-BE49-F238E27FC236}">
                  <a16:creationId xmlns:a16="http://schemas.microsoft.com/office/drawing/2014/main" id="{4973E7B7-8D2B-824D-D083-8EDCB3235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01" t="4785" r="64493" b="89077"/>
            <a:stretch>
              <a:fillRect/>
            </a:stretch>
          </p:blipFill>
          <p:spPr>
            <a:xfrm>
              <a:off x="440688" y="4821464"/>
              <a:ext cx="2754208" cy="322036"/>
            </a:xfrm>
            <a:prstGeom prst="rect">
              <a:avLst/>
            </a:prstGeom>
          </p:spPr>
        </p:pic>
      </p:grp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363169"/>
            <a:ext cx="87094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1800" dirty="0">
                <a:latin typeface="Aptos" panose="020B0004020202020204" pitchFamily="34" charset="0"/>
              </a:rPr>
              <a:t>Advance #4 – Independent Proxy Data to Understand Drivers of SN</a:t>
            </a:r>
            <a:r>
              <a:rPr lang="en-US" sz="1800" dirty="0">
                <a:latin typeface="Aptos" panose="020B0004020202020204" pitchFamily="34" charset="0"/>
              </a:rPr>
              <a:t>O</a:t>
            </a:r>
            <a:r>
              <a:rPr lang="en" sz="1800" dirty="0">
                <a:latin typeface="Aptos" panose="020B0004020202020204" pitchFamily="34" charset="0"/>
              </a:rPr>
              <a:t>x and column NO2 </a:t>
            </a:r>
            <a:endParaRPr sz="1800" dirty="0">
              <a:latin typeface="Aptos" panose="020B0004020202020204" pitchFamily="34" charset="0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311700" y="1210622"/>
            <a:ext cx="4538316" cy="79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" sz="1400" dirty="0">
                <a:solidFill>
                  <a:schemeClr val="tx1"/>
                </a:solidFill>
                <a:latin typeface="Aptos" panose="020B0004020202020204" pitchFamily="34" charset="0"/>
              </a:rPr>
              <a:t>An example: 1km Irrigation estimates using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ECOSTRESS land surface temperature</a:t>
            </a:r>
            <a:r>
              <a:rPr lang="en" sz="1400" dirty="0">
                <a:solidFill>
                  <a:schemeClr val="tx1"/>
                </a:solidFill>
                <a:latin typeface="Aptos" panose="020B0004020202020204" pitchFamily="34" charset="0"/>
              </a:rPr>
              <a:t> and </a:t>
            </a:r>
            <a:r>
              <a:rPr lang="en" sz="1400" b="1" dirty="0">
                <a:solidFill>
                  <a:schemeClr val="tx1"/>
                </a:solidFill>
                <a:latin typeface="Aptos" panose="020B0004020202020204" pitchFamily="34" charset="0"/>
              </a:rPr>
              <a:t>water meter readings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9653C-B109-0C31-2BDC-A7CF0519D2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6" name="Google Shape;157;p23">
            <a:extLst>
              <a:ext uri="{FF2B5EF4-FFF2-40B4-BE49-F238E27FC236}">
                <a16:creationId xmlns:a16="http://schemas.microsoft.com/office/drawing/2014/main" id="{794198C6-4E8E-0532-F6D8-A2F909BF386B}"/>
              </a:ext>
            </a:extLst>
          </p:cNvPr>
          <p:cNvSpPr txBox="1"/>
          <p:nvPr/>
        </p:nvSpPr>
        <p:spPr>
          <a:xfrm>
            <a:off x="2911432" y="4790340"/>
            <a:ext cx="1537519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Aptos" panose="020B0004020202020204" pitchFamily="34" charset="0"/>
              </a:rPr>
              <a:t>[Wu et al., in prep, b]</a:t>
            </a:r>
            <a:endParaRPr sz="1100" dirty="0">
              <a:solidFill>
                <a:schemeClr val="dk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972687-CA86-CFC2-43E8-F6C4F9E8C20E}"/>
              </a:ext>
            </a:extLst>
          </p:cNvPr>
          <p:cNvSpPr txBox="1"/>
          <p:nvPr/>
        </p:nvSpPr>
        <p:spPr>
          <a:xfrm>
            <a:off x="361735" y="875010"/>
            <a:ext cx="433650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Crop proxies (LAI, SIF, ET, Soil Moisture, Irrigation)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174D67-9E44-579C-6A76-35CD214E4B5B}"/>
              </a:ext>
            </a:extLst>
          </p:cNvPr>
          <p:cNvGrpSpPr>
            <a:grpSpLocks noChangeAspect="1"/>
          </p:cNvGrpSpPr>
          <p:nvPr/>
        </p:nvGrpSpPr>
        <p:grpSpPr>
          <a:xfrm>
            <a:off x="5193611" y="1663308"/>
            <a:ext cx="3098120" cy="3274943"/>
            <a:chOff x="725744" y="1694995"/>
            <a:chExt cx="3098121" cy="327494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F95277-2558-FFC8-9345-CD62192D15C4}"/>
                </a:ext>
              </a:extLst>
            </p:cNvPr>
            <p:cNvGrpSpPr/>
            <p:nvPr/>
          </p:nvGrpSpPr>
          <p:grpSpPr>
            <a:xfrm>
              <a:off x="725744" y="1694995"/>
              <a:ext cx="3064220" cy="3274943"/>
              <a:chOff x="649041" y="1694995"/>
              <a:chExt cx="3064220" cy="3274943"/>
            </a:xfrm>
          </p:grpSpPr>
          <p:pic>
            <p:nvPicPr>
              <p:cNvPr id="19" name="Picture 18" descr="A graph of a graph with different colored squares&#10;&#10;AI-generated content may be incorrect.">
                <a:extLst>
                  <a:ext uri="{FF2B5EF4-FFF2-40B4-BE49-F238E27FC236}">
                    <a16:creationId xmlns:a16="http://schemas.microsoft.com/office/drawing/2014/main" id="{CEBAEDBB-706B-3AF6-B5B1-65EE2BD7B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7832" r="13762"/>
              <a:stretch>
                <a:fillRect/>
              </a:stretch>
            </p:blipFill>
            <p:spPr>
              <a:xfrm>
                <a:off x="649041" y="1694995"/>
                <a:ext cx="3064220" cy="3274943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3248E38-8149-9E90-B184-EA76502B7DE8}"/>
                  </a:ext>
                </a:extLst>
              </p:cNvPr>
              <p:cNvSpPr/>
              <p:nvPr/>
            </p:nvSpPr>
            <p:spPr>
              <a:xfrm>
                <a:off x="1929132" y="2436426"/>
                <a:ext cx="858741" cy="2533510"/>
              </a:xfrm>
              <a:prstGeom prst="rect">
                <a:avLst/>
              </a:prstGeom>
              <a:noFill/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44C801A-CA52-B327-6A96-57080CA29397}"/>
                  </a:ext>
                </a:extLst>
              </p:cNvPr>
              <p:cNvSpPr txBox="1"/>
              <p:nvPr/>
            </p:nvSpPr>
            <p:spPr>
              <a:xfrm>
                <a:off x="1861715" y="1888118"/>
                <a:ext cx="9261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ptos" panose="020B0004020202020204" pitchFamily="34" charset="0"/>
                  </a:rPr>
                  <a:t>N</a:t>
                </a:r>
                <a:r>
                  <a:rPr lang="en-US" baseline="-25000" dirty="0">
                    <a:latin typeface="Aptos" panose="020B0004020202020204" pitchFamily="34" charset="0"/>
                  </a:rPr>
                  <a:t>2</a:t>
                </a:r>
                <a:r>
                  <a:rPr lang="en-US" dirty="0">
                    <a:latin typeface="Aptos" panose="020B0004020202020204" pitchFamily="34" charset="0"/>
                  </a:rPr>
                  <a:t>O:NO</a:t>
                </a:r>
                <a:r>
                  <a:rPr lang="en-US" baseline="-25000" dirty="0">
                    <a:latin typeface="Aptos" panose="020B0004020202020204" pitchFamily="34" charset="0"/>
                  </a:rPr>
                  <a:t>x</a:t>
                </a:r>
                <a:r>
                  <a:rPr lang="en-US" dirty="0">
                    <a:latin typeface="Aptos" panose="020B0004020202020204" pitchFamily="34" charset="0"/>
                  </a:rPr>
                  <a:t> ratio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DE1CBA-1BCC-BA77-69FB-1B6DC474996B}"/>
                  </a:ext>
                </a:extLst>
              </p:cNvPr>
              <p:cNvSpPr txBox="1"/>
              <p:nvPr/>
            </p:nvSpPr>
            <p:spPr>
              <a:xfrm>
                <a:off x="1937083" y="3198110"/>
                <a:ext cx="421419" cy="59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4">
                        <a:lumMod val="75000"/>
                      </a:schemeClr>
                    </a:solidFill>
                  </a:rPr>
                  <a:t>Ag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003EF5-6057-B7F1-E589-755FD02317AE}"/>
                  </a:ext>
                </a:extLst>
              </p:cNvPr>
              <p:cNvSpPr txBox="1"/>
              <p:nvPr/>
            </p:nvSpPr>
            <p:spPr>
              <a:xfrm>
                <a:off x="2036115" y="4292659"/>
                <a:ext cx="751757" cy="59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Traffic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B647D6-62C5-48DE-6364-1FF17A7F8230}"/>
                </a:ext>
              </a:extLst>
            </p:cNvPr>
            <p:cNvSpPr txBox="1"/>
            <p:nvPr/>
          </p:nvSpPr>
          <p:spPr>
            <a:xfrm>
              <a:off x="1045778" y="1913206"/>
              <a:ext cx="926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ptos" panose="020B0004020202020204" pitchFamily="34" charset="0"/>
                </a:rPr>
                <a:t>CO:NO</a:t>
              </a:r>
              <a:r>
                <a:rPr lang="en-US" baseline="-25000" dirty="0" err="1">
                  <a:latin typeface="Aptos" panose="020B0004020202020204" pitchFamily="34" charset="0"/>
                </a:rPr>
                <a:t>x</a:t>
              </a:r>
              <a:r>
                <a:rPr lang="en-US" dirty="0">
                  <a:latin typeface="Aptos" panose="020B0004020202020204" pitchFamily="34" charset="0"/>
                </a:rPr>
                <a:t> ratio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8E034A-43E5-11F9-8EF8-E49FBD24237D}"/>
                </a:ext>
              </a:extLst>
            </p:cNvPr>
            <p:cNvSpPr txBox="1"/>
            <p:nvPr/>
          </p:nvSpPr>
          <p:spPr>
            <a:xfrm>
              <a:off x="2897707" y="2436426"/>
              <a:ext cx="926158" cy="59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ptos" panose="020B0004020202020204" pitchFamily="34" charset="0"/>
                </a:rPr>
                <a:t>NH</a:t>
              </a:r>
              <a:r>
                <a:rPr lang="en-US" baseline="-25000" dirty="0">
                  <a:latin typeface="Aptos" panose="020B0004020202020204" pitchFamily="34" charset="0"/>
                </a:rPr>
                <a:t>3</a:t>
              </a:r>
              <a:r>
                <a:rPr lang="en-US" dirty="0">
                  <a:latin typeface="Aptos" panose="020B0004020202020204" pitchFamily="34" charset="0"/>
                </a:rPr>
                <a:t>:NO</a:t>
              </a:r>
              <a:r>
                <a:rPr lang="en-US" baseline="-25000" dirty="0">
                  <a:latin typeface="Aptos" panose="020B0004020202020204" pitchFamily="34" charset="0"/>
                </a:rPr>
                <a:t>x</a:t>
              </a:r>
              <a:r>
                <a:rPr lang="en-US" dirty="0">
                  <a:latin typeface="Aptos" panose="020B0004020202020204" pitchFamily="34" charset="0"/>
                </a:rPr>
                <a:t> ratio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12692C2-AAD5-39C0-C3BB-E6053E679940}"/>
              </a:ext>
            </a:extLst>
          </p:cNvPr>
          <p:cNvSpPr txBox="1"/>
          <p:nvPr/>
        </p:nvSpPr>
        <p:spPr>
          <a:xfrm>
            <a:off x="4883918" y="874848"/>
            <a:ext cx="4045058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FF vs. Ag tracers (e.g., TROPOMI CO vs. </a:t>
            </a:r>
            <a:r>
              <a:rPr lang="en-US" dirty="0" err="1">
                <a:solidFill>
                  <a:schemeClr val="bg1"/>
                </a:solidFill>
                <a:latin typeface="Aptos" panose="020B0004020202020204" pitchFamily="34" charset="0"/>
              </a:rPr>
              <a:t>CrIS</a:t>
            </a: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 NH</a:t>
            </a:r>
            <a:r>
              <a:rPr lang="en-US" baseline="-25000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4051D7-74B7-1B32-5939-F43931886775}"/>
              </a:ext>
            </a:extLst>
          </p:cNvPr>
          <p:cNvSpPr txBox="1"/>
          <p:nvPr/>
        </p:nvSpPr>
        <p:spPr>
          <a:xfrm>
            <a:off x="4883917" y="1295917"/>
            <a:ext cx="3988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An example: inventory-based tracer-NOx ratios</a:t>
            </a:r>
          </a:p>
        </p:txBody>
      </p:sp>
    </p:spTree>
    <p:extLst>
      <p:ext uri="{BB962C8B-B14F-4D97-AF65-F5344CB8AC3E}">
        <p14:creationId xmlns:p14="http://schemas.microsoft.com/office/powerpoint/2010/main" val="108847874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1027</Words>
  <Application>Microsoft Macintosh PowerPoint</Application>
  <PresentationFormat>On-screen Show (16:9)</PresentationFormat>
  <Paragraphs>128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Cambria Math</vt:lpstr>
      <vt:lpstr>Wingdings</vt:lpstr>
      <vt:lpstr>Simple Light</vt:lpstr>
      <vt:lpstr>Office Theme</vt:lpstr>
      <vt:lpstr>Towards Quantifying NOx Fluxes from Agricultural Land</vt:lpstr>
      <vt:lpstr>Why NOx over Agricultural Lands?</vt:lpstr>
      <vt:lpstr>Objective: Investigate the magnitude, variability, and responses of SNOx to environmental and management factors </vt:lpstr>
      <vt:lpstr>Advance #1 – Heterogeneity </vt:lpstr>
      <vt:lpstr>Advance #2 – Representations of Soil, Canopy &amp; Management Processes</vt:lpstr>
      <vt:lpstr>Lagrangian Transport Operator: (X-)STILT</vt:lpstr>
      <vt:lpstr>Lagrangian Chemical Transport Operator: STILT-NOx</vt:lpstr>
      <vt:lpstr>STILT-NOx with a simplified Local Ensemble Transform Kalman Filter (LETKF) (with accounts of errors in wind, PBLH, chem, and background!!!)</vt:lpstr>
      <vt:lpstr>Advance #4 – Independent Proxy Data to Understand Drivers of SNOx and column NO2 </vt:lpstr>
      <vt:lpstr>PowerPoint Presentation</vt:lpstr>
      <vt:lpstr>PowerPoint Presentation</vt:lpstr>
      <vt:lpstr>* Data-driven mass balance  spatially integrated multi-year fluxes * STILT-NOx with a simplified Local Ensemble Transform Kalman Filter  spatially resolved ”pulses”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Wu,Dien</cp:lastModifiedBy>
  <cp:revision>668</cp:revision>
  <dcterms:modified xsi:type="dcterms:W3CDTF">2025-08-21T03:31:28Z</dcterms:modified>
</cp:coreProperties>
</file>