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635" r:id="rId2"/>
    <p:sldId id="684" r:id="rId3"/>
    <p:sldId id="637" r:id="rId4"/>
    <p:sldId id="638" r:id="rId5"/>
    <p:sldId id="633" r:id="rId6"/>
    <p:sldId id="647" r:id="rId7"/>
    <p:sldId id="632" r:id="rId8"/>
    <p:sldId id="634" r:id="rId9"/>
    <p:sldId id="639" r:id="rId10"/>
    <p:sldId id="650" r:id="rId11"/>
    <p:sldId id="668" r:id="rId12"/>
    <p:sldId id="675" r:id="rId13"/>
    <p:sldId id="676" r:id="rId14"/>
    <p:sldId id="672" r:id="rId15"/>
    <p:sldId id="651" r:id="rId16"/>
    <p:sldId id="673" r:id="rId17"/>
    <p:sldId id="655" r:id="rId18"/>
    <p:sldId id="652" r:id="rId19"/>
    <p:sldId id="653" r:id="rId20"/>
    <p:sldId id="654" r:id="rId21"/>
    <p:sldId id="677" r:id="rId22"/>
    <p:sldId id="669" r:id="rId23"/>
    <p:sldId id="644" r:id="rId24"/>
    <p:sldId id="663" r:id="rId25"/>
    <p:sldId id="656" r:id="rId26"/>
    <p:sldId id="657" r:id="rId27"/>
    <p:sldId id="658" r:id="rId28"/>
    <p:sldId id="640" r:id="rId29"/>
    <p:sldId id="642" r:id="rId30"/>
    <p:sldId id="662" r:id="rId31"/>
    <p:sldId id="679" r:id="rId32"/>
    <p:sldId id="659" r:id="rId33"/>
    <p:sldId id="680" r:id="rId34"/>
    <p:sldId id="686" r:id="rId35"/>
    <p:sldId id="687" r:id="rId36"/>
    <p:sldId id="688" r:id="rId37"/>
    <p:sldId id="689" r:id="rId38"/>
    <p:sldId id="665" r:id="rId39"/>
    <p:sldId id="667" r:id="rId40"/>
    <p:sldId id="670" r:id="rId41"/>
    <p:sldId id="666" r:id="rId42"/>
    <p:sldId id="674" r:id="rId43"/>
    <p:sldId id="681" r:id="rId44"/>
    <p:sldId id="683" r:id="rId45"/>
    <p:sldId id="682" r:id="rId46"/>
    <p:sldId id="685" r:id="rId47"/>
    <p:sldId id="660" r:id="rId48"/>
    <p:sldId id="661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6"/>
    <p:restoredTop sz="95865"/>
  </p:normalViewPr>
  <p:slideViewPr>
    <p:cSldViewPr snapToGrid="0">
      <p:cViewPr varScale="1">
        <p:scale>
          <a:sx n="146" d="100"/>
          <a:sy n="146" d="100"/>
        </p:scale>
        <p:origin x="12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8D624-5330-F041-B82F-1933BE273D67}" type="datetimeFigureOut">
              <a:rPr lang="en-US" smtClean="0"/>
              <a:t>8/18/25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28F51-0950-3A46-BFC2-EB0DC8D3C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32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 everyone, I’m Joe, I’m a PhD student all the way over at MIT, and I’m excited to share with you some of the work we’ve been doing quantifying NOx emissions from rocket launches using TEMPO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47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4AA22-9AE7-21CF-5C67-D43B45786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D6C76E-B035-C7BE-2DAD-B0BB2C4B87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F2BE26-3884-6596-9ED7-8F061B76D4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Okay great – we can see plumes! The next question is, can we estimate NOx emissions from these plumes using TEMPO.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AE204-9B6F-E14C-7478-A9A7EF3E1A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85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4F8C1-8AB3-A75C-6E75-87D42C6C0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6110C5-61A5-0736-C28F-47AEE601EF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0FA496-1C24-9D2B-8701-C12EA72ADD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start, let’s think about our plume – how is it different from other cases that people have encountered, like: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of these plumes are continuous, concentrated mostly in the boundary layer, and they are blown away from the source</a:t>
            </a:r>
          </a:p>
          <a:p>
            <a:endParaRPr lang="en-US" dirty="0"/>
          </a:p>
          <a:p>
            <a:r>
              <a:rPr lang="en-US" dirty="0"/>
              <a:t>Rocket launch plumes, however, are different from this, so we need to establish a few assumptions: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3EB173-4699-1A3A-71EA-04F1F3BFDC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54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B8281-1E0F-146F-84FE-409AC755B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33736D-525E-1CE5-C372-05A398E4AA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1CA800-291B-8ACF-BA2A-27D22D5857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Puff</a:t>
            </a:r>
          </a:p>
          <a:p>
            <a:endParaRPr lang="en-US" dirty="0"/>
          </a:p>
          <a:p>
            <a:r>
              <a:rPr lang="en-US" dirty="0"/>
              <a:t>Vertical / 90° angle upwards</a:t>
            </a:r>
          </a:p>
          <a:p>
            <a:endParaRPr lang="en-US" dirty="0"/>
          </a:p>
          <a:p>
            <a:r>
              <a:rPr lang="en-US" dirty="0"/>
              <a:t>Plume is transient</a:t>
            </a:r>
          </a:p>
          <a:p>
            <a:endParaRPr lang="en-US" dirty="0"/>
          </a:p>
          <a:p>
            <a:r>
              <a:rPr lang="en-US" dirty="0"/>
              <a:t>need to quantify emissions from a single retrieval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C88B4-752A-005B-3B82-FE79B2540B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87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0ADB6-CEA4-5AE8-33DC-18A2C27B9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D91063-FA5A-B975-8F1B-C400783E95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0F09E3-E58E-4DCB-A157-4B45124413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Puff</a:t>
            </a:r>
          </a:p>
          <a:p>
            <a:endParaRPr lang="en-US" dirty="0"/>
          </a:p>
          <a:p>
            <a:r>
              <a:rPr lang="en-US" dirty="0"/>
              <a:t>Vertical / 90° angle upwards</a:t>
            </a:r>
          </a:p>
          <a:p>
            <a:endParaRPr lang="en-US" dirty="0"/>
          </a:p>
          <a:p>
            <a:r>
              <a:rPr lang="en-US" dirty="0"/>
              <a:t>Plume is transient</a:t>
            </a:r>
          </a:p>
          <a:p>
            <a:endParaRPr lang="en-US" dirty="0"/>
          </a:p>
          <a:p>
            <a:r>
              <a:rPr lang="en-US" dirty="0"/>
              <a:t>need to quantify emissions from a single retrieval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56027-EF9E-6BF2-9AF3-23B173C18A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80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need TEMPO data for specific launches</a:t>
            </a:r>
          </a:p>
          <a:p>
            <a:endParaRPr lang="en-US" dirty="0"/>
          </a:p>
          <a:p>
            <a:r>
              <a:rPr lang="en-US" dirty="0"/>
              <a:t>Here is some info about the L3 TEMPO NO2 product and the data cleaning we do,</a:t>
            </a:r>
          </a:p>
          <a:p>
            <a:endParaRPr lang="en-US" dirty="0"/>
          </a:p>
          <a:p>
            <a:r>
              <a:rPr lang="en-US" dirty="0"/>
              <a:t>And then how we match that up to launches is by using the General Catalog of Artificial Space Objects, catalogued in Jonathan’s Space Report and kept up to date constantly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73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confirm plume detections, we develop a very simple algorithm</a:t>
            </a:r>
          </a:p>
          <a:p>
            <a:endParaRPr lang="en-US" dirty="0"/>
          </a:p>
          <a:p>
            <a:r>
              <a:rPr lang="en-US" dirty="0"/>
              <a:t>If there are questions I can talk more about this but the main steps are:</a:t>
            </a:r>
          </a:p>
          <a:p>
            <a:endParaRPr lang="en-US" dirty="0"/>
          </a:p>
          <a:p>
            <a:r>
              <a:rPr lang="en-US" dirty="0"/>
              <a:t>...</a:t>
            </a:r>
          </a:p>
          <a:p>
            <a:endParaRPr lang="en-US" dirty="0"/>
          </a:p>
          <a:p>
            <a:r>
              <a:rPr lang="en-US" dirty="0"/>
              <a:t>Now I will show some example detections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54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Launch we saw before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75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764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88FF3-C708-5726-68E7-1B1E3A1CB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D56AA2-A4C8-BBF5-43A0-3786D2EE29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1F0E8F-3027-9ADC-E90C-BEDCA844D3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Puff</a:t>
            </a:r>
          </a:p>
          <a:p>
            <a:endParaRPr lang="en-US" dirty="0"/>
          </a:p>
          <a:p>
            <a:r>
              <a:rPr lang="en-US" dirty="0"/>
              <a:t>Vertical / 90° angle upwards</a:t>
            </a:r>
          </a:p>
          <a:p>
            <a:endParaRPr lang="en-US" dirty="0"/>
          </a:p>
          <a:p>
            <a:r>
              <a:rPr lang="en-US" dirty="0"/>
              <a:t>Plume is transient</a:t>
            </a:r>
          </a:p>
          <a:p>
            <a:endParaRPr lang="en-US" dirty="0"/>
          </a:p>
          <a:p>
            <a:r>
              <a:rPr lang="en-US" dirty="0"/>
              <a:t>need to quantify emissions from a single retrieval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69E59-3A88-B150-1617-5B696D48A8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93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4038E-D9D4-9B87-960D-D83EF2377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7626B4-D1B9-B3CD-818A-62F94CD48A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4650F0-32C8-4999-1888-380E791B1B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Puff</a:t>
            </a:r>
          </a:p>
          <a:p>
            <a:endParaRPr lang="en-US" dirty="0"/>
          </a:p>
          <a:p>
            <a:r>
              <a:rPr lang="en-US" dirty="0"/>
              <a:t>Vertical / 90° angle upwards</a:t>
            </a:r>
          </a:p>
          <a:p>
            <a:endParaRPr lang="en-US" dirty="0"/>
          </a:p>
          <a:p>
            <a:r>
              <a:rPr lang="en-US" dirty="0"/>
              <a:t>Plume is transient</a:t>
            </a:r>
          </a:p>
          <a:p>
            <a:endParaRPr lang="en-US" dirty="0"/>
          </a:p>
          <a:p>
            <a:r>
              <a:rPr lang="en-US" dirty="0"/>
              <a:t>need to quantify emissions from a single retrieval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9045F-61E0-5C42-1BDB-D10CDEF4FB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21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76E38-5788-9FA3-D172-4B36058E9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447561-D585-2C84-F038-FFD2CA622E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5D0941-899A-02AB-3AC1-011DDDD8B6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before I do that, given this audience I wanted to briefly say that this rocket stuff has been a side project, and the main focus of my PhD will be on wildfire smoke. I aim to define wildfire related uncertainties in the TEMPO products, and also quantify emissions at an hourly resolution. So if you’re interested I’d love to talk more about 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0D426-491C-8E12-E068-7766D070F9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989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integrated mass enhancement equation we use to calculate NOx emissions from a plume</a:t>
            </a:r>
          </a:p>
          <a:p>
            <a:endParaRPr lang="en-US" dirty="0"/>
          </a:p>
          <a:p>
            <a:r>
              <a:rPr lang="en-US" dirty="0"/>
              <a:t>We sum up the mass of NO2 from each pixel in the plume</a:t>
            </a:r>
          </a:p>
          <a:p>
            <a:endParaRPr lang="en-US" dirty="0"/>
          </a:p>
          <a:p>
            <a:r>
              <a:rPr lang="en-US" dirty="0"/>
              <a:t>we scale that mass to NOx using the effective mean L value, and we account for plume chemical processing using this exponential term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064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thing about these plumes is that different plumes are being observed at different points in their lifetimes</a:t>
            </a:r>
          </a:p>
          <a:p>
            <a:endParaRPr lang="en-US" dirty="0"/>
          </a:p>
          <a:p>
            <a:r>
              <a:rPr lang="en-US" dirty="0"/>
              <a:t>We have a different </a:t>
            </a:r>
            <a:r>
              <a:rPr lang="en-US" dirty="0" err="1"/>
              <a:t>deltaT</a:t>
            </a:r>
            <a:endParaRPr lang="en-US" dirty="0"/>
          </a:p>
          <a:p>
            <a:endParaRPr lang="en-US" dirty="0"/>
          </a:p>
          <a:p>
            <a:r>
              <a:rPr lang="en-US" dirty="0"/>
              <a:t>During this time, there will be some chemical loss of NOx to account for, and we can approximate this using the evolution of NO2 enhancements in observed plumes</a:t>
            </a:r>
          </a:p>
          <a:p>
            <a:endParaRPr lang="en-US" dirty="0"/>
          </a:p>
          <a:p>
            <a:r>
              <a:rPr lang="en-US" dirty="0"/>
              <a:t>We take just Falcon 9 data, and assume all these plumes will show similar behavior</a:t>
            </a:r>
          </a:p>
          <a:p>
            <a:endParaRPr lang="en-US" dirty="0"/>
          </a:p>
          <a:p>
            <a:r>
              <a:rPr lang="en-US" dirty="0"/>
              <a:t>We can fit an exponential and compute an effective NOx lifetime within these plumes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977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96DF8-3CAC-0852-DB33-98B1B4558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2DE6A4-41A3-6FD9-D162-36FAD21EA4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B3B89C-8FDA-C137-4D3F-4CBECA7E9D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thing we need to know if we want to get to NOx emissions is the NOx:NO2 ratio in the plume, which we denote using L</a:t>
            </a:r>
          </a:p>
          <a:p>
            <a:endParaRPr lang="en-US" dirty="0"/>
          </a:p>
          <a:p>
            <a:r>
              <a:rPr lang="en-US" dirty="0"/>
              <a:t>The assumption we make here is that the plume reaches steady state with the background atmosphere within minutes</a:t>
            </a:r>
          </a:p>
          <a:p>
            <a:endParaRPr lang="en-US" dirty="0"/>
          </a:p>
          <a:p>
            <a:r>
              <a:rPr lang="en-US" dirty="0"/>
              <a:t>We can then estimate the L using GEOS-CF...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2A679-7FAE-C225-DEC5-54A735ABE1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549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B0E84-264C-C9AE-1631-EBD5074A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60F908-51BF-EC54-F6A5-C176A4AE84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4C05C9-81BB-17BD-CF68-6F3E0EA49A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can then estimate the L using GEOS-CF...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each launch, we take the nearest GEOS-CF pixel in space and time, and grab the L information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But our plume is larger/more dense near the surface, and to account for that we weight our L profile by a launch emissions profile we take from </a:t>
            </a:r>
            <a:r>
              <a:rPr lang="en-US" dirty="0" err="1"/>
              <a:t>Pradon</a:t>
            </a:r>
            <a:r>
              <a:rPr lang="en-US" dirty="0"/>
              <a:t> et al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gives us a single, effective mean value for L for each launch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74D3B-B85A-9E90-C8A4-9774BDBB14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460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we separate these emissions by launch vehicle, we see what we expect which is that larger rockets emit more NOx</a:t>
            </a:r>
          </a:p>
          <a:p>
            <a:endParaRPr lang="en-US" dirty="0"/>
          </a:p>
          <a:p>
            <a:r>
              <a:rPr lang="en-US" dirty="0"/>
              <a:t>Most of our observed plumes are from the Falcon 9,</a:t>
            </a:r>
          </a:p>
          <a:p>
            <a:endParaRPr lang="en-US" dirty="0"/>
          </a:p>
          <a:p>
            <a:r>
              <a:rPr lang="en-US" dirty="0"/>
              <a:t>(Generated in </a:t>
            </a:r>
            <a:r>
              <a:rPr lang="en-US" dirty="0" err="1"/>
              <a:t>emissions_breakdown.ipynb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533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compare to previous literature for a Falcon 9 size rocket.</a:t>
            </a:r>
          </a:p>
          <a:p>
            <a:endParaRPr lang="en-US" dirty="0"/>
          </a:p>
          <a:p>
            <a:r>
              <a:rPr lang="en-US" dirty="0"/>
              <a:t>Our results are within the previous range of literature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77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906B8-501F-E205-93DC-2B35D0831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E2D752-8DE4-8439-4C49-4C059F0BEC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9119B8-4F6A-960D-FC52-A16436DCA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DAC23-D7E9-08B2-EFB9-E9EA09E320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35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A8AC5-CB67-39BA-89C0-333CD40E8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A24B78-7BD5-6931-0104-E08FD50242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66975B-B5DA-50A2-51F2-88242BDE6E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isn’t a ton of NOx, but where is it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B1320-35BA-FD24-4FFD-C3F01B1418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732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512A8-4A9F-F6DC-871B-9436D62B6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F9AA67-B8C9-6537-6563-1196A209D7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1F6A73-8B78-8F06-6A89-4096DEA72A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thing about these plumes is that different plumes are being observed at different points in their lifetimes</a:t>
            </a:r>
          </a:p>
          <a:p>
            <a:endParaRPr lang="en-US" dirty="0"/>
          </a:p>
          <a:p>
            <a:r>
              <a:rPr lang="en-US" dirty="0"/>
              <a:t>We have a different </a:t>
            </a:r>
            <a:r>
              <a:rPr lang="en-US" dirty="0" err="1"/>
              <a:t>deltaT</a:t>
            </a:r>
            <a:endParaRPr lang="en-US" dirty="0"/>
          </a:p>
          <a:p>
            <a:endParaRPr lang="en-US" dirty="0"/>
          </a:p>
          <a:p>
            <a:r>
              <a:rPr lang="en-US" dirty="0"/>
              <a:t>During this time, there will be some chemical loss of NOx to account for, and we can approximate this using the evolution of NO2 enhancements in observed plumes</a:t>
            </a:r>
          </a:p>
          <a:p>
            <a:endParaRPr lang="en-US" dirty="0"/>
          </a:p>
          <a:p>
            <a:r>
              <a:rPr lang="en-US" dirty="0"/>
              <a:t>We take just Falcon 9 data, and assume all these plumes will show similar behavior</a:t>
            </a:r>
          </a:p>
          <a:p>
            <a:endParaRPr lang="en-US" dirty="0"/>
          </a:p>
          <a:p>
            <a:r>
              <a:rPr lang="en-US" dirty="0"/>
              <a:t>We can fit an exponential and compute an effective NOx lifetime within these plumes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A535BA-AE7C-7099-B9BA-6358C1F20A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27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F0DC6-F2BF-AD32-6B49-8B9DB88CA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CCC7C8-4B27-20D5-9DBA-132BDDB66B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0CFAD6-5758-07C5-FB7C-CAD8D18FFB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thing we need to know if we want to get to NOx emissions is the NOx:NO2 ratio in the plume, which we denote using L</a:t>
            </a:r>
          </a:p>
          <a:p>
            <a:endParaRPr lang="en-US" dirty="0"/>
          </a:p>
          <a:p>
            <a:r>
              <a:rPr lang="en-US" dirty="0"/>
              <a:t>The assumption we make here is that the plume reaches steady state with the background atmosphere within minutes</a:t>
            </a:r>
          </a:p>
          <a:p>
            <a:endParaRPr lang="en-US" dirty="0"/>
          </a:p>
          <a:p>
            <a:r>
              <a:rPr lang="en-US" dirty="0"/>
              <a:t>We can then estimate the L using GEOS-CF...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B7459-5063-11D9-C514-50310290E0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rocket launches – not often discussed as a source of air pollution, but I think that’s partly because they are tough to observe</a:t>
            </a:r>
          </a:p>
          <a:p>
            <a:endParaRPr lang="en-US" dirty="0"/>
          </a:p>
          <a:p>
            <a:r>
              <a:rPr lang="en-US" dirty="0"/>
              <a:t>As you can see on the right, the number of launches in the U.S. has tripled since 2005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fact that these launches are increasing means more people are paying attention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 is becoming important for us to quantify emissions from these sources and include them in our models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261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4E5E8-E86D-A90B-ED5B-A1B5177D8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638E61-6E35-0020-DD4B-44F5135934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193300-FDC3-7AC2-8670-908C615396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can then estimate the L using GEOS-CF...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each launch, we take the nearest GEOS-CF pixel in space and time, and grab the L information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But our plume is larger/more dense near the surface, and to account for that we weight our L profile by a launch emissions profile we take from </a:t>
            </a:r>
            <a:r>
              <a:rPr lang="en-US" dirty="0" err="1"/>
              <a:t>Pradon</a:t>
            </a:r>
            <a:r>
              <a:rPr lang="en-US" dirty="0"/>
              <a:t> et al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gives us a single, effective mean value for L for each launch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4E07C-D111-9666-B895-E00BA53068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73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emitted pollutants in a rocket launch plume is NOx – which is toxic and contributes to the formation of ozone in the troposphere</a:t>
            </a:r>
          </a:p>
          <a:p>
            <a:endParaRPr lang="en-US" dirty="0"/>
          </a:p>
          <a:p>
            <a:r>
              <a:rPr lang="en-US" dirty="0"/>
              <a:t>We know this much, and recently people have been working to try to quantify the impacts that more launches have by developing inventories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59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4DDE6-7859-0384-23F5-52800E7E7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613EEF-466F-60D4-3A77-DA0A8DF113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F9A1F7-28CA-31F2-0C00-C615F60F83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Franklin Gothic Book" panose="020B0503020102020204" pitchFamily="34" charset="0"/>
              </a:rPr>
              <a:t>But since there are no direct observations, inventories are based on only bottom-up estimates of emission factors related to calculated fuel burn rates and modeling studies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Franklin Gothic Book" panose="020B0503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Franklin Gothic Book" panose="020B0503020102020204" pitchFamily="34" charset="0"/>
              </a:rPr>
              <a:t>And if you look to see where these numbers come from…they are about 50 years old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Franklin Gothic Book" panose="020B0503020102020204" pitchFamily="34" charset="0"/>
              </a:rPr>
              <a:t>This is a report from 1976, and then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Franklin Gothic Book" panose="020B0503020102020204" pitchFamily="34" charset="0"/>
              </a:rPr>
              <a:t>The newest points on the plot came out around the turn of the century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Franklin Gothic Book" panose="020B0503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Franklin Gothic Book" panose="020B0503020102020204" pitchFamily="34" charset="0"/>
              </a:rPr>
              <a:t>What would be really nice is top-down constraints to evaluate our inventories and fill this gap in our understanding!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5CBC4-B69A-47C7-B54E-1BC643F675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73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0ABC9-AEF2-0B71-4B87-DF5521F33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10AE68-D9C9-2543-75C0-23F2FEA693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3E7A7D-458B-D9FB-B907-3D7F48596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have TEMPO – unprecedented hourly coverage, NO2 columns at high resolution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4C654-6986-C6C9-92F4-A1BFDDDC25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03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F416D-3E02-FF93-B4E3-C91EAFDBD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C16D01-DBB2-3CA4-A81B-7276EC5323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2B6271-C96B-C1AB-FA6D-B798880949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obvious question is – can we see these plumes?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5C2A7-6165-91A8-0E1F-C25AF9AD0C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66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we can! It wouldn’t be a very good story if we couldn't see it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I’m going to show an example here – Delta 4 Heavy launch in Cape Canaveral, FL</a:t>
            </a:r>
          </a:p>
          <a:p>
            <a:r>
              <a:rPr lang="en-US" dirty="0"/>
              <a:t>Show the day before the launch up to just past launch time</a:t>
            </a:r>
          </a:p>
          <a:p>
            <a:r>
              <a:rPr lang="en-US" dirty="0"/>
              <a:t>So you can get an idea of how these launches look in the TEMPO record</a:t>
            </a:r>
          </a:p>
          <a:p>
            <a:endParaRPr lang="en-US" dirty="0"/>
          </a:p>
          <a:p>
            <a:r>
              <a:rPr lang="en-US" dirty="0"/>
              <a:t>This is the day before…you can see some NO2 floating over from Orlando</a:t>
            </a:r>
          </a:p>
          <a:p>
            <a:r>
              <a:rPr lang="en-US" dirty="0"/>
              <a:t>And now keep an eye out for the plume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90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this is what the plume looks like</a:t>
            </a:r>
          </a:p>
          <a:p>
            <a:endParaRPr lang="en-US" dirty="0"/>
          </a:p>
          <a:p>
            <a:r>
              <a:rPr lang="en-US" dirty="0"/>
              <a:t>It only stayed around for a single hour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28F51-0950-3A46-BFC2-EB0DC8D3C8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92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499F7-5761-E632-00C6-E325EE080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1651FB-7656-1A68-556D-0E35FB8B25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1F9AC-2D4D-D80E-DA88-8A64B6047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B5B9F-2505-8041-A901-314A4FD84585}" type="datetimeFigureOut">
              <a:rPr lang="en-US" smtClean="0"/>
              <a:t>8/18/25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B4339-0E3D-2765-5787-C3E344289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54760-028B-55FE-0997-21C91C90F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A32B-64EB-8A45-9225-A06E96DF8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26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ED389-16F0-7A92-EF4D-0AA6FD26D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E8254E-B3B7-3E96-64BB-7D4937F76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E18C1-036D-66E1-69C2-6945107A8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B5B9F-2505-8041-A901-314A4FD84585}" type="datetimeFigureOut">
              <a:rPr lang="en-US" smtClean="0"/>
              <a:t>8/18/25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633B7-4558-72E8-3B86-F13DB799C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C1990-C24E-EE30-AA3D-F89FB5FC1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A32B-64EB-8A45-9225-A06E96DF8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50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EAA546-0979-CA30-C970-1486B8B6F8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45B2E-FF2F-6AEB-7C5E-31F82124F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EBBE8-01BC-96F3-5AF0-E71A89D00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B5B9F-2505-8041-A901-314A4FD84585}" type="datetimeFigureOut">
              <a:rPr lang="en-US" smtClean="0"/>
              <a:t>8/18/25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D3EC7-8705-F23B-0141-1F5F7806B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1E45E-A1A8-5C0B-AB08-2E689DBB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A32B-64EB-8A45-9225-A06E96DF8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88F9A-956A-25EA-B0C0-A7BE67EAB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A92D7-448D-74A5-DD8B-B11EE11A6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D150C-2DBE-F916-2491-864285CF5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B5B9F-2505-8041-A901-314A4FD84585}" type="datetimeFigureOut">
              <a:rPr lang="en-US" smtClean="0"/>
              <a:t>8/18/25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38D45-9DA0-7C4A-EBAF-1166869B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BB55A-AFF0-EC79-23FF-465A2B2E7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A32B-64EB-8A45-9225-A06E96DF8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11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B8EAC-A5E9-B7E3-41CA-285411A6E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281AC-3C73-5142-8ADE-8AA86E739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75D8D-D3DD-EA37-FF71-2F8C3E68F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B5B9F-2505-8041-A901-314A4FD84585}" type="datetimeFigureOut">
              <a:rPr lang="en-US" smtClean="0"/>
              <a:t>8/18/25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C95C6-36E4-6FF6-705D-D0A9E2C4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0D02C-22CE-FE7D-B64F-F26B6663A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A32B-64EB-8A45-9225-A06E96DF8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81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3CEAA-2D68-19FB-734B-E01E2F74F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76695-3500-B05F-315B-1E61A3BCCE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6748C4-E052-C62E-BC10-1A5320D4A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25718C-DF32-71AF-15AA-9EB1CEF0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B5B9F-2505-8041-A901-314A4FD84585}" type="datetimeFigureOut">
              <a:rPr lang="en-US" smtClean="0"/>
              <a:t>8/18/25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F50DA-3152-2359-3BFC-53E31EF92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EB185E-26E3-2C33-5933-1EB5AF671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A32B-64EB-8A45-9225-A06E96DF8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99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10403-7909-9130-1118-AFD7A810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BA57C-4DFF-4B34-8EF3-982C43AD3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10D36F-B010-5B4E-FDFF-5FABB4464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B79976-8885-9BE1-83B6-0D8C38B32F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4B9B62-1DD7-9FE3-9B9B-92AA1FC1D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8DA02-EBCE-6D5C-60AD-2F2C808F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B5B9F-2505-8041-A901-314A4FD84585}" type="datetimeFigureOut">
              <a:rPr lang="en-US" smtClean="0"/>
              <a:t>8/18/25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2C80A-84B9-9365-7AAA-D1F627CF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A1CAD2-0C7D-AFC3-98F7-3862E22FE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A32B-64EB-8A45-9225-A06E96DF8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73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52F8C-BB0F-2625-E65F-ED3E1F4D7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3F551B-DB15-0A26-BC59-C592E5E16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B5B9F-2505-8041-A901-314A4FD84585}" type="datetimeFigureOut">
              <a:rPr lang="en-US" smtClean="0"/>
              <a:t>8/18/25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C1DEBC-982D-26BD-3E00-0F869C1F0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76F5C0-651F-0982-3487-FBC4A136E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A32B-64EB-8A45-9225-A06E96DF8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981CB2-D58E-3526-BD70-FB433D094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B5B9F-2505-8041-A901-314A4FD84585}" type="datetimeFigureOut">
              <a:rPr lang="en-US" smtClean="0"/>
              <a:t>8/18/25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CD1C71-7CE0-7B6A-1772-49046DA0B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29880-9CD1-EC7D-D812-BDC456454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A32B-64EB-8A45-9225-A06E96DF8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85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A908-AF1E-82D2-4F58-5AEFF348F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FD38A-5815-7639-730D-37EB6231F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B2D11B-2F45-F298-07AD-2327CB8D5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A5535-3958-3080-0A63-1CFD0E29A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B5B9F-2505-8041-A901-314A4FD84585}" type="datetimeFigureOut">
              <a:rPr lang="en-US" smtClean="0"/>
              <a:t>8/18/25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22D7E-9BAE-FB4B-1B93-6017F30E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67D8B4-4B32-DB1A-2245-F740C2CB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A32B-64EB-8A45-9225-A06E96DF8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64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31E9D-6232-27C8-3075-1D477611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7EB31-7C7B-3FA3-5D23-F0C660319F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A18ECD-F0D5-3D69-5AD7-203F380D0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F54D92-0E50-B296-5948-9C1BCFCA0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B5B9F-2505-8041-A901-314A4FD84585}" type="datetimeFigureOut">
              <a:rPr lang="en-US" smtClean="0"/>
              <a:t>8/18/25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372B5E-5977-D6B3-471E-0708DCC4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F2B22-5A65-6808-8E7B-5FDCE52E5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A32B-64EB-8A45-9225-A06E96DF8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0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4A4349-6493-674F-2F3E-67AD00A0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56F33-91A5-E233-9218-27E3551BB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B4770-67C4-BA40-BC23-8402045FD7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EDEB5B9F-2505-8041-A901-314A4FD84585}" type="datetimeFigureOut">
              <a:rPr lang="en-US" smtClean="0"/>
              <a:pPr/>
              <a:t>8/18/25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8541D-4587-9B17-0728-B97C7212DB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1C13F-8E91-BE36-B0B2-C2F6B7B41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FC2AA32B-64EB-8A45-9225-A06E96DF8E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0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0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png"/><Relationship Id="rId5" Type="http://schemas.openxmlformats.org/officeDocument/2006/relationships/image" Target="../media/image33.png"/><Relationship Id="rId4" Type="http://schemas.openxmlformats.org/officeDocument/2006/relationships/image" Target="../media/image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0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png"/><Relationship Id="rId5" Type="http://schemas.openxmlformats.org/officeDocument/2006/relationships/image" Target="../media/image33.png"/><Relationship Id="rId4" Type="http://schemas.openxmlformats.org/officeDocument/2006/relationships/image" Target="../media/image3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9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sv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cket launching from a launch pad with Kennedy Space Center in the background&#10;&#10;Description automatically generated">
            <a:extLst>
              <a:ext uri="{FF2B5EF4-FFF2-40B4-BE49-F238E27FC236}">
                <a16:creationId xmlns:a16="http://schemas.microsoft.com/office/drawing/2014/main" id="{67677194-9205-B75A-429E-65912FD27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64D3E93-232E-2D76-C74D-E83C253495E5}"/>
              </a:ext>
            </a:extLst>
          </p:cNvPr>
          <p:cNvSpPr txBox="1">
            <a:spLocks/>
          </p:cNvSpPr>
          <p:nvPr/>
        </p:nvSpPr>
        <p:spPr>
          <a:xfrm>
            <a:off x="360689" y="394525"/>
            <a:ext cx="6592824" cy="27875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Geostationary satellite observations of rocket launch nitrogen oxide emissions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3F3EE9B-FDC1-94F1-4990-975BD83F8AD1}"/>
              </a:ext>
            </a:extLst>
          </p:cNvPr>
          <p:cNvSpPr txBox="1">
            <a:spLocks/>
          </p:cNvSpPr>
          <p:nvPr/>
        </p:nvSpPr>
        <p:spPr>
          <a:xfrm>
            <a:off x="360689" y="3424140"/>
            <a:ext cx="5187696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Franklin Gothic Medium" panose="020B0603020102020204" pitchFamily="34" charset="0"/>
              </a:rPr>
              <a:t>Joseph O. Palmo</a:t>
            </a:r>
            <a:r>
              <a:rPr lang="en-US" sz="2000" b="1" baseline="30000" dirty="0">
                <a:latin typeface="Franklin Gothic Medium" panose="020B0603020102020204" pitchFamily="34" charset="0"/>
              </a:rPr>
              <a:t>1</a:t>
            </a:r>
            <a:r>
              <a:rPr lang="en-US" sz="2000" dirty="0"/>
              <a:t>, Helena McDonald</a:t>
            </a:r>
            <a:r>
              <a:rPr lang="en-US" sz="2000" baseline="30000" dirty="0"/>
              <a:t>2</a:t>
            </a:r>
            <a:r>
              <a:rPr lang="en-US" sz="2000" dirty="0"/>
              <a:t>, Arlene M. Fiore</a:t>
            </a:r>
            <a:r>
              <a:rPr lang="en-US" sz="2000" baseline="30000" dirty="0"/>
              <a:t>3</a:t>
            </a:r>
            <a:r>
              <a:rPr lang="en-US" sz="2000" dirty="0"/>
              <a:t>, Sebastian D. Eastham</a:t>
            </a:r>
            <a:r>
              <a:rPr lang="en-US" sz="2000" baseline="30000" dirty="0"/>
              <a:t>4</a:t>
            </a:r>
            <a:endParaRPr lang="en-US" sz="2000" dirty="0"/>
          </a:p>
        </p:txBody>
      </p:sp>
      <p:pic>
        <p:nvPicPr>
          <p:cNvPr id="7" name="Graphic 6" descr="Rocket with solid fill">
            <a:extLst>
              <a:ext uri="{FF2B5EF4-FFF2-40B4-BE49-F238E27FC236}">
                <a16:creationId xmlns:a16="http://schemas.microsoft.com/office/drawing/2014/main" id="{39EE1DC4-7638-87FF-7F12-5C7E1D657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10403">
            <a:off x="5002107" y="4962824"/>
            <a:ext cx="1616919" cy="16169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87A900-E822-BADF-604A-6791CE4FD948}"/>
              </a:ext>
            </a:extLst>
          </p:cNvPr>
          <p:cNvSpPr txBox="1"/>
          <p:nvPr/>
        </p:nvSpPr>
        <p:spPr>
          <a:xfrm>
            <a:off x="7620000" y="6318165"/>
            <a:ext cx="4572000" cy="276999"/>
          </a:xfrm>
          <a:prstGeom prst="rect">
            <a:avLst/>
          </a:prstGeom>
          <a:solidFill>
            <a:srgbClr val="D1D1D1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SpaceX Falcon Heavy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3EB443-DFDE-44C2-20AA-6670B8979246}"/>
              </a:ext>
            </a:extLst>
          </p:cNvPr>
          <p:cNvSpPr txBox="1"/>
          <p:nvPr/>
        </p:nvSpPr>
        <p:spPr>
          <a:xfrm>
            <a:off x="7620000" y="6595164"/>
            <a:ext cx="4572000" cy="276999"/>
          </a:xfrm>
          <a:prstGeom prst="rect">
            <a:avLst/>
          </a:prstGeom>
          <a:solidFill>
            <a:srgbClr val="D1D1D1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Image credit: Wikipedia 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511E7E3-6C91-A9B8-F624-28649C6C5CF3}"/>
              </a:ext>
            </a:extLst>
          </p:cNvPr>
          <p:cNvSpPr txBox="1">
            <a:spLocks/>
          </p:cNvSpPr>
          <p:nvPr/>
        </p:nvSpPr>
        <p:spPr>
          <a:xfrm>
            <a:off x="360689" y="4910994"/>
            <a:ext cx="5465379" cy="1407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200" baseline="30000" dirty="0"/>
              <a:t>1</a:t>
            </a:r>
            <a:r>
              <a:rPr lang="en-US" sz="1200" dirty="0"/>
              <a:t>Department of Civil and Environmental Engineering, MIT</a:t>
            </a:r>
            <a:endParaRPr lang="en-US" sz="3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200" baseline="30000" dirty="0"/>
              <a:t>2</a:t>
            </a:r>
            <a:r>
              <a:rPr lang="en-US" sz="1200" dirty="0"/>
              <a:t>Department of Aeronautics and Astronautics, MIT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200" baseline="30000" dirty="0"/>
              <a:t>3</a:t>
            </a:r>
            <a:r>
              <a:rPr lang="en-US" sz="1200" dirty="0"/>
              <a:t>Department of Earth and Planetary Sciences, MIT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200" baseline="30000" dirty="0"/>
              <a:t>4</a:t>
            </a:r>
            <a:r>
              <a:rPr lang="en-US" sz="1200" dirty="0"/>
              <a:t>Department of Aeronautics, Imperial College London</a:t>
            </a:r>
            <a:endParaRPr lang="en-US" sz="1200" baseline="300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65878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39B23-7554-C20F-62EA-1A6507D29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B7798148-DE41-7352-CA24-0E9940CFCCB4}"/>
              </a:ext>
            </a:extLst>
          </p:cNvPr>
          <p:cNvSpPr/>
          <p:nvPr/>
        </p:nvSpPr>
        <p:spPr>
          <a:xfrm rot="5400000">
            <a:off x="3706532" y="3347876"/>
            <a:ext cx="4281219" cy="2452806"/>
          </a:xfrm>
          <a:prstGeom prst="cloud">
            <a:avLst/>
          </a:prstGeom>
          <a:gradFill flip="none" rotWithShape="1">
            <a:gsLst>
              <a:gs pos="78000">
                <a:srgbClr val="E3E3E3">
                  <a:alpha val="75000"/>
                </a:srgbClr>
              </a:gs>
              <a:gs pos="70000">
                <a:srgbClr val="D3D3D3"/>
              </a:gs>
              <a:gs pos="52000">
                <a:srgbClr val="A8A8A8"/>
              </a:gs>
              <a:gs pos="96000">
                <a:schemeClr val="bg1">
                  <a:lumMod val="97000"/>
                  <a:alpha val="50000"/>
                </a:schemeClr>
              </a:gs>
              <a:gs pos="32000">
                <a:srgbClr val="666666"/>
              </a:gs>
              <a:gs pos="0">
                <a:schemeClr val="bg2">
                  <a:lumMod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86">
            <a:extLst>
              <a:ext uri="{FF2B5EF4-FFF2-40B4-BE49-F238E27FC236}">
                <a16:creationId xmlns:a16="http://schemas.microsoft.com/office/drawing/2014/main" id="{D577420B-28DA-6A8D-3CC7-0FD69F30870D}"/>
              </a:ext>
            </a:extLst>
          </p:cNvPr>
          <p:cNvSpPr>
            <a:spLocks/>
          </p:cNvSpPr>
          <p:nvPr/>
        </p:nvSpPr>
        <p:spPr>
          <a:xfrm>
            <a:off x="4471531" y="2433669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19" name="Rectangle 86">
            <a:extLst>
              <a:ext uri="{FF2B5EF4-FFF2-40B4-BE49-F238E27FC236}">
                <a16:creationId xmlns:a16="http://schemas.microsoft.com/office/drawing/2014/main" id="{64CD82F8-83B9-1222-61B9-1381BA2147C0}"/>
              </a:ext>
            </a:extLst>
          </p:cNvPr>
          <p:cNvSpPr>
            <a:spLocks/>
          </p:cNvSpPr>
          <p:nvPr/>
        </p:nvSpPr>
        <p:spPr>
          <a:xfrm>
            <a:off x="4839831" y="2431637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0" name="Rectangle 86">
            <a:extLst>
              <a:ext uri="{FF2B5EF4-FFF2-40B4-BE49-F238E27FC236}">
                <a16:creationId xmlns:a16="http://schemas.microsoft.com/office/drawing/2014/main" id="{9AE9DCA7-E5FB-F6FD-3D14-8385F1BC0C41}"/>
              </a:ext>
            </a:extLst>
          </p:cNvPr>
          <p:cNvSpPr>
            <a:spLocks/>
          </p:cNvSpPr>
          <p:nvPr/>
        </p:nvSpPr>
        <p:spPr>
          <a:xfrm>
            <a:off x="5208131" y="242733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1" name="Rectangle 86">
            <a:extLst>
              <a:ext uri="{FF2B5EF4-FFF2-40B4-BE49-F238E27FC236}">
                <a16:creationId xmlns:a16="http://schemas.microsoft.com/office/drawing/2014/main" id="{B7D2BCAB-4EDE-168A-9FCC-D4AA02F4D496}"/>
              </a:ext>
            </a:extLst>
          </p:cNvPr>
          <p:cNvSpPr>
            <a:spLocks/>
          </p:cNvSpPr>
          <p:nvPr/>
        </p:nvSpPr>
        <p:spPr>
          <a:xfrm>
            <a:off x="5573861" y="2424422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2" name="Rectangle 86">
            <a:extLst>
              <a:ext uri="{FF2B5EF4-FFF2-40B4-BE49-F238E27FC236}">
                <a16:creationId xmlns:a16="http://schemas.microsoft.com/office/drawing/2014/main" id="{7F87C54E-75FD-6F79-763F-4B0BE6EF4D06}"/>
              </a:ext>
            </a:extLst>
          </p:cNvPr>
          <p:cNvSpPr>
            <a:spLocks/>
          </p:cNvSpPr>
          <p:nvPr/>
        </p:nvSpPr>
        <p:spPr>
          <a:xfrm>
            <a:off x="5942161" y="242239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3" name="Rectangle 86">
            <a:extLst>
              <a:ext uri="{FF2B5EF4-FFF2-40B4-BE49-F238E27FC236}">
                <a16:creationId xmlns:a16="http://schemas.microsoft.com/office/drawing/2014/main" id="{71E67B9F-653A-33F1-43C1-7DED0DF79752}"/>
              </a:ext>
            </a:extLst>
          </p:cNvPr>
          <p:cNvSpPr>
            <a:spLocks/>
          </p:cNvSpPr>
          <p:nvPr/>
        </p:nvSpPr>
        <p:spPr>
          <a:xfrm>
            <a:off x="6310461" y="241808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4" name="Rectangle 86">
            <a:extLst>
              <a:ext uri="{FF2B5EF4-FFF2-40B4-BE49-F238E27FC236}">
                <a16:creationId xmlns:a16="http://schemas.microsoft.com/office/drawing/2014/main" id="{46645AB3-9BCE-FD45-EDC2-A7EC630AFCB9}"/>
              </a:ext>
            </a:extLst>
          </p:cNvPr>
          <p:cNvSpPr>
            <a:spLocks/>
          </p:cNvSpPr>
          <p:nvPr/>
        </p:nvSpPr>
        <p:spPr>
          <a:xfrm>
            <a:off x="4568269" y="2260827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5" name="Rectangle 86">
            <a:extLst>
              <a:ext uri="{FF2B5EF4-FFF2-40B4-BE49-F238E27FC236}">
                <a16:creationId xmlns:a16="http://schemas.microsoft.com/office/drawing/2014/main" id="{571CC23E-9C40-B9CA-3C8E-A35F7AC73C99}"/>
              </a:ext>
            </a:extLst>
          </p:cNvPr>
          <p:cNvSpPr>
            <a:spLocks/>
          </p:cNvSpPr>
          <p:nvPr/>
        </p:nvSpPr>
        <p:spPr>
          <a:xfrm>
            <a:off x="4936569" y="2258795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6" name="Rectangle 86">
            <a:extLst>
              <a:ext uri="{FF2B5EF4-FFF2-40B4-BE49-F238E27FC236}">
                <a16:creationId xmlns:a16="http://schemas.microsoft.com/office/drawing/2014/main" id="{13492EAC-D18E-3334-8A91-220B3F4EC8F3}"/>
              </a:ext>
            </a:extLst>
          </p:cNvPr>
          <p:cNvSpPr>
            <a:spLocks/>
          </p:cNvSpPr>
          <p:nvPr/>
        </p:nvSpPr>
        <p:spPr>
          <a:xfrm>
            <a:off x="5304869" y="225448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7" name="Rectangle 86">
            <a:extLst>
              <a:ext uri="{FF2B5EF4-FFF2-40B4-BE49-F238E27FC236}">
                <a16:creationId xmlns:a16="http://schemas.microsoft.com/office/drawing/2014/main" id="{776349BE-F51D-5015-B78F-75C7E9E73F4E}"/>
              </a:ext>
            </a:extLst>
          </p:cNvPr>
          <p:cNvSpPr>
            <a:spLocks/>
          </p:cNvSpPr>
          <p:nvPr/>
        </p:nvSpPr>
        <p:spPr>
          <a:xfrm>
            <a:off x="5670599" y="225158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8" name="Rectangle 86">
            <a:extLst>
              <a:ext uri="{FF2B5EF4-FFF2-40B4-BE49-F238E27FC236}">
                <a16:creationId xmlns:a16="http://schemas.microsoft.com/office/drawing/2014/main" id="{BD5A330E-AA8D-FC25-251C-7D33B3ABAECD}"/>
              </a:ext>
            </a:extLst>
          </p:cNvPr>
          <p:cNvSpPr>
            <a:spLocks/>
          </p:cNvSpPr>
          <p:nvPr/>
        </p:nvSpPr>
        <p:spPr>
          <a:xfrm>
            <a:off x="6038899" y="224954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9" name="Rectangle 86">
            <a:extLst>
              <a:ext uri="{FF2B5EF4-FFF2-40B4-BE49-F238E27FC236}">
                <a16:creationId xmlns:a16="http://schemas.microsoft.com/office/drawing/2014/main" id="{F94FA5B1-A4F3-8BE9-9B34-2148ABE12CF9}"/>
              </a:ext>
            </a:extLst>
          </p:cNvPr>
          <p:cNvSpPr>
            <a:spLocks/>
          </p:cNvSpPr>
          <p:nvPr/>
        </p:nvSpPr>
        <p:spPr>
          <a:xfrm>
            <a:off x="6407199" y="224524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0" name="Rectangle 86">
            <a:extLst>
              <a:ext uri="{FF2B5EF4-FFF2-40B4-BE49-F238E27FC236}">
                <a16:creationId xmlns:a16="http://schemas.microsoft.com/office/drawing/2014/main" id="{86DADC85-F2E1-AC20-9A3A-09A6AB4D15DE}"/>
              </a:ext>
            </a:extLst>
          </p:cNvPr>
          <p:cNvSpPr>
            <a:spLocks/>
          </p:cNvSpPr>
          <p:nvPr/>
        </p:nvSpPr>
        <p:spPr>
          <a:xfrm>
            <a:off x="4657998" y="2091885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1" name="Rectangle 86">
            <a:extLst>
              <a:ext uri="{FF2B5EF4-FFF2-40B4-BE49-F238E27FC236}">
                <a16:creationId xmlns:a16="http://schemas.microsoft.com/office/drawing/2014/main" id="{B43EDB14-B657-B3DD-4FEC-13A56C22DF8D}"/>
              </a:ext>
            </a:extLst>
          </p:cNvPr>
          <p:cNvSpPr>
            <a:spLocks/>
          </p:cNvSpPr>
          <p:nvPr/>
        </p:nvSpPr>
        <p:spPr>
          <a:xfrm>
            <a:off x="5026298" y="208985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2" name="Rectangle 86">
            <a:extLst>
              <a:ext uri="{FF2B5EF4-FFF2-40B4-BE49-F238E27FC236}">
                <a16:creationId xmlns:a16="http://schemas.microsoft.com/office/drawing/2014/main" id="{4DB60762-D3D4-B591-2F07-02BFD23528A5}"/>
              </a:ext>
            </a:extLst>
          </p:cNvPr>
          <p:cNvSpPr>
            <a:spLocks/>
          </p:cNvSpPr>
          <p:nvPr/>
        </p:nvSpPr>
        <p:spPr>
          <a:xfrm>
            <a:off x="5394598" y="2085546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3" name="Rectangle 86">
            <a:extLst>
              <a:ext uri="{FF2B5EF4-FFF2-40B4-BE49-F238E27FC236}">
                <a16:creationId xmlns:a16="http://schemas.microsoft.com/office/drawing/2014/main" id="{9D7085E7-024B-73DD-9C6F-FA577BAFCDD5}"/>
              </a:ext>
            </a:extLst>
          </p:cNvPr>
          <p:cNvSpPr>
            <a:spLocks/>
          </p:cNvSpPr>
          <p:nvPr/>
        </p:nvSpPr>
        <p:spPr>
          <a:xfrm>
            <a:off x="5760328" y="208263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4" name="Rectangle 86">
            <a:extLst>
              <a:ext uri="{FF2B5EF4-FFF2-40B4-BE49-F238E27FC236}">
                <a16:creationId xmlns:a16="http://schemas.microsoft.com/office/drawing/2014/main" id="{CD3EFD20-8233-7D11-5A79-D75EA82B48A0}"/>
              </a:ext>
            </a:extLst>
          </p:cNvPr>
          <p:cNvSpPr>
            <a:spLocks/>
          </p:cNvSpPr>
          <p:nvPr/>
        </p:nvSpPr>
        <p:spPr>
          <a:xfrm>
            <a:off x="6128628" y="2080606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5" name="Rectangle 86">
            <a:extLst>
              <a:ext uri="{FF2B5EF4-FFF2-40B4-BE49-F238E27FC236}">
                <a16:creationId xmlns:a16="http://schemas.microsoft.com/office/drawing/2014/main" id="{CD54568A-B224-673C-A91F-AF0E4402C9D9}"/>
              </a:ext>
            </a:extLst>
          </p:cNvPr>
          <p:cNvSpPr>
            <a:spLocks/>
          </p:cNvSpPr>
          <p:nvPr/>
        </p:nvSpPr>
        <p:spPr>
          <a:xfrm>
            <a:off x="6496928" y="208290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6" name="Rectangle 86">
            <a:extLst>
              <a:ext uri="{FF2B5EF4-FFF2-40B4-BE49-F238E27FC236}">
                <a16:creationId xmlns:a16="http://schemas.microsoft.com/office/drawing/2014/main" id="{5925D778-0998-9643-97E2-DB4A1B00C004}"/>
              </a:ext>
            </a:extLst>
          </p:cNvPr>
          <p:cNvSpPr>
            <a:spLocks/>
          </p:cNvSpPr>
          <p:nvPr/>
        </p:nvSpPr>
        <p:spPr>
          <a:xfrm>
            <a:off x="4748943" y="192100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7" name="Rectangle 86">
            <a:extLst>
              <a:ext uri="{FF2B5EF4-FFF2-40B4-BE49-F238E27FC236}">
                <a16:creationId xmlns:a16="http://schemas.microsoft.com/office/drawing/2014/main" id="{FCA8485D-F78C-A06E-98DC-6E7C5241D672}"/>
              </a:ext>
            </a:extLst>
          </p:cNvPr>
          <p:cNvSpPr>
            <a:spLocks/>
          </p:cNvSpPr>
          <p:nvPr/>
        </p:nvSpPr>
        <p:spPr>
          <a:xfrm>
            <a:off x="5117243" y="191896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8" name="Rectangle 86">
            <a:extLst>
              <a:ext uri="{FF2B5EF4-FFF2-40B4-BE49-F238E27FC236}">
                <a16:creationId xmlns:a16="http://schemas.microsoft.com/office/drawing/2014/main" id="{78DBAA11-3979-5D7A-0C83-B8A046B1EF40}"/>
              </a:ext>
            </a:extLst>
          </p:cNvPr>
          <p:cNvSpPr>
            <a:spLocks/>
          </p:cNvSpPr>
          <p:nvPr/>
        </p:nvSpPr>
        <p:spPr>
          <a:xfrm>
            <a:off x="5485543" y="1917962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9" name="Rectangle 86">
            <a:extLst>
              <a:ext uri="{FF2B5EF4-FFF2-40B4-BE49-F238E27FC236}">
                <a16:creationId xmlns:a16="http://schemas.microsoft.com/office/drawing/2014/main" id="{A1AAEB39-4675-6BB9-EAC6-427227359B69}"/>
              </a:ext>
            </a:extLst>
          </p:cNvPr>
          <p:cNvSpPr>
            <a:spLocks/>
          </p:cNvSpPr>
          <p:nvPr/>
        </p:nvSpPr>
        <p:spPr>
          <a:xfrm>
            <a:off x="5851273" y="191175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40" name="Rectangle 86">
            <a:extLst>
              <a:ext uri="{FF2B5EF4-FFF2-40B4-BE49-F238E27FC236}">
                <a16:creationId xmlns:a16="http://schemas.microsoft.com/office/drawing/2014/main" id="{ED95116E-D890-6DDE-4E3C-5D8DDBD5BCC1}"/>
              </a:ext>
            </a:extLst>
          </p:cNvPr>
          <p:cNvSpPr>
            <a:spLocks/>
          </p:cNvSpPr>
          <p:nvPr/>
        </p:nvSpPr>
        <p:spPr>
          <a:xfrm>
            <a:off x="6219573" y="190972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41" name="Rectangle 86">
            <a:extLst>
              <a:ext uri="{FF2B5EF4-FFF2-40B4-BE49-F238E27FC236}">
                <a16:creationId xmlns:a16="http://schemas.microsoft.com/office/drawing/2014/main" id="{BEC0AD86-FC45-8E58-A31C-38C9BAAA70BC}"/>
              </a:ext>
            </a:extLst>
          </p:cNvPr>
          <p:cNvSpPr>
            <a:spLocks/>
          </p:cNvSpPr>
          <p:nvPr/>
        </p:nvSpPr>
        <p:spPr>
          <a:xfrm>
            <a:off x="6583671" y="191416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5A6C1EE-9C70-A861-DAA5-44C1A43530E3}"/>
              </a:ext>
            </a:extLst>
          </p:cNvPr>
          <p:cNvGrpSpPr/>
          <p:nvPr/>
        </p:nvGrpSpPr>
        <p:grpSpPr>
          <a:xfrm>
            <a:off x="4831283" y="30135"/>
            <a:ext cx="1833186" cy="1530160"/>
            <a:chOff x="6951995" y="90167"/>
            <a:chExt cx="2956956" cy="2468170"/>
          </a:xfrm>
        </p:grpSpPr>
        <p:pic>
          <p:nvPicPr>
            <p:cNvPr id="43" name="Graphic 42" descr="Satellite outline">
              <a:extLst>
                <a:ext uri="{FF2B5EF4-FFF2-40B4-BE49-F238E27FC236}">
                  <a16:creationId xmlns:a16="http://schemas.microsoft.com/office/drawing/2014/main" id="{0DF7D320-E3EE-19AF-4AB4-BB28E39B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8875908">
              <a:off x="7811364" y="90167"/>
              <a:ext cx="1238219" cy="1238219"/>
            </a:xfrm>
            <a:prstGeom prst="rect">
              <a:avLst/>
            </a:prstGeom>
          </p:spPr>
        </p:pic>
        <p:sp>
          <p:nvSpPr>
            <p:cNvPr id="44" name="Triangle 43">
              <a:extLst>
                <a:ext uri="{FF2B5EF4-FFF2-40B4-BE49-F238E27FC236}">
                  <a16:creationId xmlns:a16="http://schemas.microsoft.com/office/drawing/2014/main" id="{3CAB70B5-DEA3-8C1C-813C-9D4676C2F0BF}"/>
                </a:ext>
              </a:extLst>
            </p:cNvPr>
            <p:cNvSpPr/>
            <p:nvPr/>
          </p:nvSpPr>
          <p:spPr>
            <a:xfrm>
              <a:off x="6951995" y="1406141"/>
              <a:ext cx="2956956" cy="1152196"/>
            </a:xfrm>
            <a:prstGeom prst="triangle">
              <a:avLst/>
            </a:prstGeom>
            <a:gradFill flip="none" rotWithShape="1">
              <a:gsLst>
                <a:gs pos="72000">
                  <a:srgbClr val="E3DFA5">
                    <a:alpha val="24600"/>
                  </a:srgbClr>
                </a:gs>
                <a:gs pos="52000">
                  <a:srgbClr val="E3DFA5">
                    <a:alpha val="49000"/>
                  </a:srgbClr>
                </a:gs>
                <a:gs pos="31000">
                  <a:srgbClr val="E3DFA5">
                    <a:alpha val="75184"/>
                  </a:srgbClr>
                </a:gs>
                <a:gs pos="96000">
                  <a:schemeClr val="bg1">
                    <a:lumMod val="97000"/>
                    <a:alpha val="50000"/>
                  </a:schemeClr>
                </a:gs>
                <a:gs pos="0">
                  <a:srgbClr val="E3DFA5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24A12F3-E494-55F5-5B98-C17218225EEA}"/>
              </a:ext>
            </a:extLst>
          </p:cNvPr>
          <p:cNvGrpSpPr/>
          <p:nvPr/>
        </p:nvGrpSpPr>
        <p:grpSpPr>
          <a:xfrm>
            <a:off x="5921275" y="3218170"/>
            <a:ext cx="383637" cy="419676"/>
            <a:chOff x="8707927" y="2686951"/>
            <a:chExt cx="784730" cy="89194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6706585-9735-1E65-ECA1-03E449E2C642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BE82D6A-73F6-3333-104C-115E172FB5DC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7BF7E68-594F-EA15-D052-5EE2C9FFFD7B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4A5C720-D758-7F42-02FC-09A042C00A0D}"/>
                </a:ext>
              </a:extLst>
            </p:cNvPr>
            <p:cNvCxnSpPr>
              <a:cxnSpLocks/>
              <a:endCxn id="7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6B65F7-4822-5EE2-B273-54D68C144421}"/>
                </a:ext>
              </a:extLst>
            </p:cNvPr>
            <p:cNvCxnSpPr>
              <a:cxnSpLocks/>
              <a:endCxn id="7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94B75A-5399-0440-7273-7C1FF820ACEC}"/>
              </a:ext>
            </a:extLst>
          </p:cNvPr>
          <p:cNvGrpSpPr/>
          <p:nvPr/>
        </p:nvGrpSpPr>
        <p:grpSpPr>
          <a:xfrm rot="2284575">
            <a:off x="5327290" y="3632326"/>
            <a:ext cx="383637" cy="419676"/>
            <a:chOff x="8707927" y="2686951"/>
            <a:chExt cx="784730" cy="89194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1401387-1160-BCBF-800F-7798EA88DF6C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4F11789-2249-E0A0-E945-11B003C9838E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A37F79A-9B5E-1D6F-BB93-CE74BF7520B5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B6E1A48-E60C-FFA4-D7C9-0BE1F994611B}"/>
                </a:ext>
              </a:extLst>
            </p:cNvPr>
            <p:cNvCxnSpPr>
              <a:cxnSpLocks/>
              <a:endCxn id="45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7B3FFCA-FB94-BEAF-88EB-E1A5743C0409}"/>
                </a:ext>
              </a:extLst>
            </p:cNvPr>
            <p:cNvCxnSpPr>
              <a:cxnSpLocks/>
              <a:endCxn id="45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764B1FF-5FBA-C26D-9E11-5EC1B04E696A}"/>
              </a:ext>
            </a:extLst>
          </p:cNvPr>
          <p:cNvGrpSpPr/>
          <p:nvPr/>
        </p:nvGrpSpPr>
        <p:grpSpPr>
          <a:xfrm rot="2284575">
            <a:off x="6120376" y="3792903"/>
            <a:ext cx="383637" cy="297502"/>
            <a:chOff x="8707927" y="2686951"/>
            <a:chExt cx="784730" cy="632287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0FCBC02-AD2C-0C81-6B08-29DB88207D49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1116537-AE90-1581-62C9-EA1F88A5177F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58B519A-5755-B596-46B5-AEA7521E1D5B}"/>
                </a:ext>
              </a:extLst>
            </p:cNvPr>
            <p:cNvCxnSpPr>
              <a:cxnSpLocks/>
              <a:endCxn id="50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6949D2E-DB98-BC49-367A-AA66B235C756}"/>
              </a:ext>
            </a:extLst>
          </p:cNvPr>
          <p:cNvGrpSpPr/>
          <p:nvPr/>
        </p:nvGrpSpPr>
        <p:grpSpPr>
          <a:xfrm rot="9552290">
            <a:off x="5293046" y="3100792"/>
            <a:ext cx="383637" cy="297502"/>
            <a:chOff x="8707927" y="2686951"/>
            <a:chExt cx="784730" cy="632287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41924AC-8711-6318-D032-496B8984B978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3E59B2B-EF3A-21F8-C676-5E92847BB07D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7A01448-C3C4-EBE9-A415-3D6DB1F897B2}"/>
                </a:ext>
              </a:extLst>
            </p:cNvPr>
            <p:cNvCxnSpPr>
              <a:cxnSpLocks/>
              <a:endCxn id="54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C6399F71-088E-9AB9-BE6C-7EEBA8D24A8D}"/>
              </a:ext>
            </a:extLst>
          </p:cNvPr>
          <p:cNvSpPr txBox="1"/>
          <p:nvPr/>
        </p:nvSpPr>
        <p:spPr>
          <a:xfrm>
            <a:off x="3689859" y="3303739"/>
            <a:ext cx="86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ranklin Gothic Medium" panose="020B0603020102020204" pitchFamily="34" charset="0"/>
              </a:rPr>
              <a:t>NO</a:t>
            </a:r>
            <a:r>
              <a:rPr lang="en-US" sz="2800" baseline="-25000" dirty="0">
                <a:latin typeface="Franklin Gothic Medium" panose="020B0603020102020204" pitchFamily="34" charset="0"/>
              </a:rPr>
              <a:t>x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27BF018-1FE6-C988-0F48-1CA22DC778F6}"/>
              </a:ext>
            </a:extLst>
          </p:cNvPr>
          <p:cNvCxnSpPr>
            <a:cxnSpLocks/>
          </p:cNvCxnSpPr>
          <p:nvPr/>
        </p:nvCxnSpPr>
        <p:spPr>
          <a:xfrm flipH="1">
            <a:off x="3675371" y="3894413"/>
            <a:ext cx="86740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09D79AD-3B7C-246C-9A19-94B96607EBB4}"/>
              </a:ext>
            </a:extLst>
          </p:cNvPr>
          <p:cNvCxnSpPr>
            <a:cxnSpLocks/>
          </p:cNvCxnSpPr>
          <p:nvPr/>
        </p:nvCxnSpPr>
        <p:spPr>
          <a:xfrm flipH="1">
            <a:off x="3675742" y="3285976"/>
            <a:ext cx="867409" cy="0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2339DAC-EA2C-3AAC-5383-CBDFA32C40EE}"/>
              </a:ext>
            </a:extLst>
          </p:cNvPr>
          <p:cNvCxnSpPr>
            <a:cxnSpLocks/>
          </p:cNvCxnSpPr>
          <p:nvPr/>
        </p:nvCxnSpPr>
        <p:spPr>
          <a:xfrm>
            <a:off x="4539215" y="3257782"/>
            <a:ext cx="3565" cy="666548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06DCB85-3C13-41CC-F22D-F33F0FDB0747}"/>
              </a:ext>
            </a:extLst>
          </p:cNvPr>
          <p:cNvCxnSpPr>
            <a:cxnSpLocks/>
          </p:cNvCxnSpPr>
          <p:nvPr/>
        </p:nvCxnSpPr>
        <p:spPr>
          <a:xfrm>
            <a:off x="3685024" y="3257782"/>
            <a:ext cx="0" cy="6665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294BA2F-E82C-58FF-C6DF-BF68D75F05A4}"/>
              </a:ext>
            </a:extLst>
          </p:cNvPr>
          <p:cNvCxnSpPr/>
          <p:nvPr/>
        </p:nvCxnSpPr>
        <p:spPr>
          <a:xfrm>
            <a:off x="237744" y="6583680"/>
            <a:ext cx="1176832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1FB70120-A789-B8C8-C3BD-06F58BE33F2E}"/>
              </a:ext>
            </a:extLst>
          </p:cNvPr>
          <p:cNvSpPr txBox="1"/>
          <p:nvPr/>
        </p:nvSpPr>
        <p:spPr>
          <a:xfrm>
            <a:off x="275233" y="1262735"/>
            <a:ext cx="35679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latin typeface="Franklin Gothic Book" panose="020B0503020102020204" pitchFamily="34" charset="0"/>
              </a:rPr>
              <a:t>Can we detect rocket launch plumes using TEMPO?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latin typeface="Franklin Gothic Medium" panose="020B0603020102020204" pitchFamily="34" charset="0"/>
              </a:rPr>
              <a:t>How can we estimate rocket launch NO</a:t>
            </a:r>
            <a:r>
              <a:rPr lang="en-US" sz="2400" b="1" baseline="-25000" dirty="0">
                <a:latin typeface="Franklin Gothic Medium" panose="020B0603020102020204" pitchFamily="34" charset="0"/>
              </a:rPr>
              <a:t>x</a:t>
            </a:r>
            <a:r>
              <a:rPr lang="en-US" sz="2400" b="1" dirty="0">
                <a:latin typeface="Franklin Gothic Medium" panose="020B0603020102020204" pitchFamily="34" charset="0"/>
              </a:rPr>
              <a:t> emissions using TEMPO?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Franklin Gothic Book" panose="020B0503020102020204" pitchFamily="34" charset="0"/>
              </a:rPr>
              <a:t>Where do we go from here?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816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4434B-377E-F234-2AD3-E6D89CFB2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D48B2E9F-7877-47C8-28B0-1CF9C9806291}"/>
              </a:ext>
            </a:extLst>
          </p:cNvPr>
          <p:cNvSpPr/>
          <p:nvPr/>
        </p:nvSpPr>
        <p:spPr>
          <a:xfrm rot="5400000">
            <a:off x="3706532" y="3347876"/>
            <a:ext cx="4281219" cy="2452806"/>
          </a:xfrm>
          <a:prstGeom prst="cloud">
            <a:avLst/>
          </a:prstGeom>
          <a:gradFill flip="none" rotWithShape="1">
            <a:gsLst>
              <a:gs pos="78000">
                <a:srgbClr val="E3E3E3">
                  <a:alpha val="75000"/>
                </a:srgbClr>
              </a:gs>
              <a:gs pos="70000">
                <a:srgbClr val="D3D3D3"/>
              </a:gs>
              <a:gs pos="52000">
                <a:srgbClr val="A8A8A8"/>
              </a:gs>
              <a:gs pos="96000">
                <a:schemeClr val="bg1">
                  <a:lumMod val="97000"/>
                  <a:alpha val="50000"/>
                </a:schemeClr>
              </a:gs>
              <a:gs pos="32000">
                <a:srgbClr val="666666"/>
              </a:gs>
              <a:gs pos="0">
                <a:schemeClr val="bg2">
                  <a:lumMod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86">
            <a:extLst>
              <a:ext uri="{FF2B5EF4-FFF2-40B4-BE49-F238E27FC236}">
                <a16:creationId xmlns:a16="http://schemas.microsoft.com/office/drawing/2014/main" id="{357590C0-0B77-9DDD-2923-2C908BE31BDC}"/>
              </a:ext>
            </a:extLst>
          </p:cNvPr>
          <p:cNvSpPr>
            <a:spLocks/>
          </p:cNvSpPr>
          <p:nvPr/>
        </p:nvSpPr>
        <p:spPr>
          <a:xfrm>
            <a:off x="4471531" y="2433669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19" name="Rectangle 86">
            <a:extLst>
              <a:ext uri="{FF2B5EF4-FFF2-40B4-BE49-F238E27FC236}">
                <a16:creationId xmlns:a16="http://schemas.microsoft.com/office/drawing/2014/main" id="{CD7455EE-9863-19DB-91EC-F8137A9EBAD1}"/>
              </a:ext>
            </a:extLst>
          </p:cNvPr>
          <p:cNvSpPr>
            <a:spLocks/>
          </p:cNvSpPr>
          <p:nvPr/>
        </p:nvSpPr>
        <p:spPr>
          <a:xfrm>
            <a:off x="4839831" y="2431637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0" name="Rectangle 86">
            <a:extLst>
              <a:ext uri="{FF2B5EF4-FFF2-40B4-BE49-F238E27FC236}">
                <a16:creationId xmlns:a16="http://schemas.microsoft.com/office/drawing/2014/main" id="{D6216A38-4A7C-3785-9FBF-38A47E56ECBA}"/>
              </a:ext>
            </a:extLst>
          </p:cNvPr>
          <p:cNvSpPr>
            <a:spLocks/>
          </p:cNvSpPr>
          <p:nvPr/>
        </p:nvSpPr>
        <p:spPr>
          <a:xfrm>
            <a:off x="5208131" y="242733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1" name="Rectangle 86">
            <a:extLst>
              <a:ext uri="{FF2B5EF4-FFF2-40B4-BE49-F238E27FC236}">
                <a16:creationId xmlns:a16="http://schemas.microsoft.com/office/drawing/2014/main" id="{ED3487D7-9ADE-57CD-DE8E-27244362C467}"/>
              </a:ext>
            </a:extLst>
          </p:cNvPr>
          <p:cNvSpPr>
            <a:spLocks/>
          </p:cNvSpPr>
          <p:nvPr/>
        </p:nvSpPr>
        <p:spPr>
          <a:xfrm>
            <a:off x="5573861" y="2424422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2" name="Rectangle 86">
            <a:extLst>
              <a:ext uri="{FF2B5EF4-FFF2-40B4-BE49-F238E27FC236}">
                <a16:creationId xmlns:a16="http://schemas.microsoft.com/office/drawing/2014/main" id="{8A1EE2C4-7FF1-96ED-62E0-242C8E3AC5E3}"/>
              </a:ext>
            </a:extLst>
          </p:cNvPr>
          <p:cNvSpPr>
            <a:spLocks/>
          </p:cNvSpPr>
          <p:nvPr/>
        </p:nvSpPr>
        <p:spPr>
          <a:xfrm>
            <a:off x="5942161" y="242239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3" name="Rectangle 86">
            <a:extLst>
              <a:ext uri="{FF2B5EF4-FFF2-40B4-BE49-F238E27FC236}">
                <a16:creationId xmlns:a16="http://schemas.microsoft.com/office/drawing/2014/main" id="{1D1D07F9-A93B-9D81-CEA0-FABFC21D7112}"/>
              </a:ext>
            </a:extLst>
          </p:cNvPr>
          <p:cNvSpPr>
            <a:spLocks/>
          </p:cNvSpPr>
          <p:nvPr/>
        </p:nvSpPr>
        <p:spPr>
          <a:xfrm>
            <a:off x="6310461" y="241808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4" name="Rectangle 86">
            <a:extLst>
              <a:ext uri="{FF2B5EF4-FFF2-40B4-BE49-F238E27FC236}">
                <a16:creationId xmlns:a16="http://schemas.microsoft.com/office/drawing/2014/main" id="{336DABF2-A220-DC50-1EA0-5671125C5E2D}"/>
              </a:ext>
            </a:extLst>
          </p:cNvPr>
          <p:cNvSpPr>
            <a:spLocks/>
          </p:cNvSpPr>
          <p:nvPr/>
        </p:nvSpPr>
        <p:spPr>
          <a:xfrm>
            <a:off x="4568269" y="2260827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5" name="Rectangle 86">
            <a:extLst>
              <a:ext uri="{FF2B5EF4-FFF2-40B4-BE49-F238E27FC236}">
                <a16:creationId xmlns:a16="http://schemas.microsoft.com/office/drawing/2014/main" id="{B3D7AA6F-7060-9500-7E11-4658E830309C}"/>
              </a:ext>
            </a:extLst>
          </p:cNvPr>
          <p:cNvSpPr>
            <a:spLocks/>
          </p:cNvSpPr>
          <p:nvPr/>
        </p:nvSpPr>
        <p:spPr>
          <a:xfrm>
            <a:off x="4936569" y="2258795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6" name="Rectangle 86">
            <a:extLst>
              <a:ext uri="{FF2B5EF4-FFF2-40B4-BE49-F238E27FC236}">
                <a16:creationId xmlns:a16="http://schemas.microsoft.com/office/drawing/2014/main" id="{5BFFE8BB-E3C2-A637-5DDB-54CDCFEC8ED6}"/>
              </a:ext>
            </a:extLst>
          </p:cNvPr>
          <p:cNvSpPr>
            <a:spLocks/>
          </p:cNvSpPr>
          <p:nvPr/>
        </p:nvSpPr>
        <p:spPr>
          <a:xfrm>
            <a:off x="5304869" y="225448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7" name="Rectangle 86">
            <a:extLst>
              <a:ext uri="{FF2B5EF4-FFF2-40B4-BE49-F238E27FC236}">
                <a16:creationId xmlns:a16="http://schemas.microsoft.com/office/drawing/2014/main" id="{6E3FA801-5494-432A-E428-4AEF54AFF704}"/>
              </a:ext>
            </a:extLst>
          </p:cNvPr>
          <p:cNvSpPr>
            <a:spLocks/>
          </p:cNvSpPr>
          <p:nvPr/>
        </p:nvSpPr>
        <p:spPr>
          <a:xfrm>
            <a:off x="5670599" y="225158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8" name="Rectangle 86">
            <a:extLst>
              <a:ext uri="{FF2B5EF4-FFF2-40B4-BE49-F238E27FC236}">
                <a16:creationId xmlns:a16="http://schemas.microsoft.com/office/drawing/2014/main" id="{F956DFAF-AA8E-A16F-ED1F-89A4491317B9}"/>
              </a:ext>
            </a:extLst>
          </p:cNvPr>
          <p:cNvSpPr>
            <a:spLocks/>
          </p:cNvSpPr>
          <p:nvPr/>
        </p:nvSpPr>
        <p:spPr>
          <a:xfrm>
            <a:off x="6038899" y="224954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9" name="Rectangle 86">
            <a:extLst>
              <a:ext uri="{FF2B5EF4-FFF2-40B4-BE49-F238E27FC236}">
                <a16:creationId xmlns:a16="http://schemas.microsoft.com/office/drawing/2014/main" id="{4BD55764-5AA3-4169-D024-89B54953AFF6}"/>
              </a:ext>
            </a:extLst>
          </p:cNvPr>
          <p:cNvSpPr>
            <a:spLocks/>
          </p:cNvSpPr>
          <p:nvPr/>
        </p:nvSpPr>
        <p:spPr>
          <a:xfrm>
            <a:off x="6407199" y="224524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0" name="Rectangle 86">
            <a:extLst>
              <a:ext uri="{FF2B5EF4-FFF2-40B4-BE49-F238E27FC236}">
                <a16:creationId xmlns:a16="http://schemas.microsoft.com/office/drawing/2014/main" id="{BD8F073D-AFB1-1F43-7957-17D03EEBFCA9}"/>
              </a:ext>
            </a:extLst>
          </p:cNvPr>
          <p:cNvSpPr>
            <a:spLocks/>
          </p:cNvSpPr>
          <p:nvPr/>
        </p:nvSpPr>
        <p:spPr>
          <a:xfrm>
            <a:off x="4657998" y="2091885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1" name="Rectangle 86">
            <a:extLst>
              <a:ext uri="{FF2B5EF4-FFF2-40B4-BE49-F238E27FC236}">
                <a16:creationId xmlns:a16="http://schemas.microsoft.com/office/drawing/2014/main" id="{2E55A081-CC43-A58F-43BD-14C702458E22}"/>
              </a:ext>
            </a:extLst>
          </p:cNvPr>
          <p:cNvSpPr>
            <a:spLocks/>
          </p:cNvSpPr>
          <p:nvPr/>
        </p:nvSpPr>
        <p:spPr>
          <a:xfrm>
            <a:off x="5026298" y="208985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2" name="Rectangle 86">
            <a:extLst>
              <a:ext uri="{FF2B5EF4-FFF2-40B4-BE49-F238E27FC236}">
                <a16:creationId xmlns:a16="http://schemas.microsoft.com/office/drawing/2014/main" id="{7464E59D-9A41-39AE-73FC-AC39DC298384}"/>
              </a:ext>
            </a:extLst>
          </p:cNvPr>
          <p:cNvSpPr>
            <a:spLocks/>
          </p:cNvSpPr>
          <p:nvPr/>
        </p:nvSpPr>
        <p:spPr>
          <a:xfrm>
            <a:off x="5394598" y="2085546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3" name="Rectangle 86">
            <a:extLst>
              <a:ext uri="{FF2B5EF4-FFF2-40B4-BE49-F238E27FC236}">
                <a16:creationId xmlns:a16="http://schemas.microsoft.com/office/drawing/2014/main" id="{99BFA08A-B6AF-CA41-0053-E073404E2727}"/>
              </a:ext>
            </a:extLst>
          </p:cNvPr>
          <p:cNvSpPr>
            <a:spLocks/>
          </p:cNvSpPr>
          <p:nvPr/>
        </p:nvSpPr>
        <p:spPr>
          <a:xfrm>
            <a:off x="5760328" y="208263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4" name="Rectangle 86">
            <a:extLst>
              <a:ext uri="{FF2B5EF4-FFF2-40B4-BE49-F238E27FC236}">
                <a16:creationId xmlns:a16="http://schemas.microsoft.com/office/drawing/2014/main" id="{CF704F3F-193C-E316-32F5-2C8D2B4F6740}"/>
              </a:ext>
            </a:extLst>
          </p:cNvPr>
          <p:cNvSpPr>
            <a:spLocks/>
          </p:cNvSpPr>
          <p:nvPr/>
        </p:nvSpPr>
        <p:spPr>
          <a:xfrm>
            <a:off x="6128628" y="2080606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5" name="Rectangle 86">
            <a:extLst>
              <a:ext uri="{FF2B5EF4-FFF2-40B4-BE49-F238E27FC236}">
                <a16:creationId xmlns:a16="http://schemas.microsoft.com/office/drawing/2014/main" id="{D86BBF92-6D40-8E1B-D108-228D27030078}"/>
              </a:ext>
            </a:extLst>
          </p:cNvPr>
          <p:cNvSpPr>
            <a:spLocks/>
          </p:cNvSpPr>
          <p:nvPr/>
        </p:nvSpPr>
        <p:spPr>
          <a:xfrm>
            <a:off x="6496928" y="208290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6" name="Rectangle 86">
            <a:extLst>
              <a:ext uri="{FF2B5EF4-FFF2-40B4-BE49-F238E27FC236}">
                <a16:creationId xmlns:a16="http://schemas.microsoft.com/office/drawing/2014/main" id="{7EBB269E-699E-FA49-169D-D1C153BB320E}"/>
              </a:ext>
            </a:extLst>
          </p:cNvPr>
          <p:cNvSpPr>
            <a:spLocks/>
          </p:cNvSpPr>
          <p:nvPr/>
        </p:nvSpPr>
        <p:spPr>
          <a:xfrm>
            <a:off x="4748943" y="192100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7" name="Rectangle 86">
            <a:extLst>
              <a:ext uri="{FF2B5EF4-FFF2-40B4-BE49-F238E27FC236}">
                <a16:creationId xmlns:a16="http://schemas.microsoft.com/office/drawing/2014/main" id="{9513DFA3-75F6-E9B7-B335-B661B07CEA05}"/>
              </a:ext>
            </a:extLst>
          </p:cNvPr>
          <p:cNvSpPr>
            <a:spLocks/>
          </p:cNvSpPr>
          <p:nvPr/>
        </p:nvSpPr>
        <p:spPr>
          <a:xfrm>
            <a:off x="5117243" y="191896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8" name="Rectangle 86">
            <a:extLst>
              <a:ext uri="{FF2B5EF4-FFF2-40B4-BE49-F238E27FC236}">
                <a16:creationId xmlns:a16="http://schemas.microsoft.com/office/drawing/2014/main" id="{9CB49CB5-899A-C653-7098-B82D0CCFD012}"/>
              </a:ext>
            </a:extLst>
          </p:cNvPr>
          <p:cNvSpPr>
            <a:spLocks/>
          </p:cNvSpPr>
          <p:nvPr/>
        </p:nvSpPr>
        <p:spPr>
          <a:xfrm>
            <a:off x="5485543" y="1917962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9" name="Rectangle 86">
            <a:extLst>
              <a:ext uri="{FF2B5EF4-FFF2-40B4-BE49-F238E27FC236}">
                <a16:creationId xmlns:a16="http://schemas.microsoft.com/office/drawing/2014/main" id="{AA2ACA1D-4EA5-50CA-F8BC-9E2380071DD9}"/>
              </a:ext>
            </a:extLst>
          </p:cNvPr>
          <p:cNvSpPr>
            <a:spLocks/>
          </p:cNvSpPr>
          <p:nvPr/>
        </p:nvSpPr>
        <p:spPr>
          <a:xfrm>
            <a:off x="5851273" y="191175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40" name="Rectangle 86">
            <a:extLst>
              <a:ext uri="{FF2B5EF4-FFF2-40B4-BE49-F238E27FC236}">
                <a16:creationId xmlns:a16="http://schemas.microsoft.com/office/drawing/2014/main" id="{CDAB6E23-5E9E-6B24-759A-BBCB09620F5C}"/>
              </a:ext>
            </a:extLst>
          </p:cNvPr>
          <p:cNvSpPr>
            <a:spLocks/>
          </p:cNvSpPr>
          <p:nvPr/>
        </p:nvSpPr>
        <p:spPr>
          <a:xfrm>
            <a:off x="6219573" y="190972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41" name="Rectangle 86">
            <a:extLst>
              <a:ext uri="{FF2B5EF4-FFF2-40B4-BE49-F238E27FC236}">
                <a16:creationId xmlns:a16="http://schemas.microsoft.com/office/drawing/2014/main" id="{C2D0A0A2-BA26-63CB-3564-23BB61CA8261}"/>
              </a:ext>
            </a:extLst>
          </p:cNvPr>
          <p:cNvSpPr>
            <a:spLocks/>
          </p:cNvSpPr>
          <p:nvPr/>
        </p:nvSpPr>
        <p:spPr>
          <a:xfrm>
            <a:off x="6583671" y="191416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CAAD48A-76E5-AF41-9944-1969C758797F}"/>
              </a:ext>
            </a:extLst>
          </p:cNvPr>
          <p:cNvGrpSpPr/>
          <p:nvPr/>
        </p:nvGrpSpPr>
        <p:grpSpPr>
          <a:xfrm>
            <a:off x="4831283" y="30135"/>
            <a:ext cx="1833186" cy="1530160"/>
            <a:chOff x="6951995" y="90167"/>
            <a:chExt cx="2956956" cy="2468170"/>
          </a:xfrm>
        </p:grpSpPr>
        <p:pic>
          <p:nvPicPr>
            <p:cNvPr id="43" name="Graphic 42" descr="Satellite outline">
              <a:extLst>
                <a:ext uri="{FF2B5EF4-FFF2-40B4-BE49-F238E27FC236}">
                  <a16:creationId xmlns:a16="http://schemas.microsoft.com/office/drawing/2014/main" id="{F11D79B9-A485-41E7-A755-E758F1772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8875908">
              <a:off x="7811364" y="90167"/>
              <a:ext cx="1238219" cy="1238219"/>
            </a:xfrm>
            <a:prstGeom prst="rect">
              <a:avLst/>
            </a:prstGeom>
          </p:spPr>
        </p:pic>
        <p:sp>
          <p:nvSpPr>
            <p:cNvPr id="44" name="Triangle 43">
              <a:extLst>
                <a:ext uri="{FF2B5EF4-FFF2-40B4-BE49-F238E27FC236}">
                  <a16:creationId xmlns:a16="http://schemas.microsoft.com/office/drawing/2014/main" id="{F697D976-ADB8-C7FD-FF2B-DF53E0DE7FBC}"/>
                </a:ext>
              </a:extLst>
            </p:cNvPr>
            <p:cNvSpPr/>
            <p:nvPr/>
          </p:nvSpPr>
          <p:spPr>
            <a:xfrm>
              <a:off x="6951995" y="1406141"/>
              <a:ext cx="2956956" cy="1152196"/>
            </a:xfrm>
            <a:prstGeom prst="triangle">
              <a:avLst/>
            </a:prstGeom>
            <a:gradFill flip="none" rotWithShape="1">
              <a:gsLst>
                <a:gs pos="72000">
                  <a:srgbClr val="E3DFA5">
                    <a:alpha val="24600"/>
                  </a:srgbClr>
                </a:gs>
                <a:gs pos="52000">
                  <a:srgbClr val="E3DFA5">
                    <a:alpha val="49000"/>
                  </a:srgbClr>
                </a:gs>
                <a:gs pos="31000">
                  <a:srgbClr val="E3DFA5">
                    <a:alpha val="75184"/>
                  </a:srgbClr>
                </a:gs>
                <a:gs pos="96000">
                  <a:schemeClr val="bg1">
                    <a:lumMod val="97000"/>
                    <a:alpha val="50000"/>
                  </a:schemeClr>
                </a:gs>
                <a:gs pos="0">
                  <a:srgbClr val="E3DFA5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F09671F-4B23-5785-A2D9-4D202DCB491A}"/>
              </a:ext>
            </a:extLst>
          </p:cNvPr>
          <p:cNvGrpSpPr/>
          <p:nvPr/>
        </p:nvGrpSpPr>
        <p:grpSpPr>
          <a:xfrm>
            <a:off x="5921275" y="3218170"/>
            <a:ext cx="383637" cy="419676"/>
            <a:chOff x="8707927" y="2686951"/>
            <a:chExt cx="784730" cy="89194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B3D51EB-955A-AA88-40D9-9732626EF247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98C017F-568D-1F22-AEC5-1CA3CB9AFA63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9BF0158-F0B9-5800-CFA4-334F8D30122B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187AEEC-1A7B-031E-AD8A-6C44071E827F}"/>
                </a:ext>
              </a:extLst>
            </p:cNvPr>
            <p:cNvCxnSpPr>
              <a:cxnSpLocks/>
              <a:endCxn id="7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32C05A8-15A3-4890-AD3D-EFF792DAC425}"/>
                </a:ext>
              </a:extLst>
            </p:cNvPr>
            <p:cNvCxnSpPr>
              <a:cxnSpLocks/>
              <a:endCxn id="7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48F1EFE-F97D-125C-9C57-13022ADE1411}"/>
              </a:ext>
            </a:extLst>
          </p:cNvPr>
          <p:cNvGrpSpPr/>
          <p:nvPr/>
        </p:nvGrpSpPr>
        <p:grpSpPr>
          <a:xfrm rot="2284575">
            <a:off x="5327290" y="3632326"/>
            <a:ext cx="383637" cy="419676"/>
            <a:chOff x="8707927" y="2686951"/>
            <a:chExt cx="784730" cy="89194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B9D6FA8-D2DE-4C55-3742-4C088ED2FEEE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32F9D89-8B7C-AE3E-76B9-3008DE221F55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879A155-7BBC-91E1-F13B-0F0986B0BBE0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745526F-D50E-95AB-E4EF-322C16CC9D44}"/>
                </a:ext>
              </a:extLst>
            </p:cNvPr>
            <p:cNvCxnSpPr>
              <a:cxnSpLocks/>
              <a:endCxn id="45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E954CD1-7F9E-2E6C-BB63-6B4630D37329}"/>
                </a:ext>
              </a:extLst>
            </p:cNvPr>
            <p:cNvCxnSpPr>
              <a:cxnSpLocks/>
              <a:endCxn id="45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5AFB9F4-BA7E-BFAC-0A67-C81B96EFA0E2}"/>
              </a:ext>
            </a:extLst>
          </p:cNvPr>
          <p:cNvGrpSpPr/>
          <p:nvPr/>
        </p:nvGrpSpPr>
        <p:grpSpPr>
          <a:xfrm rot="2284575">
            <a:off x="6120376" y="3792903"/>
            <a:ext cx="383637" cy="297502"/>
            <a:chOff x="8707927" y="2686951"/>
            <a:chExt cx="784730" cy="632287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84013D3-09AC-449C-43BD-CCFD98BCF02F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E4F514F-07A2-087C-7E79-FB34015A1B78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EEBEF93-CCAA-1DA4-5D26-E78117BB3CD4}"/>
                </a:ext>
              </a:extLst>
            </p:cNvPr>
            <p:cNvCxnSpPr>
              <a:cxnSpLocks/>
              <a:endCxn id="50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F51FD97-9911-D6DD-EB68-2A1D4DBE7A9C}"/>
              </a:ext>
            </a:extLst>
          </p:cNvPr>
          <p:cNvGrpSpPr/>
          <p:nvPr/>
        </p:nvGrpSpPr>
        <p:grpSpPr>
          <a:xfrm rot="9552290">
            <a:off x="5293046" y="3100792"/>
            <a:ext cx="383637" cy="297502"/>
            <a:chOff x="8707927" y="2686951"/>
            <a:chExt cx="784730" cy="632287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8F78D3A-1C5A-6A66-3AE1-8DBC63A15956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F61175C-F344-0451-91D7-0C8CA0774657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9A92E64-4F22-0BBB-DD09-874BEFE19130}"/>
                </a:ext>
              </a:extLst>
            </p:cNvPr>
            <p:cNvCxnSpPr>
              <a:cxnSpLocks/>
              <a:endCxn id="54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41C67E5-3BCD-DA04-8045-B0D576F2A11B}"/>
              </a:ext>
            </a:extLst>
          </p:cNvPr>
          <p:cNvSpPr txBox="1"/>
          <p:nvPr/>
        </p:nvSpPr>
        <p:spPr>
          <a:xfrm>
            <a:off x="3689859" y="3303739"/>
            <a:ext cx="86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ranklin Gothic Medium" panose="020B0603020102020204" pitchFamily="34" charset="0"/>
              </a:rPr>
              <a:t>NO</a:t>
            </a:r>
            <a:r>
              <a:rPr lang="en-US" sz="2800" baseline="-25000" dirty="0">
                <a:latin typeface="Franklin Gothic Medium" panose="020B0603020102020204" pitchFamily="34" charset="0"/>
              </a:rPr>
              <a:t>x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D3DC696-9564-D880-969E-35165FCB8BD5}"/>
              </a:ext>
            </a:extLst>
          </p:cNvPr>
          <p:cNvCxnSpPr>
            <a:cxnSpLocks/>
          </p:cNvCxnSpPr>
          <p:nvPr/>
        </p:nvCxnSpPr>
        <p:spPr>
          <a:xfrm flipH="1">
            <a:off x="3675371" y="3894413"/>
            <a:ext cx="86740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BD09704-5AD3-CBA6-59FF-77218C1A8F38}"/>
              </a:ext>
            </a:extLst>
          </p:cNvPr>
          <p:cNvCxnSpPr>
            <a:cxnSpLocks/>
          </p:cNvCxnSpPr>
          <p:nvPr/>
        </p:nvCxnSpPr>
        <p:spPr>
          <a:xfrm flipH="1">
            <a:off x="3675742" y="3285976"/>
            <a:ext cx="867409" cy="0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6BF5C9E-3E44-23C9-AFFE-38380C1286F1}"/>
              </a:ext>
            </a:extLst>
          </p:cNvPr>
          <p:cNvCxnSpPr>
            <a:cxnSpLocks/>
          </p:cNvCxnSpPr>
          <p:nvPr/>
        </p:nvCxnSpPr>
        <p:spPr>
          <a:xfrm>
            <a:off x="4539215" y="3257782"/>
            <a:ext cx="3565" cy="666548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1445C3C-5C0C-6549-7175-CE7406C0244C}"/>
              </a:ext>
            </a:extLst>
          </p:cNvPr>
          <p:cNvCxnSpPr>
            <a:cxnSpLocks/>
          </p:cNvCxnSpPr>
          <p:nvPr/>
        </p:nvCxnSpPr>
        <p:spPr>
          <a:xfrm>
            <a:off x="3685024" y="3257782"/>
            <a:ext cx="0" cy="6665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579AD02-86F8-D8CD-1125-80A0E1EFE56C}"/>
              </a:ext>
            </a:extLst>
          </p:cNvPr>
          <p:cNvCxnSpPr/>
          <p:nvPr/>
        </p:nvCxnSpPr>
        <p:spPr>
          <a:xfrm>
            <a:off x="237744" y="6583680"/>
            <a:ext cx="1176832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8F2EE377-F688-9C27-FC95-D686B9F9EB57}"/>
              </a:ext>
            </a:extLst>
          </p:cNvPr>
          <p:cNvSpPr txBox="1"/>
          <p:nvPr/>
        </p:nvSpPr>
        <p:spPr>
          <a:xfrm>
            <a:off x="230998" y="2736502"/>
            <a:ext cx="32815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Franklin Gothic Book" panose="020B0503020102020204" pitchFamily="34" charset="0"/>
              </a:rPr>
              <a:t>How is this type of plume different from other cases?</a:t>
            </a:r>
          </a:p>
        </p:txBody>
      </p:sp>
      <p:pic>
        <p:nvPicPr>
          <p:cNvPr id="8" name="Picture 7" descr="A map of a desert&#10;&#10;Description automatically generated">
            <a:extLst>
              <a:ext uri="{FF2B5EF4-FFF2-40B4-BE49-F238E27FC236}">
                <a16:creationId xmlns:a16="http://schemas.microsoft.com/office/drawing/2014/main" id="{3B4C115C-89A2-D099-2437-554706CB6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6202" y="2825292"/>
            <a:ext cx="4382100" cy="18681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4F116D-7585-EA91-B291-AF0A51BEF587}"/>
              </a:ext>
            </a:extLst>
          </p:cNvPr>
          <p:cNvSpPr txBox="1"/>
          <p:nvPr/>
        </p:nvSpPr>
        <p:spPr>
          <a:xfrm>
            <a:off x="7436973" y="2176696"/>
            <a:ext cx="4382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latin typeface="Franklin Gothic Book" panose="020B0503020102020204" pitchFamily="34" charset="0"/>
              </a:rPr>
              <a:t>Natural gas leak (e.g. </a:t>
            </a:r>
            <a:r>
              <a:rPr lang="en-US" sz="1800" b="1" dirty="0" err="1">
                <a:latin typeface="Franklin Gothic Book" panose="020B0503020102020204" pitchFamily="34" charset="0"/>
              </a:rPr>
              <a:t>Watine-Guiu</a:t>
            </a:r>
            <a:r>
              <a:rPr lang="en-US" sz="1800" b="1" dirty="0">
                <a:latin typeface="Franklin Gothic Book" panose="020B0503020102020204" pitchFamily="34" charset="0"/>
              </a:rPr>
              <a:t> et al. 2024)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0D5DA8-5903-B339-F74D-3E8724160623}"/>
              </a:ext>
            </a:extLst>
          </p:cNvPr>
          <p:cNvSpPr txBox="1"/>
          <p:nvPr/>
        </p:nvSpPr>
        <p:spPr>
          <a:xfrm>
            <a:off x="7436973" y="107054"/>
            <a:ext cx="4382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latin typeface="Franklin Gothic Book" panose="020B0503020102020204" pitchFamily="34" charset="0"/>
              </a:rPr>
              <a:t>Power plant (e.g. </a:t>
            </a:r>
            <a:r>
              <a:rPr lang="en-US" sz="1800" b="1" dirty="0" err="1">
                <a:latin typeface="Franklin Gothic Book" panose="020B0503020102020204" pitchFamily="34" charset="0"/>
              </a:rPr>
              <a:t>Beirle</a:t>
            </a:r>
            <a:r>
              <a:rPr lang="en-US" sz="1800" b="1" dirty="0">
                <a:latin typeface="Franklin Gothic Book" panose="020B0503020102020204" pitchFamily="34" charset="0"/>
              </a:rPr>
              <a:t> et </a:t>
            </a:r>
            <a:r>
              <a:rPr lang="en-US" b="1" dirty="0">
                <a:latin typeface="Franklin Gothic Book" panose="020B0503020102020204" pitchFamily="34" charset="0"/>
              </a:rPr>
              <a:t>al.</a:t>
            </a:r>
            <a:r>
              <a:rPr lang="en-US" sz="1800" b="1" dirty="0">
                <a:latin typeface="Franklin Gothic Book" panose="020B0503020102020204" pitchFamily="34" charset="0"/>
              </a:rPr>
              <a:t> 2019)</a:t>
            </a:r>
          </a:p>
        </p:txBody>
      </p:sp>
      <p:pic>
        <p:nvPicPr>
          <p:cNvPr id="63" name="Picture 62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F21CE2BC-567F-0DEF-84C8-DFB2659042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4653" y="603858"/>
            <a:ext cx="4382100" cy="155702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81A200C9-8867-3932-1FC0-97D929CE44B0}"/>
              </a:ext>
            </a:extLst>
          </p:cNvPr>
          <p:cNvSpPr txBox="1"/>
          <p:nvPr/>
        </p:nvSpPr>
        <p:spPr>
          <a:xfrm>
            <a:off x="7436973" y="4609364"/>
            <a:ext cx="4382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latin typeface="Franklin Gothic Book" panose="020B0503020102020204" pitchFamily="34" charset="0"/>
              </a:rPr>
              <a:t>Fire (e.g. Jin et </a:t>
            </a:r>
            <a:r>
              <a:rPr lang="en-US" b="1" dirty="0">
                <a:latin typeface="Franklin Gothic Book" panose="020B0503020102020204" pitchFamily="34" charset="0"/>
              </a:rPr>
              <a:t>al.</a:t>
            </a:r>
            <a:r>
              <a:rPr lang="en-US" sz="1800" b="1" dirty="0">
                <a:latin typeface="Franklin Gothic Book" panose="020B0503020102020204" pitchFamily="34" charset="0"/>
              </a:rPr>
              <a:t> 2021)</a:t>
            </a:r>
          </a:p>
        </p:txBody>
      </p:sp>
      <p:pic>
        <p:nvPicPr>
          <p:cNvPr id="66" name="Picture 65" descr="A comparison of images of a gas filter&#10;&#10;Description automatically generated with medium confidence">
            <a:extLst>
              <a:ext uri="{FF2B5EF4-FFF2-40B4-BE49-F238E27FC236}">
                <a16:creationId xmlns:a16="http://schemas.microsoft.com/office/drawing/2014/main" id="{BB24A68F-216F-1533-9CAB-10E5621A4F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9167" y="5156612"/>
            <a:ext cx="4733071" cy="12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97D52-BF74-43AB-8867-21D621C6C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0B5BF2C3-276B-2032-07A1-6E62F4A9AF52}"/>
              </a:ext>
            </a:extLst>
          </p:cNvPr>
          <p:cNvSpPr/>
          <p:nvPr/>
        </p:nvSpPr>
        <p:spPr>
          <a:xfrm rot="5400000">
            <a:off x="3706532" y="3347876"/>
            <a:ext cx="4281219" cy="2452806"/>
          </a:xfrm>
          <a:prstGeom prst="cloud">
            <a:avLst/>
          </a:prstGeom>
          <a:gradFill flip="none" rotWithShape="1">
            <a:gsLst>
              <a:gs pos="78000">
                <a:srgbClr val="E3E3E3">
                  <a:alpha val="75000"/>
                </a:srgbClr>
              </a:gs>
              <a:gs pos="70000">
                <a:srgbClr val="D3D3D3"/>
              </a:gs>
              <a:gs pos="52000">
                <a:srgbClr val="A8A8A8"/>
              </a:gs>
              <a:gs pos="96000">
                <a:schemeClr val="bg1">
                  <a:lumMod val="97000"/>
                  <a:alpha val="50000"/>
                </a:schemeClr>
              </a:gs>
              <a:gs pos="32000">
                <a:srgbClr val="666666"/>
              </a:gs>
              <a:gs pos="0">
                <a:schemeClr val="bg2">
                  <a:lumMod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86">
            <a:extLst>
              <a:ext uri="{FF2B5EF4-FFF2-40B4-BE49-F238E27FC236}">
                <a16:creationId xmlns:a16="http://schemas.microsoft.com/office/drawing/2014/main" id="{CF818F0E-100A-2891-A6A9-9ECB8DBABCA5}"/>
              </a:ext>
            </a:extLst>
          </p:cNvPr>
          <p:cNvSpPr>
            <a:spLocks/>
          </p:cNvSpPr>
          <p:nvPr/>
        </p:nvSpPr>
        <p:spPr>
          <a:xfrm>
            <a:off x="4471531" y="2433669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19" name="Rectangle 86">
            <a:extLst>
              <a:ext uri="{FF2B5EF4-FFF2-40B4-BE49-F238E27FC236}">
                <a16:creationId xmlns:a16="http://schemas.microsoft.com/office/drawing/2014/main" id="{2DF5D034-1BB3-627D-6BE8-8A49D9889380}"/>
              </a:ext>
            </a:extLst>
          </p:cNvPr>
          <p:cNvSpPr>
            <a:spLocks/>
          </p:cNvSpPr>
          <p:nvPr/>
        </p:nvSpPr>
        <p:spPr>
          <a:xfrm>
            <a:off x="4839831" y="2431637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0" name="Rectangle 86">
            <a:extLst>
              <a:ext uri="{FF2B5EF4-FFF2-40B4-BE49-F238E27FC236}">
                <a16:creationId xmlns:a16="http://schemas.microsoft.com/office/drawing/2014/main" id="{5CBA4EA6-5FFE-445E-F75B-25C28463BCFE}"/>
              </a:ext>
            </a:extLst>
          </p:cNvPr>
          <p:cNvSpPr>
            <a:spLocks/>
          </p:cNvSpPr>
          <p:nvPr/>
        </p:nvSpPr>
        <p:spPr>
          <a:xfrm>
            <a:off x="5208131" y="242733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1" name="Rectangle 86">
            <a:extLst>
              <a:ext uri="{FF2B5EF4-FFF2-40B4-BE49-F238E27FC236}">
                <a16:creationId xmlns:a16="http://schemas.microsoft.com/office/drawing/2014/main" id="{2735DA2E-0C66-729B-2CAD-350EEDA53752}"/>
              </a:ext>
            </a:extLst>
          </p:cNvPr>
          <p:cNvSpPr>
            <a:spLocks/>
          </p:cNvSpPr>
          <p:nvPr/>
        </p:nvSpPr>
        <p:spPr>
          <a:xfrm>
            <a:off x="5573861" y="2424422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2" name="Rectangle 86">
            <a:extLst>
              <a:ext uri="{FF2B5EF4-FFF2-40B4-BE49-F238E27FC236}">
                <a16:creationId xmlns:a16="http://schemas.microsoft.com/office/drawing/2014/main" id="{14542DE4-6600-785B-7A97-E14B788053BD}"/>
              </a:ext>
            </a:extLst>
          </p:cNvPr>
          <p:cNvSpPr>
            <a:spLocks/>
          </p:cNvSpPr>
          <p:nvPr/>
        </p:nvSpPr>
        <p:spPr>
          <a:xfrm>
            <a:off x="5942161" y="242239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3" name="Rectangle 86">
            <a:extLst>
              <a:ext uri="{FF2B5EF4-FFF2-40B4-BE49-F238E27FC236}">
                <a16:creationId xmlns:a16="http://schemas.microsoft.com/office/drawing/2014/main" id="{6A10229D-4B68-43F7-5F18-0CDD2311CCEE}"/>
              </a:ext>
            </a:extLst>
          </p:cNvPr>
          <p:cNvSpPr>
            <a:spLocks/>
          </p:cNvSpPr>
          <p:nvPr/>
        </p:nvSpPr>
        <p:spPr>
          <a:xfrm>
            <a:off x="6310461" y="241808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4" name="Rectangle 86">
            <a:extLst>
              <a:ext uri="{FF2B5EF4-FFF2-40B4-BE49-F238E27FC236}">
                <a16:creationId xmlns:a16="http://schemas.microsoft.com/office/drawing/2014/main" id="{A41FB51C-26F2-E9A9-E023-8BA578091632}"/>
              </a:ext>
            </a:extLst>
          </p:cNvPr>
          <p:cNvSpPr>
            <a:spLocks/>
          </p:cNvSpPr>
          <p:nvPr/>
        </p:nvSpPr>
        <p:spPr>
          <a:xfrm>
            <a:off x="4568269" y="2260827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5" name="Rectangle 86">
            <a:extLst>
              <a:ext uri="{FF2B5EF4-FFF2-40B4-BE49-F238E27FC236}">
                <a16:creationId xmlns:a16="http://schemas.microsoft.com/office/drawing/2014/main" id="{6D5E32C9-1252-39CF-2A94-DD0A591CD063}"/>
              </a:ext>
            </a:extLst>
          </p:cNvPr>
          <p:cNvSpPr>
            <a:spLocks/>
          </p:cNvSpPr>
          <p:nvPr/>
        </p:nvSpPr>
        <p:spPr>
          <a:xfrm>
            <a:off x="4936569" y="2258795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6" name="Rectangle 86">
            <a:extLst>
              <a:ext uri="{FF2B5EF4-FFF2-40B4-BE49-F238E27FC236}">
                <a16:creationId xmlns:a16="http://schemas.microsoft.com/office/drawing/2014/main" id="{FAE8CFA0-44E9-609D-AAAD-EE78C1A34E82}"/>
              </a:ext>
            </a:extLst>
          </p:cNvPr>
          <p:cNvSpPr>
            <a:spLocks/>
          </p:cNvSpPr>
          <p:nvPr/>
        </p:nvSpPr>
        <p:spPr>
          <a:xfrm>
            <a:off x="5304869" y="225448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7" name="Rectangle 86">
            <a:extLst>
              <a:ext uri="{FF2B5EF4-FFF2-40B4-BE49-F238E27FC236}">
                <a16:creationId xmlns:a16="http://schemas.microsoft.com/office/drawing/2014/main" id="{4B6FD914-A5F2-8119-057B-E792291D38F9}"/>
              </a:ext>
            </a:extLst>
          </p:cNvPr>
          <p:cNvSpPr>
            <a:spLocks/>
          </p:cNvSpPr>
          <p:nvPr/>
        </p:nvSpPr>
        <p:spPr>
          <a:xfrm>
            <a:off x="5670599" y="225158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8" name="Rectangle 86">
            <a:extLst>
              <a:ext uri="{FF2B5EF4-FFF2-40B4-BE49-F238E27FC236}">
                <a16:creationId xmlns:a16="http://schemas.microsoft.com/office/drawing/2014/main" id="{5CE91981-3B45-6E82-A5A1-CB0FE2FE1C78}"/>
              </a:ext>
            </a:extLst>
          </p:cNvPr>
          <p:cNvSpPr>
            <a:spLocks/>
          </p:cNvSpPr>
          <p:nvPr/>
        </p:nvSpPr>
        <p:spPr>
          <a:xfrm>
            <a:off x="6038899" y="224954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9" name="Rectangle 86">
            <a:extLst>
              <a:ext uri="{FF2B5EF4-FFF2-40B4-BE49-F238E27FC236}">
                <a16:creationId xmlns:a16="http://schemas.microsoft.com/office/drawing/2014/main" id="{4E7B7209-62A0-5377-6D3A-87C3D5F9D265}"/>
              </a:ext>
            </a:extLst>
          </p:cNvPr>
          <p:cNvSpPr>
            <a:spLocks/>
          </p:cNvSpPr>
          <p:nvPr/>
        </p:nvSpPr>
        <p:spPr>
          <a:xfrm>
            <a:off x="6407199" y="224524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0" name="Rectangle 86">
            <a:extLst>
              <a:ext uri="{FF2B5EF4-FFF2-40B4-BE49-F238E27FC236}">
                <a16:creationId xmlns:a16="http://schemas.microsoft.com/office/drawing/2014/main" id="{B9C36C4B-D483-8814-3026-6C537F2A0C1E}"/>
              </a:ext>
            </a:extLst>
          </p:cNvPr>
          <p:cNvSpPr>
            <a:spLocks/>
          </p:cNvSpPr>
          <p:nvPr/>
        </p:nvSpPr>
        <p:spPr>
          <a:xfrm>
            <a:off x="4657998" y="2091885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1" name="Rectangle 86">
            <a:extLst>
              <a:ext uri="{FF2B5EF4-FFF2-40B4-BE49-F238E27FC236}">
                <a16:creationId xmlns:a16="http://schemas.microsoft.com/office/drawing/2014/main" id="{97D30486-43B7-B6EE-BDE0-B7DA26646BC0}"/>
              </a:ext>
            </a:extLst>
          </p:cNvPr>
          <p:cNvSpPr>
            <a:spLocks/>
          </p:cNvSpPr>
          <p:nvPr/>
        </p:nvSpPr>
        <p:spPr>
          <a:xfrm>
            <a:off x="5026298" y="208985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2" name="Rectangle 86">
            <a:extLst>
              <a:ext uri="{FF2B5EF4-FFF2-40B4-BE49-F238E27FC236}">
                <a16:creationId xmlns:a16="http://schemas.microsoft.com/office/drawing/2014/main" id="{3F4DB63F-E330-2BA0-CE94-14315AB7C552}"/>
              </a:ext>
            </a:extLst>
          </p:cNvPr>
          <p:cNvSpPr>
            <a:spLocks/>
          </p:cNvSpPr>
          <p:nvPr/>
        </p:nvSpPr>
        <p:spPr>
          <a:xfrm>
            <a:off x="5394598" y="2085546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3" name="Rectangle 86">
            <a:extLst>
              <a:ext uri="{FF2B5EF4-FFF2-40B4-BE49-F238E27FC236}">
                <a16:creationId xmlns:a16="http://schemas.microsoft.com/office/drawing/2014/main" id="{7E559744-3491-5184-485D-D30064B69E18}"/>
              </a:ext>
            </a:extLst>
          </p:cNvPr>
          <p:cNvSpPr>
            <a:spLocks/>
          </p:cNvSpPr>
          <p:nvPr/>
        </p:nvSpPr>
        <p:spPr>
          <a:xfrm>
            <a:off x="5760328" y="208263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4" name="Rectangle 86">
            <a:extLst>
              <a:ext uri="{FF2B5EF4-FFF2-40B4-BE49-F238E27FC236}">
                <a16:creationId xmlns:a16="http://schemas.microsoft.com/office/drawing/2014/main" id="{3931CA80-D981-DD80-BF37-E3949188F059}"/>
              </a:ext>
            </a:extLst>
          </p:cNvPr>
          <p:cNvSpPr>
            <a:spLocks/>
          </p:cNvSpPr>
          <p:nvPr/>
        </p:nvSpPr>
        <p:spPr>
          <a:xfrm>
            <a:off x="6128628" y="2080606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5" name="Rectangle 86">
            <a:extLst>
              <a:ext uri="{FF2B5EF4-FFF2-40B4-BE49-F238E27FC236}">
                <a16:creationId xmlns:a16="http://schemas.microsoft.com/office/drawing/2014/main" id="{58D7A312-D91E-6B43-F8FA-D425E8E28FD6}"/>
              </a:ext>
            </a:extLst>
          </p:cNvPr>
          <p:cNvSpPr>
            <a:spLocks/>
          </p:cNvSpPr>
          <p:nvPr/>
        </p:nvSpPr>
        <p:spPr>
          <a:xfrm>
            <a:off x="6496928" y="208290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6" name="Rectangle 86">
            <a:extLst>
              <a:ext uri="{FF2B5EF4-FFF2-40B4-BE49-F238E27FC236}">
                <a16:creationId xmlns:a16="http://schemas.microsoft.com/office/drawing/2014/main" id="{679B478E-90A0-AEAF-E569-75135171CF99}"/>
              </a:ext>
            </a:extLst>
          </p:cNvPr>
          <p:cNvSpPr>
            <a:spLocks/>
          </p:cNvSpPr>
          <p:nvPr/>
        </p:nvSpPr>
        <p:spPr>
          <a:xfrm>
            <a:off x="4748943" y="192100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7" name="Rectangle 86">
            <a:extLst>
              <a:ext uri="{FF2B5EF4-FFF2-40B4-BE49-F238E27FC236}">
                <a16:creationId xmlns:a16="http://schemas.microsoft.com/office/drawing/2014/main" id="{8FAFF286-78A5-67CA-F3D4-49F8112F4C3C}"/>
              </a:ext>
            </a:extLst>
          </p:cNvPr>
          <p:cNvSpPr>
            <a:spLocks/>
          </p:cNvSpPr>
          <p:nvPr/>
        </p:nvSpPr>
        <p:spPr>
          <a:xfrm>
            <a:off x="5117243" y="191896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8" name="Rectangle 86">
            <a:extLst>
              <a:ext uri="{FF2B5EF4-FFF2-40B4-BE49-F238E27FC236}">
                <a16:creationId xmlns:a16="http://schemas.microsoft.com/office/drawing/2014/main" id="{0464D52C-AE28-4DC0-6849-7430F76A5D37}"/>
              </a:ext>
            </a:extLst>
          </p:cNvPr>
          <p:cNvSpPr>
            <a:spLocks/>
          </p:cNvSpPr>
          <p:nvPr/>
        </p:nvSpPr>
        <p:spPr>
          <a:xfrm>
            <a:off x="5485543" y="1917962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9" name="Rectangle 86">
            <a:extLst>
              <a:ext uri="{FF2B5EF4-FFF2-40B4-BE49-F238E27FC236}">
                <a16:creationId xmlns:a16="http://schemas.microsoft.com/office/drawing/2014/main" id="{B4B64AF3-EFC2-C9D4-F38F-334A90F88BAC}"/>
              </a:ext>
            </a:extLst>
          </p:cNvPr>
          <p:cNvSpPr>
            <a:spLocks/>
          </p:cNvSpPr>
          <p:nvPr/>
        </p:nvSpPr>
        <p:spPr>
          <a:xfrm>
            <a:off x="5851273" y="191175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40" name="Rectangle 86">
            <a:extLst>
              <a:ext uri="{FF2B5EF4-FFF2-40B4-BE49-F238E27FC236}">
                <a16:creationId xmlns:a16="http://schemas.microsoft.com/office/drawing/2014/main" id="{836AD71A-F80F-E715-16E1-2470A4D1896E}"/>
              </a:ext>
            </a:extLst>
          </p:cNvPr>
          <p:cNvSpPr>
            <a:spLocks/>
          </p:cNvSpPr>
          <p:nvPr/>
        </p:nvSpPr>
        <p:spPr>
          <a:xfrm>
            <a:off x="6219573" y="190972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41" name="Rectangle 86">
            <a:extLst>
              <a:ext uri="{FF2B5EF4-FFF2-40B4-BE49-F238E27FC236}">
                <a16:creationId xmlns:a16="http://schemas.microsoft.com/office/drawing/2014/main" id="{0207DFE8-2728-D841-3388-DCEE58E5AF66}"/>
              </a:ext>
            </a:extLst>
          </p:cNvPr>
          <p:cNvSpPr>
            <a:spLocks/>
          </p:cNvSpPr>
          <p:nvPr/>
        </p:nvSpPr>
        <p:spPr>
          <a:xfrm>
            <a:off x="6583671" y="191416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EEFC179-29F2-97FF-04E1-AD7C8F8E1B65}"/>
              </a:ext>
            </a:extLst>
          </p:cNvPr>
          <p:cNvGrpSpPr/>
          <p:nvPr/>
        </p:nvGrpSpPr>
        <p:grpSpPr>
          <a:xfrm>
            <a:off x="4831283" y="30135"/>
            <a:ext cx="1833186" cy="1530160"/>
            <a:chOff x="6951995" y="90167"/>
            <a:chExt cx="2956956" cy="2468170"/>
          </a:xfrm>
        </p:grpSpPr>
        <p:pic>
          <p:nvPicPr>
            <p:cNvPr id="43" name="Graphic 42" descr="Satellite outline">
              <a:extLst>
                <a:ext uri="{FF2B5EF4-FFF2-40B4-BE49-F238E27FC236}">
                  <a16:creationId xmlns:a16="http://schemas.microsoft.com/office/drawing/2014/main" id="{7AF1FE46-DA7B-7C2C-DFB4-AB1E5146E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8875908">
              <a:off x="7811364" y="90167"/>
              <a:ext cx="1238219" cy="1238219"/>
            </a:xfrm>
            <a:prstGeom prst="rect">
              <a:avLst/>
            </a:prstGeom>
          </p:spPr>
        </p:pic>
        <p:sp>
          <p:nvSpPr>
            <p:cNvPr id="44" name="Triangle 43">
              <a:extLst>
                <a:ext uri="{FF2B5EF4-FFF2-40B4-BE49-F238E27FC236}">
                  <a16:creationId xmlns:a16="http://schemas.microsoft.com/office/drawing/2014/main" id="{5ECA8313-808B-8A18-FA22-0DD9655F83F4}"/>
                </a:ext>
              </a:extLst>
            </p:cNvPr>
            <p:cNvSpPr/>
            <p:nvPr/>
          </p:nvSpPr>
          <p:spPr>
            <a:xfrm>
              <a:off x="6951995" y="1406141"/>
              <a:ext cx="2956956" cy="1152196"/>
            </a:xfrm>
            <a:prstGeom prst="triangle">
              <a:avLst/>
            </a:prstGeom>
            <a:gradFill flip="none" rotWithShape="1">
              <a:gsLst>
                <a:gs pos="72000">
                  <a:srgbClr val="E3DFA5">
                    <a:alpha val="24600"/>
                  </a:srgbClr>
                </a:gs>
                <a:gs pos="52000">
                  <a:srgbClr val="E3DFA5">
                    <a:alpha val="49000"/>
                  </a:srgbClr>
                </a:gs>
                <a:gs pos="31000">
                  <a:srgbClr val="E3DFA5">
                    <a:alpha val="75184"/>
                  </a:srgbClr>
                </a:gs>
                <a:gs pos="96000">
                  <a:schemeClr val="bg1">
                    <a:lumMod val="97000"/>
                    <a:alpha val="50000"/>
                  </a:schemeClr>
                </a:gs>
                <a:gs pos="0">
                  <a:srgbClr val="E3DFA5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39694DA-DAD4-765E-66C1-5080FAFF7667}"/>
              </a:ext>
            </a:extLst>
          </p:cNvPr>
          <p:cNvGrpSpPr/>
          <p:nvPr/>
        </p:nvGrpSpPr>
        <p:grpSpPr>
          <a:xfrm>
            <a:off x="5921275" y="3218170"/>
            <a:ext cx="383637" cy="419676"/>
            <a:chOff x="8707927" y="2686951"/>
            <a:chExt cx="784730" cy="89194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49ACCE7-DCAF-F377-9814-EC99459CB66A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9ECCACC-0ACB-0E8E-B0B1-2A2EBE21BDF4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FFFB771-2797-D3A5-9782-9E960CFF6AA0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3B9FE5-1832-B023-5AF5-7B6E6CFDF41A}"/>
                </a:ext>
              </a:extLst>
            </p:cNvPr>
            <p:cNvCxnSpPr>
              <a:cxnSpLocks/>
              <a:endCxn id="7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57C65C1-9F45-0A9D-7E4A-D519D3A4B735}"/>
                </a:ext>
              </a:extLst>
            </p:cNvPr>
            <p:cNvCxnSpPr>
              <a:cxnSpLocks/>
              <a:endCxn id="7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A5CC7BF-F2CA-BF6E-BEC5-BC9CAB7E747C}"/>
              </a:ext>
            </a:extLst>
          </p:cNvPr>
          <p:cNvGrpSpPr/>
          <p:nvPr/>
        </p:nvGrpSpPr>
        <p:grpSpPr>
          <a:xfrm rot="2284575">
            <a:off x="5327290" y="3632326"/>
            <a:ext cx="383637" cy="419676"/>
            <a:chOff x="8707927" y="2686951"/>
            <a:chExt cx="784730" cy="89194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FA761B0-BA38-CBBF-27DD-4FD013FB7211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260AA62-771D-2498-3FD1-8155F383E661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8C4EA0A-7A36-9212-2CB0-40D785B2B44A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2DD498D-70FE-BC2A-7ABE-59D26654447D}"/>
                </a:ext>
              </a:extLst>
            </p:cNvPr>
            <p:cNvCxnSpPr>
              <a:cxnSpLocks/>
              <a:endCxn id="45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FC47614-9DB5-0312-D044-151DD0F3E533}"/>
                </a:ext>
              </a:extLst>
            </p:cNvPr>
            <p:cNvCxnSpPr>
              <a:cxnSpLocks/>
              <a:endCxn id="45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4B41B75-DBDE-57CE-107A-BDAD6EFB210B}"/>
              </a:ext>
            </a:extLst>
          </p:cNvPr>
          <p:cNvGrpSpPr/>
          <p:nvPr/>
        </p:nvGrpSpPr>
        <p:grpSpPr>
          <a:xfrm rot="2284575">
            <a:off x="6120376" y="3792903"/>
            <a:ext cx="383637" cy="297502"/>
            <a:chOff x="8707927" y="2686951"/>
            <a:chExt cx="784730" cy="632287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5CF4826-59C2-6659-C235-0CF99AB937BB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45976D0-BF64-D15D-24D8-E915BC29E19B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4A560B7-BEEE-9381-7437-21597AF9ED98}"/>
                </a:ext>
              </a:extLst>
            </p:cNvPr>
            <p:cNvCxnSpPr>
              <a:cxnSpLocks/>
              <a:endCxn id="50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9AF3483-4CE6-FAA3-8EC6-9197503FE372}"/>
              </a:ext>
            </a:extLst>
          </p:cNvPr>
          <p:cNvGrpSpPr/>
          <p:nvPr/>
        </p:nvGrpSpPr>
        <p:grpSpPr>
          <a:xfrm rot="9552290">
            <a:off x="5293046" y="3100792"/>
            <a:ext cx="383637" cy="297502"/>
            <a:chOff x="8707927" y="2686951"/>
            <a:chExt cx="784730" cy="632287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4E23BD4-3458-0931-ADD3-FC2D7AEA2B1D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031EF53-DA44-EFAF-5B65-497FA879D5AB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FB786D9-461A-8B25-6062-9D16ED11B740}"/>
                </a:ext>
              </a:extLst>
            </p:cNvPr>
            <p:cNvCxnSpPr>
              <a:cxnSpLocks/>
              <a:endCxn id="54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9FE4EBC-D8EA-B6F1-3494-66AA1AD16753}"/>
              </a:ext>
            </a:extLst>
          </p:cNvPr>
          <p:cNvSpPr txBox="1"/>
          <p:nvPr/>
        </p:nvSpPr>
        <p:spPr>
          <a:xfrm>
            <a:off x="3689859" y="3303739"/>
            <a:ext cx="86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ranklin Gothic Medium" panose="020B0603020102020204" pitchFamily="34" charset="0"/>
              </a:rPr>
              <a:t>NO</a:t>
            </a:r>
            <a:r>
              <a:rPr lang="en-US" sz="2800" baseline="-25000" dirty="0">
                <a:latin typeface="Franklin Gothic Medium" panose="020B0603020102020204" pitchFamily="34" charset="0"/>
              </a:rPr>
              <a:t>x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4BAB240-F237-BEA0-A513-2D92909B6F10}"/>
              </a:ext>
            </a:extLst>
          </p:cNvPr>
          <p:cNvCxnSpPr>
            <a:cxnSpLocks/>
          </p:cNvCxnSpPr>
          <p:nvPr/>
        </p:nvCxnSpPr>
        <p:spPr>
          <a:xfrm flipH="1">
            <a:off x="3675371" y="3894413"/>
            <a:ext cx="86740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F896358-C793-80B3-E4AA-AB65F810CC4C}"/>
              </a:ext>
            </a:extLst>
          </p:cNvPr>
          <p:cNvCxnSpPr>
            <a:cxnSpLocks/>
          </p:cNvCxnSpPr>
          <p:nvPr/>
        </p:nvCxnSpPr>
        <p:spPr>
          <a:xfrm flipH="1">
            <a:off x="3675742" y="3285976"/>
            <a:ext cx="867409" cy="0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EAD5E02-BABF-969A-6B98-C4898F598D33}"/>
              </a:ext>
            </a:extLst>
          </p:cNvPr>
          <p:cNvCxnSpPr>
            <a:cxnSpLocks/>
          </p:cNvCxnSpPr>
          <p:nvPr/>
        </p:nvCxnSpPr>
        <p:spPr>
          <a:xfrm>
            <a:off x="4539215" y="3257782"/>
            <a:ext cx="3565" cy="666548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36FC606-C32C-52BA-8114-D8956C7CE8B8}"/>
              </a:ext>
            </a:extLst>
          </p:cNvPr>
          <p:cNvCxnSpPr>
            <a:cxnSpLocks/>
          </p:cNvCxnSpPr>
          <p:nvPr/>
        </p:nvCxnSpPr>
        <p:spPr>
          <a:xfrm>
            <a:off x="3685024" y="3257782"/>
            <a:ext cx="0" cy="6665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6AFE54A-797B-FEDB-FB9C-0EE96B937025}"/>
              </a:ext>
            </a:extLst>
          </p:cNvPr>
          <p:cNvCxnSpPr/>
          <p:nvPr/>
        </p:nvCxnSpPr>
        <p:spPr>
          <a:xfrm>
            <a:off x="237744" y="6583680"/>
            <a:ext cx="1176832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7A63741-B90B-C35C-02EA-B8A22B003B97}"/>
              </a:ext>
            </a:extLst>
          </p:cNvPr>
          <p:cNvSpPr txBox="1"/>
          <p:nvPr/>
        </p:nvSpPr>
        <p:spPr>
          <a:xfrm>
            <a:off x="7379278" y="555571"/>
            <a:ext cx="4680291" cy="5037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Franklin Gothic Book" panose="020B0503020102020204" pitchFamily="34" charset="0"/>
              </a:rPr>
              <a:t>Assumptions / Observations:</a:t>
            </a:r>
          </a:p>
          <a:p>
            <a:endParaRPr lang="en-US" sz="2000" b="1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Emission time is rapid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Plume is distributed quasi-vertically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Plume only visible for a single retrieval, maybe two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Stable NO:NO</a:t>
            </a:r>
            <a:r>
              <a:rPr lang="en-US" sz="2000" baseline="-25000" dirty="0">
                <a:latin typeface="Franklin Gothic Book" panose="020B0503020102020204" pitchFamily="34" charset="0"/>
              </a:rPr>
              <a:t>2</a:t>
            </a:r>
            <a:r>
              <a:rPr lang="en-US" sz="2000" dirty="0">
                <a:latin typeface="Franklin Gothic Book" panose="020B0503020102020204" pitchFamily="34" charset="0"/>
              </a:rPr>
              <a:t> ratio</a:t>
            </a:r>
            <a:endParaRPr lang="en-US" sz="2000" baseline="-25000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aseline="-25000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NO</a:t>
            </a:r>
            <a:r>
              <a:rPr lang="en-US" sz="2000" baseline="-25000" dirty="0">
                <a:latin typeface="Franklin Gothic Book" panose="020B0503020102020204" pitchFamily="34" charset="0"/>
              </a:rPr>
              <a:t>x</a:t>
            </a:r>
            <a:r>
              <a:rPr lang="en-US" sz="2000" dirty="0">
                <a:latin typeface="Franklin Gothic Book" panose="020B0503020102020204" pitchFamily="34" charset="0"/>
              </a:rPr>
              <a:t> loss before observation time</a:t>
            </a:r>
            <a:endParaRPr lang="en-US" sz="2000" baseline="-25000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Franklin Gothic Book" panose="020B0503020102020204" pitchFamily="34" charset="0"/>
            </a:endParaRPr>
          </a:p>
          <a:p>
            <a:r>
              <a:rPr lang="en-US" sz="2000" b="1" dirty="0">
                <a:latin typeface="Franklin Gothic Book" panose="020B0503020102020204" pitchFamily="34" charset="0"/>
              </a:rPr>
              <a:t>We need to employ a strategy that enables plume detection and emission quantification from a single retrieval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42CA82-5D32-7AD3-97A5-4CB4ACBB3482}"/>
              </a:ext>
            </a:extLst>
          </p:cNvPr>
          <p:cNvSpPr txBox="1"/>
          <p:nvPr/>
        </p:nvSpPr>
        <p:spPr>
          <a:xfrm>
            <a:off x="230998" y="2736502"/>
            <a:ext cx="32815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Franklin Gothic Book" panose="020B0503020102020204" pitchFamily="34" charset="0"/>
              </a:rPr>
              <a:t>How is this type of plume different from other cases?</a:t>
            </a:r>
          </a:p>
        </p:txBody>
      </p:sp>
    </p:spTree>
    <p:extLst>
      <p:ext uri="{BB962C8B-B14F-4D97-AF65-F5344CB8AC3E}">
        <p14:creationId xmlns:p14="http://schemas.microsoft.com/office/powerpoint/2010/main" val="704026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0636C-4457-A0F2-F483-A8EF2C204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3E4CF00-800A-5E10-DD96-5071088E9D43}"/>
              </a:ext>
            </a:extLst>
          </p:cNvPr>
          <p:cNvSpPr txBox="1"/>
          <p:nvPr/>
        </p:nvSpPr>
        <p:spPr>
          <a:xfrm>
            <a:off x="7379278" y="555571"/>
            <a:ext cx="4680291" cy="5037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Franklin Gothic Book" panose="020B0503020102020204" pitchFamily="34" charset="0"/>
              </a:rPr>
              <a:t>Assumptions / Observations:</a:t>
            </a:r>
          </a:p>
          <a:p>
            <a:endParaRPr lang="en-US" sz="2000" b="1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Emission time is rapid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Plume is distributed quasi-vertically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Plume only visible for a single retrieval, maybe two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Stable NO:NO</a:t>
            </a:r>
            <a:r>
              <a:rPr lang="en-US" sz="2000" baseline="-25000" dirty="0">
                <a:latin typeface="Franklin Gothic Book" panose="020B0503020102020204" pitchFamily="34" charset="0"/>
              </a:rPr>
              <a:t>2</a:t>
            </a:r>
            <a:r>
              <a:rPr lang="en-US" sz="2000" dirty="0">
                <a:latin typeface="Franklin Gothic Book" panose="020B0503020102020204" pitchFamily="34" charset="0"/>
              </a:rPr>
              <a:t> ratio</a:t>
            </a:r>
            <a:endParaRPr lang="en-US" sz="2000" baseline="-25000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aseline="-25000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NO</a:t>
            </a:r>
            <a:r>
              <a:rPr lang="en-US" sz="2000" baseline="-25000" dirty="0">
                <a:latin typeface="Franklin Gothic Book" panose="020B0503020102020204" pitchFamily="34" charset="0"/>
              </a:rPr>
              <a:t>x</a:t>
            </a:r>
            <a:r>
              <a:rPr lang="en-US" sz="2000" dirty="0">
                <a:latin typeface="Franklin Gothic Book" panose="020B0503020102020204" pitchFamily="34" charset="0"/>
              </a:rPr>
              <a:t> loss before observation time</a:t>
            </a:r>
            <a:endParaRPr lang="en-US" sz="2000" baseline="-25000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Franklin Gothic Book" panose="020B0503020102020204" pitchFamily="34" charset="0"/>
            </a:endParaRPr>
          </a:p>
          <a:p>
            <a:r>
              <a:rPr lang="en-US" sz="2000" b="1" dirty="0">
                <a:latin typeface="Franklin Gothic Book" panose="020B0503020102020204" pitchFamily="34" charset="0"/>
              </a:rPr>
              <a:t>We need to employ a strategy that enables plume detection and emission quantification from a single retrieval 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722CF3E2-3D12-D5C0-D285-4F7731F9AC6D}"/>
              </a:ext>
            </a:extLst>
          </p:cNvPr>
          <p:cNvSpPr/>
          <p:nvPr/>
        </p:nvSpPr>
        <p:spPr>
          <a:xfrm rot="5400000">
            <a:off x="3706532" y="3347876"/>
            <a:ext cx="4281219" cy="2452806"/>
          </a:xfrm>
          <a:prstGeom prst="cloud">
            <a:avLst/>
          </a:prstGeom>
          <a:gradFill flip="none" rotWithShape="1">
            <a:gsLst>
              <a:gs pos="78000">
                <a:srgbClr val="E3E3E3">
                  <a:alpha val="75000"/>
                </a:srgbClr>
              </a:gs>
              <a:gs pos="70000">
                <a:srgbClr val="D3D3D3"/>
              </a:gs>
              <a:gs pos="52000">
                <a:srgbClr val="A8A8A8"/>
              </a:gs>
              <a:gs pos="96000">
                <a:schemeClr val="bg1">
                  <a:lumMod val="97000"/>
                  <a:alpha val="50000"/>
                </a:schemeClr>
              </a:gs>
              <a:gs pos="32000">
                <a:srgbClr val="666666"/>
              </a:gs>
              <a:gs pos="0">
                <a:schemeClr val="bg2">
                  <a:lumMod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86">
            <a:extLst>
              <a:ext uri="{FF2B5EF4-FFF2-40B4-BE49-F238E27FC236}">
                <a16:creationId xmlns:a16="http://schemas.microsoft.com/office/drawing/2014/main" id="{97C8F96A-E89F-91ED-6A51-01D6BCAB4860}"/>
              </a:ext>
            </a:extLst>
          </p:cNvPr>
          <p:cNvSpPr>
            <a:spLocks/>
          </p:cNvSpPr>
          <p:nvPr/>
        </p:nvSpPr>
        <p:spPr>
          <a:xfrm>
            <a:off x="4471531" y="2433669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19" name="Rectangle 86">
            <a:extLst>
              <a:ext uri="{FF2B5EF4-FFF2-40B4-BE49-F238E27FC236}">
                <a16:creationId xmlns:a16="http://schemas.microsoft.com/office/drawing/2014/main" id="{A7755EE4-A858-B9C9-2E0A-DAF61D032E6F}"/>
              </a:ext>
            </a:extLst>
          </p:cNvPr>
          <p:cNvSpPr>
            <a:spLocks/>
          </p:cNvSpPr>
          <p:nvPr/>
        </p:nvSpPr>
        <p:spPr>
          <a:xfrm>
            <a:off x="4839831" y="2431637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0" name="Rectangle 86">
            <a:extLst>
              <a:ext uri="{FF2B5EF4-FFF2-40B4-BE49-F238E27FC236}">
                <a16:creationId xmlns:a16="http://schemas.microsoft.com/office/drawing/2014/main" id="{902196C6-31F3-9708-10BC-98567F6C0DFC}"/>
              </a:ext>
            </a:extLst>
          </p:cNvPr>
          <p:cNvSpPr>
            <a:spLocks/>
          </p:cNvSpPr>
          <p:nvPr/>
        </p:nvSpPr>
        <p:spPr>
          <a:xfrm>
            <a:off x="5208131" y="242733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1" name="Rectangle 86">
            <a:extLst>
              <a:ext uri="{FF2B5EF4-FFF2-40B4-BE49-F238E27FC236}">
                <a16:creationId xmlns:a16="http://schemas.microsoft.com/office/drawing/2014/main" id="{4CB19B2F-0B8F-FD69-5C9F-2EC198EE4FB4}"/>
              </a:ext>
            </a:extLst>
          </p:cNvPr>
          <p:cNvSpPr>
            <a:spLocks/>
          </p:cNvSpPr>
          <p:nvPr/>
        </p:nvSpPr>
        <p:spPr>
          <a:xfrm>
            <a:off x="5573861" y="2424422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2" name="Rectangle 86">
            <a:extLst>
              <a:ext uri="{FF2B5EF4-FFF2-40B4-BE49-F238E27FC236}">
                <a16:creationId xmlns:a16="http://schemas.microsoft.com/office/drawing/2014/main" id="{37BD8A5B-98F3-0199-EB9E-4FAB6D1F1B6A}"/>
              </a:ext>
            </a:extLst>
          </p:cNvPr>
          <p:cNvSpPr>
            <a:spLocks/>
          </p:cNvSpPr>
          <p:nvPr/>
        </p:nvSpPr>
        <p:spPr>
          <a:xfrm>
            <a:off x="5942161" y="242239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3" name="Rectangle 86">
            <a:extLst>
              <a:ext uri="{FF2B5EF4-FFF2-40B4-BE49-F238E27FC236}">
                <a16:creationId xmlns:a16="http://schemas.microsoft.com/office/drawing/2014/main" id="{BD9F9886-8140-8C0E-969E-E376106E4B3B}"/>
              </a:ext>
            </a:extLst>
          </p:cNvPr>
          <p:cNvSpPr>
            <a:spLocks/>
          </p:cNvSpPr>
          <p:nvPr/>
        </p:nvSpPr>
        <p:spPr>
          <a:xfrm>
            <a:off x="6310461" y="241808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4" name="Rectangle 86">
            <a:extLst>
              <a:ext uri="{FF2B5EF4-FFF2-40B4-BE49-F238E27FC236}">
                <a16:creationId xmlns:a16="http://schemas.microsoft.com/office/drawing/2014/main" id="{B4B35BCE-7340-AB9E-C9A6-1329E81427DE}"/>
              </a:ext>
            </a:extLst>
          </p:cNvPr>
          <p:cNvSpPr>
            <a:spLocks/>
          </p:cNvSpPr>
          <p:nvPr/>
        </p:nvSpPr>
        <p:spPr>
          <a:xfrm>
            <a:off x="4568269" y="2260827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5" name="Rectangle 86">
            <a:extLst>
              <a:ext uri="{FF2B5EF4-FFF2-40B4-BE49-F238E27FC236}">
                <a16:creationId xmlns:a16="http://schemas.microsoft.com/office/drawing/2014/main" id="{E74DC0CB-C5BF-A9F4-C43F-DB9AA7D214A4}"/>
              </a:ext>
            </a:extLst>
          </p:cNvPr>
          <p:cNvSpPr>
            <a:spLocks/>
          </p:cNvSpPr>
          <p:nvPr/>
        </p:nvSpPr>
        <p:spPr>
          <a:xfrm>
            <a:off x="4936569" y="2258795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6" name="Rectangle 86">
            <a:extLst>
              <a:ext uri="{FF2B5EF4-FFF2-40B4-BE49-F238E27FC236}">
                <a16:creationId xmlns:a16="http://schemas.microsoft.com/office/drawing/2014/main" id="{E648ADC1-D813-7E83-E092-4086013090BD}"/>
              </a:ext>
            </a:extLst>
          </p:cNvPr>
          <p:cNvSpPr>
            <a:spLocks/>
          </p:cNvSpPr>
          <p:nvPr/>
        </p:nvSpPr>
        <p:spPr>
          <a:xfrm>
            <a:off x="5304869" y="225448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7" name="Rectangle 86">
            <a:extLst>
              <a:ext uri="{FF2B5EF4-FFF2-40B4-BE49-F238E27FC236}">
                <a16:creationId xmlns:a16="http://schemas.microsoft.com/office/drawing/2014/main" id="{EB8728C1-5A62-BC32-555A-53A7092D1D0D}"/>
              </a:ext>
            </a:extLst>
          </p:cNvPr>
          <p:cNvSpPr>
            <a:spLocks/>
          </p:cNvSpPr>
          <p:nvPr/>
        </p:nvSpPr>
        <p:spPr>
          <a:xfrm>
            <a:off x="5670599" y="225158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8" name="Rectangle 86">
            <a:extLst>
              <a:ext uri="{FF2B5EF4-FFF2-40B4-BE49-F238E27FC236}">
                <a16:creationId xmlns:a16="http://schemas.microsoft.com/office/drawing/2014/main" id="{560F7EED-2B19-B835-61DB-4EB16870AC06}"/>
              </a:ext>
            </a:extLst>
          </p:cNvPr>
          <p:cNvSpPr>
            <a:spLocks/>
          </p:cNvSpPr>
          <p:nvPr/>
        </p:nvSpPr>
        <p:spPr>
          <a:xfrm>
            <a:off x="6038899" y="224954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9" name="Rectangle 86">
            <a:extLst>
              <a:ext uri="{FF2B5EF4-FFF2-40B4-BE49-F238E27FC236}">
                <a16:creationId xmlns:a16="http://schemas.microsoft.com/office/drawing/2014/main" id="{EB40286D-B6C6-94D6-5F7A-C1BD4C4033C3}"/>
              </a:ext>
            </a:extLst>
          </p:cNvPr>
          <p:cNvSpPr>
            <a:spLocks/>
          </p:cNvSpPr>
          <p:nvPr/>
        </p:nvSpPr>
        <p:spPr>
          <a:xfrm>
            <a:off x="6407199" y="224524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0" name="Rectangle 86">
            <a:extLst>
              <a:ext uri="{FF2B5EF4-FFF2-40B4-BE49-F238E27FC236}">
                <a16:creationId xmlns:a16="http://schemas.microsoft.com/office/drawing/2014/main" id="{8ACA4864-021B-143A-0308-23618BFDABA8}"/>
              </a:ext>
            </a:extLst>
          </p:cNvPr>
          <p:cNvSpPr>
            <a:spLocks/>
          </p:cNvSpPr>
          <p:nvPr/>
        </p:nvSpPr>
        <p:spPr>
          <a:xfrm>
            <a:off x="4657998" y="2091885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1" name="Rectangle 86">
            <a:extLst>
              <a:ext uri="{FF2B5EF4-FFF2-40B4-BE49-F238E27FC236}">
                <a16:creationId xmlns:a16="http://schemas.microsoft.com/office/drawing/2014/main" id="{1558ABB4-0B87-C0F0-F3A0-CA80E0D395D0}"/>
              </a:ext>
            </a:extLst>
          </p:cNvPr>
          <p:cNvSpPr>
            <a:spLocks/>
          </p:cNvSpPr>
          <p:nvPr/>
        </p:nvSpPr>
        <p:spPr>
          <a:xfrm>
            <a:off x="5026298" y="208985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2" name="Rectangle 86">
            <a:extLst>
              <a:ext uri="{FF2B5EF4-FFF2-40B4-BE49-F238E27FC236}">
                <a16:creationId xmlns:a16="http://schemas.microsoft.com/office/drawing/2014/main" id="{EAD1D3CF-7426-670B-3AA4-0EC126BB26BC}"/>
              </a:ext>
            </a:extLst>
          </p:cNvPr>
          <p:cNvSpPr>
            <a:spLocks/>
          </p:cNvSpPr>
          <p:nvPr/>
        </p:nvSpPr>
        <p:spPr>
          <a:xfrm>
            <a:off x="5394598" y="2085546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3" name="Rectangle 86">
            <a:extLst>
              <a:ext uri="{FF2B5EF4-FFF2-40B4-BE49-F238E27FC236}">
                <a16:creationId xmlns:a16="http://schemas.microsoft.com/office/drawing/2014/main" id="{11843636-2905-00AC-8173-173ACFA9E7EA}"/>
              </a:ext>
            </a:extLst>
          </p:cNvPr>
          <p:cNvSpPr>
            <a:spLocks/>
          </p:cNvSpPr>
          <p:nvPr/>
        </p:nvSpPr>
        <p:spPr>
          <a:xfrm>
            <a:off x="5760328" y="208263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4" name="Rectangle 86">
            <a:extLst>
              <a:ext uri="{FF2B5EF4-FFF2-40B4-BE49-F238E27FC236}">
                <a16:creationId xmlns:a16="http://schemas.microsoft.com/office/drawing/2014/main" id="{5D071142-1584-CE20-69F7-03B14B99773A}"/>
              </a:ext>
            </a:extLst>
          </p:cNvPr>
          <p:cNvSpPr>
            <a:spLocks/>
          </p:cNvSpPr>
          <p:nvPr/>
        </p:nvSpPr>
        <p:spPr>
          <a:xfrm>
            <a:off x="6128628" y="2080606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5" name="Rectangle 86">
            <a:extLst>
              <a:ext uri="{FF2B5EF4-FFF2-40B4-BE49-F238E27FC236}">
                <a16:creationId xmlns:a16="http://schemas.microsoft.com/office/drawing/2014/main" id="{D18C4CF8-04B1-3D0D-401A-2C801BC6DE7B}"/>
              </a:ext>
            </a:extLst>
          </p:cNvPr>
          <p:cNvSpPr>
            <a:spLocks/>
          </p:cNvSpPr>
          <p:nvPr/>
        </p:nvSpPr>
        <p:spPr>
          <a:xfrm>
            <a:off x="6496928" y="208290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6" name="Rectangle 86">
            <a:extLst>
              <a:ext uri="{FF2B5EF4-FFF2-40B4-BE49-F238E27FC236}">
                <a16:creationId xmlns:a16="http://schemas.microsoft.com/office/drawing/2014/main" id="{EBBC7C95-9E95-AB0E-5B2F-7F35E7A80620}"/>
              </a:ext>
            </a:extLst>
          </p:cNvPr>
          <p:cNvSpPr>
            <a:spLocks/>
          </p:cNvSpPr>
          <p:nvPr/>
        </p:nvSpPr>
        <p:spPr>
          <a:xfrm>
            <a:off x="4748943" y="192100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7" name="Rectangle 86">
            <a:extLst>
              <a:ext uri="{FF2B5EF4-FFF2-40B4-BE49-F238E27FC236}">
                <a16:creationId xmlns:a16="http://schemas.microsoft.com/office/drawing/2014/main" id="{602A7802-089E-7724-CC2C-147D0BB32B00}"/>
              </a:ext>
            </a:extLst>
          </p:cNvPr>
          <p:cNvSpPr>
            <a:spLocks/>
          </p:cNvSpPr>
          <p:nvPr/>
        </p:nvSpPr>
        <p:spPr>
          <a:xfrm>
            <a:off x="5117243" y="191896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8" name="Rectangle 86">
            <a:extLst>
              <a:ext uri="{FF2B5EF4-FFF2-40B4-BE49-F238E27FC236}">
                <a16:creationId xmlns:a16="http://schemas.microsoft.com/office/drawing/2014/main" id="{C2E4EE8F-00B0-08F3-0FFD-6E17EDB43EC9}"/>
              </a:ext>
            </a:extLst>
          </p:cNvPr>
          <p:cNvSpPr>
            <a:spLocks/>
          </p:cNvSpPr>
          <p:nvPr/>
        </p:nvSpPr>
        <p:spPr>
          <a:xfrm>
            <a:off x="5485543" y="1917962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9" name="Rectangle 86">
            <a:extLst>
              <a:ext uri="{FF2B5EF4-FFF2-40B4-BE49-F238E27FC236}">
                <a16:creationId xmlns:a16="http://schemas.microsoft.com/office/drawing/2014/main" id="{504603BD-72AD-11B2-F6F8-F0141299C57E}"/>
              </a:ext>
            </a:extLst>
          </p:cNvPr>
          <p:cNvSpPr>
            <a:spLocks/>
          </p:cNvSpPr>
          <p:nvPr/>
        </p:nvSpPr>
        <p:spPr>
          <a:xfrm>
            <a:off x="5851273" y="191175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40" name="Rectangle 86">
            <a:extLst>
              <a:ext uri="{FF2B5EF4-FFF2-40B4-BE49-F238E27FC236}">
                <a16:creationId xmlns:a16="http://schemas.microsoft.com/office/drawing/2014/main" id="{F6BCEA26-C97A-E37F-86ED-96E98A5CEC07}"/>
              </a:ext>
            </a:extLst>
          </p:cNvPr>
          <p:cNvSpPr>
            <a:spLocks/>
          </p:cNvSpPr>
          <p:nvPr/>
        </p:nvSpPr>
        <p:spPr>
          <a:xfrm>
            <a:off x="6219573" y="190972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41" name="Rectangle 86">
            <a:extLst>
              <a:ext uri="{FF2B5EF4-FFF2-40B4-BE49-F238E27FC236}">
                <a16:creationId xmlns:a16="http://schemas.microsoft.com/office/drawing/2014/main" id="{AFA71F80-B36F-D36B-11ED-1F6954E44C7C}"/>
              </a:ext>
            </a:extLst>
          </p:cNvPr>
          <p:cNvSpPr>
            <a:spLocks/>
          </p:cNvSpPr>
          <p:nvPr/>
        </p:nvSpPr>
        <p:spPr>
          <a:xfrm>
            <a:off x="6583671" y="191416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55260C9-530A-8BBD-589F-3835CC4B26CB}"/>
              </a:ext>
            </a:extLst>
          </p:cNvPr>
          <p:cNvGrpSpPr/>
          <p:nvPr/>
        </p:nvGrpSpPr>
        <p:grpSpPr>
          <a:xfrm>
            <a:off x="4831283" y="30135"/>
            <a:ext cx="1833186" cy="1530160"/>
            <a:chOff x="6951995" y="90167"/>
            <a:chExt cx="2956956" cy="2468170"/>
          </a:xfrm>
        </p:grpSpPr>
        <p:pic>
          <p:nvPicPr>
            <p:cNvPr id="43" name="Graphic 42" descr="Satellite outline">
              <a:extLst>
                <a:ext uri="{FF2B5EF4-FFF2-40B4-BE49-F238E27FC236}">
                  <a16:creationId xmlns:a16="http://schemas.microsoft.com/office/drawing/2014/main" id="{D3A0A0C9-97A3-B562-FA5A-C280534EE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8875908">
              <a:off x="7811364" y="90167"/>
              <a:ext cx="1238219" cy="1238219"/>
            </a:xfrm>
            <a:prstGeom prst="rect">
              <a:avLst/>
            </a:prstGeom>
          </p:spPr>
        </p:pic>
        <p:sp>
          <p:nvSpPr>
            <p:cNvPr id="44" name="Triangle 43">
              <a:extLst>
                <a:ext uri="{FF2B5EF4-FFF2-40B4-BE49-F238E27FC236}">
                  <a16:creationId xmlns:a16="http://schemas.microsoft.com/office/drawing/2014/main" id="{51A45D9C-5CC7-1DA2-00E9-A2BF7CE04B0D}"/>
                </a:ext>
              </a:extLst>
            </p:cNvPr>
            <p:cNvSpPr/>
            <p:nvPr/>
          </p:nvSpPr>
          <p:spPr>
            <a:xfrm>
              <a:off x="6951995" y="1406141"/>
              <a:ext cx="2956956" cy="1152196"/>
            </a:xfrm>
            <a:prstGeom prst="triangle">
              <a:avLst/>
            </a:prstGeom>
            <a:gradFill flip="none" rotWithShape="1">
              <a:gsLst>
                <a:gs pos="72000">
                  <a:srgbClr val="E3DFA5">
                    <a:alpha val="24600"/>
                  </a:srgbClr>
                </a:gs>
                <a:gs pos="52000">
                  <a:srgbClr val="E3DFA5">
                    <a:alpha val="49000"/>
                  </a:srgbClr>
                </a:gs>
                <a:gs pos="31000">
                  <a:srgbClr val="E3DFA5">
                    <a:alpha val="75184"/>
                  </a:srgbClr>
                </a:gs>
                <a:gs pos="96000">
                  <a:schemeClr val="bg1">
                    <a:lumMod val="97000"/>
                    <a:alpha val="50000"/>
                  </a:schemeClr>
                </a:gs>
                <a:gs pos="0">
                  <a:srgbClr val="E3DFA5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1D6A1BA-0FB2-A7B5-60F0-C65FD5F329DC}"/>
              </a:ext>
            </a:extLst>
          </p:cNvPr>
          <p:cNvGrpSpPr/>
          <p:nvPr/>
        </p:nvGrpSpPr>
        <p:grpSpPr>
          <a:xfrm>
            <a:off x="5921275" y="3218170"/>
            <a:ext cx="383637" cy="419676"/>
            <a:chOff x="8707927" y="2686951"/>
            <a:chExt cx="784730" cy="89194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2B2AC33-719F-C160-18F8-1CC57EE4E130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B27771A-4BC0-01B2-38A1-FB73B493E5E1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5F26476-51DE-011D-514B-D654F82C35CD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F291774-A8D4-7E1E-D1D4-AF54F3BCA919}"/>
                </a:ext>
              </a:extLst>
            </p:cNvPr>
            <p:cNvCxnSpPr>
              <a:cxnSpLocks/>
              <a:endCxn id="7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1FF9E0B-B708-4E7E-5963-29B9D3AA3632}"/>
                </a:ext>
              </a:extLst>
            </p:cNvPr>
            <p:cNvCxnSpPr>
              <a:cxnSpLocks/>
              <a:endCxn id="7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38478B-5863-36F8-FA33-385C259E064D}"/>
              </a:ext>
            </a:extLst>
          </p:cNvPr>
          <p:cNvGrpSpPr/>
          <p:nvPr/>
        </p:nvGrpSpPr>
        <p:grpSpPr>
          <a:xfrm rot="2284575">
            <a:off x="5327290" y="3632326"/>
            <a:ext cx="383637" cy="419676"/>
            <a:chOff x="8707927" y="2686951"/>
            <a:chExt cx="784730" cy="89194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45A1007-4527-93CE-CE67-33F49D375D21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04E85FE-0F65-E9DA-A8DE-2D0684560A88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05B90B8-2DDA-37CC-AA3E-EC51E1528620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298B08D-D3F2-710F-F92A-1CCB04D426D8}"/>
                </a:ext>
              </a:extLst>
            </p:cNvPr>
            <p:cNvCxnSpPr>
              <a:cxnSpLocks/>
              <a:endCxn id="45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937A7CA-5F17-8AEC-C858-582CDA3664AC}"/>
                </a:ext>
              </a:extLst>
            </p:cNvPr>
            <p:cNvCxnSpPr>
              <a:cxnSpLocks/>
              <a:endCxn id="45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8DB885D-01A4-B7E2-246F-632A7FBF0448}"/>
              </a:ext>
            </a:extLst>
          </p:cNvPr>
          <p:cNvGrpSpPr/>
          <p:nvPr/>
        </p:nvGrpSpPr>
        <p:grpSpPr>
          <a:xfrm rot="2284575">
            <a:off x="6120376" y="3792903"/>
            <a:ext cx="383637" cy="297502"/>
            <a:chOff x="8707927" y="2686951"/>
            <a:chExt cx="784730" cy="632287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0B00F19-FAC9-25B9-62FC-38B420AD3774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C31A4C9-444C-3A0D-41E8-0AC93A5B4EF9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40725E6-BA05-A3EE-9118-48A266A7A366}"/>
                </a:ext>
              </a:extLst>
            </p:cNvPr>
            <p:cNvCxnSpPr>
              <a:cxnSpLocks/>
              <a:endCxn id="50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C941509-7990-DD7D-B924-1F87DD084964}"/>
              </a:ext>
            </a:extLst>
          </p:cNvPr>
          <p:cNvGrpSpPr/>
          <p:nvPr/>
        </p:nvGrpSpPr>
        <p:grpSpPr>
          <a:xfrm rot="9552290">
            <a:off x="5293046" y="3100792"/>
            <a:ext cx="383637" cy="297502"/>
            <a:chOff x="8707927" y="2686951"/>
            <a:chExt cx="784730" cy="632287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94049E6-B9BA-BBF5-0861-6E88BAE94554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1EDF1BB-0B94-900B-08E8-4B29A4C26B82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498839E-A85E-F1C0-CD34-E00B4BFDBE51}"/>
                </a:ext>
              </a:extLst>
            </p:cNvPr>
            <p:cNvCxnSpPr>
              <a:cxnSpLocks/>
              <a:endCxn id="54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CF4F4A71-0583-116C-E8E4-91D013A29D47}"/>
              </a:ext>
            </a:extLst>
          </p:cNvPr>
          <p:cNvSpPr txBox="1"/>
          <p:nvPr/>
        </p:nvSpPr>
        <p:spPr>
          <a:xfrm>
            <a:off x="3689859" y="3303739"/>
            <a:ext cx="86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ranklin Gothic Medium" panose="020B0603020102020204" pitchFamily="34" charset="0"/>
              </a:rPr>
              <a:t>NO</a:t>
            </a:r>
            <a:r>
              <a:rPr lang="en-US" sz="2800" baseline="-25000" dirty="0">
                <a:latin typeface="Franklin Gothic Medium" panose="020B0603020102020204" pitchFamily="34" charset="0"/>
              </a:rPr>
              <a:t>x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22AE9D0-D76D-479A-12FC-FBF655EBEC3B}"/>
              </a:ext>
            </a:extLst>
          </p:cNvPr>
          <p:cNvCxnSpPr>
            <a:cxnSpLocks/>
          </p:cNvCxnSpPr>
          <p:nvPr/>
        </p:nvCxnSpPr>
        <p:spPr>
          <a:xfrm flipH="1">
            <a:off x="3675371" y="3894413"/>
            <a:ext cx="86740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F71133A-BAF9-CA02-DAA6-2002611BBDC3}"/>
              </a:ext>
            </a:extLst>
          </p:cNvPr>
          <p:cNvCxnSpPr>
            <a:cxnSpLocks/>
          </p:cNvCxnSpPr>
          <p:nvPr/>
        </p:nvCxnSpPr>
        <p:spPr>
          <a:xfrm flipH="1">
            <a:off x="3675742" y="3285976"/>
            <a:ext cx="867409" cy="0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11F5F6E-4F1F-4529-34AE-1CD722998BE6}"/>
              </a:ext>
            </a:extLst>
          </p:cNvPr>
          <p:cNvCxnSpPr>
            <a:cxnSpLocks/>
          </p:cNvCxnSpPr>
          <p:nvPr/>
        </p:nvCxnSpPr>
        <p:spPr>
          <a:xfrm>
            <a:off x="4539215" y="3257782"/>
            <a:ext cx="3565" cy="666548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0B57D18-6E42-FBF1-09B7-41217502932C}"/>
              </a:ext>
            </a:extLst>
          </p:cNvPr>
          <p:cNvCxnSpPr>
            <a:cxnSpLocks/>
          </p:cNvCxnSpPr>
          <p:nvPr/>
        </p:nvCxnSpPr>
        <p:spPr>
          <a:xfrm>
            <a:off x="3685024" y="3257782"/>
            <a:ext cx="0" cy="6665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441920C-9C7D-7123-79E6-AAFF01DAB9C7}"/>
              </a:ext>
            </a:extLst>
          </p:cNvPr>
          <p:cNvCxnSpPr/>
          <p:nvPr/>
        </p:nvCxnSpPr>
        <p:spPr>
          <a:xfrm>
            <a:off x="237744" y="6583680"/>
            <a:ext cx="1176832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A1AD95C-8932-812E-757B-C296A4A9E57E}"/>
              </a:ext>
            </a:extLst>
          </p:cNvPr>
          <p:cNvSpPr txBox="1"/>
          <p:nvPr/>
        </p:nvSpPr>
        <p:spPr>
          <a:xfrm>
            <a:off x="230998" y="2736502"/>
            <a:ext cx="32815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Franklin Gothic Book" panose="020B0503020102020204" pitchFamily="34" charset="0"/>
              </a:rPr>
              <a:t>How is this type of plume different from other cases?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0278AD-A25A-9E6F-6E3F-996B8238274D}"/>
              </a:ext>
            </a:extLst>
          </p:cNvPr>
          <p:cNvSpPr/>
          <p:nvPr/>
        </p:nvSpPr>
        <p:spPr>
          <a:xfrm>
            <a:off x="9144000" y="4894739"/>
            <a:ext cx="1097280" cy="29464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35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B81D2-26BC-6F2E-2AC8-CE3704C2D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gather TEMPO NO</a:t>
            </a:r>
            <a:r>
              <a:rPr lang="en-US" baseline="-25000" dirty="0"/>
              <a:t>2</a:t>
            </a:r>
            <a:r>
              <a:rPr lang="en-US" dirty="0"/>
              <a:t> L3 data for launches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CC619-29FA-F42D-D0B4-849321860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TEMPO L3 NO</a:t>
            </a:r>
            <a:r>
              <a:rPr lang="en-US" b="1" baseline="-25000" dirty="0"/>
              <a:t>2 </a:t>
            </a:r>
            <a:r>
              <a:rPr lang="en-US" b="1" dirty="0"/>
              <a:t>(0.02° x 0.02°) (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ranklin Gothic Book" panose="020B0503020102020204" pitchFamily="34" charset="0"/>
              </a:rPr>
              <a:t>Nowlan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Book" panose="020B0503020102020204" pitchFamily="34" charset="0"/>
              </a:rPr>
              <a:t> et al. 2025</a:t>
            </a:r>
            <a:r>
              <a:rPr lang="en-US" b="1" dirty="0"/>
              <a:t>)</a:t>
            </a:r>
          </a:p>
          <a:p>
            <a:pPr lvl="1"/>
            <a:r>
              <a:rPr lang="en-US" b="1" dirty="0"/>
              <a:t>tropospheric column</a:t>
            </a:r>
          </a:p>
          <a:p>
            <a:pPr lvl="1"/>
            <a:r>
              <a:rPr lang="en-US" b="1" dirty="0"/>
              <a:t>Cloud cutoff (</a:t>
            </a:r>
            <a:r>
              <a:rPr lang="en-US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cloud_fraction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&lt; 0.3</a:t>
            </a:r>
            <a:r>
              <a:rPr lang="en-US" b="1" dirty="0"/>
              <a:t>)</a:t>
            </a:r>
          </a:p>
          <a:p>
            <a:pPr lvl="1"/>
            <a:r>
              <a:rPr lang="en-US" b="1" dirty="0"/>
              <a:t>Remove bad pixels (</a:t>
            </a:r>
            <a:r>
              <a:rPr lang="en-US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main_data_quality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!= 0</a:t>
            </a:r>
            <a:r>
              <a:rPr lang="en-US" b="1" dirty="0"/>
              <a:t>)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dirty="0"/>
              <a:t>Launch information from Jonathan’s Space Report</a:t>
            </a:r>
          </a:p>
          <a:p>
            <a:r>
              <a:rPr lang="en-US" b="1" dirty="0">
                <a:latin typeface="Franklin Gothic Medium" panose="020B0603020102020204" pitchFamily="34" charset="0"/>
              </a:rPr>
              <a:t>G</a:t>
            </a:r>
            <a:r>
              <a:rPr lang="en-US" dirty="0"/>
              <a:t>eneral </a:t>
            </a:r>
            <a:r>
              <a:rPr lang="en-US" b="1" dirty="0">
                <a:latin typeface="Franklin Gothic Medium" panose="020B0603020102020204" pitchFamily="34" charset="0"/>
              </a:rPr>
              <a:t>Cat</a:t>
            </a:r>
            <a:r>
              <a:rPr lang="en-US" dirty="0"/>
              <a:t>alog of Artificial Space Objects (GCAT) </a:t>
            </a:r>
          </a:p>
          <a:p>
            <a:pPr lvl="1"/>
            <a:r>
              <a:rPr lang="en-US" b="1" dirty="0"/>
              <a:t>Launch Timing (UTC, minute resolution)</a:t>
            </a:r>
          </a:p>
          <a:p>
            <a:pPr lvl="1"/>
            <a:r>
              <a:rPr lang="en-US" b="1" dirty="0"/>
              <a:t>Launch Site (</a:t>
            </a:r>
            <a:r>
              <a:rPr lang="en-US" b="1" dirty="0" err="1"/>
              <a:t>lat</a:t>
            </a:r>
            <a:r>
              <a:rPr lang="en-US" b="1" dirty="0"/>
              <a:t>, </a:t>
            </a:r>
            <a:r>
              <a:rPr lang="en-US" b="1" dirty="0" err="1"/>
              <a:t>lon</a:t>
            </a:r>
            <a:r>
              <a:rPr lang="en-US" b="1" dirty="0"/>
              <a:t>)</a:t>
            </a:r>
          </a:p>
          <a:p>
            <a:pPr lvl="1"/>
            <a:r>
              <a:rPr lang="en-US" b="1" dirty="0"/>
              <a:t>Launch Vehicle</a:t>
            </a:r>
          </a:p>
          <a:p>
            <a:endParaRPr lang="en-US" dirty="0"/>
          </a:p>
        </p:txBody>
      </p:sp>
      <p:pic>
        <p:nvPicPr>
          <p:cNvPr id="5" name="Picture 4" descr="A purple and blue rectangle with white text&#10;&#10;Description automatically generated">
            <a:extLst>
              <a:ext uri="{FF2B5EF4-FFF2-40B4-BE49-F238E27FC236}">
                <a16:creationId xmlns:a16="http://schemas.microsoft.com/office/drawing/2014/main" id="{D3AA6B23-158E-01BD-9D35-11B627F08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3342" y="2418845"/>
            <a:ext cx="2356262" cy="1010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6AA260-DC49-7CED-B890-F7BB51050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525" y="3759135"/>
            <a:ext cx="4353912" cy="48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09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01CFDB7-4440-DE02-A8B5-1AA1F3735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B8E27-67AB-CA1A-0302-1B0FFD63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Detections are confirmed with an SNR criteria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75D93B-06E3-2859-A219-30C29D1B37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909712"/>
              </a:xfrm>
            </p:spPr>
            <p:txBody>
              <a:bodyPr>
                <a:normAutofit/>
              </a:bodyPr>
              <a:lstStyle/>
              <a:p>
                <a:r>
                  <a:rPr lang="en-US" sz="2200" dirty="0"/>
                  <a:t>For a given launch, we take the TEMPO scan of the corresponding hour, and consider only the data in  a 2°x 2° box centered at the launch site latitude and longitude</a:t>
                </a:r>
              </a:p>
              <a:p>
                <a:r>
                  <a:rPr lang="en-US" sz="2200" dirty="0"/>
                  <a:t>The 5th percentile of these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/>
                  <a:t>columns is subtracted from all pixels to remove background</a:t>
                </a:r>
              </a:p>
              <a:p>
                <a:r>
                  <a:rPr lang="en-US" sz="2200" dirty="0"/>
                  <a:t>Potential plumes are identified as groups of connected pixels that are &gt; the 90th percentile of the background subtracted image. There must be more than 10 pixels in a group for it to be considered a plume</a:t>
                </a:r>
              </a:p>
              <a:p>
                <a:r>
                  <a:rPr lang="en-US" sz="2200" dirty="0"/>
                  <a:t>For each potential plume, we compute the:</a:t>
                </a:r>
              </a:p>
              <a:p>
                <a:pPr lvl="1"/>
                <a:r>
                  <a:rPr lang="en-US" sz="1900" dirty="0"/>
                  <a:t>distance from plume centroid to the launch site</a:t>
                </a:r>
              </a:p>
              <a:p>
                <a:pPr lvl="1"/>
                <a:r>
                  <a:rPr lang="en-US" sz="1900" dirty="0"/>
                  <a:t>signal-to-noise ratio (SNR)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𝑆𝑁𝑅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𝑝𝑙𝑢𝑚𝑒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𝑏𝑎𝑐𝑘𝑔𝑟𝑜𝑢𝑛𝑑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1" dirty="0"/>
              </a:p>
              <a:p>
                <a:pPr marL="914400" lvl="2" indent="0">
                  <a:buNone/>
                </a:pPr>
                <a:endParaRPr lang="en-US" b="1" dirty="0"/>
              </a:p>
              <a:p>
                <a:r>
                  <a:rPr lang="en-US" sz="2200" dirty="0"/>
                  <a:t>We only consider plumes that are &lt; 0.25° from the launch site, with SNR &gt; 5</a:t>
                </a:r>
              </a:p>
              <a:p>
                <a:pPr marL="914400" lvl="2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75D93B-06E3-2859-A219-30C29D1B37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909712"/>
              </a:xfrm>
              <a:blipFill>
                <a:blip r:embed="rId2"/>
                <a:stretch>
                  <a:fillRect l="-724" t="-1031" r="-724" b="-1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70D4B58-C6ED-CE6B-1171-5922AA8BA963}"/>
              </a:ext>
            </a:extLst>
          </p:cNvPr>
          <p:cNvSpPr txBox="1"/>
          <p:nvPr/>
        </p:nvSpPr>
        <p:spPr>
          <a:xfrm>
            <a:off x="9599344" y="4844146"/>
            <a:ext cx="2310158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Varon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2018,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Kuhlmann et al. 2024 </a:t>
            </a:r>
          </a:p>
        </p:txBody>
      </p:sp>
    </p:spTree>
    <p:extLst>
      <p:ext uri="{BB962C8B-B14F-4D97-AF65-F5344CB8AC3E}">
        <p14:creationId xmlns:p14="http://schemas.microsoft.com/office/powerpoint/2010/main" val="1871889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F2D14-12DE-6452-15B5-136990130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62C68-A150-77E3-8526-05CDC113F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Detections are confirmed with an SNR criteria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5185801-9772-589D-3446-2DC8D02A9D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92510" y="1537998"/>
                <a:ext cx="4681330" cy="4954877"/>
              </a:xfrm>
            </p:spPr>
            <p:txBody>
              <a:bodyPr>
                <a:normAutofit fontScale="92500" lnSpcReduction="20000"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Subtract background to get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NO</a:t>
                </a:r>
                <a:r>
                  <a:rPr lang="en-US" baseline="-25000" dirty="0"/>
                  <a:t>2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Identify possible plumes as connected regions of elevated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NO</a:t>
                </a:r>
                <a:r>
                  <a:rPr lang="en-US" baseline="-25000" dirty="0"/>
                  <a:t>2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baseline="-250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Plumes must meet SNR criteria (&gt;5),</a:t>
                </a:r>
              </a:p>
              <a:p>
                <a:pPr marL="0" indent="0">
                  <a:buNone/>
                </a:pPr>
                <a:endParaRPr lang="en-US" sz="9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𝑆𝑁𝑅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𝑝𝑙𝑢𝑚𝑒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8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𝑏𝑎𝑐𝑘𝑔𝑟𝑜𝑢𝑛𝑑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sz="900" dirty="0"/>
              </a:p>
              <a:p>
                <a:pPr marL="457200" lvl="1" indent="0">
                  <a:buNone/>
                </a:pPr>
                <a:r>
                  <a:rPr lang="en-US" sz="2800" dirty="0"/>
                  <a:t>And be located within 25 km of the launch pad</a:t>
                </a:r>
                <a:endParaRPr lang="en-US" sz="2800" baseline="-250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baseline="-250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5185801-9772-589D-3446-2DC8D02A9D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92510" y="1537998"/>
                <a:ext cx="4681330" cy="4954877"/>
              </a:xfrm>
              <a:blipFill>
                <a:blip r:embed="rId3"/>
                <a:stretch>
                  <a:fillRect l="-2162" t="-3316" r="-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close-up of a colorful image&#10;&#10;Description automatically generated">
            <a:extLst>
              <a:ext uri="{FF2B5EF4-FFF2-40B4-BE49-F238E27FC236}">
                <a16:creationId xmlns:a16="http://schemas.microsoft.com/office/drawing/2014/main" id="{B47F4D54-9D56-8A57-C093-48263878CD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910" t="10864" r="9104" b="1293"/>
          <a:stretch/>
        </p:blipFill>
        <p:spPr>
          <a:xfrm>
            <a:off x="1273865" y="2480572"/>
            <a:ext cx="5159048" cy="37772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950641-961D-3BE4-678F-7ADC95A406B8}"/>
              </a:ext>
            </a:extLst>
          </p:cNvPr>
          <p:cNvSpPr/>
          <p:nvPr/>
        </p:nvSpPr>
        <p:spPr>
          <a:xfrm>
            <a:off x="3291840" y="2936618"/>
            <a:ext cx="1432560" cy="1432560"/>
          </a:xfrm>
          <a:prstGeom prst="rect">
            <a:avLst/>
          </a:prstGeom>
          <a:noFill/>
          <a:ln w="762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36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9D540-D442-61CD-7F13-08315CCC9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0B4FB-380A-B301-6D1B-FC0A6CF1B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Detections are confirmed with an SNR criteria</a:t>
            </a:r>
          </a:p>
        </p:txBody>
      </p:sp>
      <p:pic>
        <p:nvPicPr>
          <p:cNvPr id="6" name="Picture 5" descr="A close-up of a colorful image&#10;&#10;Description automatically generated">
            <a:extLst>
              <a:ext uri="{FF2B5EF4-FFF2-40B4-BE49-F238E27FC236}">
                <a16:creationId xmlns:a16="http://schemas.microsoft.com/office/drawing/2014/main" id="{704259A5-6485-84F5-7143-06549E36B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1262" y="889376"/>
            <a:ext cx="1818943" cy="1212629"/>
          </a:xfrm>
          <a:prstGeom prst="rect">
            <a:avLst/>
          </a:prstGeom>
        </p:spPr>
      </p:pic>
      <p:pic>
        <p:nvPicPr>
          <p:cNvPr id="5" name="Picture 4" descr="A close-up of a chart&#10;&#10;Description automatically generated">
            <a:extLst>
              <a:ext uri="{FF2B5EF4-FFF2-40B4-BE49-F238E27FC236}">
                <a16:creationId xmlns:a16="http://schemas.microsoft.com/office/drawing/2014/main" id="{AC4F5198-FC61-AEB5-9379-E28EC678D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508" y="2102005"/>
            <a:ext cx="10310984" cy="386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15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FDBC2-F4ED-DBCF-3057-330CA3B28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8C40A-50D2-33A9-4D43-F97A6C120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Detections are confirmed with an SNR criteria</a:t>
            </a:r>
          </a:p>
        </p:txBody>
      </p:sp>
      <p:pic>
        <p:nvPicPr>
          <p:cNvPr id="4" name="Picture 3" descr="A close-up of a graph&#10;&#10;Description automatically generated">
            <a:extLst>
              <a:ext uri="{FF2B5EF4-FFF2-40B4-BE49-F238E27FC236}">
                <a16:creationId xmlns:a16="http://schemas.microsoft.com/office/drawing/2014/main" id="{64742F95-C196-6A30-574C-F9BC9AF69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697" y="2023197"/>
            <a:ext cx="10324605" cy="387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05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62E4F-0475-64F0-BF5D-7DA13859E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7020E-EC0B-B3F7-4A36-764AA7EB6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Detections are confirmed with an SNR criteria</a:t>
            </a:r>
          </a:p>
        </p:txBody>
      </p:sp>
      <p:pic>
        <p:nvPicPr>
          <p:cNvPr id="5" name="Picture 4" descr="A close-up of a chart&#10;&#10;Description automatically generated">
            <a:extLst>
              <a:ext uri="{FF2B5EF4-FFF2-40B4-BE49-F238E27FC236}">
                <a16:creationId xmlns:a16="http://schemas.microsoft.com/office/drawing/2014/main" id="{05B86FB4-6832-2C3A-31D1-9797AAF47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46948"/>
            <a:ext cx="105156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09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6314D-6DC7-4DEB-EED3-6709D630A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images of smoke and fire data&#10;&#10;Description automatically generated">
            <a:extLst>
              <a:ext uri="{FF2B5EF4-FFF2-40B4-BE49-F238E27FC236}">
                <a16:creationId xmlns:a16="http://schemas.microsoft.com/office/drawing/2014/main" id="{26B64675-56A7-C2E5-1422-3DC90474E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448" y="2699178"/>
            <a:ext cx="4591794" cy="3847179"/>
          </a:xfrm>
          <a:prstGeom prst="rect">
            <a:avLst/>
          </a:prstGeom>
        </p:spPr>
      </p:pic>
      <p:pic>
        <p:nvPicPr>
          <p:cNvPr id="5" name="Picture 4" descr="A screenshot of a weather forecast&#10;&#10;Description automatically generated">
            <a:extLst>
              <a:ext uri="{FF2B5EF4-FFF2-40B4-BE49-F238E27FC236}">
                <a16:creationId xmlns:a16="http://schemas.microsoft.com/office/drawing/2014/main" id="{641BB36B-77B8-429F-A0D4-FF44669F8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58" y="3429000"/>
            <a:ext cx="6409563" cy="19655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A0B5FB-C912-8CF1-F23B-44665B0F53C3}"/>
              </a:ext>
            </a:extLst>
          </p:cNvPr>
          <p:cNvSpPr txBox="1"/>
          <p:nvPr/>
        </p:nvSpPr>
        <p:spPr>
          <a:xfrm>
            <a:off x="1313215" y="1615047"/>
            <a:ext cx="4443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ranklin Gothic Medium" panose="020B0603020102020204" pitchFamily="34" charset="0"/>
              </a:rPr>
              <a:t>1) Wildfire smoke retrieval uncertainty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AE9886-36AA-841D-02B5-32CAE84BA935}"/>
              </a:ext>
            </a:extLst>
          </p:cNvPr>
          <p:cNvSpPr txBox="1"/>
          <p:nvPr/>
        </p:nvSpPr>
        <p:spPr>
          <a:xfrm>
            <a:off x="7701146" y="1615047"/>
            <a:ext cx="3748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ranklin Gothic Medium" panose="020B0603020102020204" pitchFamily="34" charset="0"/>
              </a:rPr>
              <a:t>2) Diurnal variation in fire emissions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60AB82C-8AB2-93B9-72B7-A55834479462}"/>
              </a:ext>
            </a:extLst>
          </p:cNvPr>
          <p:cNvSpPr txBox="1">
            <a:spLocks/>
          </p:cNvSpPr>
          <p:nvPr/>
        </p:nvSpPr>
        <p:spPr>
          <a:xfrm>
            <a:off x="-570715" y="-30691"/>
            <a:ext cx="133334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PhD work </a:t>
            </a:r>
            <a:r>
              <a:rPr lang="en-US" sz="4000" dirty="0">
                <a:sym typeface="Wingdings" pitchFamily="2" charset="2"/>
              </a:rPr>
              <a:t> </a:t>
            </a:r>
            <a:r>
              <a:rPr lang="en-US" sz="4000" dirty="0"/>
              <a:t>Analyzing wildfire smoke with TEMPO</a:t>
            </a:r>
          </a:p>
        </p:txBody>
      </p:sp>
    </p:spTree>
    <p:extLst>
      <p:ext uri="{BB962C8B-B14F-4D97-AF65-F5344CB8AC3E}">
        <p14:creationId xmlns:p14="http://schemas.microsoft.com/office/powerpoint/2010/main" val="336863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232BE-C613-2625-FCFC-E519E5F4C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D2509-8088-873D-2B7A-1A3C316DF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Detections are confirmed with an SNR criteria</a:t>
            </a:r>
          </a:p>
        </p:txBody>
      </p:sp>
      <p:pic>
        <p:nvPicPr>
          <p:cNvPr id="4" name="Picture 3" descr="A close-up of a chart&#10;&#10;Description automatically generated">
            <a:extLst>
              <a:ext uri="{FF2B5EF4-FFF2-40B4-BE49-F238E27FC236}">
                <a16:creationId xmlns:a16="http://schemas.microsoft.com/office/drawing/2014/main" id="{4BFB5376-C464-07B1-C07F-6A1D3263B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12" y="2082574"/>
            <a:ext cx="10727376" cy="402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70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8E503-57E1-13C2-4CD4-5A73C64A5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A3E2710-1AC9-AFD6-2A2D-D03B723BA385}"/>
              </a:ext>
            </a:extLst>
          </p:cNvPr>
          <p:cNvSpPr txBox="1"/>
          <p:nvPr/>
        </p:nvSpPr>
        <p:spPr>
          <a:xfrm>
            <a:off x="7379278" y="555571"/>
            <a:ext cx="4680291" cy="5037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Franklin Gothic Book" panose="020B0503020102020204" pitchFamily="34" charset="0"/>
              </a:rPr>
              <a:t>Assumptions / Observations:</a:t>
            </a:r>
          </a:p>
          <a:p>
            <a:endParaRPr lang="en-US" sz="2000" b="1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Emission time is rapid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Plume is distributed quasi-vertically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Plume only visible for a single retrieval, maybe two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Stable NO:NO</a:t>
            </a:r>
            <a:r>
              <a:rPr lang="en-US" sz="2000" baseline="-25000" dirty="0">
                <a:latin typeface="Franklin Gothic Book" panose="020B0503020102020204" pitchFamily="34" charset="0"/>
              </a:rPr>
              <a:t>2</a:t>
            </a:r>
            <a:r>
              <a:rPr lang="en-US" sz="2000" dirty="0">
                <a:latin typeface="Franklin Gothic Book" panose="020B0503020102020204" pitchFamily="34" charset="0"/>
              </a:rPr>
              <a:t> ratio</a:t>
            </a:r>
            <a:endParaRPr lang="en-US" sz="2000" baseline="-25000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aseline="-25000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NO</a:t>
            </a:r>
            <a:r>
              <a:rPr lang="en-US" sz="2000" baseline="-25000" dirty="0">
                <a:latin typeface="Franklin Gothic Book" panose="020B0503020102020204" pitchFamily="34" charset="0"/>
              </a:rPr>
              <a:t>x</a:t>
            </a:r>
            <a:r>
              <a:rPr lang="en-US" sz="2000" dirty="0">
                <a:latin typeface="Franklin Gothic Book" panose="020B0503020102020204" pitchFamily="34" charset="0"/>
              </a:rPr>
              <a:t> loss before observation time</a:t>
            </a:r>
            <a:endParaRPr lang="en-US" sz="2000" baseline="-25000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Franklin Gothic Book" panose="020B0503020102020204" pitchFamily="34" charset="0"/>
            </a:endParaRPr>
          </a:p>
          <a:p>
            <a:r>
              <a:rPr lang="en-US" sz="2000" b="1" dirty="0">
                <a:latin typeface="Franklin Gothic Book" panose="020B0503020102020204" pitchFamily="34" charset="0"/>
              </a:rPr>
              <a:t>We need to employ a strategy that enables plume detection and emission quantification from a single retrieval 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8E8BA7C4-6145-7C5E-704E-BEFD240DFD11}"/>
              </a:ext>
            </a:extLst>
          </p:cNvPr>
          <p:cNvSpPr/>
          <p:nvPr/>
        </p:nvSpPr>
        <p:spPr>
          <a:xfrm rot="5400000">
            <a:off x="3706532" y="3347876"/>
            <a:ext cx="4281219" cy="2452806"/>
          </a:xfrm>
          <a:prstGeom prst="cloud">
            <a:avLst/>
          </a:prstGeom>
          <a:gradFill flip="none" rotWithShape="1">
            <a:gsLst>
              <a:gs pos="78000">
                <a:srgbClr val="E3E3E3">
                  <a:alpha val="75000"/>
                </a:srgbClr>
              </a:gs>
              <a:gs pos="70000">
                <a:srgbClr val="D3D3D3"/>
              </a:gs>
              <a:gs pos="52000">
                <a:srgbClr val="A8A8A8"/>
              </a:gs>
              <a:gs pos="96000">
                <a:schemeClr val="bg1">
                  <a:lumMod val="97000"/>
                  <a:alpha val="50000"/>
                </a:schemeClr>
              </a:gs>
              <a:gs pos="32000">
                <a:srgbClr val="666666"/>
              </a:gs>
              <a:gs pos="0">
                <a:schemeClr val="bg2">
                  <a:lumMod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86">
            <a:extLst>
              <a:ext uri="{FF2B5EF4-FFF2-40B4-BE49-F238E27FC236}">
                <a16:creationId xmlns:a16="http://schemas.microsoft.com/office/drawing/2014/main" id="{3D681ECF-265D-72FD-C896-BF067218319F}"/>
              </a:ext>
            </a:extLst>
          </p:cNvPr>
          <p:cNvSpPr>
            <a:spLocks/>
          </p:cNvSpPr>
          <p:nvPr/>
        </p:nvSpPr>
        <p:spPr>
          <a:xfrm>
            <a:off x="4471531" y="2433669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19" name="Rectangle 86">
            <a:extLst>
              <a:ext uri="{FF2B5EF4-FFF2-40B4-BE49-F238E27FC236}">
                <a16:creationId xmlns:a16="http://schemas.microsoft.com/office/drawing/2014/main" id="{05A5FE38-7CB2-6EF6-EC4B-03E13EFF5DF0}"/>
              </a:ext>
            </a:extLst>
          </p:cNvPr>
          <p:cNvSpPr>
            <a:spLocks/>
          </p:cNvSpPr>
          <p:nvPr/>
        </p:nvSpPr>
        <p:spPr>
          <a:xfrm>
            <a:off x="4839831" y="2431637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0" name="Rectangle 86">
            <a:extLst>
              <a:ext uri="{FF2B5EF4-FFF2-40B4-BE49-F238E27FC236}">
                <a16:creationId xmlns:a16="http://schemas.microsoft.com/office/drawing/2014/main" id="{97AEB4C9-2337-6456-5257-686521CA87D5}"/>
              </a:ext>
            </a:extLst>
          </p:cNvPr>
          <p:cNvSpPr>
            <a:spLocks/>
          </p:cNvSpPr>
          <p:nvPr/>
        </p:nvSpPr>
        <p:spPr>
          <a:xfrm>
            <a:off x="5208131" y="242733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1" name="Rectangle 86">
            <a:extLst>
              <a:ext uri="{FF2B5EF4-FFF2-40B4-BE49-F238E27FC236}">
                <a16:creationId xmlns:a16="http://schemas.microsoft.com/office/drawing/2014/main" id="{B7DEC312-4EE5-869F-0488-63178856CE75}"/>
              </a:ext>
            </a:extLst>
          </p:cNvPr>
          <p:cNvSpPr>
            <a:spLocks/>
          </p:cNvSpPr>
          <p:nvPr/>
        </p:nvSpPr>
        <p:spPr>
          <a:xfrm>
            <a:off x="5573861" y="2424422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2" name="Rectangle 86">
            <a:extLst>
              <a:ext uri="{FF2B5EF4-FFF2-40B4-BE49-F238E27FC236}">
                <a16:creationId xmlns:a16="http://schemas.microsoft.com/office/drawing/2014/main" id="{34998408-7439-9166-8991-48268764FB9E}"/>
              </a:ext>
            </a:extLst>
          </p:cNvPr>
          <p:cNvSpPr>
            <a:spLocks/>
          </p:cNvSpPr>
          <p:nvPr/>
        </p:nvSpPr>
        <p:spPr>
          <a:xfrm>
            <a:off x="5942161" y="242239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3" name="Rectangle 86">
            <a:extLst>
              <a:ext uri="{FF2B5EF4-FFF2-40B4-BE49-F238E27FC236}">
                <a16:creationId xmlns:a16="http://schemas.microsoft.com/office/drawing/2014/main" id="{96A43DE0-B81E-4505-B19E-019612B31AB8}"/>
              </a:ext>
            </a:extLst>
          </p:cNvPr>
          <p:cNvSpPr>
            <a:spLocks/>
          </p:cNvSpPr>
          <p:nvPr/>
        </p:nvSpPr>
        <p:spPr>
          <a:xfrm>
            <a:off x="6310461" y="241808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4" name="Rectangle 86">
            <a:extLst>
              <a:ext uri="{FF2B5EF4-FFF2-40B4-BE49-F238E27FC236}">
                <a16:creationId xmlns:a16="http://schemas.microsoft.com/office/drawing/2014/main" id="{FED79F6A-B94D-5273-E05D-409B55BE9D45}"/>
              </a:ext>
            </a:extLst>
          </p:cNvPr>
          <p:cNvSpPr>
            <a:spLocks/>
          </p:cNvSpPr>
          <p:nvPr/>
        </p:nvSpPr>
        <p:spPr>
          <a:xfrm>
            <a:off x="4568269" y="2260827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5" name="Rectangle 86">
            <a:extLst>
              <a:ext uri="{FF2B5EF4-FFF2-40B4-BE49-F238E27FC236}">
                <a16:creationId xmlns:a16="http://schemas.microsoft.com/office/drawing/2014/main" id="{50151290-F596-A6DE-2275-C0696B33CF14}"/>
              </a:ext>
            </a:extLst>
          </p:cNvPr>
          <p:cNvSpPr>
            <a:spLocks/>
          </p:cNvSpPr>
          <p:nvPr/>
        </p:nvSpPr>
        <p:spPr>
          <a:xfrm>
            <a:off x="4936569" y="2258795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6" name="Rectangle 86">
            <a:extLst>
              <a:ext uri="{FF2B5EF4-FFF2-40B4-BE49-F238E27FC236}">
                <a16:creationId xmlns:a16="http://schemas.microsoft.com/office/drawing/2014/main" id="{0B40C22C-9220-90FE-264D-E17DEA527855}"/>
              </a:ext>
            </a:extLst>
          </p:cNvPr>
          <p:cNvSpPr>
            <a:spLocks/>
          </p:cNvSpPr>
          <p:nvPr/>
        </p:nvSpPr>
        <p:spPr>
          <a:xfrm>
            <a:off x="5304869" y="225448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7" name="Rectangle 86">
            <a:extLst>
              <a:ext uri="{FF2B5EF4-FFF2-40B4-BE49-F238E27FC236}">
                <a16:creationId xmlns:a16="http://schemas.microsoft.com/office/drawing/2014/main" id="{5CA2F75E-6B46-B672-B4E7-B3BFC162E432}"/>
              </a:ext>
            </a:extLst>
          </p:cNvPr>
          <p:cNvSpPr>
            <a:spLocks/>
          </p:cNvSpPr>
          <p:nvPr/>
        </p:nvSpPr>
        <p:spPr>
          <a:xfrm>
            <a:off x="5670599" y="225158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8" name="Rectangle 86">
            <a:extLst>
              <a:ext uri="{FF2B5EF4-FFF2-40B4-BE49-F238E27FC236}">
                <a16:creationId xmlns:a16="http://schemas.microsoft.com/office/drawing/2014/main" id="{8E7500B4-A9A1-0E37-9424-45A7641FD03A}"/>
              </a:ext>
            </a:extLst>
          </p:cNvPr>
          <p:cNvSpPr>
            <a:spLocks/>
          </p:cNvSpPr>
          <p:nvPr/>
        </p:nvSpPr>
        <p:spPr>
          <a:xfrm>
            <a:off x="6038899" y="224954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9" name="Rectangle 86">
            <a:extLst>
              <a:ext uri="{FF2B5EF4-FFF2-40B4-BE49-F238E27FC236}">
                <a16:creationId xmlns:a16="http://schemas.microsoft.com/office/drawing/2014/main" id="{0A3C4D40-AEC9-27A0-DF79-BE7BB25C705E}"/>
              </a:ext>
            </a:extLst>
          </p:cNvPr>
          <p:cNvSpPr>
            <a:spLocks/>
          </p:cNvSpPr>
          <p:nvPr/>
        </p:nvSpPr>
        <p:spPr>
          <a:xfrm>
            <a:off x="6407199" y="224524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0" name="Rectangle 86">
            <a:extLst>
              <a:ext uri="{FF2B5EF4-FFF2-40B4-BE49-F238E27FC236}">
                <a16:creationId xmlns:a16="http://schemas.microsoft.com/office/drawing/2014/main" id="{87CB5D39-3071-3A58-1F9A-EE2CC38627F7}"/>
              </a:ext>
            </a:extLst>
          </p:cNvPr>
          <p:cNvSpPr>
            <a:spLocks/>
          </p:cNvSpPr>
          <p:nvPr/>
        </p:nvSpPr>
        <p:spPr>
          <a:xfrm>
            <a:off x="4657998" y="2091885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1" name="Rectangle 86">
            <a:extLst>
              <a:ext uri="{FF2B5EF4-FFF2-40B4-BE49-F238E27FC236}">
                <a16:creationId xmlns:a16="http://schemas.microsoft.com/office/drawing/2014/main" id="{D8F69298-B8CB-D580-4A9F-FC4F04F0C3B6}"/>
              </a:ext>
            </a:extLst>
          </p:cNvPr>
          <p:cNvSpPr>
            <a:spLocks/>
          </p:cNvSpPr>
          <p:nvPr/>
        </p:nvSpPr>
        <p:spPr>
          <a:xfrm>
            <a:off x="5026298" y="208985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2" name="Rectangle 86">
            <a:extLst>
              <a:ext uri="{FF2B5EF4-FFF2-40B4-BE49-F238E27FC236}">
                <a16:creationId xmlns:a16="http://schemas.microsoft.com/office/drawing/2014/main" id="{F31D685F-9CBB-281C-F9A5-C9F678F82B51}"/>
              </a:ext>
            </a:extLst>
          </p:cNvPr>
          <p:cNvSpPr>
            <a:spLocks/>
          </p:cNvSpPr>
          <p:nvPr/>
        </p:nvSpPr>
        <p:spPr>
          <a:xfrm>
            <a:off x="5394598" y="2085546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3" name="Rectangle 86">
            <a:extLst>
              <a:ext uri="{FF2B5EF4-FFF2-40B4-BE49-F238E27FC236}">
                <a16:creationId xmlns:a16="http://schemas.microsoft.com/office/drawing/2014/main" id="{E48434BF-EBB1-0F06-32A8-BAE8144B47C0}"/>
              </a:ext>
            </a:extLst>
          </p:cNvPr>
          <p:cNvSpPr>
            <a:spLocks/>
          </p:cNvSpPr>
          <p:nvPr/>
        </p:nvSpPr>
        <p:spPr>
          <a:xfrm>
            <a:off x="5760328" y="208263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4" name="Rectangle 86">
            <a:extLst>
              <a:ext uri="{FF2B5EF4-FFF2-40B4-BE49-F238E27FC236}">
                <a16:creationId xmlns:a16="http://schemas.microsoft.com/office/drawing/2014/main" id="{124071FC-C4BE-8522-F447-7B9CE49A195D}"/>
              </a:ext>
            </a:extLst>
          </p:cNvPr>
          <p:cNvSpPr>
            <a:spLocks/>
          </p:cNvSpPr>
          <p:nvPr/>
        </p:nvSpPr>
        <p:spPr>
          <a:xfrm>
            <a:off x="6128628" y="2080606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5" name="Rectangle 86">
            <a:extLst>
              <a:ext uri="{FF2B5EF4-FFF2-40B4-BE49-F238E27FC236}">
                <a16:creationId xmlns:a16="http://schemas.microsoft.com/office/drawing/2014/main" id="{F75B00C9-B161-7586-47C4-7CCE90BE9041}"/>
              </a:ext>
            </a:extLst>
          </p:cNvPr>
          <p:cNvSpPr>
            <a:spLocks/>
          </p:cNvSpPr>
          <p:nvPr/>
        </p:nvSpPr>
        <p:spPr>
          <a:xfrm>
            <a:off x="6496928" y="208290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6" name="Rectangle 86">
            <a:extLst>
              <a:ext uri="{FF2B5EF4-FFF2-40B4-BE49-F238E27FC236}">
                <a16:creationId xmlns:a16="http://schemas.microsoft.com/office/drawing/2014/main" id="{45EB1D21-3676-27BF-6C7B-30A4EA66323D}"/>
              </a:ext>
            </a:extLst>
          </p:cNvPr>
          <p:cNvSpPr>
            <a:spLocks/>
          </p:cNvSpPr>
          <p:nvPr/>
        </p:nvSpPr>
        <p:spPr>
          <a:xfrm>
            <a:off x="4748943" y="192100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7" name="Rectangle 86">
            <a:extLst>
              <a:ext uri="{FF2B5EF4-FFF2-40B4-BE49-F238E27FC236}">
                <a16:creationId xmlns:a16="http://schemas.microsoft.com/office/drawing/2014/main" id="{8334A5FA-6D57-305F-DDB0-C9C069953F8F}"/>
              </a:ext>
            </a:extLst>
          </p:cNvPr>
          <p:cNvSpPr>
            <a:spLocks/>
          </p:cNvSpPr>
          <p:nvPr/>
        </p:nvSpPr>
        <p:spPr>
          <a:xfrm>
            <a:off x="5117243" y="191896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8" name="Rectangle 86">
            <a:extLst>
              <a:ext uri="{FF2B5EF4-FFF2-40B4-BE49-F238E27FC236}">
                <a16:creationId xmlns:a16="http://schemas.microsoft.com/office/drawing/2014/main" id="{5230CD9F-F0A7-EC97-435C-C13B823C9171}"/>
              </a:ext>
            </a:extLst>
          </p:cNvPr>
          <p:cNvSpPr>
            <a:spLocks/>
          </p:cNvSpPr>
          <p:nvPr/>
        </p:nvSpPr>
        <p:spPr>
          <a:xfrm>
            <a:off x="5485543" y="1917962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9" name="Rectangle 86">
            <a:extLst>
              <a:ext uri="{FF2B5EF4-FFF2-40B4-BE49-F238E27FC236}">
                <a16:creationId xmlns:a16="http://schemas.microsoft.com/office/drawing/2014/main" id="{DB7BD01E-2806-0722-6546-A87DA07DCA38}"/>
              </a:ext>
            </a:extLst>
          </p:cNvPr>
          <p:cNvSpPr>
            <a:spLocks/>
          </p:cNvSpPr>
          <p:nvPr/>
        </p:nvSpPr>
        <p:spPr>
          <a:xfrm>
            <a:off x="5851273" y="191175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40" name="Rectangle 86">
            <a:extLst>
              <a:ext uri="{FF2B5EF4-FFF2-40B4-BE49-F238E27FC236}">
                <a16:creationId xmlns:a16="http://schemas.microsoft.com/office/drawing/2014/main" id="{451C5A1D-0D2D-7F8E-6FCB-2D039EE74753}"/>
              </a:ext>
            </a:extLst>
          </p:cNvPr>
          <p:cNvSpPr>
            <a:spLocks/>
          </p:cNvSpPr>
          <p:nvPr/>
        </p:nvSpPr>
        <p:spPr>
          <a:xfrm>
            <a:off x="6219573" y="190972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41" name="Rectangle 86">
            <a:extLst>
              <a:ext uri="{FF2B5EF4-FFF2-40B4-BE49-F238E27FC236}">
                <a16:creationId xmlns:a16="http://schemas.microsoft.com/office/drawing/2014/main" id="{D16EED92-B316-2E15-A891-0A1FA29AE435}"/>
              </a:ext>
            </a:extLst>
          </p:cNvPr>
          <p:cNvSpPr>
            <a:spLocks/>
          </p:cNvSpPr>
          <p:nvPr/>
        </p:nvSpPr>
        <p:spPr>
          <a:xfrm>
            <a:off x="6583671" y="191416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6F9989A-ED38-721D-84AF-C6F863E8B413}"/>
              </a:ext>
            </a:extLst>
          </p:cNvPr>
          <p:cNvGrpSpPr/>
          <p:nvPr/>
        </p:nvGrpSpPr>
        <p:grpSpPr>
          <a:xfrm>
            <a:off x="4831283" y="30135"/>
            <a:ext cx="1833186" cy="1530160"/>
            <a:chOff x="6951995" y="90167"/>
            <a:chExt cx="2956956" cy="2468170"/>
          </a:xfrm>
        </p:grpSpPr>
        <p:pic>
          <p:nvPicPr>
            <p:cNvPr id="43" name="Graphic 42" descr="Satellite outline">
              <a:extLst>
                <a:ext uri="{FF2B5EF4-FFF2-40B4-BE49-F238E27FC236}">
                  <a16:creationId xmlns:a16="http://schemas.microsoft.com/office/drawing/2014/main" id="{F61DC4A4-453F-3A9B-A231-BDA23208A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8875908">
              <a:off x="7811364" y="90167"/>
              <a:ext cx="1238219" cy="1238219"/>
            </a:xfrm>
            <a:prstGeom prst="rect">
              <a:avLst/>
            </a:prstGeom>
          </p:spPr>
        </p:pic>
        <p:sp>
          <p:nvSpPr>
            <p:cNvPr id="44" name="Triangle 43">
              <a:extLst>
                <a:ext uri="{FF2B5EF4-FFF2-40B4-BE49-F238E27FC236}">
                  <a16:creationId xmlns:a16="http://schemas.microsoft.com/office/drawing/2014/main" id="{72315D73-30F5-F755-A9F2-7E3077104A8F}"/>
                </a:ext>
              </a:extLst>
            </p:cNvPr>
            <p:cNvSpPr/>
            <p:nvPr/>
          </p:nvSpPr>
          <p:spPr>
            <a:xfrm>
              <a:off x="6951995" y="1406141"/>
              <a:ext cx="2956956" cy="1152196"/>
            </a:xfrm>
            <a:prstGeom prst="triangle">
              <a:avLst/>
            </a:prstGeom>
            <a:gradFill flip="none" rotWithShape="1">
              <a:gsLst>
                <a:gs pos="72000">
                  <a:srgbClr val="E3DFA5">
                    <a:alpha val="24600"/>
                  </a:srgbClr>
                </a:gs>
                <a:gs pos="52000">
                  <a:srgbClr val="E3DFA5">
                    <a:alpha val="49000"/>
                  </a:srgbClr>
                </a:gs>
                <a:gs pos="31000">
                  <a:srgbClr val="E3DFA5">
                    <a:alpha val="75184"/>
                  </a:srgbClr>
                </a:gs>
                <a:gs pos="96000">
                  <a:schemeClr val="bg1">
                    <a:lumMod val="97000"/>
                    <a:alpha val="50000"/>
                  </a:schemeClr>
                </a:gs>
                <a:gs pos="0">
                  <a:srgbClr val="E3DFA5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8874BA6-CEA9-6D69-C16D-28D92B52D5C5}"/>
              </a:ext>
            </a:extLst>
          </p:cNvPr>
          <p:cNvGrpSpPr/>
          <p:nvPr/>
        </p:nvGrpSpPr>
        <p:grpSpPr>
          <a:xfrm>
            <a:off x="5921275" y="3218170"/>
            <a:ext cx="383637" cy="419676"/>
            <a:chOff x="8707927" y="2686951"/>
            <a:chExt cx="784730" cy="89194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E99143A-FC2E-F16A-A000-4E81F195A7AE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1010372-006F-3D4D-90EE-599544D269BA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D33DDA9-1C6B-BEB0-B178-5728776B348A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A5D3D7C-45DE-2E83-A73F-A098BB2FAA81}"/>
                </a:ext>
              </a:extLst>
            </p:cNvPr>
            <p:cNvCxnSpPr>
              <a:cxnSpLocks/>
              <a:endCxn id="7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4B0C277-8D66-011B-01C7-BD810004CF91}"/>
                </a:ext>
              </a:extLst>
            </p:cNvPr>
            <p:cNvCxnSpPr>
              <a:cxnSpLocks/>
              <a:endCxn id="7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BDF531-E282-6827-F5FF-D4C5A9F796B6}"/>
              </a:ext>
            </a:extLst>
          </p:cNvPr>
          <p:cNvGrpSpPr/>
          <p:nvPr/>
        </p:nvGrpSpPr>
        <p:grpSpPr>
          <a:xfrm rot="2284575">
            <a:off x="5327290" y="3632326"/>
            <a:ext cx="383637" cy="419676"/>
            <a:chOff x="8707927" y="2686951"/>
            <a:chExt cx="784730" cy="89194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0C8FE87-8E44-5917-B2E2-B660B1CEF5B2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0168BA8-6CFB-9A9C-BEDE-A4F81B13D429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BD4857F-5B1C-72F1-8BB7-32D2F7924CC1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4C61024-A6DA-F9D6-30A3-60A2D244E07E}"/>
                </a:ext>
              </a:extLst>
            </p:cNvPr>
            <p:cNvCxnSpPr>
              <a:cxnSpLocks/>
              <a:endCxn id="45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6966397-3B3C-0047-FE64-81145D2FC72F}"/>
                </a:ext>
              </a:extLst>
            </p:cNvPr>
            <p:cNvCxnSpPr>
              <a:cxnSpLocks/>
              <a:endCxn id="45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B2ABC1D-E130-BF16-2510-F9F5982DB54B}"/>
              </a:ext>
            </a:extLst>
          </p:cNvPr>
          <p:cNvGrpSpPr/>
          <p:nvPr/>
        </p:nvGrpSpPr>
        <p:grpSpPr>
          <a:xfrm rot="2284575">
            <a:off x="6120376" y="3792903"/>
            <a:ext cx="383637" cy="297502"/>
            <a:chOff x="8707927" y="2686951"/>
            <a:chExt cx="784730" cy="632287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B81C5DB-1168-B029-F3D4-9D3BE41A2E3D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FE5CB06-3D26-B1B7-94A9-2CF02198ED31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827C87B-917B-97F5-49A9-E1AD8498FFFB}"/>
                </a:ext>
              </a:extLst>
            </p:cNvPr>
            <p:cNvCxnSpPr>
              <a:cxnSpLocks/>
              <a:endCxn id="50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40BD5D1-9D62-A3D0-677B-D0211556EA37}"/>
              </a:ext>
            </a:extLst>
          </p:cNvPr>
          <p:cNvGrpSpPr/>
          <p:nvPr/>
        </p:nvGrpSpPr>
        <p:grpSpPr>
          <a:xfrm rot="9552290">
            <a:off x="5293046" y="3100792"/>
            <a:ext cx="383637" cy="297502"/>
            <a:chOff x="8707927" y="2686951"/>
            <a:chExt cx="784730" cy="632287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29893E0-4F87-0287-A36A-55F157032CE6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E3218A9-148B-9CF1-99BE-99B1F84641C9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E39D48A-A017-89E0-B741-7FDC63F0F3E8}"/>
                </a:ext>
              </a:extLst>
            </p:cNvPr>
            <p:cNvCxnSpPr>
              <a:cxnSpLocks/>
              <a:endCxn id="54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61129CB0-8373-A345-E46A-CF3D8F650BC0}"/>
              </a:ext>
            </a:extLst>
          </p:cNvPr>
          <p:cNvSpPr txBox="1"/>
          <p:nvPr/>
        </p:nvSpPr>
        <p:spPr>
          <a:xfrm>
            <a:off x="3689859" y="3303739"/>
            <a:ext cx="86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ranklin Gothic Medium" panose="020B0603020102020204" pitchFamily="34" charset="0"/>
              </a:rPr>
              <a:t>NO</a:t>
            </a:r>
            <a:r>
              <a:rPr lang="en-US" sz="2800" baseline="-25000" dirty="0">
                <a:latin typeface="Franklin Gothic Medium" panose="020B0603020102020204" pitchFamily="34" charset="0"/>
              </a:rPr>
              <a:t>x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35581C4-842B-22AB-A0E2-43AE4C6B5D47}"/>
              </a:ext>
            </a:extLst>
          </p:cNvPr>
          <p:cNvCxnSpPr>
            <a:cxnSpLocks/>
          </p:cNvCxnSpPr>
          <p:nvPr/>
        </p:nvCxnSpPr>
        <p:spPr>
          <a:xfrm flipH="1">
            <a:off x="3675371" y="3894413"/>
            <a:ext cx="86740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15E2FF7-E133-E6C2-6476-22A2D3A850B5}"/>
              </a:ext>
            </a:extLst>
          </p:cNvPr>
          <p:cNvCxnSpPr>
            <a:cxnSpLocks/>
          </p:cNvCxnSpPr>
          <p:nvPr/>
        </p:nvCxnSpPr>
        <p:spPr>
          <a:xfrm flipH="1">
            <a:off x="3675742" y="3285976"/>
            <a:ext cx="867409" cy="0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6048EBE-07C6-1717-BF68-F8761FC92163}"/>
              </a:ext>
            </a:extLst>
          </p:cNvPr>
          <p:cNvCxnSpPr>
            <a:cxnSpLocks/>
          </p:cNvCxnSpPr>
          <p:nvPr/>
        </p:nvCxnSpPr>
        <p:spPr>
          <a:xfrm>
            <a:off x="4539215" y="3257782"/>
            <a:ext cx="3565" cy="666548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CA73A9B-DB6E-0469-5ABA-69E69C8C5B82}"/>
              </a:ext>
            </a:extLst>
          </p:cNvPr>
          <p:cNvCxnSpPr>
            <a:cxnSpLocks/>
          </p:cNvCxnSpPr>
          <p:nvPr/>
        </p:nvCxnSpPr>
        <p:spPr>
          <a:xfrm>
            <a:off x="3685024" y="3257782"/>
            <a:ext cx="0" cy="6665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7DF1374-CCF0-C278-C41E-269CD1BD8AE3}"/>
              </a:ext>
            </a:extLst>
          </p:cNvPr>
          <p:cNvCxnSpPr/>
          <p:nvPr/>
        </p:nvCxnSpPr>
        <p:spPr>
          <a:xfrm>
            <a:off x="237744" y="6583680"/>
            <a:ext cx="1176832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92C654F-91F3-733F-9179-34F8F61BD3DE}"/>
              </a:ext>
            </a:extLst>
          </p:cNvPr>
          <p:cNvSpPr txBox="1"/>
          <p:nvPr/>
        </p:nvSpPr>
        <p:spPr>
          <a:xfrm>
            <a:off x="230998" y="2736502"/>
            <a:ext cx="32815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Franklin Gothic Book" panose="020B0503020102020204" pitchFamily="34" charset="0"/>
              </a:rPr>
              <a:t>How is this type of plume different from other cases?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15F5D4-68C5-5567-71DD-492A05A93C5A}"/>
              </a:ext>
            </a:extLst>
          </p:cNvPr>
          <p:cNvSpPr/>
          <p:nvPr/>
        </p:nvSpPr>
        <p:spPr>
          <a:xfrm>
            <a:off x="10740835" y="4910680"/>
            <a:ext cx="1097280" cy="29464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10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01861-1A21-16DC-5BD8-66D367889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7C4FFC5-BC97-A85A-DAC1-502E8C1A8D83}"/>
              </a:ext>
            </a:extLst>
          </p:cNvPr>
          <p:cNvSpPr txBox="1"/>
          <p:nvPr/>
        </p:nvSpPr>
        <p:spPr>
          <a:xfrm>
            <a:off x="7379278" y="555571"/>
            <a:ext cx="4680291" cy="5037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Franklin Gothic Book" panose="020B0503020102020204" pitchFamily="34" charset="0"/>
              </a:rPr>
              <a:t>Assumptions / Observations:</a:t>
            </a:r>
          </a:p>
          <a:p>
            <a:endParaRPr lang="en-US" sz="2000" b="1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Emission time is rapid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Plume is distributed quasi-vertically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Plume only visible for a single retrieval, maybe two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Stable NO:NO</a:t>
            </a:r>
            <a:r>
              <a:rPr lang="en-US" sz="2000" baseline="-25000" dirty="0">
                <a:latin typeface="Franklin Gothic Book" panose="020B0503020102020204" pitchFamily="34" charset="0"/>
              </a:rPr>
              <a:t>2</a:t>
            </a:r>
            <a:r>
              <a:rPr lang="en-US" sz="2000" dirty="0">
                <a:latin typeface="Franklin Gothic Book" panose="020B0503020102020204" pitchFamily="34" charset="0"/>
              </a:rPr>
              <a:t> ratio</a:t>
            </a:r>
            <a:endParaRPr lang="en-US" sz="2000" baseline="-25000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aseline="-25000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NO</a:t>
            </a:r>
            <a:r>
              <a:rPr lang="en-US" sz="2000" baseline="-25000" dirty="0">
                <a:latin typeface="Franklin Gothic Book" panose="020B0503020102020204" pitchFamily="34" charset="0"/>
              </a:rPr>
              <a:t>x</a:t>
            </a:r>
            <a:r>
              <a:rPr lang="en-US" sz="2000" dirty="0">
                <a:latin typeface="Franklin Gothic Book" panose="020B0503020102020204" pitchFamily="34" charset="0"/>
              </a:rPr>
              <a:t> loss before observation time</a:t>
            </a:r>
            <a:endParaRPr lang="en-US" sz="2000" baseline="-25000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Franklin Gothic Book" panose="020B0503020102020204" pitchFamily="34" charset="0"/>
            </a:endParaRPr>
          </a:p>
          <a:p>
            <a:r>
              <a:rPr lang="en-US" sz="2000" b="1" dirty="0">
                <a:latin typeface="Franklin Gothic Book" panose="020B0503020102020204" pitchFamily="34" charset="0"/>
              </a:rPr>
              <a:t>We need to employ a strategy that enables plume detection and emission quantification from a single retrieval 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E2A75B49-75B8-D1AE-757B-7E34C9EB7C73}"/>
              </a:ext>
            </a:extLst>
          </p:cNvPr>
          <p:cNvSpPr/>
          <p:nvPr/>
        </p:nvSpPr>
        <p:spPr>
          <a:xfrm rot="5400000">
            <a:off x="3706532" y="3347876"/>
            <a:ext cx="4281219" cy="2452806"/>
          </a:xfrm>
          <a:prstGeom prst="cloud">
            <a:avLst/>
          </a:prstGeom>
          <a:gradFill flip="none" rotWithShape="1">
            <a:gsLst>
              <a:gs pos="78000">
                <a:srgbClr val="E3E3E3">
                  <a:alpha val="75000"/>
                </a:srgbClr>
              </a:gs>
              <a:gs pos="70000">
                <a:srgbClr val="D3D3D3"/>
              </a:gs>
              <a:gs pos="52000">
                <a:srgbClr val="A8A8A8"/>
              </a:gs>
              <a:gs pos="96000">
                <a:schemeClr val="bg1">
                  <a:lumMod val="97000"/>
                  <a:alpha val="50000"/>
                </a:schemeClr>
              </a:gs>
              <a:gs pos="32000">
                <a:srgbClr val="666666"/>
              </a:gs>
              <a:gs pos="0">
                <a:schemeClr val="bg2">
                  <a:lumMod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86">
            <a:extLst>
              <a:ext uri="{FF2B5EF4-FFF2-40B4-BE49-F238E27FC236}">
                <a16:creationId xmlns:a16="http://schemas.microsoft.com/office/drawing/2014/main" id="{B097E667-E6D7-7AE1-BF1C-BD6D23E53823}"/>
              </a:ext>
            </a:extLst>
          </p:cNvPr>
          <p:cNvSpPr>
            <a:spLocks/>
          </p:cNvSpPr>
          <p:nvPr/>
        </p:nvSpPr>
        <p:spPr>
          <a:xfrm>
            <a:off x="4471531" y="2433669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19" name="Rectangle 86">
            <a:extLst>
              <a:ext uri="{FF2B5EF4-FFF2-40B4-BE49-F238E27FC236}">
                <a16:creationId xmlns:a16="http://schemas.microsoft.com/office/drawing/2014/main" id="{907C93AE-F40F-1814-DE9C-2C4FC5EDD02A}"/>
              </a:ext>
            </a:extLst>
          </p:cNvPr>
          <p:cNvSpPr>
            <a:spLocks/>
          </p:cNvSpPr>
          <p:nvPr/>
        </p:nvSpPr>
        <p:spPr>
          <a:xfrm>
            <a:off x="4839831" y="2431637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0" name="Rectangle 86">
            <a:extLst>
              <a:ext uri="{FF2B5EF4-FFF2-40B4-BE49-F238E27FC236}">
                <a16:creationId xmlns:a16="http://schemas.microsoft.com/office/drawing/2014/main" id="{0A816EAD-B6D8-17ED-058B-C8D71BCC0157}"/>
              </a:ext>
            </a:extLst>
          </p:cNvPr>
          <p:cNvSpPr>
            <a:spLocks/>
          </p:cNvSpPr>
          <p:nvPr/>
        </p:nvSpPr>
        <p:spPr>
          <a:xfrm>
            <a:off x="5208131" y="242733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1" name="Rectangle 86">
            <a:extLst>
              <a:ext uri="{FF2B5EF4-FFF2-40B4-BE49-F238E27FC236}">
                <a16:creationId xmlns:a16="http://schemas.microsoft.com/office/drawing/2014/main" id="{67D55D70-B8AA-94CB-28B7-998156DC4999}"/>
              </a:ext>
            </a:extLst>
          </p:cNvPr>
          <p:cNvSpPr>
            <a:spLocks/>
          </p:cNvSpPr>
          <p:nvPr/>
        </p:nvSpPr>
        <p:spPr>
          <a:xfrm>
            <a:off x="5573861" y="2424422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2" name="Rectangle 86">
            <a:extLst>
              <a:ext uri="{FF2B5EF4-FFF2-40B4-BE49-F238E27FC236}">
                <a16:creationId xmlns:a16="http://schemas.microsoft.com/office/drawing/2014/main" id="{59DF1746-EDED-9F5F-4DA3-C1ABCDC74558}"/>
              </a:ext>
            </a:extLst>
          </p:cNvPr>
          <p:cNvSpPr>
            <a:spLocks/>
          </p:cNvSpPr>
          <p:nvPr/>
        </p:nvSpPr>
        <p:spPr>
          <a:xfrm>
            <a:off x="5942161" y="242239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3" name="Rectangle 86">
            <a:extLst>
              <a:ext uri="{FF2B5EF4-FFF2-40B4-BE49-F238E27FC236}">
                <a16:creationId xmlns:a16="http://schemas.microsoft.com/office/drawing/2014/main" id="{85F90E90-9F6F-C974-434A-F272FF418FE9}"/>
              </a:ext>
            </a:extLst>
          </p:cNvPr>
          <p:cNvSpPr>
            <a:spLocks/>
          </p:cNvSpPr>
          <p:nvPr/>
        </p:nvSpPr>
        <p:spPr>
          <a:xfrm>
            <a:off x="6310461" y="241808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4" name="Rectangle 86">
            <a:extLst>
              <a:ext uri="{FF2B5EF4-FFF2-40B4-BE49-F238E27FC236}">
                <a16:creationId xmlns:a16="http://schemas.microsoft.com/office/drawing/2014/main" id="{62CB469E-AE80-B9F6-DC60-EFC84D1AC061}"/>
              </a:ext>
            </a:extLst>
          </p:cNvPr>
          <p:cNvSpPr>
            <a:spLocks/>
          </p:cNvSpPr>
          <p:nvPr/>
        </p:nvSpPr>
        <p:spPr>
          <a:xfrm>
            <a:off x="4568269" y="2260827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5" name="Rectangle 86">
            <a:extLst>
              <a:ext uri="{FF2B5EF4-FFF2-40B4-BE49-F238E27FC236}">
                <a16:creationId xmlns:a16="http://schemas.microsoft.com/office/drawing/2014/main" id="{F6507B0E-69EA-70D8-65F2-0CCBD0034699}"/>
              </a:ext>
            </a:extLst>
          </p:cNvPr>
          <p:cNvSpPr>
            <a:spLocks/>
          </p:cNvSpPr>
          <p:nvPr/>
        </p:nvSpPr>
        <p:spPr>
          <a:xfrm>
            <a:off x="4936569" y="2258795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6" name="Rectangle 86">
            <a:extLst>
              <a:ext uri="{FF2B5EF4-FFF2-40B4-BE49-F238E27FC236}">
                <a16:creationId xmlns:a16="http://schemas.microsoft.com/office/drawing/2014/main" id="{2B3EA949-1716-995F-D28A-1448509D7174}"/>
              </a:ext>
            </a:extLst>
          </p:cNvPr>
          <p:cNvSpPr>
            <a:spLocks/>
          </p:cNvSpPr>
          <p:nvPr/>
        </p:nvSpPr>
        <p:spPr>
          <a:xfrm>
            <a:off x="5304869" y="225448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7" name="Rectangle 86">
            <a:extLst>
              <a:ext uri="{FF2B5EF4-FFF2-40B4-BE49-F238E27FC236}">
                <a16:creationId xmlns:a16="http://schemas.microsoft.com/office/drawing/2014/main" id="{7A2EDF67-6892-8435-5509-A1154EA7318C}"/>
              </a:ext>
            </a:extLst>
          </p:cNvPr>
          <p:cNvSpPr>
            <a:spLocks/>
          </p:cNvSpPr>
          <p:nvPr/>
        </p:nvSpPr>
        <p:spPr>
          <a:xfrm>
            <a:off x="5670599" y="225158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8" name="Rectangle 86">
            <a:extLst>
              <a:ext uri="{FF2B5EF4-FFF2-40B4-BE49-F238E27FC236}">
                <a16:creationId xmlns:a16="http://schemas.microsoft.com/office/drawing/2014/main" id="{4233FDAA-D5C0-D451-6D6A-87695F91B396}"/>
              </a:ext>
            </a:extLst>
          </p:cNvPr>
          <p:cNvSpPr>
            <a:spLocks/>
          </p:cNvSpPr>
          <p:nvPr/>
        </p:nvSpPr>
        <p:spPr>
          <a:xfrm>
            <a:off x="6038899" y="224954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9" name="Rectangle 86">
            <a:extLst>
              <a:ext uri="{FF2B5EF4-FFF2-40B4-BE49-F238E27FC236}">
                <a16:creationId xmlns:a16="http://schemas.microsoft.com/office/drawing/2014/main" id="{1A695971-96DC-C66E-9646-74771413EB6B}"/>
              </a:ext>
            </a:extLst>
          </p:cNvPr>
          <p:cNvSpPr>
            <a:spLocks/>
          </p:cNvSpPr>
          <p:nvPr/>
        </p:nvSpPr>
        <p:spPr>
          <a:xfrm>
            <a:off x="6407199" y="224524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0" name="Rectangle 86">
            <a:extLst>
              <a:ext uri="{FF2B5EF4-FFF2-40B4-BE49-F238E27FC236}">
                <a16:creationId xmlns:a16="http://schemas.microsoft.com/office/drawing/2014/main" id="{87D1A0C5-4250-5404-E8F5-D65226434C48}"/>
              </a:ext>
            </a:extLst>
          </p:cNvPr>
          <p:cNvSpPr>
            <a:spLocks/>
          </p:cNvSpPr>
          <p:nvPr/>
        </p:nvSpPr>
        <p:spPr>
          <a:xfrm>
            <a:off x="4657998" y="2091885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1" name="Rectangle 86">
            <a:extLst>
              <a:ext uri="{FF2B5EF4-FFF2-40B4-BE49-F238E27FC236}">
                <a16:creationId xmlns:a16="http://schemas.microsoft.com/office/drawing/2014/main" id="{35E3E251-C1D9-D757-938C-AFFDD9DFD8FA}"/>
              </a:ext>
            </a:extLst>
          </p:cNvPr>
          <p:cNvSpPr>
            <a:spLocks/>
          </p:cNvSpPr>
          <p:nvPr/>
        </p:nvSpPr>
        <p:spPr>
          <a:xfrm>
            <a:off x="5026298" y="208985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2" name="Rectangle 86">
            <a:extLst>
              <a:ext uri="{FF2B5EF4-FFF2-40B4-BE49-F238E27FC236}">
                <a16:creationId xmlns:a16="http://schemas.microsoft.com/office/drawing/2014/main" id="{B5D730D1-9D4B-30CA-C5BE-1B7B882BA69B}"/>
              </a:ext>
            </a:extLst>
          </p:cNvPr>
          <p:cNvSpPr>
            <a:spLocks/>
          </p:cNvSpPr>
          <p:nvPr/>
        </p:nvSpPr>
        <p:spPr>
          <a:xfrm>
            <a:off x="5394598" y="2085546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3" name="Rectangle 86">
            <a:extLst>
              <a:ext uri="{FF2B5EF4-FFF2-40B4-BE49-F238E27FC236}">
                <a16:creationId xmlns:a16="http://schemas.microsoft.com/office/drawing/2014/main" id="{B2109C94-EE15-7D7E-9AA1-3DC3ECB0EBBD}"/>
              </a:ext>
            </a:extLst>
          </p:cNvPr>
          <p:cNvSpPr>
            <a:spLocks/>
          </p:cNvSpPr>
          <p:nvPr/>
        </p:nvSpPr>
        <p:spPr>
          <a:xfrm>
            <a:off x="5760328" y="208263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4" name="Rectangle 86">
            <a:extLst>
              <a:ext uri="{FF2B5EF4-FFF2-40B4-BE49-F238E27FC236}">
                <a16:creationId xmlns:a16="http://schemas.microsoft.com/office/drawing/2014/main" id="{70B3A674-78E8-9D92-7703-A5B8FFCF283A}"/>
              </a:ext>
            </a:extLst>
          </p:cNvPr>
          <p:cNvSpPr>
            <a:spLocks/>
          </p:cNvSpPr>
          <p:nvPr/>
        </p:nvSpPr>
        <p:spPr>
          <a:xfrm>
            <a:off x="6128628" y="2080606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5" name="Rectangle 86">
            <a:extLst>
              <a:ext uri="{FF2B5EF4-FFF2-40B4-BE49-F238E27FC236}">
                <a16:creationId xmlns:a16="http://schemas.microsoft.com/office/drawing/2014/main" id="{2B677635-21B4-23C3-3C29-F59CF53F5794}"/>
              </a:ext>
            </a:extLst>
          </p:cNvPr>
          <p:cNvSpPr>
            <a:spLocks/>
          </p:cNvSpPr>
          <p:nvPr/>
        </p:nvSpPr>
        <p:spPr>
          <a:xfrm>
            <a:off x="6496928" y="208290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6" name="Rectangle 86">
            <a:extLst>
              <a:ext uri="{FF2B5EF4-FFF2-40B4-BE49-F238E27FC236}">
                <a16:creationId xmlns:a16="http://schemas.microsoft.com/office/drawing/2014/main" id="{C1842B1E-E9E5-65E2-92BF-6F0DD23692CF}"/>
              </a:ext>
            </a:extLst>
          </p:cNvPr>
          <p:cNvSpPr>
            <a:spLocks/>
          </p:cNvSpPr>
          <p:nvPr/>
        </p:nvSpPr>
        <p:spPr>
          <a:xfrm>
            <a:off x="4748943" y="192100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7" name="Rectangle 86">
            <a:extLst>
              <a:ext uri="{FF2B5EF4-FFF2-40B4-BE49-F238E27FC236}">
                <a16:creationId xmlns:a16="http://schemas.microsoft.com/office/drawing/2014/main" id="{33975FE6-67CC-23E3-1B79-6DEF440F9B24}"/>
              </a:ext>
            </a:extLst>
          </p:cNvPr>
          <p:cNvSpPr>
            <a:spLocks/>
          </p:cNvSpPr>
          <p:nvPr/>
        </p:nvSpPr>
        <p:spPr>
          <a:xfrm>
            <a:off x="5117243" y="191896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8" name="Rectangle 86">
            <a:extLst>
              <a:ext uri="{FF2B5EF4-FFF2-40B4-BE49-F238E27FC236}">
                <a16:creationId xmlns:a16="http://schemas.microsoft.com/office/drawing/2014/main" id="{7685D897-C49D-52A9-033A-4C6E9EC7EBD2}"/>
              </a:ext>
            </a:extLst>
          </p:cNvPr>
          <p:cNvSpPr>
            <a:spLocks/>
          </p:cNvSpPr>
          <p:nvPr/>
        </p:nvSpPr>
        <p:spPr>
          <a:xfrm>
            <a:off x="5485543" y="1917962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9" name="Rectangle 86">
            <a:extLst>
              <a:ext uri="{FF2B5EF4-FFF2-40B4-BE49-F238E27FC236}">
                <a16:creationId xmlns:a16="http://schemas.microsoft.com/office/drawing/2014/main" id="{31F5C0D6-A0FA-E97F-E0D5-6A32DA18F3C9}"/>
              </a:ext>
            </a:extLst>
          </p:cNvPr>
          <p:cNvSpPr>
            <a:spLocks/>
          </p:cNvSpPr>
          <p:nvPr/>
        </p:nvSpPr>
        <p:spPr>
          <a:xfrm>
            <a:off x="5851273" y="191175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40" name="Rectangle 86">
            <a:extLst>
              <a:ext uri="{FF2B5EF4-FFF2-40B4-BE49-F238E27FC236}">
                <a16:creationId xmlns:a16="http://schemas.microsoft.com/office/drawing/2014/main" id="{2F994DA9-9F5D-31F1-A8A6-9C2C43EEBBEA}"/>
              </a:ext>
            </a:extLst>
          </p:cNvPr>
          <p:cNvSpPr>
            <a:spLocks/>
          </p:cNvSpPr>
          <p:nvPr/>
        </p:nvSpPr>
        <p:spPr>
          <a:xfrm>
            <a:off x="6219573" y="190972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41" name="Rectangle 86">
            <a:extLst>
              <a:ext uri="{FF2B5EF4-FFF2-40B4-BE49-F238E27FC236}">
                <a16:creationId xmlns:a16="http://schemas.microsoft.com/office/drawing/2014/main" id="{03E29279-632C-BD14-8B8D-60C859FCF79A}"/>
              </a:ext>
            </a:extLst>
          </p:cNvPr>
          <p:cNvSpPr>
            <a:spLocks/>
          </p:cNvSpPr>
          <p:nvPr/>
        </p:nvSpPr>
        <p:spPr>
          <a:xfrm>
            <a:off x="6583671" y="191416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281D9AA-C758-21A1-F1FE-66AA7C502AA4}"/>
              </a:ext>
            </a:extLst>
          </p:cNvPr>
          <p:cNvGrpSpPr/>
          <p:nvPr/>
        </p:nvGrpSpPr>
        <p:grpSpPr>
          <a:xfrm>
            <a:off x="4831283" y="30135"/>
            <a:ext cx="1833186" cy="1530160"/>
            <a:chOff x="6951995" y="90167"/>
            <a:chExt cx="2956956" cy="2468170"/>
          </a:xfrm>
        </p:grpSpPr>
        <p:pic>
          <p:nvPicPr>
            <p:cNvPr id="43" name="Graphic 42" descr="Satellite outline">
              <a:extLst>
                <a:ext uri="{FF2B5EF4-FFF2-40B4-BE49-F238E27FC236}">
                  <a16:creationId xmlns:a16="http://schemas.microsoft.com/office/drawing/2014/main" id="{BBEED434-66C5-87D5-7181-C26A7F751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8875908">
              <a:off x="7811364" y="90167"/>
              <a:ext cx="1238219" cy="1238219"/>
            </a:xfrm>
            <a:prstGeom prst="rect">
              <a:avLst/>
            </a:prstGeom>
          </p:spPr>
        </p:pic>
        <p:sp>
          <p:nvSpPr>
            <p:cNvPr id="44" name="Triangle 43">
              <a:extLst>
                <a:ext uri="{FF2B5EF4-FFF2-40B4-BE49-F238E27FC236}">
                  <a16:creationId xmlns:a16="http://schemas.microsoft.com/office/drawing/2014/main" id="{DE29BA25-F866-279E-7323-6C2B6B49BF53}"/>
                </a:ext>
              </a:extLst>
            </p:cNvPr>
            <p:cNvSpPr/>
            <p:nvPr/>
          </p:nvSpPr>
          <p:spPr>
            <a:xfrm>
              <a:off x="6951995" y="1406141"/>
              <a:ext cx="2956956" cy="1152196"/>
            </a:xfrm>
            <a:prstGeom prst="triangle">
              <a:avLst/>
            </a:prstGeom>
            <a:gradFill flip="none" rotWithShape="1">
              <a:gsLst>
                <a:gs pos="72000">
                  <a:srgbClr val="E3DFA5">
                    <a:alpha val="24600"/>
                  </a:srgbClr>
                </a:gs>
                <a:gs pos="52000">
                  <a:srgbClr val="E3DFA5">
                    <a:alpha val="49000"/>
                  </a:srgbClr>
                </a:gs>
                <a:gs pos="31000">
                  <a:srgbClr val="E3DFA5">
                    <a:alpha val="75184"/>
                  </a:srgbClr>
                </a:gs>
                <a:gs pos="96000">
                  <a:schemeClr val="bg1">
                    <a:lumMod val="97000"/>
                    <a:alpha val="50000"/>
                  </a:schemeClr>
                </a:gs>
                <a:gs pos="0">
                  <a:srgbClr val="E3DFA5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8F3288E-FF73-CD79-0D11-A974D5D15FB7}"/>
              </a:ext>
            </a:extLst>
          </p:cNvPr>
          <p:cNvGrpSpPr/>
          <p:nvPr/>
        </p:nvGrpSpPr>
        <p:grpSpPr>
          <a:xfrm>
            <a:off x="5921275" y="3218170"/>
            <a:ext cx="383637" cy="419676"/>
            <a:chOff x="8707927" y="2686951"/>
            <a:chExt cx="784730" cy="89194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E1B317E-3402-A5FE-DE15-F725BC2C81D8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AD43959-8886-7B4D-6D37-5C88280C51DC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6FF0452-7EA0-D823-1D8E-14B6C77E0186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280FDA3-F462-EF95-55A5-F08F5A08A6D4}"/>
                </a:ext>
              </a:extLst>
            </p:cNvPr>
            <p:cNvCxnSpPr>
              <a:cxnSpLocks/>
              <a:endCxn id="7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17EFBDE-8C00-AC77-93AC-986A3BD1DF4A}"/>
                </a:ext>
              </a:extLst>
            </p:cNvPr>
            <p:cNvCxnSpPr>
              <a:cxnSpLocks/>
              <a:endCxn id="7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F0BA17-609E-BF6C-4634-8855330E235A}"/>
              </a:ext>
            </a:extLst>
          </p:cNvPr>
          <p:cNvGrpSpPr/>
          <p:nvPr/>
        </p:nvGrpSpPr>
        <p:grpSpPr>
          <a:xfrm rot="2284575">
            <a:off x="5327290" y="3632326"/>
            <a:ext cx="383637" cy="419676"/>
            <a:chOff x="8707927" y="2686951"/>
            <a:chExt cx="784730" cy="89194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1B4F76C-4B1A-0B2C-C7A7-859E229E5D2E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73C8628-3D00-CEB2-41B1-F24460673025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DA8FB67-9A5D-6179-2114-B5B6A11D0C8F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EA5540E-8BDD-88EE-1358-977884E508EF}"/>
                </a:ext>
              </a:extLst>
            </p:cNvPr>
            <p:cNvCxnSpPr>
              <a:cxnSpLocks/>
              <a:endCxn id="45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31A9E56-D106-8D1A-0BF0-3E106D03A584}"/>
                </a:ext>
              </a:extLst>
            </p:cNvPr>
            <p:cNvCxnSpPr>
              <a:cxnSpLocks/>
              <a:endCxn id="45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014D1CB-98F6-E6D4-1A83-F8F4C92EDE49}"/>
              </a:ext>
            </a:extLst>
          </p:cNvPr>
          <p:cNvGrpSpPr/>
          <p:nvPr/>
        </p:nvGrpSpPr>
        <p:grpSpPr>
          <a:xfrm rot="2284575">
            <a:off x="6120376" y="3792903"/>
            <a:ext cx="383637" cy="297502"/>
            <a:chOff x="8707927" y="2686951"/>
            <a:chExt cx="784730" cy="632287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E181ED9-0173-5046-BB2D-5D448BE13701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05C43B9-67B8-F3DF-F47D-4C46802FF6D5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B155796-3635-0D0A-3669-66BE177E736B}"/>
                </a:ext>
              </a:extLst>
            </p:cNvPr>
            <p:cNvCxnSpPr>
              <a:cxnSpLocks/>
              <a:endCxn id="50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3112DAA-92E0-6F17-ADDD-D33F776DC918}"/>
              </a:ext>
            </a:extLst>
          </p:cNvPr>
          <p:cNvGrpSpPr/>
          <p:nvPr/>
        </p:nvGrpSpPr>
        <p:grpSpPr>
          <a:xfrm rot="9552290">
            <a:off x="5293046" y="3100792"/>
            <a:ext cx="383637" cy="297502"/>
            <a:chOff x="8707927" y="2686951"/>
            <a:chExt cx="784730" cy="632287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86296EA-5CF9-1634-5E32-41F074AA3BAE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9C7EA98-1B44-B74C-BBED-A5CE1A877A4A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C231155-0F23-4DEA-D84C-B069CE57D99B}"/>
                </a:ext>
              </a:extLst>
            </p:cNvPr>
            <p:cNvCxnSpPr>
              <a:cxnSpLocks/>
              <a:endCxn id="54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85E2B2D0-6AD2-F525-87B8-0E43B854CC79}"/>
              </a:ext>
            </a:extLst>
          </p:cNvPr>
          <p:cNvSpPr txBox="1"/>
          <p:nvPr/>
        </p:nvSpPr>
        <p:spPr>
          <a:xfrm>
            <a:off x="3689859" y="3303739"/>
            <a:ext cx="86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ranklin Gothic Medium" panose="020B0603020102020204" pitchFamily="34" charset="0"/>
              </a:rPr>
              <a:t>NO</a:t>
            </a:r>
            <a:r>
              <a:rPr lang="en-US" sz="2800" baseline="-25000" dirty="0">
                <a:latin typeface="Franklin Gothic Medium" panose="020B0603020102020204" pitchFamily="34" charset="0"/>
              </a:rPr>
              <a:t>x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4022C70-1EA6-6EBC-BB8E-86C2B94DB763}"/>
              </a:ext>
            </a:extLst>
          </p:cNvPr>
          <p:cNvCxnSpPr>
            <a:cxnSpLocks/>
          </p:cNvCxnSpPr>
          <p:nvPr/>
        </p:nvCxnSpPr>
        <p:spPr>
          <a:xfrm flipH="1">
            <a:off x="3675371" y="3894413"/>
            <a:ext cx="86740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A75C6FD-DAAD-9955-D1D5-8B33BDE2A4FF}"/>
              </a:ext>
            </a:extLst>
          </p:cNvPr>
          <p:cNvCxnSpPr>
            <a:cxnSpLocks/>
          </p:cNvCxnSpPr>
          <p:nvPr/>
        </p:nvCxnSpPr>
        <p:spPr>
          <a:xfrm flipH="1">
            <a:off x="3675742" y="3285976"/>
            <a:ext cx="867409" cy="0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453594C-A508-8F70-A73A-B4739C614B68}"/>
              </a:ext>
            </a:extLst>
          </p:cNvPr>
          <p:cNvCxnSpPr>
            <a:cxnSpLocks/>
          </p:cNvCxnSpPr>
          <p:nvPr/>
        </p:nvCxnSpPr>
        <p:spPr>
          <a:xfrm>
            <a:off x="4539215" y="3257782"/>
            <a:ext cx="3565" cy="666548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A76E55E-DB68-2432-F26D-2FCEABECE561}"/>
              </a:ext>
            </a:extLst>
          </p:cNvPr>
          <p:cNvCxnSpPr>
            <a:cxnSpLocks/>
          </p:cNvCxnSpPr>
          <p:nvPr/>
        </p:nvCxnSpPr>
        <p:spPr>
          <a:xfrm>
            <a:off x="3685024" y="3257782"/>
            <a:ext cx="0" cy="6665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181747A-8B7D-E786-CFDA-71E5B675F811}"/>
              </a:ext>
            </a:extLst>
          </p:cNvPr>
          <p:cNvCxnSpPr/>
          <p:nvPr/>
        </p:nvCxnSpPr>
        <p:spPr>
          <a:xfrm>
            <a:off x="237744" y="6583680"/>
            <a:ext cx="1176832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F767B56-37EE-BEB4-2E63-C9F49C0FB002}"/>
              </a:ext>
            </a:extLst>
          </p:cNvPr>
          <p:cNvCxnSpPr/>
          <p:nvPr/>
        </p:nvCxnSpPr>
        <p:spPr>
          <a:xfrm>
            <a:off x="9630325" y="5555624"/>
            <a:ext cx="0" cy="4683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3EE8F151-6FE2-3D92-5E17-325AB8917E7E}"/>
              </a:ext>
            </a:extLst>
          </p:cNvPr>
          <p:cNvSpPr txBox="1"/>
          <p:nvPr/>
        </p:nvSpPr>
        <p:spPr>
          <a:xfrm>
            <a:off x="8403921" y="6094647"/>
            <a:ext cx="245280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Franklin Gothic Book" panose="020B0503020102020204" pitchFamily="34" charset="0"/>
              </a:rPr>
              <a:t>IME approach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A987D5-0A19-53AF-B2EF-F78DB69526E2}"/>
              </a:ext>
            </a:extLst>
          </p:cNvPr>
          <p:cNvSpPr txBox="1"/>
          <p:nvPr/>
        </p:nvSpPr>
        <p:spPr>
          <a:xfrm>
            <a:off x="230998" y="2736502"/>
            <a:ext cx="32815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Franklin Gothic Book" panose="020B0503020102020204" pitchFamily="34" charset="0"/>
              </a:rPr>
              <a:t>How is this type of plume different from other cases?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8E2C8B-D00D-34B4-643E-766E8ED1AFEA}"/>
              </a:ext>
            </a:extLst>
          </p:cNvPr>
          <p:cNvSpPr/>
          <p:nvPr/>
        </p:nvSpPr>
        <p:spPr>
          <a:xfrm>
            <a:off x="10740835" y="4910680"/>
            <a:ext cx="1097280" cy="29464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93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76956-F39C-BAB7-A4F5-45996F0E7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mass enhancement (IME) calculation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5864F9-A825-29F0-AB65-98A3B6C6DD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5120639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IM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O</m:t>
                                  </m:r>
                                </m:e>
                                <m:sub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Where: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𝐍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𝐎</m:t>
                            </m:r>
                          </m:e>
                          <m:sub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0.04601 (kg mol</a:t>
                </a:r>
                <a:r>
                  <a:rPr lang="en-US" baseline="30000" dirty="0"/>
                  <a:t>−1</a:t>
                </a:r>
                <a:r>
                  <a:rPr lang="en-US" dirty="0"/>
                  <a:t>) is the molar mass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US" i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𝜴</m:t>
                        </m:r>
                      </m:e>
                      <m:sub>
                        <m:r>
                          <a:rPr lang="en-US" b="1" i="0">
                            <a:latin typeface="Cambria Math" panose="02040503050406030204" pitchFamily="18" charset="0"/>
                          </a:rPr>
                          <m:t>𝐍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>
                                <a:latin typeface="Cambria Math" panose="02040503050406030204" pitchFamily="18" charset="0"/>
                              </a:rPr>
                              <m:t>𝐎</m:t>
                            </m:r>
                          </m:e>
                          <m:sub>
                            <m:r>
                              <a:rPr lang="en-US" b="1" i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dirty="0"/>
                  <a:t> (mol m</a:t>
                </a:r>
                <a:r>
                  <a:rPr lang="en-US" baseline="30000" dirty="0"/>
                  <a:t>−2</a:t>
                </a:r>
                <a:r>
                  <a:rPr lang="en-US" dirty="0"/>
                  <a:t>) is the enhancement of the column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US" i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in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th</a:t>
                </a:r>
                <a:r>
                  <a:rPr lang="en-US" dirty="0"/>
                  <a:t> pixel of the plume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dirty="0"/>
                  <a:t> (m</a:t>
                </a:r>
                <a:r>
                  <a:rPr lang="en-US" baseline="30000" dirty="0"/>
                  <a:t>2</a:t>
                </a:r>
                <a:r>
                  <a:rPr lang="en-US" dirty="0"/>
                  <a:t>) is the corresponding area of pixel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dirty="0"/>
                  <a:t> is the total number of pixels in the detected plume</a:t>
                </a:r>
              </a:p>
              <a:p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r>
                  <a:rPr lang="en-US" dirty="0"/>
                  <a:t> is the NO</a:t>
                </a:r>
                <a:r>
                  <a:rPr lang="en-US" baseline="-25000" dirty="0"/>
                  <a:t>x</a:t>
                </a:r>
                <a:r>
                  <a:rPr lang="en-US" dirty="0"/>
                  <a:t> lifetime (</a:t>
                </a:r>
                <a:r>
                  <a:rPr lang="en-US" b="1" dirty="0"/>
                  <a:t>from empirical fit</a:t>
                </a:r>
                <a:r>
                  <a:rPr lang="en-US" dirty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b="1" baseline="-25000" dirty="0"/>
                  <a:t> </a:t>
                </a:r>
                <a:r>
                  <a:rPr lang="en-US" dirty="0"/>
                  <a:t>is the difference between observation time and launch time</a:t>
                </a:r>
                <a:endParaRPr lang="en-US" b="1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en-US" dirty="0"/>
                  <a:t> is the ratio between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:r>
                  <a:rPr lang="en-US" b="1" dirty="0"/>
                  <a:t>from GEOS-CF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5864F9-A825-29F0-AB65-98A3B6C6DD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5120639"/>
              </a:xfrm>
              <a:blipFill>
                <a:blip r:embed="rId3"/>
                <a:stretch>
                  <a:fillRect l="-965" t="-23951" r="-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62BA859C-14EE-0249-EB61-0404A1DD5459}"/>
              </a:ext>
            </a:extLst>
          </p:cNvPr>
          <p:cNvSpPr/>
          <p:nvPr/>
        </p:nvSpPr>
        <p:spPr>
          <a:xfrm>
            <a:off x="4744720" y="1899920"/>
            <a:ext cx="731520" cy="5384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4CECFC-525C-F08F-BD35-C2D690E04DED}"/>
              </a:ext>
            </a:extLst>
          </p:cNvPr>
          <p:cNvSpPr/>
          <p:nvPr/>
        </p:nvSpPr>
        <p:spPr>
          <a:xfrm>
            <a:off x="1061653" y="6080165"/>
            <a:ext cx="8248864" cy="5384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4F08DD-35F6-8035-0A70-BEF5AA964F41}"/>
              </a:ext>
            </a:extLst>
          </p:cNvPr>
          <p:cNvSpPr txBox="1"/>
          <p:nvPr/>
        </p:nvSpPr>
        <p:spPr>
          <a:xfrm>
            <a:off x="9629698" y="6164996"/>
            <a:ext cx="256230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Watine-Guiu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2023,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Kuhlmann et al. 2024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60A53C-5D30-7CAA-E5E6-979DE94AB56D}"/>
              </a:ext>
            </a:extLst>
          </p:cNvPr>
          <p:cNvSpPr/>
          <p:nvPr/>
        </p:nvSpPr>
        <p:spPr>
          <a:xfrm>
            <a:off x="1037640" y="5391396"/>
            <a:ext cx="8248864" cy="6887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AE41B9-EF5C-9608-C965-92C144DCD601}"/>
              </a:ext>
            </a:extLst>
          </p:cNvPr>
          <p:cNvSpPr/>
          <p:nvPr/>
        </p:nvSpPr>
        <p:spPr>
          <a:xfrm>
            <a:off x="6878056" y="1901899"/>
            <a:ext cx="304800" cy="5384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0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A299A77-0DB3-CBF2-8586-70C5FD554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0581B582-86DF-854F-DE3C-F9A6F9B7E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337" y="1763980"/>
            <a:ext cx="5130718" cy="465607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FCEE53D-02DF-41F1-8952-06B4C318D8E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We must account for NO</a:t>
            </a:r>
            <a:r>
              <a:rPr lang="en-US" baseline="-25000" dirty="0"/>
              <a:t>x</a:t>
            </a:r>
            <a:r>
              <a:rPr lang="en-US" dirty="0"/>
              <a:t> loss during rapid plume physical and chemical processing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DDFA785-6AE1-0D68-532E-AFDE0DE8B2DE}"/>
                  </a:ext>
                </a:extLst>
              </p:cNvPr>
              <p:cNvSpPr txBox="1"/>
              <p:nvPr/>
            </p:nvSpPr>
            <p:spPr>
              <a:xfrm>
                <a:off x="7308736" y="3006319"/>
                <a:ext cx="4136570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b="0" dirty="0">
                    <a:solidFill>
                      <a:srgbClr val="C00000"/>
                    </a:solidFill>
                  </a:rPr>
                  <a:t> 1.5 </a:t>
                </a:r>
                <a:r>
                  <a:rPr lang="en-US" sz="3200" b="0" dirty="0" err="1">
                    <a:solidFill>
                      <a:srgbClr val="C00000"/>
                    </a:solidFill>
                  </a:rPr>
                  <a:t>hr</a:t>
                </a:r>
                <a:endParaRPr lang="en-US" sz="3200" b="0" dirty="0">
                  <a:solidFill>
                    <a:srgbClr val="C00000"/>
                  </a:solidFill>
                </a:endParaRPr>
              </a:p>
              <a:p>
                <a:pPr algn="ctr"/>
                <a:endParaRPr lang="en-US" sz="3200" b="0" dirty="0">
                  <a:solidFill>
                    <a:srgbClr val="C00000"/>
                  </a:solidFill>
                </a:endParaRPr>
              </a:p>
              <a:p>
                <a:pPr algn="ctr"/>
                <a:r>
                  <a:rPr lang="en-US" sz="3200" dirty="0">
                    <a:solidFill>
                      <a:srgbClr val="C00000"/>
                    </a:solidFill>
                  </a:rPr>
                  <a:t>95% CI = [0.68, 2.37]</a:t>
                </a:r>
                <a:r>
                  <a:rPr lang="en-US" sz="3200" b="0" dirty="0">
                    <a:solidFill>
                      <a:srgbClr val="C00000"/>
                    </a:solidFill>
                  </a:rPr>
                  <a:t> </a:t>
                </a:r>
                <a:r>
                  <a:rPr lang="en-US" sz="3200" b="0" dirty="0" err="1">
                    <a:solidFill>
                      <a:srgbClr val="C00000"/>
                    </a:solidFill>
                  </a:rPr>
                  <a:t>hr</a:t>
                </a:r>
                <a:r>
                  <a:rPr lang="en-US" sz="3200" b="0" dirty="0">
                    <a:solidFill>
                      <a:srgbClr val="C000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DDFA785-6AE1-0D68-532E-AFDE0DE8B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736" y="3006319"/>
                <a:ext cx="4136570" cy="2062103"/>
              </a:xfrm>
              <a:prstGeom prst="rect">
                <a:avLst/>
              </a:prstGeom>
              <a:blipFill>
                <a:blip r:embed="rId4"/>
                <a:stretch>
                  <a:fillRect t="-3681" b="-9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E965A8DF-B15C-367E-B94A-65122628860D}"/>
              </a:ext>
            </a:extLst>
          </p:cNvPr>
          <p:cNvSpPr txBox="1"/>
          <p:nvPr/>
        </p:nvSpPr>
        <p:spPr>
          <a:xfrm>
            <a:off x="128768" y="3241838"/>
            <a:ext cx="1418863" cy="1189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Total plume NO</a:t>
            </a:r>
            <a:r>
              <a:rPr lang="en-US" baseline="-25000" dirty="0"/>
              <a:t>2</a:t>
            </a:r>
            <a:r>
              <a:rPr lang="en-US" dirty="0"/>
              <a:t> enhance-</a:t>
            </a:r>
            <a:r>
              <a:rPr lang="en-US" dirty="0" err="1"/>
              <a:t>ment</a:t>
            </a:r>
            <a:endParaRPr 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0F28577-C940-4D80-F091-381DBCB95FBB}"/>
                  </a:ext>
                </a:extLst>
              </p:cNvPr>
              <p:cNvSpPr txBox="1"/>
              <p:nvPr/>
            </p:nvSpPr>
            <p:spPr>
              <a:xfrm>
                <a:off x="2719568" y="6296106"/>
                <a:ext cx="33764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= </a:t>
                </a:r>
                <a:r>
                  <a:rPr lang="en-US" dirty="0" err="1"/>
                  <a:t>obs</a:t>
                </a:r>
                <a:r>
                  <a:rPr lang="en-US" dirty="0"/>
                  <a:t> time – launch time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0F28577-C940-4D80-F091-381DBCB95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9568" y="6296106"/>
                <a:ext cx="3376432" cy="369332"/>
              </a:xfrm>
              <a:prstGeom prst="rect">
                <a:avLst/>
              </a:prstGeom>
              <a:blipFill>
                <a:blip r:embed="rId5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679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736F2C5-70EC-988E-2928-04721836B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Rocket with solid fill">
            <a:extLst>
              <a:ext uri="{FF2B5EF4-FFF2-40B4-BE49-F238E27FC236}">
                <a16:creationId xmlns:a16="http://schemas.microsoft.com/office/drawing/2014/main" id="{141A1B17-2A6F-012E-AB47-7EF9F077A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810403">
            <a:off x="5002107" y="482264"/>
            <a:ext cx="1616919" cy="161691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B56289CD-E917-E07E-DFEA-08D5B115D87C}"/>
              </a:ext>
            </a:extLst>
          </p:cNvPr>
          <p:cNvSpPr/>
          <p:nvPr/>
        </p:nvSpPr>
        <p:spPr>
          <a:xfrm rot="5400000">
            <a:off x="3706532" y="3347876"/>
            <a:ext cx="4281219" cy="2452806"/>
          </a:xfrm>
          <a:prstGeom prst="cloud">
            <a:avLst/>
          </a:prstGeom>
          <a:gradFill flip="none" rotWithShape="1">
            <a:gsLst>
              <a:gs pos="78000">
                <a:srgbClr val="E3E3E3">
                  <a:alpha val="75000"/>
                </a:srgbClr>
              </a:gs>
              <a:gs pos="70000">
                <a:srgbClr val="D3D3D3"/>
              </a:gs>
              <a:gs pos="52000">
                <a:srgbClr val="A8A8A8"/>
              </a:gs>
              <a:gs pos="96000">
                <a:schemeClr val="bg1">
                  <a:lumMod val="97000"/>
                  <a:alpha val="50000"/>
                </a:schemeClr>
              </a:gs>
              <a:gs pos="32000">
                <a:srgbClr val="666666"/>
              </a:gs>
              <a:gs pos="0">
                <a:schemeClr val="bg2">
                  <a:lumMod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5EF04D-716C-7F4D-4EE5-D8413A8389FE}"/>
              </a:ext>
            </a:extLst>
          </p:cNvPr>
          <p:cNvCxnSpPr>
            <a:cxnSpLocks/>
          </p:cNvCxnSpPr>
          <p:nvPr/>
        </p:nvCxnSpPr>
        <p:spPr>
          <a:xfrm>
            <a:off x="5357606" y="2003186"/>
            <a:ext cx="0" cy="22302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75F46F3-21A5-9276-D513-950FDB0ED591}"/>
              </a:ext>
            </a:extLst>
          </p:cNvPr>
          <p:cNvCxnSpPr>
            <a:cxnSpLocks/>
          </p:cNvCxnSpPr>
          <p:nvPr/>
        </p:nvCxnSpPr>
        <p:spPr>
          <a:xfrm>
            <a:off x="5602081" y="2143272"/>
            <a:ext cx="0" cy="16587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531B2B-049F-6CA3-5E11-A628966E78D5}"/>
              </a:ext>
            </a:extLst>
          </p:cNvPr>
          <p:cNvCxnSpPr>
            <a:cxnSpLocks/>
          </p:cNvCxnSpPr>
          <p:nvPr/>
        </p:nvCxnSpPr>
        <p:spPr>
          <a:xfrm>
            <a:off x="5830681" y="2196861"/>
            <a:ext cx="0" cy="112283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8965E5-9539-D2B7-C59A-6555DC7EB991}"/>
              </a:ext>
            </a:extLst>
          </p:cNvPr>
          <p:cNvCxnSpPr>
            <a:cxnSpLocks/>
          </p:cNvCxnSpPr>
          <p:nvPr/>
        </p:nvCxnSpPr>
        <p:spPr>
          <a:xfrm>
            <a:off x="6059281" y="2140097"/>
            <a:ext cx="0" cy="16587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327A07E-3820-3BA5-36D0-61CF4FB6A693}"/>
              </a:ext>
            </a:extLst>
          </p:cNvPr>
          <p:cNvCxnSpPr>
            <a:cxnSpLocks/>
          </p:cNvCxnSpPr>
          <p:nvPr/>
        </p:nvCxnSpPr>
        <p:spPr>
          <a:xfrm>
            <a:off x="6297406" y="2003186"/>
            <a:ext cx="0" cy="22302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63C0FDD5-6C89-717B-51D4-A1E155B2FA79}"/>
              </a:ext>
            </a:extLst>
          </p:cNvPr>
          <p:cNvGrpSpPr/>
          <p:nvPr/>
        </p:nvGrpSpPr>
        <p:grpSpPr>
          <a:xfrm>
            <a:off x="5921275" y="3218170"/>
            <a:ext cx="383637" cy="419676"/>
            <a:chOff x="8707927" y="2686951"/>
            <a:chExt cx="784730" cy="89194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7DA73FF-70B6-296F-AD24-7F778952FFC3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09D5288-B5A1-8F95-8F5D-98F89E8C9A36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7F08A81-3E1D-D571-9A74-F9ADCD167696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A46E601-E389-EAEC-BCAD-0DC8E2ABF13F}"/>
                </a:ext>
              </a:extLst>
            </p:cNvPr>
            <p:cNvCxnSpPr>
              <a:cxnSpLocks/>
              <a:endCxn id="7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CA62E71-60EE-CBEA-75B9-DC8D65FD7DD4}"/>
                </a:ext>
              </a:extLst>
            </p:cNvPr>
            <p:cNvCxnSpPr>
              <a:cxnSpLocks/>
              <a:endCxn id="7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564FD1B-A192-5D19-DB25-0F3D06C03266}"/>
              </a:ext>
            </a:extLst>
          </p:cNvPr>
          <p:cNvGrpSpPr/>
          <p:nvPr/>
        </p:nvGrpSpPr>
        <p:grpSpPr>
          <a:xfrm rot="2284575">
            <a:off x="5327290" y="3632326"/>
            <a:ext cx="383637" cy="419676"/>
            <a:chOff x="8707927" y="2686951"/>
            <a:chExt cx="784730" cy="89194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8F3DCB3-8554-78F2-E442-DC78ED1C7ED8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7A71FA5-967B-6357-4E01-E9B899531AC1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44012BB-F8BB-5213-1278-9566EBD7CDE2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3F21C55-7670-38B2-335F-4AA1EDE00B60}"/>
                </a:ext>
              </a:extLst>
            </p:cNvPr>
            <p:cNvCxnSpPr>
              <a:cxnSpLocks/>
              <a:endCxn id="58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EE5CCB9-5709-EEF4-9F15-7AD11A200390}"/>
                </a:ext>
              </a:extLst>
            </p:cNvPr>
            <p:cNvCxnSpPr>
              <a:cxnSpLocks/>
              <a:endCxn id="58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78D2193-8ECF-934E-C34A-F3E2A784CBE0}"/>
              </a:ext>
            </a:extLst>
          </p:cNvPr>
          <p:cNvGrpSpPr/>
          <p:nvPr/>
        </p:nvGrpSpPr>
        <p:grpSpPr>
          <a:xfrm rot="2284575">
            <a:off x="6120376" y="3792903"/>
            <a:ext cx="383637" cy="297502"/>
            <a:chOff x="8707927" y="2686951"/>
            <a:chExt cx="784730" cy="632287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17259D4-E63A-13B0-57B6-5D39B628CBA6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DD24D16-9E18-7777-23AF-F0E9D8342984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431B801-6C68-5966-7456-244DC4D42857}"/>
                </a:ext>
              </a:extLst>
            </p:cNvPr>
            <p:cNvCxnSpPr>
              <a:cxnSpLocks/>
              <a:endCxn id="64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9CE60B9-1C5F-DCEF-A127-9920FE26E8FD}"/>
              </a:ext>
            </a:extLst>
          </p:cNvPr>
          <p:cNvGrpSpPr/>
          <p:nvPr/>
        </p:nvGrpSpPr>
        <p:grpSpPr>
          <a:xfrm rot="9552290">
            <a:off x="5293046" y="3100792"/>
            <a:ext cx="383637" cy="297502"/>
            <a:chOff x="8707927" y="2686951"/>
            <a:chExt cx="784730" cy="632287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3F4B726-6441-6A6B-A851-4D9DBB187711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8796870-D061-ADE7-885E-B8522432746E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3D0FD3B-42A0-A142-ADB4-7387D6658D43}"/>
                </a:ext>
              </a:extLst>
            </p:cNvPr>
            <p:cNvCxnSpPr>
              <a:cxnSpLocks/>
              <a:endCxn id="69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F4A9A0F5-2B64-B5FA-378A-5FA7E93E3174}"/>
              </a:ext>
            </a:extLst>
          </p:cNvPr>
          <p:cNvSpPr txBox="1"/>
          <p:nvPr/>
        </p:nvSpPr>
        <p:spPr>
          <a:xfrm>
            <a:off x="3689859" y="3303739"/>
            <a:ext cx="86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ranklin Gothic Medium" panose="020B0603020102020204" pitchFamily="34" charset="0"/>
              </a:rPr>
              <a:t>NO</a:t>
            </a:r>
            <a:r>
              <a:rPr lang="en-US" sz="2800" baseline="-25000" dirty="0">
                <a:latin typeface="Franklin Gothic Medium" panose="020B0603020102020204" pitchFamily="34" charset="0"/>
              </a:rPr>
              <a:t>x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2D6E3982-CE24-E799-D212-6BB05D19E20B}"/>
              </a:ext>
            </a:extLst>
          </p:cNvPr>
          <p:cNvCxnSpPr>
            <a:cxnSpLocks/>
          </p:cNvCxnSpPr>
          <p:nvPr/>
        </p:nvCxnSpPr>
        <p:spPr>
          <a:xfrm flipH="1">
            <a:off x="3675371" y="3894413"/>
            <a:ext cx="86740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A667B798-4CE4-2B18-A759-B87E2DA91DB2}"/>
              </a:ext>
            </a:extLst>
          </p:cNvPr>
          <p:cNvCxnSpPr>
            <a:cxnSpLocks/>
          </p:cNvCxnSpPr>
          <p:nvPr/>
        </p:nvCxnSpPr>
        <p:spPr>
          <a:xfrm flipH="1">
            <a:off x="3675742" y="3285976"/>
            <a:ext cx="867409" cy="0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70C365D8-ABE5-D8FA-5AA2-6981F886383A}"/>
              </a:ext>
            </a:extLst>
          </p:cNvPr>
          <p:cNvCxnSpPr>
            <a:cxnSpLocks/>
          </p:cNvCxnSpPr>
          <p:nvPr/>
        </p:nvCxnSpPr>
        <p:spPr>
          <a:xfrm>
            <a:off x="4539215" y="3257782"/>
            <a:ext cx="3565" cy="666548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89A8053E-0173-7A5B-E702-7E7B1A447B37}"/>
              </a:ext>
            </a:extLst>
          </p:cNvPr>
          <p:cNvCxnSpPr>
            <a:cxnSpLocks/>
          </p:cNvCxnSpPr>
          <p:nvPr/>
        </p:nvCxnSpPr>
        <p:spPr>
          <a:xfrm>
            <a:off x="3685024" y="3257782"/>
            <a:ext cx="0" cy="6665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0A385821-4EA5-75D6-6868-3163246D1E5E}"/>
              </a:ext>
            </a:extLst>
          </p:cNvPr>
          <p:cNvCxnSpPr/>
          <p:nvPr/>
        </p:nvCxnSpPr>
        <p:spPr>
          <a:xfrm>
            <a:off x="237744" y="6583680"/>
            <a:ext cx="1176832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7BF00B57-3EE7-46FD-6631-65971FCFB5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386" y="5802101"/>
                <a:ext cx="5873542" cy="51067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2600" b="1" i="1" smtClean="0"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en-US" sz="2600" dirty="0"/>
                  <a:t> is the ratio between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i="0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600" i="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</m:sSub>
                    <m:r>
                      <a:rPr lang="en-US" sz="2600" i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dirty="0"/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i="0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600" i="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2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7BF00B57-3EE7-46FD-6631-65971FCFB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386" y="5802101"/>
                <a:ext cx="5873542" cy="510673"/>
              </a:xfrm>
              <a:prstGeom prst="rect">
                <a:avLst/>
              </a:prstGeom>
              <a:blipFill>
                <a:blip r:embed="rId5"/>
                <a:stretch>
                  <a:fillRect l="-1512" t="-1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F4866E25-C1B2-F5DD-B97B-2A4D51BA92B5}"/>
              </a:ext>
            </a:extLst>
          </p:cNvPr>
          <p:cNvGrpSpPr/>
          <p:nvPr/>
        </p:nvGrpSpPr>
        <p:grpSpPr>
          <a:xfrm>
            <a:off x="890185" y="2296053"/>
            <a:ext cx="1833853" cy="2023801"/>
            <a:chOff x="890185" y="2296053"/>
            <a:chExt cx="1833853" cy="202380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190D82E-4B42-9E53-17AA-9F7332ACF4CA}"/>
                </a:ext>
              </a:extLst>
            </p:cNvPr>
            <p:cNvGrpSpPr/>
            <p:nvPr/>
          </p:nvGrpSpPr>
          <p:grpSpPr>
            <a:xfrm>
              <a:off x="890185" y="2296053"/>
              <a:ext cx="1833853" cy="2023801"/>
              <a:chOff x="4789036" y="983090"/>
              <a:chExt cx="1833853" cy="2023801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DCCDD12-16C4-1176-27A8-D8CE7A4B02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8159" y="1118309"/>
                <a:ext cx="0" cy="1368276"/>
              </a:xfrm>
              <a:prstGeom prst="line">
                <a:avLst/>
              </a:prstGeom>
              <a:ln w="28575">
                <a:head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5557C4C6-0A8D-240B-3E33-BB19C510BD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6720" y="2486587"/>
                <a:ext cx="1486169" cy="0"/>
              </a:xfrm>
              <a:prstGeom prst="line">
                <a:avLst/>
              </a:prstGeom>
              <a:ln w="28575"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329F18A-568A-7876-F9DC-9562F0F75913}"/>
                  </a:ext>
                </a:extLst>
              </p:cNvPr>
              <p:cNvSpPr txBox="1"/>
              <p:nvPr/>
            </p:nvSpPr>
            <p:spPr>
              <a:xfrm>
                <a:off x="4789036" y="983090"/>
                <a:ext cx="3300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Franklin Gothic Book" panose="020B0503020102020204" pitchFamily="34" charset="0"/>
                  </a:rPr>
                  <a:t>z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989FC87B-756E-EDAB-58FB-E397A8170000}"/>
                      </a:ext>
                    </a:extLst>
                  </p:cNvPr>
                  <p:cNvSpPr txBox="1"/>
                  <p:nvPr/>
                </p:nvSpPr>
                <p:spPr>
                  <a:xfrm>
                    <a:off x="5737199" y="2519322"/>
                    <a:ext cx="885690" cy="4875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latin typeface="Franklin Gothic Book" panose="020B0503020102020204" pitchFamily="34" charset="0"/>
                      </a:rPr>
                      <a:t>L</a:t>
                    </a:r>
                    <a:r>
                      <a:rPr lang="en-US" dirty="0">
                        <a:latin typeface="Franklin Gothic Book" panose="020B0503020102020204" pitchFamily="34" charset="0"/>
                      </a:rPr>
                      <a:t> 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𝑁𝑂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a14:m>
                    <a:endParaRPr lang="en-US" dirty="0">
                      <a:latin typeface="Franklin Gothic Book" panose="020B05030201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989FC87B-756E-EDAB-58FB-E397A817000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37199" y="2519322"/>
                    <a:ext cx="885690" cy="48756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5634"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458E1A-724D-3BD5-B5B6-1F05DB1DA124}"/>
                </a:ext>
              </a:extLst>
            </p:cNvPr>
            <p:cNvSpPr/>
            <p:nvPr/>
          </p:nvSpPr>
          <p:spPr>
            <a:xfrm>
              <a:off x="1397510" y="2665385"/>
              <a:ext cx="1092819" cy="1003610"/>
            </a:xfrm>
            <a:custGeom>
              <a:avLst/>
              <a:gdLst>
                <a:gd name="connsiteX0" fmla="*/ 1092819 w 1092819"/>
                <a:gd name="connsiteY0" fmla="*/ 0 h 1003610"/>
                <a:gd name="connsiteX1" fmla="*/ 434897 w 1092819"/>
                <a:gd name="connsiteY1" fmla="*/ 156117 h 1003610"/>
                <a:gd name="connsiteX2" fmla="*/ 100361 w 1092819"/>
                <a:gd name="connsiteY2" fmla="*/ 490654 h 1003610"/>
                <a:gd name="connsiteX3" fmla="*/ 234175 w 1092819"/>
                <a:gd name="connsiteY3" fmla="*/ 657922 h 1003610"/>
                <a:gd name="connsiteX4" fmla="*/ 234175 w 1092819"/>
                <a:gd name="connsiteY4" fmla="*/ 825190 h 1003610"/>
                <a:gd name="connsiteX5" fmla="*/ 89210 w 1092819"/>
                <a:gd name="connsiteY5" fmla="*/ 892098 h 1003610"/>
                <a:gd name="connsiteX6" fmla="*/ 0 w 1092819"/>
                <a:gd name="connsiteY6" fmla="*/ 1003610 h 100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2819" h="1003610">
                  <a:moveTo>
                    <a:pt x="1092819" y="0"/>
                  </a:moveTo>
                  <a:cubicBezTo>
                    <a:pt x="846563" y="37170"/>
                    <a:pt x="600307" y="74341"/>
                    <a:pt x="434897" y="156117"/>
                  </a:cubicBezTo>
                  <a:cubicBezTo>
                    <a:pt x="269487" y="237893"/>
                    <a:pt x="133815" y="407020"/>
                    <a:pt x="100361" y="490654"/>
                  </a:cubicBezTo>
                  <a:cubicBezTo>
                    <a:pt x="66907" y="574288"/>
                    <a:pt x="211873" y="602166"/>
                    <a:pt x="234175" y="657922"/>
                  </a:cubicBezTo>
                  <a:cubicBezTo>
                    <a:pt x="256477" y="713678"/>
                    <a:pt x="258336" y="786161"/>
                    <a:pt x="234175" y="825190"/>
                  </a:cubicBezTo>
                  <a:cubicBezTo>
                    <a:pt x="210014" y="864219"/>
                    <a:pt x="128239" y="862361"/>
                    <a:pt x="89210" y="892098"/>
                  </a:cubicBezTo>
                  <a:cubicBezTo>
                    <a:pt x="50181" y="921835"/>
                    <a:pt x="25090" y="962722"/>
                    <a:pt x="0" y="100361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7748B6DB-9FF6-D7B6-1CEC-742A01544D6A}"/>
              </a:ext>
            </a:extLst>
          </p:cNvPr>
          <p:cNvSpPr txBox="1">
            <a:spLocks/>
          </p:cNvSpPr>
          <p:nvPr/>
        </p:nvSpPr>
        <p:spPr>
          <a:xfrm>
            <a:off x="853555" y="196607"/>
            <a:ext cx="379062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We estimate NO</a:t>
            </a:r>
            <a:r>
              <a:rPr lang="en-US" baseline="-25000" dirty="0"/>
              <a:t>x</a:t>
            </a:r>
            <a:r>
              <a:rPr lang="en-US" dirty="0"/>
              <a:t>:NO</a:t>
            </a:r>
            <a:r>
              <a:rPr lang="en-US" baseline="-25000" dirty="0"/>
              <a:t>2</a:t>
            </a:r>
            <a:r>
              <a:rPr lang="en-US" dirty="0"/>
              <a:t> ratio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714815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ECFADD4-39E2-6A6F-340D-85612381A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aph of a graph with a red line and blue line&#10;&#10;Description automatically generated">
            <a:extLst>
              <a:ext uri="{FF2B5EF4-FFF2-40B4-BE49-F238E27FC236}">
                <a16:creationId xmlns:a16="http://schemas.microsoft.com/office/drawing/2014/main" id="{3DB7E9E6-E6E0-DB16-2331-8DED5527C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688" y="1304791"/>
            <a:ext cx="4264422" cy="3997895"/>
          </a:xfrm>
          <a:prstGeom prst="rect">
            <a:avLst/>
          </a:prstGeom>
        </p:spPr>
      </p:pic>
      <p:pic>
        <p:nvPicPr>
          <p:cNvPr id="3" name="Graphic 2" descr="Rocket with solid fill">
            <a:extLst>
              <a:ext uri="{FF2B5EF4-FFF2-40B4-BE49-F238E27FC236}">
                <a16:creationId xmlns:a16="http://schemas.microsoft.com/office/drawing/2014/main" id="{060AB2E3-A323-60A0-35D6-ABB4783AA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10403">
            <a:off x="5002107" y="482264"/>
            <a:ext cx="1616919" cy="161691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A6AC6AA9-4681-7772-9648-F808352C8D6E}"/>
              </a:ext>
            </a:extLst>
          </p:cNvPr>
          <p:cNvSpPr/>
          <p:nvPr/>
        </p:nvSpPr>
        <p:spPr>
          <a:xfrm rot="5400000">
            <a:off x="3706532" y="3347876"/>
            <a:ext cx="4281219" cy="2452806"/>
          </a:xfrm>
          <a:prstGeom prst="cloud">
            <a:avLst/>
          </a:prstGeom>
          <a:gradFill flip="none" rotWithShape="1">
            <a:gsLst>
              <a:gs pos="78000">
                <a:srgbClr val="E3E3E3">
                  <a:alpha val="75000"/>
                </a:srgbClr>
              </a:gs>
              <a:gs pos="70000">
                <a:srgbClr val="D3D3D3"/>
              </a:gs>
              <a:gs pos="52000">
                <a:srgbClr val="A8A8A8"/>
              </a:gs>
              <a:gs pos="96000">
                <a:schemeClr val="bg1">
                  <a:lumMod val="97000"/>
                  <a:alpha val="50000"/>
                </a:schemeClr>
              </a:gs>
              <a:gs pos="32000">
                <a:srgbClr val="666666"/>
              </a:gs>
              <a:gs pos="0">
                <a:schemeClr val="bg2">
                  <a:lumMod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4B81FEE-E96D-A5B7-7E06-7B70D2ADC5AB}"/>
              </a:ext>
            </a:extLst>
          </p:cNvPr>
          <p:cNvCxnSpPr>
            <a:cxnSpLocks/>
          </p:cNvCxnSpPr>
          <p:nvPr/>
        </p:nvCxnSpPr>
        <p:spPr>
          <a:xfrm>
            <a:off x="5357606" y="2003186"/>
            <a:ext cx="0" cy="22302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1C3679-2207-2CA4-EB76-CF46C7932F56}"/>
              </a:ext>
            </a:extLst>
          </p:cNvPr>
          <p:cNvCxnSpPr>
            <a:cxnSpLocks/>
          </p:cNvCxnSpPr>
          <p:nvPr/>
        </p:nvCxnSpPr>
        <p:spPr>
          <a:xfrm>
            <a:off x="5602081" y="2143272"/>
            <a:ext cx="0" cy="16587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F282DC-24C7-7ECB-F372-7728DEF2DB89}"/>
              </a:ext>
            </a:extLst>
          </p:cNvPr>
          <p:cNvCxnSpPr>
            <a:cxnSpLocks/>
          </p:cNvCxnSpPr>
          <p:nvPr/>
        </p:nvCxnSpPr>
        <p:spPr>
          <a:xfrm>
            <a:off x="5830681" y="2196861"/>
            <a:ext cx="0" cy="112283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D2468E-C768-C56C-F50F-21E385B41562}"/>
              </a:ext>
            </a:extLst>
          </p:cNvPr>
          <p:cNvCxnSpPr>
            <a:cxnSpLocks/>
          </p:cNvCxnSpPr>
          <p:nvPr/>
        </p:nvCxnSpPr>
        <p:spPr>
          <a:xfrm>
            <a:off x="6059281" y="2140097"/>
            <a:ext cx="0" cy="16587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FB3AE81-7734-49C4-674C-86552464D3C8}"/>
              </a:ext>
            </a:extLst>
          </p:cNvPr>
          <p:cNvCxnSpPr>
            <a:cxnSpLocks/>
          </p:cNvCxnSpPr>
          <p:nvPr/>
        </p:nvCxnSpPr>
        <p:spPr>
          <a:xfrm>
            <a:off x="6297406" y="2003186"/>
            <a:ext cx="0" cy="22302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DD6A6ADD-6048-1E83-B75E-75E3268C337D}"/>
              </a:ext>
            </a:extLst>
          </p:cNvPr>
          <p:cNvGrpSpPr/>
          <p:nvPr/>
        </p:nvGrpSpPr>
        <p:grpSpPr>
          <a:xfrm>
            <a:off x="5921275" y="3218170"/>
            <a:ext cx="383637" cy="419676"/>
            <a:chOff x="8707927" y="2686951"/>
            <a:chExt cx="784730" cy="89194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AE87E3B-9B16-E023-CB85-CBE259D0C1CB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D1B869D-CF4E-6F13-C23D-7A9768654756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9B942DA-B16D-4E98-BBAA-679CFE2C537D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059D0C1-E258-BF4F-93E8-2408BEFFCF59}"/>
                </a:ext>
              </a:extLst>
            </p:cNvPr>
            <p:cNvCxnSpPr>
              <a:cxnSpLocks/>
              <a:endCxn id="7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951AC6C-ABCF-0A19-2080-9D584C1045DD}"/>
                </a:ext>
              </a:extLst>
            </p:cNvPr>
            <p:cNvCxnSpPr>
              <a:cxnSpLocks/>
              <a:endCxn id="7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CCD9F2E-012B-D0B7-7353-242CB7DA8F35}"/>
              </a:ext>
            </a:extLst>
          </p:cNvPr>
          <p:cNvGrpSpPr/>
          <p:nvPr/>
        </p:nvGrpSpPr>
        <p:grpSpPr>
          <a:xfrm rot="2284575">
            <a:off x="5327290" y="3632326"/>
            <a:ext cx="383637" cy="419676"/>
            <a:chOff x="8707927" y="2686951"/>
            <a:chExt cx="784730" cy="89194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2DBFD7A-0800-D1EC-280F-88D76C793E24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E253530-49F4-02BF-AE54-8C8AAEA2D1B9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9E20141-915A-2FC3-C6CB-E06DA311BD83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26E64D2-0F3E-10DE-B97D-33F624DEF8A7}"/>
                </a:ext>
              </a:extLst>
            </p:cNvPr>
            <p:cNvCxnSpPr>
              <a:cxnSpLocks/>
              <a:endCxn id="58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62FF222-9B87-7BA4-B67E-24ACA7E162EE}"/>
                </a:ext>
              </a:extLst>
            </p:cNvPr>
            <p:cNvCxnSpPr>
              <a:cxnSpLocks/>
              <a:endCxn id="58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D26BE8C-5FE1-0AF3-96B1-43B6B1D0171D}"/>
              </a:ext>
            </a:extLst>
          </p:cNvPr>
          <p:cNvGrpSpPr/>
          <p:nvPr/>
        </p:nvGrpSpPr>
        <p:grpSpPr>
          <a:xfrm rot="2284575">
            <a:off x="6120376" y="3792903"/>
            <a:ext cx="383637" cy="297502"/>
            <a:chOff x="8707927" y="2686951"/>
            <a:chExt cx="784730" cy="632287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B8EE059-9636-3C71-0006-EBFB7192D520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8B91D43-BAD0-5BA1-DE36-DE47684C5546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CE54B4EE-9D2B-6799-D4E4-E448001DD10F}"/>
                </a:ext>
              </a:extLst>
            </p:cNvPr>
            <p:cNvCxnSpPr>
              <a:cxnSpLocks/>
              <a:endCxn id="64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3D88F4F-89FE-B545-0A08-A8AA977DB687}"/>
              </a:ext>
            </a:extLst>
          </p:cNvPr>
          <p:cNvGrpSpPr/>
          <p:nvPr/>
        </p:nvGrpSpPr>
        <p:grpSpPr>
          <a:xfrm rot="9552290">
            <a:off x="5293046" y="3100792"/>
            <a:ext cx="383637" cy="297502"/>
            <a:chOff x="8707927" y="2686951"/>
            <a:chExt cx="784730" cy="632287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E17F16F-4694-37B8-6740-3689C8F22977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45DCC97-691D-2361-8920-3862F87DDB2F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C99BB2B-F988-48A1-1455-D7DE1C3894D7}"/>
                </a:ext>
              </a:extLst>
            </p:cNvPr>
            <p:cNvCxnSpPr>
              <a:cxnSpLocks/>
              <a:endCxn id="69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39313535-F706-E190-26E9-C18EBED0D89F}"/>
              </a:ext>
            </a:extLst>
          </p:cNvPr>
          <p:cNvSpPr txBox="1"/>
          <p:nvPr/>
        </p:nvSpPr>
        <p:spPr>
          <a:xfrm>
            <a:off x="3689859" y="3303739"/>
            <a:ext cx="86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ranklin Gothic Medium" panose="020B0603020102020204" pitchFamily="34" charset="0"/>
              </a:rPr>
              <a:t>NO</a:t>
            </a:r>
            <a:r>
              <a:rPr lang="en-US" sz="2800" baseline="-25000" dirty="0">
                <a:latin typeface="Franklin Gothic Medium" panose="020B0603020102020204" pitchFamily="34" charset="0"/>
              </a:rPr>
              <a:t>x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86C87DF2-6475-5E4D-CD8A-E73DA89DEC2A}"/>
              </a:ext>
            </a:extLst>
          </p:cNvPr>
          <p:cNvCxnSpPr>
            <a:cxnSpLocks/>
          </p:cNvCxnSpPr>
          <p:nvPr/>
        </p:nvCxnSpPr>
        <p:spPr>
          <a:xfrm flipH="1">
            <a:off x="3675371" y="3894413"/>
            <a:ext cx="86740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414EE7B9-A0FF-62BF-E47C-0740C518E9A8}"/>
              </a:ext>
            </a:extLst>
          </p:cNvPr>
          <p:cNvCxnSpPr>
            <a:cxnSpLocks/>
          </p:cNvCxnSpPr>
          <p:nvPr/>
        </p:nvCxnSpPr>
        <p:spPr>
          <a:xfrm flipH="1">
            <a:off x="3675742" y="3285976"/>
            <a:ext cx="867409" cy="0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A744BEB6-4181-DA32-15CA-E842B48BF53A}"/>
              </a:ext>
            </a:extLst>
          </p:cNvPr>
          <p:cNvCxnSpPr>
            <a:cxnSpLocks/>
          </p:cNvCxnSpPr>
          <p:nvPr/>
        </p:nvCxnSpPr>
        <p:spPr>
          <a:xfrm>
            <a:off x="4539215" y="3257782"/>
            <a:ext cx="3565" cy="666548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B91126FA-D5AD-E1CA-1F8F-8D41C21C07C8}"/>
              </a:ext>
            </a:extLst>
          </p:cNvPr>
          <p:cNvCxnSpPr>
            <a:cxnSpLocks/>
          </p:cNvCxnSpPr>
          <p:nvPr/>
        </p:nvCxnSpPr>
        <p:spPr>
          <a:xfrm>
            <a:off x="3685024" y="3257782"/>
            <a:ext cx="0" cy="6665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3D58A32B-9CA7-DE06-C15F-71BD05D7A5C3}"/>
              </a:ext>
            </a:extLst>
          </p:cNvPr>
          <p:cNvCxnSpPr/>
          <p:nvPr/>
        </p:nvCxnSpPr>
        <p:spPr>
          <a:xfrm>
            <a:off x="237744" y="6583680"/>
            <a:ext cx="1176832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67D2B55C-55E9-BF0E-619E-5F74B1057A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386" y="5802101"/>
                <a:ext cx="5873542" cy="51067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2600" b="1" i="1"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en-US" sz="2600" dirty="0"/>
                  <a:t> is the ratio between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dirty="0"/>
                  <a:t>and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67D2B55C-55E9-BF0E-619E-5F74B1057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386" y="5802101"/>
                <a:ext cx="5873542" cy="510673"/>
              </a:xfrm>
              <a:prstGeom prst="rect">
                <a:avLst/>
              </a:prstGeom>
              <a:blipFill>
                <a:blip r:embed="rId6"/>
                <a:stretch>
                  <a:fillRect l="-1512" t="-1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9C90E8F-0A32-6D47-B6CC-629E0D90421C}"/>
              </a:ext>
            </a:extLst>
          </p:cNvPr>
          <p:cNvSpPr txBox="1">
            <a:spLocks/>
          </p:cNvSpPr>
          <p:nvPr/>
        </p:nvSpPr>
        <p:spPr>
          <a:xfrm>
            <a:off x="7627817" y="422576"/>
            <a:ext cx="4451064" cy="50393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dirty="0"/>
              <a:t>From nearest GEOS-CF pixel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643D453-7312-0611-2348-74DB405684CA}"/>
              </a:ext>
            </a:extLst>
          </p:cNvPr>
          <p:cNvCxnSpPr/>
          <p:nvPr/>
        </p:nvCxnSpPr>
        <p:spPr>
          <a:xfrm>
            <a:off x="9853349" y="928749"/>
            <a:ext cx="0" cy="4683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BE22FB8-330C-055B-81AE-FBD580091AE9}"/>
              </a:ext>
            </a:extLst>
          </p:cNvPr>
          <p:cNvSpPr txBox="1">
            <a:spLocks/>
          </p:cNvSpPr>
          <p:nvPr/>
        </p:nvSpPr>
        <p:spPr>
          <a:xfrm>
            <a:off x="7627817" y="5618990"/>
            <a:ext cx="4451064" cy="773519"/>
          </a:xfrm>
          <a:prstGeom prst="rect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dirty="0"/>
              <a:t>From </a:t>
            </a:r>
            <a:r>
              <a:rPr lang="en-US" sz="2600" dirty="0" err="1"/>
              <a:t>Pradon</a:t>
            </a:r>
            <a:r>
              <a:rPr lang="en-US" sz="2600" dirty="0"/>
              <a:t> et al 2023 (fuel burn emission profiles)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5A6783D-AF93-91B9-CE3B-7BA71EFC9B4B}"/>
              </a:ext>
            </a:extLst>
          </p:cNvPr>
          <p:cNvCxnSpPr>
            <a:cxnSpLocks/>
          </p:cNvCxnSpPr>
          <p:nvPr/>
        </p:nvCxnSpPr>
        <p:spPr>
          <a:xfrm flipV="1">
            <a:off x="9853349" y="5140714"/>
            <a:ext cx="0" cy="478277"/>
          </a:xfrm>
          <a:prstGeom prst="straightConnector1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08E74AA-CAF9-0AC6-C3F8-4B7AB494F06E}"/>
              </a:ext>
            </a:extLst>
          </p:cNvPr>
          <p:cNvGrpSpPr/>
          <p:nvPr/>
        </p:nvGrpSpPr>
        <p:grpSpPr>
          <a:xfrm>
            <a:off x="890185" y="2296053"/>
            <a:ext cx="1833853" cy="2023801"/>
            <a:chOff x="890185" y="2296053"/>
            <a:chExt cx="1833853" cy="2023801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2958E89A-1A1F-9219-7B6B-1F45AD4F72A3}"/>
                </a:ext>
              </a:extLst>
            </p:cNvPr>
            <p:cNvGrpSpPr/>
            <p:nvPr/>
          </p:nvGrpSpPr>
          <p:grpSpPr>
            <a:xfrm>
              <a:off x="890185" y="2296053"/>
              <a:ext cx="1833853" cy="2023801"/>
              <a:chOff x="4789036" y="983090"/>
              <a:chExt cx="1833853" cy="2023801"/>
            </a:xfrm>
          </p:grpSpPr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0323A14B-8A04-E9B9-01B6-32A7D7C27E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8159" y="1118309"/>
                <a:ext cx="0" cy="1368276"/>
              </a:xfrm>
              <a:prstGeom prst="line">
                <a:avLst/>
              </a:prstGeom>
              <a:ln w="28575">
                <a:head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B16289DB-2E60-9045-0995-78EC02D24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6720" y="2486587"/>
                <a:ext cx="1486169" cy="0"/>
              </a:xfrm>
              <a:prstGeom prst="line">
                <a:avLst/>
              </a:prstGeom>
              <a:ln w="28575"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6815BC9-5076-A0E9-EDF5-1F96AE9AEA02}"/>
                  </a:ext>
                </a:extLst>
              </p:cNvPr>
              <p:cNvSpPr txBox="1"/>
              <p:nvPr/>
            </p:nvSpPr>
            <p:spPr>
              <a:xfrm>
                <a:off x="4789036" y="983090"/>
                <a:ext cx="3300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Franklin Gothic Book" panose="020B0503020102020204" pitchFamily="34" charset="0"/>
                  </a:rPr>
                  <a:t>z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4" name="TextBox 133">
                    <a:extLst>
                      <a:ext uri="{FF2B5EF4-FFF2-40B4-BE49-F238E27FC236}">
                        <a16:creationId xmlns:a16="http://schemas.microsoft.com/office/drawing/2014/main" id="{D9795F56-F188-8654-636A-076EF08EBEF4}"/>
                      </a:ext>
                    </a:extLst>
                  </p:cNvPr>
                  <p:cNvSpPr txBox="1"/>
                  <p:nvPr/>
                </p:nvSpPr>
                <p:spPr>
                  <a:xfrm>
                    <a:off x="5737199" y="2519322"/>
                    <a:ext cx="885690" cy="4875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latin typeface="Franklin Gothic Book" panose="020B0503020102020204" pitchFamily="34" charset="0"/>
                      </a:rPr>
                      <a:t>L</a:t>
                    </a:r>
                    <a:r>
                      <a:rPr lang="en-US" dirty="0">
                        <a:latin typeface="Franklin Gothic Book" panose="020B0503020102020204" pitchFamily="34" charset="0"/>
                      </a:rPr>
                      <a:t> 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𝑁𝑂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a14:m>
                    <a:endParaRPr lang="en-US" dirty="0">
                      <a:latin typeface="Franklin Gothic Book" panose="020B05030201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34" name="TextBox 133">
                    <a:extLst>
                      <a:ext uri="{FF2B5EF4-FFF2-40B4-BE49-F238E27FC236}">
                        <a16:creationId xmlns:a16="http://schemas.microsoft.com/office/drawing/2014/main" id="{D9795F56-F188-8654-636A-076EF08EBE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37199" y="2519322"/>
                    <a:ext cx="885690" cy="48756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5634"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9F135715-C527-9170-972E-CB95B4EF1730}"/>
                </a:ext>
              </a:extLst>
            </p:cNvPr>
            <p:cNvSpPr/>
            <p:nvPr/>
          </p:nvSpPr>
          <p:spPr>
            <a:xfrm>
              <a:off x="1397510" y="2665385"/>
              <a:ext cx="1092819" cy="1003610"/>
            </a:xfrm>
            <a:custGeom>
              <a:avLst/>
              <a:gdLst>
                <a:gd name="connsiteX0" fmla="*/ 1092819 w 1092819"/>
                <a:gd name="connsiteY0" fmla="*/ 0 h 1003610"/>
                <a:gd name="connsiteX1" fmla="*/ 434897 w 1092819"/>
                <a:gd name="connsiteY1" fmla="*/ 156117 h 1003610"/>
                <a:gd name="connsiteX2" fmla="*/ 100361 w 1092819"/>
                <a:gd name="connsiteY2" fmla="*/ 490654 h 1003610"/>
                <a:gd name="connsiteX3" fmla="*/ 234175 w 1092819"/>
                <a:gd name="connsiteY3" fmla="*/ 657922 h 1003610"/>
                <a:gd name="connsiteX4" fmla="*/ 234175 w 1092819"/>
                <a:gd name="connsiteY4" fmla="*/ 825190 h 1003610"/>
                <a:gd name="connsiteX5" fmla="*/ 89210 w 1092819"/>
                <a:gd name="connsiteY5" fmla="*/ 892098 h 1003610"/>
                <a:gd name="connsiteX6" fmla="*/ 0 w 1092819"/>
                <a:gd name="connsiteY6" fmla="*/ 1003610 h 100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2819" h="1003610">
                  <a:moveTo>
                    <a:pt x="1092819" y="0"/>
                  </a:moveTo>
                  <a:cubicBezTo>
                    <a:pt x="846563" y="37170"/>
                    <a:pt x="600307" y="74341"/>
                    <a:pt x="434897" y="156117"/>
                  </a:cubicBezTo>
                  <a:cubicBezTo>
                    <a:pt x="269487" y="237893"/>
                    <a:pt x="133815" y="407020"/>
                    <a:pt x="100361" y="490654"/>
                  </a:cubicBezTo>
                  <a:cubicBezTo>
                    <a:pt x="66907" y="574288"/>
                    <a:pt x="211873" y="602166"/>
                    <a:pt x="234175" y="657922"/>
                  </a:cubicBezTo>
                  <a:cubicBezTo>
                    <a:pt x="256477" y="713678"/>
                    <a:pt x="258336" y="786161"/>
                    <a:pt x="234175" y="825190"/>
                  </a:cubicBezTo>
                  <a:cubicBezTo>
                    <a:pt x="210014" y="864219"/>
                    <a:pt x="128239" y="862361"/>
                    <a:pt x="89210" y="892098"/>
                  </a:cubicBezTo>
                  <a:cubicBezTo>
                    <a:pt x="50181" y="921835"/>
                    <a:pt x="25090" y="962722"/>
                    <a:pt x="0" y="100361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003DCBDB-DAFC-1F51-25F6-1E7072ABF1DE}"/>
              </a:ext>
            </a:extLst>
          </p:cNvPr>
          <p:cNvSpPr txBox="1">
            <a:spLocks/>
          </p:cNvSpPr>
          <p:nvPr/>
        </p:nvSpPr>
        <p:spPr>
          <a:xfrm>
            <a:off x="853555" y="196607"/>
            <a:ext cx="379062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We estimate NO</a:t>
            </a:r>
            <a:r>
              <a:rPr lang="en-US" baseline="-25000" dirty="0"/>
              <a:t>x</a:t>
            </a:r>
            <a:r>
              <a:rPr lang="en-US" dirty="0"/>
              <a:t>:NO</a:t>
            </a:r>
            <a:r>
              <a:rPr lang="en-US" baseline="-25000" dirty="0"/>
              <a:t>2</a:t>
            </a:r>
            <a:r>
              <a:rPr lang="en-US" dirty="0"/>
              <a:t> ratio using GEOS-CF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896340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D2528-90E1-FD55-805E-47727D6F7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03171-7271-F61D-EDDE-10C0D23B0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92CEA-018D-7A1A-2D07-BEA2773DB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53" y="1690688"/>
            <a:ext cx="5228063" cy="4351338"/>
          </a:xfrm>
        </p:spPr>
        <p:txBody>
          <a:bodyPr/>
          <a:lstStyle/>
          <a:p>
            <a:r>
              <a:rPr lang="en-US" b="1" dirty="0"/>
              <a:t>We quantify emissions from 49 launches </a:t>
            </a:r>
          </a:p>
          <a:p>
            <a:pPr lvl="1"/>
            <a:r>
              <a:rPr lang="en-US" b="1" dirty="0"/>
              <a:t>169 eligible launches – 30%  detection rate</a:t>
            </a:r>
          </a:p>
          <a:p>
            <a:endParaRPr lang="en-US" b="1" dirty="0"/>
          </a:p>
          <a:p>
            <a:r>
              <a:rPr lang="en-US" b="1" dirty="0"/>
              <a:t>We observe plumes in successive retrievals from 22 of these launches</a:t>
            </a:r>
          </a:p>
          <a:p>
            <a:endParaRPr lang="en-US" b="1" dirty="0"/>
          </a:p>
        </p:txBody>
      </p:sp>
      <p:pic>
        <p:nvPicPr>
          <p:cNvPr id="5" name="Picture 4" descr="A map of a satellite image&#10;&#10;Description automatically generated with medium confidence">
            <a:extLst>
              <a:ext uri="{FF2B5EF4-FFF2-40B4-BE49-F238E27FC236}">
                <a16:creationId xmlns:a16="http://schemas.microsoft.com/office/drawing/2014/main" id="{B2C00641-57EF-75A7-8033-A5316A821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420" y="1422128"/>
            <a:ext cx="635824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22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A89D4-D02D-A2A8-31CD-994DEEF6A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aph of a rocket type&#10;&#10;Description automatically generated with medium confidence">
            <a:extLst>
              <a:ext uri="{FF2B5EF4-FFF2-40B4-BE49-F238E27FC236}">
                <a16:creationId xmlns:a16="http://schemas.microsoft.com/office/drawing/2014/main" id="{185E6D47-831C-E685-49E6-9BFE3A422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206" y="1323068"/>
            <a:ext cx="8175585" cy="54182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9E6430-BD7A-6DED-FA4A-EA7D9869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Different (size) rockets exhibit different emission profiles </a:t>
            </a:r>
          </a:p>
        </p:txBody>
      </p:sp>
      <p:pic>
        <p:nvPicPr>
          <p:cNvPr id="3" name="Graphic 2" descr="Rocket with solid fill">
            <a:extLst>
              <a:ext uri="{FF2B5EF4-FFF2-40B4-BE49-F238E27FC236}">
                <a16:creationId xmlns:a16="http://schemas.microsoft.com/office/drawing/2014/main" id="{0114E301-72E8-ECD1-1708-F2A48A3284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10403">
            <a:off x="7434664" y="6368944"/>
            <a:ext cx="447526" cy="447526"/>
          </a:xfrm>
          <a:prstGeom prst="rect">
            <a:avLst/>
          </a:prstGeom>
        </p:spPr>
      </p:pic>
      <p:pic>
        <p:nvPicPr>
          <p:cNvPr id="4" name="Graphic 3" descr="Rocket with solid fill">
            <a:extLst>
              <a:ext uri="{FF2B5EF4-FFF2-40B4-BE49-F238E27FC236}">
                <a16:creationId xmlns:a16="http://schemas.microsoft.com/office/drawing/2014/main" id="{CC4B2CAA-DEE9-8B5A-8EE4-AE2099BFB0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10403">
            <a:off x="2894573" y="5947026"/>
            <a:ext cx="869948" cy="86994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C5194DC-EC76-6189-D3CF-44C4517F6706}"/>
              </a:ext>
            </a:extLst>
          </p:cNvPr>
          <p:cNvCxnSpPr/>
          <p:nvPr/>
        </p:nvCxnSpPr>
        <p:spPr>
          <a:xfrm>
            <a:off x="3637807" y="6630663"/>
            <a:ext cx="384760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553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7DE0D-0625-D211-6C78-E8B7755A1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BC337-DE87-2E70-AA8D-649A52A5D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Our estimates are within the range reported in previous literature (Falcon 9 comparison)</a:t>
            </a:r>
          </a:p>
        </p:txBody>
      </p:sp>
      <p:pic>
        <p:nvPicPr>
          <p:cNvPr id="8" name="Picture 7" descr="A graph with numbers and a line&#10;&#10;Description automatically generated with medium confidence">
            <a:extLst>
              <a:ext uri="{FF2B5EF4-FFF2-40B4-BE49-F238E27FC236}">
                <a16:creationId xmlns:a16="http://schemas.microsoft.com/office/drawing/2014/main" id="{758C86F0-964E-F972-9539-D1DBD38F7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568" y="1270121"/>
            <a:ext cx="6278864" cy="556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23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aph with a line and a line&#10;&#10;Description automatically generated">
            <a:extLst>
              <a:ext uri="{FF2B5EF4-FFF2-40B4-BE49-F238E27FC236}">
                <a16:creationId xmlns:a16="http://schemas.microsoft.com/office/drawing/2014/main" id="{8CECA160-AD9C-11D9-C3EE-9C413DB8A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187" y="1114459"/>
            <a:ext cx="5669885" cy="4267655"/>
          </a:xfrm>
          <a:prstGeom prst="rect">
            <a:avLst/>
          </a:prstGeom>
        </p:spPr>
      </p:pic>
      <p:pic>
        <p:nvPicPr>
          <p:cNvPr id="2" name="Graphic 1" descr="Rocket with solid fill">
            <a:extLst>
              <a:ext uri="{FF2B5EF4-FFF2-40B4-BE49-F238E27FC236}">
                <a16:creationId xmlns:a16="http://schemas.microsoft.com/office/drawing/2014/main" id="{18489F4D-6C54-9BF2-1BEE-2593668B1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10403">
            <a:off x="5002107" y="4962824"/>
            <a:ext cx="1616919" cy="161691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B000751-AAEF-E0A4-8B89-73716049DE09}"/>
              </a:ext>
            </a:extLst>
          </p:cNvPr>
          <p:cNvCxnSpPr/>
          <p:nvPr/>
        </p:nvCxnSpPr>
        <p:spPr>
          <a:xfrm>
            <a:off x="237744" y="6583680"/>
            <a:ext cx="1176832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8E129FA-2FAE-87CB-15E1-ECF54AE3215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8584"/>
          <a:stretch/>
        </p:blipFill>
        <p:spPr>
          <a:xfrm>
            <a:off x="256660" y="2961430"/>
            <a:ext cx="5370174" cy="12073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4C8718-09EE-CD6A-9806-A4F13A10F190}"/>
              </a:ext>
            </a:extLst>
          </p:cNvPr>
          <p:cNvSpPr txBox="1"/>
          <p:nvPr/>
        </p:nvSpPr>
        <p:spPr>
          <a:xfrm>
            <a:off x="7115304" y="2143518"/>
            <a:ext cx="18782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Data from GCAT</a:t>
            </a:r>
          </a:p>
        </p:txBody>
      </p:sp>
      <p:pic>
        <p:nvPicPr>
          <p:cNvPr id="14" name="Picture 13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C622A520-B940-A4F1-DD9B-6B960CE844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080" y="4626531"/>
            <a:ext cx="4261473" cy="1364547"/>
          </a:xfrm>
          <a:prstGeom prst="rect">
            <a:avLst/>
          </a:prstGeom>
        </p:spPr>
      </p:pic>
      <p:pic>
        <p:nvPicPr>
          <p:cNvPr id="16" name="Picture 15" descr="A black and white logo&#10;&#10;Description automatically generated">
            <a:extLst>
              <a:ext uri="{FF2B5EF4-FFF2-40B4-BE49-F238E27FC236}">
                <a16:creationId xmlns:a16="http://schemas.microsoft.com/office/drawing/2014/main" id="{52BE434D-950E-726E-50FB-9581CC3731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5915" y="1114459"/>
            <a:ext cx="2679700" cy="495300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7DB2A0-B89F-AB51-83B7-9683026E17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080" y="1533809"/>
            <a:ext cx="4739370" cy="972178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BF58C8B-2163-6710-0DCC-F892DD8A46B9}"/>
              </a:ext>
            </a:extLst>
          </p:cNvPr>
          <p:cNvSpPr txBox="1">
            <a:spLocks/>
          </p:cNvSpPr>
          <p:nvPr/>
        </p:nvSpPr>
        <p:spPr>
          <a:xfrm>
            <a:off x="838200" y="222198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The rate of rocket launches is accelerating</a:t>
            </a:r>
          </a:p>
        </p:txBody>
      </p:sp>
    </p:spTree>
    <p:extLst>
      <p:ext uri="{BB962C8B-B14F-4D97-AF65-F5344CB8AC3E}">
        <p14:creationId xmlns:p14="http://schemas.microsoft.com/office/powerpoint/2010/main" val="182826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C31FD-766B-EB1F-117F-6BC3E343A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87312552-7640-2429-7A97-566C1FD236C6}"/>
              </a:ext>
            </a:extLst>
          </p:cNvPr>
          <p:cNvSpPr/>
          <p:nvPr/>
        </p:nvSpPr>
        <p:spPr>
          <a:xfrm rot="5400000">
            <a:off x="3706532" y="3347876"/>
            <a:ext cx="4281219" cy="2452806"/>
          </a:xfrm>
          <a:prstGeom prst="cloud">
            <a:avLst/>
          </a:prstGeom>
          <a:gradFill flip="none" rotWithShape="1">
            <a:gsLst>
              <a:gs pos="78000">
                <a:srgbClr val="E3E3E3">
                  <a:alpha val="75000"/>
                </a:srgbClr>
              </a:gs>
              <a:gs pos="70000">
                <a:srgbClr val="D3D3D3"/>
              </a:gs>
              <a:gs pos="52000">
                <a:srgbClr val="A8A8A8"/>
              </a:gs>
              <a:gs pos="96000">
                <a:schemeClr val="bg1">
                  <a:lumMod val="97000"/>
                  <a:alpha val="50000"/>
                </a:schemeClr>
              </a:gs>
              <a:gs pos="32000">
                <a:srgbClr val="666666"/>
              </a:gs>
              <a:gs pos="0">
                <a:schemeClr val="bg2">
                  <a:lumMod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86">
            <a:extLst>
              <a:ext uri="{FF2B5EF4-FFF2-40B4-BE49-F238E27FC236}">
                <a16:creationId xmlns:a16="http://schemas.microsoft.com/office/drawing/2014/main" id="{F230F134-E6FD-7A3C-2928-761744FCB3EB}"/>
              </a:ext>
            </a:extLst>
          </p:cNvPr>
          <p:cNvSpPr>
            <a:spLocks/>
          </p:cNvSpPr>
          <p:nvPr/>
        </p:nvSpPr>
        <p:spPr>
          <a:xfrm>
            <a:off x="4471531" y="2433669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19" name="Rectangle 86">
            <a:extLst>
              <a:ext uri="{FF2B5EF4-FFF2-40B4-BE49-F238E27FC236}">
                <a16:creationId xmlns:a16="http://schemas.microsoft.com/office/drawing/2014/main" id="{C383A347-5458-9624-049C-E2B76E3FE271}"/>
              </a:ext>
            </a:extLst>
          </p:cNvPr>
          <p:cNvSpPr>
            <a:spLocks/>
          </p:cNvSpPr>
          <p:nvPr/>
        </p:nvSpPr>
        <p:spPr>
          <a:xfrm>
            <a:off x="4839831" y="2431637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0" name="Rectangle 86">
            <a:extLst>
              <a:ext uri="{FF2B5EF4-FFF2-40B4-BE49-F238E27FC236}">
                <a16:creationId xmlns:a16="http://schemas.microsoft.com/office/drawing/2014/main" id="{0C788B71-AFA5-F558-1FE7-0165C3F9F705}"/>
              </a:ext>
            </a:extLst>
          </p:cNvPr>
          <p:cNvSpPr>
            <a:spLocks/>
          </p:cNvSpPr>
          <p:nvPr/>
        </p:nvSpPr>
        <p:spPr>
          <a:xfrm>
            <a:off x="5208131" y="242733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1" name="Rectangle 86">
            <a:extLst>
              <a:ext uri="{FF2B5EF4-FFF2-40B4-BE49-F238E27FC236}">
                <a16:creationId xmlns:a16="http://schemas.microsoft.com/office/drawing/2014/main" id="{376B20C4-DE5A-1ED6-3D44-09A25FFC2252}"/>
              </a:ext>
            </a:extLst>
          </p:cNvPr>
          <p:cNvSpPr>
            <a:spLocks/>
          </p:cNvSpPr>
          <p:nvPr/>
        </p:nvSpPr>
        <p:spPr>
          <a:xfrm>
            <a:off x="5573861" y="2424422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2" name="Rectangle 86">
            <a:extLst>
              <a:ext uri="{FF2B5EF4-FFF2-40B4-BE49-F238E27FC236}">
                <a16:creationId xmlns:a16="http://schemas.microsoft.com/office/drawing/2014/main" id="{F308C1AC-B9F1-FF94-E1C6-711EC51E0AEA}"/>
              </a:ext>
            </a:extLst>
          </p:cNvPr>
          <p:cNvSpPr>
            <a:spLocks/>
          </p:cNvSpPr>
          <p:nvPr/>
        </p:nvSpPr>
        <p:spPr>
          <a:xfrm>
            <a:off x="5942161" y="242239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3" name="Rectangle 86">
            <a:extLst>
              <a:ext uri="{FF2B5EF4-FFF2-40B4-BE49-F238E27FC236}">
                <a16:creationId xmlns:a16="http://schemas.microsoft.com/office/drawing/2014/main" id="{A9FAA396-66D1-1017-EC79-4DFDB3784905}"/>
              </a:ext>
            </a:extLst>
          </p:cNvPr>
          <p:cNvSpPr>
            <a:spLocks/>
          </p:cNvSpPr>
          <p:nvPr/>
        </p:nvSpPr>
        <p:spPr>
          <a:xfrm>
            <a:off x="6310461" y="241808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4" name="Rectangle 86">
            <a:extLst>
              <a:ext uri="{FF2B5EF4-FFF2-40B4-BE49-F238E27FC236}">
                <a16:creationId xmlns:a16="http://schemas.microsoft.com/office/drawing/2014/main" id="{1EF1730E-D90A-C2F4-1D42-7A52A9468BA1}"/>
              </a:ext>
            </a:extLst>
          </p:cNvPr>
          <p:cNvSpPr>
            <a:spLocks/>
          </p:cNvSpPr>
          <p:nvPr/>
        </p:nvSpPr>
        <p:spPr>
          <a:xfrm>
            <a:off x="4568269" y="2260827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5" name="Rectangle 86">
            <a:extLst>
              <a:ext uri="{FF2B5EF4-FFF2-40B4-BE49-F238E27FC236}">
                <a16:creationId xmlns:a16="http://schemas.microsoft.com/office/drawing/2014/main" id="{29B7DA05-4293-BE9B-36D8-64F0507746DA}"/>
              </a:ext>
            </a:extLst>
          </p:cNvPr>
          <p:cNvSpPr>
            <a:spLocks/>
          </p:cNvSpPr>
          <p:nvPr/>
        </p:nvSpPr>
        <p:spPr>
          <a:xfrm>
            <a:off x="4936569" y="2258795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6" name="Rectangle 86">
            <a:extLst>
              <a:ext uri="{FF2B5EF4-FFF2-40B4-BE49-F238E27FC236}">
                <a16:creationId xmlns:a16="http://schemas.microsoft.com/office/drawing/2014/main" id="{217B9671-DB8C-74EE-6F75-A3C35F0BCDA7}"/>
              </a:ext>
            </a:extLst>
          </p:cNvPr>
          <p:cNvSpPr>
            <a:spLocks/>
          </p:cNvSpPr>
          <p:nvPr/>
        </p:nvSpPr>
        <p:spPr>
          <a:xfrm>
            <a:off x="5304869" y="225448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7" name="Rectangle 86">
            <a:extLst>
              <a:ext uri="{FF2B5EF4-FFF2-40B4-BE49-F238E27FC236}">
                <a16:creationId xmlns:a16="http://schemas.microsoft.com/office/drawing/2014/main" id="{107DFA06-7B0E-31E1-776A-F90128231086}"/>
              </a:ext>
            </a:extLst>
          </p:cNvPr>
          <p:cNvSpPr>
            <a:spLocks/>
          </p:cNvSpPr>
          <p:nvPr/>
        </p:nvSpPr>
        <p:spPr>
          <a:xfrm>
            <a:off x="5670599" y="225158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8" name="Rectangle 86">
            <a:extLst>
              <a:ext uri="{FF2B5EF4-FFF2-40B4-BE49-F238E27FC236}">
                <a16:creationId xmlns:a16="http://schemas.microsoft.com/office/drawing/2014/main" id="{0B1C686D-B08D-D214-27A7-2A15BABB9D57}"/>
              </a:ext>
            </a:extLst>
          </p:cNvPr>
          <p:cNvSpPr>
            <a:spLocks/>
          </p:cNvSpPr>
          <p:nvPr/>
        </p:nvSpPr>
        <p:spPr>
          <a:xfrm>
            <a:off x="6038899" y="224954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9" name="Rectangle 86">
            <a:extLst>
              <a:ext uri="{FF2B5EF4-FFF2-40B4-BE49-F238E27FC236}">
                <a16:creationId xmlns:a16="http://schemas.microsoft.com/office/drawing/2014/main" id="{001BBA82-1C7A-9785-5796-2EB8E5999600}"/>
              </a:ext>
            </a:extLst>
          </p:cNvPr>
          <p:cNvSpPr>
            <a:spLocks/>
          </p:cNvSpPr>
          <p:nvPr/>
        </p:nvSpPr>
        <p:spPr>
          <a:xfrm>
            <a:off x="6407199" y="224524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0" name="Rectangle 86">
            <a:extLst>
              <a:ext uri="{FF2B5EF4-FFF2-40B4-BE49-F238E27FC236}">
                <a16:creationId xmlns:a16="http://schemas.microsoft.com/office/drawing/2014/main" id="{6509C94F-4B98-E1B0-7854-0DA582462964}"/>
              </a:ext>
            </a:extLst>
          </p:cNvPr>
          <p:cNvSpPr>
            <a:spLocks/>
          </p:cNvSpPr>
          <p:nvPr/>
        </p:nvSpPr>
        <p:spPr>
          <a:xfrm>
            <a:off x="4657998" y="2091885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1" name="Rectangle 86">
            <a:extLst>
              <a:ext uri="{FF2B5EF4-FFF2-40B4-BE49-F238E27FC236}">
                <a16:creationId xmlns:a16="http://schemas.microsoft.com/office/drawing/2014/main" id="{A7C5361D-E846-0C67-7F7B-465946CC78DF}"/>
              </a:ext>
            </a:extLst>
          </p:cNvPr>
          <p:cNvSpPr>
            <a:spLocks/>
          </p:cNvSpPr>
          <p:nvPr/>
        </p:nvSpPr>
        <p:spPr>
          <a:xfrm>
            <a:off x="5026298" y="208985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2" name="Rectangle 86">
            <a:extLst>
              <a:ext uri="{FF2B5EF4-FFF2-40B4-BE49-F238E27FC236}">
                <a16:creationId xmlns:a16="http://schemas.microsoft.com/office/drawing/2014/main" id="{A0197B6A-D769-B926-2E1E-4990FE09E504}"/>
              </a:ext>
            </a:extLst>
          </p:cNvPr>
          <p:cNvSpPr>
            <a:spLocks/>
          </p:cNvSpPr>
          <p:nvPr/>
        </p:nvSpPr>
        <p:spPr>
          <a:xfrm>
            <a:off x="5394598" y="2085546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3" name="Rectangle 86">
            <a:extLst>
              <a:ext uri="{FF2B5EF4-FFF2-40B4-BE49-F238E27FC236}">
                <a16:creationId xmlns:a16="http://schemas.microsoft.com/office/drawing/2014/main" id="{5629940F-D7CF-37DE-EC5A-2F42BDD70CA7}"/>
              </a:ext>
            </a:extLst>
          </p:cNvPr>
          <p:cNvSpPr>
            <a:spLocks/>
          </p:cNvSpPr>
          <p:nvPr/>
        </p:nvSpPr>
        <p:spPr>
          <a:xfrm>
            <a:off x="5760328" y="208263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4" name="Rectangle 86">
            <a:extLst>
              <a:ext uri="{FF2B5EF4-FFF2-40B4-BE49-F238E27FC236}">
                <a16:creationId xmlns:a16="http://schemas.microsoft.com/office/drawing/2014/main" id="{82E30DC8-36D4-5243-B5A6-1A4017AC35EF}"/>
              </a:ext>
            </a:extLst>
          </p:cNvPr>
          <p:cNvSpPr>
            <a:spLocks/>
          </p:cNvSpPr>
          <p:nvPr/>
        </p:nvSpPr>
        <p:spPr>
          <a:xfrm>
            <a:off x="6128628" y="2080606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5" name="Rectangle 86">
            <a:extLst>
              <a:ext uri="{FF2B5EF4-FFF2-40B4-BE49-F238E27FC236}">
                <a16:creationId xmlns:a16="http://schemas.microsoft.com/office/drawing/2014/main" id="{82F6779F-0CE3-69B0-28F5-C4CB3314DD32}"/>
              </a:ext>
            </a:extLst>
          </p:cNvPr>
          <p:cNvSpPr>
            <a:spLocks/>
          </p:cNvSpPr>
          <p:nvPr/>
        </p:nvSpPr>
        <p:spPr>
          <a:xfrm>
            <a:off x="6496928" y="208290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6" name="Rectangle 86">
            <a:extLst>
              <a:ext uri="{FF2B5EF4-FFF2-40B4-BE49-F238E27FC236}">
                <a16:creationId xmlns:a16="http://schemas.microsoft.com/office/drawing/2014/main" id="{8AE118A6-99D9-426D-55F6-FADC3E8CBD36}"/>
              </a:ext>
            </a:extLst>
          </p:cNvPr>
          <p:cNvSpPr>
            <a:spLocks/>
          </p:cNvSpPr>
          <p:nvPr/>
        </p:nvSpPr>
        <p:spPr>
          <a:xfrm>
            <a:off x="4748943" y="192100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7" name="Rectangle 86">
            <a:extLst>
              <a:ext uri="{FF2B5EF4-FFF2-40B4-BE49-F238E27FC236}">
                <a16:creationId xmlns:a16="http://schemas.microsoft.com/office/drawing/2014/main" id="{98E43A93-B3BA-581F-9C05-D07B01B21771}"/>
              </a:ext>
            </a:extLst>
          </p:cNvPr>
          <p:cNvSpPr>
            <a:spLocks/>
          </p:cNvSpPr>
          <p:nvPr/>
        </p:nvSpPr>
        <p:spPr>
          <a:xfrm>
            <a:off x="5117243" y="191896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8" name="Rectangle 86">
            <a:extLst>
              <a:ext uri="{FF2B5EF4-FFF2-40B4-BE49-F238E27FC236}">
                <a16:creationId xmlns:a16="http://schemas.microsoft.com/office/drawing/2014/main" id="{D0FDE376-DDE4-105F-ABBD-221C04E057BF}"/>
              </a:ext>
            </a:extLst>
          </p:cNvPr>
          <p:cNvSpPr>
            <a:spLocks/>
          </p:cNvSpPr>
          <p:nvPr/>
        </p:nvSpPr>
        <p:spPr>
          <a:xfrm>
            <a:off x="5485543" y="1917962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9" name="Rectangle 86">
            <a:extLst>
              <a:ext uri="{FF2B5EF4-FFF2-40B4-BE49-F238E27FC236}">
                <a16:creationId xmlns:a16="http://schemas.microsoft.com/office/drawing/2014/main" id="{23F63654-75C2-9BF8-D44C-9EDB7B72E343}"/>
              </a:ext>
            </a:extLst>
          </p:cNvPr>
          <p:cNvSpPr>
            <a:spLocks/>
          </p:cNvSpPr>
          <p:nvPr/>
        </p:nvSpPr>
        <p:spPr>
          <a:xfrm>
            <a:off x="5851273" y="191175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40" name="Rectangle 86">
            <a:extLst>
              <a:ext uri="{FF2B5EF4-FFF2-40B4-BE49-F238E27FC236}">
                <a16:creationId xmlns:a16="http://schemas.microsoft.com/office/drawing/2014/main" id="{65ED8909-4124-CEFD-E001-1F5470739100}"/>
              </a:ext>
            </a:extLst>
          </p:cNvPr>
          <p:cNvSpPr>
            <a:spLocks/>
          </p:cNvSpPr>
          <p:nvPr/>
        </p:nvSpPr>
        <p:spPr>
          <a:xfrm>
            <a:off x="6219573" y="190972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41" name="Rectangle 86">
            <a:extLst>
              <a:ext uri="{FF2B5EF4-FFF2-40B4-BE49-F238E27FC236}">
                <a16:creationId xmlns:a16="http://schemas.microsoft.com/office/drawing/2014/main" id="{05FB7B59-0E9B-8429-BD8F-317144C45895}"/>
              </a:ext>
            </a:extLst>
          </p:cNvPr>
          <p:cNvSpPr>
            <a:spLocks/>
          </p:cNvSpPr>
          <p:nvPr/>
        </p:nvSpPr>
        <p:spPr>
          <a:xfrm>
            <a:off x="6583671" y="191416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6756DAD-8874-25BB-A27A-487379818B89}"/>
              </a:ext>
            </a:extLst>
          </p:cNvPr>
          <p:cNvGrpSpPr/>
          <p:nvPr/>
        </p:nvGrpSpPr>
        <p:grpSpPr>
          <a:xfrm>
            <a:off x="4831283" y="30135"/>
            <a:ext cx="1833186" cy="1530160"/>
            <a:chOff x="6951995" y="90167"/>
            <a:chExt cx="2956956" cy="2468170"/>
          </a:xfrm>
        </p:grpSpPr>
        <p:pic>
          <p:nvPicPr>
            <p:cNvPr id="43" name="Graphic 42" descr="Satellite outline">
              <a:extLst>
                <a:ext uri="{FF2B5EF4-FFF2-40B4-BE49-F238E27FC236}">
                  <a16:creationId xmlns:a16="http://schemas.microsoft.com/office/drawing/2014/main" id="{68ADBB22-361E-E399-CFC8-C289171B6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8875908">
              <a:off x="7811364" y="90167"/>
              <a:ext cx="1238219" cy="1238219"/>
            </a:xfrm>
            <a:prstGeom prst="rect">
              <a:avLst/>
            </a:prstGeom>
          </p:spPr>
        </p:pic>
        <p:sp>
          <p:nvSpPr>
            <p:cNvPr id="44" name="Triangle 43">
              <a:extLst>
                <a:ext uri="{FF2B5EF4-FFF2-40B4-BE49-F238E27FC236}">
                  <a16:creationId xmlns:a16="http://schemas.microsoft.com/office/drawing/2014/main" id="{01D2EFEB-EBDF-2668-C664-58D265CBC895}"/>
                </a:ext>
              </a:extLst>
            </p:cNvPr>
            <p:cNvSpPr/>
            <p:nvPr/>
          </p:nvSpPr>
          <p:spPr>
            <a:xfrm>
              <a:off x="6951995" y="1406141"/>
              <a:ext cx="2956956" cy="1152196"/>
            </a:xfrm>
            <a:prstGeom prst="triangle">
              <a:avLst/>
            </a:prstGeom>
            <a:gradFill flip="none" rotWithShape="1">
              <a:gsLst>
                <a:gs pos="72000">
                  <a:srgbClr val="E3DFA5">
                    <a:alpha val="24600"/>
                  </a:srgbClr>
                </a:gs>
                <a:gs pos="52000">
                  <a:srgbClr val="E3DFA5">
                    <a:alpha val="49000"/>
                  </a:srgbClr>
                </a:gs>
                <a:gs pos="31000">
                  <a:srgbClr val="E3DFA5">
                    <a:alpha val="75184"/>
                  </a:srgbClr>
                </a:gs>
                <a:gs pos="96000">
                  <a:schemeClr val="bg1">
                    <a:lumMod val="97000"/>
                    <a:alpha val="50000"/>
                  </a:schemeClr>
                </a:gs>
                <a:gs pos="0">
                  <a:srgbClr val="E3DFA5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F36FD0D-E0A4-E24B-063D-5E7A53BD453B}"/>
              </a:ext>
            </a:extLst>
          </p:cNvPr>
          <p:cNvGrpSpPr/>
          <p:nvPr/>
        </p:nvGrpSpPr>
        <p:grpSpPr>
          <a:xfrm>
            <a:off x="5921275" y="3218170"/>
            <a:ext cx="383637" cy="419676"/>
            <a:chOff x="8707927" y="2686951"/>
            <a:chExt cx="784730" cy="89194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A57B951-C659-E819-30D2-6FD90050E4DC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656AF14-6D7A-3058-2718-56952A6B9A24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3BAD5D7-F66C-4BBA-D675-439462EDFDF3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8114CD5-4175-B7C8-2CCE-78D2A1C6DFDB}"/>
                </a:ext>
              </a:extLst>
            </p:cNvPr>
            <p:cNvCxnSpPr>
              <a:cxnSpLocks/>
              <a:endCxn id="7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AF25E1-474C-DD72-9C20-8FB2B085D9C3}"/>
                </a:ext>
              </a:extLst>
            </p:cNvPr>
            <p:cNvCxnSpPr>
              <a:cxnSpLocks/>
              <a:endCxn id="7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0CCF9E-C470-9E14-8541-24D4A1E543C6}"/>
              </a:ext>
            </a:extLst>
          </p:cNvPr>
          <p:cNvGrpSpPr/>
          <p:nvPr/>
        </p:nvGrpSpPr>
        <p:grpSpPr>
          <a:xfrm rot="2284575">
            <a:off x="5327290" y="3632326"/>
            <a:ext cx="383637" cy="419676"/>
            <a:chOff x="8707927" y="2686951"/>
            <a:chExt cx="784730" cy="89194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1987EE-4EA1-6A67-634A-3C8EEF3F7781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B583E25-7ECF-780A-EF5C-822886397E15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8E4F922-0C07-59FA-AB7C-CD869BEDCDF8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A8BEC54-A226-69FA-5C1A-767BD2467E37}"/>
                </a:ext>
              </a:extLst>
            </p:cNvPr>
            <p:cNvCxnSpPr>
              <a:cxnSpLocks/>
              <a:endCxn id="45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45DEB3C-86BE-22F4-BEE3-BD2F21A5E82C}"/>
                </a:ext>
              </a:extLst>
            </p:cNvPr>
            <p:cNvCxnSpPr>
              <a:cxnSpLocks/>
              <a:endCxn id="45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DF1F842-050F-2D25-E767-C34B1F948972}"/>
              </a:ext>
            </a:extLst>
          </p:cNvPr>
          <p:cNvGrpSpPr/>
          <p:nvPr/>
        </p:nvGrpSpPr>
        <p:grpSpPr>
          <a:xfrm rot="2284575">
            <a:off x="6120376" y="3792903"/>
            <a:ext cx="383637" cy="297502"/>
            <a:chOff x="8707927" y="2686951"/>
            <a:chExt cx="784730" cy="632287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CE29232-3856-66F7-06C6-74A7646D1A12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B89C305-CDE6-0DDD-B064-27A7B901D841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454B7F2-CD34-14C3-0A5A-B656BCD66643}"/>
                </a:ext>
              </a:extLst>
            </p:cNvPr>
            <p:cNvCxnSpPr>
              <a:cxnSpLocks/>
              <a:endCxn id="50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FE4C418-D0D4-6CBC-20A4-E8A7D2AC22E9}"/>
              </a:ext>
            </a:extLst>
          </p:cNvPr>
          <p:cNvGrpSpPr/>
          <p:nvPr/>
        </p:nvGrpSpPr>
        <p:grpSpPr>
          <a:xfrm rot="9552290">
            <a:off x="5293046" y="3100792"/>
            <a:ext cx="383637" cy="297502"/>
            <a:chOff x="8707927" y="2686951"/>
            <a:chExt cx="784730" cy="632287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1AD7454-233B-E896-005B-8ED4E2DC6840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CCDD68D-EC91-CF77-F7D5-A0336D95E8C2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7DA5A17-2BD9-DCB6-5656-6D1EC046A100}"/>
                </a:ext>
              </a:extLst>
            </p:cNvPr>
            <p:cNvCxnSpPr>
              <a:cxnSpLocks/>
              <a:endCxn id="54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60125052-1DA5-4B4A-40DC-20F69FBEB48C}"/>
              </a:ext>
            </a:extLst>
          </p:cNvPr>
          <p:cNvSpPr txBox="1"/>
          <p:nvPr/>
        </p:nvSpPr>
        <p:spPr>
          <a:xfrm>
            <a:off x="3689859" y="3303739"/>
            <a:ext cx="86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ranklin Gothic Medium" panose="020B0603020102020204" pitchFamily="34" charset="0"/>
              </a:rPr>
              <a:t>NO</a:t>
            </a:r>
            <a:r>
              <a:rPr lang="en-US" sz="2800" baseline="-25000" dirty="0">
                <a:latin typeface="Franklin Gothic Medium" panose="020B0603020102020204" pitchFamily="34" charset="0"/>
              </a:rPr>
              <a:t>x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1971A8B-8154-7E0F-CFFF-EC8E8882112B}"/>
              </a:ext>
            </a:extLst>
          </p:cNvPr>
          <p:cNvCxnSpPr>
            <a:cxnSpLocks/>
          </p:cNvCxnSpPr>
          <p:nvPr/>
        </p:nvCxnSpPr>
        <p:spPr>
          <a:xfrm flipH="1">
            <a:off x="3675371" y="3894413"/>
            <a:ext cx="86740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80F0FE3-DB23-918E-4E3D-597E9E848E9A}"/>
              </a:ext>
            </a:extLst>
          </p:cNvPr>
          <p:cNvCxnSpPr>
            <a:cxnSpLocks/>
          </p:cNvCxnSpPr>
          <p:nvPr/>
        </p:nvCxnSpPr>
        <p:spPr>
          <a:xfrm flipH="1">
            <a:off x="3675742" y="3285976"/>
            <a:ext cx="867409" cy="0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6F54959-7BED-1D36-950D-6ECA91ADAA77}"/>
              </a:ext>
            </a:extLst>
          </p:cNvPr>
          <p:cNvCxnSpPr>
            <a:cxnSpLocks/>
          </p:cNvCxnSpPr>
          <p:nvPr/>
        </p:nvCxnSpPr>
        <p:spPr>
          <a:xfrm>
            <a:off x="4539215" y="3257782"/>
            <a:ext cx="3565" cy="666548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FB7F1A5-F457-812D-33DC-36A3F462213D}"/>
              </a:ext>
            </a:extLst>
          </p:cNvPr>
          <p:cNvCxnSpPr>
            <a:cxnSpLocks/>
          </p:cNvCxnSpPr>
          <p:nvPr/>
        </p:nvCxnSpPr>
        <p:spPr>
          <a:xfrm>
            <a:off x="3685024" y="3257782"/>
            <a:ext cx="0" cy="6665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B4222FF-3A88-86DF-353F-5D71F8803121}"/>
              </a:ext>
            </a:extLst>
          </p:cNvPr>
          <p:cNvCxnSpPr/>
          <p:nvPr/>
        </p:nvCxnSpPr>
        <p:spPr>
          <a:xfrm>
            <a:off x="237744" y="6583680"/>
            <a:ext cx="1176832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2F449C97-F687-3270-AC42-9CFE85E2DBA8}"/>
              </a:ext>
            </a:extLst>
          </p:cNvPr>
          <p:cNvSpPr txBox="1"/>
          <p:nvPr/>
        </p:nvSpPr>
        <p:spPr>
          <a:xfrm>
            <a:off x="376361" y="1262735"/>
            <a:ext cx="34085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Franklin Gothic Book" panose="020B0503020102020204" pitchFamily="34" charset="0"/>
              </a:rPr>
              <a:t>Can we detect rocket launch plumes using TEMPO?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Franklin Gothic Book" panose="020B0503020102020204" pitchFamily="34" charset="0"/>
              </a:rPr>
              <a:t>How can we estimate rocket launch NO</a:t>
            </a:r>
            <a:r>
              <a:rPr lang="en-US" sz="2400" baseline="-25000" dirty="0">
                <a:latin typeface="Franklin Gothic Book" panose="020B0503020102020204" pitchFamily="34" charset="0"/>
              </a:rPr>
              <a:t>x</a:t>
            </a:r>
            <a:r>
              <a:rPr lang="en-US" sz="2400" dirty="0">
                <a:latin typeface="Franklin Gothic Book" panose="020B0503020102020204" pitchFamily="34" charset="0"/>
              </a:rPr>
              <a:t> emissions using TEMPO?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latin typeface="Franklin Gothic Medium" panose="020B0603020102020204" pitchFamily="34" charset="0"/>
              </a:rPr>
              <a:t>Where do we go from here?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71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B7B87-FE82-6D3F-D147-A1E05A7C0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34BBA6D1-529D-45E0-83ED-DC469A157F73}"/>
              </a:ext>
            </a:extLst>
          </p:cNvPr>
          <p:cNvSpPr/>
          <p:nvPr/>
        </p:nvSpPr>
        <p:spPr>
          <a:xfrm rot="5400000">
            <a:off x="254417" y="3478001"/>
            <a:ext cx="4281219" cy="2452806"/>
          </a:xfrm>
          <a:prstGeom prst="cloud">
            <a:avLst/>
          </a:prstGeom>
          <a:gradFill flip="none" rotWithShape="1">
            <a:gsLst>
              <a:gs pos="78000">
                <a:srgbClr val="E3E3E3">
                  <a:alpha val="75000"/>
                </a:srgbClr>
              </a:gs>
              <a:gs pos="70000">
                <a:srgbClr val="D3D3D3"/>
              </a:gs>
              <a:gs pos="52000">
                <a:srgbClr val="A8A8A8"/>
              </a:gs>
              <a:gs pos="96000">
                <a:schemeClr val="bg1">
                  <a:lumMod val="97000"/>
                  <a:alpha val="50000"/>
                </a:schemeClr>
              </a:gs>
              <a:gs pos="32000">
                <a:srgbClr val="666666"/>
              </a:gs>
              <a:gs pos="0">
                <a:schemeClr val="bg2">
                  <a:lumMod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86">
            <a:extLst>
              <a:ext uri="{FF2B5EF4-FFF2-40B4-BE49-F238E27FC236}">
                <a16:creationId xmlns:a16="http://schemas.microsoft.com/office/drawing/2014/main" id="{B07E42A1-09A5-6BBE-C4F3-B10D90DD8DBC}"/>
              </a:ext>
            </a:extLst>
          </p:cNvPr>
          <p:cNvSpPr>
            <a:spLocks/>
          </p:cNvSpPr>
          <p:nvPr/>
        </p:nvSpPr>
        <p:spPr>
          <a:xfrm>
            <a:off x="1019416" y="2563794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19" name="Rectangle 86">
            <a:extLst>
              <a:ext uri="{FF2B5EF4-FFF2-40B4-BE49-F238E27FC236}">
                <a16:creationId xmlns:a16="http://schemas.microsoft.com/office/drawing/2014/main" id="{3EA2E6A9-7D23-F7D8-49DD-39BA141B23CC}"/>
              </a:ext>
            </a:extLst>
          </p:cNvPr>
          <p:cNvSpPr>
            <a:spLocks/>
          </p:cNvSpPr>
          <p:nvPr/>
        </p:nvSpPr>
        <p:spPr>
          <a:xfrm>
            <a:off x="1387716" y="2561762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0" name="Rectangle 86">
            <a:extLst>
              <a:ext uri="{FF2B5EF4-FFF2-40B4-BE49-F238E27FC236}">
                <a16:creationId xmlns:a16="http://schemas.microsoft.com/office/drawing/2014/main" id="{BCD70B4E-5EFC-4077-8D43-3BF7258E42D6}"/>
              </a:ext>
            </a:extLst>
          </p:cNvPr>
          <p:cNvSpPr>
            <a:spLocks/>
          </p:cNvSpPr>
          <p:nvPr/>
        </p:nvSpPr>
        <p:spPr>
          <a:xfrm>
            <a:off x="1756016" y="2557455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1" name="Rectangle 86">
            <a:extLst>
              <a:ext uri="{FF2B5EF4-FFF2-40B4-BE49-F238E27FC236}">
                <a16:creationId xmlns:a16="http://schemas.microsoft.com/office/drawing/2014/main" id="{22FFE036-171F-EE96-9A55-C04ED5425FC7}"/>
              </a:ext>
            </a:extLst>
          </p:cNvPr>
          <p:cNvSpPr>
            <a:spLocks/>
          </p:cNvSpPr>
          <p:nvPr/>
        </p:nvSpPr>
        <p:spPr>
          <a:xfrm>
            <a:off x="2121746" y="2554547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2" name="Rectangle 86">
            <a:extLst>
              <a:ext uri="{FF2B5EF4-FFF2-40B4-BE49-F238E27FC236}">
                <a16:creationId xmlns:a16="http://schemas.microsoft.com/office/drawing/2014/main" id="{1A8F1355-F2C2-AAEF-7010-E68F8B468387}"/>
              </a:ext>
            </a:extLst>
          </p:cNvPr>
          <p:cNvSpPr>
            <a:spLocks/>
          </p:cNvSpPr>
          <p:nvPr/>
        </p:nvSpPr>
        <p:spPr>
          <a:xfrm>
            <a:off x="2490046" y="2552515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3" name="Rectangle 86">
            <a:extLst>
              <a:ext uri="{FF2B5EF4-FFF2-40B4-BE49-F238E27FC236}">
                <a16:creationId xmlns:a16="http://schemas.microsoft.com/office/drawing/2014/main" id="{554C4959-215B-07F3-80C6-D094ACADF55E}"/>
              </a:ext>
            </a:extLst>
          </p:cNvPr>
          <p:cNvSpPr>
            <a:spLocks/>
          </p:cNvSpPr>
          <p:nvPr/>
        </p:nvSpPr>
        <p:spPr>
          <a:xfrm>
            <a:off x="2858346" y="254820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4" name="Rectangle 86">
            <a:extLst>
              <a:ext uri="{FF2B5EF4-FFF2-40B4-BE49-F238E27FC236}">
                <a16:creationId xmlns:a16="http://schemas.microsoft.com/office/drawing/2014/main" id="{7FF568C3-8EB9-204C-971A-031A3F2F54CE}"/>
              </a:ext>
            </a:extLst>
          </p:cNvPr>
          <p:cNvSpPr>
            <a:spLocks/>
          </p:cNvSpPr>
          <p:nvPr/>
        </p:nvSpPr>
        <p:spPr>
          <a:xfrm>
            <a:off x="1116154" y="2390952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5" name="Rectangle 86">
            <a:extLst>
              <a:ext uri="{FF2B5EF4-FFF2-40B4-BE49-F238E27FC236}">
                <a16:creationId xmlns:a16="http://schemas.microsoft.com/office/drawing/2014/main" id="{074A256C-1B1C-A432-A47A-C5298B6E75F5}"/>
              </a:ext>
            </a:extLst>
          </p:cNvPr>
          <p:cNvSpPr>
            <a:spLocks/>
          </p:cNvSpPr>
          <p:nvPr/>
        </p:nvSpPr>
        <p:spPr>
          <a:xfrm>
            <a:off x="1484454" y="238892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6" name="Rectangle 86">
            <a:extLst>
              <a:ext uri="{FF2B5EF4-FFF2-40B4-BE49-F238E27FC236}">
                <a16:creationId xmlns:a16="http://schemas.microsoft.com/office/drawing/2014/main" id="{C022BD38-4448-27CF-CDE4-72CD6A07E6F1}"/>
              </a:ext>
            </a:extLst>
          </p:cNvPr>
          <p:cNvSpPr>
            <a:spLocks/>
          </p:cNvSpPr>
          <p:nvPr/>
        </p:nvSpPr>
        <p:spPr>
          <a:xfrm>
            <a:off x="1852754" y="238461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7" name="Rectangle 86">
            <a:extLst>
              <a:ext uri="{FF2B5EF4-FFF2-40B4-BE49-F238E27FC236}">
                <a16:creationId xmlns:a16="http://schemas.microsoft.com/office/drawing/2014/main" id="{BE30DA2F-9C45-6171-3FE4-F6788CCFD7F2}"/>
              </a:ext>
            </a:extLst>
          </p:cNvPr>
          <p:cNvSpPr>
            <a:spLocks/>
          </p:cNvSpPr>
          <p:nvPr/>
        </p:nvSpPr>
        <p:spPr>
          <a:xfrm>
            <a:off x="2218484" y="2381705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8" name="Rectangle 86">
            <a:extLst>
              <a:ext uri="{FF2B5EF4-FFF2-40B4-BE49-F238E27FC236}">
                <a16:creationId xmlns:a16="http://schemas.microsoft.com/office/drawing/2014/main" id="{52A632BC-913B-15A0-C65F-152D56AB3447}"/>
              </a:ext>
            </a:extLst>
          </p:cNvPr>
          <p:cNvSpPr>
            <a:spLocks/>
          </p:cNvSpPr>
          <p:nvPr/>
        </p:nvSpPr>
        <p:spPr>
          <a:xfrm>
            <a:off x="2586784" y="237967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9" name="Rectangle 86">
            <a:extLst>
              <a:ext uri="{FF2B5EF4-FFF2-40B4-BE49-F238E27FC236}">
                <a16:creationId xmlns:a16="http://schemas.microsoft.com/office/drawing/2014/main" id="{B27CADA2-9BFE-4C26-7836-8F8CB54D60AE}"/>
              </a:ext>
            </a:extLst>
          </p:cNvPr>
          <p:cNvSpPr>
            <a:spLocks/>
          </p:cNvSpPr>
          <p:nvPr/>
        </p:nvSpPr>
        <p:spPr>
          <a:xfrm>
            <a:off x="2955084" y="2375366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0" name="Rectangle 86">
            <a:extLst>
              <a:ext uri="{FF2B5EF4-FFF2-40B4-BE49-F238E27FC236}">
                <a16:creationId xmlns:a16="http://schemas.microsoft.com/office/drawing/2014/main" id="{974FB705-D295-6992-0314-10638A4EAAA3}"/>
              </a:ext>
            </a:extLst>
          </p:cNvPr>
          <p:cNvSpPr>
            <a:spLocks/>
          </p:cNvSpPr>
          <p:nvPr/>
        </p:nvSpPr>
        <p:spPr>
          <a:xfrm>
            <a:off x="1205883" y="222201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1" name="Rectangle 86">
            <a:extLst>
              <a:ext uri="{FF2B5EF4-FFF2-40B4-BE49-F238E27FC236}">
                <a16:creationId xmlns:a16="http://schemas.microsoft.com/office/drawing/2014/main" id="{5210BC21-DC46-ED6F-87EB-51E8D04552C2}"/>
              </a:ext>
            </a:extLst>
          </p:cNvPr>
          <p:cNvSpPr>
            <a:spLocks/>
          </p:cNvSpPr>
          <p:nvPr/>
        </p:nvSpPr>
        <p:spPr>
          <a:xfrm>
            <a:off x="1574183" y="221997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2" name="Rectangle 86">
            <a:extLst>
              <a:ext uri="{FF2B5EF4-FFF2-40B4-BE49-F238E27FC236}">
                <a16:creationId xmlns:a16="http://schemas.microsoft.com/office/drawing/2014/main" id="{ECC96BC0-FDC5-8781-70B6-DF0029E2302D}"/>
              </a:ext>
            </a:extLst>
          </p:cNvPr>
          <p:cNvSpPr>
            <a:spLocks/>
          </p:cNvSpPr>
          <p:nvPr/>
        </p:nvSpPr>
        <p:spPr>
          <a:xfrm>
            <a:off x="1942483" y="221567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3" name="Rectangle 86">
            <a:extLst>
              <a:ext uri="{FF2B5EF4-FFF2-40B4-BE49-F238E27FC236}">
                <a16:creationId xmlns:a16="http://schemas.microsoft.com/office/drawing/2014/main" id="{7A69C522-B64B-AB62-F8E8-8BAAB93AF656}"/>
              </a:ext>
            </a:extLst>
          </p:cNvPr>
          <p:cNvSpPr>
            <a:spLocks/>
          </p:cNvSpPr>
          <p:nvPr/>
        </p:nvSpPr>
        <p:spPr>
          <a:xfrm>
            <a:off x="2308213" y="221276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4" name="Rectangle 86">
            <a:extLst>
              <a:ext uri="{FF2B5EF4-FFF2-40B4-BE49-F238E27FC236}">
                <a16:creationId xmlns:a16="http://schemas.microsoft.com/office/drawing/2014/main" id="{6BB6440E-C625-016C-C650-198560BBEE15}"/>
              </a:ext>
            </a:extLst>
          </p:cNvPr>
          <p:cNvSpPr>
            <a:spLocks/>
          </p:cNvSpPr>
          <p:nvPr/>
        </p:nvSpPr>
        <p:spPr>
          <a:xfrm>
            <a:off x="2676513" y="221073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5" name="Rectangle 86">
            <a:extLst>
              <a:ext uri="{FF2B5EF4-FFF2-40B4-BE49-F238E27FC236}">
                <a16:creationId xmlns:a16="http://schemas.microsoft.com/office/drawing/2014/main" id="{670C4C8D-A82B-9BCD-5E99-6A9F03526A5C}"/>
              </a:ext>
            </a:extLst>
          </p:cNvPr>
          <p:cNvSpPr>
            <a:spLocks/>
          </p:cNvSpPr>
          <p:nvPr/>
        </p:nvSpPr>
        <p:spPr>
          <a:xfrm>
            <a:off x="3044813" y="2213026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6" name="Rectangle 86">
            <a:extLst>
              <a:ext uri="{FF2B5EF4-FFF2-40B4-BE49-F238E27FC236}">
                <a16:creationId xmlns:a16="http://schemas.microsoft.com/office/drawing/2014/main" id="{E9D1794D-B6A0-3193-6A82-5B38CE8F2B15}"/>
              </a:ext>
            </a:extLst>
          </p:cNvPr>
          <p:cNvSpPr>
            <a:spLocks/>
          </p:cNvSpPr>
          <p:nvPr/>
        </p:nvSpPr>
        <p:spPr>
          <a:xfrm>
            <a:off x="1296828" y="2051125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7" name="Rectangle 86">
            <a:extLst>
              <a:ext uri="{FF2B5EF4-FFF2-40B4-BE49-F238E27FC236}">
                <a16:creationId xmlns:a16="http://schemas.microsoft.com/office/drawing/2014/main" id="{C068DB0D-2E24-1625-46FE-8DA806203825}"/>
              </a:ext>
            </a:extLst>
          </p:cNvPr>
          <p:cNvSpPr>
            <a:spLocks/>
          </p:cNvSpPr>
          <p:nvPr/>
        </p:nvSpPr>
        <p:spPr>
          <a:xfrm>
            <a:off x="1665128" y="204909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8" name="Rectangle 86">
            <a:extLst>
              <a:ext uri="{FF2B5EF4-FFF2-40B4-BE49-F238E27FC236}">
                <a16:creationId xmlns:a16="http://schemas.microsoft.com/office/drawing/2014/main" id="{113E6E7D-42FF-BB32-C277-445BE5A46EF3}"/>
              </a:ext>
            </a:extLst>
          </p:cNvPr>
          <p:cNvSpPr>
            <a:spLocks/>
          </p:cNvSpPr>
          <p:nvPr/>
        </p:nvSpPr>
        <p:spPr>
          <a:xfrm>
            <a:off x="2033428" y="2048087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9" name="Rectangle 86">
            <a:extLst>
              <a:ext uri="{FF2B5EF4-FFF2-40B4-BE49-F238E27FC236}">
                <a16:creationId xmlns:a16="http://schemas.microsoft.com/office/drawing/2014/main" id="{D2886F76-24A2-F5B2-621C-FEBD41904793}"/>
              </a:ext>
            </a:extLst>
          </p:cNvPr>
          <p:cNvSpPr>
            <a:spLocks/>
          </p:cNvSpPr>
          <p:nvPr/>
        </p:nvSpPr>
        <p:spPr>
          <a:xfrm>
            <a:off x="2399158" y="204187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40" name="Rectangle 86">
            <a:extLst>
              <a:ext uri="{FF2B5EF4-FFF2-40B4-BE49-F238E27FC236}">
                <a16:creationId xmlns:a16="http://schemas.microsoft.com/office/drawing/2014/main" id="{97FE675E-2298-BAA9-5CA5-9EC34D515338}"/>
              </a:ext>
            </a:extLst>
          </p:cNvPr>
          <p:cNvSpPr>
            <a:spLocks/>
          </p:cNvSpPr>
          <p:nvPr/>
        </p:nvSpPr>
        <p:spPr>
          <a:xfrm>
            <a:off x="2767458" y="2039846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41" name="Rectangle 86">
            <a:extLst>
              <a:ext uri="{FF2B5EF4-FFF2-40B4-BE49-F238E27FC236}">
                <a16:creationId xmlns:a16="http://schemas.microsoft.com/office/drawing/2014/main" id="{FEBE0B20-2756-F130-BB75-38A1795EFAA9}"/>
              </a:ext>
            </a:extLst>
          </p:cNvPr>
          <p:cNvSpPr>
            <a:spLocks/>
          </p:cNvSpPr>
          <p:nvPr/>
        </p:nvSpPr>
        <p:spPr>
          <a:xfrm>
            <a:off x="3131556" y="204428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FA9F0C1-E1C5-969C-9C65-7DF4A1B9B55C}"/>
              </a:ext>
            </a:extLst>
          </p:cNvPr>
          <p:cNvGrpSpPr/>
          <p:nvPr/>
        </p:nvGrpSpPr>
        <p:grpSpPr>
          <a:xfrm>
            <a:off x="1379168" y="160260"/>
            <a:ext cx="1833186" cy="1530160"/>
            <a:chOff x="6951995" y="90167"/>
            <a:chExt cx="2956956" cy="2468170"/>
          </a:xfrm>
        </p:grpSpPr>
        <p:pic>
          <p:nvPicPr>
            <p:cNvPr id="43" name="Graphic 42" descr="Satellite outline">
              <a:extLst>
                <a:ext uri="{FF2B5EF4-FFF2-40B4-BE49-F238E27FC236}">
                  <a16:creationId xmlns:a16="http://schemas.microsoft.com/office/drawing/2014/main" id="{817CE482-6E64-4D29-DFC5-4029E627D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8875908">
              <a:off x="7811364" y="90167"/>
              <a:ext cx="1238219" cy="1238219"/>
            </a:xfrm>
            <a:prstGeom prst="rect">
              <a:avLst/>
            </a:prstGeom>
          </p:spPr>
        </p:pic>
        <p:sp>
          <p:nvSpPr>
            <p:cNvPr id="44" name="Triangle 43">
              <a:extLst>
                <a:ext uri="{FF2B5EF4-FFF2-40B4-BE49-F238E27FC236}">
                  <a16:creationId xmlns:a16="http://schemas.microsoft.com/office/drawing/2014/main" id="{4927189F-F0DE-5002-4561-3F062D82023B}"/>
                </a:ext>
              </a:extLst>
            </p:cNvPr>
            <p:cNvSpPr/>
            <p:nvPr/>
          </p:nvSpPr>
          <p:spPr>
            <a:xfrm>
              <a:off x="6951995" y="1406141"/>
              <a:ext cx="2956956" cy="1152196"/>
            </a:xfrm>
            <a:prstGeom prst="triangle">
              <a:avLst/>
            </a:prstGeom>
            <a:gradFill flip="none" rotWithShape="1">
              <a:gsLst>
                <a:gs pos="72000">
                  <a:srgbClr val="E3DFA5">
                    <a:alpha val="24600"/>
                  </a:srgbClr>
                </a:gs>
                <a:gs pos="52000">
                  <a:srgbClr val="E3DFA5">
                    <a:alpha val="49000"/>
                  </a:srgbClr>
                </a:gs>
                <a:gs pos="31000">
                  <a:srgbClr val="E3DFA5">
                    <a:alpha val="75184"/>
                  </a:srgbClr>
                </a:gs>
                <a:gs pos="96000">
                  <a:schemeClr val="bg1">
                    <a:lumMod val="97000"/>
                    <a:alpha val="50000"/>
                  </a:schemeClr>
                </a:gs>
                <a:gs pos="0">
                  <a:srgbClr val="E3DFA5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6A271F7-34E0-1AFB-1985-8D6405A2B64E}"/>
              </a:ext>
            </a:extLst>
          </p:cNvPr>
          <p:cNvGrpSpPr/>
          <p:nvPr/>
        </p:nvGrpSpPr>
        <p:grpSpPr>
          <a:xfrm>
            <a:off x="2469160" y="3348295"/>
            <a:ext cx="383637" cy="419676"/>
            <a:chOff x="8707927" y="2686951"/>
            <a:chExt cx="784730" cy="89194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0B3DD82-4E4B-D96A-CA40-9E88994FA1D2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1FABE50-2D22-0807-8E62-E316CFE5D92E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83E687F-3D3D-73AB-B02D-1748E3177318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8DF2CE3-A901-015F-022C-C19FA440793F}"/>
                </a:ext>
              </a:extLst>
            </p:cNvPr>
            <p:cNvCxnSpPr>
              <a:cxnSpLocks/>
              <a:endCxn id="7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363D9A0-EF37-8257-2B69-81F9F4A7BF60}"/>
                </a:ext>
              </a:extLst>
            </p:cNvPr>
            <p:cNvCxnSpPr>
              <a:cxnSpLocks/>
              <a:endCxn id="7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F79558-E70E-2D6A-EAE0-061BF351FFFA}"/>
              </a:ext>
            </a:extLst>
          </p:cNvPr>
          <p:cNvGrpSpPr/>
          <p:nvPr/>
        </p:nvGrpSpPr>
        <p:grpSpPr>
          <a:xfrm rot="2284575">
            <a:off x="1875175" y="3762451"/>
            <a:ext cx="383637" cy="419676"/>
            <a:chOff x="8707927" y="2686951"/>
            <a:chExt cx="784730" cy="89194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E299E1A-7629-CA32-CE1D-E86597A6CB0D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E37DF07-5272-E9F9-7095-3E9CD1E560E5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600ED1C-8385-97FE-ECEA-360734ECED30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A36910D-EFE0-A239-B691-CBF8F0FAE1FE}"/>
                </a:ext>
              </a:extLst>
            </p:cNvPr>
            <p:cNvCxnSpPr>
              <a:cxnSpLocks/>
              <a:endCxn id="45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2E455DE-A9E1-1695-947B-2CC9F3382093}"/>
                </a:ext>
              </a:extLst>
            </p:cNvPr>
            <p:cNvCxnSpPr>
              <a:cxnSpLocks/>
              <a:endCxn id="45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9567D19-40AC-51ED-162A-78BEBBCAE6F6}"/>
              </a:ext>
            </a:extLst>
          </p:cNvPr>
          <p:cNvGrpSpPr/>
          <p:nvPr/>
        </p:nvGrpSpPr>
        <p:grpSpPr>
          <a:xfrm rot="2284575">
            <a:off x="2668261" y="3923028"/>
            <a:ext cx="383637" cy="297502"/>
            <a:chOff x="8707927" y="2686951"/>
            <a:chExt cx="784730" cy="632287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40202C1-14CC-B302-6187-E22AFF2E182F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96C7E81-1ADB-76A6-BE8C-F5FA4AC443DC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52C58E9-1FBA-050A-F7F8-683BA4D9FF07}"/>
                </a:ext>
              </a:extLst>
            </p:cNvPr>
            <p:cNvCxnSpPr>
              <a:cxnSpLocks/>
              <a:endCxn id="50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750ED08-E343-D290-B77D-64DD40DBD3A9}"/>
              </a:ext>
            </a:extLst>
          </p:cNvPr>
          <p:cNvGrpSpPr/>
          <p:nvPr/>
        </p:nvGrpSpPr>
        <p:grpSpPr>
          <a:xfrm rot="9552290">
            <a:off x="1840931" y="3230917"/>
            <a:ext cx="383637" cy="297502"/>
            <a:chOff x="8707927" y="2686951"/>
            <a:chExt cx="784730" cy="632287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5FEF37D-023E-D74C-81EC-116F209F9399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54D623C-4CF4-F1C1-451D-B0279625BE94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BF1BDA8-92FE-DFD3-E2E0-3C59C5968DC8}"/>
                </a:ext>
              </a:extLst>
            </p:cNvPr>
            <p:cNvCxnSpPr>
              <a:cxnSpLocks/>
              <a:endCxn id="54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C28254AE-883A-A6D0-C629-A902B52F8EF5}"/>
              </a:ext>
            </a:extLst>
          </p:cNvPr>
          <p:cNvSpPr txBox="1"/>
          <p:nvPr/>
        </p:nvSpPr>
        <p:spPr>
          <a:xfrm>
            <a:off x="237744" y="3433864"/>
            <a:ext cx="86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ranklin Gothic Medium" panose="020B0603020102020204" pitchFamily="34" charset="0"/>
              </a:rPr>
              <a:t>NO</a:t>
            </a:r>
            <a:r>
              <a:rPr lang="en-US" sz="2800" baseline="-25000" dirty="0">
                <a:latin typeface="Franklin Gothic Medium" panose="020B0603020102020204" pitchFamily="34" charset="0"/>
              </a:rPr>
              <a:t>x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B246051-36EF-D661-C845-51648852ACEA}"/>
              </a:ext>
            </a:extLst>
          </p:cNvPr>
          <p:cNvCxnSpPr>
            <a:cxnSpLocks/>
          </p:cNvCxnSpPr>
          <p:nvPr/>
        </p:nvCxnSpPr>
        <p:spPr>
          <a:xfrm flipH="1">
            <a:off x="223256" y="4024538"/>
            <a:ext cx="86740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E7FEF09-1CA8-90D4-0D2A-398BD7C40851}"/>
              </a:ext>
            </a:extLst>
          </p:cNvPr>
          <p:cNvCxnSpPr>
            <a:cxnSpLocks/>
          </p:cNvCxnSpPr>
          <p:nvPr/>
        </p:nvCxnSpPr>
        <p:spPr>
          <a:xfrm flipH="1">
            <a:off x="223627" y="3416101"/>
            <a:ext cx="867409" cy="0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588EE79-1D74-20D5-DD82-F393A1DF19DB}"/>
              </a:ext>
            </a:extLst>
          </p:cNvPr>
          <p:cNvCxnSpPr>
            <a:cxnSpLocks/>
          </p:cNvCxnSpPr>
          <p:nvPr/>
        </p:nvCxnSpPr>
        <p:spPr>
          <a:xfrm>
            <a:off x="1087100" y="3387907"/>
            <a:ext cx="3565" cy="666548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0A3998A-82CB-3D33-F935-B1EB84D03052}"/>
              </a:ext>
            </a:extLst>
          </p:cNvPr>
          <p:cNvCxnSpPr>
            <a:cxnSpLocks/>
          </p:cNvCxnSpPr>
          <p:nvPr/>
        </p:nvCxnSpPr>
        <p:spPr>
          <a:xfrm>
            <a:off x="232909" y="3387907"/>
            <a:ext cx="0" cy="6665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28604A9-E222-DE12-5774-B4C8D870216B}"/>
              </a:ext>
            </a:extLst>
          </p:cNvPr>
          <p:cNvCxnSpPr/>
          <p:nvPr/>
        </p:nvCxnSpPr>
        <p:spPr>
          <a:xfrm>
            <a:off x="237744" y="6583680"/>
            <a:ext cx="1176832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2EBB6DE8-61E2-0427-2213-421C8DF3CF87}"/>
              </a:ext>
            </a:extLst>
          </p:cNvPr>
          <p:cNvSpPr txBox="1"/>
          <p:nvPr/>
        </p:nvSpPr>
        <p:spPr>
          <a:xfrm>
            <a:off x="4114045" y="1018671"/>
            <a:ext cx="75915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Franklin Gothic Book" panose="020B0503020102020204" pitchFamily="34" charset="0"/>
              </a:rPr>
              <a:t>We present the first space-based detection and quantification of rocket launch NO</a:t>
            </a:r>
            <a:r>
              <a:rPr lang="en-US" sz="2400" baseline="-25000" dirty="0">
                <a:latin typeface="Franklin Gothic Book" panose="020B0503020102020204" pitchFamily="34" charset="0"/>
              </a:rPr>
              <a:t>x</a:t>
            </a:r>
            <a:r>
              <a:rPr lang="en-US" sz="2400" dirty="0">
                <a:latin typeface="Franklin Gothic Book" panose="020B0503020102020204" pitchFamily="34" charset="0"/>
              </a:rPr>
              <a:t> using TEMPO observations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Franklin Gothic Book" panose="020B0503020102020204" pitchFamily="34" charset="0"/>
              </a:rPr>
              <a:t>We detect 49 rocket launch NO</a:t>
            </a:r>
            <a:r>
              <a:rPr lang="en-US" sz="2400" baseline="-25000" dirty="0">
                <a:latin typeface="Franklin Gothic Book" panose="020B0503020102020204" pitchFamily="34" charset="0"/>
              </a:rPr>
              <a:t>2</a:t>
            </a:r>
            <a:r>
              <a:rPr lang="en-US" sz="2400" dirty="0">
                <a:latin typeface="Franklin Gothic Book" panose="020B0503020102020204" pitchFamily="34" charset="0"/>
              </a:rPr>
              <a:t> plumes since Aug. 2023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Franklin Gothic Book" panose="020B0503020102020204" pitchFamily="34" charset="0"/>
              </a:rPr>
              <a:t>We develop an emissions estimation framework and quantify NO</a:t>
            </a:r>
            <a:r>
              <a:rPr lang="en-US" sz="2400" baseline="-25000" dirty="0">
                <a:latin typeface="Franklin Gothic Book" panose="020B0503020102020204" pitchFamily="34" charset="0"/>
              </a:rPr>
              <a:t>x </a:t>
            </a:r>
            <a:r>
              <a:rPr lang="en-US" sz="2400" dirty="0">
                <a:latin typeface="Franklin Gothic Book" panose="020B0503020102020204" pitchFamily="34" charset="0"/>
              </a:rPr>
              <a:t>across 12 different launch vehicles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Franklin Gothic Book" panose="020B0503020102020204" pitchFamily="34" charset="0"/>
              </a:rPr>
              <a:t>Our Falcon 9 NO</a:t>
            </a:r>
            <a:r>
              <a:rPr lang="en-US" sz="2400" baseline="-25000" dirty="0">
                <a:latin typeface="Franklin Gothic Book" panose="020B0503020102020204" pitchFamily="34" charset="0"/>
              </a:rPr>
              <a:t>x </a:t>
            </a:r>
            <a:r>
              <a:rPr lang="en-US" sz="2400" dirty="0">
                <a:latin typeface="Franklin Gothic Book" panose="020B0503020102020204" pitchFamily="34" charset="0"/>
              </a:rPr>
              <a:t>emissions estimate agrees with previous bottom-up estimates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Franklin Gothic Book" panose="020B0503020102020204" pitchFamily="34" charset="0"/>
              </a:rPr>
              <a:t>Our approach encourages more sophisticated plume modeling, emissions inventory development, and assessments of global impact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Franklin Gothic Book" panose="020B05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C3B2DFB-B7AB-0132-9622-BDD5C41C89EA}"/>
              </a:ext>
            </a:extLst>
          </p:cNvPr>
          <p:cNvSpPr txBox="1">
            <a:spLocks/>
          </p:cNvSpPr>
          <p:nvPr/>
        </p:nvSpPr>
        <p:spPr>
          <a:xfrm>
            <a:off x="4120738" y="193263"/>
            <a:ext cx="8071262" cy="8303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Conclusions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9391256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11B74-AC8B-D717-D80B-A873F6B41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Supplementary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FCE898-BAD5-188D-DF9B-425801D03F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36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with different colored dots and numbers&#10;&#10;Description automatically generated">
            <a:extLst>
              <a:ext uri="{FF2B5EF4-FFF2-40B4-BE49-F238E27FC236}">
                <a16:creationId xmlns:a16="http://schemas.microsoft.com/office/drawing/2014/main" id="{CB3E26FF-FFE4-9D8B-F05B-7EDC9FBAC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72" y="465112"/>
            <a:ext cx="9640856" cy="60957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01F9A5-CEC8-2043-11D5-0CE5EFF99881}"/>
              </a:ext>
            </a:extLst>
          </p:cNvPr>
          <p:cNvSpPr txBox="1"/>
          <p:nvPr/>
        </p:nvSpPr>
        <p:spPr>
          <a:xfrm>
            <a:off x="-113398" y="6299289"/>
            <a:ext cx="37312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Commercial Space Vehicle Emissions Modeling (2021)</a:t>
            </a:r>
          </a:p>
        </p:txBody>
      </p:sp>
    </p:spTree>
    <p:extLst>
      <p:ext uri="{BB962C8B-B14F-4D97-AF65-F5344CB8AC3E}">
        <p14:creationId xmlns:p14="http://schemas.microsoft.com/office/powerpoint/2010/main" val="13645694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CA751-420E-A032-C8D0-12E5A1C6F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29A3C-7A70-48CE-DCA0-2CC60599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Detections are confirmed with an SNR criteria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44D735-CF66-21EE-3489-A5D384F72A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909712"/>
              </a:xfrm>
            </p:spPr>
            <p:txBody>
              <a:bodyPr>
                <a:normAutofit/>
              </a:bodyPr>
              <a:lstStyle/>
              <a:p>
                <a:r>
                  <a:rPr lang="en-US" sz="2200" dirty="0"/>
                  <a:t>For a given launch, we take the TEMPO scan of the corresponding hour, and consider only the data in  a 2°x 2° box centered at the launch site latitude and longitude</a:t>
                </a:r>
              </a:p>
              <a:p>
                <a:r>
                  <a:rPr lang="en-US" sz="2200" dirty="0"/>
                  <a:t>The 5th percentile of these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/>
                  <a:t>columns is subtracted from all pixels to remove background</a:t>
                </a:r>
              </a:p>
              <a:p>
                <a:r>
                  <a:rPr lang="en-US" sz="2200" dirty="0"/>
                  <a:t>Potential plumes are identified as groups of connected pixels that are &gt; the 90th percentile of the background subtracted image. There must be more than 10 pixels in a group for it to be considered a plume</a:t>
                </a:r>
              </a:p>
              <a:p>
                <a:r>
                  <a:rPr lang="en-US" sz="2200" dirty="0"/>
                  <a:t>For each potential plume, we compute the:</a:t>
                </a:r>
              </a:p>
              <a:p>
                <a:pPr lvl="1"/>
                <a:r>
                  <a:rPr lang="en-US" sz="1900" dirty="0"/>
                  <a:t>distance from plume centroid to the launch site</a:t>
                </a:r>
              </a:p>
              <a:p>
                <a:pPr lvl="1"/>
                <a:r>
                  <a:rPr lang="en-US" sz="1900" dirty="0"/>
                  <a:t>signal-to-noise ratio (SNR)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𝑆𝑁𝑅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𝑝𝑙𝑢𝑚𝑒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𝑏𝑎𝑐𝑘𝑔𝑟𝑜𝑢𝑛𝑑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1" dirty="0"/>
              </a:p>
              <a:p>
                <a:pPr marL="914400" lvl="2" indent="0">
                  <a:buNone/>
                </a:pPr>
                <a:endParaRPr lang="en-US" b="1" dirty="0"/>
              </a:p>
              <a:p>
                <a:r>
                  <a:rPr lang="en-US" sz="2200" dirty="0"/>
                  <a:t>We only consider plumes that are &lt; 0.25° from the launch site, with SNR &gt; 5</a:t>
                </a:r>
              </a:p>
              <a:p>
                <a:pPr marL="914400" lvl="2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75D93B-06E3-2859-A219-30C29D1B37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909712"/>
              </a:xfrm>
              <a:blipFill>
                <a:blip r:embed="rId2"/>
                <a:stretch>
                  <a:fillRect l="-724" t="-1031" r="-724" b="-1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49B33F9-855B-74FF-7D42-B570BE97B92B}"/>
              </a:ext>
            </a:extLst>
          </p:cNvPr>
          <p:cNvSpPr txBox="1"/>
          <p:nvPr/>
        </p:nvSpPr>
        <p:spPr>
          <a:xfrm>
            <a:off x="9599344" y="4844146"/>
            <a:ext cx="2310158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Varon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2018,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Kuhlmann et al. 2024 </a:t>
            </a:r>
          </a:p>
        </p:txBody>
      </p:sp>
    </p:spTree>
    <p:extLst>
      <p:ext uri="{BB962C8B-B14F-4D97-AF65-F5344CB8AC3E}">
        <p14:creationId xmlns:p14="http://schemas.microsoft.com/office/powerpoint/2010/main" val="21033597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15E08-E2BB-E516-DACB-6CFF9E038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20DC854A-F0F3-6599-2665-211037982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337" y="1763980"/>
            <a:ext cx="5130718" cy="465607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A2C07BA-F9DF-2D87-AA53-88F96EDD69A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We must account for NO</a:t>
            </a:r>
            <a:r>
              <a:rPr lang="en-US" baseline="-25000" dirty="0"/>
              <a:t>x</a:t>
            </a:r>
            <a:r>
              <a:rPr lang="en-US" dirty="0"/>
              <a:t> loss during rapid plume physical and chemical processing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EB4C99F-FB4C-9583-A2E2-1CA077BB11F8}"/>
                  </a:ext>
                </a:extLst>
              </p:cNvPr>
              <p:cNvSpPr txBox="1"/>
              <p:nvPr/>
            </p:nvSpPr>
            <p:spPr>
              <a:xfrm>
                <a:off x="7308736" y="3006319"/>
                <a:ext cx="4136570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b="0" dirty="0">
                    <a:solidFill>
                      <a:srgbClr val="C00000"/>
                    </a:solidFill>
                  </a:rPr>
                  <a:t> 1.5 </a:t>
                </a:r>
                <a:r>
                  <a:rPr lang="en-US" sz="3200" b="0" dirty="0" err="1">
                    <a:solidFill>
                      <a:srgbClr val="C00000"/>
                    </a:solidFill>
                  </a:rPr>
                  <a:t>hr</a:t>
                </a:r>
                <a:endParaRPr lang="en-US" sz="3200" b="0" dirty="0">
                  <a:solidFill>
                    <a:srgbClr val="C00000"/>
                  </a:solidFill>
                </a:endParaRPr>
              </a:p>
              <a:p>
                <a:pPr algn="ctr"/>
                <a:endParaRPr lang="en-US" sz="3200" b="0" dirty="0">
                  <a:solidFill>
                    <a:srgbClr val="C00000"/>
                  </a:solidFill>
                </a:endParaRPr>
              </a:p>
              <a:p>
                <a:pPr algn="ctr"/>
                <a:r>
                  <a:rPr lang="en-US" sz="3200" dirty="0">
                    <a:solidFill>
                      <a:srgbClr val="C00000"/>
                    </a:solidFill>
                  </a:rPr>
                  <a:t>95% CI = [0.68, 2.37]</a:t>
                </a:r>
                <a:r>
                  <a:rPr lang="en-US" sz="3200" b="0" dirty="0">
                    <a:solidFill>
                      <a:srgbClr val="C00000"/>
                    </a:solidFill>
                  </a:rPr>
                  <a:t> </a:t>
                </a:r>
                <a:r>
                  <a:rPr lang="en-US" sz="3200" b="0" dirty="0" err="1">
                    <a:solidFill>
                      <a:srgbClr val="C00000"/>
                    </a:solidFill>
                  </a:rPr>
                  <a:t>hr</a:t>
                </a:r>
                <a:r>
                  <a:rPr lang="en-US" sz="3200" b="0" dirty="0">
                    <a:solidFill>
                      <a:srgbClr val="C000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DDFA785-6AE1-0D68-532E-AFDE0DE8B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736" y="3006319"/>
                <a:ext cx="4136570" cy="2062103"/>
              </a:xfrm>
              <a:prstGeom prst="rect">
                <a:avLst/>
              </a:prstGeom>
              <a:blipFill>
                <a:blip r:embed="rId4"/>
                <a:stretch>
                  <a:fillRect t="-3681" b="-9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98855B19-A90B-2F20-D5DE-6DF523420490}"/>
              </a:ext>
            </a:extLst>
          </p:cNvPr>
          <p:cNvSpPr txBox="1"/>
          <p:nvPr/>
        </p:nvSpPr>
        <p:spPr>
          <a:xfrm>
            <a:off x="128768" y="3241838"/>
            <a:ext cx="1418863" cy="1189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Total plume NO</a:t>
            </a:r>
            <a:r>
              <a:rPr lang="en-US" baseline="-25000" dirty="0"/>
              <a:t>2</a:t>
            </a:r>
            <a:r>
              <a:rPr lang="en-US" dirty="0"/>
              <a:t> enhance-</a:t>
            </a:r>
            <a:r>
              <a:rPr lang="en-US" dirty="0" err="1"/>
              <a:t>ment</a:t>
            </a:r>
            <a:endParaRPr 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2D7EFDD-90D4-C9A6-60B6-DCAF34F8A46A}"/>
                  </a:ext>
                </a:extLst>
              </p:cNvPr>
              <p:cNvSpPr txBox="1"/>
              <p:nvPr/>
            </p:nvSpPr>
            <p:spPr>
              <a:xfrm>
                <a:off x="2719568" y="6296106"/>
                <a:ext cx="33764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= </a:t>
                </a:r>
                <a:r>
                  <a:rPr lang="en-US" dirty="0" err="1"/>
                  <a:t>obs</a:t>
                </a:r>
                <a:r>
                  <a:rPr lang="en-US" dirty="0"/>
                  <a:t> time – launch time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0F28577-C940-4D80-F091-381DBCB95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9568" y="6296106"/>
                <a:ext cx="3376432" cy="369332"/>
              </a:xfrm>
              <a:prstGeom prst="rect">
                <a:avLst/>
              </a:prstGeom>
              <a:blipFill>
                <a:blip r:embed="rId5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402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EBCCC-36EA-21A0-6BD1-FFE331804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Rocket with solid fill">
            <a:extLst>
              <a:ext uri="{FF2B5EF4-FFF2-40B4-BE49-F238E27FC236}">
                <a16:creationId xmlns:a16="http://schemas.microsoft.com/office/drawing/2014/main" id="{55DE71C4-4FE5-785C-85E7-A7071F794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810403">
            <a:off x="5002107" y="482264"/>
            <a:ext cx="1616919" cy="161691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FA3B6929-1BC8-3630-F011-FE67E8CF0EA0}"/>
              </a:ext>
            </a:extLst>
          </p:cNvPr>
          <p:cNvSpPr/>
          <p:nvPr/>
        </p:nvSpPr>
        <p:spPr>
          <a:xfrm rot="5400000">
            <a:off x="3706532" y="3347876"/>
            <a:ext cx="4281219" cy="2452806"/>
          </a:xfrm>
          <a:prstGeom prst="cloud">
            <a:avLst/>
          </a:prstGeom>
          <a:gradFill flip="none" rotWithShape="1">
            <a:gsLst>
              <a:gs pos="78000">
                <a:srgbClr val="E3E3E3">
                  <a:alpha val="75000"/>
                </a:srgbClr>
              </a:gs>
              <a:gs pos="70000">
                <a:srgbClr val="D3D3D3"/>
              </a:gs>
              <a:gs pos="52000">
                <a:srgbClr val="A8A8A8"/>
              </a:gs>
              <a:gs pos="96000">
                <a:schemeClr val="bg1">
                  <a:lumMod val="97000"/>
                  <a:alpha val="50000"/>
                </a:schemeClr>
              </a:gs>
              <a:gs pos="32000">
                <a:srgbClr val="666666"/>
              </a:gs>
              <a:gs pos="0">
                <a:schemeClr val="bg2">
                  <a:lumMod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A8871D-A82D-D848-4773-FDA6E745F2E9}"/>
              </a:ext>
            </a:extLst>
          </p:cNvPr>
          <p:cNvCxnSpPr>
            <a:cxnSpLocks/>
          </p:cNvCxnSpPr>
          <p:nvPr/>
        </p:nvCxnSpPr>
        <p:spPr>
          <a:xfrm>
            <a:off x="5357606" y="2003186"/>
            <a:ext cx="0" cy="22302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9AE935-45AE-C0DF-2BBD-8E553A61D974}"/>
              </a:ext>
            </a:extLst>
          </p:cNvPr>
          <p:cNvCxnSpPr>
            <a:cxnSpLocks/>
          </p:cNvCxnSpPr>
          <p:nvPr/>
        </p:nvCxnSpPr>
        <p:spPr>
          <a:xfrm>
            <a:off x="5602081" y="2143272"/>
            <a:ext cx="0" cy="16587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81A9F4-618F-A362-3C94-C286230B0B29}"/>
              </a:ext>
            </a:extLst>
          </p:cNvPr>
          <p:cNvCxnSpPr>
            <a:cxnSpLocks/>
          </p:cNvCxnSpPr>
          <p:nvPr/>
        </p:nvCxnSpPr>
        <p:spPr>
          <a:xfrm>
            <a:off x="5830681" y="2196861"/>
            <a:ext cx="0" cy="112283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E74E3AF-2FEB-7134-1839-3CD5C6F76FE0}"/>
              </a:ext>
            </a:extLst>
          </p:cNvPr>
          <p:cNvCxnSpPr>
            <a:cxnSpLocks/>
          </p:cNvCxnSpPr>
          <p:nvPr/>
        </p:nvCxnSpPr>
        <p:spPr>
          <a:xfrm>
            <a:off x="6059281" y="2140097"/>
            <a:ext cx="0" cy="16587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7A3F6B5-B852-477F-B664-B021FC36D8FA}"/>
              </a:ext>
            </a:extLst>
          </p:cNvPr>
          <p:cNvCxnSpPr>
            <a:cxnSpLocks/>
          </p:cNvCxnSpPr>
          <p:nvPr/>
        </p:nvCxnSpPr>
        <p:spPr>
          <a:xfrm>
            <a:off x="6297406" y="2003186"/>
            <a:ext cx="0" cy="22302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F56BA7F1-0157-E519-8097-3AB470EED737}"/>
              </a:ext>
            </a:extLst>
          </p:cNvPr>
          <p:cNvGrpSpPr/>
          <p:nvPr/>
        </p:nvGrpSpPr>
        <p:grpSpPr>
          <a:xfrm>
            <a:off x="5921275" y="3218170"/>
            <a:ext cx="383637" cy="419676"/>
            <a:chOff x="8707927" y="2686951"/>
            <a:chExt cx="784730" cy="89194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8F690E1-92FA-2FBF-C353-7FADD00F7638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17F70C9-9A37-E78D-03B4-3EA67573234C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610129F-1E2D-EC8C-656E-792E8E5DE4E8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E64C596-83CF-82B6-06A1-50AB862870FE}"/>
                </a:ext>
              </a:extLst>
            </p:cNvPr>
            <p:cNvCxnSpPr>
              <a:cxnSpLocks/>
              <a:endCxn id="7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E49FD2E-C3B0-CFF6-645E-3964E4D81D90}"/>
                </a:ext>
              </a:extLst>
            </p:cNvPr>
            <p:cNvCxnSpPr>
              <a:cxnSpLocks/>
              <a:endCxn id="7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6A4CC9D-6B9D-0366-C30A-D259898B5BEF}"/>
              </a:ext>
            </a:extLst>
          </p:cNvPr>
          <p:cNvGrpSpPr/>
          <p:nvPr/>
        </p:nvGrpSpPr>
        <p:grpSpPr>
          <a:xfrm rot="2284575">
            <a:off x="5327290" y="3632326"/>
            <a:ext cx="383637" cy="419676"/>
            <a:chOff x="8707927" y="2686951"/>
            <a:chExt cx="784730" cy="89194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40A8D6D-3BE5-9DE9-7C34-58C778E623A3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715A10C-0624-A3A5-5D3B-66D34907D7A7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A9B9E7E-B67A-FFD6-E360-3E540FCDB8A1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7D1DC9B-082C-5264-74B7-5B33AC63755B}"/>
                </a:ext>
              </a:extLst>
            </p:cNvPr>
            <p:cNvCxnSpPr>
              <a:cxnSpLocks/>
              <a:endCxn id="58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F0AEB58-E657-0500-9E77-1A83DEA3F47B}"/>
                </a:ext>
              </a:extLst>
            </p:cNvPr>
            <p:cNvCxnSpPr>
              <a:cxnSpLocks/>
              <a:endCxn id="58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8B82BDA-CF2D-37D9-32BE-6A1EA5FED2FC}"/>
              </a:ext>
            </a:extLst>
          </p:cNvPr>
          <p:cNvGrpSpPr/>
          <p:nvPr/>
        </p:nvGrpSpPr>
        <p:grpSpPr>
          <a:xfrm rot="2284575">
            <a:off x="6120376" y="3792903"/>
            <a:ext cx="383637" cy="297502"/>
            <a:chOff x="8707927" y="2686951"/>
            <a:chExt cx="784730" cy="632287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46FC83AC-974D-3812-025C-17EB095A6833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54F59C5-7415-ACDD-C12C-91F7D134E7C8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17A9C2E-0B98-7F90-F1A6-7E0A3B52FAA7}"/>
                </a:ext>
              </a:extLst>
            </p:cNvPr>
            <p:cNvCxnSpPr>
              <a:cxnSpLocks/>
              <a:endCxn id="64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9882DF0-3327-CD86-DCB9-0EE343F84595}"/>
              </a:ext>
            </a:extLst>
          </p:cNvPr>
          <p:cNvGrpSpPr/>
          <p:nvPr/>
        </p:nvGrpSpPr>
        <p:grpSpPr>
          <a:xfrm rot="9552290">
            <a:off x="5293046" y="3100792"/>
            <a:ext cx="383637" cy="297502"/>
            <a:chOff x="8707927" y="2686951"/>
            <a:chExt cx="784730" cy="632287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2CE764C-F9AB-F233-DF93-B60DA8931E21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2CC15C5-7605-9A0E-3E9A-4910DEC162B8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6D6BE03-FA56-C1C4-F174-6BE93157FBD8}"/>
                </a:ext>
              </a:extLst>
            </p:cNvPr>
            <p:cNvCxnSpPr>
              <a:cxnSpLocks/>
              <a:endCxn id="69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43BD2097-7A2C-4030-1FD3-EADC3E13D0E7}"/>
              </a:ext>
            </a:extLst>
          </p:cNvPr>
          <p:cNvSpPr txBox="1"/>
          <p:nvPr/>
        </p:nvSpPr>
        <p:spPr>
          <a:xfrm>
            <a:off x="3689859" y="3303739"/>
            <a:ext cx="86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ranklin Gothic Medium" panose="020B0603020102020204" pitchFamily="34" charset="0"/>
              </a:rPr>
              <a:t>NO</a:t>
            </a:r>
            <a:r>
              <a:rPr lang="en-US" sz="2800" baseline="-25000" dirty="0">
                <a:latin typeface="Franklin Gothic Medium" panose="020B0603020102020204" pitchFamily="34" charset="0"/>
              </a:rPr>
              <a:t>x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AC7E93F-BDC8-E09B-9158-D4EAB85097E8}"/>
              </a:ext>
            </a:extLst>
          </p:cNvPr>
          <p:cNvCxnSpPr>
            <a:cxnSpLocks/>
          </p:cNvCxnSpPr>
          <p:nvPr/>
        </p:nvCxnSpPr>
        <p:spPr>
          <a:xfrm flipH="1">
            <a:off x="3675371" y="3894413"/>
            <a:ext cx="86740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A32ED565-92E7-214E-E317-582F1BC737A4}"/>
              </a:ext>
            </a:extLst>
          </p:cNvPr>
          <p:cNvCxnSpPr>
            <a:cxnSpLocks/>
          </p:cNvCxnSpPr>
          <p:nvPr/>
        </p:nvCxnSpPr>
        <p:spPr>
          <a:xfrm flipH="1">
            <a:off x="3675742" y="3285976"/>
            <a:ext cx="867409" cy="0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27CC5E80-A683-ED20-B332-4B9A791C194B}"/>
              </a:ext>
            </a:extLst>
          </p:cNvPr>
          <p:cNvCxnSpPr>
            <a:cxnSpLocks/>
          </p:cNvCxnSpPr>
          <p:nvPr/>
        </p:nvCxnSpPr>
        <p:spPr>
          <a:xfrm>
            <a:off x="4539215" y="3257782"/>
            <a:ext cx="3565" cy="666548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C141EE8E-EC81-4B74-3865-AB9D57A9A7B1}"/>
              </a:ext>
            </a:extLst>
          </p:cNvPr>
          <p:cNvCxnSpPr>
            <a:cxnSpLocks/>
          </p:cNvCxnSpPr>
          <p:nvPr/>
        </p:nvCxnSpPr>
        <p:spPr>
          <a:xfrm>
            <a:off x="3685024" y="3257782"/>
            <a:ext cx="0" cy="6665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0F4770CA-4898-C25A-FD6A-80845043FB35}"/>
              </a:ext>
            </a:extLst>
          </p:cNvPr>
          <p:cNvCxnSpPr/>
          <p:nvPr/>
        </p:nvCxnSpPr>
        <p:spPr>
          <a:xfrm>
            <a:off x="237744" y="6583680"/>
            <a:ext cx="1176832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97178283-37E8-D085-1657-4281B06581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386" y="5802101"/>
                <a:ext cx="5873542" cy="51067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2600" b="1" i="1" smtClean="0"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en-US" sz="2600" dirty="0"/>
                  <a:t> is the ratio between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i="0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600" i="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</m:sSub>
                    <m:r>
                      <a:rPr lang="en-US" sz="2600" i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dirty="0"/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i="0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600" i="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2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7BF00B57-3EE7-46FD-6631-65971FCFB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386" y="5802101"/>
                <a:ext cx="5873542" cy="510673"/>
              </a:xfrm>
              <a:prstGeom prst="rect">
                <a:avLst/>
              </a:prstGeom>
              <a:blipFill>
                <a:blip r:embed="rId5"/>
                <a:stretch>
                  <a:fillRect l="-1512" t="-1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E1C04DC5-CDD9-96E5-9673-69709053808A}"/>
              </a:ext>
            </a:extLst>
          </p:cNvPr>
          <p:cNvGrpSpPr/>
          <p:nvPr/>
        </p:nvGrpSpPr>
        <p:grpSpPr>
          <a:xfrm>
            <a:off x="890185" y="2296053"/>
            <a:ext cx="1833853" cy="2023801"/>
            <a:chOff x="890185" y="2296053"/>
            <a:chExt cx="1833853" cy="202380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D5488E9-D9F6-45D4-DF6D-DB6328555E2C}"/>
                </a:ext>
              </a:extLst>
            </p:cNvPr>
            <p:cNvGrpSpPr/>
            <p:nvPr/>
          </p:nvGrpSpPr>
          <p:grpSpPr>
            <a:xfrm>
              <a:off x="890185" y="2296053"/>
              <a:ext cx="1833853" cy="2023801"/>
              <a:chOff x="4789036" y="983090"/>
              <a:chExt cx="1833853" cy="2023801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B2FC7B83-E60A-01A4-445F-5FA962AAD3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8159" y="1118309"/>
                <a:ext cx="0" cy="1368276"/>
              </a:xfrm>
              <a:prstGeom prst="line">
                <a:avLst/>
              </a:prstGeom>
              <a:ln w="28575">
                <a:head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0322F69-E660-AF09-6E4A-57363D6809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6720" y="2486587"/>
                <a:ext cx="1486169" cy="0"/>
              </a:xfrm>
              <a:prstGeom prst="line">
                <a:avLst/>
              </a:prstGeom>
              <a:ln w="28575"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050A1A9-D68C-E4C3-9ACC-C301961B26BE}"/>
                  </a:ext>
                </a:extLst>
              </p:cNvPr>
              <p:cNvSpPr txBox="1"/>
              <p:nvPr/>
            </p:nvSpPr>
            <p:spPr>
              <a:xfrm>
                <a:off x="4789036" y="983090"/>
                <a:ext cx="3300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Franklin Gothic Book" panose="020B0503020102020204" pitchFamily="34" charset="0"/>
                  </a:rPr>
                  <a:t>z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F1703B10-A8F0-968C-47F8-A9609B3F570D}"/>
                      </a:ext>
                    </a:extLst>
                  </p:cNvPr>
                  <p:cNvSpPr txBox="1"/>
                  <p:nvPr/>
                </p:nvSpPr>
                <p:spPr>
                  <a:xfrm>
                    <a:off x="5737199" y="2519322"/>
                    <a:ext cx="885690" cy="4875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latin typeface="Franklin Gothic Book" panose="020B0503020102020204" pitchFamily="34" charset="0"/>
                      </a:rPr>
                      <a:t>L</a:t>
                    </a:r>
                    <a:r>
                      <a:rPr lang="en-US" dirty="0">
                        <a:latin typeface="Franklin Gothic Book" panose="020B0503020102020204" pitchFamily="34" charset="0"/>
                      </a:rPr>
                      <a:t> 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𝑁𝑂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a14:m>
                    <a:endParaRPr lang="en-US" dirty="0">
                      <a:latin typeface="Franklin Gothic Book" panose="020B05030201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989FC87B-756E-EDAB-58FB-E397A817000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37199" y="2519322"/>
                    <a:ext cx="885690" cy="48756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5634"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F6CD68D-05C3-F758-8248-8509DA6CCA76}"/>
                </a:ext>
              </a:extLst>
            </p:cNvPr>
            <p:cNvSpPr/>
            <p:nvPr/>
          </p:nvSpPr>
          <p:spPr>
            <a:xfrm>
              <a:off x="1397510" y="2665385"/>
              <a:ext cx="1092819" cy="1003610"/>
            </a:xfrm>
            <a:custGeom>
              <a:avLst/>
              <a:gdLst>
                <a:gd name="connsiteX0" fmla="*/ 1092819 w 1092819"/>
                <a:gd name="connsiteY0" fmla="*/ 0 h 1003610"/>
                <a:gd name="connsiteX1" fmla="*/ 434897 w 1092819"/>
                <a:gd name="connsiteY1" fmla="*/ 156117 h 1003610"/>
                <a:gd name="connsiteX2" fmla="*/ 100361 w 1092819"/>
                <a:gd name="connsiteY2" fmla="*/ 490654 h 1003610"/>
                <a:gd name="connsiteX3" fmla="*/ 234175 w 1092819"/>
                <a:gd name="connsiteY3" fmla="*/ 657922 h 1003610"/>
                <a:gd name="connsiteX4" fmla="*/ 234175 w 1092819"/>
                <a:gd name="connsiteY4" fmla="*/ 825190 h 1003610"/>
                <a:gd name="connsiteX5" fmla="*/ 89210 w 1092819"/>
                <a:gd name="connsiteY5" fmla="*/ 892098 h 1003610"/>
                <a:gd name="connsiteX6" fmla="*/ 0 w 1092819"/>
                <a:gd name="connsiteY6" fmla="*/ 1003610 h 100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2819" h="1003610">
                  <a:moveTo>
                    <a:pt x="1092819" y="0"/>
                  </a:moveTo>
                  <a:cubicBezTo>
                    <a:pt x="846563" y="37170"/>
                    <a:pt x="600307" y="74341"/>
                    <a:pt x="434897" y="156117"/>
                  </a:cubicBezTo>
                  <a:cubicBezTo>
                    <a:pt x="269487" y="237893"/>
                    <a:pt x="133815" y="407020"/>
                    <a:pt x="100361" y="490654"/>
                  </a:cubicBezTo>
                  <a:cubicBezTo>
                    <a:pt x="66907" y="574288"/>
                    <a:pt x="211873" y="602166"/>
                    <a:pt x="234175" y="657922"/>
                  </a:cubicBezTo>
                  <a:cubicBezTo>
                    <a:pt x="256477" y="713678"/>
                    <a:pt x="258336" y="786161"/>
                    <a:pt x="234175" y="825190"/>
                  </a:cubicBezTo>
                  <a:cubicBezTo>
                    <a:pt x="210014" y="864219"/>
                    <a:pt x="128239" y="862361"/>
                    <a:pt x="89210" y="892098"/>
                  </a:cubicBezTo>
                  <a:cubicBezTo>
                    <a:pt x="50181" y="921835"/>
                    <a:pt x="25090" y="962722"/>
                    <a:pt x="0" y="100361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1559A3C1-B64E-8214-F9BB-F400D8861972}"/>
              </a:ext>
            </a:extLst>
          </p:cNvPr>
          <p:cNvSpPr txBox="1">
            <a:spLocks/>
          </p:cNvSpPr>
          <p:nvPr/>
        </p:nvSpPr>
        <p:spPr>
          <a:xfrm>
            <a:off x="853555" y="196607"/>
            <a:ext cx="379062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We estimate NO</a:t>
            </a:r>
            <a:r>
              <a:rPr lang="en-US" baseline="-25000" dirty="0"/>
              <a:t>x</a:t>
            </a:r>
            <a:r>
              <a:rPr lang="en-US" dirty="0"/>
              <a:t>:NO</a:t>
            </a:r>
            <a:r>
              <a:rPr lang="en-US" baseline="-25000" dirty="0"/>
              <a:t>2</a:t>
            </a:r>
            <a:r>
              <a:rPr lang="en-US" dirty="0"/>
              <a:t> ratio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435956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8DD70-B88C-C86B-4A9A-995CD96B2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aph of a graph with a red line and blue line&#10;&#10;Description automatically generated">
            <a:extLst>
              <a:ext uri="{FF2B5EF4-FFF2-40B4-BE49-F238E27FC236}">
                <a16:creationId xmlns:a16="http://schemas.microsoft.com/office/drawing/2014/main" id="{976A7658-A282-7529-ACBF-C88EDB5C6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688" y="1304791"/>
            <a:ext cx="4264422" cy="3997895"/>
          </a:xfrm>
          <a:prstGeom prst="rect">
            <a:avLst/>
          </a:prstGeom>
        </p:spPr>
      </p:pic>
      <p:pic>
        <p:nvPicPr>
          <p:cNvPr id="3" name="Graphic 2" descr="Rocket with solid fill">
            <a:extLst>
              <a:ext uri="{FF2B5EF4-FFF2-40B4-BE49-F238E27FC236}">
                <a16:creationId xmlns:a16="http://schemas.microsoft.com/office/drawing/2014/main" id="{7BE18C48-D298-7C58-43C1-6B5A1F173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10403">
            <a:off x="5002107" y="482264"/>
            <a:ext cx="1616919" cy="161691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136E2889-4EAC-6B9D-FF75-1F2DA2F066A2}"/>
              </a:ext>
            </a:extLst>
          </p:cNvPr>
          <p:cNvSpPr/>
          <p:nvPr/>
        </p:nvSpPr>
        <p:spPr>
          <a:xfrm rot="5400000">
            <a:off x="3706532" y="3347876"/>
            <a:ext cx="4281219" cy="2452806"/>
          </a:xfrm>
          <a:prstGeom prst="cloud">
            <a:avLst/>
          </a:prstGeom>
          <a:gradFill flip="none" rotWithShape="1">
            <a:gsLst>
              <a:gs pos="78000">
                <a:srgbClr val="E3E3E3">
                  <a:alpha val="75000"/>
                </a:srgbClr>
              </a:gs>
              <a:gs pos="70000">
                <a:srgbClr val="D3D3D3"/>
              </a:gs>
              <a:gs pos="52000">
                <a:srgbClr val="A8A8A8"/>
              </a:gs>
              <a:gs pos="96000">
                <a:schemeClr val="bg1">
                  <a:lumMod val="97000"/>
                  <a:alpha val="50000"/>
                </a:schemeClr>
              </a:gs>
              <a:gs pos="32000">
                <a:srgbClr val="666666"/>
              </a:gs>
              <a:gs pos="0">
                <a:schemeClr val="bg2">
                  <a:lumMod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3C1345-0007-DD75-6527-13891F58F033}"/>
              </a:ext>
            </a:extLst>
          </p:cNvPr>
          <p:cNvCxnSpPr>
            <a:cxnSpLocks/>
          </p:cNvCxnSpPr>
          <p:nvPr/>
        </p:nvCxnSpPr>
        <p:spPr>
          <a:xfrm>
            <a:off x="5357606" y="2003186"/>
            <a:ext cx="0" cy="22302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09EB03-A6C9-6974-CDC3-627D22DC7C74}"/>
              </a:ext>
            </a:extLst>
          </p:cNvPr>
          <p:cNvCxnSpPr>
            <a:cxnSpLocks/>
          </p:cNvCxnSpPr>
          <p:nvPr/>
        </p:nvCxnSpPr>
        <p:spPr>
          <a:xfrm>
            <a:off x="5602081" y="2143272"/>
            <a:ext cx="0" cy="16587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9190C8-4406-B96D-08C1-766F7190D816}"/>
              </a:ext>
            </a:extLst>
          </p:cNvPr>
          <p:cNvCxnSpPr>
            <a:cxnSpLocks/>
          </p:cNvCxnSpPr>
          <p:nvPr/>
        </p:nvCxnSpPr>
        <p:spPr>
          <a:xfrm>
            <a:off x="5830681" y="2196861"/>
            <a:ext cx="0" cy="112283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1A0FAF1-EFFA-B6F5-9210-8B2594551E34}"/>
              </a:ext>
            </a:extLst>
          </p:cNvPr>
          <p:cNvCxnSpPr>
            <a:cxnSpLocks/>
          </p:cNvCxnSpPr>
          <p:nvPr/>
        </p:nvCxnSpPr>
        <p:spPr>
          <a:xfrm>
            <a:off x="6059281" y="2140097"/>
            <a:ext cx="0" cy="16587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544E2B4-575D-C6E6-17F1-2CAC522E8529}"/>
              </a:ext>
            </a:extLst>
          </p:cNvPr>
          <p:cNvCxnSpPr>
            <a:cxnSpLocks/>
          </p:cNvCxnSpPr>
          <p:nvPr/>
        </p:nvCxnSpPr>
        <p:spPr>
          <a:xfrm>
            <a:off x="6297406" y="2003186"/>
            <a:ext cx="0" cy="22302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80A5561-37CD-F12D-42F0-12B1768887CF}"/>
              </a:ext>
            </a:extLst>
          </p:cNvPr>
          <p:cNvGrpSpPr/>
          <p:nvPr/>
        </p:nvGrpSpPr>
        <p:grpSpPr>
          <a:xfrm>
            <a:off x="5921275" y="3218170"/>
            <a:ext cx="383637" cy="419676"/>
            <a:chOff x="8707927" y="2686951"/>
            <a:chExt cx="784730" cy="89194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4EB3717-4382-58C4-335D-73CF40F8362F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601575D-48AB-2050-9D6F-66BCF85B0845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8C0DCFE-6968-A22C-E1CE-14E0003D9077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675E681-B777-C757-4313-A8BAE18475E4}"/>
                </a:ext>
              </a:extLst>
            </p:cNvPr>
            <p:cNvCxnSpPr>
              <a:cxnSpLocks/>
              <a:endCxn id="7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8BD265D-2B77-9882-81BE-26168486981B}"/>
                </a:ext>
              </a:extLst>
            </p:cNvPr>
            <p:cNvCxnSpPr>
              <a:cxnSpLocks/>
              <a:endCxn id="7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74A14E5-07E2-58FD-3109-4E9AA86387CE}"/>
              </a:ext>
            </a:extLst>
          </p:cNvPr>
          <p:cNvGrpSpPr/>
          <p:nvPr/>
        </p:nvGrpSpPr>
        <p:grpSpPr>
          <a:xfrm rot="2284575">
            <a:off x="5327290" y="3632326"/>
            <a:ext cx="383637" cy="419676"/>
            <a:chOff x="8707927" y="2686951"/>
            <a:chExt cx="784730" cy="89194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A42E897-8CA2-C9D1-9664-474F1C18B793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CDF1430-C9CF-5B19-DE16-36F400EF4913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226FF09-B3E8-7ECF-A216-B3A187F1CEA9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5538B4A-6DB5-4A47-8502-D3CFC6ACF65B}"/>
                </a:ext>
              </a:extLst>
            </p:cNvPr>
            <p:cNvCxnSpPr>
              <a:cxnSpLocks/>
              <a:endCxn id="58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8C5BDEE-7028-B89C-3197-2C4E40B2C8F5}"/>
                </a:ext>
              </a:extLst>
            </p:cNvPr>
            <p:cNvCxnSpPr>
              <a:cxnSpLocks/>
              <a:endCxn id="58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CD70DF6-9925-2EC1-0ED9-147537DF0D07}"/>
              </a:ext>
            </a:extLst>
          </p:cNvPr>
          <p:cNvGrpSpPr/>
          <p:nvPr/>
        </p:nvGrpSpPr>
        <p:grpSpPr>
          <a:xfrm rot="2284575">
            <a:off x="6120376" y="3792903"/>
            <a:ext cx="383637" cy="297502"/>
            <a:chOff x="8707927" y="2686951"/>
            <a:chExt cx="784730" cy="632287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66FEA43-B963-08BB-39A2-F273D9EC65D5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1006D29-DCD1-BC11-0EF5-5DDF966076FB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CF72474-B9A7-CDFE-C518-C68FF3C364A8}"/>
                </a:ext>
              </a:extLst>
            </p:cNvPr>
            <p:cNvCxnSpPr>
              <a:cxnSpLocks/>
              <a:endCxn id="64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DC14FF4-A46D-EB26-7A58-E698664DCCA8}"/>
              </a:ext>
            </a:extLst>
          </p:cNvPr>
          <p:cNvGrpSpPr/>
          <p:nvPr/>
        </p:nvGrpSpPr>
        <p:grpSpPr>
          <a:xfrm rot="9552290">
            <a:off x="5293046" y="3100792"/>
            <a:ext cx="383637" cy="297502"/>
            <a:chOff x="8707927" y="2686951"/>
            <a:chExt cx="784730" cy="632287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39FFF3E-8F03-C488-1B7F-0D486EB9070A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5C61DF8-87D5-2D03-E7D1-2225A9E15722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6828000-2971-F85D-CB7F-86527BBB26D0}"/>
                </a:ext>
              </a:extLst>
            </p:cNvPr>
            <p:cNvCxnSpPr>
              <a:cxnSpLocks/>
              <a:endCxn id="69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04765045-1284-B3B1-7F20-52A889DCC00F}"/>
              </a:ext>
            </a:extLst>
          </p:cNvPr>
          <p:cNvSpPr txBox="1"/>
          <p:nvPr/>
        </p:nvSpPr>
        <p:spPr>
          <a:xfrm>
            <a:off x="3689859" y="3303739"/>
            <a:ext cx="86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ranklin Gothic Medium" panose="020B0603020102020204" pitchFamily="34" charset="0"/>
              </a:rPr>
              <a:t>NO</a:t>
            </a:r>
            <a:r>
              <a:rPr lang="en-US" sz="2800" baseline="-25000" dirty="0">
                <a:latin typeface="Franklin Gothic Medium" panose="020B0603020102020204" pitchFamily="34" charset="0"/>
              </a:rPr>
              <a:t>x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B17AE6B3-A7C7-2246-3258-86228F65AF7A}"/>
              </a:ext>
            </a:extLst>
          </p:cNvPr>
          <p:cNvCxnSpPr>
            <a:cxnSpLocks/>
          </p:cNvCxnSpPr>
          <p:nvPr/>
        </p:nvCxnSpPr>
        <p:spPr>
          <a:xfrm flipH="1">
            <a:off x="3675371" y="3894413"/>
            <a:ext cx="86740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F50225D8-6FA4-0ADF-94A2-6237DD4EC240}"/>
              </a:ext>
            </a:extLst>
          </p:cNvPr>
          <p:cNvCxnSpPr>
            <a:cxnSpLocks/>
          </p:cNvCxnSpPr>
          <p:nvPr/>
        </p:nvCxnSpPr>
        <p:spPr>
          <a:xfrm flipH="1">
            <a:off x="3675742" y="3285976"/>
            <a:ext cx="867409" cy="0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56492B6B-E4FE-3C1A-A7EF-EDCA06874D4C}"/>
              </a:ext>
            </a:extLst>
          </p:cNvPr>
          <p:cNvCxnSpPr>
            <a:cxnSpLocks/>
          </p:cNvCxnSpPr>
          <p:nvPr/>
        </p:nvCxnSpPr>
        <p:spPr>
          <a:xfrm>
            <a:off x="4539215" y="3257782"/>
            <a:ext cx="3565" cy="666548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ACBED77B-A63B-2AE4-1C58-1AC6CC72A2C7}"/>
              </a:ext>
            </a:extLst>
          </p:cNvPr>
          <p:cNvCxnSpPr>
            <a:cxnSpLocks/>
          </p:cNvCxnSpPr>
          <p:nvPr/>
        </p:nvCxnSpPr>
        <p:spPr>
          <a:xfrm>
            <a:off x="3685024" y="3257782"/>
            <a:ext cx="0" cy="6665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4AE0FA57-4366-149A-6D25-135EAA422CD8}"/>
              </a:ext>
            </a:extLst>
          </p:cNvPr>
          <p:cNvCxnSpPr/>
          <p:nvPr/>
        </p:nvCxnSpPr>
        <p:spPr>
          <a:xfrm>
            <a:off x="237744" y="6583680"/>
            <a:ext cx="1176832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37A6371C-2839-C54D-CDA8-7EC4E151AB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386" y="5802101"/>
                <a:ext cx="5873542" cy="51067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2600" b="1" i="1"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en-US" sz="2600" dirty="0"/>
                  <a:t> is the ratio between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dirty="0"/>
                  <a:t>and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67D2B55C-55E9-BF0E-619E-5F74B1057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386" y="5802101"/>
                <a:ext cx="5873542" cy="510673"/>
              </a:xfrm>
              <a:prstGeom prst="rect">
                <a:avLst/>
              </a:prstGeom>
              <a:blipFill>
                <a:blip r:embed="rId6"/>
                <a:stretch>
                  <a:fillRect l="-1512" t="-1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9869AB1-F8F6-7720-BFBB-4533D9120136}"/>
              </a:ext>
            </a:extLst>
          </p:cNvPr>
          <p:cNvSpPr txBox="1">
            <a:spLocks/>
          </p:cNvSpPr>
          <p:nvPr/>
        </p:nvSpPr>
        <p:spPr>
          <a:xfrm>
            <a:off x="7627817" y="422576"/>
            <a:ext cx="4451064" cy="50393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dirty="0"/>
              <a:t>From nearest GEOS-CF pixel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99C03E1-3FD9-89F5-94DD-697FCA493F9A}"/>
              </a:ext>
            </a:extLst>
          </p:cNvPr>
          <p:cNvCxnSpPr/>
          <p:nvPr/>
        </p:nvCxnSpPr>
        <p:spPr>
          <a:xfrm>
            <a:off x="9853349" y="928749"/>
            <a:ext cx="0" cy="4683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526C6D8-A711-C061-C0D0-A4F704863B3D}"/>
              </a:ext>
            </a:extLst>
          </p:cNvPr>
          <p:cNvSpPr txBox="1">
            <a:spLocks/>
          </p:cNvSpPr>
          <p:nvPr/>
        </p:nvSpPr>
        <p:spPr>
          <a:xfrm>
            <a:off x="7627817" y="5618990"/>
            <a:ext cx="4451064" cy="773519"/>
          </a:xfrm>
          <a:prstGeom prst="rect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dirty="0"/>
              <a:t>From </a:t>
            </a:r>
            <a:r>
              <a:rPr lang="en-US" sz="2600" dirty="0" err="1"/>
              <a:t>Pradon</a:t>
            </a:r>
            <a:r>
              <a:rPr lang="en-US" sz="2600" dirty="0"/>
              <a:t> et al 2023 (fuel burn emission profiles)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D3F92A2-8C86-607C-2C22-0295BA65C89E}"/>
              </a:ext>
            </a:extLst>
          </p:cNvPr>
          <p:cNvCxnSpPr>
            <a:cxnSpLocks/>
          </p:cNvCxnSpPr>
          <p:nvPr/>
        </p:nvCxnSpPr>
        <p:spPr>
          <a:xfrm flipV="1">
            <a:off x="9853349" y="5140714"/>
            <a:ext cx="0" cy="478277"/>
          </a:xfrm>
          <a:prstGeom prst="straightConnector1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EDFB835-173B-C6AD-2587-A9F3B8ED7521}"/>
              </a:ext>
            </a:extLst>
          </p:cNvPr>
          <p:cNvGrpSpPr/>
          <p:nvPr/>
        </p:nvGrpSpPr>
        <p:grpSpPr>
          <a:xfrm>
            <a:off x="890185" y="2296053"/>
            <a:ext cx="1833853" cy="2023801"/>
            <a:chOff x="890185" y="2296053"/>
            <a:chExt cx="1833853" cy="2023801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E8D109B-C25B-655A-4796-3F947B42A516}"/>
                </a:ext>
              </a:extLst>
            </p:cNvPr>
            <p:cNvGrpSpPr/>
            <p:nvPr/>
          </p:nvGrpSpPr>
          <p:grpSpPr>
            <a:xfrm>
              <a:off x="890185" y="2296053"/>
              <a:ext cx="1833853" cy="2023801"/>
              <a:chOff x="4789036" y="983090"/>
              <a:chExt cx="1833853" cy="2023801"/>
            </a:xfrm>
          </p:grpSpPr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C83DEC27-9121-5F37-7B2A-A659D1BF1C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8159" y="1118309"/>
                <a:ext cx="0" cy="1368276"/>
              </a:xfrm>
              <a:prstGeom prst="line">
                <a:avLst/>
              </a:prstGeom>
              <a:ln w="28575">
                <a:head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948DE4C1-A87A-C30C-C47F-EA0B969BF4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6720" y="2486587"/>
                <a:ext cx="1486169" cy="0"/>
              </a:xfrm>
              <a:prstGeom prst="line">
                <a:avLst/>
              </a:prstGeom>
              <a:ln w="28575"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7685E11B-B8C4-E1EC-5647-7E9177A74DBC}"/>
                  </a:ext>
                </a:extLst>
              </p:cNvPr>
              <p:cNvSpPr txBox="1"/>
              <p:nvPr/>
            </p:nvSpPr>
            <p:spPr>
              <a:xfrm>
                <a:off x="4789036" y="983090"/>
                <a:ext cx="3300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Franklin Gothic Book" panose="020B0503020102020204" pitchFamily="34" charset="0"/>
                  </a:rPr>
                  <a:t>z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4" name="TextBox 133">
                    <a:extLst>
                      <a:ext uri="{FF2B5EF4-FFF2-40B4-BE49-F238E27FC236}">
                        <a16:creationId xmlns:a16="http://schemas.microsoft.com/office/drawing/2014/main" id="{9CE5B18A-255C-5A41-CEE5-1FE4F2A1FDE1}"/>
                      </a:ext>
                    </a:extLst>
                  </p:cNvPr>
                  <p:cNvSpPr txBox="1"/>
                  <p:nvPr/>
                </p:nvSpPr>
                <p:spPr>
                  <a:xfrm>
                    <a:off x="5737199" y="2519322"/>
                    <a:ext cx="885690" cy="4875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latin typeface="Franklin Gothic Book" panose="020B0503020102020204" pitchFamily="34" charset="0"/>
                      </a:rPr>
                      <a:t>L</a:t>
                    </a:r>
                    <a:r>
                      <a:rPr lang="en-US" dirty="0">
                        <a:latin typeface="Franklin Gothic Book" panose="020B0503020102020204" pitchFamily="34" charset="0"/>
                      </a:rPr>
                      <a:t> 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𝑁𝑂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a14:m>
                    <a:endParaRPr lang="en-US" dirty="0">
                      <a:latin typeface="Franklin Gothic Book" panose="020B05030201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34" name="TextBox 133">
                    <a:extLst>
                      <a:ext uri="{FF2B5EF4-FFF2-40B4-BE49-F238E27FC236}">
                        <a16:creationId xmlns:a16="http://schemas.microsoft.com/office/drawing/2014/main" id="{D9795F56-F188-8654-636A-076EF08EBE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37199" y="2519322"/>
                    <a:ext cx="885690" cy="48756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5634"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504C1A85-6170-F1DF-E39A-5BF493996A49}"/>
                </a:ext>
              </a:extLst>
            </p:cNvPr>
            <p:cNvSpPr/>
            <p:nvPr/>
          </p:nvSpPr>
          <p:spPr>
            <a:xfrm>
              <a:off x="1397510" y="2665385"/>
              <a:ext cx="1092819" cy="1003610"/>
            </a:xfrm>
            <a:custGeom>
              <a:avLst/>
              <a:gdLst>
                <a:gd name="connsiteX0" fmla="*/ 1092819 w 1092819"/>
                <a:gd name="connsiteY0" fmla="*/ 0 h 1003610"/>
                <a:gd name="connsiteX1" fmla="*/ 434897 w 1092819"/>
                <a:gd name="connsiteY1" fmla="*/ 156117 h 1003610"/>
                <a:gd name="connsiteX2" fmla="*/ 100361 w 1092819"/>
                <a:gd name="connsiteY2" fmla="*/ 490654 h 1003610"/>
                <a:gd name="connsiteX3" fmla="*/ 234175 w 1092819"/>
                <a:gd name="connsiteY3" fmla="*/ 657922 h 1003610"/>
                <a:gd name="connsiteX4" fmla="*/ 234175 w 1092819"/>
                <a:gd name="connsiteY4" fmla="*/ 825190 h 1003610"/>
                <a:gd name="connsiteX5" fmla="*/ 89210 w 1092819"/>
                <a:gd name="connsiteY5" fmla="*/ 892098 h 1003610"/>
                <a:gd name="connsiteX6" fmla="*/ 0 w 1092819"/>
                <a:gd name="connsiteY6" fmla="*/ 1003610 h 100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2819" h="1003610">
                  <a:moveTo>
                    <a:pt x="1092819" y="0"/>
                  </a:moveTo>
                  <a:cubicBezTo>
                    <a:pt x="846563" y="37170"/>
                    <a:pt x="600307" y="74341"/>
                    <a:pt x="434897" y="156117"/>
                  </a:cubicBezTo>
                  <a:cubicBezTo>
                    <a:pt x="269487" y="237893"/>
                    <a:pt x="133815" y="407020"/>
                    <a:pt x="100361" y="490654"/>
                  </a:cubicBezTo>
                  <a:cubicBezTo>
                    <a:pt x="66907" y="574288"/>
                    <a:pt x="211873" y="602166"/>
                    <a:pt x="234175" y="657922"/>
                  </a:cubicBezTo>
                  <a:cubicBezTo>
                    <a:pt x="256477" y="713678"/>
                    <a:pt x="258336" y="786161"/>
                    <a:pt x="234175" y="825190"/>
                  </a:cubicBezTo>
                  <a:cubicBezTo>
                    <a:pt x="210014" y="864219"/>
                    <a:pt x="128239" y="862361"/>
                    <a:pt x="89210" y="892098"/>
                  </a:cubicBezTo>
                  <a:cubicBezTo>
                    <a:pt x="50181" y="921835"/>
                    <a:pt x="25090" y="962722"/>
                    <a:pt x="0" y="100361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E7290BFF-EBAB-F1D4-9C69-28C9B65219CE}"/>
              </a:ext>
            </a:extLst>
          </p:cNvPr>
          <p:cNvSpPr txBox="1">
            <a:spLocks/>
          </p:cNvSpPr>
          <p:nvPr/>
        </p:nvSpPr>
        <p:spPr>
          <a:xfrm>
            <a:off x="853555" y="196607"/>
            <a:ext cx="379062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We estimate NO</a:t>
            </a:r>
            <a:r>
              <a:rPr lang="en-US" baseline="-25000" dirty="0"/>
              <a:t>x</a:t>
            </a:r>
            <a:r>
              <a:rPr lang="en-US" dirty="0"/>
              <a:t>:NO</a:t>
            </a:r>
            <a:r>
              <a:rPr lang="en-US" baseline="-25000" dirty="0"/>
              <a:t>2</a:t>
            </a:r>
            <a:r>
              <a:rPr lang="en-US" dirty="0"/>
              <a:t> ratio using GEOS-CF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6017930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118C-217A-D30F-BA94-2B5200EEB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A8014E-C087-5EA2-AEED-58AB78DF1A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94131"/>
                <a:ext cx="10515600" cy="435133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A8014E-C087-5EA2-AEED-58AB78DF1A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94131"/>
                <a:ext cx="10515600" cy="4351338"/>
              </a:xfrm>
              <a:blipFill>
                <a:blip r:embed="rId2"/>
                <a:stretch>
                  <a:fillRect t="-32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82606FDA-ECE0-BA45-27B9-F6151B2628E5}"/>
              </a:ext>
            </a:extLst>
          </p:cNvPr>
          <p:cNvSpPr/>
          <p:nvPr/>
        </p:nvSpPr>
        <p:spPr>
          <a:xfrm>
            <a:off x="7315200" y="1921397"/>
            <a:ext cx="1053296" cy="578734"/>
          </a:xfrm>
          <a:prstGeom prst="rect">
            <a:avLst/>
          </a:prstGeom>
          <a:solidFill>
            <a:schemeClr val="accent1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5EF02A-907F-7795-F6E1-FD210B9E3857}"/>
              </a:ext>
            </a:extLst>
          </p:cNvPr>
          <p:cNvSpPr/>
          <p:nvPr/>
        </p:nvSpPr>
        <p:spPr>
          <a:xfrm>
            <a:off x="6759615" y="1921397"/>
            <a:ext cx="335666" cy="578734"/>
          </a:xfrm>
          <a:prstGeom prst="rect">
            <a:avLst/>
          </a:prstGeom>
          <a:solidFill>
            <a:schemeClr val="accent6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D15941-665C-62F5-3196-C4B9BA1DA6EC}"/>
              </a:ext>
            </a:extLst>
          </p:cNvPr>
          <p:cNvSpPr/>
          <p:nvPr/>
        </p:nvSpPr>
        <p:spPr>
          <a:xfrm>
            <a:off x="4793848" y="1921397"/>
            <a:ext cx="335666" cy="578734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688B98-0AE6-AABF-9D8E-EBBED4A6A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931" y="3116482"/>
            <a:ext cx="3879930" cy="26900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864DF2-A099-6E5F-E165-AEC9D626C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044" y="3116482"/>
            <a:ext cx="3737025" cy="25910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42B7226-7F6B-9429-7C41-C5CB3D7D9E04}"/>
                  </a:ext>
                </a:extLst>
              </p:cNvPr>
              <p:cNvSpPr txBox="1"/>
              <p:nvPr/>
            </p:nvSpPr>
            <p:spPr>
              <a:xfrm>
                <a:off x="2307191" y="5788342"/>
                <a:ext cx="3148314" cy="830997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30 min,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relative error = 0.13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42B7226-7F6B-9429-7C41-C5CB3D7D9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191" y="5788342"/>
                <a:ext cx="3148314" cy="830997"/>
              </a:xfrm>
              <a:prstGeom prst="rect">
                <a:avLst/>
              </a:prstGeom>
              <a:blipFill>
                <a:blip r:embed="rId5"/>
                <a:stretch>
                  <a:fillRect t="-4348" b="-14493"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917C07-0E44-7C54-9E0F-4B244F251CC9}"/>
                  </a:ext>
                </a:extLst>
              </p:cNvPr>
              <p:cNvSpPr txBox="1"/>
              <p:nvPr/>
            </p:nvSpPr>
            <p:spPr>
              <a:xfrm>
                <a:off x="7124852" y="5791557"/>
                <a:ext cx="3148314" cy="830997"/>
              </a:xfrm>
              <a:prstGeom prst="rect">
                <a:avLst/>
              </a:prstGeom>
              <a:noFill/>
              <a:ln w="38100"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relative error = 0.31</a:t>
                </a:r>
              </a:p>
              <a:p>
                <a:pPr algn="ctr"/>
                <a:r>
                  <a:rPr lang="en-US" sz="2400" dirty="0"/>
                  <a:t>(std / mean)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917C07-0E44-7C54-9E0F-4B244F251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852" y="5791557"/>
                <a:ext cx="3148314" cy="830997"/>
              </a:xfrm>
              <a:prstGeom prst="rect">
                <a:avLst/>
              </a:prstGeom>
              <a:blipFill>
                <a:blip r:embed="rId6"/>
                <a:stretch>
                  <a:fillRect t="-2899" b="-14493"/>
                </a:stretch>
              </a:blipFill>
              <a:ln w="38100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25C5CE-8E73-E1B7-8E48-EDC87E7CE004}"/>
                  </a:ext>
                </a:extLst>
              </p:cNvPr>
              <p:cNvSpPr txBox="1"/>
              <p:nvPr/>
            </p:nvSpPr>
            <p:spPr>
              <a:xfrm>
                <a:off x="7124852" y="961798"/>
                <a:ext cx="3588152" cy="493405"/>
              </a:xfrm>
              <a:prstGeom prst="rect">
                <a:avLst/>
              </a:prstGeom>
              <a:noFill/>
              <a:ln w="38100">
                <a:solidFill>
                  <a:schemeClr val="tx2">
                    <a:lumMod val="25000"/>
                    <a:lumOff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relative error ~ 0.30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25C5CE-8E73-E1B7-8E48-EDC87E7CE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852" y="961798"/>
                <a:ext cx="3588152" cy="493405"/>
              </a:xfrm>
              <a:prstGeom prst="rect">
                <a:avLst/>
              </a:prstGeom>
              <a:blipFill>
                <a:blip r:embed="rId7"/>
                <a:stretch>
                  <a:fillRect t="-4651" b="-16279"/>
                </a:stretch>
              </a:blipFill>
              <a:ln w="38100">
                <a:solidFill>
                  <a:schemeClr val="tx2">
                    <a:lumMod val="25000"/>
                    <a:lumOff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5574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75035-44EA-4F9D-98DC-AD5BD85F0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664D2-0FB6-3138-CAD6-15C5E9B74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CBFFD72C-7298-B11A-3813-9E26BCD2136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Adding these in quadrature leads to a total relative uncertainty of approximately 0.45</a:t>
                </a:r>
              </a:p>
              <a:p>
                <a:r>
                  <a:rPr lang="en-US" dirty="0"/>
                  <a:t>For a typical Falcon 9 launch, this gives a range of:</a:t>
                </a:r>
              </a:p>
              <a:p>
                <a:pPr marL="0" indent="0" algn="ctr">
                  <a:buNone/>
                </a:pPr>
                <a:r>
                  <a:rPr lang="en-US" dirty="0"/>
                  <a:t>1992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896 kg</a:t>
                </a:r>
              </a:p>
              <a:p>
                <a:endParaRPr lang="en-US" dirty="0"/>
              </a:p>
              <a:p>
                <a:r>
                  <a:rPr lang="en-US" dirty="0"/>
                  <a:t>This is comparable to the std dev (1060 kg) across launches, but slightly less</a:t>
                </a:r>
              </a:p>
            </p:txBody>
          </p:sp>
        </mc:Choice>
        <mc:Fallback xmlns="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CBFFD72C-7298-B11A-3813-9E26BCD213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71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Rocket with solid fill">
            <a:extLst>
              <a:ext uri="{FF2B5EF4-FFF2-40B4-BE49-F238E27FC236}">
                <a16:creationId xmlns:a16="http://schemas.microsoft.com/office/drawing/2014/main" id="{F2FB0211-F93E-8CF9-3BC8-99E5946EA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810403">
            <a:off x="5002107" y="482264"/>
            <a:ext cx="1616919" cy="1616919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1D8BBC92-B519-5721-7198-A22227FF27AD}"/>
              </a:ext>
            </a:extLst>
          </p:cNvPr>
          <p:cNvSpPr/>
          <p:nvPr/>
        </p:nvSpPr>
        <p:spPr>
          <a:xfrm rot="5400000">
            <a:off x="3706532" y="3347876"/>
            <a:ext cx="4281219" cy="2452806"/>
          </a:xfrm>
          <a:prstGeom prst="cloud">
            <a:avLst/>
          </a:prstGeom>
          <a:gradFill flip="none" rotWithShape="1">
            <a:gsLst>
              <a:gs pos="78000">
                <a:srgbClr val="E3E3E3">
                  <a:alpha val="75000"/>
                </a:srgbClr>
              </a:gs>
              <a:gs pos="70000">
                <a:srgbClr val="D3D3D3"/>
              </a:gs>
              <a:gs pos="52000">
                <a:srgbClr val="A8A8A8"/>
              </a:gs>
              <a:gs pos="96000">
                <a:schemeClr val="bg1">
                  <a:lumMod val="97000"/>
                  <a:alpha val="50000"/>
                </a:schemeClr>
              </a:gs>
              <a:gs pos="32000">
                <a:srgbClr val="666666"/>
              </a:gs>
              <a:gs pos="0">
                <a:schemeClr val="bg2">
                  <a:lumMod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D02C67-1DC6-0779-1F46-1B4AEC5F17B9}"/>
              </a:ext>
            </a:extLst>
          </p:cNvPr>
          <p:cNvCxnSpPr>
            <a:cxnSpLocks/>
          </p:cNvCxnSpPr>
          <p:nvPr/>
        </p:nvCxnSpPr>
        <p:spPr>
          <a:xfrm>
            <a:off x="5357606" y="2003186"/>
            <a:ext cx="0" cy="22302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8642C6-32C1-3920-01C5-68FC127721BF}"/>
              </a:ext>
            </a:extLst>
          </p:cNvPr>
          <p:cNvCxnSpPr>
            <a:cxnSpLocks/>
          </p:cNvCxnSpPr>
          <p:nvPr/>
        </p:nvCxnSpPr>
        <p:spPr>
          <a:xfrm>
            <a:off x="5602081" y="2143272"/>
            <a:ext cx="0" cy="16587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EB779F-6946-501E-7812-AAB6F9702F03}"/>
              </a:ext>
            </a:extLst>
          </p:cNvPr>
          <p:cNvCxnSpPr>
            <a:cxnSpLocks/>
          </p:cNvCxnSpPr>
          <p:nvPr/>
        </p:nvCxnSpPr>
        <p:spPr>
          <a:xfrm>
            <a:off x="5830681" y="2196861"/>
            <a:ext cx="0" cy="112283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F7CCE4-FA00-14C5-DC0C-61E0B54F25B4}"/>
              </a:ext>
            </a:extLst>
          </p:cNvPr>
          <p:cNvCxnSpPr>
            <a:cxnSpLocks/>
          </p:cNvCxnSpPr>
          <p:nvPr/>
        </p:nvCxnSpPr>
        <p:spPr>
          <a:xfrm>
            <a:off x="6059281" y="2140097"/>
            <a:ext cx="0" cy="16587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13099B-C9CF-B9D8-C7B0-CDB84149E0B4}"/>
              </a:ext>
            </a:extLst>
          </p:cNvPr>
          <p:cNvCxnSpPr>
            <a:cxnSpLocks/>
          </p:cNvCxnSpPr>
          <p:nvPr/>
        </p:nvCxnSpPr>
        <p:spPr>
          <a:xfrm>
            <a:off x="6297406" y="2003186"/>
            <a:ext cx="0" cy="22302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50B0C9-A985-F1E7-3BC9-5AD13098D5EA}"/>
              </a:ext>
            </a:extLst>
          </p:cNvPr>
          <p:cNvCxnSpPr/>
          <p:nvPr/>
        </p:nvCxnSpPr>
        <p:spPr>
          <a:xfrm>
            <a:off x="237744" y="6583680"/>
            <a:ext cx="1176832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ADC5608-3036-FC4F-058C-B5A01ED4D618}"/>
              </a:ext>
            </a:extLst>
          </p:cNvPr>
          <p:cNvGrpSpPr/>
          <p:nvPr/>
        </p:nvGrpSpPr>
        <p:grpSpPr>
          <a:xfrm>
            <a:off x="5919300" y="3216195"/>
            <a:ext cx="383637" cy="419676"/>
            <a:chOff x="8707927" y="2686951"/>
            <a:chExt cx="784730" cy="89194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A89E515-31A5-D0E5-6424-9F6CC59AEBAF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8D14F04-F984-9D58-B105-D9775848A159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FE26FF6-CC5C-D316-B98B-BA5E41F96FC5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E9BE952-F0D8-1842-BDFB-E0DB8DBCFAE3}"/>
                </a:ext>
              </a:extLst>
            </p:cNvPr>
            <p:cNvCxnSpPr>
              <a:cxnSpLocks/>
              <a:endCxn id="39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5388B7C-5CC2-A485-52D4-483B8B55C94F}"/>
                </a:ext>
              </a:extLst>
            </p:cNvPr>
            <p:cNvCxnSpPr>
              <a:cxnSpLocks/>
              <a:endCxn id="39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E21142F-5CEB-EE96-6537-9EC6C5B14F4D}"/>
              </a:ext>
            </a:extLst>
          </p:cNvPr>
          <p:cNvGrpSpPr/>
          <p:nvPr/>
        </p:nvGrpSpPr>
        <p:grpSpPr>
          <a:xfrm rot="2284575">
            <a:off x="5325315" y="3630351"/>
            <a:ext cx="383637" cy="419676"/>
            <a:chOff x="8707927" y="2686951"/>
            <a:chExt cx="784730" cy="89194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9D97BCF-D2B7-9924-3EF3-83EE1532C470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7A47C91-1EDF-A7D4-29B7-3E8BA8821A6A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F75691F-30EE-B9EE-700B-45596D75F085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CA12604-7710-A6C3-D9D3-9B2360E32561}"/>
                </a:ext>
              </a:extLst>
            </p:cNvPr>
            <p:cNvCxnSpPr>
              <a:cxnSpLocks/>
              <a:endCxn id="45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EDCBD3E-D919-BFF9-52D5-9EBDEB09EE3B}"/>
                </a:ext>
              </a:extLst>
            </p:cNvPr>
            <p:cNvCxnSpPr>
              <a:cxnSpLocks/>
              <a:endCxn id="45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D6F45DB-1867-11E3-981F-FB8741505B81}"/>
              </a:ext>
            </a:extLst>
          </p:cNvPr>
          <p:cNvGrpSpPr/>
          <p:nvPr/>
        </p:nvGrpSpPr>
        <p:grpSpPr>
          <a:xfrm rot="2284575">
            <a:off x="6118401" y="3790928"/>
            <a:ext cx="383637" cy="297502"/>
            <a:chOff x="8707927" y="2686951"/>
            <a:chExt cx="784730" cy="632287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365221E-5A3C-923C-055B-41CAC2F57672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843D6CD-2C59-D192-1942-D126B8913D15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9949D4C-1587-7AD3-3200-4CB5C0D88892}"/>
                </a:ext>
              </a:extLst>
            </p:cNvPr>
            <p:cNvCxnSpPr>
              <a:cxnSpLocks/>
              <a:endCxn id="50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7DB7145-5690-D706-14A0-05A034B960C9}"/>
              </a:ext>
            </a:extLst>
          </p:cNvPr>
          <p:cNvGrpSpPr/>
          <p:nvPr/>
        </p:nvGrpSpPr>
        <p:grpSpPr>
          <a:xfrm rot="9552290">
            <a:off x="5291071" y="3098817"/>
            <a:ext cx="383637" cy="297502"/>
            <a:chOff x="8707927" y="2686951"/>
            <a:chExt cx="784730" cy="632287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82A40E5-E55C-DD3A-AB06-C4D710D8CE39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4B839B1-4D8E-2086-9C1A-97DB60FB6B6D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C4EB525-1B00-E061-482D-E2DA75A40E83}"/>
                </a:ext>
              </a:extLst>
            </p:cNvPr>
            <p:cNvCxnSpPr>
              <a:cxnSpLocks/>
              <a:endCxn id="54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FC6A681-36AE-B347-7B47-70DA760C5A23}"/>
              </a:ext>
            </a:extLst>
          </p:cNvPr>
          <p:cNvSpPr txBox="1"/>
          <p:nvPr/>
        </p:nvSpPr>
        <p:spPr>
          <a:xfrm>
            <a:off x="3689859" y="3303739"/>
            <a:ext cx="86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ranklin Gothic Medium" panose="020B0603020102020204" pitchFamily="34" charset="0"/>
              </a:rPr>
              <a:t>NO</a:t>
            </a:r>
            <a:r>
              <a:rPr lang="en-US" sz="2800" baseline="-25000" dirty="0">
                <a:latin typeface="Franklin Gothic Medium" panose="020B0603020102020204" pitchFamily="34" charset="0"/>
              </a:rPr>
              <a:t>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EA6549-3E12-5314-89C0-BC1401304BCC}"/>
              </a:ext>
            </a:extLst>
          </p:cNvPr>
          <p:cNvCxnSpPr>
            <a:cxnSpLocks/>
          </p:cNvCxnSpPr>
          <p:nvPr/>
        </p:nvCxnSpPr>
        <p:spPr>
          <a:xfrm flipH="1">
            <a:off x="3675371" y="3894413"/>
            <a:ext cx="86740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02D63A-E631-9CDC-5631-BB5E53B8BE43}"/>
              </a:ext>
            </a:extLst>
          </p:cNvPr>
          <p:cNvCxnSpPr>
            <a:cxnSpLocks/>
          </p:cNvCxnSpPr>
          <p:nvPr/>
        </p:nvCxnSpPr>
        <p:spPr>
          <a:xfrm flipH="1">
            <a:off x="3675742" y="3285976"/>
            <a:ext cx="867409" cy="0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2C8507-2360-9DB9-75C6-93BE30650969}"/>
              </a:ext>
            </a:extLst>
          </p:cNvPr>
          <p:cNvCxnSpPr>
            <a:cxnSpLocks/>
          </p:cNvCxnSpPr>
          <p:nvPr/>
        </p:nvCxnSpPr>
        <p:spPr>
          <a:xfrm>
            <a:off x="4539215" y="3257782"/>
            <a:ext cx="3565" cy="666548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ADFA2B-D7A1-8DEA-60BB-4EF3CD80B0D0}"/>
              </a:ext>
            </a:extLst>
          </p:cNvPr>
          <p:cNvCxnSpPr>
            <a:cxnSpLocks/>
          </p:cNvCxnSpPr>
          <p:nvPr/>
        </p:nvCxnSpPr>
        <p:spPr>
          <a:xfrm>
            <a:off x="3685024" y="3257782"/>
            <a:ext cx="0" cy="6665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8319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5B775-7A5B-DB94-64C9-1FB82E642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1BAF0F8-1E40-C0C0-F070-8D745383F13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We must account for NO</a:t>
            </a:r>
            <a:r>
              <a:rPr lang="en-US" baseline="-25000" dirty="0"/>
              <a:t>x</a:t>
            </a:r>
            <a:r>
              <a:rPr lang="en-US" dirty="0"/>
              <a:t> loss during rapid plume chemical processing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4CC7DB2-32B3-0569-AF7A-6642765E7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57" y="2421452"/>
            <a:ext cx="11482086" cy="335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121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C883D-C4B6-81A0-676E-43E5D9EA1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E7455-AC7C-3EE9-656C-58C247147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𝜎 correction increases emissions estimates</a:t>
            </a:r>
          </a:p>
        </p:txBody>
      </p:sp>
      <p:pic>
        <p:nvPicPr>
          <p:cNvPr id="5" name="Content Placeholder 4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81BEAFE5-D922-ADFC-BF46-B7C77FACC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757" y="2072823"/>
            <a:ext cx="5384800" cy="3556000"/>
          </a:xfrm>
        </p:spPr>
      </p:pic>
      <p:pic>
        <p:nvPicPr>
          <p:cNvPr id="7" name="Picture 6" descr="A graph of a rocket type&#10;&#10;Description automatically generated with medium confidence">
            <a:extLst>
              <a:ext uri="{FF2B5EF4-FFF2-40B4-BE49-F238E27FC236}">
                <a16:creationId xmlns:a16="http://schemas.microsoft.com/office/drawing/2014/main" id="{1D8D6E12-F320-34BF-A4B2-ABCD12197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60123"/>
            <a:ext cx="5384800" cy="3568700"/>
          </a:xfrm>
          <a:prstGeom prst="rect">
            <a:avLst/>
          </a:prstGeom>
        </p:spPr>
      </p:pic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02477BE2-EEF8-FA43-5288-14974A0515DE}"/>
              </a:ext>
            </a:extLst>
          </p:cNvPr>
          <p:cNvCxnSpPr>
            <a:stCxn id="5" idx="2"/>
            <a:endCxn id="7" idx="2"/>
          </p:cNvCxnSpPr>
          <p:nvPr/>
        </p:nvCxnSpPr>
        <p:spPr>
          <a:xfrm rot="16200000" flipH="1">
            <a:off x="5943278" y="2783701"/>
            <a:ext cx="12700" cy="5690243"/>
          </a:xfrm>
          <a:prstGeom prst="curvedConnector3">
            <a:avLst>
              <a:gd name="adj1" fmla="val 4351898"/>
            </a:avLst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56DB050-5F74-1B49-34C9-130DF355143D}"/>
                  </a:ext>
                </a:extLst>
              </p:cNvPr>
              <p:cNvSpPr txBox="1"/>
              <p:nvPr/>
            </p:nvSpPr>
            <p:spPr>
              <a:xfrm>
                <a:off x="5393802" y="5684566"/>
                <a:ext cx="12127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correction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56DB050-5F74-1B49-34C9-130DF3551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3802" y="5684566"/>
                <a:ext cx="1212768" cy="276999"/>
              </a:xfrm>
              <a:prstGeom prst="rect">
                <a:avLst/>
              </a:prstGeom>
              <a:blipFill>
                <a:blip r:embed="rId4"/>
                <a:stretch>
                  <a:fillRect l="-4124" t="-21739" r="-10309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53286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EEB93-1440-F9BE-D75F-44D81019F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81FC2-FC4F-E479-8972-94770E811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NOx does a rocket emit?</a:t>
            </a:r>
          </a:p>
        </p:txBody>
      </p:sp>
      <p:pic>
        <p:nvPicPr>
          <p:cNvPr id="8" name="Content Placeholder 7" descr="A map with red and yellow dots&#10;&#10;Description automatically generated">
            <a:extLst>
              <a:ext uri="{FF2B5EF4-FFF2-40B4-BE49-F238E27FC236}">
                <a16:creationId xmlns:a16="http://schemas.microsoft.com/office/drawing/2014/main" id="{C6479D0F-5DF6-073B-2529-AA6D18229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5765" y="1690688"/>
            <a:ext cx="3739515" cy="454934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0F0FEA-9FAE-A0D9-D895-F5B441AC5171}"/>
              </a:ext>
            </a:extLst>
          </p:cNvPr>
          <p:cNvSpPr txBox="1"/>
          <p:nvPr/>
        </p:nvSpPr>
        <p:spPr>
          <a:xfrm>
            <a:off x="6868160" y="3149753"/>
            <a:ext cx="42875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 a Falcon 9 launch is like if you took all the emissions over a ~2 min span from a large, polluted city, and spread it throughout a vertical column in the troposphere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684EE4-A835-10D4-6331-DB6952C348F6}"/>
              </a:ext>
            </a:extLst>
          </p:cNvPr>
          <p:cNvSpPr txBox="1"/>
          <p:nvPr/>
        </p:nvSpPr>
        <p:spPr>
          <a:xfrm>
            <a:off x="2367280" y="6308209"/>
            <a:ext cx="205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ranklin Gothic Book" panose="020B0503020102020204" pitchFamily="34" charset="0"/>
              </a:rPr>
              <a:t>Beirle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Book" panose="020B0503020102020204" pitchFamily="34" charset="0"/>
              </a:rPr>
              <a:t> et al.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9023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38893-B410-DAFF-2584-F5DFDF301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9EC46-525C-54C9-763C-132448522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2EF214-1347-F299-C7D6-03F64F435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448" y="365125"/>
            <a:ext cx="8340848" cy="6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88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6759CC-5BE7-D02D-24DC-ED742101F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621" y="1226217"/>
            <a:ext cx="7698757" cy="544389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669AE94-D3FB-4D8C-7737-272B459F9ED6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/>
              <a:t>Different (size) rockets exhibit different emission profiles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762739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B91F5-6D53-4D55-D54F-EE30E8506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037E3-0AC9-C160-4A43-35A8E445E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32AEB-FBA3-C0AE-476B-FFFC76E67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146" y="365125"/>
            <a:ext cx="7421707" cy="64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070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D3C661-9085-6E40-E814-200BB7DEA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826" y="1662545"/>
            <a:ext cx="5088664" cy="4640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85A993-C545-CDA4-6CF2-D8F83FB8A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09" y="1662546"/>
            <a:ext cx="5088664" cy="464032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B4A3CD-5A44-DD93-0E8D-B112102DDE02}"/>
              </a:ext>
            </a:extLst>
          </p:cNvPr>
          <p:cNvCxnSpPr>
            <a:cxnSpLocks/>
          </p:cNvCxnSpPr>
          <p:nvPr/>
        </p:nvCxnSpPr>
        <p:spPr>
          <a:xfrm>
            <a:off x="5572540" y="3685824"/>
            <a:ext cx="104692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85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B114B-45B1-5AAF-ACEC-9A6552A9B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chart with different colored dots&#10;&#10;Description automatically generated">
            <a:extLst>
              <a:ext uri="{FF2B5EF4-FFF2-40B4-BE49-F238E27FC236}">
                <a16:creationId xmlns:a16="http://schemas.microsoft.com/office/drawing/2014/main" id="{E8C2B0B0-2A72-E11C-AEA3-3B963B942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9291" y="1936614"/>
            <a:ext cx="6493417" cy="4644444"/>
          </a:xfrm>
        </p:spPr>
      </p:pic>
    </p:spTree>
    <p:extLst>
      <p:ext uri="{BB962C8B-B14F-4D97-AF65-F5344CB8AC3E}">
        <p14:creationId xmlns:p14="http://schemas.microsoft.com/office/powerpoint/2010/main" val="19760999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DDE82-8FBE-14D2-D67A-EF4478954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of multiple detections for the same launch&#10;&#10;Description automatically generated">
            <a:extLst>
              <a:ext uri="{FF2B5EF4-FFF2-40B4-BE49-F238E27FC236}">
                <a16:creationId xmlns:a16="http://schemas.microsoft.com/office/drawing/2014/main" id="{7D38BA46-DFD6-E2FD-D0B3-75CDFC9EF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9915" y="1790409"/>
            <a:ext cx="6603225" cy="4882515"/>
          </a:xfrm>
        </p:spPr>
      </p:pic>
    </p:spTree>
    <p:extLst>
      <p:ext uri="{BB962C8B-B14F-4D97-AF65-F5344CB8AC3E}">
        <p14:creationId xmlns:p14="http://schemas.microsoft.com/office/powerpoint/2010/main" val="2563642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E30D4-15AD-3550-D95A-76CE8737B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Rocket with solid fill">
            <a:extLst>
              <a:ext uri="{FF2B5EF4-FFF2-40B4-BE49-F238E27FC236}">
                <a16:creationId xmlns:a16="http://schemas.microsoft.com/office/drawing/2014/main" id="{BC27F256-2CC5-4CA8-67E8-1F93DAB4A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810403">
            <a:off x="5002107" y="482264"/>
            <a:ext cx="1616919" cy="161691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9A48FF11-104D-62AF-AD30-FE92F2BCEFD9}"/>
              </a:ext>
            </a:extLst>
          </p:cNvPr>
          <p:cNvSpPr/>
          <p:nvPr/>
        </p:nvSpPr>
        <p:spPr>
          <a:xfrm rot="5400000">
            <a:off x="3706532" y="3347876"/>
            <a:ext cx="4281219" cy="2452806"/>
          </a:xfrm>
          <a:prstGeom prst="cloud">
            <a:avLst/>
          </a:prstGeom>
          <a:gradFill flip="none" rotWithShape="1">
            <a:gsLst>
              <a:gs pos="78000">
                <a:srgbClr val="E3E3E3">
                  <a:alpha val="75000"/>
                </a:srgbClr>
              </a:gs>
              <a:gs pos="70000">
                <a:srgbClr val="D3D3D3"/>
              </a:gs>
              <a:gs pos="52000">
                <a:srgbClr val="A8A8A8"/>
              </a:gs>
              <a:gs pos="96000">
                <a:schemeClr val="bg1">
                  <a:lumMod val="97000"/>
                  <a:alpha val="50000"/>
                </a:schemeClr>
              </a:gs>
              <a:gs pos="32000">
                <a:srgbClr val="666666"/>
              </a:gs>
              <a:gs pos="0">
                <a:schemeClr val="bg2">
                  <a:lumMod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801040-5768-3403-C54C-E6DFE10134F8}"/>
              </a:ext>
            </a:extLst>
          </p:cNvPr>
          <p:cNvCxnSpPr>
            <a:cxnSpLocks/>
          </p:cNvCxnSpPr>
          <p:nvPr/>
        </p:nvCxnSpPr>
        <p:spPr>
          <a:xfrm>
            <a:off x="5357606" y="2003186"/>
            <a:ext cx="0" cy="22302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E77F03-AA4A-A932-5EEC-F7CE002E5200}"/>
              </a:ext>
            </a:extLst>
          </p:cNvPr>
          <p:cNvCxnSpPr>
            <a:cxnSpLocks/>
          </p:cNvCxnSpPr>
          <p:nvPr/>
        </p:nvCxnSpPr>
        <p:spPr>
          <a:xfrm>
            <a:off x="5602081" y="2143272"/>
            <a:ext cx="0" cy="16587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7923BB-E02F-B253-2438-EDCB2F5F0708}"/>
              </a:ext>
            </a:extLst>
          </p:cNvPr>
          <p:cNvCxnSpPr>
            <a:cxnSpLocks/>
          </p:cNvCxnSpPr>
          <p:nvPr/>
        </p:nvCxnSpPr>
        <p:spPr>
          <a:xfrm>
            <a:off x="5830681" y="2196861"/>
            <a:ext cx="0" cy="112283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4FBDB6-0B01-ABAD-9C3A-CFC9C87E4A43}"/>
              </a:ext>
            </a:extLst>
          </p:cNvPr>
          <p:cNvCxnSpPr>
            <a:cxnSpLocks/>
          </p:cNvCxnSpPr>
          <p:nvPr/>
        </p:nvCxnSpPr>
        <p:spPr>
          <a:xfrm>
            <a:off x="6059281" y="2140097"/>
            <a:ext cx="0" cy="16587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562C5E8-9E0F-2AF6-3C6F-17F7FE957283}"/>
              </a:ext>
            </a:extLst>
          </p:cNvPr>
          <p:cNvCxnSpPr>
            <a:cxnSpLocks/>
          </p:cNvCxnSpPr>
          <p:nvPr/>
        </p:nvCxnSpPr>
        <p:spPr>
          <a:xfrm>
            <a:off x="6297406" y="2003186"/>
            <a:ext cx="0" cy="22302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D5BDAB7-4C07-BE10-48E3-53592DBA98F7}"/>
              </a:ext>
            </a:extLst>
          </p:cNvPr>
          <p:cNvGrpSpPr/>
          <p:nvPr/>
        </p:nvGrpSpPr>
        <p:grpSpPr>
          <a:xfrm>
            <a:off x="5921275" y="3218170"/>
            <a:ext cx="383637" cy="419676"/>
            <a:chOff x="8707927" y="2686951"/>
            <a:chExt cx="784730" cy="89194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671A03E-5970-95B5-DF55-4062072CF317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9F62A32-B874-A620-C243-0B11F1483E53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6730216-C090-99EA-3E68-014D70B4A431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D185025-11F4-C6D8-A887-51961A6EAA04}"/>
                </a:ext>
              </a:extLst>
            </p:cNvPr>
            <p:cNvCxnSpPr>
              <a:cxnSpLocks/>
              <a:endCxn id="7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CCAE0AE-495D-8D5A-89B7-63633C67AF33}"/>
                </a:ext>
              </a:extLst>
            </p:cNvPr>
            <p:cNvCxnSpPr>
              <a:cxnSpLocks/>
              <a:endCxn id="7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AAEDC92-13CF-15D2-9DBC-96920370B6AC}"/>
              </a:ext>
            </a:extLst>
          </p:cNvPr>
          <p:cNvGrpSpPr/>
          <p:nvPr/>
        </p:nvGrpSpPr>
        <p:grpSpPr>
          <a:xfrm rot="2284575">
            <a:off x="5327290" y="3632326"/>
            <a:ext cx="383637" cy="419676"/>
            <a:chOff x="8707927" y="2686951"/>
            <a:chExt cx="784730" cy="89194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20B5EED-8A4A-3226-B36E-42E98EF3645D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CC19724-FBD5-3B67-D014-858378D51CF8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0AC6D0F-A2CA-C4E6-D7F4-6698D85DBB54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07B3144-86D1-CC5A-F117-1EA63D491ABF}"/>
                </a:ext>
              </a:extLst>
            </p:cNvPr>
            <p:cNvCxnSpPr>
              <a:cxnSpLocks/>
              <a:endCxn id="58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A41E321-FFDB-54C9-D512-8B6342487520}"/>
                </a:ext>
              </a:extLst>
            </p:cNvPr>
            <p:cNvCxnSpPr>
              <a:cxnSpLocks/>
              <a:endCxn id="58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096169D-99CC-5AD9-50B9-EE0F100607CE}"/>
              </a:ext>
            </a:extLst>
          </p:cNvPr>
          <p:cNvGrpSpPr/>
          <p:nvPr/>
        </p:nvGrpSpPr>
        <p:grpSpPr>
          <a:xfrm rot="2284575">
            <a:off x="6120376" y="3792903"/>
            <a:ext cx="383637" cy="297502"/>
            <a:chOff x="8707927" y="2686951"/>
            <a:chExt cx="784730" cy="632287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3167526-13BB-551C-B9D9-1BF20FD5931E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80FE092-6604-ECC1-2D40-CD4146974CB7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D8FEA2E-56EB-0801-1823-2F88B497959E}"/>
                </a:ext>
              </a:extLst>
            </p:cNvPr>
            <p:cNvCxnSpPr>
              <a:cxnSpLocks/>
              <a:endCxn id="64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CD47D2E-8B86-5C7E-4639-631EE466B571}"/>
              </a:ext>
            </a:extLst>
          </p:cNvPr>
          <p:cNvGrpSpPr/>
          <p:nvPr/>
        </p:nvGrpSpPr>
        <p:grpSpPr>
          <a:xfrm rot="9552290">
            <a:off x="5293046" y="3100792"/>
            <a:ext cx="383637" cy="297502"/>
            <a:chOff x="8707927" y="2686951"/>
            <a:chExt cx="784730" cy="632287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08F72A2-F982-2FF0-7ECE-32C66F02F956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F8B72039-FEBA-0B73-3F83-969628AFCB67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8E8A810-36A0-B5D6-E53E-0E9B8E7E9B77}"/>
                </a:ext>
              </a:extLst>
            </p:cNvPr>
            <p:cNvCxnSpPr>
              <a:cxnSpLocks/>
              <a:endCxn id="69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BCD7981E-22BD-0E0B-78E2-BAA4A8350D64}"/>
              </a:ext>
            </a:extLst>
          </p:cNvPr>
          <p:cNvCxnSpPr/>
          <p:nvPr/>
        </p:nvCxnSpPr>
        <p:spPr>
          <a:xfrm>
            <a:off x="237744" y="6583680"/>
            <a:ext cx="1176832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0" name="Picture 139" descr="A white card with black text&#10;&#10;Description automatically generated">
            <a:extLst>
              <a:ext uri="{FF2B5EF4-FFF2-40B4-BE49-F238E27FC236}">
                <a16:creationId xmlns:a16="http://schemas.microsoft.com/office/drawing/2014/main" id="{766EB3C4-4E98-7FE4-286A-71E5E5E8C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084" y="2412730"/>
            <a:ext cx="5360916" cy="24921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8BEF08-DE43-7301-91AE-CE9D4E15B0BE}"/>
              </a:ext>
            </a:extLst>
          </p:cNvPr>
          <p:cNvSpPr txBox="1"/>
          <p:nvPr/>
        </p:nvSpPr>
        <p:spPr>
          <a:xfrm>
            <a:off x="3689859" y="3303739"/>
            <a:ext cx="86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ranklin Gothic Medium" panose="020B0603020102020204" pitchFamily="34" charset="0"/>
              </a:rPr>
              <a:t>NO</a:t>
            </a:r>
            <a:r>
              <a:rPr lang="en-US" sz="2800" baseline="-25000" dirty="0">
                <a:latin typeface="Franklin Gothic Medium" panose="020B0603020102020204" pitchFamily="34" charset="0"/>
              </a:rPr>
              <a:t>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B6D9CF-45B2-398D-10AF-89DF1B731258}"/>
              </a:ext>
            </a:extLst>
          </p:cNvPr>
          <p:cNvCxnSpPr>
            <a:cxnSpLocks/>
          </p:cNvCxnSpPr>
          <p:nvPr/>
        </p:nvCxnSpPr>
        <p:spPr>
          <a:xfrm flipH="1">
            <a:off x="3675371" y="3894413"/>
            <a:ext cx="86740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524B0B-67D5-2553-DBFD-745CE2B00431}"/>
              </a:ext>
            </a:extLst>
          </p:cNvPr>
          <p:cNvCxnSpPr>
            <a:cxnSpLocks/>
          </p:cNvCxnSpPr>
          <p:nvPr/>
        </p:nvCxnSpPr>
        <p:spPr>
          <a:xfrm flipH="1">
            <a:off x="3675742" y="3285976"/>
            <a:ext cx="867409" cy="0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BBDE77-B3A2-4576-68EC-0A023659A828}"/>
              </a:ext>
            </a:extLst>
          </p:cNvPr>
          <p:cNvCxnSpPr>
            <a:cxnSpLocks/>
          </p:cNvCxnSpPr>
          <p:nvPr/>
        </p:nvCxnSpPr>
        <p:spPr>
          <a:xfrm>
            <a:off x="4539215" y="3257782"/>
            <a:ext cx="3565" cy="666548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D786D7-DC3A-E732-8B01-F5B722B65357}"/>
              </a:ext>
            </a:extLst>
          </p:cNvPr>
          <p:cNvCxnSpPr>
            <a:cxnSpLocks/>
          </p:cNvCxnSpPr>
          <p:nvPr/>
        </p:nvCxnSpPr>
        <p:spPr>
          <a:xfrm>
            <a:off x="3685024" y="3257782"/>
            <a:ext cx="0" cy="6665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white text with blue letters&#10;&#10;Description automatically generated">
            <a:extLst>
              <a:ext uri="{FF2B5EF4-FFF2-40B4-BE49-F238E27FC236}">
                <a16:creationId xmlns:a16="http://schemas.microsoft.com/office/drawing/2014/main" id="{2213DDC1-686C-CA97-03DE-F2B18340A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789" y="360317"/>
            <a:ext cx="3229613" cy="1428124"/>
          </a:xfrm>
          <a:prstGeom prst="rect">
            <a:avLst/>
          </a:prstGeom>
        </p:spPr>
      </p:pic>
      <p:pic>
        <p:nvPicPr>
          <p:cNvPr id="23" name="Picture 22" descr="A close-up of a logo&#10;&#10;Description automatically generated">
            <a:extLst>
              <a:ext uri="{FF2B5EF4-FFF2-40B4-BE49-F238E27FC236}">
                <a16:creationId xmlns:a16="http://schemas.microsoft.com/office/drawing/2014/main" id="{3237CB7D-5BA1-E8BA-5544-53A3BDE20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166" y="5429432"/>
            <a:ext cx="4355869" cy="715020"/>
          </a:xfrm>
          <a:prstGeom prst="rect">
            <a:avLst/>
          </a:prstGeom>
        </p:spPr>
      </p:pic>
      <p:pic>
        <p:nvPicPr>
          <p:cNvPr id="25" name="Picture 24" descr="A close-up of a sign&#10;&#10;Description automatically generated">
            <a:extLst>
              <a:ext uri="{FF2B5EF4-FFF2-40B4-BE49-F238E27FC236}">
                <a16:creationId xmlns:a16="http://schemas.microsoft.com/office/drawing/2014/main" id="{ACFEAA8D-8985-FD17-91E9-927E86D4F4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855" y="4068642"/>
            <a:ext cx="3797104" cy="896116"/>
          </a:xfrm>
          <a:prstGeom prst="rect">
            <a:avLst/>
          </a:prstGeom>
        </p:spPr>
      </p:pic>
      <p:pic>
        <p:nvPicPr>
          <p:cNvPr id="27" name="Picture 26" descr="A close-up of a message&#10;&#10;Description automatically generated">
            <a:extLst>
              <a:ext uri="{FF2B5EF4-FFF2-40B4-BE49-F238E27FC236}">
                <a16:creationId xmlns:a16="http://schemas.microsoft.com/office/drawing/2014/main" id="{4493D7AD-F482-9CA9-A608-E3707B4C37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385" y="2210987"/>
            <a:ext cx="3898900" cy="660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1F1E1B1-EB7E-4D22-488F-EDB05D6ABA3D}"/>
              </a:ext>
            </a:extLst>
          </p:cNvPr>
          <p:cNvSpPr txBox="1"/>
          <p:nvPr/>
        </p:nvSpPr>
        <p:spPr>
          <a:xfrm>
            <a:off x="1118439" y="1677102"/>
            <a:ext cx="2256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Barker et al 2024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EBB488-C97D-1023-1F57-8A530EF3D224}"/>
              </a:ext>
            </a:extLst>
          </p:cNvPr>
          <p:cNvSpPr txBox="1"/>
          <p:nvPr/>
        </p:nvSpPr>
        <p:spPr>
          <a:xfrm>
            <a:off x="1142251" y="2836080"/>
            <a:ext cx="2256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Brown et al 2024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0053B4-E825-5BFA-A159-F075F892B16A}"/>
              </a:ext>
            </a:extLst>
          </p:cNvPr>
          <p:cNvSpPr txBox="1"/>
          <p:nvPr/>
        </p:nvSpPr>
        <p:spPr>
          <a:xfrm>
            <a:off x="1131679" y="4894144"/>
            <a:ext cx="2256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Revell et al 2025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1E5B73-B6F6-45FA-354D-D94108E0F821}"/>
              </a:ext>
            </a:extLst>
          </p:cNvPr>
          <p:cNvSpPr txBox="1"/>
          <p:nvPr/>
        </p:nvSpPr>
        <p:spPr>
          <a:xfrm>
            <a:off x="1142251" y="6025390"/>
            <a:ext cx="2256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Ryan et al 2021</a:t>
            </a:r>
          </a:p>
        </p:txBody>
      </p:sp>
    </p:spTree>
    <p:extLst>
      <p:ext uri="{BB962C8B-B14F-4D97-AF65-F5344CB8AC3E}">
        <p14:creationId xmlns:p14="http://schemas.microsoft.com/office/powerpoint/2010/main" val="257994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277EE-EA74-EA84-EB0F-3DAEE72A8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4B191DBC-11B1-A066-F3D9-85E2C558BD42}"/>
              </a:ext>
            </a:extLst>
          </p:cNvPr>
          <p:cNvSpPr/>
          <p:nvPr/>
        </p:nvSpPr>
        <p:spPr>
          <a:xfrm rot="5400000">
            <a:off x="3706532" y="3347876"/>
            <a:ext cx="4281219" cy="2452806"/>
          </a:xfrm>
          <a:prstGeom prst="cloud">
            <a:avLst/>
          </a:prstGeom>
          <a:gradFill flip="none" rotWithShape="1">
            <a:gsLst>
              <a:gs pos="78000">
                <a:srgbClr val="E3E3E3">
                  <a:alpha val="75000"/>
                </a:srgbClr>
              </a:gs>
              <a:gs pos="70000">
                <a:srgbClr val="D3D3D3"/>
              </a:gs>
              <a:gs pos="52000">
                <a:srgbClr val="A8A8A8"/>
              </a:gs>
              <a:gs pos="96000">
                <a:schemeClr val="bg1">
                  <a:lumMod val="97000"/>
                  <a:alpha val="50000"/>
                </a:schemeClr>
              </a:gs>
              <a:gs pos="32000">
                <a:srgbClr val="666666"/>
              </a:gs>
              <a:gs pos="0">
                <a:schemeClr val="bg2">
                  <a:lumMod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86">
            <a:extLst>
              <a:ext uri="{FF2B5EF4-FFF2-40B4-BE49-F238E27FC236}">
                <a16:creationId xmlns:a16="http://schemas.microsoft.com/office/drawing/2014/main" id="{0AA6F126-912C-6A2A-FF80-9D1E2BE89E67}"/>
              </a:ext>
            </a:extLst>
          </p:cNvPr>
          <p:cNvSpPr>
            <a:spLocks/>
          </p:cNvSpPr>
          <p:nvPr/>
        </p:nvSpPr>
        <p:spPr>
          <a:xfrm>
            <a:off x="4471531" y="2433669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19" name="Rectangle 86">
            <a:extLst>
              <a:ext uri="{FF2B5EF4-FFF2-40B4-BE49-F238E27FC236}">
                <a16:creationId xmlns:a16="http://schemas.microsoft.com/office/drawing/2014/main" id="{7F57ED95-FB53-53C9-9E2C-13B05E30A05F}"/>
              </a:ext>
            </a:extLst>
          </p:cNvPr>
          <p:cNvSpPr>
            <a:spLocks/>
          </p:cNvSpPr>
          <p:nvPr/>
        </p:nvSpPr>
        <p:spPr>
          <a:xfrm>
            <a:off x="4839831" y="2431637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0" name="Rectangle 86">
            <a:extLst>
              <a:ext uri="{FF2B5EF4-FFF2-40B4-BE49-F238E27FC236}">
                <a16:creationId xmlns:a16="http://schemas.microsoft.com/office/drawing/2014/main" id="{AC7D2F3F-498E-371D-BC3B-09A6291B8A5B}"/>
              </a:ext>
            </a:extLst>
          </p:cNvPr>
          <p:cNvSpPr>
            <a:spLocks/>
          </p:cNvSpPr>
          <p:nvPr/>
        </p:nvSpPr>
        <p:spPr>
          <a:xfrm>
            <a:off x="5208131" y="242733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1" name="Rectangle 86">
            <a:extLst>
              <a:ext uri="{FF2B5EF4-FFF2-40B4-BE49-F238E27FC236}">
                <a16:creationId xmlns:a16="http://schemas.microsoft.com/office/drawing/2014/main" id="{2AF7F5B9-6BF1-FAA2-BFBB-AB05B54F6293}"/>
              </a:ext>
            </a:extLst>
          </p:cNvPr>
          <p:cNvSpPr>
            <a:spLocks/>
          </p:cNvSpPr>
          <p:nvPr/>
        </p:nvSpPr>
        <p:spPr>
          <a:xfrm>
            <a:off x="5573861" y="2424422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2" name="Rectangle 86">
            <a:extLst>
              <a:ext uri="{FF2B5EF4-FFF2-40B4-BE49-F238E27FC236}">
                <a16:creationId xmlns:a16="http://schemas.microsoft.com/office/drawing/2014/main" id="{C256C8E6-D820-879E-FCD3-FFACBB164667}"/>
              </a:ext>
            </a:extLst>
          </p:cNvPr>
          <p:cNvSpPr>
            <a:spLocks/>
          </p:cNvSpPr>
          <p:nvPr/>
        </p:nvSpPr>
        <p:spPr>
          <a:xfrm>
            <a:off x="5942161" y="242239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3" name="Rectangle 86">
            <a:extLst>
              <a:ext uri="{FF2B5EF4-FFF2-40B4-BE49-F238E27FC236}">
                <a16:creationId xmlns:a16="http://schemas.microsoft.com/office/drawing/2014/main" id="{ADD63010-0ADB-742F-8D37-20D252A5DB1C}"/>
              </a:ext>
            </a:extLst>
          </p:cNvPr>
          <p:cNvSpPr>
            <a:spLocks/>
          </p:cNvSpPr>
          <p:nvPr/>
        </p:nvSpPr>
        <p:spPr>
          <a:xfrm>
            <a:off x="6310461" y="241808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4" name="Rectangle 86">
            <a:extLst>
              <a:ext uri="{FF2B5EF4-FFF2-40B4-BE49-F238E27FC236}">
                <a16:creationId xmlns:a16="http://schemas.microsoft.com/office/drawing/2014/main" id="{CC4E6045-995B-C867-32FD-93191546460F}"/>
              </a:ext>
            </a:extLst>
          </p:cNvPr>
          <p:cNvSpPr>
            <a:spLocks/>
          </p:cNvSpPr>
          <p:nvPr/>
        </p:nvSpPr>
        <p:spPr>
          <a:xfrm>
            <a:off x="4568269" y="2260827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5" name="Rectangle 86">
            <a:extLst>
              <a:ext uri="{FF2B5EF4-FFF2-40B4-BE49-F238E27FC236}">
                <a16:creationId xmlns:a16="http://schemas.microsoft.com/office/drawing/2014/main" id="{035EDA5A-8A29-E211-91B0-42027F0CCBA2}"/>
              </a:ext>
            </a:extLst>
          </p:cNvPr>
          <p:cNvSpPr>
            <a:spLocks/>
          </p:cNvSpPr>
          <p:nvPr/>
        </p:nvSpPr>
        <p:spPr>
          <a:xfrm>
            <a:off x="4936569" y="2258795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6" name="Rectangle 86">
            <a:extLst>
              <a:ext uri="{FF2B5EF4-FFF2-40B4-BE49-F238E27FC236}">
                <a16:creationId xmlns:a16="http://schemas.microsoft.com/office/drawing/2014/main" id="{53764D61-102E-4A63-DC9A-CD2D72E0F3A1}"/>
              </a:ext>
            </a:extLst>
          </p:cNvPr>
          <p:cNvSpPr>
            <a:spLocks/>
          </p:cNvSpPr>
          <p:nvPr/>
        </p:nvSpPr>
        <p:spPr>
          <a:xfrm>
            <a:off x="5304869" y="225448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7" name="Rectangle 86">
            <a:extLst>
              <a:ext uri="{FF2B5EF4-FFF2-40B4-BE49-F238E27FC236}">
                <a16:creationId xmlns:a16="http://schemas.microsoft.com/office/drawing/2014/main" id="{9C8F30E5-4519-C5A2-74AD-9ECC58A73671}"/>
              </a:ext>
            </a:extLst>
          </p:cNvPr>
          <p:cNvSpPr>
            <a:spLocks/>
          </p:cNvSpPr>
          <p:nvPr/>
        </p:nvSpPr>
        <p:spPr>
          <a:xfrm>
            <a:off x="5670599" y="225158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8" name="Rectangle 86">
            <a:extLst>
              <a:ext uri="{FF2B5EF4-FFF2-40B4-BE49-F238E27FC236}">
                <a16:creationId xmlns:a16="http://schemas.microsoft.com/office/drawing/2014/main" id="{29C5C412-0D25-05A0-F26A-8E5A6E476941}"/>
              </a:ext>
            </a:extLst>
          </p:cNvPr>
          <p:cNvSpPr>
            <a:spLocks/>
          </p:cNvSpPr>
          <p:nvPr/>
        </p:nvSpPr>
        <p:spPr>
          <a:xfrm>
            <a:off x="6038899" y="224954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9" name="Rectangle 86">
            <a:extLst>
              <a:ext uri="{FF2B5EF4-FFF2-40B4-BE49-F238E27FC236}">
                <a16:creationId xmlns:a16="http://schemas.microsoft.com/office/drawing/2014/main" id="{04887936-C7FD-E803-7CED-EBD8D72B4D12}"/>
              </a:ext>
            </a:extLst>
          </p:cNvPr>
          <p:cNvSpPr>
            <a:spLocks/>
          </p:cNvSpPr>
          <p:nvPr/>
        </p:nvSpPr>
        <p:spPr>
          <a:xfrm>
            <a:off x="6407199" y="224524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0" name="Rectangle 86">
            <a:extLst>
              <a:ext uri="{FF2B5EF4-FFF2-40B4-BE49-F238E27FC236}">
                <a16:creationId xmlns:a16="http://schemas.microsoft.com/office/drawing/2014/main" id="{9AD32C8B-37AB-AF59-E327-6CC4C68E8D7F}"/>
              </a:ext>
            </a:extLst>
          </p:cNvPr>
          <p:cNvSpPr>
            <a:spLocks/>
          </p:cNvSpPr>
          <p:nvPr/>
        </p:nvSpPr>
        <p:spPr>
          <a:xfrm>
            <a:off x="4657998" y="2091885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1" name="Rectangle 86">
            <a:extLst>
              <a:ext uri="{FF2B5EF4-FFF2-40B4-BE49-F238E27FC236}">
                <a16:creationId xmlns:a16="http://schemas.microsoft.com/office/drawing/2014/main" id="{165036B0-FE90-DD4D-95DA-9FC2364A438D}"/>
              </a:ext>
            </a:extLst>
          </p:cNvPr>
          <p:cNvSpPr>
            <a:spLocks/>
          </p:cNvSpPr>
          <p:nvPr/>
        </p:nvSpPr>
        <p:spPr>
          <a:xfrm>
            <a:off x="5026298" y="208985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2" name="Rectangle 86">
            <a:extLst>
              <a:ext uri="{FF2B5EF4-FFF2-40B4-BE49-F238E27FC236}">
                <a16:creationId xmlns:a16="http://schemas.microsoft.com/office/drawing/2014/main" id="{3FE55476-F4D8-0BB1-7844-98A2FFFFD190}"/>
              </a:ext>
            </a:extLst>
          </p:cNvPr>
          <p:cNvSpPr>
            <a:spLocks/>
          </p:cNvSpPr>
          <p:nvPr/>
        </p:nvSpPr>
        <p:spPr>
          <a:xfrm>
            <a:off x="5394598" y="2085546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3" name="Rectangle 86">
            <a:extLst>
              <a:ext uri="{FF2B5EF4-FFF2-40B4-BE49-F238E27FC236}">
                <a16:creationId xmlns:a16="http://schemas.microsoft.com/office/drawing/2014/main" id="{D0FB7DEB-5130-A127-56B6-1854594E6BD5}"/>
              </a:ext>
            </a:extLst>
          </p:cNvPr>
          <p:cNvSpPr>
            <a:spLocks/>
          </p:cNvSpPr>
          <p:nvPr/>
        </p:nvSpPr>
        <p:spPr>
          <a:xfrm>
            <a:off x="5760328" y="208263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4" name="Rectangle 86">
            <a:extLst>
              <a:ext uri="{FF2B5EF4-FFF2-40B4-BE49-F238E27FC236}">
                <a16:creationId xmlns:a16="http://schemas.microsoft.com/office/drawing/2014/main" id="{A6AE9EFD-313E-39C2-6ADD-D62E570B1626}"/>
              </a:ext>
            </a:extLst>
          </p:cNvPr>
          <p:cNvSpPr>
            <a:spLocks/>
          </p:cNvSpPr>
          <p:nvPr/>
        </p:nvSpPr>
        <p:spPr>
          <a:xfrm>
            <a:off x="6128628" y="2080606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5" name="Rectangle 86">
            <a:extLst>
              <a:ext uri="{FF2B5EF4-FFF2-40B4-BE49-F238E27FC236}">
                <a16:creationId xmlns:a16="http://schemas.microsoft.com/office/drawing/2014/main" id="{4BF46CF9-1725-3030-4950-5B3B02C60FB2}"/>
              </a:ext>
            </a:extLst>
          </p:cNvPr>
          <p:cNvSpPr>
            <a:spLocks/>
          </p:cNvSpPr>
          <p:nvPr/>
        </p:nvSpPr>
        <p:spPr>
          <a:xfrm>
            <a:off x="6496928" y="208290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6" name="Rectangle 86">
            <a:extLst>
              <a:ext uri="{FF2B5EF4-FFF2-40B4-BE49-F238E27FC236}">
                <a16:creationId xmlns:a16="http://schemas.microsoft.com/office/drawing/2014/main" id="{A9501925-BD52-7D79-64E3-5EA8194C3E4D}"/>
              </a:ext>
            </a:extLst>
          </p:cNvPr>
          <p:cNvSpPr>
            <a:spLocks/>
          </p:cNvSpPr>
          <p:nvPr/>
        </p:nvSpPr>
        <p:spPr>
          <a:xfrm>
            <a:off x="4748943" y="192100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7" name="Rectangle 86">
            <a:extLst>
              <a:ext uri="{FF2B5EF4-FFF2-40B4-BE49-F238E27FC236}">
                <a16:creationId xmlns:a16="http://schemas.microsoft.com/office/drawing/2014/main" id="{96AB06F5-7934-33A9-3F89-D0F09808C113}"/>
              </a:ext>
            </a:extLst>
          </p:cNvPr>
          <p:cNvSpPr>
            <a:spLocks/>
          </p:cNvSpPr>
          <p:nvPr/>
        </p:nvSpPr>
        <p:spPr>
          <a:xfrm>
            <a:off x="5117243" y="191896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8" name="Rectangle 86">
            <a:extLst>
              <a:ext uri="{FF2B5EF4-FFF2-40B4-BE49-F238E27FC236}">
                <a16:creationId xmlns:a16="http://schemas.microsoft.com/office/drawing/2014/main" id="{CAD4A721-7F08-2EFF-94AE-36BA37418186}"/>
              </a:ext>
            </a:extLst>
          </p:cNvPr>
          <p:cNvSpPr>
            <a:spLocks/>
          </p:cNvSpPr>
          <p:nvPr/>
        </p:nvSpPr>
        <p:spPr>
          <a:xfrm>
            <a:off x="5485543" y="1917962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9" name="Rectangle 86">
            <a:extLst>
              <a:ext uri="{FF2B5EF4-FFF2-40B4-BE49-F238E27FC236}">
                <a16:creationId xmlns:a16="http://schemas.microsoft.com/office/drawing/2014/main" id="{FB7FBAF9-29D8-B3FD-4E43-766696E08CF6}"/>
              </a:ext>
            </a:extLst>
          </p:cNvPr>
          <p:cNvSpPr>
            <a:spLocks/>
          </p:cNvSpPr>
          <p:nvPr/>
        </p:nvSpPr>
        <p:spPr>
          <a:xfrm>
            <a:off x="5851273" y="191175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40" name="Rectangle 86">
            <a:extLst>
              <a:ext uri="{FF2B5EF4-FFF2-40B4-BE49-F238E27FC236}">
                <a16:creationId xmlns:a16="http://schemas.microsoft.com/office/drawing/2014/main" id="{06CCE80F-37D3-2773-B7B4-A670BBE6DA52}"/>
              </a:ext>
            </a:extLst>
          </p:cNvPr>
          <p:cNvSpPr>
            <a:spLocks/>
          </p:cNvSpPr>
          <p:nvPr/>
        </p:nvSpPr>
        <p:spPr>
          <a:xfrm>
            <a:off x="6219573" y="190972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41" name="Rectangle 86">
            <a:extLst>
              <a:ext uri="{FF2B5EF4-FFF2-40B4-BE49-F238E27FC236}">
                <a16:creationId xmlns:a16="http://schemas.microsoft.com/office/drawing/2014/main" id="{C87066FD-AE7C-4F44-86BB-E00BF72DC971}"/>
              </a:ext>
            </a:extLst>
          </p:cNvPr>
          <p:cNvSpPr>
            <a:spLocks/>
          </p:cNvSpPr>
          <p:nvPr/>
        </p:nvSpPr>
        <p:spPr>
          <a:xfrm>
            <a:off x="6583671" y="191416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F2560D8-ADC1-0EAC-2DB4-E85FA1EFE3DF}"/>
              </a:ext>
            </a:extLst>
          </p:cNvPr>
          <p:cNvGrpSpPr/>
          <p:nvPr/>
        </p:nvGrpSpPr>
        <p:grpSpPr>
          <a:xfrm>
            <a:off x="4831283" y="30135"/>
            <a:ext cx="1833186" cy="1530160"/>
            <a:chOff x="6951995" y="90167"/>
            <a:chExt cx="2956956" cy="2468170"/>
          </a:xfrm>
        </p:grpSpPr>
        <p:pic>
          <p:nvPicPr>
            <p:cNvPr id="43" name="Graphic 42" descr="Satellite outline">
              <a:extLst>
                <a:ext uri="{FF2B5EF4-FFF2-40B4-BE49-F238E27FC236}">
                  <a16:creationId xmlns:a16="http://schemas.microsoft.com/office/drawing/2014/main" id="{B1626F5F-9366-39A3-DA55-229504E66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8875908">
              <a:off x="7811364" y="90167"/>
              <a:ext cx="1238219" cy="1238219"/>
            </a:xfrm>
            <a:prstGeom prst="rect">
              <a:avLst/>
            </a:prstGeom>
          </p:spPr>
        </p:pic>
        <p:sp>
          <p:nvSpPr>
            <p:cNvPr id="44" name="Triangle 43">
              <a:extLst>
                <a:ext uri="{FF2B5EF4-FFF2-40B4-BE49-F238E27FC236}">
                  <a16:creationId xmlns:a16="http://schemas.microsoft.com/office/drawing/2014/main" id="{96B47510-3055-E86D-D2F4-EC57BF6E1E9B}"/>
                </a:ext>
              </a:extLst>
            </p:cNvPr>
            <p:cNvSpPr/>
            <p:nvPr/>
          </p:nvSpPr>
          <p:spPr>
            <a:xfrm>
              <a:off x="6951995" y="1406141"/>
              <a:ext cx="2956956" cy="1152196"/>
            </a:xfrm>
            <a:prstGeom prst="triangle">
              <a:avLst/>
            </a:prstGeom>
            <a:gradFill flip="none" rotWithShape="1">
              <a:gsLst>
                <a:gs pos="72000">
                  <a:srgbClr val="E3DFA5">
                    <a:alpha val="24600"/>
                  </a:srgbClr>
                </a:gs>
                <a:gs pos="52000">
                  <a:srgbClr val="E3DFA5">
                    <a:alpha val="49000"/>
                  </a:srgbClr>
                </a:gs>
                <a:gs pos="31000">
                  <a:srgbClr val="E3DFA5">
                    <a:alpha val="75184"/>
                  </a:srgbClr>
                </a:gs>
                <a:gs pos="96000">
                  <a:schemeClr val="bg1">
                    <a:lumMod val="97000"/>
                    <a:alpha val="50000"/>
                  </a:schemeClr>
                </a:gs>
                <a:gs pos="0">
                  <a:srgbClr val="E3DFA5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428B136-6C6A-2693-16A3-17A5D53CBC69}"/>
              </a:ext>
            </a:extLst>
          </p:cNvPr>
          <p:cNvGrpSpPr/>
          <p:nvPr/>
        </p:nvGrpSpPr>
        <p:grpSpPr>
          <a:xfrm>
            <a:off x="5921275" y="3218170"/>
            <a:ext cx="383637" cy="419676"/>
            <a:chOff x="8707927" y="2686951"/>
            <a:chExt cx="784730" cy="89194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20432C3-4BDD-0E77-8D33-4D9A3A1A8CBA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3774754-1CF3-47E6-7BF7-C9144321A0B8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AFE9385-72C5-3809-D09C-3835C3E30870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62039A3-D909-0A5E-0785-BEB18F2D1CC0}"/>
                </a:ext>
              </a:extLst>
            </p:cNvPr>
            <p:cNvCxnSpPr>
              <a:cxnSpLocks/>
              <a:endCxn id="7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CF3456-F03F-962A-15D6-01923288667D}"/>
                </a:ext>
              </a:extLst>
            </p:cNvPr>
            <p:cNvCxnSpPr>
              <a:cxnSpLocks/>
              <a:endCxn id="7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80FA7F-CD5F-6477-AFC6-BED53015EBD8}"/>
              </a:ext>
            </a:extLst>
          </p:cNvPr>
          <p:cNvGrpSpPr/>
          <p:nvPr/>
        </p:nvGrpSpPr>
        <p:grpSpPr>
          <a:xfrm rot="2284575">
            <a:off x="5327290" y="3632326"/>
            <a:ext cx="383637" cy="419676"/>
            <a:chOff x="8707927" y="2686951"/>
            <a:chExt cx="784730" cy="89194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1D55518-1833-9900-F635-392DBB0DD4EC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0415F13-1FFB-0175-438C-FB9D15CC3A65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724CEF6-FAAE-7935-6FF2-65C77457E251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1306DD5-9BFA-1302-6C8A-B56B5D0EC3F9}"/>
                </a:ext>
              </a:extLst>
            </p:cNvPr>
            <p:cNvCxnSpPr>
              <a:cxnSpLocks/>
              <a:endCxn id="45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025DD82-76D4-BCCA-05C9-6EEB932E3410}"/>
                </a:ext>
              </a:extLst>
            </p:cNvPr>
            <p:cNvCxnSpPr>
              <a:cxnSpLocks/>
              <a:endCxn id="45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7F99C1B-7CB6-35AB-10E6-F2472D8ECB65}"/>
              </a:ext>
            </a:extLst>
          </p:cNvPr>
          <p:cNvGrpSpPr/>
          <p:nvPr/>
        </p:nvGrpSpPr>
        <p:grpSpPr>
          <a:xfrm rot="2284575">
            <a:off x="6120376" y="3792903"/>
            <a:ext cx="383637" cy="297502"/>
            <a:chOff x="8707927" y="2686951"/>
            <a:chExt cx="784730" cy="632287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16313CF-FA03-6F05-C7C8-3CFA2FD3B690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8CFE1CE-BB52-75A9-1297-BA41BA5E0DBA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8339374-9313-BC5D-2EA5-A9BF480716C7}"/>
                </a:ext>
              </a:extLst>
            </p:cNvPr>
            <p:cNvCxnSpPr>
              <a:cxnSpLocks/>
              <a:endCxn id="50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654ACD6-990C-05B8-3ABF-29E893D44A34}"/>
              </a:ext>
            </a:extLst>
          </p:cNvPr>
          <p:cNvGrpSpPr/>
          <p:nvPr/>
        </p:nvGrpSpPr>
        <p:grpSpPr>
          <a:xfrm rot="9552290">
            <a:off x="5293046" y="3100792"/>
            <a:ext cx="383637" cy="297502"/>
            <a:chOff x="8707927" y="2686951"/>
            <a:chExt cx="784730" cy="632287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ED3D5A6-F2A7-8BF3-2675-2581785B79F6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B721785-450A-235E-41CA-75350251F0E3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489AF24-19B2-6197-9DB6-E097D774C20E}"/>
                </a:ext>
              </a:extLst>
            </p:cNvPr>
            <p:cNvCxnSpPr>
              <a:cxnSpLocks/>
              <a:endCxn id="54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11F9B18-6AD8-49AD-2CBB-CE6F1CB320E0}"/>
              </a:ext>
            </a:extLst>
          </p:cNvPr>
          <p:cNvSpPr txBox="1"/>
          <p:nvPr/>
        </p:nvSpPr>
        <p:spPr>
          <a:xfrm>
            <a:off x="3689859" y="3303739"/>
            <a:ext cx="86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ranklin Gothic Medium" panose="020B0603020102020204" pitchFamily="34" charset="0"/>
              </a:rPr>
              <a:t>NO</a:t>
            </a:r>
            <a:r>
              <a:rPr lang="en-US" sz="2800" baseline="-25000" dirty="0">
                <a:latin typeface="Franklin Gothic Medium" panose="020B0603020102020204" pitchFamily="34" charset="0"/>
              </a:rPr>
              <a:t>x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1656187-2F1D-158D-863C-0CC8D706165E}"/>
              </a:ext>
            </a:extLst>
          </p:cNvPr>
          <p:cNvCxnSpPr>
            <a:cxnSpLocks/>
          </p:cNvCxnSpPr>
          <p:nvPr/>
        </p:nvCxnSpPr>
        <p:spPr>
          <a:xfrm flipH="1">
            <a:off x="3675371" y="3894413"/>
            <a:ext cx="86740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1D4D009-DA67-E9BD-A63F-A89059631746}"/>
              </a:ext>
            </a:extLst>
          </p:cNvPr>
          <p:cNvCxnSpPr>
            <a:cxnSpLocks/>
          </p:cNvCxnSpPr>
          <p:nvPr/>
        </p:nvCxnSpPr>
        <p:spPr>
          <a:xfrm flipH="1">
            <a:off x="3675742" y="3285976"/>
            <a:ext cx="867409" cy="0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9B60AE9-8A77-FAB9-7E09-917191D0C98E}"/>
              </a:ext>
            </a:extLst>
          </p:cNvPr>
          <p:cNvCxnSpPr>
            <a:cxnSpLocks/>
          </p:cNvCxnSpPr>
          <p:nvPr/>
        </p:nvCxnSpPr>
        <p:spPr>
          <a:xfrm>
            <a:off x="4539215" y="3257782"/>
            <a:ext cx="3565" cy="666548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0027169-188B-55FA-3138-112CC3558705}"/>
              </a:ext>
            </a:extLst>
          </p:cNvPr>
          <p:cNvCxnSpPr>
            <a:cxnSpLocks/>
          </p:cNvCxnSpPr>
          <p:nvPr/>
        </p:nvCxnSpPr>
        <p:spPr>
          <a:xfrm>
            <a:off x="3685024" y="3257782"/>
            <a:ext cx="0" cy="6665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F6A6466-88F4-3794-1BDF-907EBA0C9B71}"/>
              </a:ext>
            </a:extLst>
          </p:cNvPr>
          <p:cNvCxnSpPr/>
          <p:nvPr/>
        </p:nvCxnSpPr>
        <p:spPr>
          <a:xfrm>
            <a:off x="237744" y="6583680"/>
            <a:ext cx="1176832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95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3C697-7A79-0179-534C-C31D8D25F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C7A97057-C378-392E-2629-6A4E51FAF809}"/>
              </a:ext>
            </a:extLst>
          </p:cNvPr>
          <p:cNvSpPr/>
          <p:nvPr/>
        </p:nvSpPr>
        <p:spPr>
          <a:xfrm rot="5400000">
            <a:off x="3706532" y="3347876"/>
            <a:ext cx="4281219" cy="2452806"/>
          </a:xfrm>
          <a:prstGeom prst="cloud">
            <a:avLst/>
          </a:prstGeom>
          <a:gradFill flip="none" rotWithShape="1">
            <a:gsLst>
              <a:gs pos="78000">
                <a:srgbClr val="E3E3E3">
                  <a:alpha val="75000"/>
                </a:srgbClr>
              </a:gs>
              <a:gs pos="70000">
                <a:srgbClr val="D3D3D3"/>
              </a:gs>
              <a:gs pos="52000">
                <a:srgbClr val="A8A8A8"/>
              </a:gs>
              <a:gs pos="96000">
                <a:schemeClr val="bg1">
                  <a:lumMod val="97000"/>
                  <a:alpha val="50000"/>
                </a:schemeClr>
              </a:gs>
              <a:gs pos="32000">
                <a:srgbClr val="666666"/>
              </a:gs>
              <a:gs pos="0">
                <a:schemeClr val="bg2">
                  <a:lumMod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86">
            <a:extLst>
              <a:ext uri="{FF2B5EF4-FFF2-40B4-BE49-F238E27FC236}">
                <a16:creationId xmlns:a16="http://schemas.microsoft.com/office/drawing/2014/main" id="{26DF9A5E-1493-FAB4-F7D2-0838D544DBDB}"/>
              </a:ext>
            </a:extLst>
          </p:cNvPr>
          <p:cNvSpPr>
            <a:spLocks/>
          </p:cNvSpPr>
          <p:nvPr/>
        </p:nvSpPr>
        <p:spPr>
          <a:xfrm>
            <a:off x="4471531" y="2433669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19" name="Rectangle 86">
            <a:extLst>
              <a:ext uri="{FF2B5EF4-FFF2-40B4-BE49-F238E27FC236}">
                <a16:creationId xmlns:a16="http://schemas.microsoft.com/office/drawing/2014/main" id="{A9AED884-5722-FB88-6CD8-A1037D2F679E}"/>
              </a:ext>
            </a:extLst>
          </p:cNvPr>
          <p:cNvSpPr>
            <a:spLocks/>
          </p:cNvSpPr>
          <p:nvPr/>
        </p:nvSpPr>
        <p:spPr>
          <a:xfrm>
            <a:off x="4839831" y="2431637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0" name="Rectangle 86">
            <a:extLst>
              <a:ext uri="{FF2B5EF4-FFF2-40B4-BE49-F238E27FC236}">
                <a16:creationId xmlns:a16="http://schemas.microsoft.com/office/drawing/2014/main" id="{FF73F069-7BF1-E9DB-39C1-73145582B101}"/>
              </a:ext>
            </a:extLst>
          </p:cNvPr>
          <p:cNvSpPr>
            <a:spLocks/>
          </p:cNvSpPr>
          <p:nvPr/>
        </p:nvSpPr>
        <p:spPr>
          <a:xfrm>
            <a:off x="5208131" y="242733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1" name="Rectangle 86">
            <a:extLst>
              <a:ext uri="{FF2B5EF4-FFF2-40B4-BE49-F238E27FC236}">
                <a16:creationId xmlns:a16="http://schemas.microsoft.com/office/drawing/2014/main" id="{C0926FD3-E88F-0F48-3A33-1B4C6F7040B6}"/>
              </a:ext>
            </a:extLst>
          </p:cNvPr>
          <p:cNvSpPr>
            <a:spLocks/>
          </p:cNvSpPr>
          <p:nvPr/>
        </p:nvSpPr>
        <p:spPr>
          <a:xfrm>
            <a:off x="5573861" y="2424422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2" name="Rectangle 86">
            <a:extLst>
              <a:ext uri="{FF2B5EF4-FFF2-40B4-BE49-F238E27FC236}">
                <a16:creationId xmlns:a16="http://schemas.microsoft.com/office/drawing/2014/main" id="{6E234AD5-E21F-2A6F-4FA6-1CA7D376FDE0}"/>
              </a:ext>
            </a:extLst>
          </p:cNvPr>
          <p:cNvSpPr>
            <a:spLocks/>
          </p:cNvSpPr>
          <p:nvPr/>
        </p:nvSpPr>
        <p:spPr>
          <a:xfrm>
            <a:off x="5942161" y="242239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3" name="Rectangle 86">
            <a:extLst>
              <a:ext uri="{FF2B5EF4-FFF2-40B4-BE49-F238E27FC236}">
                <a16:creationId xmlns:a16="http://schemas.microsoft.com/office/drawing/2014/main" id="{D0D9C183-740F-6D02-C000-0390E95F76FD}"/>
              </a:ext>
            </a:extLst>
          </p:cNvPr>
          <p:cNvSpPr>
            <a:spLocks/>
          </p:cNvSpPr>
          <p:nvPr/>
        </p:nvSpPr>
        <p:spPr>
          <a:xfrm>
            <a:off x="6310461" y="241808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4" name="Rectangle 86">
            <a:extLst>
              <a:ext uri="{FF2B5EF4-FFF2-40B4-BE49-F238E27FC236}">
                <a16:creationId xmlns:a16="http://schemas.microsoft.com/office/drawing/2014/main" id="{57D37788-64E6-26DE-817A-778773F1AB72}"/>
              </a:ext>
            </a:extLst>
          </p:cNvPr>
          <p:cNvSpPr>
            <a:spLocks/>
          </p:cNvSpPr>
          <p:nvPr/>
        </p:nvSpPr>
        <p:spPr>
          <a:xfrm>
            <a:off x="4568269" y="2260827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5" name="Rectangle 86">
            <a:extLst>
              <a:ext uri="{FF2B5EF4-FFF2-40B4-BE49-F238E27FC236}">
                <a16:creationId xmlns:a16="http://schemas.microsoft.com/office/drawing/2014/main" id="{CF52C625-B1D2-ECF3-FA7D-D23365E140BD}"/>
              </a:ext>
            </a:extLst>
          </p:cNvPr>
          <p:cNvSpPr>
            <a:spLocks/>
          </p:cNvSpPr>
          <p:nvPr/>
        </p:nvSpPr>
        <p:spPr>
          <a:xfrm>
            <a:off x="4936569" y="2258795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6" name="Rectangle 86">
            <a:extLst>
              <a:ext uri="{FF2B5EF4-FFF2-40B4-BE49-F238E27FC236}">
                <a16:creationId xmlns:a16="http://schemas.microsoft.com/office/drawing/2014/main" id="{366CCE38-997E-7CEC-A999-EEEA4D2E9299}"/>
              </a:ext>
            </a:extLst>
          </p:cNvPr>
          <p:cNvSpPr>
            <a:spLocks/>
          </p:cNvSpPr>
          <p:nvPr/>
        </p:nvSpPr>
        <p:spPr>
          <a:xfrm>
            <a:off x="5304869" y="225448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7" name="Rectangle 86">
            <a:extLst>
              <a:ext uri="{FF2B5EF4-FFF2-40B4-BE49-F238E27FC236}">
                <a16:creationId xmlns:a16="http://schemas.microsoft.com/office/drawing/2014/main" id="{E8EEC7E2-9A4B-47BF-17F4-A0C4790209CD}"/>
              </a:ext>
            </a:extLst>
          </p:cNvPr>
          <p:cNvSpPr>
            <a:spLocks/>
          </p:cNvSpPr>
          <p:nvPr/>
        </p:nvSpPr>
        <p:spPr>
          <a:xfrm>
            <a:off x="5670599" y="225158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8" name="Rectangle 86">
            <a:extLst>
              <a:ext uri="{FF2B5EF4-FFF2-40B4-BE49-F238E27FC236}">
                <a16:creationId xmlns:a16="http://schemas.microsoft.com/office/drawing/2014/main" id="{23D6EFBA-52E4-E8F8-6A42-6B899FC7EB19}"/>
              </a:ext>
            </a:extLst>
          </p:cNvPr>
          <p:cNvSpPr>
            <a:spLocks/>
          </p:cNvSpPr>
          <p:nvPr/>
        </p:nvSpPr>
        <p:spPr>
          <a:xfrm>
            <a:off x="6038899" y="224954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29" name="Rectangle 86">
            <a:extLst>
              <a:ext uri="{FF2B5EF4-FFF2-40B4-BE49-F238E27FC236}">
                <a16:creationId xmlns:a16="http://schemas.microsoft.com/office/drawing/2014/main" id="{49C1A2EA-4FB2-D927-24C1-2E8BF9C4B74B}"/>
              </a:ext>
            </a:extLst>
          </p:cNvPr>
          <p:cNvSpPr>
            <a:spLocks/>
          </p:cNvSpPr>
          <p:nvPr/>
        </p:nvSpPr>
        <p:spPr>
          <a:xfrm>
            <a:off x="6407199" y="224524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0" name="Rectangle 86">
            <a:extLst>
              <a:ext uri="{FF2B5EF4-FFF2-40B4-BE49-F238E27FC236}">
                <a16:creationId xmlns:a16="http://schemas.microsoft.com/office/drawing/2014/main" id="{24E02E4E-41D0-9646-D7D8-A3FC573141AC}"/>
              </a:ext>
            </a:extLst>
          </p:cNvPr>
          <p:cNvSpPr>
            <a:spLocks/>
          </p:cNvSpPr>
          <p:nvPr/>
        </p:nvSpPr>
        <p:spPr>
          <a:xfrm>
            <a:off x="4657998" y="2091885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1" name="Rectangle 86">
            <a:extLst>
              <a:ext uri="{FF2B5EF4-FFF2-40B4-BE49-F238E27FC236}">
                <a16:creationId xmlns:a16="http://schemas.microsoft.com/office/drawing/2014/main" id="{8FB16700-4292-669F-8C76-1EDBE84D6729}"/>
              </a:ext>
            </a:extLst>
          </p:cNvPr>
          <p:cNvSpPr>
            <a:spLocks/>
          </p:cNvSpPr>
          <p:nvPr/>
        </p:nvSpPr>
        <p:spPr>
          <a:xfrm>
            <a:off x="5026298" y="208985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2" name="Rectangle 86">
            <a:extLst>
              <a:ext uri="{FF2B5EF4-FFF2-40B4-BE49-F238E27FC236}">
                <a16:creationId xmlns:a16="http://schemas.microsoft.com/office/drawing/2014/main" id="{A409D8EC-BCDF-8C1A-5E20-68A0261A5633}"/>
              </a:ext>
            </a:extLst>
          </p:cNvPr>
          <p:cNvSpPr>
            <a:spLocks/>
          </p:cNvSpPr>
          <p:nvPr/>
        </p:nvSpPr>
        <p:spPr>
          <a:xfrm>
            <a:off x="5394598" y="2085546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3" name="Rectangle 86">
            <a:extLst>
              <a:ext uri="{FF2B5EF4-FFF2-40B4-BE49-F238E27FC236}">
                <a16:creationId xmlns:a16="http://schemas.microsoft.com/office/drawing/2014/main" id="{301E5F64-2349-563C-4659-B970644C54F3}"/>
              </a:ext>
            </a:extLst>
          </p:cNvPr>
          <p:cNvSpPr>
            <a:spLocks/>
          </p:cNvSpPr>
          <p:nvPr/>
        </p:nvSpPr>
        <p:spPr>
          <a:xfrm>
            <a:off x="5760328" y="208263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E7E419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4" name="Rectangle 86">
            <a:extLst>
              <a:ext uri="{FF2B5EF4-FFF2-40B4-BE49-F238E27FC236}">
                <a16:creationId xmlns:a16="http://schemas.microsoft.com/office/drawing/2014/main" id="{4D9DC9AD-AEE1-137B-D321-84911705F098}"/>
              </a:ext>
            </a:extLst>
          </p:cNvPr>
          <p:cNvSpPr>
            <a:spLocks/>
          </p:cNvSpPr>
          <p:nvPr/>
        </p:nvSpPr>
        <p:spPr>
          <a:xfrm>
            <a:off x="6128628" y="2080606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5" name="Rectangle 86">
            <a:extLst>
              <a:ext uri="{FF2B5EF4-FFF2-40B4-BE49-F238E27FC236}">
                <a16:creationId xmlns:a16="http://schemas.microsoft.com/office/drawing/2014/main" id="{D97EE237-D2CB-928C-F506-4B21E16CEB83}"/>
              </a:ext>
            </a:extLst>
          </p:cNvPr>
          <p:cNvSpPr>
            <a:spLocks/>
          </p:cNvSpPr>
          <p:nvPr/>
        </p:nvSpPr>
        <p:spPr>
          <a:xfrm>
            <a:off x="6496928" y="208290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6" name="Rectangle 86">
            <a:extLst>
              <a:ext uri="{FF2B5EF4-FFF2-40B4-BE49-F238E27FC236}">
                <a16:creationId xmlns:a16="http://schemas.microsoft.com/office/drawing/2014/main" id="{81A8D25B-3A53-1890-9A9D-3C074242B524}"/>
              </a:ext>
            </a:extLst>
          </p:cNvPr>
          <p:cNvSpPr>
            <a:spLocks/>
          </p:cNvSpPr>
          <p:nvPr/>
        </p:nvSpPr>
        <p:spPr>
          <a:xfrm>
            <a:off x="4748943" y="1921000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7" name="Rectangle 86">
            <a:extLst>
              <a:ext uri="{FF2B5EF4-FFF2-40B4-BE49-F238E27FC236}">
                <a16:creationId xmlns:a16="http://schemas.microsoft.com/office/drawing/2014/main" id="{D455CC1F-7CD2-A8BC-BC39-3EC367403E93}"/>
              </a:ext>
            </a:extLst>
          </p:cNvPr>
          <p:cNvSpPr>
            <a:spLocks/>
          </p:cNvSpPr>
          <p:nvPr/>
        </p:nvSpPr>
        <p:spPr>
          <a:xfrm>
            <a:off x="5117243" y="1918968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8" name="Rectangle 86">
            <a:extLst>
              <a:ext uri="{FF2B5EF4-FFF2-40B4-BE49-F238E27FC236}">
                <a16:creationId xmlns:a16="http://schemas.microsoft.com/office/drawing/2014/main" id="{F137DAAB-E5CD-75C1-A613-67D30E5E90CC}"/>
              </a:ext>
            </a:extLst>
          </p:cNvPr>
          <p:cNvSpPr>
            <a:spLocks/>
          </p:cNvSpPr>
          <p:nvPr/>
        </p:nvSpPr>
        <p:spPr>
          <a:xfrm>
            <a:off x="5485543" y="1917962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2C738E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39" name="Rectangle 86">
            <a:extLst>
              <a:ext uri="{FF2B5EF4-FFF2-40B4-BE49-F238E27FC236}">
                <a16:creationId xmlns:a16="http://schemas.microsoft.com/office/drawing/2014/main" id="{2BA5D26C-796C-01CB-6D71-0B01E570F290}"/>
              </a:ext>
            </a:extLst>
          </p:cNvPr>
          <p:cNvSpPr>
            <a:spLocks/>
          </p:cNvSpPr>
          <p:nvPr/>
        </p:nvSpPr>
        <p:spPr>
          <a:xfrm>
            <a:off x="5851273" y="191175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54C5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40" name="Rectangle 86">
            <a:extLst>
              <a:ext uri="{FF2B5EF4-FFF2-40B4-BE49-F238E27FC236}">
                <a16:creationId xmlns:a16="http://schemas.microsoft.com/office/drawing/2014/main" id="{543F8E27-7B03-AADA-0E43-9F065A7610D5}"/>
              </a:ext>
            </a:extLst>
          </p:cNvPr>
          <p:cNvSpPr>
            <a:spLocks/>
          </p:cNvSpPr>
          <p:nvPr/>
        </p:nvSpPr>
        <p:spPr>
          <a:xfrm>
            <a:off x="6219573" y="1909721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sp>
        <p:nvSpPr>
          <p:cNvPr id="41" name="Rectangle 86">
            <a:extLst>
              <a:ext uri="{FF2B5EF4-FFF2-40B4-BE49-F238E27FC236}">
                <a16:creationId xmlns:a16="http://schemas.microsoft.com/office/drawing/2014/main" id="{C806941D-A5B4-86F0-43C4-50926F7C90F1}"/>
              </a:ext>
            </a:extLst>
          </p:cNvPr>
          <p:cNvSpPr>
            <a:spLocks/>
          </p:cNvSpPr>
          <p:nvPr/>
        </p:nvSpPr>
        <p:spPr>
          <a:xfrm>
            <a:off x="6583671" y="1914163"/>
            <a:ext cx="408142" cy="247542"/>
          </a:xfrm>
          <a:custGeom>
            <a:avLst/>
            <a:gdLst>
              <a:gd name="connsiteX0" fmla="*/ 0 w 249392"/>
              <a:gd name="connsiteY0" fmla="*/ 0 h 244367"/>
              <a:gd name="connsiteX1" fmla="*/ 249392 w 249392"/>
              <a:gd name="connsiteY1" fmla="*/ 0 h 244367"/>
              <a:gd name="connsiteX2" fmla="*/ 249392 w 249392"/>
              <a:gd name="connsiteY2" fmla="*/ 244367 h 244367"/>
              <a:gd name="connsiteX3" fmla="*/ 0 w 249392"/>
              <a:gd name="connsiteY3" fmla="*/ 244367 h 244367"/>
              <a:gd name="connsiteX4" fmla="*/ 0 w 249392"/>
              <a:gd name="connsiteY4" fmla="*/ 0 h 244367"/>
              <a:gd name="connsiteX0" fmla="*/ 76200 w 325592"/>
              <a:gd name="connsiteY0" fmla="*/ 0 h 247542"/>
              <a:gd name="connsiteX1" fmla="*/ 325592 w 325592"/>
              <a:gd name="connsiteY1" fmla="*/ 0 h 247542"/>
              <a:gd name="connsiteX2" fmla="*/ 325592 w 325592"/>
              <a:gd name="connsiteY2" fmla="*/ 244367 h 247542"/>
              <a:gd name="connsiteX3" fmla="*/ 0 w 325592"/>
              <a:gd name="connsiteY3" fmla="*/ 247542 h 247542"/>
              <a:gd name="connsiteX4" fmla="*/ 76200 w 325592"/>
              <a:gd name="connsiteY4" fmla="*/ 0 h 247542"/>
              <a:gd name="connsiteX0" fmla="*/ 76200 w 408142"/>
              <a:gd name="connsiteY0" fmla="*/ 0 h 247542"/>
              <a:gd name="connsiteX1" fmla="*/ 408142 w 408142"/>
              <a:gd name="connsiteY1" fmla="*/ 0 h 247542"/>
              <a:gd name="connsiteX2" fmla="*/ 325592 w 408142"/>
              <a:gd name="connsiteY2" fmla="*/ 244367 h 247542"/>
              <a:gd name="connsiteX3" fmla="*/ 0 w 408142"/>
              <a:gd name="connsiteY3" fmla="*/ 247542 h 247542"/>
              <a:gd name="connsiteX4" fmla="*/ 76200 w 408142"/>
              <a:gd name="connsiteY4" fmla="*/ 0 h 2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142" h="247542">
                <a:moveTo>
                  <a:pt x="76200" y="0"/>
                </a:moveTo>
                <a:lnTo>
                  <a:pt x="408142" y="0"/>
                </a:lnTo>
                <a:lnTo>
                  <a:pt x="325592" y="244367"/>
                </a:lnTo>
                <a:lnTo>
                  <a:pt x="0" y="247542"/>
                </a:lnTo>
                <a:lnTo>
                  <a:pt x="76200" y="0"/>
                </a:lnTo>
                <a:close/>
              </a:path>
            </a:pathLst>
          </a:custGeom>
          <a:solidFill>
            <a:srgbClr val="481668"/>
          </a:solidFill>
          <a:ln>
            <a:noFill/>
          </a:ln>
          <a:effectLst>
            <a:glow>
              <a:schemeClr val="accent1"/>
            </a:glow>
            <a:outerShdw blurRad="50800" dist="38100" dir="5400000" sx="99000" sy="99000" algn="ctr" rotWithShape="0">
              <a:srgbClr val="000000">
                <a:alpha val="11631"/>
              </a:srgbClr>
            </a:outerShdw>
          </a:effectLst>
          <a:scene3d>
            <a:camera prst="orthographicFront">
              <a:rot lat="18299995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0D8E84B-664E-AA90-1402-420803EFF1F1}"/>
              </a:ext>
            </a:extLst>
          </p:cNvPr>
          <p:cNvGrpSpPr/>
          <p:nvPr/>
        </p:nvGrpSpPr>
        <p:grpSpPr>
          <a:xfrm>
            <a:off x="4831283" y="30135"/>
            <a:ext cx="1833186" cy="1530160"/>
            <a:chOff x="6951995" y="90167"/>
            <a:chExt cx="2956956" cy="2468170"/>
          </a:xfrm>
        </p:grpSpPr>
        <p:pic>
          <p:nvPicPr>
            <p:cNvPr id="43" name="Graphic 42" descr="Satellite outline">
              <a:extLst>
                <a:ext uri="{FF2B5EF4-FFF2-40B4-BE49-F238E27FC236}">
                  <a16:creationId xmlns:a16="http://schemas.microsoft.com/office/drawing/2014/main" id="{43B827CA-B1CF-F8B8-43E0-239AFAAE3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8875908">
              <a:off x="7811364" y="90167"/>
              <a:ext cx="1238219" cy="1238219"/>
            </a:xfrm>
            <a:prstGeom prst="rect">
              <a:avLst/>
            </a:prstGeom>
          </p:spPr>
        </p:pic>
        <p:sp>
          <p:nvSpPr>
            <p:cNvPr id="44" name="Triangle 43">
              <a:extLst>
                <a:ext uri="{FF2B5EF4-FFF2-40B4-BE49-F238E27FC236}">
                  <a16:creationId xmlns:a16="http://schemas.microsoft.com/office/drawing/2014/main" id="{877FFC0B-EDEA-15CA-60DF-73492B715C90}"/>
                </a:ext>
              </a:extLst>
            </p:cNvPr>
            <p:cNvSpPr/>
            <p:nvPr/>
          </p:nvSpPr>
          <p:spPr>
            <a:xfrm>
              <a:off x="6951995" y="1406141"/>
              <a:ext cx="2956956" cy="1152196"/>
            </a:xfrm>
            <a:prstGeom prst="triangle">
              <a:avLst/>
            </a:prstGeom>
            <a:gradFill flip="none" rotWithShape="1">
              <a:gsLst>
                <a:gs pos="72000">
                  <a:srgbClr val="E3DFA5">
                    <a:alpha val="24600"/>
                  </a:srgbClr>
                </a:gs>
                <a:gs pos="52000">
                  <a:srgbClr val="E3DFA5">
                    <a:alpha val="49000"/>
                  </a:srgbClr>
                </a:gs>
                <a:gs pos="31000">
                  <a:srgbClr val="E3DFA5">
                    <a:alpha val="75184"/>
                  </a:srgbClr>
                </a:gs>
                <a:gs pos="96000">
                  <a:schemeClr val="bg1">
                    <a:lumMod val="97000"/>
                    <a:alpha val="50000"/>
                  </a:schemeClr>
                </a:gs>
                <a:gs pos="0">
                  <a:srgbClr val="E3DFA5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3A2FE25-2B06-DE86-D6C1-6A0BBC1492B6}"/>
              </a:ext>
            </a:extLst>
          </p:cNvPr>
          <p:cNvGrpSpPr/>
          <p:nvPr/>
        </p:nvGrpSpPr>
        <p:grpSpPr>
          <a:xfrm>
            <a:off x="5921275" y="3218170"/>
            <a:ext cx="383637" cy="419676"/>
            <a:chOff x="8707927" y="2686951"/>
            <a:chExt cx="784730" cy="89194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DEE5D94-4C78-6B82-8395-625C1627036C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12EAE2F-2CF3-EBE9-01E2-5475FBAA8511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78F39E8-14FE-4534-EAF7-3EE0A19585C2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A7F740F-7E84-CB4C-F003-3704F9A935BE}"/>
                </a:ext>
              </a:extLst>
            </p:cNvPr>
            <p:cNvCxnSpPr>
              <a:cxnSpLocks/>
              <a:endCxn id="7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BB07F94-6519-B0F7-C6A9-B7818365004B}"/>
                </a:ext>
              </a:extLst>
            </p:cNvPr>
            <p:cNvCxnSpPr>
              <a:cxnSpLocks/>
              <a:endCxn id="7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AB637E-655E-302B-21B6-5A8C4D57FA08}"/>
              </a:ext>
            </a:extLst>
          </p:cNvPr>
          <p:cNvGrpSpPr/>
          <p:nvPr/>
        </p:nvGrpSpPr>
        <p:grpSpPr>
          <a:xfrm rot="2284575">
            <a:off x="5327290" y="3632326"/>
            <a:ext cx="383637" cy="419676"/>
            <a:chOff x="8707927" y="2686951"/>
            <a:chExt cx="784730" cy="89194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44A917C-4EE6-C1D6-33AE-1BCB32236FC5}"/>
                </a:ext>
              </a:extLst>
            </p:cNvPr>
            <p:cNvSpPr/>
            <p:nvPr/>
          </p:nvSpPr>
          <p:spPr>
            <a:xfrm>
              <a:off x="9125548" y="321517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94CE8D1-42BF-6002-8331-3F60B81FC163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D4F0DBD-3293-0802-A109-3FD3539D4013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6B3B3D5-3F2E-AD16-B9C3-6E3BDF70B219}"/>
                </a:ext>
              </a:extLst>
            </p:cNvPr>
            <p:cNvCxnSpPr>
              <a:cxnSpLocks/>
              <a:endCxn id="45" idx="5"/>
            </p:cNvCxnSpPr>
            <p:nvPr/>
          </p:nvCxnSpPr>
          <p:spPr>
            <a:xfrm flipH="1" flipV="1">
              <a:off x="9021274" y="3265972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5AB6B0C-107E-FB01-8DE9-914DA7018813}"/>
                </a:ext>
              </a:extLst>
            </p:cNvPr>
            <p:cNvCxnSpPr>
              <a:cxnSpLocks/>
              <a:endCxn id="45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D6F7017-5E08-90B8-54D1-BB90D9342E77}"/>
              </a:ext>
            </a:extLst>
          </p:cNvPr>
          <p:cNvGrpSpPr/>
          <p:nvPr/>
        </p:nvGrpSpPr>
        <p:grpSpPr>
          <a:xfrm rot="2284575">
            <a:off x="6120376" y="3792903"/>
            <a:ext cx="383637" cy="297502"/>
            <a:chOff x="8707927" y="2686951"/>
            <a:chExt cx="784730" cy="632287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56723D9-520A-063A-0B23-3C59DC625CC4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F10A685-C368-8160-24B8-8EEF93BF5BDD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ACBD9DC-99E1-EACD-E72D-4D3D3F95214C}"/>
                </a:ext>
              </a:extLst>
            </p:cNvPr>
            <p:cNvCxnSpPr>
              <a:cxnSpLocks/>
              <a:endCxn id="50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C32518A-9B2C-A5FC-B641-95D3581A5D6B}"/>
              </a:ext>
            </a:extLst>
          </p:cNvPr>
          <p:cNvGrpSpPr/>
          <p:nvPr/>
        </p:nvGrpSpPr>
        <p:grpSpPr>
          <a:xfrm rot="9552290">
            <a:off x="5293046" y="3100792"/>
            <a:ext cx="383637" cy="297502"/>
            <a:chOff x="8707927" y="2686951"/>
            <a:chExt cx="784730" cy="632287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232F786-1C15-53DB-FB40-13687A6E9E52}"/>
                </a:ext>
              </a:extLst>
            </p:cNvPr>
            <p:cNvSpPr/>
            <p:nvPr/>
          </p:nvSpPr>
          <p:spPr>
            <a:xfrm>
              <a:off x="9125548" y="2686951"/>
              <a:ext cx="367109" cy="36372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4426C7F-A311-7C6E-8A9A-8098F1A858D4}"/>
                </a:ext>
              </a:extLst>
            </p:cNvPr>
            <p:cNvSpPr/>
            <p:nvPr/>
          </p:nvSpPr>
          <p:spPr>
            <a:xfrm>
              <a:off x="8707927" y="2955512"/>
              <a:ext cx="367109" cy="363726"/>
            </a:xfrm>
            <a:prstGeom prst="ellipse">
              <a:avLst/>
            </a:prstGeom>
            <a:gradFill flip="none" rotWithShape="1">
              <a:gsLst>
                <a:gs pos="0">
                  <a:srgbClr val="2F5597">
                    <a:shade val="30000"/>
                    <a:satMod val="115000"/>
                    <a:alpha val="52097"/>
                  </a:srgbClr>
                </a:gs>
                <a:gs pos="50000">
                  <a:srgbClr val="2F5597">
                    <a:shade val="67500"/>
                    <a:satMod val="115000"/>
                  </a:srgbClr>
                </a:gs>
                <a:gs pos="100000">
                  <a:srgbClr val="2F559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C6EBFE4-F7D6-967A-5DDB-504CBAB69139}"/>
                </a:ext>
              </a:extLst>
            </p:cNvPr>
            <p:cNvCxnSpPr>
              <a:cxnSpLocks/>
              <a:endCxn id="54" idx="7"/>
            </p:cNvCxnSpPr>
            <p:nvPr/>
          </p:nvCxnSpPr>
          <p:spPr>
            <a:xfrm flipH="1">
              <a:off x="9021274" y="2935914"/>
              <a:ext cx="118667" cy="7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E2FC684A-7A27-D7F9-9D09-F3E253DE19FA}"/>
              </a:ext>
            </a:extLst>
          </p:cNvPr>
          <p:cNvSpPr txBox="1"/>
          <p:nvPr/>
        </p:nvSpPr>
        <p:spPr>
          <a:xfrm>
            <a:off x="3689859" y="3303739"/>
            <a:ext cx="86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ranklin Gothic Medium" panose="020B0603020102020204" pitchFamily="34" charset="0"/>
              </a:rPr>
              <a:t>NO</a:t>
            </a:r>
            <a:r>
              <a:rPr lang="en-US" sz="2800" baseline="-25000" dirty="0">
                <a:latin typeface="Franklin Gothic Medium" panose="020B0603020102020204" pitchFamily="34" charset="0"/>
              </a:rPr>
              <a:t>x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26DA040-2EF1-BF68-935D-5F1E8A775D22}"/>
              </a:ext>
            </a:extLst>
          </p:cNvPr>
          <p:cNvCxnSpPr>
            <a:cxnSpLocks/>
          </p:cNvCxnSpPr>
          <p:nvPr/>
        </p:nvCxnSpPr>
        <p:spPr>
          <a:xfrm flipH="1">
            <a:off x="3675371" y="3894413"/>
            <a:ext cx="86740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E58DCD2-A73B-D5CB-54DA-543D57F56079}"/>
              </a:ext>
            </a:extLst>
          </p:cNvPr>
          <p:cNvCxnSpPr>
            <a:cxnSpLocks/>
          </p:cNvCxnSpPr>
          <p:nvPr/>
        </p:nvCxnSpPr>
        <p:spPr>
          <a:xfrm flipH="1">
            <a:off x="3675742" y="3285976"/>
            <a:ext cx="867409" cy="0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183EB48-426A-E32E-521E-9AAF99E208D0}"/>
              </a:ext>
            </a:extLst>
          </p:cNvPr>
          <p:cNvCxnSpPr>
            <a:cxnSpLocks/>
          </p:cNvCxnSpPr>
          <p:nvPr/>
        </p:nvCxnSpPr>
        <p:spPr>
          <a:xfrm>
            <a:off x="4539215" y="3257782"/>
            <a:ext cx="3565" cy="666548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33D0993-1315-9A10-5AF6-0F620E963BFE}"/>
              </a:ext>
            </a:extLst>
          </p:cNvPr>
          <p:cNvCxnSpPr>
            <a:cxnSpLocks/>
          </p:cNvCxnSpPr>
          <p:nvPr/>
        </p:nvCxnSpPr>
        <p:spPr>
          <a:xfrm>
            <a:off x="3685024" y="3257782"/>
            <a:ext cx="0" cy="6665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8DFB36C-56FD-CB77-8D3F-B4E0B7677391}"/>
              </a:ext>
            </a:extLst>
          </p:cNvPr>
          <p:cNvCxnSpPr/>
          <p:nvPr/>
        </p:nvCxnSpPr>
        <p:spPr>
          <a:xfrm>
            <a:off x="237744" y="6583680"/>
            <a:ext cx="1176832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CB98DC6-9BB2-8C4B-A279-7C9385322EF3}"/>
              </a:ext>
            </a:extLst>
          </p:cNvPr>
          <p:cNvSpPr txBox="1"/>
          <p:nvPr/>
        </p:nvSpPr>
        <p:spPr>
          <a:xfrm>
            <a:off x="275233" y="1262735"/>
            <a:ext cx="34085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latin typeface="Franklin Gothic Medium" panose="020B0603020102020204" pitchFamily="34" charset="0"/>
              </a:rPr>
              <a:t>Can we detect rocket launch plumes using TEMPO?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Franklin Gothic Book" panose="020B0503020102020204" pitchFamily="34" charset="0"/>
              </a:rPr>
              <a:t>How can we estimate rocket launch NO</a:t>
            </a:r>
            <a:r>
              <a:rPr lang="en-US" sz="2400" baseline="-25000" dirty="0">
                <a:latin typeface="Franklin Gothic Book" panose="020B0503020102020204" pitchFamily="34" charset="0"/>
              </a:rPr>
              <a:t>x</a:t>
            </a:r>
            <a:r>
              <a:rPr lang="en-US" sz="2400" dirty="0">
                <a:latin typeface="Franklin Gothic Book" panose="020B0503020102020204" pitchFamily="34" charset="0"/>
              </a:rPr>
              <a:t> emissions using TEMPO?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Franklin Gothic Book" panose="020B0503020102020204" pitchFamily="34" charset="0"/>
              </a:rPr>
              <a:t>Where do we go from here?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152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utput">
            <a:hlinkClick r:id="" action="ppaction://media"/>
            <a:extLst>
              <a:ext uri="{FF2B5EF4-FFF2-40B4-BE49-F238E27FC236}">
                <a16:creationId xmlns:a16="http://schemas.microsoft.com/office/drawing/2014/main" id="{89FFB8C0-C7E7-6A0A-2CEC-77F79DE4C9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6401" y="986475"/>
            <a:ext cx="8819197" cy="58532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E09A07-0C11-E263-BF69-1524E586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TEMPO captures rocket launch NOx emissions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B865BEF-FEC2-9D3F-16D3-695777FEE603}"/>
              </a:ext>
            </a:extLst>
          </p:cNvPr>
          <p:cNvCxnSpPr>
            <a:cxnSpLocks/>
          </p:cNvCxnSpPr>
          <p:nvPr/>
        </p:nvCxnSpPr>
        <p:spPr>
          <a:xfrm flipH="1">
            <a:off x="6556248" y="2066544"/>
            <a:ext cx="3401568" cy="914400"/>
          </a:xfrm>
          <a:prstGeom prst="straightConnector1">
            <a:avLst/>
          </a:prstGeom>
          <a:ln w="571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2BC7ADE-B8BF-CC96-8A5C-D6B4C2F652FF}"/>
              </a:ext>
            </a:extLst>
          </p:cNvPr>
          <p:cNvSpPr txBox="1"/>
          <p:nvPr/>
        </p:nvSpPr>
        <p:spPr>
          <a:xfrm>
            <a:off x="10101675" y="1618488"/>
            <a:ext cx="1898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Look for the plume right here!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5F93B7-AA81-8633-2F9D-6DBAC786E11D}"/>
              </a:ext>
            </a:extLst>
          </p:cNvPr>
          <p:cNvSpPr txBox="1"/>
          <p:nvPr/>
        </p:nvSpPr>
        <p:spPr>
          <a:xfrm>
            <a:off x="296513" y="2264819"/>
            <a:ext cx="243754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effectLst/>
                <a:latin typeface="Franklin Gothic Book" panose="020B0503020102020204" pitchFamily="34" charset="0"/>
              </a:rPr>
              <a:t>Delta-IV Heavy</a:t>
            </a:r>
            <a:endParaRPr lang="en-US" sz="2400" b="0" dirty="0">
              <a:effectLst/>
              <a:latin typeface="Franklin Gothic Book" panose="020B05030201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400" b="0" i="0" u="none" strike="noStrike" dirty="0">
              <a:effectLst/>
              <a:latin typeface="Franklin Gothic Book" panose="020B05030201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effectLst/>
                <a:latin typeface="Franklin Gothic Book" panose="020B0503020102020204" pitchFamily="34" charset="0"/>
              </a:rPr>
              <a:t>Cape Canaveral, FL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400" b="0" dirty="0">
              <a:effectLst/>
              <a:latin typeface="Franklin Gothic Book" panose="020B05030201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0" dirty="0">
                <a:effectLst/>
                <a:latin typeface="Franklin Gothic Book" panose="020B0503020102020204" pitchFamily="34" charset="0"/>
              </a:rPr>
              <a:t>Launched at: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Franklin Gothic Book" panose="020B0503020102020204" pitchFamily="34" charset="0"/>
              </a:rPr>
              <a:t>2024-04-09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Franklin Gothic Book" panose="020B0503020102020204" pitchFamily="34" charset="0"/>
              </a:rPr>
              <a:t>12:53 PM EST</a:t>
            </a:r>
            <a:endParaRPr lang="en-US" sz="2400" b="0" dirty="0">
              <a:effectLst/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25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F9C72-2099-7FCF-6DAA-55B299F45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olorful image&#10;&#10;Description automatically generated">
            <a:extLst>
              <a:ext uri="{FF2B5EF4-FFF2-40B4-BE49-F238E27FC236}">
                <a16:creationId xmlns:a16="http://schemas.microsoft.com/office/drawing/2014/main" id="{C7E629CC-4742-3276-ADEC-0C9363B80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545" y="977331"/>
            <a:ext cx="8779904" cy="58532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4461DC-4FE8-D357-1533-F8619A9F8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TEMPO captures rocket launch NOx emissions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1EB2EB4-EA3C-3C46-8801-3B03283452D5}"/>
              </a:ext>
            </a:extLst>
          </p:cNvPr>
          <p:cNvCxnSpPr>
            <a:cxnSpLocks/>
          </p:cNvCxnSpPr>
          <p:nvPr/>
        </p:nvCxnSpPr>
        <p:spPr>
          <a:xfrm flipH="1">
            <a:off x="6556248" y="2066544"/>
            <a:ext cx="3401568" cy="914400"/>
          </a:xfrm>
          <a:prstGeom prst="straightConnector1">
            <a:avLst/>
          </a:prstGeom>
          <a:ln w="571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0ACB3A3-007E-D6AE-8BB0-3611AF2296EF}"/>
              </a:ext>
            </a:extLst>
          </p:cNvPr>
          <p:cNvSpPr txBox="1"/>
          <p:nvPr/>
        </p:nvSpPr>
        <p:spPr>
          <a:xfrm>
            <a:off x="10101675" y="1618488"/>
            <a:ext cx="1898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Look for the plume right here!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9445CA-C672-3204-152C-D2229F1DC097}"/>
              </a:ext>
            </a:extLst>
          </p:cNvPr>
          <p:cNvSpPr txBox="1"/>
          <p:nvPr/>
        </p:nvSpPr>
        <p:spPr>
          <a:xfrm>
            <a:off x="296513" y="2264819"/>
            <a:ext cx="243754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effectLst/>
                <a:latin typeface="Franklin Gothic Book" panose="020B0503020102020204" pitchFamily="34" charset="0"/>
              </a:rPr>
              <a:t>Delta-IV Heavy</a:t>
            </a:r>
            <a:endParaRPr lang="en-US" sz="2400" b="0" dirty="0">
              <a:effectLst/>
              <a:latin typeface="Franklin Gothic Book" panose="020B05030201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400" b="0" i="0" u="none" strike="noStrike" dirty="0">
              <a:effectLst/>
              <a:latin typeface="Franklin Gothic Book" panose="020B05030201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effectLst/>
                <a:latin typeface="Franklin Gothic Book" panose="020B0503020102020204" pitchFamily="34" charset="0"/>
              </a:rPr>
              <a:t>Cape Canaveral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400" b="0" dirty="0">
              <a:effectLst/>
              <a:latin typeface="Franklin Gothic Book" panose="020B05030201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0" dirty="0">
                <a:effectLst/>
                <a:latin typeface="Franklin Gothic Book" panose="020B0503020102020204" pitchFamily="34" charset="0"/>
              </a:rPr>
              <a:t>Launched at: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Franklin Gothic Book" panose="020B0503020102020204" pitchFamily="34" charset="0"/>
              </a:rPr>
              <a:t>2024-04-09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Franklin Gothic Book" panose="020B0503020102020204" pitchFamily="34" charset="0"/>
              </a:rPr>
              <a:t>12:53 PM EST</a:t>
            </a:r>
            <a:endParaRPr lang="en-US" sz="2400" b="0" dirty="0">
              <a:effectLst/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231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46713</TotalTime>
  <Words>2901</Words>
  <Application>Microsoft Macintosh PowerPoint</Application>
  <PresentationFormat>Widescreen</PresentationFormat>
  <Paragraphs>421</Paragraphs>
  <Slides>48</Slides>
  <Notes>30</Notes>
  <HiddenSlides>4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Aptos</vt:lpstr>
      <vt:lpstr>Arial</vt:lpstr>
      <vt:lpstr>Cambria Math</vt:lpstr>
      <vt:lpstr>Franklin Gothic Book</vt:lpstr>
      <vt:lpstr>Franklin Gothic Medium</vt:lpstr>
      <vt:lpstr>Roboto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TEMPO captures rocket launch NOx emissions</vt:lpstr>
      <vt:lpstr>TEMPO captures rocket launch NOx emissions</vt:lpstr>
      <vt:lpstr>PowerPoint Presentation</vt:lpstr>
      <vt:lpstr>PowerPoint Presentation</vt:lpstr>
      <vt:lpstr>PowerPoint Presentation</vt:lpstr>
      <vt:lpstr>PowerPoint Presentation</vt:lpstr>
      <vt:lpstr>We gather TEMPO NO2 L3 data for launches</vt:lpstr>
      <vt:lpstr>Detections are confirmed with an SNR criteria</vt:lpstr>
      <vt:lpstr>Detections are confirmed with an SNR criteria</vt:lpstr>
      <vt:lpstr>Detections are confirmed with an SNR criteria</vt:lpstr>
      <vt:lpstr>Detections are confirmed with an SNR criteria</vt:lpstr>
      <vt:lpstr>Detections are confirmed with an SNR criteria</vt:lpstr>
      <vt:lpstr>Detections are confirmed with an SNR criteria</vt:lpstr>
      <vt:lpstr>PowerPoint Presentation</vt:lpstr>
      <vt:lpstr>PowerPoint Presentation</vt:lpstr>
      <vt:lpstr>Integrated mass enhancement (IME) calculation</vt:lpstr>
      <vt:lpstr>PowerPoint Presentation</vt:lpstr>
      <vt:lpstr>PowerPoint Presentation</vt:lpstr>
      <vt:lpstr>PowerPoint Presentation</vt:lpstr>
      <vt:lpstr>Results</vt:lpstr>
      <vt:lpstr>Different (size) rockets exhibit different emission profiles </vt:lpstr>
      <vt:lpstr>Our estimates are within the range reported in previous literature (Falcon 9 comparison)</vt:lpstr>
      <vt:lpstr>PowerPoint Presentation</vt:lpstr>
      <vt:lpstr>PowerPoint Presentation</vt:lpstr>
      <vt:lpstr>Supplementary slides</vt:lpstr>
      <vt:lpstr>PowerPoint Presentation</vt:lpstr>
      <vt:lpstr>Detections are confirmed with an SNR criteria</vt:lpstr>
      <vt:lpstr>PowerPoint Presentation</vt:lpstr>
      <vt:lpstr>PowerPoint Presentation</vt:lpstr>
      <vt:lpstr>PowerPoint Presentation</vt:lpstr>
      <vt:lpstr>Error analysis</vt:lpstr>
      <vt:lpstr>Error analysis</vt:lpstr>
      <vt:lpstr>PowerPoint Presentation</vt:lpstr>
      <vt:lpstr>𝜎 correction increases emissions estimates</vt:lpstr>
      <vt:lpstr>How much NOx does a rocket emit?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Joseph Palmo</dc:creator>
  <cp:lastModifiedBy>Joseph Palmo</cp:lastModifiedBy>
  <cp:revision>382</cp:revision>
  <dcterms:created xsi:type="dcterms:W3CDTF">2025-07-11T14:58:13Z</dcterms:created>
  <dcterms:modified xsi:type="dcterms:W3CDTF">2025-08-18T22:24:41Z</dcterms:modified>
</cp:coreProperties>
</file>